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9" r:id="rId2"/>
    <p:sldId id="409" r:id="rId3"/>
    <p:sldId id="417" r:id="rId4"/>
    <p:sldId id="410" r:id="rId5"/>
    <p:sldId id="413" r:id="rId6"/>
    <p:sldId id="412" r:id="rId7"/>
    <p:sldId id="414" r:id="rId8"/>
    <p:sldId id="415" r:id="rId9"/>
    <p:sldId id="419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72566" autoAdjust="0"/>
  </p:normalViewPr>
  <p:slideViewPr>
    <p:cSldViewPr>
      <p:cViewPr varScale="1">
        <p:scale>
          <a:sx n="83" d="100"/>
          <a:sy n="83" d="100"/>
        </p:scale>
        <p:origin x="137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59BAE-03B2-3641-B7B0-F4835AFC2AC8}" type="datetimeFigureOut">
              <a:rPr lang="en-US" smtClean="0"/>
              <a:t>10/8/17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B4E81-2BA6-9E41-A35C-53ACC105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889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2017-10-08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503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7797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8185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8672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8645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048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EF4F-8DED-0E4F-BA7D-90F70C66482D}" type="datetime1">
              <a:rPr lang="en-US" smtClean="0"/>
              <a:t>10/8/17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1.b.i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6D71-EF2C-CE4F-8000-DC3A80AB5DD5}" type="datetime1">
              <a:rPr lang="en-US" smtClean="0"/>
              <a:t>10/8/17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1.b.i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E866-7F1D-DE4F-BAED-C3D3633DA189}" type="datetime1">
              <a:rPr lang="en-US" smtClean="0"/>
              <a:t>10/8/17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1.b.i</a:t>
            </a:r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DCD1-062E-6249-BAC0-ED2991516AC3}" type="datetime1">
              <a:rPr lang="en-US" smtClean="0"/>
              <a:t>10/8/17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1.b.i</a:t>
            </a:r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4CCDD-6AF4-A34B-A9FC-741454E2115D}" type="datetime1">
              <a:rPr lang="en-US" smtClean="0"/>
              <a:t>10/8/17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1.b.i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uropeanspallationsource.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Radiation Monitoring</a:t>
            </a:r>
            <a:endParaRPr lang="en-GB" sz="28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Alasdair DAY</a:t>
            </a:r>
            <a:endParaRPr lang="en-GB" noProof="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832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chemeClr val="bg1"/>
                </a:solidFill>
              </a:rPr>
              <a:t>ESHAC, 9-10 October 2017</a:t>
            </a:r>
            <a:endParaRPr lang="en-GB" sz="1600" dirty="0">
              <a:solidFill>
                <a:schemeClr val="bg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  <a:hlinkClick r:id="rId2"/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8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marL="0" lvl="0" indent="0" algn="just">
              <a:buNone/>
            </a:pPr>
            <a:r>
              <a:rPr lang="en-GB" i="1" dirty="0" smtClean="0"/>
              <a:t>“5. The </a:t>
            </a:r>
            <a:r>
              <a:rPr lang="en-GB" i="1" dirty="0"/>
              <a:t>Committee recommends that ESS deals with radiation monitoring issues </a:t>
            </a:r>
            <a:r>
              <a:rPr lang="en-GB" i="1" u="sng" dirty="0"/>
              <a:t>with the highest priority</a:t>
            </a:r>
            <a:r>
              <a:rPr lang="en-GB" i="1" dirty="0"/>
              <a:t>. Monitors must be specified and tested if no reference exists (in particular electronics most probably need to be able to cope with pulsed beams</a:t>
            </a:r>
            <a:r>
              <a:rPr lang="en-GB" i="1" dirty="0" smtClean="0"/>
              <a:t>)</a:t>
            </a:r>
            <a:r>
              <a:rPr lang="en-GB" dirty="0" smtClean="0"/>
              <a:t>.”</a:t>
            </a:r>
            <a:endParaRPr lang="en-GB" dirty="0"/>
          </a:p>
          <a:p>
            <a:pPr algn="just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229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CERN as a guide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13681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Costs still be included</a:t>
            </a:r>
          </a:p>
          <a:p>
            <a:r>
              <a:rPr lang="en-US" dirty="0" smtClean="0"/>
              <a:t>Spares</a:t>
            </a:r>
          </a:p>
          <a:p>
            <a:r>
              <a:rPr lang="en-US" dirty="0"/>
              <a:t>Analytical </a:t>
            </a:r>
            <a:r>
              <a:rPr lang="en-US" dirty="0" smtClean="0"/>
              <a:t>labs</a:t>
            </a:r>
          </a:p>
          <a:p>
            <a:r>
              <a:rPr lang="en-US" dirty="0" smtClean="0"/>
              <a:t>Maintenance </a:t>
            </a:r>
            <a:r>
              <a:rPr lang="en-US" dirty="0"/>
              <a:t>&amp; </a:t>
            </a:r>
            <a:r>
              <a:rPr lang="en-US" dirty="0" smtClean="0"/>
              <a:t>operations</a:t>
            </a:r>
          </a:p>
          <a:p>
            <a:r>
              <a:rPr lang="en-US" dirty="0" smtClean="0"/>
              <a:t>Resources, workshops &amp; space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1772816"/>
            <a:ext cx="8229600" cy="3201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629295"/>
              </p:ext>
            </p:extLst>
          </p:nvPr>
        </p:nvGraphicFramePr>
        <p:xfrm>
          <a:off x="107504" y="1556792"/>
          <a:ext cx="8928992" cy="31683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83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51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51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951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9515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17730">
                <a:tc>
                  <a:txBody>
                    <a:bodyPr/>
                    <a:lstStyle/>
                    <a:p>
                      <a:pPr algn="l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Material</a:t>
                      </a:r>
                      <a:br>
                        <a:rPr lang="en-GB" sz="1400" u="none" strike="noStrike">
                          <a:effectLst/>
                        </a:rPr>
                      </a:br>
                      <a:r>
                        <a:rPr lang="en-GB" sz="1400" u="none" strike="noStrike">
                          <a:effectLst/>
                        </a:rPr>
                        <a:t>Cost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Infrastruture</a:t>
                      </a:r>
                      <a:br>
                        <a:rPr lang="en-GB" sz="1400" u="none" strike="noStrike">
                          <a:effectLst/>
                        </a:rPr>
                      </a:br>
                      <a:r>
                        <a:rPr lang="en-GB" sz="1400" u="none" strike="noStrike">
                          <a:effectLst/>
                        </a:rPr>
                        <a:t>Cost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Installation</a:t>
                      </a:r>
                      <a:br>
                        <a:rPr lang="en-GB" sz="1400" u="none" strike="noStrike">
                          <a:effectLst/>
                        </a:rPr>
                      </a:br>
                      <a:r>
                        <a:rPr lang="en-GB" sz="1400" u="none" strike="noStrike">
                          <a:effectLst/>
                        </a:rPr>
                        <a:t>Cost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Totals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8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Pulsed monitoring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none" strike="noStrike" dirty="0">
                          <a:effectLst/>
                        </a:rPr>
                        <a:t>€ 855,000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none" strike="noStrike">
                          <a:effectLst/>
                        </a:rPr>
                        <a:t>€ 556,063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none" strike="noStrike">
                          <a:effectLst/>
                        </a:rPr>
                        <a:t>€ 92,865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sng" strike="noStrike">
                          <a:effectLst/>
                        </a:rPr>
                        <a:t>€ 1,503,928</a:t>
                      </a:r>
                      <a:endParaRPr lang="en-GB" sz="14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88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Secondary monitoring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none" strike="noStrike">
                          <a:effectLst/>
                        </a:rPr>
                        <a:t>€ 220,000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none" strike="noStrike" dirty="0">
                          <a:effectLst/>
                        </a:rPr>
                        <a:t>€ 115,313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none" strike="noStrike">
                          <a:effectLst/>
                        </a:rPr>
                        <a:t>€ 24,600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sng" strike="noStrike">
                          <a:effectLst/>
                        </a:rPr>
                        <a:t>€ 359,913</a:t>
                      </a:r>
                      <a:endParaRPr lang="en-GB" sz="14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8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Personnel surveillance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none" strike="noStrike">
                          <a:effectLst/>
                        </a:rPr>
                        <a:t>€ 920,000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none" strike="noStrike">
                          <a:effectLst/>
                        </a:rPr>
                        <a:t>€ 218,581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none" strike="noStrike">
                          <a:effectLst/>
                        </a:rPr>
                        <a:t>€ 46,330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sng" strike="noStrike">
                          <a:effectLst/>
                        </a:rPr>
                        <a:t>€ 1,184,911</a:t>
                      </a:r>
                      <a:endParaRPr lang="en-GB" sz="14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8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Gas, particulate and dedicated samplers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none" strike="noStrike">
                          <a:effectLst/>
                        </a:rPr>
                        <a:t>€ 1,290,000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none" strike="noStrike">
                          <a:effectLst/>
                        </a:rPr>
                        <a:t>€ 147,959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none" strike="noStrike">
                          <a:effectLst/>
                        </a:rPr>
                        <a:t>€ 51,968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sng" strike="noStrike">
                          <a:effectLst/>
                        </a:rPr>
                        <a:t>€ 1,489,926</a:t>
                      </a:r>
                      <a:endParaRPr lang="en-GB" sz="14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88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Mobile and hand held instrumentation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none" strike="noStrike">
                          <a:effectLst/>
                        </a:rPr>
                        <a:t>€ 580,000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sng" strike="noStrike">
                          <a:effectLst/>
                        </a:rPr>
                        <a:t>€ 580,000</a:t>
                      </a:r>
                      <a:endParaRPr lang="en-GB" sz="14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8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dirty="0">
                          <a:effectLst/>
                        </a:rPr>
                        <a:t>Dosimetry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none" strike="noStrike">
                          <a:effectLst/>
                        </a:rPr>
                        <a:t>€ 495,000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none" strike="noStrike">
                          <a:effectLst/>
                        </a:rPr>
                        <a:t>€ 56,375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none" strike="noStrike">
                          <a:effectLst/>
                        </a:rPr>
                        <a:t>€ 6,150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sng" strike="noStrike">
                          <a:effectLst/>
                        </a:rPr>
                        <a:t>€ 557,525</a:t>
                      </a:r>
                      <a:endParaRPr lang="en-GB" sz="14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88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dirty="0">
                          <a:effectLst/>
                        </a:rPr>
                        <a:t>Environmental monitoring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none" strike="noStrike">
                          <a:effectLst/>
                        </a:rPr>
                        <a:t>€ 820,000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none" strike="noStrike">
                          <a:effectLst/>
                        </a:rPr>
                        <a:t>€ 309,038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none" strike="noStrike">
                          <a:effectLst/>
                        </a:rPr>
                        <a:t>€ 35,260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sng" strike="noStrike">
                          <a:effectLst/>
                        </a:rPr>
                        <a:t>€ 1,164,298</a:t>
                      </a:r>
                      <a:endParaRPr lang="en-GB" sz="14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8828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none" strike="noStrike">
                          <a:effectLst/>
                        </a:rPr>
                        <a:t>Totals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sng" strike="noStrike">
                          <a:effectLst/>
                        </a:rPr>
                        <a:t>€ 5,180,000</a:t>
                      </a:r>
                      <a:endParaRPr lang="en-GB" sz="14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sng" strike="noStrike">
                          <a:effectLst/>
                        </a:rPr>
                        <a:t>€ 1,403,328</a:t>
                      </a:r>
                      <a:endParaRPr lang="en-GB" sz="14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u="sng" strike="noStrike">
                          <a:effectLst/>
                        </a:rPr>
                        <a:t>€ 257,173</a:t>
                      </a:r>
                      <a:endParaRPr lang="en-GB" sz="14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1" u="none" strike="noStrike" dirty="0">
                          <a:effectLst/>
                        </a:rPr>
                        <a:t>€ 6,840,500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63688" y="764702"/>
            <a:ext cx="5904656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0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3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735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milestones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Test bunker</a:t>
            </a:r>
          </a:p>
          <a:p>
            <a:pPr lvl="1"/>
            <a:r>
              <a:rPr lang="en-GB" dirty="0" smtClean="0"/>
              <a:t>Test stand 2a Klystron</a:t>
            </a:r>
          </a:p>
          <a:p>
            <a:pPr lvl="1"/>
            <a:r>
              <a:rPr lang="en-GB" dirty="0" smtClean="0"/>
              <a:t>Test stand 2b Cryogenics			</a:t>
            </a:r>
          </a:p>
          <a:p>
            <a:pPr lvl="2"/>
            <a:r>
              <a:rPr lang="en-GB" sz="1900" dirty="0" smtClean="0"/>
              <a:t>Week </a:t>
            </a:r>
            <a:r>
              <a:rPr lang="en-GB" sz="1900" dirty="0"/>
              <a:t>9 - </a:t>
            </a:r>
            <a:r>
              <a:rPr lang="en-GB" sz="1900" dirty="0" smtClean="0"/>
              <a:t>2018</a:t>
            </a:r>
          </a:p>
          <a:p>
            <a:r>
              <a:rPr lang="en-GB" sz="2400" dirty="0" smtClean="0"/>
              <a:t>Ion Source – PSS0				</a:t>
            </a:r>
          </a:p>
          <a:p>
            <a:pPr lvl="2"/>
            <a:r>
              <a:rPr lang="en-GB" sz="1900" dirty="0" smtClean="0"/>
              <a:t>Week 9 -  2018</a:t>
            </a:r>
          </a:p>
          <a:p>
            <a:r>
              <a:rPr lang="en-GB" sz="2400" dirty="0" smtClean="0"/>
              <a:t>Beam on Temporary Dump – Warm </a:t>
            </a:r>
            <a:r>
              <a:rPr lang="en-GB" sz="2400" dirty="0" err="1" smtClean="0"/>
              <a:t>Linac</a:t>
            </a:r>
            <a:r>
              <a:rPr lang="en-GB" sz="2400" dirty="0" smtClean="0"/>
              <a:t> </a:t>
            </a:r>
            <a:r>
              <a:rPr lang="en-GB" sz="2400" dirty="0"/>
              <a:t>– </a:t>
            </a:r>
            <a:r>
              <a:rPr lang="en-GB" sz="2400" dirty="0" smtClean="0"/>
              <a:t>PSS1	</a:t>
            </a:r>
          </a:p>
          <a:p>
            <a:pPr lvl="2"/>
            <a:r>
              <a:rPr lang="en-GB" sz="1900" dirty="0" smtClean="0"/>
              <a:t>Week 36 - 2018 </a:t>
            </a:r>
          </a:p>
          <a:p>
            <a:r>
              <a:rPr lang="en-GB" sz="2400" dirty="0" smtClean="0"/>
              <a:t>Beam on Target – PSS 				</a:t>
            </a:r>
          </a:p>
          <a:p>
            <a:pPr lvl="2"/>
            <a:r>
              <a:rPr lang="en-GB" sz="1900" dirty="0" smtClean="0"/>
              <a:t>Week 33 - 2020</a:t>
            </a:r>
          </a:p>
          <a:p>
            <a:r>
              <a:rPr lang="en-GB" sz="2400" dirty="0" smtClean="0"/>
              <a:t>Full suite of instruments</a:t>
            </a:r>
          </a:p>
          <a:p>
            <a:pPr lvl="2"/>
            <a:r>
              <a:rPr lang="en-GB" sz="1900" dirty="0" smtClean="0"/>
              <a:t>2025?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582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Monitoring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i="1" dirty="0" smtClean="0"/>
              <a:t>“It </a:t>
            </a:r>
            <a:r>
              <a:rPr lang="en-GB" i="1" dirty="0"/>
              <a:t>is hard to find on the market the type of monitors required e.g. for PSS and Area monitors – ESS might be forced to relax on the </a:t>
            </a:r>
            <a:r>
              <a:rPr lang="en-GB" i="1" dirty="0" smtClean="0"/>
              <a:t>requirements.</a:t>
            </a:r>
          </a:p>
          <a:p>
            <a:pPr marL="0" lvl="0" indent="0">
              <a:buNone/>
            </a:pPr>
            <a:r>
              <a:rPr lang="en-GB" i="1" dirty="0"/>
              <a:t>The related consequences should be assessed</a:t>
            </a:r>
            <a:r>
              <a:rPr lang="en-GB" i="1" dirty="0" smtClean="0"/>
              <a:t>.”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Market leaders have limited exposure</a:t>
            </a:r>
          </a:p>
          <a:p>
            <a:r>
              <a:rPr lang="en-GB" dirty="0" smtClean="0"/>
              <a:t>CERN developing CROME</a:t>
            </a:r>
          </a:p>
          <a:p>
            <a:r>
              <a:rPr lang="en-GB" dirty="0" smtClean="0"/>
              <a:t>CERN/ESS collaboration for PSS1</a:t>
            </a:r>
          </a:p>
          <a:p>
            <a:r>
              <a:rPr lang="en-GB" dirty="0" smtClean="0"/>
              <a:t>Future primary RP system for PSS?</a:t>
            </a:r>
          </a:p>
          <a:p>
            <a:r>
              <a:rPr lang="en-GB" dirty="0" smtClean="0"/>
              <a:t>Immediate needs and what about the future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12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Immediate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Started</a:t>
            </a:r>
          </a:p>
          <a:p>
            <a:r>
              <a:rPr lang="en-GB" dirty="0" smtClean="0"/>
              <a:t>Synergy with ICS</a:t>
            </a:r>
          </a:p>
          <a:p>
            <a:pPr lvl="1"/>
            <a:r>
              <a:rPr lang="en-GB" dirty="0" smtClean="0"/>
              <a:t>Racks</a:t>
            </a:r>
          </a:p>
          <a:p>
            <a:pPr lvl="1"/>
            <a:r>
              <a:rPr lang="en-GB" dirty="0" smtClean="0"/>
              <a:t>Cabling (detector dependent)</a:t>
            </a:r>
          </a:p>
          <a:p>
            <a:pPr lvl="2"/>
            <a:r>
              <a:rPr lang="en-GB" dirty="0"/>
              <a:t>SPA6 cable, specialist &amp; </a:t>
            </a:r>
            <a:r>
              <a:rPr lang="en-GB" dirty="0" smtClean="0"/>
              <a:t>tools ?</a:t>
            </a:r>
          </a:p>
          <a:p>
            <a:pPr lvl="1"/>
            <a:r>
              <a:rPr lang="en-GB" dirty="0" smtClean="0"/>
              <a:t>Networking</a:t>
            </a:r>
          </a:p>
          <a:p>
            <a:pPr lvl="1"/>
            <a:r>
              <a:rPr lang="en-GB" dirty="0" smtClean="0"/>
              <a:t>Power</a:t>
            </a:r>
          </a:p>
          <a:p>
            <a:r>
              <a:rPr lang="en-GB" dirty="0" smtClean="0"/>
              <a:t>Site integration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To do</a:t>
            </a:r>
          </a:p>
          <a:p>
            <a:r>
              <a:rPr lang="en-GB" dirty="0" smtClean="0"/>
              <a:t>Budget profiling for 2018 and create MTP</a:t>
            </a:r>
          </a:p>
          <a:p>
            <a:r>
              <a:rPr lang="en-GB" dirty="0"/>
              <a:t>Full system specifications </a:t>
            </a:r>
            <a:r>
              <a:rPr lang="en-GB" dirty="0" smtClean="0"/>
              <a:t>PRD</a:t>
            </a:r>
          </a:p>
          <a:p>
            <a:r>
              <a:rPr lang="en-GB" dirty="0"/>
              <a:t>Systemic naming convention</a:t>
            </a:r>
          </a:p>
          <a:p>
            <a:r>
              <a:rPr lang="en-GB" dirty="0"/>
              <a:t>Resources</a:t>
            </a:r>
          </a:p>
          <a:p>
            <a:r>
              <a:rPr lang="en-GB" dirty="0" smtClean="0"/>
              <a:t>Supervisory systems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616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Supervision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ICS Department</a:t>
            </a:r>
          </a:p>
          <a:p>
            <a:pPr lvl="1"/>
            <a:r>
              <a:rPr lang="en-GB" dirty="0" smtClean="0"/>
              <a:t>EPICS</a:t>
            </a:r>
          </a:p>
          <a:p>
            <a:pPr lvl="2">
              <a:buFont typeface="Wingdings" panose="05000000000000000000" pitchFamily="2" charset="2"/>
              <a:buChar char=""/>
            </a:pPr>
            <a:r>
              <a:rPr lang="en-GB" dirty="0" smtClean="0"/>
              <a:t>In-house </a:t>
            </a:r>
            <a:r>
              <a:rPr lang="en-GB" dirty="0"/>
              <a:t>solution</a:t>
            </a:r>
          </a:p>
          <a:p>
            <a:pPr lvl="2">
              <a:buFont typeface="Wingdings" panose="05000000000000000000" pitchFamily="2" charset="2"/>
              <a:buChar char=""/>
            </a:pPr>
            <a:r>
              <a:rPr lang="en-GB" dirty="0" smtClean="0"/>
              <a:t>ESS control systems experts</a:t>
            </a:r>
          </a:p>
          <a:p>
            <a:pPr lvl="2">
              <a:buFont typeface="Wingdings" panose="05000000000000000000" pitchFamily="2" charset="2"/>
              <a:buChar char=""/>
            </a:pPr>
            <a:r>
              <a:rPr lang="en-GB" dirty="0" smtClean="0"/>
              <a:t>Infrastructure already integrated</a:t>
            </a:r>
          </a:p>
          <a:p>
            <a:pPr lvl="2">
              <a:buFont typeface="Wingdings" panose="05000000000000000000" pitchFamily="2" charset="2"/>
              <a:buChar char=""/>
            </a:pPr>
            <a:r>
              <a:rPr lang="en-GB" dirty="0" smtClean="0"/>
              <a:t>Communications protocols &amp; integration will take time</a:t>
            </a:r>
          </a:p>
          <a:p>
            <a:pPr lvl="2">
              <a:buFont typeface="Wingdings" panose="05000000000000000000" pitchFamily="2" charset="2"/>
              <a:buChar char=""/>
            </a:pPr>
            <a:r>
              <a:rPr lang="en-GB" dirty="0" smtClean="0"/>
              <a:t>Management/budget for external resources</a:t>
            </a:r>
          </a:p>
          <a:p>
            <a:r>
              <a:rPr lang="en-GB" dirty="0" smtClean="0"/>
              <a:t>CERN</a:t>
            </a:r>
          </a:p>
          <a:p>
            <a:pPr lvl="1"/>
            <a:r>
              <a:rPr lang="en-GB" dirty="0"/>
              <a:t>REMUS </a:t>
            </a:r>
            <a:r>
              <a:rPr lang="en-GB" dirty="0" smtClean="0"/>
              <a:t>- Radiation </a:t>
            </a:r>
            <a:r>
              <a:rPr lang="en-GB" dirty="0"/>
              <a:t>and </a:t>
            </a:r>
            <a:r>
              <a:rPr lang="en-GB" dirty="0" smtClean="0"/>
              <a:t>Environment Monitoring </a:t>
            </a:r>
            <a:r>
              <a:rPr lang="en-GB" dirty="0"/>
              <a:t>Unified </a:t>
            </a:r>
            <a:r>
              <a:rPr lang="en-GB" dirty="0" smtClean="0"/>
              <a:t>Supervision</a:t>
            </a:r>
          </a:p>
          <a:p>
            <a:pPr lvl="2">
              <a:buFont typeface="Wingdings" panose="05000000000000000000" pitchFamily="2" charset="2"/>
              <a:buChar char=""/>
            </a:pPr>
            <a:r>
              <a:rPr lang="en-GB" dirty="0" smtClean="0"/>
              <a:t>Proven system</a:t>
            </a:r>
            <a:endParaRPr lang="en-GB" dirty="0"/>
          </a:p>
          <a:p>
            <a:pPr lvl="2">
              <a:buFont typeface="Wingdings" panose="05000000000000000000" pitchFamily="2" charset="2"/>
              <a:buChar char=""/>
            </a:pPr>
            <a:r>
              <a:rPr lang="en-GB" dirty="0" smtClean="0"/>
              <a:t>Significant library of integrated equipment</a:t>
            </a:r>
            <a:endParaRPr lang="en-GB" dirty="0"/>
          </a:p>
          <a:p>
            <a:pPr lvl="2">
              <a:buFont typeface="Wingdings" panose="05000000000000000000" pitchFamily="2" charset="2"/>
              <a:buChar char=""/>
            </a:pPr>
            <a:r>
              <a:rPr lang="en-GB" dirty="0" smtClean="0"/>
              <a:t>Will require dedicated resources, not the core business of ES&amp;H</a:t>
            </a:r>
            <a:endParaRPr lang="en-GB" dirty="0"/>
          </a:p>
          <a:p>
            <a:pPr lvl="2">
              <a:buFont typeface="Wingdings" panose="05000000000000000000" pitchFamily="2" charset="2"/>
              <a:buChar char=""/>
            </a:pPr>
            <a:r>
              <a:rPr lang="en-GB" dirty="0" smtClean="0"/>
              <a:t>Possible modification to DB structure to meet ESS infrastructure requirements</a:t>
            </a:r>
            <a:endParaRPr lang="en-GB" dirty="0"/>
          </a:p>
          <a:p>
            <a:r>
              <a:rPr lang="en-GB" dirty="0" smtClean="0"/>
              <a:t>Industry</a:t>
            </a:r>
          </a:p>
          <a:p>
            <a:pPr lvl="1"/>
            <a:r>
              <a:rPr lang="en-GB" dirty="0" smtClean="0"/>
              <a:t>Myriad of options</a:t>
            </a:r>
          </a:p>
          <a:p>
            <a:pPr lvl="2">
              <a:buFont typeface="Wingdings" panose="05000000000000000000" pitchFamily="2" charset="2"/>
              <a:buChar char=""/>
            </a:pPr>
            <a:r>
              <a:rPr lang="en-GB" dirty="0" smtClean="0"/>
              <a:t>Bespoke system</a:t>
            </a:r>
            <a:endParaRPr lang="en-GB" dirty="0"/>
          </a:p>
          <a:p>
            <a:pPr lvl="2">
              <a:buFont typeface="Wingdings" panose="05000000000000000000" pitchFamily="2" charset="2"/>
              <a:buChar char=""/>
            </a:pPr>
            <a:r>
              <a:rPr lang="en-GB" dirty="0"/>
              <a:t>Will require dedicated resources, not the core business of </a:t>
            </a:r>
            <a:r>
              <a:rPr lang="en-GB" dirty="0" smtClean="0"/>
              <a:t>ES&amp;H</a:t>
            </a:r>
            <a:endParaRPr lang="en-GB" dirty="0"/>
          </a:p>
          <a:p>
            <a:pPr lvl="2">
              <a:buFont typeface="Wingdings" panose="05000000000000000000" pitchFamily="2" charset="2"/>
              <a:buChar char=""/>
            </a:pPr>
            <a:r>
              <a:rPr lang="en-GB" dirty="0" smtClean="0"/>
              <a:t>Procurement could cause significant delays</a:t>
            </a:r>
            <a:endParaRPr lang="en-GB" dirty="0"/>
          </a:p>
          <a:p>
            <a:pPr lvl="2">
              <a:buFont typeface="Wingdings" panose="05000000000000000000" pitchFamily="2" charset="2"/>
              <a:buChar char=""/>
            </a:pPr>
            <a:r>
              <a:rPr lang="en-GB" dirty="0" smtClean="0"/>
              <a:t>Elevated costs</a:t>
            </a:r>
          </a:p>
          <a:p>
            <a:pPr lvl="2">
              <a:buFont typeface="Wingdings" panose="05000000000000000000" pitchFamily="2" charset="2"/>
              <a:buChar char=""/>
            </a:pPr>
            <a:r>
              <a:rPr lang="en-GB" dirty="0" smtClean="0"/>
              <a:t>Greater risk of delay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449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Looking forward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Immediate</a:t>
            </a:r>
          </a:p>
          <a:p>
            <a:r>
              <a:rPr lang="en-GB" dirty="0" smtClean="0"/>
              <a:t>Define specific requirements with each system responsible</a:t>
            </a:r>
          </a:p>
          <a:p>
            <a:r>
              <a:rPr lang="en-GB" dirty="0" smtClean="0"/>
              <a:t>Further meetings with key stakeholders </a:t>
            </a:r>
          </a:p>
          <a:p>
            <a:pPr lvl="1"/>
            <a:r>
              <a:rPr lang="en-GB" dirty="0" smtClean="0"/>
              <a:t>Accelerator, target &amp; instrument safety, target cooling, integration</a:t>
            </a:r>
          </a:p>
          <a:p>
            <a:r>
              <a:rPr lang="en-GB" dirty="0" smtClean="0"/>
              <a:t>Procurement processes</a:t>
            </a:r>
          </a:p>
          <a:p>
            <a:r>
              <a:rPr lang="en-GB" dirty="0" smtClean="0"/>
              <a:t>Collaboration addendum with CERN for CROME and at HSE/ES&amp;H level modify the parent agreement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Longer term</a:t>
            </a:r>
          </a:p>
          <a:p>
            <a:r>
              <a:rPr lang="en-GB" dirty="0" smtClean="0"/>
              <a:t>Calibration facilities </a:t>
            </a:r>
          </a:p>
          <a:p>
            <a:r>
              <a:rPr lang="en-GB" dirty="0" smtClean="0"/>
              <a:t>Dosimetry synergy or service</a:t>
            </a:r>
          </a:p>
          <a:p>
            <a:r>
              <a:rPr lang="en-GB" dirty="0" smtClean="0"/>
              <a:t>Workshop and maintenance facilities</a:t>
            </a:r>
          </a:p>
          <a:p>
            <a:r>
              <a:rPr lang="en-GB" dirty="0" smtClean="0"/>
              <a:t>Maintenance contract or in-house services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What else?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45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One week in, what have I </a:t>
            </a:r>
            <a:r>
              <a:rPr lang="en-GB" dirty="0" smtClean="0"/>
              <a:t>missed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84782"/>
            <a:ext cx="7013911" cy="526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29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S Core Powerpoint" id="{F02C5803-D437-4A4B-B279-84472F47EB33}" vid="{77746F4A-52A9-724A-84EC-D1436FAAE3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Powerpoint.potx</Template>
  <TotalTime>44470</TotalTime>
  <Words>455</Words>
  <Application>Microsoft Macintosh PowerPoint</Application>
  <PresentationFormat>On-screen Show (4:3)</PresentationFormat>
  <Paragraphs>144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ESS Core Powerpoint</vt:lpstr>
      <vt:lpstr>Radiation Monitoring</vt:lpstr>
      <vt:lpstr>Introduction</vt:lpstr>
      <vt:lpstr>Using CERN as a guide</vt:lpstr>
      <vt:lpstr>Key milestones</vt:lpstr>
      <vt:lpstr>Monitoring options</vt:lpstr>
      <vt:lpstr>Immediate questions</vt:lpstr>
      <vt:lpstr>Supervision</vt:lpstr>
      <vt:lpstr>Looking forward</vt:lpstr>
      <vt:lpstr>One week in, what have I missed</vt:lpstr>
    </vt:vector>
  </TitlesOfParts>
  <Company>ESS</Company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Day</dc:creator>
  <cp:lastModifiedBy>Microsoft Office User</cp:lastModifiedBy>
  <cp:revision>406</cp:revision>
  <cp:lastPrinted>2016-06-07T09:09:36Z</cp:lastPrinted>
  <dcterms:created xsi:type="dcterms:W3CDTF">2013-10-29T16:05:10Z</dcterms:created>
  <dcterms:modified xsi:type="dcterms:W3CDTF">2017-10-08T17:06:38Z</dcterms:modified>
</cp:coreProperties>
</file>