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0" r:id="rId3"/>
    <p:sldId id="268" r:id="rId4"/>
    <p:sldId id="267" r:id="rId5"/>
    <p:sldId id="273" r:id="rId6"/>
    <p:sldId id="269" r:id="rId7"/>
    <p:sldId id="275" r:id="rId8"/>
    <p:sldId id="276" r:id="rId9"/>
    <p:sldId id="271" r:id="rId10"/>
    <p:sldId id="266" r:id="rId11"/>
    <p:sldId id="277"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9" autoAdjust="0"/>
    <p:restoredTop sz="94527" autoAdjust="0"/>
  </p:normalViewPr>
  <p:slideViewPr>
    <p:cSldViewPr>
      <p:cViewPr>
        <p:scale>
          <a:sx n="100" d="100"/>
          <a:sy n="100" d="100"/>
        </p:scale>
        <p:origin x="1952" y="3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2017-10-09</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97EE88-C401-41A3-B0C0-E137571AF13B}" type="slidenum">
              <a:rPr lang="sv-SE" smtClean="0">
                <a:solidFill>
                  <a:prstClr val="black"/>
                </a:solidFill>
              </a:rPr>
              <a:pPr/>
              <a:t>3</a:t>
            </a:fld>
            <a:endParaRPr lang="sv-SE">
              <a:solidFill>
                <a:prstClr val="black"/>
              </a:solidFill>
            </a:endParaRPr>
          </a:p>
        </p:txBody>
      </p:sp>
    </p:spTree>
    <p:extLst>
      <p:ext uri="{BB962C8B-B14F-4D97-AF65-F5344CB8AC3E}">
        <p14:creationId xmlns:p14="http://schemas.microsoft.com/office/powerpoint/2010/main" val="49695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09/10/2017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09/10/2017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09/10/2017</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09/10/2017</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09/10/2017</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dirty="0" smtClean="0"/>
              <a:t>OHS Outlook</a:t>
            </a:r>
            <a:endParaRPr lang="en-GB" sz="4000" dirty="0"/>
          </a:p>
        </p:txBody>
      </p:sp>
      <p:sp>
        <p:nvSpPr>
          <p:cNvPr id="3" name="Subtitle 2"/>
          <p:cNvSpPr>
            <a:spLocks noGrp="1"/>
          </p:cNvSpPr>
          <p:nvPr>
            <p:ph type="subTitle" idx="1"/>
          </p:nvPr>
        </p:nvSpPr>
        <p:spPr/>
        <p:txBody>
          <a:bodyPr>
            <a:noAutofit/>
          </a:bodyPr>
          <a:lstStyle/>
          <a:p>
            <a:r>
              <a:rPr lang="en-GB" sz="2000" dirty="0" smtClean="0">
                <a:solidFill>
                  <a:schemeClr val="bg1"/>
                </a:solidFill>
              </a:rPr>
              <a:t>ESHAC Meeting #7</a:t>
            </a:r>
          </a:p>
          <a:p>
            <a:r>
              <a:rPr lang="en-GB" sz="2000" dirty="0" smtClean="0">
                <a:solidFill>
                  <a:schemeClr val="bg1"/>
                </a:solidFill>
              </a:rPr>
              <a:t>2017-10-09--10</a:t>
            </a:r>
          </a:p>
          <a:p>
            <a:endParaRPr lang="en-GB" sz="2000" dirty="0">
              <a:solidFill>
                <a:schemeClr val="bg1"/>
              </a:solidFill>
            </a:endParaRPr>
          </a:p>
          <a:p>
            <a:r>
              <a:rPr lang="en-GB" sz="2000" dirty="0" smtClean="0">
                <a:solidFill>
                  <a:schemeClr val="bg1"/>
                </a:solidFill>
              </a:rPr>
              <a:t>Peter Jacobsson</a:t>
            </a:r>
          </a:p>
          <a:p>
            <a:r>
              <a:rPr lang="en-GB" sz="2000" dirty="0" smtClean="0">
                <a:solidFill>
                  <a:schemeClr val="bg1"/>
                </a:solidFill>
              </a:rPr>
              <a:t>Head of ESH</a:t>
            </a:r>
            <a:endParaRPr lang="en-GB"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smtClean="0">
                <a:solidFill>
                  <a:srgbClr val="FFFFFF"/>
                </a:solidFill>
              </a:rPr>
              <a:t>www.europeanspallationsource.se</a:t>
            </a:r>
          </a:p>
          <a:p>
            <a:pPr algn="ctr"/>
            <a:fld id="{656E358F-28A8-D04A-99E6-206C49444CD4}" type="datetime3">
              <a:rPr lang="en-GB" sz="1400" smtClean="0">
                <a:solidFill>
                  <a:srgbClr val="FFFFFF"/>
                </a:solidFill>
              </a:rPr>
              <a:t>9 October, 2017</a:t>
            </a:fld>
            <a:endParaRPr lang="en-GB" sz="140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Commissioning – Test stand 2</a:t>
            </a:r>
            <a:endParaRPr lang="en-US" dirty="0"/>
          </a:p>
        </p:txBody>
      </p:sp>
      <p:sp>
        <p:nvSpPr>
          <p:cNvPr id="3" name="Content Placeholder 2"/>
          <p:cNvSpPr>
            <a:spLocks noGrp="1"/>
          </p:cNvSpPr>
          <p:nvPr>
            <p:ph idx="1"/>
          </p:nvPr>
        </p:nvSpPr>
        <p:spPr/>
        <p:txBody>
          <a:bodyPr>
            <a:normAutofit/>
          </a:bodyPr>
          <a:lstStyle/>
          <a:p>
            <a:r>
              <a:rPr lang="is-IS" dirty="0" smtClean="0"/>
              <a:t>Radiation Protection</a:t>
            </a:r>
            <a:endParaRPr lang="is-IS" dirty="0"/>
          </a:p>
          <a:p>
            <a:pPr lvl="1"/>
            <a:r>
              <a:rPr lang="is-IS" dirty="0" smtClean="0"/>
              <a:t>Established routines</a:t>
            </a:r>
          </a:p>
          <a:p>
            <a:pPr lvl="1"/>
            <a:r>
              <a:rPr lang="is-IS" dirty="0" smtClean="0"/>
              <a:t>TLD´s for radiation monitoring</a:t>
            </a:r>
            <a:endParaRPr lang="is-IS" dirty="0"/>
          </a:p>
          <a:p>
            <a:r>
              <a:rPr lang="en-US" dirty="0" smtClean="0"/>
              <a:t>Occupational Health Safety (OHS)</a:t>
            </a:r>
            <a:endParaRPr lang="en-US" dirty="0"/>
          </a:p>
          <a:p>
            <a:pPr lvl="1"/>
            <a:r>
              <a:rPr lang="en-US" dirty="0" smtClean="0"/>
              <a:t>Electrical Hazards</a:t>
            </a:r>
          </a:p>
          <a:p>
            <a:pPr lvl="1"/>
            <a:r>
              <a:rPr lang="en-US" dirty="0" smtClean="0"/>
              <a:t>Fire Hazards</a:t>
            </a:r>
          </a:p>
          <a:p>
            <a:pPr lvl="1"/>
            <a:r>
              <a:rPr lang="en-US" dirty="0" smtClean="0"/>
              <a:t>Interface with SEC/Skanska</a:t>
            </a:r>
          </a:p>
          <a:p>
            <a:pPr lvl="1"/>
            <a:r>
              <a:rPr lang="en-US" dirty="0" smtClean="0"/>
              <a:t>We are in an area where other installations/civil engineering work is on-going</a:t>
            </a:r>
          </a:p>
          <a:p>
            <a:pPr lvl="1"/>
            <a:r>
              <a:rPr lang="en-US" dirty="0" smtClean="0"/>
              <a:t>New staff from AD</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10</a:t>
            </a:fld>
            <a:endParaRPr lang="en-GB" noProof="0"/>
          </a:p>
        </p:txBody>
      </p:sp>
      <p:sp>
        <p:nvSpPr>
          <p:cNvPr id="5" name="Right Brace 4"/>
          <p:cNvSpPr/>
          <p:nvPr/>
        </p:nvSpPr>
        <p:spPr>
          <a:xfrm>
            <a:off x="6211933" y="1988840"/>
            <a:ext cx="357518" cy="864096"/>
          </a:xfrm>
          <a:prstGeom prst="rightBrace">
            <a:avLst>
              <a:gd name="adj1" fmla="val 66466"/>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7092280" y="2097722"/>
            <a:ext cx="1728192" cy="646331"/>
          </a:xfrm>
          <a:prstGeom prst="rect">
            <a:avLst/>
          </a:prstGeom>
          <a:noFill/>
          <a:ln>
            <a:noFill/>
          </a:ln>
        </p:spPr>
        <p:txBody>
          <a:bodyPr wrap="square" rtlCol="0">
            <a:spAutoFit/>
          </a:bodyPr>
          <a:lstStyle/>
          <a:p>
            <a:r>
              <a:rPr lang="en-US" dirty="0" smtClean="0">
                <a:solidFill>
                  <a:schemeClr val="accent3">
                    <a:lumMod val="75000"/>
                  </a:schemeClr>
                </a:solidFill>
              </a:rPr>
              <a:t>We have done this before</a:t>
            </a:r>
            <a:endParaRPr lang="en-US" dirty="0">
              <a:solidFill>
                <a:schemeClr val="accent3">
                  <a:lumMod val="75000"/>
                </a:schemeClr>
              </a:solidFill>
            </a:endParaRPr>
          </a:p>
        </p:txBody>
      </p:sp>
      <p:sp>
        <p:nvSpPr>
          <p:cNvPr id="7" name="Right Brace 6"/>
          <p:cNvSpPr/>
          <p:nvPr/>
        </p:nvSpPr>
        <p:spPr>
          <a:xfrm>
            <a:off x="7092280" y="3573015"/>
            <a:ext cx="432048" cy="2553147"/>
          </a:xfrm>
          <a:prstGeom prst="rightBrace">
            <a:avLst>
              <a:gd name="adj1" fmla="val 8333"/>
              <a:gd name="adj2" fmla="val 50981"/>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00" y="4249423"/>
            <a:ext cx="1368152" cy="1200329"/>
          </a:xfrm>
          <a:prstGeom prst="rect">
            <a:avLst/>
          </a:prstGeom>
          <a:noFill/>
        </p:spPr>
        <p:txBody>
          <a:bodyPr wrap="square" rtlCol="0">
            <a:spAutoFit/>
          </a:bodyPr>
          <a:lstStyle/>
          <a:p>
            <a:r>
              <a:rPr lang="en-US" dirty="0" smtClean="0">
                <a:solidFill>
                  <a:schemeClr val="accent2">
                    <a:lumMod val="75000"/>
                  </a:schemeClr>
                </a:solidFill>
              </a:rPr>
              <a:t>We </a:t>
            </a:r>
            <a:r>
              <a:rPr lang="en-US" smtClean="0">
                <a:solidFill>
                  <a:schemeClr val="accent2">
                    <a:lumMod val="75000"/>
                  </a:schemeClr>
                </a:solidFill>
              </a:rPr>
              <a:t>have partially done </a:t>
            </a:r>
            <a:r>
              <a:rPr lang="en-US" dirty="0" smtClean="0">
                <a:solidFill>
                  <a:schemeClr val="accent2">
                    <a:lumMod val="75000"/>
                  </a:schemeClr>
                </a:solidFill>
              </a:rPr>
              <a:t>this before</a:t>
            </a:r>
            <a:endParaRPr lang="en-US" dirty="0">
              <a:solidFill>
                <a:schemeClr val="accent2">
                  <a:lumMod val="75000"/>
                </a:schemeClr>
              </a:solidFill>
            </a:endParaRPr>
          </a:p>
        </p:txBody>
      </p:sp>
    </p:spTree>
    <p:extLst>
      <p:ext uri="{BB962C8B-B14F-4D97-AF65-F5344CB8AC3E}">
        <p14:creationId xmlns:p14="http://schemas.microsoft.com/office/powerpoint/2010/main" val="82230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 – Ion Source</a:t>
            </a:r>
            <a:endParaRPr lang="en-US" dirty="0"/>
          </a:p>
        </p:txBody>
      </p:sp>
      <p:sp>
        <p:nvSpPr>
          <p:cNvPr id="3" name="Content Placeholder 2"/>
          <p:cNvSpPr>
            <a:spLocks noGrp="1"/>
          </p:cNvSpPr>
          <p:nvPr>
            <p:ph idx="1"/>
          </p:nvPr>
        </p:nvSpPr>
        <p:spPr/>
        <p:txBody>
          <a:bodyPr/>
          <a:lstStyle/>
          <a:p>
            <a:r>
              <a:rPr lang="is-IS" dirty="0"/>
              <a:t>Radiation Protection</a:t>
            </a:r>
          </a:p>
          <a:p>
            <a:pPr lvl="1"/>
            <a:r>
              <a:rPr lang="is-IS" dirty="0"/>
              <a:t>Established routines</a:t>
            </a:r>
          </a:p>
          <a:p>
            <a:pPr lvl="1"/>
            <a:r>
              <a:rPr lang="is-IS" dirty="0"/>
              <a:t>TLD´s for radiation monitoring</a:t>
            </a:r>
          </a:p>
          <a:p>
            <a:r>
              <a:rPr lang="en-US" dirty="0"/>
              <a:t>Occupational Health Safety (OHS)</a:t>
            </a:r>
          </a:p>
          <a:p>
            <a:pPr lvl="1"/>
            <a:r>
              <a:rPr lang="en-US" dirty="0"/>
              <a:t>Electrical Hazards</a:t>
            </a:r>
          </a:p>
          <a:p>
            <a:pPr lvl="1"/>
            <a:r>
              <a:rPr lang="en-US" dirty="0"/>
              <a:t>Fire </a:t>
            </a:r>
            <a:r>
              <a:rPr lang="en-US" dirty="0" smtClean="0"/>
              <a:t>&amp; Explosives Hazards</a:t>
            </a:r>
            <a:endParaRPr lang="en-US" dirty="0"/>
          </a:p>
          <a:p>
            <a:pPr lvl="1"/>
            <a:r>
              <a:rPr lang="en-US" dirty="0"/>
              <a:t>New staff from </a:t>
            </a:r>
            <a:r>
              <a:rPr lang="en-US" dirty="0" smtClean="0"/>
              <a:t>AD</a:t>
            </a:r>
          </a:p>
          <a:p>
            <a:pPr lvl="1"/>
            <a:r>
              <a:rPr lang="en-US" dirty="0" smtClean="0"/>
              <a:t>First major installation from an In-Kind partner</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11</a:t>
            </a:fld>
            <a:endParaRPr lang="en-GB" noProof="0"/>
          </a:p>
        </p:txBody>
      </p:sp>
      <p:sp>
        <p:nvSpPr>
          <p:cNvPr id="5" name="Right Brace 4"/>
          <p:cNvSpPr/>
          <p:nvPr/>
        </p:nvSpPr>
        <p:spPr>
          <a:xfrm>
            <a:off x="6211933" y="1988840"/>
            <a:ext cx="357518" cy="864096"/>
          </a:xfrm>
          <a:prstGeom prst="rightBrace">
            <a:avLst>
              <a:gd name="adj1" fmla="val 66466"/>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7314338" y="2051556"/>
            <a:ext cx="1722158" cy="646331"/>
          </a:xfrm>
          <a:prstGeom prst="rect">
            <a:avLst/>
          </a:prstGeom>
        </p:spPr>
        <p:txBody>
          <a:bodyPr wrap="square">
            <a:spAutoFit/>
          </a:bodyPr>
          <a:lstStyle/>
          <a:p>
            <a:r>
              <a:rPr lang="en-US" dirty="0" smtClean="0">
                <a:solidFill>
                  <a:schemeClr val="accent3">
                    <a:lumMod val="75000"/>
                  </a:schemeClr>
                </a:solidFill>
              </a:rPr>
              <a:t>We have done similar work</a:t>
            </a:r>
            <a:endParaRPr lang="en-US" dirty="0"/>
          </a:p>
        </p:txBody>
      </p:sp>
      <p:sp>
        <p:nvSpPr>
          <p:cNvPr id="7" name="Right Brace 6"/>
          <p:cNvSpPr/>
          <p:nvPr/>
        </p:nvSpPr>
        <p:spPr>
          <a:xfrm>
            <a:off x="6882290" y="3573017"/>
            <a:ext cx="714046" cy="1728192"/>
          </a:xfrm>
          <a:prstGeom prst="rightBrace">
            <a:avLst>
              <a:gd name="adj1" fmla="val 8333"/>
              <a:gd name="adj2" fmla="val 50981"/>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00" y="3975448"/>
            <a:ext cx="1368152" cy="923330"/>
          </a:xfrm>
          <a:prstGeom prst="rect">
            <a:avLst/>
          </a:prstGeom>
          <a:noFill/>
        </p:spPr>
        <p:txBody>
          <a:bodyPr wrap="square" rtlCol="0">
            <a:spAutoFit/>
          </a:bodyPr>
          <a:lstStyle/>
          <a:p>
            <a:r>
              <a:rPr lang="en-US" dirty="0" smtClean="0">
                <a:solidFill>
                  <a:schemeClr val="accent2">
                    <a:lumMod val="75000"/>
                  </a:schemeClr>
                </a:solidFill>
              </a:rPr>
              <a:t>We have not done this before</a:t>
            </a:r>
            <a:endParaRPr lang="en-US" dirty="0">
              <a:solidFill>
                <a:schemeClr val="accent2">
                  <a:lumMod val="75000"/>
                </a:schemeClr>
              </a:solidFill>
            </a:endParaRPr>
          </a:p>
        </p:txBody>
      </p:sp>
    </p:spTree>
    <p:extLst>
      <p:ext uri="{BB962C8B-B14F-4D97-AF65-F5344CB8AC3E}">
        <p14:creationId xmlns:p14="http://schemas.microsoft.com/office/powerpoint/2010/main" val="44951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blinds(horizontal)">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1"/>
            <a:ext cx="8229600" cy="2476872"/>
          </a:xfrm>
        </p:spPr>
        <p:txBody>
          <a:bodyPr>
            <a:noAutofit/>
          </a:bodyPr>
          <a:lstStyle/>
          <a:p>
            <a:r>
              <a:rPr lang="en-US" dirty="0" smtClean="0"/>
              <a:t>Organization &amp; Mission</a:t>
            </a:r>
          </a:p>
          <a:p>
            <a:r>
              <a:rPr lang="en-US" dirty="0" smtClean="0"/>
              <a:t>Status - Activities; April - September</a:t>
            </a:r>
          </a:p>
          <a:p>
            <a:pPr marL="342900" lvl="1" indent="-342900">
              <a:buFont typeface="Arial" panose="020B0604020202020204" pitchFamily="34" charset="0"/>
              <a:buChar char="•"/>
            </a:pPr>
            <a:r>
              <a:rPr lang="en-GB" sz="2800" dirty="0" smtClean="0"/>
              <a:t>Concerns &amp; Challenges ahead</a:t>
            </a:r>
            <a:endParaRPr lang="en-GB"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1033280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75856" y="1700808"/>
            <a:ext cx="1944216" cy="972108"/>
          </a:xfrm>
          <a:prstGeom prst="roundRect">
            <a:avLst/>
          </a:prstGeom>
          <a:solidFill>
            <a:schemeClr val="accent1">
              <a:alpha val="64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prstClr val="white"/>
                </a:solidFill>
              </a:rPr>
              <a:t>ESH </a:t>
            </a:r>
            <a:r>
              <a:rPr lang="en-GB" b="1" dirty="0">
                <a:solidFill>
                  <a:prstClr val="white"/>
                </a:solidFill>
              </a:rPr>
              <a:t>Division</a:t>
            </a:r>
          </a:p>
          <a:p>
            <a:pPr algn="ctr"/>
            <a:r>
              <a:rPr lang="en-GB" sz="1100" i="1" dirty="0" smtClean="0">
                <a:solidFill>
                  <a:prstClr val="white"/>
                </a:solidFill>
              </a:rPr>
              <a:t>Peter Jacobsson (</a:t>
            </a:r>
            <a:r>
              <a:rPr lang="en-GB" sz="1100" i="1" dirty="0" err="1" smtClean="0">
                <a:solidFill>
                  <a:prstClr val="white"/>
                </a:solidFill>
              </a:rPr>
              <a:t>HoD</a:t>
            </a:r>
            <a:r>
              <a:rPr lang="en-GB" sz="1100" i="1" dirty="0" smtClean="0">
                <a:solidFill>
                  <a:prstClr val="white"/>
                </a:solidFill>
              </a:rPr>
              <a:t>)</a:t>
            </a:r>
          </a:p>
          <a:p>
            <a:pPr algn="ctr"/>
            <a:r>
              <a:rPr lang="en-GB" sz="1100" i="1" dirty="0" smtClean="0">
                <a:solidFill>
                  <a:prstClr val="white"/>
                </a:solidFill>
              </a:rPr>
              <a:t>Thomas Hansson</a:t>
            </a:r>
          </a:p>
          <a:p>
            <a:pPr algn="ctr"/>
            <a:r>
              <a:rPr lang="en-GB" sz="1100" i="1" dirty="0" smtClean="0">
                <a:solidFill>
                  <a:prstClr val="white"/>
                </a:solidFill>
              </a:rPr>
              <a:t>François Javier</a:t>
            </a:r>
            <a:endParaRPr lang="en-GB" sz="1100" i="1" dirty="0">
              <a:solidFill>
                <a:prstClr val="white"/>
              </a:solidFill>
            </a:endParaRPr>
          </a:p>
        </p:txBody>
      </p:sp>
      <p:sp>
        <p:nvSpPr>
          <p:cNvPr id="11" name="Rounded Rectangle 10"/>
          <p:cNvSpPr/>
          <p:nvPr/>
        </p:nvSpPr>
        <p:spPr>
          <a:xfrm>
            <a:off x="4467653" y="3411402"/>
            <a:ext cx="1906083" cy="2321854"/>
          </a:xfrm>
          <a:prstGeom prst="roundRect">
            <a:avLst/>
          </a:prstGeom>
          <a:solidFill>
            <a:schemeClr val="accent1">
              <a:alpha val="64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 </a:t>
            </a:r>
            <a:r>
              <a:rPr lang="en-GB" sz="1400" b="1" dirty="0" smtClean="0">
                <a:solidFill>
                  <a:prstClr val="white"/>
                </a:solidFill>
              </a:rPr>
              <a:t>Occupation Health &amp; Safety (OHS)</a:t>
            </a:r>
            <a:br>
              <a:rPr lang="en-GB" sz="1400" b="1" dirty="0" smtClean="0">
                <a:solidFill>
                  <a:prstClr val="white"/>
                </a:solidFill>
              </a:rPr>
            </a:br>
            <a:r>
              <a:rPr lang="en-GB" sz="1400" b="1" dirty="0" smtClean="0">
                <a:solidFill>
                  <a:prstClr val="white"/>
                </a:solidFill>
              </a:rPr>
              <a:t>Group</a:t>
            </a:r>
          </a:p>
          <a:p>
            <a:pPr algn="ctr"/>
            <a:r>
              <a:rPr lang="en-GB" sz="1100" b="1" dirty="0" smtClean="0">
                <a:solidFill>
                  <a:prstClr val="white"/>
                </a:solidFill>
              </a:rPr>
              <a:t> </a:t>
            </a:r>
            <a:r>
              <a:rPr lang="en-GB" sz="1100" i="1" dirty="0" smtClean="0">
                <a:solidFill>
                  <a:prstClr val="white"/>
                </a:solidFill>
              </a:rPr>
              <a:t>AA (Group </a:t>
            </a:r>
            <a:r>
              <a:rPr lang="en-GB" sz="1100" i="1" dirty="0">
                <a:solidFill>
                  <a:prstClr val="white"/>
                </a:solidFill>
              </a:rPr>
              <a:t>Leader)</a:t>
            </a:r>
          </a:p>
          <a:p>
            <a:pPr algn="ctr"/>
            <a:r>
              <a:rPr lang="en-GB" sz="1100" i="1" dirty="0" smtClean="0">
                <a:solidFill>
                  <a:prstClr val="white"/>
                </a:solidFill>
              </a:rPr>
              <a:t>Fredrik </a:t>
            </a:r>
            <a:r>
              <a:rPr lang="en-GB" sz="1100" i="1" dirty="0" err="1">
                <a:solidFill>
                  <a:prstClr val="white"/>
                </a:solidFill>
              </a:rPr>
              <a:t>Jörud</a:t>
            </a:r>
            <a:endParaRPr lang="en-GB" sz="1100" i="1" dirty="0">
              <a:solidFill>
                <a:prstClr val="white"/>
              </a:solidFill>
            </a:endParaRPr>
          </a:p>
          <a:p>
            <a:pPr algn="ctr"/>
            <a:r>
              <a:rPr lang="en-GB" sz="1100" i="1" dirty="0" err="1" smtClean="0">
                <a:solidFill>
                  <a:prstClr val="white"/>
                </a:solidFill>
              </a:rPr>
              <a:t>Jörgen</a:t>
            </a:r>
            <a:r>
              <a:rPr lang="en-GB" sz="1100" i="1" dirty="0" smtClean="0">
                <a:solidFill>
                  <a:prstClr val="white"/>
                </a:solidFill>
              </a:rPr>
              <a:t> </a:t>
            </a:r>
            <a:r>
              <a:rPr lang="en-GB" sz="1100" i="1" dirty="0" err="1">
                <a:solidFill>
                  <a:prstClr val="white"/>
                </a:solidFill>
              </a:rPr>
              <a:t>Mattsson</a:t>
            </a:r>
            <a:endParaRPr lang="en-GB" sz="1100" i="1" dirty="0">
              <a:solidFill>
                <a:prstClr val="white"/>
              </a:solidFill>
            </a:endParaRPr>
          </a:p>
          <a:p>
            <a:pPr algn="ctr"/>
            <a:r>
              <a:rPr lang="en-GB" sz="1100" i="1" dirty="0">
                <a:solidFill>
                  <a:prstClr val="white"/>
                </a:solidFill>
              </a:rPr>
              <a:t>Michael </a:t>
            </a:r>
            <a:r>
              <a:rPr lang="en-GB" sz="1100" i="1" dirty="0" err="1">
                <a:solidFill>
                  <a:prstClr val="white"/>
                </a:solidFill>
              </a:rPr>
              <a:t>Plagge</a:t>
            </a:r>
            <a:endParaRPr lang="en-GB" sz="1100" i="1" dirty="0">
              <a:solidFill>
                <a:prstClr val="white"/>
              </a:solidFill>
            </a:endParaRPr>
          </a:p>
          <a:p>
            <a:pPr algn="ctr"/>
            <a:r>
              <a:rPr lang="en-GB" sz="1100" i="1" dirty="0" err="1" smtClean="0">
                <a:solidFill>
                  <a:prstClr val="white"/>
                </a:solidFill>
              </a:rPr>
              <a:t>Bertil</a:t>
            </a:r>
            <a:r>
              <a:rPr lang="en-GB" sz="1100" i="1" dirty="0" smtClean="0">
                <a:solidFill>
                  <a:prstClr val="white"/>
                </a:solidFill>
              </a:rPr>
              <a:t> </a:t>
            </a:r>
            <a:r>
              <a:rPr lang="en-GB" sz="1100" i="1" dirty="0" err="1" smtClean="0">
                <a:solidFill>
                  <a:prstClr val="white"/>
                </a:solidFill>
              </a:rPr>
              <a:t>Winér</a:t>
            </a:r>
            <a:endParaRPr lang="en-GB" sz="1100" i="1" dirty="0">
              <a:solidFill>
                <a:prstClr val="white"/>
              </a:solidFill>
            </a:endParaRPr>
          </a:p>
          <a:p>
            <a:pPr algn="ctr"/>
            <a:r>
              <a:rPr lang="en-GB" sz="1100" i="1" dirty="0" smtClean="0">
                <a:solidFill>
                  <a:prstClr val="white"/>
                </a:solidFill>
              </a:rPr>
              <a:t>BB (OHS Eng.)</a:t>
            </a:r>
            <a:endParaRPr lang="en-GB" sz="1100" i="1" dirty="0">
              <a:solidFill>
                <a:prstClr val="white"/>
              </a:solidFill>
            </a:endParaRPr>
          </a:p>
          <a:p>
            <a:pPr algn="ctr"/>
            <a:endParaRPr lang="en-GB" sz="1400" b="1" dirty="0">
              <a:solidFill>
                <a:prstClr val="white"/>
              </a:solidFill>
            </a:endParaRPr>
          </a:p>
        </p:txBody>
      </p:sp>
      <p:sp>
        <p:nvSpPr>
          <p:cNvPr id="12" name="Rounded Rectangle 11"/>
          <p:cNvSpPr/>
          <p:nvPr/>
        </p:nvSpPr>
        <p:spPr>
          <a:xfrm>
            <a:off x="1911895" y="3411402"/>
            <a:ext cx="2084041" cy="2321854"/>
          </a:xfrm>
          <a:prstGeom prst="roundRect">
            <a:avLst/>
          </a:prstGeom>
          <a:solidFill>
            <a:schemeClr val="accent1">
              <a:alpha val="64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prstClr val="white"/>
                </a:solidFill>
              </a:rPr>
              <a:t>Radiation </a:t>
            </a:r>
            <a:r>
              <a:rPr lang="en-GB" sz="1400" b="1" dirty="0" smtClean="0">
                <a:solidFill>
                  <a:prstClr val="white"/>
                </a:solidFill>
              </a:rPr>
              <a:t>Protection (RP) Group</a:t>
            </a:r>
          </a:p>
          <a:p>
            <a:pPr algn="ctr"/>
            <a:r>
              <a:rPr lang="en-GB" sz="1100" i="1" dirty="0" smtClean="0">
                <a:solidFill>
                  <a:prstClr val="white"/>
                </a:solidFill>
              </a:rPr>
              <a:t>NN (Group Leader)</a:t>
            </a:r>
          </a:p>
          <a:p>
            <a:pPr algn="ctr"/>
            <a:r>
              <a:rPr lang="en-GB" sz="1100" i="1" dirty="0">
                <a:solidFill>
                  <a:prstClr val="white"/>
                </a:solidFill>
              </a:rPr>
              <a:t>Ida </a:t>
            </a:r>
            <a:r>
              <a:rPr lang="en-GB" sz="1100" i="1" dirty="0" err="1">
                <a:solidFill>
                  <a:prstClr val="white"/>
                </a:solidFill>
              </a:rPr>
              <a:t>Bergström</a:t>
            </a:r>
            <a:endParaRPr lang="en-GB" sz="1100" i="1" dirty="0">
              <a:solidFill>
                <a:prstClr val="white"/>
              </a:solidFill>
            </a:endParaRPr>
          </a:p>
          <a:p>
            <a:pPr algn="ctr"/>
            <a:r>
              <a:rPr lang="en-GB" sz="1100" i="1" dirty="0" smtClean="0">
                <a:solidFill>
                  <a:prstClr val="white"/>
                </a:solidFill>
              </a:rPr>
              <a:t>Alasdair Day</a:t>
            </a:r>
            <a:endParaRPr lang="en-GB" sz="1100" i="1" dirty="0">
              <a:solidFill>
                <a:prstClr val="white"/>
              </a:solidFill>
            </a:endParaRPr>
          </a:p>
          <a:p>
            <a:pPr algn="ctr"/>
            <a:r>
              <a:rPr lang="en-GB" sz="1100" i="1" dirty="0" smtClean="0">
                <a:solidFill>
                  <a:prstClr val="white"/>
                </a:solidFill>
              </a:rPr>
              <a:t>Daniela </a:t>
            </a:r>
            <a:r>
              <a:rPr lang="en-GB" sz="1100" i="1" dirty="0" err="1" smtClean="0">
                <a:solidFill>
                  <a:prstClr val="white"/>
                </a:solidFill>
              </a:rPr>
              <a:t>Ene</a:t>
            </a:r>
            <a:endParaRPr lang="en-GB" sz="1100" i="1" dirty="0" smtClean="0">
              <a:solidFill>
                <a:prstClr val="white"/>
              </a:solidFill>
            </a:endParaRPr>
          </a:p>
          <a:p>
            <a:pPr algn="ctr"/>
            <a:r>
              <a:rPr lang="en-GB" sz="1100" i="1" dirty="0">
                <a:solidFill>
                  <a:prstClr val="white"/>
                </a:solidFill>
              </a:rPr>
              <a:t>Tommy </a:t>
            </a:r>
            <a:r>
              <a:rPr lang="en-GB" sz="1100" i="1" dirty="0" smtClean="0">
                <a:solidFill>
                  <a:prstClr val="white"/>
                </a:solidFill>
              </a:rPr>
              <a:t>Hansson </a:t>
            </a:r>
            <a:r>
              <a:rPr lang="de-DE" sz="1100" i="1" dirty="0" smtClean="0">
                <a:solidFill>
                  <a:prstClr val="white"/>
                </a:solidFill>
              </a:rPr>
              <a:t>(c)</a:t>
            </a:r>
            <a:endParaRPr lang="en-GB" sz="1100" i="1" dirty="0">
              <a:solidFill>
                <a:prstClr val="white"/>
              </a:solidFill>
            </a:endParaRPr>
          </a:p>
          <a:p>
            <a:pPr algn="ctr"/>
            <a:r>
              <a:rPr lang="en-GB" sz="1100" i="1" dirty="0" smtClean="0">
                <a:solidFill>
                  <a:prstClr val="white"/>
                </a:solidFill>
              </a:rPr>
              <a:t>Lena Johansson</a:t>
            </a:r>
          </a:p>
          <a:p>
            <a:pPr algn="ctr"/>
            <a:r>
              <a:rPr lang="en-GB" sz="1100" i="1" dirty="0" smtClean="0">
                <a:solidFill>
                  <a:prstClr val="white"/>
                </a:solidFill>
              </a:rPr>
              <a:t>Per </a:t>
            </a:r>
            <a:r>
              <a:rPr lang="en-GB" sz="1100" i="1" dirty="0" err="1" smtClean="0">
                <a:solidFill>
                  <a:prstClr val="white"/>
                </a:solidFill>
              </a:rPr>
              <a:t>Persson</a:t>
            </a:r>
            <a:endParaRPr lang="en-GB" sz="1100" i="1" dirty="0" smtClean="0">
              <a:solidFill>
                <a:prstClr val="white"/>
              </a:solidFill>
            </a:endParaRPr>
          </a:p>
          <a:p>
            <a:pPr algn="ctr"/>
            <a:r>
              <a:rPr lang="en-GB" sz="1100" i="1" dirty="0" smtClean="0">
                <a:solidFill>
                  <a:prstClr val="white"/>
                </a:solidFill>
              </a:rPr>
              <a:t>XX (Rad Physics)</a:t>
            </a:r>
          </a:p>
          <a:p>
            <a:pPr algn="ctr"/>
            <a:r>
              <a:rPr lang="en-GB" sz="1100" i="1" dirty="0" smtClean="0">
                <a:solidFill>
                  <a:prstClr val="white"/>
                </a:solidFill>
              </a:rPr>
              <a:t>YY (RPO)</a:t>
            </a:r>
          </a:p>
          <a:p>
            <a:pPr algn="ctr"/>
            <a:r>
              <a:rPr lang="en-GB" sz="1100" i="1" dirty="0" smtClean="0">
                <a:solidFill>
                  <a:prstClr val="white"/>
                </a:solidFill>
              </a:rPr>
              <a:t>ZZ (RPT)</a:t>
            </a:r>
          </a:p>
        </p:txBody>
      </p:sp>
      <p:cxnSp>
        <p:nvCxnSpPr>
          <p:cNvPr id="38" name="Straight Connector 37"/>
          <p:cNvCxnSpPr>
            <a:stCxn id="6" idx="2"/>
          </p:cNvCxnSpPr>
          <p:nvPr/>
        </p:nvCxnSpPr>
        <p:spPr>
          <a:xfrm>
            <a:off x="4247964" y="2672916"/>
            <a:ext cx="0" cy="2520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4467653" y="2920887"/>
            <a:ext cx="1040451" cy="40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508104" y="2920887"/>
            <a:ext cx="0" cy="490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flipV="1">
            <a:off x="2987823" y="2920887"/>
            <a:ext cx="1479829" cy="405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987824" y="2924944"/>
            <a:ext cx="0" cy="486458"/>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39552" y="260648"/>
            <a:ext cx="6849142" cy="1200329"/>
          </a:xfrm>
          <a:prstGeom prst="rect">
            <a:avLst/>
          </a:prstGeom>
          <a:noFill/>
        </p:spPr>
        <p:txBody>
          <a:bodyPr wrap="square" rtlCol="0">
            <a:spAutoFit/>
          </a:bodyPr>
          <a:lstStyle/>
          <a:p>
            <a:r>
              <a:rPr lang="en-GB" sz="3600" dirty="0" smtClean="0">
                <a:solidFill>
                  <a:schemeClr val="bg1"/>
                </a:solidFill>
              </a:rPr>
              <a:t>Environment, Safety &amp; Health Division</a:t>
            </a:r>
            <a:endParaRPr lang="sv-SE" sz="3600" dirty="0">
              <a:solidFill>
                <a:schemeClr val="bg1"/>
              </a:solidFill>
            </a:endParaRPr>
          </a:p>
        </p:txBody>
      </p:sp>
      <p:sp>
        <p:nvSpPr>
          <p:cNvPr id="13" name="Rounded Rectangle 12"/>
          <p:cNvSpPr/>
          <p:nvPr/>
        </p:nvSpPr>
        <p:spPr>
          <a:xfrm>
            <a:off x="1449630" y="1912783"/>
            <a:ext cx="1320930" cy="571938"/>
          </a:xfrm>
          <a:prstGeom prst="roundRect">
            <a:avLst/>
          </a:prstGeom>
          <a:solidFill>
            <a:schemeClr val="accent1">
              <a:alpha val="64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prstClr val="white"/>
                </a:solidFill>
              </a:rPr>
              <a:t>Environment</a:t>
            </a:r>
          </a:p>
          <a:p>
            <a:pPr algn="ctr"/>
            <a:r>
              <a:rPr lang="en-GB" sz="1100" i="1" dirty="0" smtClean="0">
                <a:solidFill>
                  <a:prstClr val="white"/>
                </a:solidFill>
              </a:rPr>
              <a:t>Erica </a:t>
            </a:r>
            <a:r>
              <a:rPr lang="en-GB" sz="1100" i="1" dirty="0" err="1" smtClean="0">
                <a:solidFill>
                  <a:prstClr val="white"/>
                </a:solidFill>
              </a:rPr>
              <a:t>Lindström</a:t>
            </a:r>
            <a:endParaRPr lang="en-GB" sz="1100" i="1" dirty="0" smtClean="0">
              <a:solidFill>
                <a:prstClr val="white"/>
              </a:solidFill>
            </a:endParaRPr>
          </a:p>
        </p:txBody>
      </p:sp>
      <p:sp>
        <p:nvSpPr>
          <p:cNvPr id="14" name="Rounded Rectangle 13"/>
          <p:cNvSpPr/>
          <p:nvPr/>
        </p:nvSpPr>
        <p:spPr>
          <a:xfrm>
            <a:off x="5724128" y="1900893"/>
            <a:ext cx="1384556" cy="571938"/>
          </a:xfrm>
          <a:prstGeom prst="roundRect">
            <a:avLst/>
          </a:prstGeom>
          <a:solidFill>
            <a:schemeClr val="accent1">
              <a:alpha val="64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prstClr val="white"/>
                </a:solidFill>
              </a:rPr>
              <a:t>Safety Training</a:t>
            </a:r>
          </a:p>
          <a:p>
            <a:pPr algn="ctr"/>
            <a:r>
              <a:rPr lang="en-GB" sz="1100" i="1" dirty="0" smtClean="0">
                <a:solidFill>
                  <a:prstClr val="white"/>
                </a:solidFill>
              </a:rPr>
              <a:t>Lars </a:t>
            </a:r>
            <a:r>
              <a:rPr lang="en-GB" sz="1100" i="1" dirty="0" err="1" smtClean="0">
                <a:solidFill>
                  <a:prstClr val="white"/>
                </a:solidFill>
              </a:rPr>
              <a:t>Aprin</a:t>
            </a:r>
            <a:endParaRPr lang="en-GB" sz="1100" i="1" dirty="0" smtClean="0">
              <a:solidFill>
                <a:prstClr val="white"/>
              </a:solidFill>
            </a:endParaRPr>
          </a:p>
        </p:txBody>
      </p:sp>
      <p:cxnSp>
        <p:nvCxnSpPr>
          <p:cNvPr id="15" name="Straight Connector 14"/>
          <p:cNvCxnSpPr>
            <a:stCxn id="14" idx="1"/>
            <a:endCxn id="6" idx="3"/>
          </p:cNvCxnSpPr>
          <p:nvPr/>
        </p:nvCxnSpPr>
        <p:spPr>
          <a:xfrm flipH="1">
            <a:off x="5220072" y="218686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1"/>
            <a:endCxn id="13" idx="3"/>
          </p:cNvCxnSpPr>
          <p:nvPr/>
        </p:nvCxnSpPr>
        <p:spPr>
          <a:xfrm flipH="1">
            <a:off x="2770560" y="2186862"/>
            <a:ext cx="505296" cy="1189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7336105" y="2771080"/>
            <a:ext cx="1412359" cy="72992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smtClean="0">
                <a:solidFill>
                  <a:prstClr val="white"/>
                </a:solidFill>
              </a:rPr>
              <a:t>Accelerator </a:t>
            </a:r>
            <a:r>
              <a:rPr lang="en-GB" sz="1400" b="1" dirty="0" err="1" smtClean="0">
                <a:solidFill>
                  <a:prstClr val="white"/>
                </a:solidFill>
              </a:rPr>
              <a:t>Div</a:t>
            </a:r>
            <a:endParaRPr lang="en-GB" sz="1400" b="1" dirty="0" smtClean="0">
              <a:solidFill>
                <a:prstClr val="white"/>
              </a:solidFill>
            </a:endParaRPr>
          </a:p>
          <a:p>
            <a:pPr algn="ctr"/>
            <a:r>
              <a:rPr lang="en-GB" sz="1100" i="1" dirty="0" err="1" smtClean="0">
                <a:solidFill>
                  <a:prstClr val="white"/>
                </a:solidFill>
              </a:rPr>
              <a:t>Lali</a:t>
            </a:r>
            <a:r>
              <a:rPr lang="en-GB" sz="1100" i="1" dirty="0" smtClean="0">
                <a:solidFill>
                  <a:prstClr val="white"/>
                </a:solidFill>
              </a:rPr>
              <a:t> </a:t>
            </a:r>
            <a:r>
              <a:rPr lang="en-GB" sz="1100" i="1" dirty="0" err="1" smtClean="0">
                <a:solidFill>
                  <a:prstClr val="white"/>
                </a:solidFill>
              </a:rPr>
              <a:t>Tchelidze</a:t>
            </a:r>
            <a:endParaRPr lang="en-GB" sz="1100" i="1" dirty="0" smtClean="0">
              <a:solidFill>
                <a:prstClr val="white"/>
              </a:solidFill>
            </a:endParaRPr>
          </a:p>
          <a:p>
            <a:pPr algn="ctr"/>
            <a:r>
              <a:rPr lang="en-GB" sz="1100" i="1" dirty="0" err="1" smtClean="0">
                <a:solidFill>
                  <a:prstClr val="white"/>
                </a:solidFill>
              </a:rPr>
              <a:t>Duy</a:t>
            </a:r>
            <a:r>
              <a:rPr lang="en-GB" sz="1100" i="1" dirty="0" smtClean="0">
                <a:solidFill>
                  <a:prstClr val="white"/>
                </a:solidFill>
              </a:rPr>
              <a:t> Phan</a:t>
            </a:r>
          </a:p>
        </p:txBody>
      </p:sp>
      <p:sp>
        <p:nvSpPr>
          <p:cNvPr id="17" name="Rounded Rectangle 16"/>
          <p:cNvSpPr/>
          <p:nvPr/>
        </p:nvSpPr>
        <p:spPr>
          <a:xfrm>
            <a:off x="7328942" y="3842401"/>
            <a:ext cx="1412359" cy="72992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smtClean="0">
                <a:solidFill>
                  <a:prstClr val="white"/>
                </a:solidFill>
              </a:rPr>
              <a:t>Target Division</a:t>
            </a:r>
          </a:p>
          <a:p>
            <a:pPr algn="ctr"/>
            <a:r>
              <a:rPr lang="en-GB" sz="1100" i="1" dirty="0" smtClean="0">
                <a:solidFill>
                  <a:prstClr val="white"/>
                </a:solidFill>
              </a:rPr>
              <a:t>TSS team</a:t>
            </a:r>
          </a:p>
          <a:p>
            <a:pPr algn="ctr"/>
            <a:r>
              <a:rPr lang="en-GB" sz="1100" i="1" dirty="0" smtClean="0">
                <a:solidFill>
                  <a:prstClr val="white"/>
                </a:solidFill>
              </a:rPr>
              <a:t>NN (consultant)</a:t>
            </a:r>
          </a:p>
        </p:txBody>
      </p:sp>
      <p:sp>
        <p:nvSpPr>
          <p:cNvPr id="18" name="Rounded Rectangle 17"/>
          <p:cNvSpPr/>
          <p:nvPr/>
        </p:nvSpPr>
        <p:spPr>
          <a:xfrm>
            <a:off x="279848" y="4004162"/>
            <a:ext cx="1412359" cy="72992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smtClean="0">
                <a:solidFill>
                  <a:prstClr val="white"/>
                </a:solidFill>
              </a:rPr>
              <a:t>NSS </a:t>
            </a:r>
            <a:r>
              <a:rPr lang="en-GB" sz="1400" b="1" dirty="0" err="1" smtClean="0">
                <a:solidFill>
                  <a:prstClr val="white"/>
                </a:solidFill>
              </a:rPr>
              <a:t>Div</a:t>
            </a:r>
            <a:endParaRPr lang="en-GB" sz="1400" b="1" dirty="0" smtClean="0">
              <a:solidFill>
                <a:prstClr val="white"/>
              </a:solidFill>
            </a:endParaRPr>
          </a:p>
          <a:p>
            <a:pPr algn="ctr"/>
            <a:r>
              <a:rPr lang="en-GB" sz="1100" i="1" dirty="0" smtClean="0">
                <a:solidFill>
                  <a:prstClr val="white"/>
                </a:solidFill>
              </a:rPr>
              <a:t>Helena </a:t>
            </a:r>
            <a:r>
              <a:rPr lang="en-GB" sz="1100" i="1" dirty="0" err="1" smtClean="0">
                <a:solidFill>
                  <a:prstClr val="white"/>
                </a:solidFill>
              </a:rPr>
              <a:t>Ramsing</a:t>
            </a:r>
            <a:endParaRPr lang="en-GB" sz="1100" i="1" dirty="0" smtClean="0">
              <a:solidFill>
                <a:prstClr val="white"/>
              </a:solidFill>
            </a:endParaRPr>
          </a:p>
        </p:txBody>
      </p:sp>
      <p:sp>
        <p:nvSpPr>
          <p:cNvPr id="19" name="Rounded Rectangle 18"/>
          <p:cNvSpPr/>
          <p:nvPr/>
        </p:nvSpPr>
        <p:spPr>
          <a:xfrm>
            <a:off x="3598378" y="5897740"/>
            <a:ext cx="1389500" cy="77408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smtClean="0">
                <a:solidFill>
                  <a:prstClr val="white"/>
                </a:solidFill>
              </a:rPr>
              <a:t>Shielding Calculations</a:t>
            </a:r>
          </a:p>
          <a:p>
            <a:pPr algn="ctr"/>
            <a:r>
              <a:rPr lang="en-GB" sz="1100" i="1" dirty="0" smtClean="0">
                <a:solidFill>
                  <a:prstClr val="white"/>
                </a:solidFill>
              </a:rPr>
              <a:t>G. </a:t>
            </a:r>
            <a:r>
              <a:rPr lang="en-GB" sz="1100" i="1" dirty="0" err="1" smtClean="0">
                <a:solidFill>
                  <a:prstClr val="white"/>
                </a:solidFill>
              </a:rPr>
              <a:t>Muhrer</a:t>
            </a:r>
            <a:r>
              <a:rPr lang="en-GB" sz="1100" i="1" dirty="0" smtClean="0">
                <a:solidFill>
                  <a:prstClr val="white"/>
                </a:solidFill>
              </a:rPr>
              <a:t> (TD)</a:t>
            </a:r>
          </a:p>
        </p:txBody>
      </p:sp>
      <p:sp>
        <p:nvSpPr>
          <p:cNvPr id="20" name="Rounded Rectangle 19"/>
          <p:cNvSpPr/>
          <p:nvPr/>
        </p:nvSpPr>
        <p:spPr>
          <a:xfrm>
            <a:off x="141237" y="2694060"/>
            <a:ext cx="1550970" cy="80694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smtClean="0">
                <a:solidFill>
                  <a:prstClr val="white"/>
                </a:solidFill>
              </a:rPr>
              <a:t>CF </a:t>
            </a:r>
            <a:r>
              <a:rPr lang="en-GB" sz="1400" b="1" dirty="0" err="1" smtClean="0">
                <a:solidFill>
                  <a:prstClr val="white"/>
                </a:solidFill>
              </a:rPr>
              <a:t>Div</a:t>
            </a:r>
            <a:r>
              <a:rPr lang="en-GB" sz="1400" b="1" dirty="0" smtClean="0">
                <a:solidFill>
                  <a:prstClr val="white"/>
                </a:solidFill>
              </a:rPr>
              <a:t>/SEC</a:t>
            </a:r>
          </a:p>
          <a:p>
            <a:pPr algn="ctr"/>
            <a:r>
              <a:rPr lang="en-GB" sz="1100" i="1" dirty="0" err="1" smtClean="0">
                <a:solidFill>
                  <a:prstClr val="white"/>
                </a:solidFill>
              </a:rPr>
              <a:t>Åsa</a:t>
            </a:r>
            <a:r>
              <a:rPr lang="en-GB" sz="1100" i="1" dirty="0" smtClean="0">
                <a:solidFill>
                  <a:prstClr val="white"/>
                </a:solidFill>
              </a:rPr>
              <a:t> A </a:t>
            </a:r>
            <a:r>
              <a:rPr lang="en-GB" sz="1100" i="1" dirty="0" err="1" smtClean="0">
                <a:solidFill>
                  <a:prstClr val="white"/>
                </a:solidFill>
              </a:rPr>
              <a:t>Johannesson</a:t>
            </a:r>
            <a:endParaRPr lang="en-GB" sz="1100" i="1" dirty="0" smtClean="0">
              <a:solidFill>
                <a:prstClr val="white"/>
              </a:solidFill>
            </a:endParaRPr>
          </a:p>
        </p:txBody>
      </p:sp>
      <p:sp>
        <p:nvSpPr>
          <p:cNvPr id="21" name="Rounded Rectangle 20"/>
          <p:cNvSpPr/>
          <p:nvPr/>
        </p:nvSpPr>
        <p:spPr>
          <a:xfrm>
            <a:off x="7328941" y="5008268"/>
            <a:ext cx="1412359" cy="72992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smtClean="0">
                <a:solidFill>
                  <a:prstClr val="white"/>
                </a:solidFill>
              </a:rPr>
              <a:t>ICS Division</a:t>
            </a:r>
          </a:p>
          <a:p>
            <a:pPr algn="ctr"/>
            <a:r>
              <a:rPr lang="en-GB" sz="1100" i="1" dirty="0" smtClean="0">
                <a:solidFill>
                  <a:prstClr val="white"/>
                </a:solidFill>
              </a:rPr>
              <a:t>PSS team</a:t>
            </a:r>
          </a:p>
          <a:p>
            <a:pPr algn="ctr"/>
            <a:r>
              <a:rPr lang="en-GB" sz="1100" i="1" dirty="0" smtClean="0">
                <a:solidFill>
                  <a:prstClr val="white"/>
                </a:solidFill>
              </a:rPr>
              <a:t>M </a:t>
            </a:r>
            <a:r>
              <a:rPr lang="en-GB" sz="1100" i="1" dirty="0" err="1" smtClean="0">
                <a:solidFill>
                  <a:prstClr val="white"/>
                </a:solidFill>
              </a:rPr>
              <a:t>Kurmar</a:t>
            </a:r>
            <a:r>
              <a:rPr lang="en-GB" sz="1100" i="1" dirty="0" smtClean="0">
                <a:solidFill>
                  <a:prstClr val="white"/>
                </a:solidFill>
              </a:rPr>
              <a:t> (consultant)</a:t>
            </a:r>
          </a:p>
        </p:txBody>
      </p:sp>
    </p:spTree>
    <p:extLst>
      <p:ext uri="{BB962C8B-B14F-4D97-AF65-F5344CB8AC3E}">
        <p14:creationId xmlns:p14="http://schemas.microsoft.com/office/powerpoint/2010/main" val="2080560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OHS – Functional Description 1(2)</a:t>
            </a:r>
            <a:endParaRPr lang="en-US" dirty="0"/>
          </a:p>
        </p:txBody>
      </p:sp>
      <p:sp>
        <p:nvSpPr>
          <p:cNvPr id="3" name="Content Placeholder 2"/>
          <p:cNvSpPr>
            <a:spLocks noGrp="1"/>
          </p:cNvSpPr>
          <p:nvPr>
            <p:ph idx="1"/>
          </p:nvPr>
        </p:nvSpPr>
        <p:spPr>
          <a:xfrm>
            <a:off x="457200" y="1600200"/>
            <a:ext cx="8229600" cy="4637112"/>
          </a:xfrm>
        </p:spPr>
        <p:txBody>
          <a:bodyPr>
            <a:normAutofit/>
          </a:bodyPr>
          <a:lstStyle/>
          <a:p>
            <a:pPr marL="0" indent="0">
              <a:buNone/>
            </a:pPr>
            <a:r>
              <a:rPr lang="en-GB" i="1" dirty="0"/>
              <a:t>T</a:t>
            </a:r>
            <a:r>
              <a:rPr lang="en-GB" i="1" dirty="0" smtClean="0"/>
              <a:t>he </a:t>
            </a:r>
            <a:r>
              <a:rPr lang="en-GB" i="1" dirty="0"/>
              <a:t>OHS group is the expertise unit at ESS for OHS issues, responsible for stimulating risk assessment culture in compliance with regulations and internal rules regarding all work environment issues for staff, users and visitors</a:t>
            </a:r>
            <a:r>
              <a:rPr lang="en-GB" i="1" dirty="0" smtClean="0"/>
              <a:t>.</a:t>
            </a:r>
          </a:p>
          <a:p>
            <a:r>
              <a:rPr lang="en-GB" dirty="0"/>
              <a:t>Development of rules, procedure &amp; </a:t>
            </a:r>
            <a:r>
              <a:rPr lang="en-GB" dirty="0" smtClean="0"/>
              <a:t>guidelines</a:t>
            </a:r>
          </a:p>
          <a:p>
            <a:pPr lvl="1"/>
            <a:r>
              <a:rPr lang="en-GB" dirty="0" smtClean="0"/>
              <a:t>Electrical</a:t>
            </a:r>
          </a:p>
          <a:p>
            <a:pPr lvl="1"/>
            <a:r>
              <a:rPr lang="en-GB" dirty="0" smtClean="0"/>
              <a:t>Chemical</a:t>
            </a:r>
          </a:p>
          <a:p>
            <a:pPr lvl="1"/>
            <a:r>
              <a:rPr lang="en-GB" dirty="0" smtClean="0"/>
              <a:t>Fire &amp; Explosive</a:t>
            </a:r>
          </a:p>
          <a:p>
            <a:pPr lvl="1"/>
            <a:r>
              <a:rPr lang="en-GB" dirty="0" smtClean="0"/>
              <a:t>Equipment safety (lifts, rotating machines, cranes)</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4</a:t>
            </a:fld>
            <a:endParaRPr lang="en-GB" noProof="0"/>
          </a:p>
        </p:txBody>
      </p:sp>
    </p:spTree>
    <p:extLst>
      <p:ext uri="{BB962C8B-B14F-4D97-AF65-F5344CB8AC3E}">
        <p14:creationId xmlns:p14="http://schemas.microsoft.com/office/powerpoint/2010/main" val="770254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OHS – Functional </a:t>
            </a:r>
            <a:r>
              <a:rPr lang="en-US" dirty="0" smtClean="0"/>
              <a:t>Description 2(2)</a:t>
            </a:r>
            <a:endParaRPr lang="en-US" dirty="0"/>
          </a:p>
        </p:txBody>
      </p:sp>
      <p:sp>
        <p:nvSpPr>
          <p:cNvPr id="3" name="Content Placeholder 2"/>
          <p:cNvSpPr>
            <a:spLocks noGrp="1"/>
          </p:cNvSpPr>
          <p:nvPr>
            <p:ph idx="1"/>
          </p:nvPr>
        </p:nvSpPr>
        <p:spPr/>
        <p:txBody>
          <a:bodyPr/>
          <a:lstStyle/>
          <a:p>
            <a:r>
              <a:rPr lang="en-GB" dirty="0"/>
              <a:t>Supporting the installation of the accelerator, target and the neutron scattering instruments made by ESS and its in-kind partners by providing expertise in risk assessment, risk mitigation and risk control</a:t>
            </a:r>
            <a:endParaRPr lang="en-US" i="1" dirty="0"/>
          </a:p>
          <a:p>
            <a:r>
              <a:rPr lang="en-GB" dirty="0"/>
              <a:t>Establish the rules &amp; procedures for fire and rescue response procedures</a:t>
            </a:r>
          </a:p>
          <a:p>
            <a:r>
              <a:rPr lang="en-GB" dirty="0"/>
              <a:t>Emergency Preparedness Program</a:t>
            </a:r>
          </a:p>
          <a:p>
            <a:r>
              <a:rPr lang="en-GB" dirty="0"/>
              <a:t>OHS Committee</a:t>
            </a:r>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5</a:t>
            </a:fld>
            <a:endParaRPr lang="en-GB" noProof="0"/>
          </a:p>
        </p:txBody>
      </p:sp>
    </p:spTree>
    <p:extLst>
      <p:ext uri="{BB962C8B-B14F-4D97-AF65-F5344CB8AC3E}">
        <p14:creationId xmlns:p14="http://schemas.microsoft.com/office/powerpoint/2010/main" val="2143719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OHS at site 1(2)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Four buildings have been handed over from SEC to ESS, i.e. ESS are in charge of the installation for these buildings</a:t>
            </a:r>
          </a:p>
          <a:p>
            <a:r>
              <a:rPr lang="en-US" dirty="0" smtClean="0"/>
              <a:t>Partial access have been given in one building</a:t>
            </a:r>
          </a:p>
          <a:p>
            <a:r>
              <a:rPr lang="en-US" dirty="0" smtClean="0"/>
              <a:t>Electrical Safety</a:t>
            </a:r>
          </a:p>
          <a:p>
            <a:pPr lvl="1"/>
            <a:r>
              <a:rPr lang="en-US" dirty="0" smtClean="0"/>
              <a:t>Permanent installation</a:t>
            </a:r>
          </a:p>
          <a:p>
            <a:pPr lvl="2"/>
            <a:r>
              <a:rPr lang="en-US" dirty="0" smtClean="0"/>
              <a:t>HV Grid; Electrical Operational Leader (EOL) - CF</a:t>
            </a:r>
          </a:p>
          <a:p>
            <a:pPr lvl="2"/>
            <a:r>
              <a:rPr lang="en-US" dirty="0" smtClean="0"/>
              <a:t>ESS Machinery installation; EOL – ESH</a:t>
            </a:r>
          </a:p>
          <a:p>
            <a:pPr lvl="1"/>
            <a:r>
              <a:rPr lang="en-US" dirty="0" smtClean="0"/>
              <a:t>Temporary installation</a:t>
            </a:r>
          </a:p>
          <a:p>
            <a:pPr lvl="2"/>
            <a:r>
              <a:rPr lang="en-US" dirty="0" smtClean="0"/>
              <a:t>EOL – Skanska </a:t>
            </a:r>
            <a:r>
              <a:rPr lang="en-US" dirty="0" err="1" smtClean="0"/>
              <a:t>Maskin</a:t>
            </a:r>
            <a:endParaRPr lang="en-US" dirty="0" smtClean="0"/>
          </a:p>
          <a:p>
            <a:pPr lvl="1"/>
            <a:r>
              <a:rPr lang="en-US" dirty="0"/>
              <a:t>Identified a need of having one common package of rules for the whole </a:t>
            </a:r>
            <a:r>
              <a:rPr lang="en-US" dirty="0" smtClean="0"/>
              <a:t>site</a:t>
            </a:r>
          </a:p>
          <a:p>
            <a:pPr lvl="1"/>
            <a:r>
              <a:rPr lang="en-US" dirty="0" smtClean="0"/>
              <a:t>Working group between ESH and CF/SEC</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6</a:t>
            </a:fld>
            <a:endParaRPr lang="en-GB" noProof="0"/>
          </a:p>
        </p:txBody>
      </p:sp>
    </p:spTree>
    <p:extLst>
      <p:ext uri="{BB962C8B-B14F-4D97-AF65-F5344CB8AC3E}">
        <p14:creationId xmlns:p14="http://schemas.microsoft.com/office/powerpoint/2010/main" val="2102641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662" y="173555"/>
            <a:ext cx="7139136" cy="1143000"/>
          </a:xfrm>
        </p:spPr>
        <p:txBody>
          <a:bodyPr/>
          <a:lstStyle/>
          <a:p>
            <a:r>
              <a:rPr lang="en-US" dirty="0" smtClean="0"/>
              <a:t>Electrical Safety</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7</a:t>
            </a:fld>
            <a:endParaRPr lang="en-GB" noProof="0"/>
          </a:p>
        </p:txBody>
      </p:sp>
      <p:grpSp>
        <p:nvGrpSpPr>
          <p:cNvPr id="16" name="Group 15"/>
          <p:cNvGrpSpPr/>
          <p:nvPr/>
        </p:nvGrpSpPr>
        <p:grpSpPr>
          <a:xfrm>
            <a:off x="1259632" y="1844824"/>
            <a:ext cx="6264696" cy="4320480"/>
            <a:chOff x="2520190" y="2297782"/>
            <a:chExt cx="4531866" cy="3386863"/>
          </a:xfrm>
        </p:grpSpPr>
        <p:sp>
          <p:nvSpPr>
            <p:cNvPr id="5" name="TextBox 4"/>
            <p:cNvSpPr txBox="1"/>
            <p:nvPr/>
          </p:nvSpPr>
          <p:spPr>
            <a:xfrm>
              <a:off x="3734230" y="2297782"/>
              <a:ext cx="1449029" cy="715581"/>
            </a:xfrm>
            <a:prstGeom prst="rect">
              <a:avLst/>
            </a:prstGeom>
            <a:noFill/>
            <a:ln w="19050">
              <a:solidFill>
                <a:schemeClr val="accent2"/>
              </a:solidFill>
            </a:ln>
          </p:spPr>
          <p:txBody>
            <a:bodyPr wrap="square" rtlCol="0">
              <a:spAutoFit/>
            </a:bodyPr>
            <a:lstStyle/>
            <a:p>
              <a:pPr algn="ctr"/>
              <a:r>
                <a:rPr lang="en-US" sz="1200" b="1" dirty="0"/>
                <a:t>ESS - Overall</a:t>
              </a:r>
            </a:p>
            <a:p>
              <a:pPr algn="ctr"/>
              <a:r>
                <a:rPr lang="en-US" sz="900" dirty="0"/>
                <a:t>Person responsible for an Electrical Installation</a:t>
              </a:r>
            </a:p>
            <a:p>
              <a:pPr algn="ctr"/>
              <a:r>
                <a:rPr lang="en-US" sz="1050" i="1" dirty="0"/>
                <a:t>Ralf </a:t>
              </a:r>
              <a:r>
                <a:rPr lang="en-US" sz="1050" i="1" dirty="0" err="1"/>
                <a:t>Trant</a:t>
              </a:r>
              <a:endParaRPr lang="en-US" sz="1050" i="1" dirty="0"/>
            </a:p>
          </p:txBody>
        </p:sp>
        <p:sp>
          <p:nvSpPr>
            <p:cNvPr id="6" name="TextBox 5"/>
            <p:cNvSpPr txBox="1"/>
            <p:nvPr/>
          </p:nvSpPr>
          <p:spPr>
            <a:xfrm>
              <a:off x="5508104" y="3645024"/>
              <a:ext cx="1543952" cy="819455"/>
            </a:xfrm>
            <a:prstGeom prst="rect">
              <a:avLst/>
            </a:prstGeom>
            <a:noFill/>
            <a:ln w="19050">
              <a:solidFill>
                <a:schemeClr val="accent2"/>
              </a:solidFill>
            </a:ln>
          </p:spPr>
          <p:txBody>
            <a:bodyPr wrap="square" rtlCol="0">
              <a:spAutoFit/>
            </a:bodyPr>
            <a:lstStyle/>
            <a:p>
              <a:pPr algn="ctr"/>
              <a:r>
                <a:rPr lang="en-US" sz="1200" b="1"/>
                <a:t>ESS Grid</a:t>
              </a:r>
              <a:r>
                <a:rPr lang="en-US" sz="1200" b="1" dirty="0"/>
                <a:t/>
              </a:r>
              <a:br>
                <a:rPr lang="en-US" sz="1200" b="1" dirty="0"/>
              </a:br>
              <a:r>
                <a:rPr lang="en-US" sz="825" dirty="0"/>
                <a:t> Person responsible for an </a:t>
              </a:r>
              <a:r>
                <a:rPr lang="en-US" sz="825"/>
                <a:t>Electrical Installation</a:t>
              </a:r>
              <a:br>
                <a:rPr lang="en-US" sz="825"/>
              </a:br>
              <a:r>
                <a:rPr lang="en-US" sz="825"/>
                <a:t>(20 kV, 6 kV &amp; 0,4 kV)</a:t>
              </a:r>
              <a:endParaRPr lang="en-US" sz="825" dirty="0"/>
            </a:p>
            <a:p>
              <a:pPr algn="ctr"/>
              <a:r>
                <a:rPr lang="en-US" sz="1050" i="1" dirty="0"/>
                <a:t>Kent Hedin</a:t>
              </a:r>
            </a:p>
          </p:txBody>
        </p:sp>
        <p:sp>
          <p:nvSpPr>
            <p:cNvPr id="7" name="TextBox 6"/>
            <p:cNvSpPr txBox="1"/>
            <p:nvPr/>
          </p:nvSpPr>
          <p:spPr>
            <a:xfrm>
              <a:off x="3738468" y="3428223"/>
              <a:ext cx="1440551" cy="692497"/>
            </a:xfrm>
            <a:prstGeom prst="rect">
              <a:avLst/>
            </a:prstGeom>
            <a:noFill/>
            <a:ln w="19050">
              <a:solidFill>
                <a:schemeClr val="accent2"/>
              </a:solidFill>
            </a:ln>
          </p:spPr>
          <p:txBody>
            <a:bodyPr wrap="square" rtlCol="0">
              <a:spAutoFit/>
            </a:bodyPr>
            <a:lstStyle/>
            <a:p>
              <a:pPr algn="ctr"/>
              <a:r>
                <a:rPr lang="en-US" sz="1200" b="1" dirty="0"/>
                <a:t>ESS – EL</a:t>
              </a:r>
              <a:br>
                <a:rPr lang="en-US" sz="1200" b="1" dirty="0"/>
              </a:br>
              <a:r>
                <a:rPr lang="en-US" sz="825" dirty="0"/>
                <a:t>ESS - Person responsible for an Electrical Installation</a:t>
              </a:r>
              <a:br>
                <a:rPr lang="en-US" sz="825" dirty="0"/>
              </a:br>
              <a:r>
                <a:rPr lang="en-US" sz="1050" i="1" dirty="0" err="1"/>
                <a:t>Jörgen</a:t>
              </a:r>
              <a:r>
                <a:rPr lang="en-US" sz="1050" i="1" dirty="0"/>
                <a:t> </a:t>
              </a:r>
              <a:r>
                <a:rPr lang="en-US" sz="1050" i="1" dirty="0" err="1"/>
                <a:t>Mattsson</a:t>
              </a:r>
              <a:endParaRPr lang="en-US" sz="1050" i="1" dirty="0"/>
            </a:p>
          </p:txBody>
        </p:sp>
        <p:sp>
          <p:nvSpPr>
            <p:cNvPr id="8" name="TextBox 7"/>
            <p:cNvSpPr txBox="1"/>
            <p:nvPr/>
          </p:nvSpPr>
          <p:spPr>
            <a:xfrm>
              <a:off x="2520190" y="4715021"/>
              <a:ext cx="929148" cy="969624"/>
            </a:xfrm>
            <a:prstGeom prst="rect">
              <a:avLst/>
            </a:prstGeom>
            <a:noFill/>
            <a:ln w="19050">
              <a:solidFill>
                <a:schemeClr val="accent6">
                  <a:lumMod val="60000"/>
                  <a:lumOff val="40000"/>
                </a:schemeClr>
              </a:solidFill>
            </a:ln>
          </p:spPr>
          <p:txBody>
            <a:bodyPr wrap="square" rtlCol="0">
              <a:spAutoFit/>
            </a:bodyPr>
            <a:lstStyle/>
            <a:p>
              <a:pPr algn="ctr"/>
              <a:r>
                <a:rPr lang="en-US" sz="788" b="1" dirty="0"/>
                <a:t>ESS LTH </a:t>
              </a:r>
              <a:r>
                <a:rPr lang="en-US" sz="788" b="1" dirty="0" err="1"/>
                <a:t>Teststand</a:t>
              </a:r>
              <a:r>
                <a:rPr lang="en-US" sz="788" b="1" dirty="0"/>
                <a:t>  </a:t>
              </a:r>
              <a:r>
                <a:rPr lang="en-US" sz="675" dirty="0"/>
                <a:t>Nominated person in control of an electrical installation during work activities, EOL</a:t>
              </a:r>
            </a:p>
            <a:p>
              <a:pPr algn="ctr"/>
              <a:r>
                <a:rPr lang="en-US" sz="750" i="1" dirty="0"/>
                <a:t>Mats </a:t>
              </a:r>
              <a:r>
                <a:rPr lang="en-US" sz="750" i="1" dirty="0" err="1"/>
                <a:t>Lindroos</a:t>
              </a:r>
              <a:endParaRPr lang="en-US" sz="900" i="1" dirty="0"/>
            </a:p>
          </p:txBody>
        </p:sp>
        <p:cxnSp>
          <p:nvCxnSpPr>
            <p:cNvPr id="9" name="Elbow Connector 8"/>
            <p:cNvCxnSpPr/>
            <p:nvPr/>
          </p:nvCxnSpPr>
          <p:spPr>
            <a:xfrm rot="10800000" flipV="1">
              <a:off x="2971070" y="2655572"/>
              <a:ext cx="749466" cy="204333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55565" y="4715021"/>
              <a:ext cx="1449029" cy="646331"/>
            </a:xfrm>
            <a:prstGeom prst="rect">
              <a:avLst/>
            </a:prstGeom>
            <a:noFill/>
            <a:ln w="19050">
              <a:solidFill>
                <a:schemeClr val="accent6">
                  <a:lumMod val="60000"/>
                  <a:lumOff val="40000"/>
                </a:schemeClr>
              </a:solidFill>
            </a:ln>
          </p:spPr>
          <p:txBody>
            <a:bodyPr wrap="square" rtlCol="0">
              <a:spAutoFit/>
            </a:bodyPr>
            <a:lstStyle/>
            <a:p>
              <a:pPr algn="ctr"/>
              <a:r>
                <a:rPr lang="en-US" sz="900" dirty="0"/>
                <a:t>Nominated person in control of an electrical installation during work activities, EOL</a:t>
              </a:r>
            </a:p>
          </p:txBody>
        </p:sp>
        <p:sp>
          <p:nvSpPr>
            <p:cNvPr id="11" name="TextBox 10"/>
            <p:cNvSpPr txBox="1"/>
            <p:nvPr/>
          </p:nvSpPr>
          <p:spPr>
            <a:xfrm>
              <a:off x="3739242" y="4715021"/>
              <a:ext cx="1436567" cy="830997"/>
            </a:xfrm>
            <a:prstGeom prst="rect">
              <a:avLst/>
            </a:prstGeom>
            <a:noFill/>
            <a:ln w="19050">
              <a:solidFill>
                <a:schemeClr val="accent6">
                  <a:lumMod val="60000"/>
                  <a:lumOff val="40000"/>
                </a:schemeClr>
              </a:solidFill>
            </a:ln>
          </p:spPr>
          <p:txBody>
            <a:bodyPr wrap="square" rtlCol="0">
              <a:spAutoFit/>
            </a:bodyPr>
            <a:lstStyle/>
            <a:p>
              <a:pPr algn="ctr"/>
              <a:r>
                <a:rPr lang="en-US" sz="750" b="1" dirty="0"/>
                <a:t>Buildings/Areas at site and other ESS areas</a:t>
              </a:r>
            </a:p>
            <a:p>
              <a:pPr algn="ctr"/>
              <a:r>
                <a:rPr lang="en-US" sz="825" dirty="0"/>
                <a:t>Nominated person(s) in control of an electrical installation during work activities, EOL</a:t>
              </a:r>
            </a:p>
          </p:txBody>
        </p:sp>
        <p:cxnSp>
          <p:nvCxnSpPr>
            <p:cNvPr id="12" name="Straight Arrow Connector 11"/>
            <p:cNvCxnSpPr>
              <a:stCxn id="14" idx="2"/>
            </p:cNvCxnSpPr>
            <p:nvPr/>
          </p:nvCxnSpPr>
          <p:spPr>
            <a:xfrm>
              <a:off x="6280080" y="4464479"/>
              <a:ext cx="0" cy="250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7" idx="2"/>
              <a:endCxn id="15" idx="0"/>
            </p:cNvCxnSpPr>
            <p:nvPr/>
          </p:nvCxnSpPr>
          <p:spPr>
            <a:xfrm rot="5400000">
              <a:off x="4259370" y="3228847"/>
              <a:ext cx="398751"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7" idx="3"/>
              <a:endCxn id="14" idx="0"/>
            </p:cNvCxnSpPr>
            <p:nvPr/>
          </p:nvCxnSpPr>
          <p:spPr>
            <a:xfrm>
              <a:off x="5183259" y="2671682"/>
              <a:ext cx="1096821" cy="97334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5" idx="2"/>
            </p:cNvCxnSpPr>
            <p:nvPr/>
          </p:nvCxnSpPr>
          <p:spPr>
            <a:xfrm flipH="1">
              <a:off x="4457526" y="4120720"/>
              <a:ext cx="1218" cy="594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6355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OHS at </a:t>
            </a:r>
            <a:r>
              <a:rPr lang="en-US" dirty="0" smtClean="0"/>
              <a:t>site 2(2)</a:t>
            </a:r>
            <a:endParaRPr lang="en-US" dirty="0"/>
          </a:p>
        </p:txBody>
      </p:sp>
      <p:sp>
        <p:nvSpPr>
          <p:cNvPr id="3" name="Content Placeholder 2"/>
          <p:cNvSpPr>
            <a:spLocks noGrp="1"/>
          </p:cNvSpPr>
          <p:nvPr>
            <p:ph idx="1"/>
          </p:nvPr>
        </p:nvSpPr>
        <p:spPr/>
        <p:txBody>
          <a:bodyPr/>
          <a:lstStyle/>
          <a:p>
            <a:r>
              <a:rPr lang="en-US" dirty="0"/>
              <a:t>Fire &amp; Explosive Safety</a:t>
            </a:r>
          </a:p>
          <a:p>
            <a:pPr lvl="1"/>
            <a:r>
              <a:rPr lang="en-US" dirty="0"/>
              <a:t>Same plan (same staff) are used as for the other parts of ESS</a:t>
            </a:r>
          </a:p>
          <a:p>
            <a:r>
              <a:rPr lang="en-US" dirty="0"/>
              <a:t>ESH participates at the weekly safety rounds (the whole site)</a:t>
            </a:r>
          </a:p>
          <a:p>
            <a:r>
              <a:rPr lang="en-US" dirty="0"/>
              <a:t>Weekly coordination meeting</a:t>
            </a:r>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8</a:t>
            </a:fld>
            <a:endParaRPr lang="en-GB" noProof="0"/>
          </a:p>
        </p:txBody>
      </p:sp>
    </p:spTree>
    <p:extLst>
      <p:ext uri="{BB962C8B-B14F-4D97-AF65-F5344CB8AC3E}">
        <p14:creationId xmlns:p14="http://schemas.microsoft.com/office/powerpoint/2010/main" val="51803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OHS - General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Installation - Support</a:t>
            </a:r>
          </a:p>
          <a:p>
            <a:pPr lvl="1"/>
            <a:r>
              <a:rPr lang="en-US" dirty="0" smtClean="0"/>
              <a:t>Procedures, rules and guidelines</a:t>
            </a:r>
          </a:p>
          <a:p>
            <a:pPr lvl="2"/>
            <a:r>
              <a:rPr lang="en-US" dirty="0" smtClean="0"/>
              <a:t>Uses the same resource as SEC</a:t>
            </a:r>
          </a:p>
          <a:p>
            <a:pPr lvl="1"/>
            <a:r>
              <a:rPr lang="en-US" dirty="0" smtClean="0"/>
              <a:t>Training</a:t>
            </a:r>
          </a:p>
          <a:p>
            <a:r>
              <a:rPr lang="en-US" dirty="0" smtClean="0"/>
              <a:t>Emergency Preparedness/Rescue Service</a:t>
            </a:r>
          </a:p>
          <a:p>
            <a:pPr lvl="1"/>
            <a:r>
              <a:rPr lang="en-US" dirty="0" smtClean="0"/>
              <a:t>SSM review comments</a:t>
            </a:r>
          </a:p>
          <a:p>
            <a:pPr lvl="1"/>
            <a:r>
              <a:rPr lang="en-US" dirty="0" smtClean="0"/>
              <a:t>Instructions – Rescue service</a:t>
            </a:r>
          </a:p>
          <a:p>
            <a:pPr lvl="1"/>
            <a:r>
              <a:rPr lang="en-US" dirty="0" smtClean="0"/>
              <a:t>Equipment</a:t>
            </a:r>
            <a:endParaRPr lang="en-US" dirty="0"/>
          </a:p>
          <a:p>
            <a:r>
              <a:rPr lang="en-US" dirty="0" smtClean="0"/>
              <a:t>AOB</a:t>
            </a:r>
          </a:p>
          <a:p>
            <a:pPr lvl="1"/>
            <a:r>
              <a:rPr lang="en-US" dirty="0" smtClean="0"/>
              <a:t>The exist laboratories</a:t>
            </a:r>
          </a:p>
          <a:p>
            <a:pPr lvl="1"/>
            <a:r>
              <a:rPr lang="en-US" dirty="0" smtClean="0"/>
              <a:t>Campus</a:t>
            </a:r>
          </a:p>
          <a:p>
            <a:pPr lvl="1"/>
            <a:r>
              <a:rPr lang="en-US" dirty="0" smtClean="0"/>
              <a:t>Office move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9</a:t>
            </a:fld>
            <a:endParaRPr lang="en-GB" noProof="0"/>
          </a:p>
        </p:txBody>
      </p:sp>
    </p:spTree>
    <p:extLst>
      <p:ext uri="{BB962C8B-B14F-4D97-AF65-F5344CB8AC3E}">
        <p14:creationId xmlns:p14="http://schemas.microsoft.com/office/powerpoint/2010/main" val="19266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Chess Core Powerpoint</Template>
  <TotalTime>3864</TotalTime>
  <Words>603</Words>
  <Application>Microsoft Macintosh PowerPoint</Application>
  <PresentationFormat>On-screen Show (4:3)</PresentationFormat>
  <Paragraphs>141</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Arial</vt:lpstr>
      <vt:lpstr>Office Theme</vt:lpstr>
      <vt:lpstr>OHS Outlook</vt:lpstr>
      <vt:lpstr>Outline</vt:lpstr>
      <vt:lpstr>PowerPoint Presentation</vt:lpstr>
      <vt:lpstr>OHS – Functional Description 1(2)</vt:lpstr>
      <vt:lpstr>OHS – Functional Description 2(2)</vt:lpstr>
      <vt:lpstr>Status OHS at site 1(2)</vt:lpstr>
      <vt:lpstr>Electrical Safety</vt:lpstr>
      <vt:lpstr>Status OHS at site 2(2)</vt:lpstr>
      <vt:lpstr>OHS - General</vt:lpstr>
      <vt:lpstr>Commissioning – Test stand 2</vt:lpstr>
      <vt:lpstr>Installation – Ion Source</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Peter Jacobsson</dc:creator>
  <cp:lastModifiedBy>Microsoft Office User</cp:lastModifiedBy>
  <cp:revision>26</cp:revision>
  <dcterms:created xsi:type="dcterms:W3CDTF">2017-03-28T06:12:22Z</dcterms:created>
  <dcterms:modified xsi:type="dcterms:W3CDTF">2017-10-09T14:54:33Z</dcterms:modified>
</cp:coreProperties>
</file>