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90" r:id="rId2"/>
    <p:sldId id="393" r:id="rId3"/>
    <p:sldId id="397" r:id="rId4"/>
    <p:sldId id="399" r:id="rId5"/>
    <p:sldId id="400" r:id="rId6"/>
    <p:sldId id="398" r:id="rId7"/>
    <p:sldId id="402" r:id="rId8"/>
    <p:sldId id="40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400"/>
    <a:srgbClr val="009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86418" autoAdjust="0"/>
  </p:normalViewPr>
  <p:slideViewPr>
    <p:cSldViewPr snapToGrid="0" snapToObjects="1">
      <p:cViewPr>
        <p:scale>
          <a:sx n="85" d="100"/>
          <a:sy n="85" d="100"/>
        </p:scale>
        <p:origin x="-11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4C34D-610D-9F4D-BD57-774D39D88842}" type="datetimeFigureOut">
              <a:rPr lang="en-US" smtClean="0"/>
              <a:t>24.10.17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6EF3C-24CC-B84B-9788-4A033699DF75}" type="slidenum">
              <a:rPr lang="en-US" smtClean="0"/>
              <a:t>‹#›</a:t>
            </a:fld>
            <a:endParaRPr lang="en-US" dirty="0"/>
          </a:p>
        </p:txBody>
      </p:sp>
    </p:spTree>
    <p:extLst>
      <p:ext uri="{BB962C8B-B14F-4D97-AF65-F5344CB8AC3E}">
        <p14:creationId xmlns:p14="http://schemas.microsoft.com/office/powerpoint/2010/main" val="33393644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7FE9F50-21F5-8B41-B1FC-AF6422195452}"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65220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61713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424368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8892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253053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254700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50278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170247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51522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323527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C1394-8DD7-6247-AB05-503F148BCC91}" type="datetimeFigureOut">
              <a:rPr lang="en-US" smtClean="0"/>
              <a:t>24.10.17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91EEF-0135-4B4A-AE3E-E6C1D67174AB}" type="slidenum">
              <a:rPr lang="en-US" smtClean="0"/>
              <a:t>‹#›</a:t>
            </a:fld>
            <a:endParaRPr lang="en-US" dirty="0"/>
          </a:p>
        </p:txBody>
      </p:sp>
    </p:spTree>
    <p:extLst>
      <p:ext uri="{BB962C8B-B14F-4D97-AF65-F5344CB8AC3E}">
        <p14:creationId xmlns:p14="http://schemas.microsoft.com/office/powerpoint/2010/main" val="731040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C1394-8DD7-6247-AB05-503F148BCC91}" type="datetimeFigureOut">
              <a:rPr lang="en-US" smtClean="0"/>
              <a:t>24.10.17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91EEF-0135-4B4A-AE3E-E6C1D67174AB}" type="slidenum">
              <a:rPr lang="en-US" smtClean="0"/>
              <a:t>‹#›</a:t>
            </a:fld>
            <a:endParaRPr lang="en-US" dirty="0"/>
          </a:p>
        </p:txBody>
      </p:sp>
    </p:spTree>
    <p:extLst>
      <p:ext uri="{BB962C8B-B14F-4D97-AF65-F5344CB8AC3E}">
        <p14:creationId xmlns:p14="http://schemas.microsoft.com/office/powerpoint/2010/main" val="557413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697" y="1669503"/>
            <a:ext cx="7772400" cy="1470025"/>
          </a:xfrm>
        </p:spPr>
        <p:txBody>
          <a:bodyPr>
            <a:noAutofit/>
          </a:bodyPr>
          <a:lstStyle/>
          <a:p>
            <a:pPr algn="l"/>
            <a:r>
              <a:rPr lang="en-GB" sz="2200" b="1" dirty="0" smtClean="0"/>
              <a:t>ESS Target </a:t>
            </a:r>
            <a:r>
              <a:rPr lang="en-GB" sz="2200" b="1" dirty="0"/>
              <a:t>Proton Beam Imaging Systems CDR</a:t>
            </a:r>
            <a:r>
              <a:rPr lang="nb-NO" sz="2400" b="1" dirty="0"/>
              <a:t/>
            </a:r>
            <a:br>
              <a:rPr lang="nb-NO" sz="2400" b="1" dirty="0"/>
            </a:br>
            <a:r>
              <a:rPr lang="en-US" sz="3200" b="1" dirty="0">
                <a:solidFill>
                  <a:prstClr val="black"/>
                </a:solidFill>
                <a:latin typeface="Helvetica"/>
              </a:rPr>
              <a:t>Status of ICS EPICS and FPGA at Oslo</a:t>
            </a:r>
            <a:endParaRPr lang="en-US" sz="3200" b="1" dirty="0"/>
          </a:p>
        </p:txBody>
      </p:sp>
      <p:sp>
        <p:nvSpPr>
          <p:cNvPr id="3" name="Subtitle 2"/>
          <p:cNvSpPr>
            <a:spLocks noGrp="1"/>
          </p:cNvSpPr>
          <p:nvPr>
            <p:ph type="subTitle" idx="1"/>
          </p:nvPr>
        </p:nvSpPr>
        <p:spPr>
          <a:xfrm>
            <a:off x="1" y="3112522"/>
            <a:ext cx="8619066" cy="467691"/>
          </a:xfrm>
        </p:spPr>
        <p:txBody>
          <a:bodyPr>
            <a:noAutofit/>
          </a:bodyPr>
          <a:lstStyle/>
          <a:p>
            <a:r>
              <a:rPr lang="en-US" sz="1800" b="1" dirty="0" smtClean="0">
                <a:solidFill>
                  <a:schemeClr val="tx1"/>
                </a:solidFill>
              </a:rPr>
              <a:t>Erik Adli</a:t>
            </a:r>
            <a:endParaRPr lang="en-US" sz="1800" dirty="0">
              <a:solidFill>
                <a:schemeClr val="tx1"/>
              </a:solidFill>
            </a:endParaRPr>
          </a:p>
          <a:p>
            <a:r>
              <a:rPr lang="en-US" sz="1800" b="1" dirty="0" smtClean="0">
                <a:solidFill>
                  <a:schemeClr val="tx1"/>
                </a:solidFill>
              </a:rPr>
              <a:t>Department of Physics, University of Oslo, Norway</a:t>
            </a:r>
          </a:p>
          <a:p>
            <a:endParaRPr lang="en-US" sz="2400" dirty="0" smtClean="0"/>
          </a:p>
          <a:p>
            <a:endParaRPr lang="en-US" sz="2400" dirty="0"/>
          </a:p>
          <a:p>
            <a:r>
              <a:rPr lang="en-US" sz="2400" dirty="0" smtClean="0"/>
              <a:t>University of Oslo, October 24, 2017</a:t>
            </a:r>
            <a:endParaRPr lang="en-US" sz="2400" b="1" dirty="0" smtClean="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7" name="TextBox 6"/>
          <p:cNvSpPr txBox="1"/>
          <p:nvPr/>
        </p:nvSpPr>
        <p:spPr>
          <a:xfrm>
            <a:off x="2662552" y="665505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50799" y="5429623"/>
            <a:ext cx="1428377" cy="1428377"/>
          </a:xfrm>
          <a:prstGeom prst="rect">
            <a:avLst/>
          </a:prstGeom>
        </p:spPr>
      </p:pic>
      <p:pic>
        <p:nvPicPr>
          <p:cNvPr id="12" name="Picture 11"/>
          <p:cNvPicPr>
            <a:picLocks noChangeAspect="1"/>
          </p:cNvPicPr>
          <p:nvPr/>
        </p:nvPicPr>
        <p:blipFill>
          <a:blip r:embed="rId4"/>
          <a:stretch>
            <a:fillRect/>
          </a:stretch>
        </p:blipFill>
        <p:spPr>
          <a:xfrm>
            <a:off x="7724588" y="5467501"/>
            <a:ext cx="1434353" cy="1409623"/>
          </a:xfrm>
          <a:prstGeom prst="rect">
            <a:avLst/>
          </a:prstGeom>
        </p:spPr>
      </p:pic>
      <p:sp>
        <p:nvSpPr>
          <p:cNvPr id="5" name="TextBox 4"/>
          <p:cNvSpPr txBox="1"/>
          <p:nvPr/>
        </p:nvSpPr>
        <p:spPr>
          <a:xfrm>
            <a:off x="9786471" y="509494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59687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8077"/>
            <a:ext cx="3826871" cy="4637732"/>
          </a:xfrm>
          <a:prstGeom prst="rect">
            <a:avLst/>
          </a:prstGeom>
        </p:spPr>
      </p:pic>
      <p:pic>
        <p:nvPicPr>
          <p:cNvPr id="3" name="Picture 2"/>
          <p:cNvPicPr>
            <a:picLocks noChangeAspect="1"/>
          </p:cNvPicPr>
          <p:nvPr/>
        </p:nvPicPr>
        <p:blipFill>
          <a:blip r:embed="rId3"/>
          <a:stretch>
            <a:fillRect/>
          </a:stretch>
        </p:blipFill>
        <p:spPr>
          <a:xfrm>
            <a:off x="3531838" y="1119842"/>
            <a:ext cx="5507574" cy="2798114"/>
          </a:xfrm>
          <a:prstGeom prst="rect">
            <a:avLst/>
          </a:prstGeom>
        </p:spPr>
      </p:pic>
      <p:sp>
        <p:nvSpPr>
          <p:cNvPr id="5" name="TextBox 4"/>
          <p:cNvSpPr txBox="1"/>
          <p:nvPr/>
        </p:nvSpPr>
        <p:spPr>
          <a:xfrm>
            <a:off x="194235" y="0"/>
            <a:ext cx="8725647" cy="830997"/>
          </a:xfrm>
          <a:prstGeom prst="rect">
            <a:avLst/>
          </a:prstGeom>
          <a:noFill/>
        </p:spPr>
        <p:txBody>
          <a:bodyPr wrap="square" rtlCol="0">
            <a:spAutoFit/>
          </a:bodyPr>
          <a:lstStyle/>
          <a:p>
            <a:r>
              <a:rPr lang="en-US" sz="2400" b="1" dirty="0"/>
              <a:t>Premise for Oslo contribution : </a:t>
            </a:r>
          </a:p>
          <a:p>
            <a:r>
              <a:rPr lang="en-US" sz="2400" b="1" dirty="0"/>
              <a:t>work with raw images and build functionality from there</a:t>
            </a:r>
          </a:p>
        </p:txBody>
      </p:sp>
      <p:sp>
        <p:nvSpPr>
          <p:cNvPr id="6" name="TextBox 5"/>
          <p:cNvSpPr txBox="1"/>
          <p:nvPr/>
        </p:nvSpPr>
        <p:spPr>
          <a:xfrm>
            <a:off x="3946401" y="4057234"/>
            <a:ext cx="5093011" cy="2800766"/>
          </a:xfrm>
          <a:prstGeom prst="rect">
            <a:avLst/>
          </a:prstGeom>
          <a:noFill/>
        </p:spPr>
        <p:txBody>
          <a:bodyPr wrap="square" rtlCol="0">
            <a:spAutoFit/>
          </a:bodyPr>
          <a:lstStyle/>
          <a:p>
            <a:pPr marL="285750" indent="-285750">
              <a:buFont typeface="Arial"/>
              <a:buChar char="•"/>
            </a:pPr>
            <a:r>
              <a:rPr lang="en-US" sz="1600" dirty="0"/>
              <a:t>Oslo resources tuned to start development from a delivered picture.  </a:t>
            </a:r>
          </a:p>
          <a:p>
            <a:pPr marL="285750" indent="-285750">
              <a:buFont typeface="Arial"/>
              <a:buChar char="•"/>
            </a:pPr>
            <a:endParaRPr lang="en-US" sz="1600" dirty="0"/>
          </a:p>
          <a:p>
            <a:pPr marL="285750" indent="-285750">
              <a:buFont typeface="Arial"/>
              <a:buChar char="•"/>
            </a:pPr>
            <a:r>
              <a:rPr lang="en-US" sz="1600" dirty="0"/>
              <a:t>In addition to not having the resources, we also do not have the competence to integrate hardware (device driver writing and such).</a:t>
            </a:r>
          </a:p>
          <a:p>
            <a:pPr marL="285750" indent="-285750">
              <a:buFont typeface="Arial"/>
              <a:buChar char="•"/>
            </a:pPr>
            <a:endParaRPr lang="en-US" sz="1600" dirty="0"/>
          </a:p>
          <a:p>
            <a:pPr marL="285750" indent="-285750">
              <a:buFont typeface="Arial"/>
              <a:buChar char="•"/>
            </a:pPr>
            <a:r>
              <a:rPr lang="en-US" sz="1600" dirty="0"/>
              <a:t>The work split also makes sense in that ESS is the one that will maintain the system for the long term: University custom solutions and "hacks" would be hard to maintain (different for each in-kind partners)</a:t>
            </a:r>
          </a:p>
        </p:txBody>
      </p:sp>
    </p:spTree>
    <p:extLst>
      <p:ext uri="{BB962C8B-B14F-4D97-AF65-F5344CB8AC3E}">
        <p14:creationId xmlns:p14="http://schemas.microsoft.com/office/powerpoint/2010/main" val="2661361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Status of ESS FPGA support</a:t>
            </a:r>
          </a:p>
        </p:txBody>
      </p:sp>
      <p:sp>
        <p:nvSpPr>
          <p:cNvPr id="3" name="Content Placeholder 2"/>
          <p:cNvSpPr>
            <a:spLocks noGrp="1"/>
          </p:cNvSpPr>
          <p:nvPr>
            <p:ph idx="1"/>
          </p:nvPr>
        </p:nvSpPr>
        <p:spPr>
          <a:xfrm>
            <a:off x="457200" y="1361141"/>
            <a:ext cx="8229600" cy="4525963"/>
          </a:xfrm>
        </p:spPr>
        <p:txBody>
          <a:bodyPr>
            <a:noAutofit/>
          </a:bodyPr>
          <a:lstStyle/>
          <a:p>
            <a:r>
              <a:rPr lang="en-US" sz="1900" dirty="0"/>
              <a:t>FPGA algorithm development is proceeding despite the fact that the FPGA development team at Oslo has not received the final FPGA platform hardware from ICS (or even concrete specifications for what this hardware will be). </a:t>
            </a:r>
          </a:p>
          <a:p>
            <a:endParaRPr lang="en-US" sz="1900" dirty="0"/>
          </a:p>
          <a:p>
            <a:r>
              <a:rPr lang="en-US" sz="1900" dirty="0"/>
              <a:t>The Oslo development team has made guesses at what the final FPGA hardware platform will be like and has used these guesses to run simulations and extract estimates as to weather the image processing algorithms under development will meet the final system timing requirements. </a:t>
            </a:r>
          </a:p>
          <a:p>
            <a:endParaRPr lang="en-US" sz="1900" dirty="0"/>
          </a:p>
          <a:p>
            <a:r>
              <a:rPr lang="en-US" sz="1900" dirty="0"/>
              <a:t>These simulations and estimates suggest that the final system timing requirements will be met. </a:t>
            </a:r>
          </a:p>
          <a:p>
            <a:endParaRPr lang="en-US" sz="1900" dirty="0"/>
          </a:p>
          <a:p>
            <a:r>
              <a:rPr lang="en-US" sz="1900" dirty="0"/>
              <a:t>Proof of timing can only be made by implementation of final hardware prototypes.   Currently implementing on different Oslo hardware. While may be useful for learning, it does not guarantee timing, and it is double work.</a:t>
            </a:r>
          </a:p>
        </p:txBody>
      </p:sp>
    </p:spTree>
    <p:extLst>
      <p:ext uri="{BB962C8B-B14F-4D97-AF65-F5344CB8AC3E}">
        <p14:creationId xmlns:p14="http://schemas.microsoft.com/office/powerpoint/2010/main" val="194910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Effect of late EEE server</a:t>
            </a:r>
          </a:p>
        </p:txBody>
      </p:sp>
      <p:sp>
        <p:nvSpPr>
          <p:cNvPr id="3" name="Content Placeholder 2"/>
          <p:cNvSpPr>
            <a:spLocks noGrp="1"/>
          </p:cNvSpPr>
          <p:nvPr>
            <p:ph idx="1"/>
          </p:nvPr>
        </p:nvSpPr>
        <p:spPr/>
        <p:txBody>
          <a:bodyPr>
            <a:normAutofit/>
          </a:bodyPr>
          <a:lstStyle/>
          <a:p>
            <a:r>
              <a:rPr lang="en-US" sz="1800" dirty="0"/>
              <a:t>ESS EPICS Environment (EEE) itself is currently unable to support Oslo selected cameras and spectrometer due to EEE dependency issues. </a:t>
            </a:r>
          </a:p>
          <a:p>
            <a:endParaRPr lang="en-US" sz="1800" dirty="0"/>
          </a:p>
          <a:p>
            <a:r>
              <a:rPr lang="en-US" sz="1800" dirty="0"/>
              <a:t>This was reported to ICS but no action was taken to resolve the problem (https://jira.esss.lu.se/browse/EPICSENV-76). Others (IKC and BD) have reported similar problems, too, with no resolve.  This situation is impacting the progress of software development Oslo is responsible for.</a:t>
            </a:r>
          </a:p>
          <a:p>
            <a:endParaRPr lang="en-US" sz="1800" dirty="0"/>
          </a:p>
          <a:p>
            <a:r>
              <a:rPr lang="en-US" sz="1800" dirty="0"/>
              <a:t>Need to go to temporary solutions (should be avoided as it is double work, and was avoided as long as possible) : Oslo for the moment does not use EEE.  Selected camera and spectrometer work can be made to work under community supported EPICS (also help from ESS BI). Only way to proceed with software development.  Also this integration requires maintenance (double maintenance for the overall project).</a:t>
            </a:r>
          </a:p>
          <a:p>
            <a:endParaRPr lang="en-US" sz="1800" dirty="0"/>
          </a:p>
        </p:txBody>
      </p:sp>
    </p:spTree>
    <p:extLst>
      <p:ext uri="{BB962C8B-B14F-4D97-AF65-F5344CB8AC3E}">
        <p14:creationId xmlns:p14="http://schemas.microsoft.com/office/powerpoint/2010/main" val="30309060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Impact on coating development</a:t>
            </a:r>
          </a:p>
        </p:txBody>
      </p:sp>
      <p:sp>
        <p:nvSpPr>
          <p:cNvPr id="3" name="Content Placeholder 2"/>
          <p:cNvSpPr>
            <a:spLocks noGrp="1"/>
          </p:cNvSpPr>
          <p:nvPr>
            <p:ph idx="1"/>
          </p:nvPr>
        </p:nvSpPr>
        <p:spPr/>
        <p:txBody>
          <a:bodyPr>
            <a:normAutofit/>
          </a:bodyPr>
          <a:lstStyle/>
          <a:p>
            <a:r>
              <a:rPr lang="en-US" sz="1800" dirty="0"/>
              <a:t>Oslo strives to use the same cameras, spectrometers and other measurement equipment in the coating development work as will be used for the final systems.</a:t>
            </a:r>
          </a:p>
          <a:p>
            <a:endParaRPr lang="en-US" sz="1800" dirty="0"/>
          </a:p>
          <a:p>
            <a:r>
              <a:rPr lang="en-US" sz="1800" dirty="0"/>
              <a:t>This gives important proficence and experience with the actual imaging system hardware.</a:t>
            </a:r>
          </a:p>
          <a:p>
            <a:endParaRPr lang="en-US" sz="1800" dirty="0"/>
          </a:p>
          <a:p>
            <a:r>
              <a:rPr lang="en-US" sz="1800" dirty="0"/>
              <a:t>The effect of gaining experience would be multiplied if Oslo could use the actual hardware with the actual ESS integration enviroment.</a:t>
            </a:r>
          </a:p>
          <a:p>
            <a:endParaRPr lang="en-US" sz="1800" dirty="0"/>
          </a:p>
          <a:p>
            <a:r>
              <a:rPr lang="en-US" sz="1800" dirty="0"/>
              <a:t>Up to now we have mostly resorted to vendor-specifikk software for data analysis.  Disadvantages:</a:t>
            </a:r>
          </a:p>
          <a:p>
            <a:r>
              <a:rPr lang="en-US" sz="1800" dirty="0"/>
              <a:t>- double work (learn first vendor software, then ESS integration)</a:t>
            </a:r>
          </a:p>
          <a:p>
            <a:r>
              <a:rPr lang="en-US" sz="1800" dirty="0"/>
              <a:t>- poor and incompatible DAQs for vendor softare (camera, spectrometer)</a:t>
            </a:r>
          </a:p>
          <a:p>
            <a:endParaRPr lang="en-US" sz="1800" dirty="0"/>
          </a:p>
          <a:p>
            <a:endParaRPr lang="en-US" sz="1800" dirty="0"/>
          </a:p>
          <a:p>
            <a:endParaRPr lang="en-US" sz="1800" dirty="0"/>
          </a:p>
        </p:txBody>
      </p:sp>
    </p:spTree>
    <p:extLst>
      <p:ext uri="{BB962C8B-B14F-4D97-AF65-F5344CB8AC3E}">
        <p14:creationId xmlns:p14="http://schemas.microsoft.com/office/powerpoint/2010/main" val="21179728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271"/>
            <a:ext cx="8456706" cy="1187689"/>
          </a:xfrm>
          <a:prstGeom prst="rect">
            <a:avLst/>
          </a:prstGeom>
        </p:spPr>
      </p:pic>
      <p:pic>
        <p:nvPicPr>
          <p:cNvPr id="5" name="Picture 4"/>
          <p:cNvPicPr>
            <a:picLocks noChangeAspect="1"/>
          </p:cNvPicPr>
          <p:nvPr/>
        </p:nvPicPr>
        <p:blipFill>
          <a:blip r:embed="rId3"/>
          <a:stretch>
            <a:fillRect/>
          </a:stretch>
        </p:blipFill>
        <p:spPr>
          <a:xfrm>
            <a:off x="776941" y="1170418"/>
            <a:ext cx="7312387" cy="5641821"/>
          </a:xfrm>
          <a:prstGeom prst="rect">
            <a:avLst/>
          </a:prstGeom>
        </p:spPr>
      </p:pic>
    </p:spTree>
    <p:extLst>
      <p:ext uri="{BB962C8B-B14F-4D97-AF65-F5344CB8AC3E}">
        <p14:creationId xmlns:p14="http://schemas.microsoft.com/office/powerpoint/2010/main" val="6990077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a:t>Integration efforts: personal experience</a:t>
            </a:r>
          </a:p>
        </p:txBody>
      </p:sp>
      <p:sp>
        <p:nvSpPr>
          <p:cNvPr id="3" name="Content Placeholder 2"/>
          <p:cNvSpPr>
            <a:spLocks noGrp="1"/>
          </p:cNvSpPr>
          <p:nvPr>
            <p:ph idx="1"/>
          </p:nvPr>
        </p:nvSpPr>
        <p:spPr>
          <a:xfrm>
            <a:off x="262965" y="1174376"/>
            <a:ext cx="8229600" cy="4525963"/>
          </a:xfrm>
        </p:spPr>
        <p:txBody>
          <a:bodyPr>
            <a:normAutofit/>
          </a:bodyPr>
          <a:lstStyle/>
          <a:p>
            <a:pPr marL="0" indent="0">
              <a:buNone/>
            </a:pPr>
            <a:r>
              <a:rPr lang="en-US" sz="1800" dirty="0"/>
              <a:t>Experience of integration of a scientific camera with CameraLink, of type PCO Edge, into EPICS, at a project I worked on at SLAC: </a:t>
            </a:r>
            <a:r>
              <a:rPr lang="en-US" sz="1800" b="1" dirty="0"/>
              <a:t>more than one year of hard work</a:t>
            </a:r>
            <a:r>
              <a:rPr lang="en-US" sz="1800" dirty="0"/>
              <a:t>, by a very clever person (not me), even with support of the SLAC "ICS" group.</a:t>
            </a:r>
          </a:p>
          <a:p>
            <a:pPr marL="0" indent="0">
              <a:buNone/>
            </a:pPr>
            <a:endParaRPr lang="en-US" sz="1800" dirty="0"/>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2"/>
          <a:stretch>
            <a:fillRect/>
          </a:stretch>
        </p:blipFill>
        <p:spPr>
          <a:xfrm>
            <a:off x="2121646" y="2385715"/>
            <a:ext cx="3872753" cy="4014338"/>
          </a:xfrm>
          <a:prstGeom prst="rect">
            <a:avLst/>
          </a:prstGeom>
        </p:spPr>
      </p:pic>
    </p:spTree>
    <p:extLst>
      <p:ext uri="{BB962C8B-B14F-4D97-AF65-F5344CB8AC3E}">
        <p14:creationId xmlns:p14="http://schemas.microsoft.com/office/powerpoint/2010/main" val="28576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412"/>
            <a:ext cx="8229600" cy="1143000"/>
          </a:xfrm>
        </p:spPr>
        <p:txBody>
          <a:bodyPr/>
          <a:lstStyle/>
          <a:p>
            <a:r>
              <a:rPr lang="en-US" dirty="0"/>
              <a:t>Summary</a:t>
            </a:r>
          </a:p>
        </p:txBody>
      </p:sp>
      <p:sp>
        <p:nvSpPr>
          <p:cNvPr id="3" name="Content Placeholder 2"/>
          <p:cNvSpPr>
            <a:spLocks noGrp="1"/>
          </p:cNvSpPr>
          <p:nvPr>
            <p:ph idx="1"/>
          </p:nvPr>
        </p:nvSpPr>
        <p:spPr>
          <a:xfrm>
            <a:off x="457200" y="823259"/>
            <a:ext cx="8229600" cy="4525963"/>
          </a:xfrm>
        </p:spPr>
        <p:txBody>
          <a:bodyPr>
            <a:normAutofit/>
          </a:bodyPr>
          <a:lstStyle/>
          <a:p>
            <a:r>
              <a:rPr lang="en-US" sz="2400" dirty="0"/>
              <a:t>Urgent need for prototype FPGA hardware for proof of timing and implementation of beam synchronous processing</a:t>
            </a:r>
          </a:p>
          <a:p>
            <a:pPr lvl="1"/>
            <a:r>
              <a:rPr lang="en-US" sz="2000" dirty="0"/>
              <a:t>realistic time scale?</a:t>
            </a:r>
          </a:p>
          <a:p>
            <a:endParaRPr lang="en-US" sz="2400" dirty="0"/>
          </a:p>
          <a:p>
            <a:r>
              <a:rPr lang="en-US" sz="2400" dirty="0"/>
              <a:t>Urgent need for integrating Camera, spectrometers, illumination system hardware in to EPICS</a:t>
            </a:r>
          </a:p>
          <a:p>
            <a:pPr marL="0" lvl="1" indent="0">
              <a:buNone/>
            </a:pPr>
            <a:r>
              <a:rPr lang="en-US" sz="2000" dirty="0"/>
              <a:t>      - realistic time scale?</a:t>
            </a:r>
          </a:p>
          <a:p>
            <a:endParaRPr lang="en-US" sz="2400" dirty="0"/>
          </a:p>
          <a:p>
            <a:r>
              <a:rPr lang="en-US" sz="2400" dirty="0"/>
              <a:t>What about non-GigE camera integration, USB 3.0 or CameraLink </a:t>
            </a:r>
          </a:p>
          <a:p>
            <a:pPr lvl="1"/>
            <a:r>
              <a:rPr lang="en-US" sz="2000" dirty="0"/>
              <a:t>what is realistic time scale?   </a:t>
            </a:r>
          </a:p>
          <a:p>
            <a:pPr lvl="1"/>
            <a:r>
              <a:rPr lang="en-US" sz="2000" dirty="0"/>
              <a:t>Need to decide on protocol before we buy prototype</a:t>
            </a:r>
          </a:p>
          <a:p>
            <a:pPr lvl="1"/>
            <a:endParaRPr lang="en-US" sz="2400" dirty="0"/>
          </a:p>
          <a:p>
            <a:r>
              <a:rPr lang="en-US" sz="2400" dirty="0"/>
              <a:t>What is the status for other parts of the instrumentation (ion source) ?</a:t>
            </a:r>
          </a:p>
          <a:p>
            <a:endParaRPr lang="en-US" sz="2400" dirty="0"/>
          </a:p>
          <a:p>
            <a:endParaRPr lang="en-US" sz="2400" dirty="0"/>
          </a:p>
        </p:txBody>
      </p:sp>
    </p:spTree>
    <p:extLst>
      <p:ext uri="{BB962C8B-B14F-4D97-AF65-F5344CB8AC3E}">
        <p14:creationId xmlns:p14="http://schemas.microsoft.com/office/powerpoint/2010/main" val="4033935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8657</TotalTime>
  <Words>683</Words>
  <Application>Microsoft Macintosh PowerPoint</Application>
  <PresentationFormat>On-screen Show (4:3)</PresentationFormat>
  <Paragraphs>54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ESS Target Proton Beam Imaging Systems CDR Status of ICS EPICS and FPGA at Oslo</vt:lpstr>
      <vt:lpstr>PowerPoint Presentation</vt:lpstr>
      <vt:lpstr>Status of ESS FPGA support</vt:lpstr>
      <vt:lpstr>Effect of late EEE server</vt:lpstr>
      <vt:lpstr>Impact on coating development</vt:lpstr>
      <vt:lpstr>PowerPoint Presentation</vt:lpstr>
      <vt:lpstr>Integration efforts: personal experience</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  Target Proton Beam Imaging System  Oslo internal kick-off meeting</dc:title>
  <dc:creator>E A</dc:creator>
  <cp:lastModifiedBy>E A</cp:lastModifiedBy>
  <cp:revision>1158</cp:revision>
  <cp:lastPrinted>2016-01-25T00:04:44Z</cp:lastPrinted>
  <dcterms:created xsi:type="dcterms:W3CDTF">2016-01-16T09:38:07Z</dcterms:created>
  <dcterms:modified xsi:type="dcterms:W3CDTF">2017-10-24T12:42:37Z</dcterms:modified>
</cp:coreProperties>
</file>