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71" r:id="rId3"/>
    <p:sldId id="270" r:id="rId4"/>
    <p:sldId id="288" r:id="rId5"/>
    <p:sldId id="287" r:id="rId6"/>
    <p:sldId id="269" r:id="rId7"/>
    <p:sldId id="272" r:id="rId8"/>
    <p:sldId id="260" r:id="rId9"/>
    <p:sldId id="261" r:id="rId10"/>
    <p:sldId id="263" r:id="rId11"/>
    <p:sldId id="273" r:id="rId12"/>
    <p:sldId id="256" r:id="rId13"/>
    <p:sldId id="258" r:id="rId14"/>
    <p:sldId id="274" r:id="rId15"/>
    <p:sldId id="265" r:id="rId16"/>
    <p:sldId id="267" r:id="rId17"/>
    <p:sldId id="268" r:id="rId18"/>
    <p:sldId id="266" r:id="rId19"/>
    <p:sldId id="275" r:id="rId20"/>
    <p:sldId id="280" r:id="rId21"/>
    <p:sldId id="281" r:id="rId22"/>
    <p:sldId id="282" r:id="rId23"/>
    <p:sldId id="283" r:id="rId24"/>
    <p:sldId id="285" r:id="rId25"/>
    <p:sldId id="284" r:id="rId26"/>
    <p:sldId id="286" r:id="rId27"/>
    <p:sldId id="276" r:id="rId28"/>
    <p:sldId id="279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>
        <p:scale>
          <a:sx n="120" d="100"/>
          <a:sy n="12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72BFAC-9035-4EEF-B10F-0E8838E41069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9757168-10A5-4D04-ADCE-A1C7E1DF8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57168-10A5-4D04-ADCE-A1C7E1DF89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4C85-4881-4E2E-91A2-63EDEE2905B6}" type="datetimeFigureOut">
              <a:rPr lang="en-US" smtClean="0"/>
              <a:t>24.10.17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6601-1157-441F-BCB9-69BA4FC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n.uio.no/fysikk/english?vrtx=unit-view&amp;areacode=150403" TargetMode="External"/><Relationship Id="rId3" Type="http://schemas.openxmlformats.org/officeDocument/2006/relationships/hyperlink" Target="mailto:d.m.bang@fys.uio.n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"/><Relationship Id="rId3" Type="http://schemas.openxmlformats.org/officeDocument/2006/relationships/image" Target="../media/image25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"/><Relationship Id="rId3" Type="http://schemas.openxmlformats.org/officeDocument/2006/relationships/image" Target="../media/image25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211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FPGA video </a:t>
            </a:r>
            <a:r>
              <a:rPr lang="nb-NO" dirty="0" err="1"/>
              <a:t>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1760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David Michael </a:t>
            </a:r>
            <a:r>
              <a:rPr lang="en-US" b="1" dirty="0" smtClean="0"/>
              <a:t>Bang-</a:t>
            </a:r>
            <a:r>
              <a:rPr lang="en-US" b="1" dirty="0" err="1" smtClean="0"/>
              <a:t>Hauge</a:t>
            </a:r>
            <a:r>
              <a:rPr lang="en-US" b="1" dirty="0" smtClean="0"/>
              <a:t> </a:t>
            </a:r>
            <a:endParaRPr lang="en-US" b="1" dirty="0"/>
          </a:p>
          <a:p>
            <a:pPr algn="ctr"/>
            <a:r>
              <a:rPr lang="en-US" dirty="0"/>
              <a:t>Head Engineer - </a:t>
            </a:r>
            <a:r>
              <a:rPr lang="en-US" dirty="0">
                <a:hlinkClick r:id="rId2"/>
              </a:rPr>
              <a:t>Electronics </a:t>
            </a:r>
            <a:r>
              <a:rPr lang="en-US" dirty="0" smtClean="0">
                <a:hlinkClick r:id="rId2"/>
              </a:rPr>
              <a:t>workshop</a:t>
            </a:r>
            <a:endParaRPr lang="en-US" dirty="0" smtClean="0"/>
          </a:p>
          <a:p>
            <a:pPr algn="ctr"/>
            <a:r>
              <a:rPr lang="en-US" dirty="0"/>
              <a:t>Department of Physics </a:t>
            </a:r>
            <a:r>
              <a:rPr lang="en-US" dirty="0" err="1"/>
              <a:t>UiO</a:t>
            </a:r>
            <a:r>
              <a:rPr lang="en-US" dirty="0"/>
              <a:t>  </a:t>
            </a:r>
            <a:endParaRPr lang="en-US" dirty="0" smtClean="0"/>
          </a:p>
          <a:p>
            <a:pPr algn="ctr"/>
            <a:r>
              <a:rPr lang="en-US" dirty="0">
                <a:hlinkClick r:id="rId3"/>
              </a:rPr>
              <a:t>d.m.bang@fys.uio.no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/>
              <a:t>Centroid</a:t>
            </a:r>
            <a:r>
              <a:rPr lang="en-US" b="1" dirty="0"/>
              <a:t> </a:t>
            </a:r>
            <a:r>
              <a:rPr lang="en-US" dirty="0"/>
              <a:t>position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72979"/>
              </p:ext>
            </p:extLst>
          </p:nvPr>
        </p:nvGraphicFramePr>
        <p:xfrm>
          <a:off x="899592" y="1340768"/>
          <a:ext cx="7560840" cy="210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42080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Matlab</a:t>
                      </a:r>
                      <a:r>
                        <a:rPr lang="nb-NO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HLS C/RTL</a:t>
                      </a:r>
                      <a:r>
                        <a:rPr lang="nb-NO" baseline="0" dirty="0" smtClean="0"/>
                        <a:t> co-</a:t>
                      </a:r>
                      <a:r>
                        <a:rPr lang="nb-NO" baseline="0" dirty="0" err="1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Centroid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408.7179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408.717896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Centroid</a:t>
                      </a:r>
                      <a:r>
                        <a:rPr lang="nb-NO" dirty="0" smtClean="0"/>
                        <a:t>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318.8381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318.838104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RMS </a:t>
                      </a:r>
                      <a:r>
                        <a:rPr lang="nb-NO" dirty="0" err="1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106.1724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106.172401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RMS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106.0952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106.095215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971436"/>
            <a:ext cx="246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/>
              <a:t>Matlab</a:t>
            </a:r>
            <a:r>
              <a:rPr lang="nb-NO" dirty="0" smtClean="0"/>
              <a:t>, HLS </a:t>
            </a:r>
            <a:r>
              <a:rPr lang="nb-NO" dirty="0" err="1" smtClean="0"/>
              <a:t>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93" y="3579511"/>
            <a:ext cx="3888432" cy="31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Vivado</a:t>
            </a:r>
            <a:r>
              <a:rPr lang="en-US" b="1" dirty="0"/>
              <a:t> HLS Report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1" y="1340767"/>
            <a:ext cx="6309053" cy="2828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351" y="4365104"/>
            <a:ext cx="6309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Resolution = 720x576 = 414720 </a:t>
            </a:r>
            <a:r>
              <a:rPr lang="nb-NO" sz="1400" dirty="0" err="1" smtClean="0"/>
              <a:t>pixels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CP </a:t>
            </a:r>
            <a:r>
              <a:rPr lang="nb-NO" sz="1400" dirty="0" err="1" smtClean="0"/>
              <a:t>required</a:t>
            </a:r>
            <a:r>
              <a:rPr lang="nb-NO" sz="1400" dirty="0" smtClean="0"/>
              <a:t> = </a:t>
            </a:r>
            <a:r>
              <a:rPr lang="nb-NO" sz="1400" dirty="0" err="1"/>
              <a:t>Clock</a:t>
            </a:r>
            <a:r>
              <a:rPr lang="nb-NO" sz="1400" dirty="0"/>
              <a:t> </a:t>
            </a:r>
            <a:r>
              <a:rPr lang="nb-NO" sz="1400" dirty="0" err="1"/>
              <a:t>Period</a:t>
            </a:r>
            <a:r>
              <a:rPr lang="nb-NO" sz="1400" dirty="0"/>
              <a:t> </a:t>
            </a:r>
            <a:r>
              <a:rPr lang="nb-NO" sz="1400" dirty="0" err="1" smtClean="0"/>
              <a:t>required</a:t>
            </a:r>
            <a:r>
              <a:rPr lang="nb-NO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Latency</a:t>
            </a:r>
            <a:r>
              <a:rPr lang="nb-NO" sz="1400" dirty="0" smtClean="0"/>
              <a:t> and </a:t>
            </a:r>
            <a:r>
              <a:rPr lang="nb-NO" sz="1400" dirty="0" err="1" smtClean="0"/>
              <a:t>interval</a:t>
            </a:r>
            <a:r>
              <a:rPr lang="nb-NO" sz="1400" dirty="0" smtClean="0"/>
              <a:t> </a:t>
            </a:r>
            <a:r>
              <a:rPr lang="nb-NO" sz="1400" dirty="0" err="1" smtClean="0"/>
              <a:t>estimation</a:t>
            </a:r>
            <a:r>
              <a:rPr lang="nb-NO" sz="1400" dirty="0" smtClean="0"/>
              <a:t> is post RTL </a:t>
            </a:r>
            <a:r>
              <a:rPr lang="nb-NO" sz="1400" dirty="0" err="1" smtClean="0"/>
              <a:t>generation</a:t>
            </a:r>
            <a:r>
              <a:rPr lang="nb-NO" sz="14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Acheived</a:t>
            </a:r>
            <a:r>
              <a:rPr lang="nb-NO" sz="1400" dirty="0" smtClean="0"/>
              <a:t> timing and </a:t>
            </a:r>
            <a:r>
              <a:rPr lang="nb-NO" sz="1400" dirty="0" err="1" smtClean="0"/>
              <a:t>resource</a:t>
            </a:r>
            <a:r>
              <a:rPr lang="nb-NO" sz="1400" dirty="0" smtClean="0"/>
              <a:t> </a:t>
            </a:r>
            <a:r>
              <a:rPr lang="nb-NO" sz="1400" dirty="0" err="1" smtClean="0"/>
              <a:t>utilization</a:t>
            </a:r>
            <a:r>
              <a:rPr lang="nb-NO" sz="1400" dirty="0" smtClean="0"/>
              <a:t> is from </a:t>
            </a:r>
            <a:r>
              <a:rPr lang="nb-NO" sz="1400" dirty="0" err="1" smtClean="0"/>
              <a:t>evaluation</a:t>
            </a:r>
            <a:r>
              <a:rPr lang="nb-NO" sz="1400" dirty="0" smtClean="0"/>
              <a:t> </a:t>
            </a:r>
            <a:r>
              <a:rPr lang="nb-NO" sz="1400" dirty="0" err="1" smtClean="0"/>
              <a:t>of</a:t>
            </a:r>
            <a:r>
              <a:rPr lang="nb-NO" sz="1400" dirty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RTL for </a:t>
            </a:r>
            <a:r>
              <a:rPr lang="nb-NO" sz="1400" dirty="0" err="1" smtClean="0"/>
              <a:t>Vivado</a:t>
            </a:r>
            <a:r>
              <a:rPr lang="nb-NO" sz="1400" dirty="0" smtClean="0"/>
              <a:t> </a:t>
            </a:r>
            <a:r>
              <a:rPr lang="nb-NO" sz="1400" dirty="0" err="1" smtClean="0"/>
              <a:t>synthesis</a:t>
            </a:r>
            <a:r>
              <a:rPr lang="nb-NO" sz="1400" dirty="0" smtClean="0"/>
              <a:t>, </a:t>
            </a:r>
            <a:r>
              <a:rPr lang="nb-NO" sz="1400" dirty="0" err="1" smtClean="0"/>
              <a:t>implementation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latency is the number of clock </a:t>
            </a:r>
            <a:r>
              <a:rPr lang="en-US" sz="1400" dirty="0" smtClean="0"/>
              <a:t>pulses </a:t>
            </a:r>
            <a:r>
              <a:rPr lang="en-US" sz="1400" dirty="0"/>
              <a:t>it takes to produce </a:t>
            </a:r>
            <a:r>
              <a:rPr lang="en-US" sz="1400" dirty="0" smtClean="0"/>
              <a:t>the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interval is the number of clock </a:t>
            </a:r>
            <a:r>
              <a:rPr lang="en-US" sz="1400" dirty="0" smtClean="0"/>
              <a:t>pulses </a:t>
            </a:r>
            <a:r>
              <a:rPr lang="en-US" sz="1400" dirty="0"/>
              <a:t>before new data can be presented</a:t>
            </a:r>
            <a:r>
              <a:rPr lang="nb-NO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Latency</a:t>
            </a:r>
            <a:r>
              <a:rPr lang="nb-NO" sz="1400" dirty="0"/>
              <a:t> (ms) =  </a:t>
            </a:r>
            <a:r>
              <a:rPr lang="nb-NO" sz="1400" dirty="0" err="1"/>
              <a:t>Clock</a:t>
            </a:r>
            <a:r>
              <a:rPr lang="nb-NO" sz="1400" dirty="0"/>
              <a:t> pulses * </a:t>
            </a:r>
            <a:r>
              <a:rPr lang="nb-NO" sz="1400" dirty="0" err="1"/>
              <a:t>Clock</a:t>
            </a:r>
            <a:r>
              <a:rPr lang="nb-NO" sz="1400" dirty="0"/>
              <a:t> </a:t>
            </a:r>
            <a:r>
              <a:rPr lang="nb-NO" sz="1400" dirty="0" err="1"/>
              <a:t>period</a:t>
            </a:r>
            <a:r>
              <a:rPr lang="nb-NO" sz="1400" dirty="0"/>
              <a:t> </a:t>
            </a:r>
            <a:r>
              <a:rPr lang="nb-NO" sz="1400" dirty="0" err="1" smtClean="0"/>
              <a:t>required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3085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 flipV="1">
            <a:off x="3778429" y="2923894"/>
            <a:ext cx="2957534" cy="742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nb-NO" dirty="0" smtClean="0"/>
              <a:t>Median 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12" y="2242216"/>
            <a:ext cx="2408616" cy="1962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27" y="3229286"/>
            <a:ext cx="3633436" cy="4368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12" y="4594379"/>
            <a:ext cx="686077" cy="5687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 flipV="1">
            <a:off x="1507193" y="2942017"/>
            <a:ext cx="1595335" cy="724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507193" y="2708920"/>
            <a:ext cx="1595334" cy="5203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923928" y="2616694"/>
            <a:ext cx="2812035" cy="576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47" y="4015012"/>
            <a:ext cx="257279" cy="17533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15312" y="4191832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1" dirty="0" smtClean="0"/>
              <a:t>FRAME</a:t>
            </a:r>
            <a:endParaRPr lang="en-US" sz="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82264" y="3666130"/>
            <a:ext cx="792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 smtClean="0"/>
              <a:t>LINE BUFFER</a:t>
            </a:r>
            <a:endParaRPr lang="en-US" sz="800" b="1" dirty="0"/>
          </a:p>
        </p:txBody>
      </p:sp>
      <p:cxnSp>
        <p:nvCxnSpPr>
          <p:cNvPr id="46" name="Straight Arrow Connector 45"/>
          <p:cNvCxnSpPr>
            <a:endCxn id="8" idx="0"/>
          </p:cNvCxnSpPr>
          <p:nvPr/>
        </p:nvCxnSpPr>
        <p:spPr>
          <a:xfrm flipH="1">
            <a:off x="4987851" y="3643899"/>
            <a:ext cx="271627" cy="95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3"/>
          </p:cNvCxnSpPr>
          <p:nvPr/>
        </p:nvCxnSpPr>
        <p:spPr>
          <a:xfrm>
            <a:off x="5330889" y="4878740"/>
            <a:ext cx="6285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83121" y="5163100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1" dirty="0" smtClean="0"/>
              <a:t>WINDOW</a:t>
            </a:r>
            <a:r>
              <a:rPr lang="nb-NO" sz="800" dirty="0" smtClean="0"/>
              <a:t> </a:t>
            </a:r>
            <a:r>
              <a:rPr lang="nb-NO" sz="800" b="1" dirty="0" smtClean="0"/>
              <a:t>BUFFER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883665" y="5739067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1" dirty="0" smtClean="0"/>
              <a:t>SORTING</a:t>
            </a:r>
            <a:endParaRPr lang="en-US" sz="800" b="1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102528" y="2852936"/>
            <a:ext cx="269360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764234" y="2745214"/>
            <a:ext cx="1604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1" dirty="0" smtClean="0"/>
              <a:t>NEW PIXEL FROM INPUT STREAM</a:t>
            </a:r>
            <a:endParaRPr lang="en-US" sz="800" b="1" dirty="0"/>
          </a:p>
        </p:txBody>
      </p:sp>
      <p:cxnSp>
        <p:nvCxnSpPr>
          <p:cNvPr id="23" name="Straight Arrow Connector 22"/>
          <p:cNvCxnSpPr>
            <a:endCxn id="25" idx="1"/>
          </p:cNvCxnSpPr>
          <p:nvPr/>
        </p:nvCxnSpPr>
        <p:spPr>
          <a:xfrm>
            <a:off x="6171923" y="4891667"/>
            <a:ext cx="832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18" y="4791640"/>
            <a:ext cx="247685" cy="20005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500438" y="4991693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1" dirty="0" smtClean="0"/>
              <a:t>NEW PIXEL TO OUTPUT STREAM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66550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50383" y="3011033"/>
            <a:ext cx="499537" cy="461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nb-NO" dirty="0" smtClean="0"/>
              <a:t>Median filter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0" y="2077674"/>
            <a:ext cx="3001393" cy="2401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63" y="2048574"/>
            <a:ext cx="3022163" cy="2417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2058" y="4494868"/>
            <a:ext cx="13805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err="1" smtClean="0"/>
              <a:t>Added</a:t>
            </a:r>
            <a:r>
              <a:rPr lang="nb-NO" sz="800" dirty="0" smtClean="0"/>
              <a:t> salt and pepper </a:t>
            </a:r>
            <a:r>
              <a:rPr lang="nb-NO" sz="800" dirty="0" err="1" smtClean="0"/>
              <a:t>noise</a:t>
            </a:r>
            <a:endParaRPr lang="en-US" sz="800" dirty="0"/>
          </a:p>
        </p:txBody>
      </p:sp>
      <p:cxnSp>
        <p:nvCxnSpPr>
          <p:cNvPr id="15" name="Straight Arrow Connector 14"/>
          <p:cNvCxnSpPr>
            <a:endCxn id="20" idx="1"/>
          </p:cNvCxnSpPr>
          <p:nvPr/>
        </p:nvCxnSpPr>
        <p:spPr>
          <a:xfrm>
            <a:off x="3737688" y="3237388"/>
            <a:ext cx="502029" cy="2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9717" y="3026606"/>
            <a:ext cx="51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Median </a:t>
            </a:r>
          </a:p>
          <a:p>
            <a:r>
              <a:rPr lang="nb-NO" sz="800" dirty="0"/>
              <a:t> </a:t>
            </a:r>
            <a:r>
              <a:rPr lang="nb-NO" sz="800" dirty="0" smtClean="0"/>
              <a:t> Filter</a:t>
            </a:r>
          </a:p>
          <a:p>
            <a:endParaRPr lang="en-US" sz="800" dirty="0"/>
          </a:p>
        </p:txBody>
      </p:sp>
      <p:cxnSp>
        <p:nvCxnSpPr>
          <p:cNvPr id="23" name="Straight Arrow Connector 22"/>
          <p:cNvCxnSpPr>
            <a:stCxn id="20" idx="3"/>
            <a:endCxn id="10" idx="1"/>
          </p:cNvCxnSpPr>
          <p:nvPr/>
        </p:nvCxnSpPr>
        <p:spPr>
          <a:xfrm>
            <a:off x="4749920" y="3257439"/>
            <a:ext cx="46924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83112" y="2670686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C/RTL co-</a:t>
            </a:r>
            <a:r>
              <a:rPr lang="nb-NO" sz="1000" dirty="0" err="1" smtClean="0"/>
              <a:t>simulation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8806" y="468449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Resolution 720x576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92078" y="5070038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Window</a:t>
            </a:r>
            <a:r>
              <a:rPr lang="nb-NO" dirty="0" smtClean="0"/>
              <a:t> = 3x3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9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Vivado</a:t>
            </a:r>
            <a:r>
              <a:rPr lang="en-US" b="1" dirty="0"/>
              <a:t> HLS Report Comparison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2004" y="5124042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Resolution = 720x576 = 414720 </a:t>
            </a:r>
            <a:r>
              <a:rPr lang="nb-NO" dirty="0" err="1" smtClean="0"/>
              <a:t>pixels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" y="1412776"/>
            <a:ext cx="7706801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Geometrical distortion correction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420217" cy="857370"/>
          </a:xfrm>
        </p:spPr>
      </p:pic>
      <p:sp>
        <p:nvSpPr>
          <p:cNvPr id="6" name="TextBox 5"/>
          <p:cNvSpPr txBox="1"/>
          <p:nvPr/>
        </p:nvSpPr>
        <p:spPr>
          <a:xfrm>
            <a:off x="683568" y="1700808"/>
            <a:ext cx="473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May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Remap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in HLS video </a:t>
            </a:r>
            <a:r>
              <a:rPr lang="nb-NO" dirty="0" err="1" smtClean="0"/>
              <a:t>library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1224" y="328498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Remaps the </a:t>
            </a:r>
            <a:r>
              <a:rPr lang="en-US" dirty="0"/>
              <a:t>source </a:t>
            </a:r>
            <a:r>
              <a:rPr lang="en-US" dirty="0" smtClean="0"/>
              <a:t>image to </a:t>
            </a:r>
            <a:r>
              <a:rPr lang="en-US" dirty="0"/>
              <a:t>the destination </a:t>
            </a:r>
            <a:r>
              <a:rPr lang="en-US" dirty="0" smtClean="0"/>
              <a:t>image </a:t>
            </a:r>
            <a:r>
              <a:rPr lang="en-US" dirty="0"/>
              <a:t>according to the given remapping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077072"/>
            <a:ext cx="6091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Contains</a:t>
            </a:r>
            <a:r>
              <a:rPr lang="nb-NO" dirty="0" smtClean="0"/>
              <a:t> a linebuffer </a:t>
            </a:r>
            <a:r>
              <a:rPr lang="nb-NO" dirty="0" err="1" smtClean="0"/>
              <a:t>that</a:t>
            </a:r>
            <a:r>
              <a:rPr lang="nb-NO" dirty="0" smtClean="0"/>
              <a:t> buffers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required</a:t>
            </a:r>
            <a:r>
              <a:rPr lang="nb-NO" dirty="0" smtClean="0"/>
              <a:t> </a:t>
            </a:r>
            <a:r>
              <a:rPr lang="nb-NO" dirty="0" err="1" smtClean="0"/>
              <a:t>amount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rows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needed</a:t>
            </a:r>
            <a:r>
              <a:rPr lang="nb-NO" dirty="0" smtClean="0"/>
              <a:t> for </a:t>
            </a:r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Geometrical distortion correction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01" y="2238417"/>
            <a:ext cx="3744416" cy="37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" y="2238417"/>
            <a:ext cx="3744416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1208750"/>
            <a:ext cx="19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C/RTL </a:t>
            </a:r>
            <a:r>
              <a:rPr lang="nb-NO" dirty="0" err="1" smtClean="0"/>
              <a:t>cosimulation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  <a:endCxn id="4" idx="1"/>
          </p:cNvCxnSpPr>
          <p:nvPr/>
        </p:nvCxnSpPr>
        <p:spPr>
          <a:xfrm>
            <a:off x="4284055" y="4110625"/>
            <a:ext cx="68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4056" y="41195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Remap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9640" y="5982833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Original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8801" y="59824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Rotation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8410" y="1578082"/>
            <a:ext cx="46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Image </a:t>
            </a:r>
            <a:r>
              <a:rPr lang="nb-NO" dirty="0" err="1" smtClean="0"/>
              <a:t>resolution</a:t>
            </a:r>
            <a:r>
              <a:rPr lang="nb-NO" dirty="0" smtClean="0"/>
              <a:t>: 585x585 </a:t>
            </a:r>
            <a:r>
              <a:rPr lang="nb-NO" dirty="0" err="1" smtClean="0"/>
              <a:t>LineBuffer</a:t>
            </a:r>
            <a:r>
              <a:rPr lang="nb-NO" dirty="0" smtClean="0"/>
              <a:t>: 128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2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Geometrical distortion correction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01" y="2238417"/>
            <a:ext cx="3744416" cy="37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" y="2238417"/>
            <a:ext cx="3744416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1208750"/>
            <a:ext cx="19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C/RTL </a:t>
            </a:r>
            <a:r>
              <a:rPr lang="nb-NO" dirty="0" err="1" smtClean="0"/>
              <a:t>cosimulation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  <a:endCxn id="4" idx="1"/>
          </p:cNvCxnSpPr>
          <p:nvPr/>
        </p:nvCxnSpPr>
        <p:spPr>
          <a:xfrm>
            <a:off x="4284055" y="4110625"/>
            <a:ext cx="68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4056" y="41195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Remap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9640" y="5982833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Original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8801" y="598244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Rotation</a:t>
            </a:r>
            <a:r>
              <a:rPr lang="nb-NO" dirty="0" smtClean="0"/>
              <a:t> and </a:t>
            </a:r>
            <a:r>
              <a:rPr lang="nb-NO" dirty="0" err="1" smtClean="0"/>
              <a:t>distortion</a:t>
            </a:r>
            <a:r>
              <a:rPr lang="nb-NO" dirty="0" smtClean="0"/>
              <a:t> </a:t>
            </a:r>
            <a:r>
              <a:rPr lang="nb-NO" dirty="0" err="1" smtClean="0"/>
              <a:t>correction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8410" y="1578082"/>
            <a:ext cx="46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Image </a:t>
            </a:r>
            <a:r>
              <a:rPr lang="nb-NO" dirty="0" err="1" smtClean="0"/>
              <a:t>resolution</a:t>
            </a:r>
            <a:r>
              <a:rPr lang="nb-NO" dirty="0" smtClean="0"/>
              <a:t>: 585x585 </a:t>
            </a:r>
            <a:r>
              <a:rPr lang="nb-NO" dirty="0" err="1" smtClean="0"/>
              <a:t>LineBuffer</a:t>
            </a:r>
            <a:r>
              <a:rPr lang="nb-NO" dirty="0" smtClean="0"/>
              <a:t>: 128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1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Geometrical distortion correction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01" y="2238417"/>
            <a:ext cx="3744416" cy="37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" y="2238417"/>
            <a:ext cx="3744416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1208750"/>
            <a:ext cx="19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C/RTL </a:t>
            </a:r>
            <a:r>
              <a:rPr lang="nb-NO" dirty="0" err="1" smtClean="0"/>
              <a:t>cosimulation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  <a:endCxn id="4" idx="1"/>
          </p:cNvCxnSpPr>
          <p:nvPr/>
        </p:nvCxnSpPr>
        <p:spPr>
          <a:xfrm>
            <a:off x="4284055" y="4110625"/>
            <a:ext cx="68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4056" y="41195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Remap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640" y="5982833"/>
            <a:ext cx="272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Original image, pre-</a:t>
            </a:r>
            <a:r>
              <a:rPr lang="nb-NO" dirty="0" err="1" smtClean="0"/>
              <a:t>rotated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8801" y="59824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Distortion</a:t>
            </a:r>
            <a:r>
              <a:rPr lang="nb-NO" dirty="0" smtClean="0"/>
              <a:t> </a:t>
            </a:r>
            <a:r>
              <a:rPr lang="nb-NO" dirty="0" err="1" smtClean="0"/>
              <a:t>correction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8410" y="1578082"/>
            <a:ext cx="46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Image </a:t>
            </a:r>
            <a:r>
              <a:rPr lang="nb-NO" dirty="0" err="1" smtClean="0"/>
              <a:t>resolution</a:t>
            </a:r>
            <a:r>
              <a:rPr lang="nb-NO" dirty="0" smtClean="0"/>
              <a:t>: 585x585 </a:t>
            </a:r>
            <a:r>
              <a:rPr lang="nb-NO" dirty="0" err="1" smtClean="0"/>
              <a:t>LineBuffer</a:t>
            </a:r>
            <a:r>
              <a:rPr lang="nb-NO" dirty="0" smtClean="0"/>
              <a:t>: 128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7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Vivado</a:t>
            </a:r>
            <a:r>
              <a:rPr lang="en-US" b="1" dirty="0"/>
              <a:t> HLS Report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" y="1642813"/>
            <a:ext cx="7735380" cy="3572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2004" y="5332935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Resolution = 720x576 = 414720 </a:t>
            </a:r>
            <a:r>
              <a:rPr lang="nb-NO" dirty="0" err="1" smtClean="0"/>
              <a:t>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07" y="260648"/>
            <a:ext cx="8229600" cy="1143000"/>
          </a:xfrm>
        </p:spPr>
        <p:txBody>
          <a:bodyPr/>
          <a:lstStyle/>
          <a:p>
            <a:r>
              <a:rPr lang="nb-NO" dirty="0" smtClean="0"/>
              <a:t>FPGA video </a:t>
            </a:r>
            <a:r>
              <a:rPr lang="nb-NO" dirty="0" err="1" smtClean="0"/>
              <a:t>processing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1484784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Processing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synchronous</a:t>
            </a:r>
            <a:r>
              <a:rPr lang="nb-NO" dirty="0" smtClean="0"/>
              <a:t> beam </a:t>
            </a:r>
            <a:r>
              <a:rPr lang="nb-NO" dirty="0" err="1" smtClean="0"/>
              <a:t>imaging</a:t>
            </a:r>
            <a:r>
              <a:rPr lang="nb-NO" dirty="0" smtClean="0"/>
              <a:t>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 smtClean="0"/>
              <a:t>Explore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/>
              <a:t>FPGA </a:t>
            </a:r>
            <a:r>
              <a:rPr lang="nb-NO" dirty="0" smtClean="0"/>
              <a:t>for </a:t>
            </a:r>
            <a:r>
              <a:rPr lang="nb-NO" dirty="0"/>
              <a:t>video </a:t>
            </a:r>
            <a:r>
              <a:rPr lang="nb-NO" dirty="0" err="1" smtClean="0"/>
              <a:t>processing</a:t>
            </a:r>
            <a:endParaRPr lang="nb-N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Benefits: </a:t>
            </a:r>
            <a:r>
              <a:rPr lang="nb-NO" dirty="0" err="1"/>
              <a:t>Deterministic</a:t>
            </a:r>
            <a:r>
              <a:rPr lang="nb-NO" dirty="0"/>
              <a:t> time and </a:t>
            </a:r>
            <a:r>
              <a:rPr lang="nb-NO" dirty="0" err="1"/>
              <a:t>parallel</a:t>
            </a:r>
            <a:r>
              <a:rPr lang="nb-NO" dirty="0"/>
              <a:t> </a:t>
            </a:r>
            <a:r>
              <a:rPr lang="nb-NO" dirty="0" err="1" smtClean="0"/>
              <a:t>processes</a:t>
            </a:r>
            <a:endParaRPr lang="nb-N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35 ms to do </a:t>
            </a:r>
            <a:r>
              <a:rPr lang="nb-NO" dirty="0" err="1" smtClean="0"/>
              <a:t>processing</a:t>
            </a:r>
            <a:r>
              <a:rPr lang="nb-NO" dirty="0" smtClean="0"/>
              <a:t>, </a:t>
            </a:r>
            <a:r>
              <a:rPr lang="nb-NO" dirty="0" err="1" smtClean="0"/>
              <a:t>assuming</a:t>
            </a:r>
            <a:r>
              <a:rPr lang="nb-NO" dirty="0" smtClean="0"/>
              <a:t> 28 </a:t>
            </a:r>
            <a:r>
              <a:rPr lang="nb-NO" dirty="0" err="1" smtClean="0"/>
              <a:t>Hz</a:t>
            </a:r>
            <a:r>
              <a:rPr lang="nb-NO" dirty="0" smtClean="0"/>
              <a:t> </a:t>
            </a:r>
            <a:r>
              <a:rPr lang="nb-NO" dirty="0" err="1" smtClean="0"/>
              <a:t>frame</a:t>
            </a:r>
            <a:r>
              <a:rPr lang="nb-NO" dirty="0" smtClean="0"/>
              <a:t>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 smtClean="0"/>
              <a:t>Functionality</a:t>
            </a:r>
            <a:r>
              <a:rPr lang="nb-NO" dirty="0" smtClean="0"/>
              <a:t> </a:t>
            </a:r>
            <a:r>
              <a:rPr lang="nb-NO" dirty="0" err="1" smtClean="0"/>
              <a:t>looked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nb-NO" dirty="0"/>
              <a:t>	</a:t>
            </a:r>
            <a:r>
              <a:rPr lang="en-US" b="1" dirty="0"/>
              <a:t>Centroid </a:t>
            </a:r>
            <a:r>
              <a:rPr lang="en-US" b="1" dirty="0" smtClean="0"/>
              <a:t>position</a:t>
            </a:r>
          </a:p>
          <a:p>
            <a:pPr>
              <a:lnSpc>
                <a:spcPct val="150000"/>
              </a:lnSpc>
            </a:pPr>
            <a:r>
              <a:rPr lang="nb-NO" b="1" dirty="0"/>
              <a:t>	</a:t>
            </a:r>
            <a:r>
              <a:rPr lang="en-US" b="1" dirty="0"/>
              <a:t>Median </a:t>
            </a:r>
            <a:r>
              <a:rPr lang="en-US" b="1" dirty="0" smtClean="0"/>
              <a:t>filtering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	Geometrical </a:t>
            </a:r>
            <a:r>
              <a:rPr lang="en-US" b="1" dirty="0"/>
              <a:t>distortion </a:t>
            </a:r>
            <a:r>
              <a:rPr lang="en-US" b="1" dirty="0" smtClean="0"/>
              <a:t>correction</a:t>
            </a:r>
          </a:p>
          <a:p>
            <a:pPr>
              <a:lnSpc>
                <a:spcPct val="150000"/>
              </a:lnSpc>
            </a:pPr>
            <a:r>
              <a:rPr lang="nb-NO" b="1" dirty="0"/>
              <a:t>	</a:t>
            </a:r>
            <a:r>
              <a:rPr lang="nb-NO" b="1" dirty="0" err="1" smtClean="0"/>
              <a:t>Percentage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beam </a:t>
            </a:r>
            <a:r>
              <a:rPr lang="nb-NO" b="1" dirty="0" err="1" smtClean="0"/>
              <a:t>outside</a:t>
            </a:r>
            <a:r>
              <a:rPr lang="nb-NO" b="1" dirty="0" smtClean="0"/>
              <a:t> </a:t>
            </a:r>
            <a:r>
              <a:rPr lang="nb-NO" b="1" dirty="0" err="1" smtClean="0"/>
              <a:t>defined</a:t>
            </a:r>
            <a:r>
              <a:rPr lang="nb-NO" b="1" dirty="0" smtClean="0"/>
              <a:t> </a:t>
            </a:r>
            <a:r>
              <a:rPr lang="nb-NO" b="1" dirty="0" err="1" smtClean="0"/>
              <a:t>footprint</a:t>
            </a:r>
            <a:endParaRPr lang="nb-NO" b="1" dirty="0" smtClean="0"/>
          </a:p>
          <a:p>
            <a:pPr>
              <a:lnSpc>
                <a:spcPct val="150000"/>
              </a:lnSpc>
            </a:pPr>
            <a:r>
              <a:rPr lang="nb-NO" b="1" dirty="0"/>
              <a:t>	</a:t>
            </a:r>
            <a:r>
              <a:rPr lang="nb-NO" b="1" dirty="0" smtClean="0"/>
              <a:t>Peak </a:t>
            </a:r>
            <a:r>
              <a:rPr lang="nb-NO" b="1" dirty="0" err="1" smtClean="0"/>
              <a:t>density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beam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nb-NO" b="1" dirty="0"/>
              <a:t>	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nb-NO" dirty="0" smtClean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Peak Density of the Beam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7" y="1657836"/>
            <a:ext cx="6477905" cy="4410691"/>
          </a:xfrm>
        </p:spPr>
      </p:pic>
    </p:spTree>
    <p:extLst>
      <p:ext uri="{BB962C8B-B14F-4D97-AF65-F5344CB8AC3E}">
        <p14:creationId xmlns:p14="http://schemas.microsoft.com/office/powerpoint/2010/main" val="265934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Peak Density of the Beam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03853"/>
              </p:ext>
            </p:extLst>
          </p:nvPr>
        </p:nvGraphicFramePr>
        <p:xfrm>
          <a:off x="899592" y="1763040"/>
          <a:ext cx="7560840" cy="16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42080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Matlab</a:t>
                      </a:r>
                      <a:r>
                        <a:rPr lang="nb-NO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HLS C/RTL</a:t>
                      </a:r>
                      <a:r>
                        <a:rPr lang="nb-NO" baseline="0" dirty="0" smtClean="0"/>
                        <a:t> co-</a:t>
                      </a:r>
                      <a:r>
                        <a:rPr lang="nb-NO" baseline="0" dirty="0" err="1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Peak </a:t>
                      </a:r>
                      <a:r>
                        <a:rPr lang="nb-NO" dirty="0" err="1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149.3900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149.389999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856" y="1412776"/>
            <a:ext cx="246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/>
              <a:t>Matlab</a:t>
            </a:r>
            <a:r>
              <a:rPr lang="nb-NO" dirty="0"/>
              <a:t>, HLS </a:t>
            </a:r>
            <a:r>
              <a:rPr lang="nb-NO" dirty="0" err="1"/>
              <a:t>comparison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8" y="3573016"/>
            <a:ext cx="36004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Vivado</a:t>
            </a:r>
            <a:r>
              <a:rPr lang="en-US" b="1" dirty="0"/>
              <a:t> HLS Report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59169" cy="3686690"/>
          </a:xfrm>
        </p:spPr>
      </p:pic>
      <p:sp>
        <p:nvSpPr>
          <p:cNvPr id="5" name="TextBox 4"/>
          <p:cNvSpPr txBox="1"/>
          <p:nvPr/>
        </p:nvSpPr>
        <p:spPr>
          <a:xfrm>
            <a:off x="2620712" y="5373216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Resolution = 720x576 = 414720 </a:t>
            </a:r>
            <a:r>
              <a:rPr lang="nb-NO" dirty="0" err="1" smtClean="0"/>
              <a:t>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3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Percentage of beam outside defined footprints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2"/>
          </a:xfrm>
        </p:spPr>
      </p:pic>
    </p:spTree>
    <p:extLst>
      <p:ext uri="{BB962C8B-B14F-4D97-AF65-F5344CB8AC3E}">
        <p14:creationId xmlns:p14="http://schemas.microsoft.com/office/powerpoint/2010/main" val="162143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Percentage of beam outside defined footprints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69202"/>
              </p:ext>
            </p:extLst>
          </p:nvPr>
        </p:nvGraphicFramePr>
        <p:xfrm>
          <a:off x="795435" y="3501008"/>
          <a:ext cx="7560840" cy="16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42080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 err="1" smtClean="0"/>
                        <a:t>Matlab</a:t>
                      </a:r>
                      <a:r>
                        <a:rPr lang="nb-NO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HLS C/RTL</a:t>
                      </a:r>
                      <a:r>
                        <a:rPr lang="nb-NO" baseline="0" dirty="0" smtClean="0"/>
                        <a:t> co-</a:t>
                      </a:r>
                      <a:r>
                        <a:rPr lang="nb-NO" baseline="0" dirty="0" err="1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pixel sum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9508224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9508224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 outside rectangle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5230963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5230963</a:t>
                      </a:r>
                      <a:endParaRPr lang="en-US" dirty="0"/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 inside rectangle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4277261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4277261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1484784"/>
            <a:ext cx="246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Matlab</a:t>
            </a:r>
            <a:r>
              <a:rPr lang="nb-NO" dirty="0"/>
              <a:t>, HLS </a:t>
            </a:r>
            <a:r>
              <a:rPr lang="nb-NO" dirty="0" err="1"/>
              <a:t>comparison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435" y="213111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border = </a:t>
            </a:r>
            <a:r>
              <a:rPr lang="en-US" dirty="0" smtClean="0"/>
              <a:t>200 </a:t>
            </a:r>
            <a:r>
              <a:rPr lang="en-US" dirty="0"/>
              <a:t>bottom border = </a:t>
            </a:r>
            <a:r>
              <a:rPr lang="en-US" dirty="0" smtClean="0"/>
              <a:t>400 </a:t>
            </a:r>
            <a:r>
              <a:rPr lang="en-US" dirty="0"/>
              <a:t>left border = 300 </a:t>
            </a:r>
          </a:p>
          <a:p>
            <a:r>
              <a:rPr lang="en-US" dirty="0"/>
              <a:t>right border = </a:t>
            </a:r>
            <a:r>
              <a:rPr lang="en-US" dirty="0" smtClean="0"/>
              <a:t>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0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Vivado</a:t>
            </a:r>
            <a:r>
              <a:rPr lang="en-US" b="1" dirty="0"/>
              <a:t> HLS Report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49696" cy="3600953"/>
          </a:xfrm>
        </p:spPr>
      </p:pic>
      <p:sp>
        <p:nvSpPr>
          <p:cNvPr id="5" name="TextBox 4"/>
          <p:cNvSpPr txBox="1"/>
          <p:nvPr/>
        </p:nvSpPr>
        <p:spPr>
          <a:xfrm>
            <a:off x="2771800" y="5303544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Resolution = 720x576 = 414720 </a:t>
            </a:r>
            <a:r>
              <a:rPr lang="nb-NO" dirty="0" err="1" smtClean="0"/>
              <a:t>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estimated resource usage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74310"/>
              </p:ext>
            </p:extLst>
          </p:nvPr>
        </p:nvGraphicFramePr>
        <p:xfrm>
          <a:off x="467544" y="1628800"/>
          <a:ext cx="8153400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171"/>
                <a:gridCol w="1370533"/>
                <a:gridCol w="558365"/>
                <a:gridCol w="1446673"/>
                <a:gridCol w="558365"/>
                <a:gridCol w="1361015"/>
                <a:gridCol w="482224"/>
                <a:gridCol w="1472054"/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xcku040-sfva784-1-i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xcku040-sfva784-1-i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xcku040-sfva784-3-i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CP required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LUT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10096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4,17 %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9990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4,12 %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10533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4,35 %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242400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FF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8158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1,68 %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11440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2,36 %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14659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3,02 %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484800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DSP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1,35 %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1,35 %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1,35 %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1920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BRAM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3,33 %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4,00 %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4,00 %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1200 18Kb + 600 36Kb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60887"/>
              </p:ext>
            </p:extLst>
          </p:nvPr>
        </p:nvGraphicFramePr>
        <p:xfrm>
          <a:off x="1338277" y="3933056"/>
          <a:ext cx="6197600" cy="1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949"/>
                <a:gridCol w="1370196"/>
                <a:gridCol w="558228"/>
                <a:gridCol w="1446318"/>
                <a:gridCol w="558228"/>
                <a:gridCol w="1360681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xc7z010clg400-1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xc7z010clg400-1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CP required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LUT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9946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56,51 %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10340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58,75 %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17600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FF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10712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30,43 %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16317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46,36 %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35200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DSP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32,50 %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32,50 %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BRAM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40,00 %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40,00 %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3023633"/>
            <a:ext cx="577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estimated resource usage for the </a:t>
            </a:r>
            <a:r>
              <a:rPr lang="en-US" dirty="0" err="1"/>
              <a:t>Kintex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40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8805" y="522920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estimated resource usage for the Zynq-7z010</a:t>
            </a:r>
          </a:p>
        </p:txBody>
      </p:sp>
    </p:spTree>
    <p:extLst>
      <p:ext uri="{BB962C8B-B14F-4D97-AF65-F5344CB8AC3E}">
        <p14:creationId xmlns:p14="http://schemas.microsoft.com/office/powerpoint/2010/main" val="33281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Reduced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time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Vivado</a:t>
            </a:r>
            <a:r>
              <a:rPr lang="nb-NO" dirty="0" smtClean="0"/>
              <a:t> HLS</a:t>
            </a:r>
          </a:p>
          <a:p>
            <a:r>
              <a:rPr lang="nb-NO" dirty="0" err="1" smtClean="0"/>
              <a:t>Latency</a:t>
            </a:r>
            <a:r>
              <a:rPr lang="nb-NO" dirty="0" smtClean="0"/>
              <a:t> </a:t>
            </a:r>
            <a:r>
              <a:rPr lang="nb-NO" dirty="0" err="1"/>
              <a:t>dominated</a:t>
            </a:r>
            <a:r>
              <a:rPr lang="nb-NO" dirty="0"/>
              <a:t> by </a:t>
            </a:r>
            <a:r>
              <a:rPr lang="nb-NO" dirty="0" err="1"/>
              <a:t>streaming</a:t>
            </a:r>
            <a:r>
              <a:rPr lang="nb-NO" dirty="0"/>
              <a:t> </a:t>
            </a:r>
            <a:r>
              <a:rPr lang="nb-NO" dirty="0" smtClean="0"/>
              <a:t>time</a:t>
            </a:r>
          </a:p>
          <a:p>
            <a:r>
              <a:rPr lang="nb-NO" dirty="0" err="1"/>
              <a:t>Kintex</a:t>
            </a:r>
            <a:r>
              <a:rPr lang="nb-NO" dirty="0"/>
              <a:t> </a:t>
            </a:r>
            <a:r>
              <a:rPr lang="nb-NO" dirty="0" err="1"/>
              <a:t>UltraScale</a:t>
            </a:r>
            <a:r>
              <a:rPr lang="nb-NO" dirty="0"/>
              <a:t> FPGA </a:t>
            </a:r>
            <a:r>
              <a:rPr lang="nb-NO" dirty="0" err="1"/>
              <a:t>allows</a:t>
            </a:r>
            <a:r>
              <a:rPr lang="nb-NO" dirty="0"/>
              <a:t> faster and/or less </a:t>
            </a:r>
            <a:r>
              <a:rPr lang="nb-NO" dirty="0" err="1"/>
              <a:t>resources</a:t>
            </a:r>
            <a:r>
              <a:rPr lang="nb-NO" dirty="0"/>
              <a:t> </a:t>
            </a:r>
            <a:r>
              <a:rPr lang="nb-NO" dirty="0" err="1"/>
              <a:t>compared</a:t>
            </a:r>
            <a:r>
              <a:rPr lang="nb-NO" dirty="0"/>
              <a:t> to ZYNQ-7000 series </a:t>
            </a:r>
            <a:endParaRPr lang="nb-NO" dirty="0" smtClean="0"/>
          </a:p>
          <a:p>
            <a:r>
              <a:rPr lang="en-US" dirty="0"/>
              <a:t>All estimates for </a:t>
            </a:r>
            <a:r>
              <a:rPr lang="en-US" dirty="0" err="1"/>
              <a:t>Kintex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show that the implementations can run </a:t>
            </a:r>
            <a:r>
              <a:rPr lang="en-US" dirty="0" smtClean="0"/>
              <a:t>with a clock speed of at </a:t>
            </a:r>
            <a:r>
              <a:rPr lang="en-US" dirty="0"/>
              <a:t>least 200 MHz </a:t>
            </a:r>
            <a:endParaRPr lang="en-US" dirty="0" smtClean="0"/>
          </a:p>
          <a:p>
            <a:r>
              <a:rPr lang="nb-NO" dirty="0"/>
              <a:t>To </a:t>
            </a:r>
            <a:r>
              <a:rPr lang="nb-NO" dirty="0" err="1"/>
              <a:t>early</a:t>
            </a:r>
            <a:r>
              <a:rPr lang="nb-NO" dirty="0"/>
              <a:t> to </a:t>
            </a:r>
            <a:r>
              <a:rPr lang="nb-NO" dirty="0" err="1"/>
              <a:t>conclude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absolute</a:t>
            </a:r>
            <a:r>
              <a:rPr lang="nb-NO" dirty="0"/>
              <a:t> </a:t>
            </a:r>
            <a:r>
              <a:rPr lang="nb-NO" dirty="0" smtClean="0"/>
              <a:t>timing</a:t>
            </a:r>
            <a:endParaRPr lang="en-US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 </a:t>
            </a:r>
          </a:p>
          <a:p>
            <a:pPr marL="0" indent="0">
              <a:buNone/>
            </a:pPr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Deconvolution of </a:t>
            </a:r>
            <a:r>
              <a:rPr lang="en-US" dirty="0" smtClean="0"/>
              <a:t>motion</a:t>
            </a:r>
          </a:p>
          <a:p>
            <a:r>
              <a:rPr lang="en-US" dirty="0" smtClean="0"/>
              <a:t>Fixed point </a:t>
            </a:r>
            <a:r>
              <a:rPr lang="en-US" dirty="0"/>
              <a:t>instead of floating numbers </a:t>
            </a:r>
            <a:r>
              <a:rPr lang="en-US" dirty="0" smtClean="0"/>
              <a:t>may </a:t>
            </a:r>
            <a:r>
              <a:rPr lang="en-US" dirty="0"/>
              <a:t>reduce </a:t>
            </a:r>
            <a:r>
              <a:rPr lang="en-US" dirty="0" smtClean="0"/>
              <a:t>latency and </a:t>
            </a:r>
            <a:r>
              <a:rPr lang="en-US" dirty="0"/>
              <a:t>resource </a:t>
            </a:r>
            <a:r>
              <a:rPr lang="en-US" dirty="0" smtClean="0"/>
              <a:t>usage.</a:t>
            </a:r>
          </a:p>
          <a:p>
            <a:r>
              <a:rPr lang="en-US" dirty="0"/>
              <a:t>F</a:t>
            </a:r>
            <a:r>
              <a:rPr lang="en-US" dirty="0" smtClean="0"/>
              <a:t>ull algorithmic </a:t>
            </a:r>
            <a:r>
              <a:rPr lang="en-US" dirty="0"/>
              <a:t>pipelining </a:t>
            </a:r>
            <a:r>
              <a:rPr lang="en-US" dirty="0" smtClean="0"/>
              <a:t>test</a:t>
            </a:r>
          </a:p>
          <a:p>
            <a:r>
              <a:rPr lang="en-US" dirty="0"/>
              <a:t>H</a:t>
            </a:r>
            <a:r>
              <a:rPr lang="en-US" dirty="0" smtClean="0"/>
              <a:t>ardware </a:t>
            </a:r>
            <a:r>
              <a:rPr lang="en-US" dirty="0"/>
              <a:t>implementation on final ESS </a:t>
            </a:r>
            <a:r>
              <a:rPr lang="en-US" dirty="0" smtClean="0"/>
              <a:t>platform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6282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Development </a:t>
            </a:r>
            <a:r>
              <a:rPr lang="nb-NO" dirty="0" err="1" smtClean="0"/>
              <a:t>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0" y="2204864"/>
            <a:ext cx="3781953" cy="28483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708372"/>
            <a:ext cx="2270249" cy="38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Design </a:t>
            </a:r>
            <a:r>
              <a:rPr lang="nb-NO" dirty="0" err="1" smtClean="0"/>
              <a:t>flow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98993" y="2006550"/>
            <a:ext cx="815706" cy="483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/>
              <a:t>C, C++, System C…</a:t>
            </a:r>
            <a:endParaRPr lang="en-US" sz="1000" b="1" dirty="0"/>
          </a:p>
        </p:txBody>
      </p:sp>
      <p:cxnSp>
        <p:nvCxnSpPr>
          <p:cNvPr id="7" name="Straight Arrow Connector 6"/>
          <p:cNvCxnSpPr>
            <a:stCxn id="32" idx="1"/>
            <a:endCxn id="9" idx="3"/>
          </p:cNvCxnSpPr>
          <p:nvPr/>
        </p:nvCxnSpPr>
        <p:spPr>
          <a:xfrm flipH="1">
            <a:off x="2312985" y="2946803"/>
            <a:ext cx="332994" cy="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97278" y="2705889"/>
            <a:ext cx="815707" cy="483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/>
              <a:t>C-</a:t>
            </a:r>
            <a:r>
              <a:rPr lang="nb-NO" sz="1000" b="1" dirty="0" err="1" smtClean="0"/>
              <a:t>Simulation</a:t>
            </a:r>
            <a:endParaRPr lang="en-US" sz="1000" b="1" dirty="0"/>
          </a:p>
        </p:txBody>
      </p:sp>
      <p:cxnSp>
        <p:nvCxnSpPr>
          <p:cNvPr id="17" name="Straight Arrow Connector 16"/>
          <p:cNvCxnSpPr>
            <a:stCxn id="218" idx="3"/>
          </p:cNvCxnSpPr>
          <p:nvPr/>
        </p:nvCxnSpPr>
        <p:spPr>
          <a:xfrm>
            <a:off x="2560203" y="5827160"/>
            <a:ext cx="35561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2261" y="2248126"/>
            <a:ext cx="16802" cy="699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5908" y="4037141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FAIL</a:t>
            </a:r>
            <a:endParaRPr lang="en-US" sz="1000" b="1" dirty="0"/>
          </a:p>
        </p:txBody>
      </p:sp>
      <p:sp>
        <p:nvSpPr>
          <p:cNvPr id="25" name="Rectangle 24"/>
          <p:cNvSpPr/>
          <p:nvPr/>
        </p:nvSpPr>
        <p:spPr>
          <a:xfrm>
            <a:off x="1497278" y="3368651"/>
            <a:ext cx="815707" cy="478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/>
              <a:t>C-</a:t>
            </a:r>
            <a:r>
              <a:rPr lang="nb-NO" sz="1000" b="1" dirty="0" err="1" smtClean="0"/>
              <a:t>Synthesis</a:t>
            </a:r>
            <a:endParaRPr lang="nb-NO" sz="1000" b="1" dirty="0" smtClean="0"/>
          </a:p>
          <a:p>
            <a:pPr algn="ctr"/>
            <a:r>
              <a:rPr lang="nb-NO" sz="1000" b="1" dirty="0" smtClean="0"/>
              <a:t>(RTL </a:t>
            </a:r>
            <a:r>
              <a:rPr lang="nb-NO" sz="1000" b="1" dirty="0" err="1" smtClean="0"/>
              <a:t>generation</a:t>
            </a:r>
            <a:r>
              <a:rPr lang="nb-NO" sz="1000" b="1" dirty="0" smtClean="0"/>
              <a:t>)</a:t>
            </a:r>
            <a:endParaRPr lang="en-US" sz="10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12261" y="2248126"/>
            <a:ext cx="7137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71967" y="5945974"/>
            <a:ext cx="482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YES</a:t>
            </a:r>
            <a:endParaRPr lang="en-US" sz="1000" b="1" dirty="0"/>
          </a:p>
        </p:txBody>
      </p:sp>
      <p:sp>
        <p:nvSpPr>
          <p:cNvPr id="32" name="Rectangle 31"/>
          <p:cNvSpPr/>
          <p:nvPr/>
        </p:nvSpPr>
        <p:spPr>
          <a:xfrm>
            <a:off x="2645979" y="2705227"/>
            <a:ext cx="752469" cy="483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/>
              <a:t>C-</a:t>
            </a:r>
            <a:r>
              <a:rPr lang="nb-NO" sz="1000" b="1" dirty="0" err="1" smtClean="0"/>
              <a:t>testbench</a:t>
            </a:r>
            <a:endParaRPr lang="en-US" sz="1000" b="1" dirty="0"/>
          </a:p>
        </p:txBody>
      </p:sp>
      <p:sp>
        <p:nvSpPr>
          <p:cNvPr id="36" name="Rectangle 35"/>
          <p:cNvSpPr/>
          <p:nvPr/>
        </p:nvSpPr>
        <p:spPr>
          <a:xfrm>
            <a:off x="1497278" y="4040458"/>
            <a:ext cx="815707" cy="478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/>
              <a:t>C/RTL co-</a:t>
            </a:r>
            <a:r>
              <a:rPr lang="nb-NO" sz="1000" b="1" dirty="0" err="1"/>
              <a:t>s</a:t>
            </a:r>
            <a:r>
              <a:rPr lang="nb-NO" sz="1000" b="1" dirty="0" err="1" smtClean="0"/>
              <a:t>imulation</a:t>
            </a:r>
            <a:endParaRPr lang="en-US" sz="1000" b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1927637" y="5281768"/>
            <a:ext cx="1" cy="2118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2"/>
            <a:endCxn id="9" idx="0"/>
          </p:cNvCxnSpPr>
          <p:nvPr/>
        </p:nvCxnSpPr>
        <p:spPr>
          <a:xfrm flipH="1">
            <a:off x="1905132" y="2489700"/>
            <a:ext cx="1714" cy="2161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" idx="2"/>
            <a:endCxn id="25" idx="0"/>
          </p:cNvCxnSpPr>
          <p:nvPr/>
        </p:nvCxnSpPr>
        <p:spPr>
          <a:xfrm>
            <a:off x="1905132" y="3189040"/>
            <a:ext cx="0" cy="1796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5" idx="2"/>
            <a:endCxn id="36" idx="0"/>
          </p:cNvCxnSpPr>
          <p:nvPr/>
        </p:nvCxnSpPr>
        <p:spPr>
          <a:xfrm>
            <a:off x="1905132" y="3847156"/>
            <a:ext cx="0" cy="193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942300" y="3155908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Pass</a:t>
            </a:r>
            <a:endParaRPr lang="en-US" sz="1000" b="1" dirty="0"/>
          </a:p>
        </p:txBody>
      </p:sp>
      <p:sp>
        <p:nvSpPr>
          <p:cNvPr id="107" name="Rectangle 106"/>
          <p:cNvSpPr/>
          <p:nvPr/>
        </p:nvSpPr>
        <p:spPr>
          <a:xfrm>
            <a:off x="1415450" y="4709379"/>
            <a:ext cx="982791" cy="5723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err="1" smtClean="0"/>
              <a:t>Export</a:t>
            </a:r>
            <a:r>
              <a:rPr lang="nb-NO" sz="1000" b="1" dirty="0" smtClean="0"/>
              <a:t> </a:t>
            </a:r>
            <a:r>
              <a:rPr lang="nb-NO" sz="1000" b="1" dirty="0" err="1" smtClean="0"/>
              <a:t>generated</a:t>
            </a:r>
            <a:r>
              <a:rPr lang="nb-NO" sz="1000" b="1" dirty="0" smtClean="0"/>
              <a:t> RTL as IP.</a:t>
            </a:r>
            <a:endParaRPr lang="en-US" sz="1000" b="1" dirty="0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19265"/>
            <a:ext cx="4328839" cy="2584483"/>
          </a:xfrm>
          <a:prstGeom prst="rect">
            <a:avLst/>
          </a:prstGeom>
        </p:spPr>
      </p:pic>
      <p:cxnSp>
        <p:nvCxnSpPr>
          <p:cNvPr id="139" name="Straight Connector 138"/>
          <p:cNvCxnSpPr/>
          <p:nvPr/>
        </p:nvCxnSpPr>
        <p:spPr>
          <a:xfrm>
            <a:off x="4644008" y="1660877"/>
            <a:ext cx="0" cy="47525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137" idx="2"/>
          </p:cNvCxnSpPr>
          <p:nvPr/>
        </p:nvCxnSpPr>
        <p:spPr>
          <a:xfrm flipV="1">
            <a:off x="6880435" y="5003748"/>
            <a:ext cx="1" cy="8405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186112" y="1499460"/>
            <a:ext cx="311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 err="1" smtClean="0"/>
              <a:t>Vivado</a:t>
            </a:r>
            <a:r>
              <a:rPr lang="nb-NO" u="sng" dirty="0" smtClean="0"/>
              <a:t> HLS</a:t>
            </a:r>
            <a:endParaRPr lang="en-US" u="sng" dirty="0"/>
          </a:p>
        </p:txBody>
      </p:sp>
      <p:sp>
        <p:nvSpPr>
          <p:cNvPr id="155" name="TextBox 154"/>
          <p:cNvSpPr txBox="1"/>
          <p:nvPr/>
        </p:nvSpPr>
        <p:spPr>
          <a:xfrm>
            <a:off x="5324589" y="1637218"/>
            <a:ext cx="311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u="sng" dirty="0" err="1" smtClean="0"/>
              <a:t>Vivado</a:t>
            </a:r>
            <a:r>
              <a:rPr lang="nb-NO" u="sng" dirty="0" smtClean="0"/>
              <a:t> IDE</a:t>
            </a:r>
            <a:endParaRPr lang="en-US" u="sng" dirty="0"/>
          </a:p>
        </p:txBody>
      </p:sp>
      <p:sp>
        <p:nvSpPr>
          <p:cNvPr id="158" name="Rectangle 157"/>
          <p:cNvSpPr/>
          <p:nvPr/>
        </p:nvSpPr>
        <p:spPr>
          <a:xfrm>
            <a:off x="4283968" y="5578094"/>
            <a:ext cx="720080" cy="498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 smtClean="0"/>
              <a:t>IP CATALOG</a:t>
            </a:r>
            <a:endParaRPr lang="en-US" sz="1000" dirty="0"/>
          </a:p>
        </p:txBody>
      </p:sp>
      <p:cxnSp>
        <p:nvCxnSpPr>
          <p:cNvPr id="169" name="Straight Arrow Connector 168"/>
          <p:cNvCxnSpPr>
            <a:stCxn id="36" idx="1"/>
          </p:cNvCxnSpPr>
          <p:nvPr/>
        </p:nvCxnSpPr>
        <p:spPr>
          <a:xfrm flipH="1">
            <a:off x="812264" y="4279711"/>
            <a:ext cx="68501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158" idx="3"/>
          </p:cNvCxnSpPr>
          <p:nvPr/>
        </p:nvCxnSpPr>
        <p:spPr>
          <a:xfrm flipH="1" flipV="1">
            <a:off x="5004048" y="5827160"/>
            <a:ext cx="1876388" cy="17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835908" y="2705889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FAIL</a:t>
            </a:r>
            <a:endParaRPr lang="en-US" sz="1000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3558921" y="5247430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NO</a:t>
            </a:r>
            <a:endParaRPr lang="en-US" sz="1000" b="1" dirty="0"/>
          </a:p>
        </p:txBody>
      </p:sp>
      <p:cxnSp>
        <p:nvCxnSpPr>
          <p:cNvPr id="186" name="Straight Arrow Connector 185"/>
          <p:cNvCxnSpPr/>
          <p:nvPr/>
        </p:nvCxnSpPr>
        <p:spPr>
          <a:xfrm flipH="1">
            <a:off x="812261" y="2947465"/>
            <a:ext cx="68501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42300" y="4522113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/>
              <a:t>Pass</a:t>
            </a:r>
            <a:endParaRPr lang="en-US" sz="1000" b="1" dirty="0"/>
          </a:p>
        </p:txBody>
      </p:sp>
      <p:cxnSp>
        <p:nvCxnSpPr>
          <p:cNvPr id="202" name="Straight Arrow Connector 201"/>
          <p:cNvCxnSpPr>
            <a:stCxn id="36" idx="2"/>
            <a:endCxn id="107" idx="0"/>
          </p:cNvCxnSpPr>
          <p:nvPr/>
        </p:nvCxnSpPr>
        <p:spPr>
          <a:xfrm>
            <a:off x="1905132" y="4518963"/>
            <a:ext cx="1714" cy="190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endCxn id="262" idx="2"/>
          </p:cNvCxnSpPr>
          <p:nvPr/>
        </p:nvCxnSpPr>
        <p:spPr>
          <a:xfrm flipV="1">
            <a:off x="3520815" y="5199508"/>
            <a:ext cx="1" cy="2904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ounded Rectangle 217"/>
          <p:cNvSpPr/>
          <p:nvPr/>
        </p:nvSpPr>
        <p:spPr>
          <a:xfrm>
            <a:off x="1244994" y="5500396"/>
            <a:ext cx="1315209" cy="6535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000" b="1" dirty="0" smtClean="0"/>
          </a:p>
          <a:p>
            <a:pPr algn="ctr"/>
            <a:endParaRPr lang="nb-NO" sz="1000" b="1" dirty="0" smtClean="0"/>
          </a:p>
          <a:p>
            <a:pPr algn="ctr"/>
            <a:r>
              <a:rPr lang="nb-NO" sz="1000" b="1" dirty="0" err="1" smtClean="0"/>
              <a:t>Evaluate</a:t>
            </a:r>
            <a:r>
              <a:rPr lang="nb-NO" sz="1000" b="1" dirty="0" smtClean="0"/>
              <a:t> </a:t>
            </a:r>
            <a:r>
              <a:rPr lang="nb-NO" sz="1000" b="1" dirty="0" err="1"/>
              <a:t>generated</a:t>
            </a:r>
            <a:r>
              <a:rPr lang="nb-NO" sz="1000" b="1" dirty="0"/>
              <a:t> RTL for </a:t>
            </a:r>
            <a:r>
              <a:rPr lang="nb-NO" sz="1000" b="1" dirty="0" err="1"/>
              <a:t>synthesis</a:t>
            </a:r>
            <a:r>
              <a:rPr lang="nb-NO" sz="1000" b="1" dirty="0"/>
              <a:t>, </a:t>
            </a:r>
            <a:r>
              <a:rPr lang="nb-NO" sz="1000" b="1" dirty="0" err="1"/>
              <a:t>place</a:t>
            </a:r>
            <a:r>
              <a:rPr lang="nb-NO" sz="1000" b="1" dirty="0"/>
              <a:t> and </a:t>
            </a:r>
            <a:r>
              <a:rPr lang="nb-NO" sz="1000" b="1" dirty="0" err="1"/>
              <a:t>route</a:t>
            </a:r>
            <a:r>
              <a:rPr lang="nb-NO" sz="1000" b="1" dirty="0"/>
              <a:t>.</a:t>
            </a:r>
            <a:endParaRPr lang="en-US" sz="1000" b="1" dirty="0"/>
          </a:p>
          <a:p>
            <a:pPr algn="ctr"/>
            <a:endParaRPr lang="en-US" dirty="0"/>
          </a:p>
        </p:txBody>
      </p:sp>
      <p:cxnSp>
        <p:nvCxnSpPr>
          <p:cNvPr id="250" name="Straight Arrow Connector 249"/>
          <p:cNvCxnSpPr>
            <a:endCxn id="158" idx="1"/>
          </p:cNvCxnSpPr>
          <p:nvPr/>
        </p:nvCxnSpPr>
        <p:spPr>
          <a:xfrm>
            <a:off x="3966094" y="5827160"/>
            <a:ext cx="3178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Flowchart: Decision 258"/>
          <p:cNvSpPr/>
          <p:nvPr/>
        </p:nvSpPr>
        <p:spPr>
          <a:xfrm>
            <a:off x="2910625" y="5467119"/>
            <a:ext cx="1209215" cy="72008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800" dirty="0" smtClean="0"/>
          </a:p>
          <a:p>
            <a:pPr algn="ctr"/>
            <a:r>
              <a:rPr lang="nb-NO" sz="800" dirty="0" smtClean="0"/>
              <a:t>Timing </a:t>
            </a:r>
            <a:r>
              <a:rPr lang="nb-NO" sz="800" dirty="0"/>
              <a:t>and </a:t>
            </a:r>
            <a:r>
              <a:rPr lang="nb-NO" sz="800" dirty="0" err="1"/>
              <a:t>utilization</a:t>
            </a:r>
            <a:r>
              <a:rPr lang="nb-NO" sz="800" dirty="0"/>
              <a:t> </a:t>
            </a:r>
            <a:r>
              <a:rPr lang="nb-NO" sz="800" dirty="0" smtClean="0"/>
              <a:t>ok</a:t>
            </a:r>
            <a:r>
              <a:rPr lang="nb-NO" sz="800" dirty="0"/>
              <a:t>?</a:t>
            </a:r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262" name="Rounded Rectangle 261"/>
          <p:cNvSpPr/>
          <p:nvPr/>
        </p:nvSpPr>
        <p:spPr>
          <a:xfrm>
            <a:off x="3065481" y="4655120"/>
            <a:ext cx="910669" cy="544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800" dirty="0" err="1" smtClean="0"/>
              <a:t>Change</a:t>
            </a:r>
            <a:r>
              <a:rPr lang="nb-NO" sz="800" dirty="0" smtClean="0"/>
              <a:t> Device.</a:t>
            </a:r>
          </a:p>
          <a:p>
            <a:pPr algn="ctr"/>
            <a:r>
              <a:rPr lang="nb-NO" sz="800" dirty="0" err="1" smtClean="0"/>
              <a:t>Change</a:t>
            </a:r>
            <a:r>
              <a:rPr lang="nb-NO" sz="800" dirty="0" smtClean="0"/>
              <a:t> target </a:t>
            </a:r>
            <a:r>
              <a:rPr lang="nb-NO" sz="800" dirty="0" err="1" smtClean="0"/>
              <a:t>clock</a:t>
            </a:r>
            <a:r>
              <a:rPr lang="nb-NO" sz="800" dirty="0" smtClean="0"/>
              <a:t> </a:t>
            </a:r>
            <a:r>
              <a:rPr lang="nb-NO" sz="800" dirty="0" err="1" smtClean="0"/>
              <a:t>period</a:t>
            </a:r>
            <a:r>
              <a:rPr lang="nb-NO" sz="800" dirty="0" smtClean="0"/>
              <a:t>….</a:t>
            </a:r>
            <a:endParaRPr lang="en-US" sz="800" dirty="0"/>
          </a:p>
        </p:txBody>
      </p:sp>
      <p:cxnSp>
        <p:nvCxnSpPr>
          <p:cNvPr id="265" name="Straight Connector 264"/>
          <p:cNvCxnSpPr/>
          <p:nvPr/>
        </p:nvCxnSpPr>
        <p:spPr>
          <a:xfrm flipH="1">
            <a:off x="822218" y="2952110"/>
            <a:ext cx="6845" cy="1337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Elbow Connector 272"/>
          <p:cNvCxnSpPr>
            <a:stCxn id="262" idx="0"/>
            <a:endCxn id="25" idx="3"/>
          </p:cNvCxnSpPr>
          <p:nvPr/>
        </p:nvCxnSpPr>
        <p:spPr>
          <a:xfrm rot="16200000" flipV="1">
            <a:off x="2393293" y="3527596"/>
            <a:ext cx="1047216" cy="120783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3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final 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201112" cy="1609950"/>
          </a:xfrm>
        </p:spPr>
      </p:pic>
      <p:sp>
        <p:nvSpPr>
          <p:cNvPr id="5" name="TextBox 4"/>
          <p:cNvSpPr txBox="1"/>
          <p:nvPr/>
        </p:nvSpPr>
        <p:spPr>
          <a:xfrm>
            <a:off x="1733270" y="1844824"/>
            <a:ext cx="527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ESS </a:t>
            </a:r>
            <a:r>
              <a:rPr lang="en-US" dirty="0"/>
              <a:t>final </a:t>
            </a:r>
            <a:r>
              <a:rPr lang="en-US" dirty="0" smtClean="0"/>
              <a:t>platform FPGA: </a:t>
            </a:r>
            <a:r>
              <a:rPr lang="en-US" dirty="0" err="1" smtClean="0"/>
              <a:t>Kintex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 40</a:t>
            </a:r>
          </a:p>
          <a:p>
            <a:pPr algn="ctr"/>
            <a:r>
              <a:rPr lang="nb-NO" dirty="0" smtClean="0"/>
              <a:t>Test Platform FPGA: Zynq-7010 (</a:t>
            </a:r>
            <a:r>
              <a:rPr lang="en-US" dirty="0" smtClean="0"/>
              <a:t>XC7Z010-1CLG400C)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45404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esource </a:t>
            </a:r>
            <a:r>
              <a:rPr lang="en-US" dirty="0"/>
              <a:t>C</a:t>
            </a:r>
            <a:r>
              <a:rPr lang="en-US" dirty="0" smtClean="0"/>
              <a:t>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3" y="260648"/>
            <a:ext cx="8229600" cy="1143000"/>
          </a:xfrm>
        </p:spPr>
        <p:txBody>
          <a:bodyPr/>
          <a:lstStyle/>
          <a:p>
            <a:r>
              <a:rPr lang="nb-NO" dirty="0" smtClean="0"/>
              <a:t>Test Platform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1" y="2131115"/>
            <a:ext cx="4271144" cy="3196952"/>
          </a:xfrm>
        </p:spPr>
      </p:pic>
      <p:sp>
        <p:nvSpPr>
          <p:cNvPr id="7" name="TextBox 6"/>
          <p:cNvSpPr txBox="1"/>
          <p:nvPr/>
        </p:nvSpPr>
        <p:spPr>
          <a:xfrm>
            <a:off x="498651" y="1484784"/>
            <a:ext cx="459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Zybo</a:t>
            </a:r>
            <a:r>
              <a:rPr lang="en-US" b="1" dirty="0"/>
              <a:t> Zynq-7000 ARM/FPGA </a:t>
            </a:r>
            <a:r>
              <a:rPr lang="en-US" b="1" dirty="0" err="1"/>
              <a:t>SoC</a:t>
            </a:r>
            <a:r>
              <a:rPr lang="en-US" b="1" dirty="0"/>
              <a:t> Trainer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276871"/>
            <a:ext cx="3384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Xilinx Zynq-7000 (XC7Z010-1CLG400C</a:t>
            </a:r>
            <a:r>
              <a:rPr lang="en-US" sz="1400" dirty="0" smtClean="0"/>
              <a:t>)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512 MB x32 DDR3 w/ 1050Mbps </a:t>
            </a:r>
            <a:r>
              <a:rPr lang="de-DE" sz="1400" dirty="0" err="1" smtClean="0"/>
              <a:t>bandwidth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16-bits per pixel VGA output </a:t>
            </a:r>
            <a:r>
              <a:rPr lang="en-US" sz="1400" dirty="0" smtClean="0"/>
              <a:t>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High-</a:t>
            </a:r>
            <a:r>
              <a:rPr lang="en-US" sz="1400" dirty="0" err="1"/>
              <a:t>bandwith</a:t>
            </a:r>
            <a:r>
              <a:rPr lang="en-US" sz="1400" dirty="0"/>
              <a:t> peripheral controllers: 1G Ethernet, USB 2.0, SDIO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077072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ZYNQ 7000 XC7Z010-1CLG400C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28,000 logic </a:t>
            </a:r>
            <a:r>
              <a:rPr lang="en-US" sz="1400" dirty="0" smtClean="0"/>
              <a:t>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2.1Mb Block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650 MHz dual-core Cortex™-A9 processor</a:t>
            </a:r>
          </a:p>
        </p:txBody>
      </p:sp>
    </p:spTree>
    <p:extLst>
      <p:ext uri="{BB962C8B-B14F-4D97-AF65-F5344CB8AC3E}">
        <p14:creationId xmlns:p14="http://schemas.microsoft.com/office/powerpoint/2010/main" val="77697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3" y="260648"/>
            <a:ext cx="8229600" cy="1143000"/>
          </a:xfrm>
        </p:spPr>
        <p:txBody>
          <a:bodyPr/>
          <a:lstStyle/>
          <a:p>
            <a:r>
              <a:rPr lang="nb-NO" dirty="0" smtClean="0"/>
              <a:t>Test Platform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1" y="2131115"/>
            <a:ext cx="4271144" cy="3196952"/>
          </a:xfrm>
        </p:spPr>
      </p:pic>
      <p:sp>
        <p:nvSpPr>
          <p:cNvPr id="7" name="TextBox 6"/>
          <p:cNvSpPr txBox="1"/>
          <p:nvPr/>
        </p:nvSpPr>
        <p:spPr>
          <a:xfrm>
            <a:off x="498651" y="1484784"/>
            <a:ext cx="459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Zybo</a:t>
            </a:r>
            <a:r>
              <a:rPr lang="en-US" b="1" dirty="0"/>
              <a:t> Zynq-7000 ARM/FPGA </a:t>
            </a:r>
            <a:r>
              <a:rPr lang="en-US" b="1" dirty="0" err="1"/>
              <a:t>SoC</a:t>
            </a:r>
            <a:r>
              <a:rPr lang="en-US" b="1" dirty="0"/>
              <a:t> Trainer Board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91127" y="2348880"/>
            <a:ext cx="36573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Serial </a:t>
            </a:r>
            <a:r>
              <a:rPr lang="nb-NO" dirty="0" err="1" smtClean="0"/>
              <a:t>transmission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 image from PC to ZYNQ </a:t>
            </a:r>
            <a:r>
              <a:rPr lang="nb-NO" dirty="0" err="1" smtClean="0"/>
              <a:t>stored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DDR3 SDRAM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Bare metal program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processing</a:t>
            </a:r>
            <a:r>
              <a:rPr lang="nb-NO" dirty="0" smtClean="0"/>
              <a:t> system used for controlling and </a:t>
            </a:r>
            <a:r>
              <a:rPr lang="nb-NO" dirty="0" err="1" smtClean="0"/>
              <a:t>configuring</a:t>
            </a:r>
            <a:r>
              <a:rPr lang="nb-NO" dirty="0" smtClean="0"/>
              <a:t> FPGA IP </a:t>
            </a:r>
            <a:r>
              <a:rPr lang="nb-NO" dirty="0" err="1" smtClean="0"/>
              <a:t>cores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VDMA </a:t>
            </a:r>
            <a:r>
              <a:rPr lang="nb-NO" dirty="0" err="1" smtClean="0"/>
              <a:t>creates</a:t>
            </a:r>
            <a:r>
              <a:rPr lang="nb-NO" dirty="0" smtClean="0"/>
              <a:t> a video </a:t>
            </a:r>
            <a:r>
              <a:rPr lang="nb-NO" dirty="0" err="1" smtClean="0"/>
              <a:t>stream</a:t>
            </a:r>
            <a:r>
              <a:rPr lang="nb-NO" dirty="0" smtClean="0"/>
              <a:t> from </a:t>
            </a:r>
            <a:r>
              <a:rPr lang="nb-NO" dirty="0" err="1" smtClean="0"/>
              <a:t>stored</a:t>
            </a:r>
            <a:r>
              <a:rPr lang="nb-NO" dirty="0" smtClean="0"/>
              <a:t> test image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VGA output for </a:t>
            </a:r>
            <a:r>
              <a:rPr lang="nb-NO" dirty="0" err="1" smtClean="0"/>
              <a:t>displaying</a:t>
            </a:r>
            <a:r>
              <a:rPr lang="nb-NO" dirty="0" smtClean="0"/>
              <a:t>  </a:t>
            </a:r>
            <a:r>
              <a:rPr lang="nb-NO" dirty="0" err="1" smtClean="0"/>
              <a:t>processed</a:t>
            </a:r>
            <a:r>
              <a:rPr lang="nb-NO" dirty="0" smtClean="0"/>
              <a:t> video </a:t>
            </a:r>
            <a:r>
              <a:rPr lang="nb-NO" dirty="0" err="1" smtClean="0"/>
              <a:t>stream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2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/>
              <a:t>Centroid</a:t>
            </a:r>
            <a:r>
              <a:rPr lang="en-US" b="1" dirty="0"/>
              <a:t> </a:t>
            </a:r>
            <a:r>
              <a:rPr lang="en-US" dirty="0"/>
              <a:t>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75" y="1974219"/>
            <a:ext cx="2262068" cy="65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31" y="2916237"/>
            <a:ext cx="2133715" cy="620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478" y="5228536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Test </a:t>
            </a:r>
            <a:r>
              <a:rPr lang="nb-NO" dirty="0" err="1" smtClean="0"/>
              <a:t>Frame</a:t>
            </a:r>
            <a:r>
              <a:rPr lang="nb-NO" dirty="0" smtClean="0"/>
              <a:t> 720x576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02" y="3800914"/>
            <a:ext cx="3407815" cy="631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02" y="4592011"/>
            <a:ext cx="3407815" cy="63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4" y="1411768"/>
            <a:ext cx="4536504" cy="36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/>
              <a:t>Centroid</a:t>
            </a:r>
            <a:r>
              <a:rPr lang="en-US" b="1" dirty="0"/>
              <a:t> </a:t>
            </a:r>
            <a:r>
              <a:rPr lang="en-US" dirty="0"/>
              <a:t>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5" y="2132856"/>
            <a:ext cx="3456385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240360" cy="3729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763524"/>
            <a:ext cx="241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Matlab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7667" y="1763524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HLS </a:t>
            </a:r>
            <a:r>
              <a:rPr lang="nb-NO" dirty="0" err="1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902</Words>
  <Application>Microsoft Macintosh PowerPoint</Application>
  <PresentationFormat>On-screen Show (4:3)</PresentationFormat>
  <Paragraphs>269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FPGA video processing</vt:lpstr>
      <vt:lpstr>Development tools</vt:lpstr>
      <vt:lpstr>Design flow</vt:lpstr>
      <vt:lpstr>ESS final platform</vt:lpstr>
      <vt:lpstr>Test Platform</vt:lpstr>
      <vt:lpstr>Test Platform</vt:lpstr>
      <vt:lpstr>Centroid position</vt:lpstr>
      <vt:lpstr>Centroid position</vt:lpstr>
      <vt:lpstr>Centroid position</vt:lpstr>
      <vt:lpstr>Vivado HLS Report Comparison</vt:lpstr>
      <vt:lpstr>Median filter</vt:lpstr>
      <vt:lpstr>Median filter</vt:lpstr>
      <vt:lpstr>Vivado HLS Report Comparison</vt:lpstr>
      <vt:lpstr>Geometrical distortion correction</vt:lpstr>
      <vt:lpstr>Geometrical distortion correction</vt:lpstr>
      <vt:lpstr>Geometrical distortion correction</vt:lpstr>
      <vt:lpstr>Geometrical distortion correction</vt:lpstr>
      <vt:lpstr>Vivado HLS Report Comparison</vt:lpstr>
      <vt:lpstr>Peak Density of the Beam</vt:lpstr>
      <vt:lpstr>Peak Density of the Beam</vt:lpstr>
      <vt:lpstr>Vivado HLS Report Comparison</vt:lpstr>
      <vt:lpstr>Percentage of beam outside defined footprints</vt:lpstr>
      <vt:lpstr>Percentage of beam outside defined footprints</vt:lpstr>
      <vt:lpstr>Vivado HLS Report Comparison</vt:lpstr>
      <vt:lpstr>Total estimated resource usage</vt:lpstr>
      <vt:lpstr>Conclusion</vt:lpstr>
      <vt:lpstr>Further work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Median filter</dc:title>
  <dc:creator>davidmb_adm</dc:creator>
  <cp:lastModifiedBy>E A</cp:lastModifiedBy>
  <cp:revision>292</cp:revision>
  <cp:lastPrinted>2017-03-14T14:12:36Z</cp:lastPrinted>
  <dcterms:created xsi:type="dcterms:W3CDTF">2017-03-13T08:51:44Z</dcterms:created>
  <dcterms:modified xsi:type="dcterms:W3CDTF">2017-10-24T12:16:28Z</dcterms:modified>
</cp:coreProperties>
</file>