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613" autoAdjust="0"/>
  </p:normalViewPr>
  <p:slideViewPr>
    <p:cSldViewPr>
      <p:cViewPr varScale="1">
        <p:scale>
          <a:sx n="119" d="100"/>
          <a:sy n="119" d="100"/>
        </p:scale>
        <p:origin x="2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2017-10-19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19/10/2017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19/10/2017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19/10/2017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19/10/2017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19/10/2017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ea.org/inis/collection/NCLCollectionStore/_Public/26/039/26039947.pdf" TargetMode="External"/><Relationship Id="rId4" Type="http://schemas.openxmlformats.org/officeDocument/2006/relationships/hyperlink" Target="http://www.vtt.fi/inf/julkaisut/muut/2011/VTT-R-00774-11.pdf" TargetMode="External"/><Relationship Id="rId5" Type="http://schemas.openxmlformats.org/officeDocument/2006/relationships/hyperlink" Target="http://www.sciencedirect.com/science/article/pii/S0969806X0500065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hyperlink" Target="https://physics.nist.gov/PhysRefData/Star/Text/PSTA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Protective Mirror coatings</a:t>
            </a:r>
            <a:br>
              <a:rPr lang="en-US" sz="4000" dirty="0" smtClean="0"/>
            </a:br>
            <a:r>
              <a:rPr lang="en-US" sz="4000" dirty="0" smtClean="0"/>
              <a:t>against corrosive environment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</a:rPr>
              <a:t>Dr.</a:t>
            </a:r>
            <a:r>
              <a:rPr lang="en-GB" sz="2000" dirty="0" smtClean="0">
                <a:solidFill>
                  <a:schemeClr val="bg1"/>
                </a:solidFill>
              </a:rPr>
              <a:t> Cyrille Thomas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Beam Instrumentation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19 October,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Production of nitric acid is commonly observed in radiation environment where moist air at various pressure is present:</a:t>
            </a:r>
          </a:p>
          <a:p>
            <a:r>
              <a:rPr lang="en-GB" dirty="0">
                <a:hlinkClick r:id="rId3"/>
              </a:rPr>
              <a:t>Modelling of nitric acid production in the Advanced Cold Process ...</a:t>
            </a:r>
            <a:endParaRPr lang="en-GB" dirty="0"/>
          </a:p>
          <a:p>
            <a:r>
              <a:rPr lang="en-GB" dirty="0">
                <a:hlinkClick r:id="rId4"/>
              </a:rPr>
              <a:t>Formation of nitric acid during high gamma dose radiation</a:t>
            </a:r>
            <a:endParaRPr lang="en-GB" dirty="0" smtClean="0"/>
          </a:p>
          <a:p>
            <a:r>
              <a:rPr lang="en-GB" dirty="0">
                <a:hlinkClick r:id="rId5"/>
              </a:rPr>
              <a:t>Measurement of radiolytic yield of nitric acid in air</a:t>
            </a:r>
            <a:endParaRPr lang="en-GB" dirty="0"/>
          </a:p>
          <a:p>
            <a:endParaRPr lang="en-GB" dirty="0" smtClean="0"/>
          </a:p>
          <a:p>
            <a:pPr>
              <a:buFont typeface="Wingdings" charset="2"/>
              <a:buChar char="q"/>
            </a:pPr>
            <a:r>
              <a:rPr lang="en-GB" dirty="0" smtClean="0"/>
              <a:t>Single number to assess the amount produced: G, number of molecules produced per </a:t>
            </a:r>
            <a:r>
              <a:rPr lang="en-GB" dirty="0"/>
              <a:t>100eV of ionizing radiation absorbed by the </a:t>
            </a:r>
            <a:r>
              <a:rPr lang="en-GB" dirty="0" smtClean="0"/>
              <a:t>system</a:t>
            </a:r>
          </a:p>
          <a:p>
            <a:pPr lvl="1">
              <a:buFont typeface="Courier New" charset="0"/>
              <a:buChar char="o"/>
            </a:pPr>
            <a:r>
              <a:rPr lang="en-GB" dirty="0" smtClean="0"/>
              <a:t>For nitric acid G =1.46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of HNO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147190"/>
            <a:ext cx="5580112" cy="540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844824"/>
            <a:ext cx="347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Energy absorbed: Stopping power</a:t>
            </a:r>
            <a:r>
              <a:rPr lang="en-GB" baseline="30000" dirty="0" smtClean="0"/>
              <a:t>*</a:t>
            </a:r>
            <a:endParaRPr lang="en-GB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865634"/>
            <a:ext cx="31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Production of HNO3 molecules: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420" y="2816992"/>
            <a:ext cx="3139200" cy="540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63531"/>
              </p:ext>
            </p:extLst>
          </p:nvPr>
        </p:nvGraphicFramePr>
        <p:xfrm>
          <a:off x="457200" y="3528784"/>
          <a:ext cx="6096000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14"/>
                <a:gridCol w="1352390"/>
                <a:gridCol w="1549324"/>
                <a:gridCol w="1161286"/>
                <a:gridCol w="1161286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en-GB" sz="1400" dirty="0" err="1" smtClean="0"/>
                        <a:t>E</a:t>
                      </a:r>
                      <a:r>
                        <a:rPr lang="en-GB" sz="1400" baseline="-25000" dirty="0" err="1" smtClean="0"/>
                        <a:t>proton</a:t>
                      </a:r>
                      <a:r>
                        <a:rPr lang="en-GB" sz="1400" dirty="0" smtClean="0"/>
                        <a:t> (GeV)</a:t>
                      </a:r>
                      <a:endParaRPr lang="en-GB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1mbar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0.1 mbar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0.001 mbar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Dry air density (µg/cm3)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0.7994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 0.0799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0.0001</a:t>
                      </a:r>
                      <a:endParaRPr lang="en-GB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</a:t>
                      </a:r>
                      <a:r>
                        <a:rPr lang="en-GB" sz="1400" baseline="-25000" dirty="0" smtClean="0"/>
                        <a:t>2</a:t>
                      </a:r>
                      <a:r>
                        <a:rPr lang="en-GB" sz="1400" dirty="0" smtClean="0"/>
                        <a:t>O density </a:t>
                      </a:r>
                      <a:r>
                        <a:rPr lang="en-GB" sz="1400" dirty="0" smtClean="0"/>
                        <a:t>(µg/cm3)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0.2295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 0.0230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0.0007</a:t>
                      </a:r>
                      <a:endParaRPr lang="en-GB" sz="1400" dirty="0"/>
                    </a:p>
                  </a:txBody>
                  <a:tcPr anchor="ctr"/>
                </a:tc>
              </a:tr>
              <a:tr h="0">
                <a:tc gridSpan="5"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0.5</a:t>
                      </a:r>
                      <a:endParaRPr lang="en-GB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[HNO</a:t>
                      </a:r>
                      <a:r>
                        <a:rPr lang="en-GB" sz="1400" baseline="-25000" dirty="0" smtClean="0"/>
                        <a:t>3</a:t>
                      </a:r>
                      <a:r>
                        <a:rPr lang="en-GB" sz="1400" dirty="0" smtClean="0"/>
                        <a:t>] (moles)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3.1489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 0.3149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0.0025</a:t>
                      </a:r>
                      <a:endParaRPr lang="en-GB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2.5418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 0.2542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0.0020</a:t>
                      </a:r>
                      <a:endParaRPr lang="en-GB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2.3558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 0.2356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0.0019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6538912"/>
            <a:ext cx="1153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aseline="30000" dirty="0" smtClean="0"/>
              <a:t>*</a:t>
            </a:r>
            <a:r>
              <a:rPr lang="en-GB" sz="1200" dirty="0" smtClean="0"/>
              <a:t> Source </a:t>
            </a:r>
            <a:r>
              <a:rPr lang="en-GB" sz="1200" dirty="0" smtClean="0">
                <a:hlinkClick r:id="rId5"/>
              </a:rPr>
              <a:t>PSTAR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mitigate the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Select mirror coating resistant to HNO</a:t>
            </a:r>
            <a:r>
              <a:rPr lang="en-GB" baseline="-25000" dirty="0" smtClean="0"/>
              <a:t>3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Au, metals in the Platinum group (ruthenium, rhodium, palladium, osmium, iridium, and platinum). 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Reflectivity can be an issue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Provide protection layer mirror </a:t>
            </a:r>
          </a:p>
          <a:p>
            <a:pPr lvl="1">
              <a:buFont typeface="Arial" charset="0"/>
              <a:buChar char="•"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standard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SiO</a:t>
            </a:r>
            <a:r>
              <a:rPr lang="en-GB" baseline="-25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layer</a:t>
            </a:r>
          </a:p>
          <a:p>
            <a:pPr lvl="2">
              <a:buFont typeface="Arial" charset="0"/>
              <a:buChar char="•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Select mirror coating + protection layer: </a:t>
            </a:r>
          </a:p>
          <a:p>
            <a:pPr lvl="3">
              <a:buFont typeface="Wingdings" charset="2"/>
              <a:buChar char="Ø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Optimize optics transmission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Protection layer efficiency must be tested: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Planned tests with various HNO</a:t>
            </a:r>
            <a:r>
              <a:rPr lang="en-GB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 concentration on standard mirrors produced by 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Kugler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, and eventually other manufacturers (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Thorlabs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2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Complement test with mirror irradiation </a:t>
            </a:r>
          </a:p>
          <a:p>
            <a:pPr lvl="1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SNS tests on standard off-the-shelves mirrors to be exposed to moist air environment under radiation</a:t>
            </a:r>
          </a:p>
          <a:p>
            <a:pPr marL="0" indent="0">
              <a:buNone/>
            </a:pPr>
            <a:endParaRPr lang="en-GB" dirty="0" smtClean="0"/>
          </a:p>
          <a:p>
            <a:pPr lvl="2">
              <a:buFont typeface="Arial" charset="0"/>
              <a:buChar char="•"/>
            </a:pPr>
            <a:endParaRPr lang="en-GB" dirty="0" smtClean="0"/>
          </a:p>
          <a:p>
            <a:pPr lvl="2">
              <a:buFont typeface="Arial" charset="0"/>
              <a:buChar char="•"/>
            </a:pPr>
            <a:endParaRPr lang="en-GB" dirty="0" smtClean="0"/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19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Metallic surfaces reflectivity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Nitric acid resistant materials:</a:t>
            </a:r>
          </a:p>
          <a:p>
            <a:pPr lvl="1">
              <a:buFont typeface="Wingdings" charset="2"/>
              <a:buChar char="Ø"/>
            </a:pPr>
            <a:r>
              <a:rPr lang="en-GB" dirty="0" smtClean="0"/>
              <a:t>Only Au applies, and only to Al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3</a:t>
            </a:r>
            <a:r>
              <a:rPr lang="en-GB" dirty="0" smtClean="0"/>
              <a:t>:Cr at 695nm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3736083"/>
            <a:ext cx="4320000" cy="25081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0" y="3736083"/>
            <a:ext cx="4320000" cy="25051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3919" y="3493849"/>
            <a:ext cx="254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Reflectivity after 1 mirror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3495363"/>
            <a:ext cx="254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Reflectivity </a:t>
            </a:r>
            <a:r>
              <a:rPr lang="en-GB"/>
              <a:t>after </a:t>
            </a:r>
            <a:r>
              <a:rPr lang="en-GB" smtClean="0"/>
              <a:t>4 </a:t>
            </a:r>
            <a:r>
              <a:rPr lang="en-GB" dirty="0"/>
              <a:t>mirror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1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mitigate the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Select mirror coating resistant to HNO</a:t>
            </a:r>
            <a:r>
              <a:rPr lang="en-GB" baseline="-250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</a:p>
          <a:p>
            <a:pPr lvl="1">
              <a:buFont typeface="Arial" charset="0"/>
              <a:buChar char="•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Au, metals in the Platinum group (ruthenium, rhodium, palladium, osmium, iridium, and platinum). </a:t>
            </a:r>
          </a:p>
          <a:p>
            <a:pPr lvl="2">
              <a:buFont typeface="Arial" charset="0"/>
              <a:buChar char="•"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Reflectivity can be an issue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Provide protection layer mirror 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standard </a:t>
            </a:r>
            <a:r>
              <a:rPr lang="en-GB" dirty="0" smtClean="0"/>
              <a:t>SiO</a:t>
            </a:r>
            <a:r>
              <a:rPr lang="en-GB" baseline="-25000" dirty="0" smtClean="0"/>
              <a:t>2</a:t>
            </a:r>
            <a:r>
              <a:rPr lang="en-GB" dirty="0" smtClean="0"/>
              <a:t> layer</a:t>
            </a:r>
          </a:p>
          <a:p>
            <a:pPr lvl="2">
              <a:buFont typeface="Arial" charset="0"/>
              <a:buChar char="•"/>
            </a:pPr>
            <a:r>
              <a:rPr lang="en-GB" dirty="0" smtClean="0"/>
              <a:t>Select mirror coating + protection layer: </a:t>
            </a:r>
          </a:p>
          <a:p>
            <a:pPr lvl="3">
              <a:buFont typeface="Wingdings" charset="2"/>
              <a:buChar char="Ø"/>
            </a:pPr>
            <a:r>
              <a:rPr lang="en-GB" dirty="0" smtClean="0"/>
              <a:t>Optimize optics transmission </a:t>
            </a:r>
          </a:p>
          <a:p>
            <a:pPr marL="0" indent="0">
              <a:buNone/>
            </a:pPr>
            <a:r>
              <a:rPr lang="en-GB" dirty="0" smtClean="0"/>
              <a:t>Protection layer efficiency must be tested:</a:t>
            </a:r>
          </a:p>
          <a:p>
            <a:pPr lvl="1"/>
            <a:r>
              <a:rPr lang="en-GB" dirty="0" smtClean="0"/>
              <a:t>Planned tests with various HNO</a:t>
            </a:r>
            <a:r>
              <a:rPr lang="en-GB" baseline="-25000" dirty="0" smtClean="0"/>
              <a:t>3</a:t>
            </a:r>
            <a:r>
              <a:rPr lang="en-GB" dirty="0" smtClean="0"/>
              <a:t> concentration on standard mirrors produced by </a:t>
            </a:r>
            <a:r>
              <a:rPr lang="en-GB" dirty="0" err="1" smtClean="0"/>
              <a:t>Kugler</a:t>
            </a:r>
            <a:r>
              <a:rPr lang="en-GB" dirty="0" smtClean="0"/>
              <a:t>, and eventually other manufacturers (</a:t>
            </a:r>
            <a:r>
              <a:rPr lang="en-GB" dirty="0" err="1" smtClean="0"/>
              <a:t>Thorlabs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Complement test with mirror irradiation </a:t>
            </a:r>
          </a:p>
          <a:p>
            <a:pPr lvl="1"/>
            <a:r>
              <a:rPr lang="en-GB" dirty="0" smtClean="0"/>
              <a:t>SNS tests on standard off-the-shelves mirrors to be exposed to moist air environment under radiation</a:t>
            </a:r>
          </a:p>
          <a:p>
            <a:pPr marL="0" indent="0">
              <a:buNone/>
            </a:pPr>
            <a:endParaRPr lang="en-GB" dirty="0" smtClean="0"/>
          </a:p>
          <a:p>
            <a:pPr lvl="2">
              <a:buFont typeface="Arial" charset="0"/>
              <a:buChar char="•"/>
            </a:pPr>
            <a:endParaRPr lang="en-GB" dirty="0" smtClean="0"/>
          </a:p>
          <a:p>
            <a:pPr lvl="2">
              <a:buFont typeface="Arial" charset="0"/>
              <a:buChar char="•"/>
            </a:pPr>
            <a:endParaRPr lang="en-GB" dirty="0" smtClean="0"/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834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Reflectivity of the </a:t>
            </a:r>
            <a:r>
              <a:rPr lang="en-GB" dirty="0" smtClean="0"/>
              <a:t>mirrors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63" t="5572" r="57517" b="14191"/>
          <a:stretch/>
        </p:blipFill>
        <p:spPr>
          <a:xfrm>
            <a:off x="6084168" y="1484783"/>
            <a:ext cx="2893806" cy="485146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42785"/>
              </p:ext>
            </p:extLst>
          </p:nvPr>
        </p:nvGraphicFramePr>
        <p:xfrm>
          <a:off x="179512" y="1484784"/>
          <a:ext cx="4829390" cy="395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938"/>
                <a:gridCol w="780113"/>
                <a:gridCol w="780113"/>
                <a:gridCol w="780113"/>
                <a:gridCol w="780113"/>
              </a:tblGrid>
              <a:tr h="56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Material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 </a:t>
                      </a:r>
                      <a:r>
                        <a:rPr lang="de-DE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de-D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@500nm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</a:t>
                      </a:r>
                      <a:r>
                        <a:rPr lang="is-IS" sz="12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r>
                        <a:rPr lang="is-I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is-I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 </a:t>
                      </a:r>
                      <a:endParaRPr lang="is-I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 </a:t>
                      </a:r>
                      <a:r>
                        <a:rPr lang="de-D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@700nm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</a:t>
                      </a:r>
                      <a:r>
                        <a:rPr lang="is-IS" sz="12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r>
                        <a:rPr lang="is-I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  <a:tr h="379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Protected Aluminum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12700" marR="12700" marT="1270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097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Hardgold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097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Protected gold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097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Protected silver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79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Enhanced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aluminium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550nm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79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Enhanced gold YAG 1064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12700" marR="12700" marT="1270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79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Protected Aluminum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UV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SiO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</a:tr>
              <a:tr h="563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Protected Aluminum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UV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MgF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52%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12700" marR="12700" marT="12700" marB="0" anchor="ctr">
                    <a:solidFill>
                      <a:srgbClr val="FFC000"/>
                    </a:solidFill>
                  </a:tcPr>
                </a:tc>
              </a:tr>
              <a:tr h="3798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Aluminum uncoated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84168" y="1844824"/>
            <a:ext cx="2101718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GB" sz="1200" smtClean="0">
                <a:solidFill>
                  <a:schemeClr val="bg1"/>
                </a:solidFill>
              </a:rPr>
              <a:t>Kugler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489" y="5561824"/>
            <a:ext cx="2020571" cy="118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3978</TotalTime>
  <Words>350</Words>
  <Application>Microsoft Macintosh PowerPoint</Application>
  <PresentationFormat>On-screen Show (4:3)</PresentationFormat>
  <Paragraphs>136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Courier New</vt:lpstr>
      <vt:lpstr>Wingdings</vt:lpstr>
      <vt:lpstr>Arial</vt:lpstr>
      <vt:lpstr>Office Theme</vt:lpstr>
      <vt:lpstr>Protective Mirror coatings against corrosive environment</vt:lpstr>
      <vt:lpstr>Introduction notes</vt:lpstr>
      <vt:lpstr>Evaluation of HNO3</vt:lpstr>
      <vt:lpstr>How to mitigate the issue</vt:lpstr>
      <vt:lpstr>Metallic surfaces reflectivity </vt:lpstr>
      <vt:lpstr>How to mitigate the issue</vt:lpstr>
      <vt:lpstr>Reflectivity of the mirrors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Protective Mirror coatings against corrosive environment</dc:title>
  <dc:creator>Microsoft Office User</dc:creator>
  <cp:lastModifiedBy>Microsoft Office User</cp:lastModifiedBy>
  <cp:revision>25</cp:revision>
  <dcterms:created xsi:type="dcterms:W3CDTF">2017-10-19T20:59:30Z</dcterms:created>
  <dcterms:modified xsi:type="dcterms:W3CDTF">2017-10-22T15:18:07Z</dcterms:modified>
</cp:coreProperties>
</file>