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78" r:id="rId4"/>
    <p:sldId id="279" r:id="rId5"/>
    <p:sldId id="285" r:id="rId6"/>
    <p:sldId id="283" r:id="rId7"/>
    <p:sldId id="282" r:id="rId8"/>
    <p:sldId id="284" r:id="rId9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2ABD"/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76" autoAdjust="0"/>
  </p:normalViewPr>
  <p:slideViewPr>
    <p:cSldViewPr>
      <p:cViewPr varScale="1">
        <p:scale>
          <a:sx n="125" d="100"/>
          <a:sy n="125" d="100"/>
        </p:scale>
        <p:origin x="11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ias Wilborgsson" userId="fb901dc8-51ec-46fc-99fe-9d3e0dd9c99b" providerId="ADAL" clId="{E0DB764E-CAD2-4BF7-90D6-8875A299A3AE}"/>
    <pc:docChg chg="custSel modSld">
      <pc:chgData name="Mattias Wilborgsson" userId="fb901dc8-51ec-46fc-99fe-9d3e0dd9c99b" providerId="ADAL" clId="{E0DB764E-CAD2-4BF7-90D6-8875A299A3AE}" dt="2017-10-19T08:26:20.804" v="65" actId="20577"/>
      <pc:docMkLst>
        <pc:docMk/>
      </pc:docMkLst>
      <pc:sldChg chg="modSp">
        <pc:chgData name="Mattias Wilborgsson" userId="fb901dc8-51ec-46fc-99fe-9d3e0dd9c99b" providerId="ADAL" clId="{E0DB764E-CAD2-4BF7-90D6-8875A299A3AE}" dt="2017-10-19T08:25:24.694" v="59" actId="20577"/>
        <pc:sldMkLst>
          <pc:docMk/>
          <pc:sldMk cId="151090662" sldId="275"/>
        </pc:sldMkLst>
        <pc:spChg chg="mod">
          <ac:chgData name="Mattias Wilborgsson" userId="fb901dc8-51ec-46fc-99fe-9d3e0dd9c99b" providerId="ADAL" clId="{E0DB764E-CAD2-4BF7-90D6-8875A299A3AE}" dt="2017-10-19T08:25:24.694" v="59" actId="20577"/>
          <ac:spMkLst>
            <pc:docMk/>
            <pc:sldMk cId="151090662" sldId="275"/>
            <ac:spMk id="38" creationId="{00000000-0000-0000-0000-000000000000}"/>
          </ac:spMkLst>
        </pc:spChg>
      </pc:sldChg>
      <pc:sldChg chg="modSp">
        <pc:chgData name="Mattias Wilborgsson" userId="fb901dc8-51ec-46fc-99fe-9d3e0dd9c99b" providerId="ADAL" clId="{E0DB764E-CAD2-4BF7-90D6-8875A299A3AE}" dt="2017-10-19T08:26:20.804" v="65" actId="20577"/>
        <pc:sldMkLst>
          <pc:docMk/>
          <pc:sldMk cId="677145870" sldId="277"/>
        </pc:sldMkLst>
        <pc:spChg chg="mod">
          <ac:chgData name="Mattias Wilborgsson" userId="fb901dc8-51ec-46fc-99fe-9d3e0dd9c99b" providerId="ADAL" clId="{E0DB764E-CAD2-4BF7-90D6-8875A299A3AE}" dt="2017-10-19T08:26:20.804" v="65" actId="20577"/>
          <ac:spMkLst>
            <pc:docMk/>
            <pc:sldMk cId="677145870" sldId="277"/>
            <ac:spMk id="38" creationId="{00000000-0000-0000-0000-000000000000}"/>
          </ac:spMkLst>
        </pc:spChg>
      </pc:sldChg>
      <pc:sldChg chg="modSp">
        <pc:chgData name="Mattias Wilborgsson" userId="fb901dc8-51ec-46fc-99fe-9d3e0dd9c99b" providerId="ADAL" clId="{E0DB764E-CAD2-4BF7-90D6-8875A299A3AE}" dt="2017-10-19T07:59:00.953" v="53" actId="20577"/>
        <pc:sldMkLst>
          <pc:docMk/>
          <pc:sldMk cId="20366288" sldId="285"/>
        </pc:sldMkLst>
        <pc:spChg chg="mod">
          <ac:chgData name="Mattias Wilborgsson" userId="fb901dc8-51ec-46fc-99fe-9d3e0dd9c99b" providerId="ADAL" clId="{E0DB764E-CAD2-4BF7-90D6-8875A299A3AE}" dt="2017-10-19T07:59:00.953" v="53" actId="20577"/>
          <ac:spMkLst>
            <pc:docMk/>
            <pc:sldMk cId="20366288" sldId="285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D5BCC-4E5E-43C3-AAAB-C20A680E29C5}" type="datetimeFigureOut">
              <a:rPr lang="sv-SE" smtClean="0"/>
              <a:t>2017-10-20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DF763-F45D-42AA-A097-2B1143084E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2845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2017-10-20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0404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F0D92-FAE6-5948-B5A9-92B314CA0DDB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631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F0D92-FAE6-5948-B5A9-92B314CA0DDB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9846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F0D92-FAE6-5948-B5A9-92B314CA0DDB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0450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F0D92-FAE6-5948-B5A9-92B314CA0DDB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7139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2017-10-20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2017-10-20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2017-10-20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2017-10-20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2017-10-20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Target Station and PBIP update</a:t>
            </a:r>
            <a:br>
              <a:rPr lang="en-GB" sz="4000" dirty="0"/>
            </a:br>
            <a:r>
              <a:rPr lang="en-GB" sz="2700" dirty="0"/>
              <a:t>Target Imaging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Mattias Wilborgsson</a:t>
            </a:r>
          </a:p>
          <a:p>
            <a:r>
              <a:rPr lang="en-GB" sz="2000" dirty="0">
                <a:solidFill>
                  <a:schemeClr val="bg1"/>
                </a:solidFill>
              </a:rPr>
              <a:t>Work Unit Leader, Monolith Systems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BBFA6683-B7D4-2048-84A5-DC897BFBCAED}" type="datetime3">
              <a:rPr lang="en-GB" sz="1400" smtClean="0">
                <a:solidFill>
                  <a:srgbClr val="FFFFFF"/>
                </a:solidFill>
              </a:rPr>
              <a:t>20 October, 2017</a:t>
            </a:fld>
            <a:endParaRPr lang="en-GB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420" y="1805000"/>
            <a:ext cx="3757043" cy="49999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Target Station layout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2</a:t>
            </a:fld>
            <a:endParaRPr lang="en-GB"/>
          </a:p>
        </p:txBody>
      </p:sp>
      <p:grpSp>
        <p:nvGrpSpPr>
          <p:cNvPr id="32" name="Group 31"/>
          <p:cNvGrpSpPr/>
          <p:nvPr/>
        </p:nvGrpSpPr>
        <p:grpSpPr>
          <a:xfrm>
            <a:off x="144731" y="1682284"/>
            <a:ext cx="8171396" cy="4595167"/>
            <a:chOff x="72723" y="1700808"/>
            <a:chExt cx="8171396" cy="4595167"/>
          </a:xfrm>
        </p:grpSpPr>
        <p:grpSp>
          <p:nvGrpSpPr>
            <p:cNvPr id="34" name="Group 33"/>
            <p:cNvGrpSpPr/>
            <p:nvPr/>
          </p:nvGrpSpPr>
          <p:grpSpPr>
            <a:xfrm>
              <a:off x="210815" y="3525431"/>
              <a:ext cx="2105958" cy="1294213"/>
              <a:chOff x="180017" y="3771036"/>
              <a:chExt cx="2105958" cy="1294213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180017" y="3771036"/>
                <a:ext cx="2027618" cy="5847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600" b="1" u="dashLongHeavy" dirty="0">
                    <a:uFill>
                      <a:solidFill>
                        <a:schemeClr val="accent2"/>
                      </a:solidFill>
                    </a:uFill>
                  </a:rPr>
                  <a:t>Proton beam envelop </a:t>
                </a:r>
              </a:p>
              <a:p>
                <a:r>
                  <a:rPr lang="en-GB" sz="1600" b="1" u="dashLongHeavy" dirty="0">
                    <a:uFill>
                      <a:solidFill>
                        <a:schemeClr val="accent2"/>
                      </a:solidFill>
                    </a:uFill>
                  </a:rPr>
                  <a:t>representation</a:t>
                </a:r>
              </a:p>
            </p:txBody>
          </p:sp>
          <p:cxnSp>
            <p:nvCxnSpPr>
              <p:cNvPr id="58" name="Straight Arrow Connector 57"/>
              <p:cNvCxnSpPr>
                <a:stCxn id="57" idx="2"/>
              </p:cNvCxnSpPr>
              <p:nvPr/>
            </p:nvCxnSpPr>
            <p:spPr>
              <a:xfrm>
                <a:off x="1193826" y="4355812"/>
                <a:ext cx="1092149" cy="709437"/>
              </a:xfrm>
              <a:prstGeom prst="straightConnector1">
                <a:avLst/>
              </a:prstGeom>
              <a:ln w="22225">
                <a:solidFill>
                  <a:srgbClr val="C0504D"/>
                </a:solidFill>
                <a:prstDash val="dash"/>
                <a:tailEnd type="arrow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34"/>
            <p:cNvGrpSpPr/>
            <p:nvPr/>
          </p:nvGrpSpPr>
          <p:grpSpPr>
            <a:xfrm>
              <a:off x="395536" y="2708920"/>
              <a:ext cx="3324512" cy="2042685"/>
              <a:chOff x="179512" y="4643844"/>
              <a:chExt cx="3324512" cy="2042685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179512" y="4643844"/>
                <a:ext cx="206332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600" b="1" u="dashLongHeavy" dirty="0">
                    <a:uFill>
                      <a:solidFill>
                        <a:schemeClr val="accent2"/>
                      </a:solidFill>
                    </a:uFill>
                  </a:rPr>
                  <a:t>Proton Beam Window</a:t>
                </a:r>
              </a:p>
            </p:txBody>
          </p:sp>
          <p:cxnSp>
            <p:nvCxnSpPr>
              <p:cNvPr id="56" name="Straight Arrow Connector 55"/>
              <p:cNvCxnSpPr>
                <a:stCxn id="55" idx="2"/>
              </p:cNvCxnSpPr>
              <p:nvPr/>
            </p:nvCxnSpPr>
            <p:spPr>
              <a:xfrm>
                <a:off x="1211173" y="4982398"/>
                <a:ext cx="2292851" cy="1704131"/>
              </a:xfrm>
              <a:prstGeom prst="straightConnector1">
                <a:avLst/>
              </a:prstGeom>
              <a:ln w="22225">
                <a:solidFill>
                  <a:srgbClr val="C0504D"/>
                </a:solidFill>
                <a:prstDash val="dash"/>
                <a:tailEnd type="arrow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/>
          </p:nvGrpSpPr>
          <p:grpSpPr>
            <a:xfrm>
              <a:off x="518654" y="1700808"/>
              <a:ext cx="3720438" cy="2972088"/>
              <a:chOff x="179512" y="4643844"/>
              <a:chExt cx="3720438" cy="2972088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179512" y="4643844"/>
                <a:ext cx="3140796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600" b="1" u="dashLongHeavy" dirty="0">
                    <a:uFill>
                      <a:solidFill>
                        <a:schemeClr val="accent2"/>
                      </a:solidFill>
                    </a:uFill>
                  </a:rPr>
                  <a:t>Proton Beam Instrumentation Plug</a:t>
                </a:r>
              </a:p>
            </p:txBody>
          </p:sp>
          <p:cxnSp>
            <p:nvCxnSpPr>
              <p:cNvPr id="54" name="Straight Arrow Connector 53"/>
              <p:cNvCxnSpPr>
                <a:stCxn id="53" idx="2"/>
              </p:cNvCxnSpPr>
              <p:nvPr/>
            </p:nvCxnSpPr>
            <p:spPr>
              <a:xfrm>
                <a:off x="1749910" y="4982398"/>
                <a:ext cx="2150040" cy="2633534"/>
              </a:xfrm>
              <a:prstGeom prst="straightConnector1">
                <a:avLst/>
              </a:prstGeom>
              <a:ln w="22225">
                <a:solidFill>
                  <a:srgbClr val="C0504D"/>
                </a:solidFill>
                <a:prstDash val="dash"/>
                <a:tailEnd type="arrow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5413564" y="4751605"/>
              <a:ext cx="2830555" cy="1205816"/>
              <a:chOff x="6133644" y="4679597"/>
              <a:chExt cx="2830555" cy="1205816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7656533" y="5546859"/>
                <a:ext cx="1307666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600" b="1" u="dashLongHeavy" dirty="0">
                    <a:uFill>
                      <a:solidFill>
                        <a:schemeClr val="accent2"/>
                      </a:solidFill>
                    </a:uFill>
                  </a:rPr>
                  <a:t>Target Wheel</a:t>
                </a:r>
              </a:p>
            </p:txBody>
          </p:sp>
          <p:cxnSp>
            <p:nvCxnSpPr>
              <p:cNvPr id="46" name="Straight Arrow Connector 45"/>
              <p:cNvCxnSpPr>
                <a:stCxn id="45" idx="1"/>
              </p:cNvCxnSpPr>
              <p:nvPr/>
            </p:nvCxnSpPr>
            <p:spPr>
              <a:xfrm flipH="1" flipV="1">
                <a:off x="6133644" y="4679597"/>
                <a:ext cx="1522889" cy="1036539"/>
              </a:xfrm>
              <a:prstGeom prst="straightConnector1">
                <a:avLst/>
              </a:prstGeom>
              <a:ln w="22225">
                <a:solidFill>
                  <a:srgbClr val="C0504D"/>
                </a:solidFill>
                <a:prstDash val="dash"/>
                <a:tailEnd type="arrow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72723" y="4887684"/>
              <a:ext cx="4585703" cy="1408291"/>
              <a:chOff x="72723" y="4887684"/>
              <a:chExt cx="4585703" cy="1408291"/>
            </a:xfrm>
          </p:grpSpPr>
          <p:sp>
            <p:nvSpPr>
              <p:cNvPr id="42" name="TextBox 41"/>
              <p:cNvSpPr txBox="1"/>
              <p:nvPr/>
            </p:nvSpPr>
            <p:spPr>
              <a:xfrm>
                <a:off x="72723" y="5957421"/>
                <a:ext cx="2708947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600" b="1" u="dashLongHeavy" dirty="0">
                    <a:uFill>
                      <a:solidFill>
                        <a:schemeClr val="accent2"/>
                      </a:solidFill>
                    </a:uFill>
                  </a:rPr>
                  <a:t>Moderator and Reflector Plug</a:t>
                </a:r>
              </a:p>
            </p:txBody>
          </p:sp>
          <p:cxnSp>
            <p:nvCxnSpPr>
              <p:cNvPr id="43" name="Straight Arrow Connector 42"/>
              <p:cNvCxnSpPr>
                <a:stCxn id="42" idx="3"/>
              </p:cNvCxnSpPr>
              <p:nvPr/>
            </p:nvCxnSpPr>
            <p:spPr>
              <a:xfrm flipV="1">
                <a:off x="2781670" y="4887684"/>
                <a:ext cx="1876756" cy="1239014"/>
              </a:xfrm>
              <a:prstGeom prst="straightConnector1">
                <a:avLst/>
              </a:prstGeom>
              <a:ln w="22225">
                <a:solidFill>
                  <a:srgbClr val="C0504D"/>
                </a:solidFill>
                <a:prstDash val="dash"/>
                <a:tailEnd type="arrow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TextBox 59"/>
          <p:cNvSpPr txBox="1"/>
          <p:nvPr/>
        </p:nvSpPr>
        <p:spPr>
          <a:xfrm>
            <a:off x="6739842" y="2640936"/>
            <a:ext cx="233692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b="1" u="dashLongHeavy" dirty="0">
                <a:uFill>
                  <a:solidFill>
                    <a:schemeClr val="accent2"/>
                  </a:solidFill>
                </a:uFill>
              </a:rPr>
              <a:t>Neutron Beam Extraction</a:t>
            </a:r>
          </a:p>
        </p:txBody>
      </p:sp>
      <p:cxnSp>
        <p:nvCxnSpPr>
          <p:cNvPr id="61" name="Straight Arrow Connector 60"/>
          <p:cNvCxnSpPr>
            <a:stCxn id="60" idx="2"/>
          </p:cNvCxnSpPr>
          <p:nvPr/>
        </p:nvCxnSpPr>
        <p:spPr>
          <a:xfrm flipH="1">
            <a:off x="6167986" y="2979490"/>
            <a:ext cx="1740317" cy="1366229"/>
          </a:xfrm>
          <a:prstGeom prst="straightConnector1">
            <a:avLst/>
          </a:prstGeom>
          <a:ln w="22225">
            <a:solidFill>
              <a:srgbClr val="C0504D"/>
            </a:solidFill>
            <a:prstDash val="dash"/>
            <a:tailEnd type="arrow"/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074962" y="4790451"/>
            <a:ext cx="1180656" cy="8079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3349403" y="4757975"/>
            <a:ext cx="396640" cy="2313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879442" y="4724030"/>
            <a:ext cx="451405" cy="2996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4478680" y="4699883"/>
            <a:ext cx="181834" cy="857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731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Target Station components</a:t>
            </a:r>
            <a:br>
              <a:rPr lang="en-US" dirty="0"/>
            </a:br>
            <a:r>
              <a:rPr lang="en-US" sz="2600" dirty="0"/>
              <a:t>Proton Beam Instrumentation Plug (PBIP)</a:t>
            </a:r>
          </a:p>
        </p:txBody>
      </p:sp>
      <p:sp>
        <p:nvSpPr>
          <p:cNvPr id="38" name="Text Placeholder 3"/>
          <p:cNvSpPr txBox="1">
            <a:spLocks/>
          </p:cNvSpPr>
          <p:nvPr/>
        </p:nvSpPr>
        <p:spPr>
          <a:xfrm>
            <a:off x="180648" y="1556792"/>
            <a:ext cx="4679384" cy="3532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900" dirty="0"/>
              <a:t>Function</a:t>
            </a:r>
          </a:p>
          <a:p>
            <a:pPr lvl="1"/>
            <a:r>
              <a:rPr lang="en-GB" sz="1600" dirty="0"/>
              <a:t>Support, cool and align the PBI</a:t>
            </a:r>
          </a:p>
          <a:p>
            <a:pPr lvl="1"/>
            <a:r>
              <a:rPr lang="en-GB" sz="1600" dirty="0"/>
              <a:t>Allow an optical view of the PBW and the BEW</a:t>
            </a:r>
          </a:p>
          <a:p>
            <a:r>
              <a:rPr lang="en-GB" sz="1900" dirty="0"/>
              <a:t>PBIP components</a:t>
            </a:r>
          </a:p>
          <a:p>
            <a:pPr lvl="1"/>
            <a:r>
              <a:rPr lang="en-GB" sz="1600" dirty="0"/>
              <a:t>Beam instrumentation slices (3)</a:t>
            </a:r>
          </a:p>
          <a:p>
            <a:pPr lvl="1"/>
            <a:r>
              <a:rPr lang="en-GB" sz="1600" dirty="0"/>
              <a:t>Optical slices (2)</a:t>
            </a:r>
          </a:p>
          <a:p>
            <a:r>
              <a:rPr lang="en-GB" sz="1900" dirty="0"/>
              <a:t>Minimum lifetime of PBI part</a:t>
            </a:r>
          </a:p>
          <a:p>
            <a:pPr lvl="1"/>
            <a:r>
              <a:rPr lang="en-GB" sz="1600" dirty="0"/>
              <a:t>Two years at full power operation (5 MW)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967CC79-B6A5-422D-A0D7-6A24ADF4496E}"/>
              </a:ext>
            </a:extLst>
          </p:cNvPr>
          <p:cNvGrpSpPr/>
          <p:nvPr/>
        </p:nvGrpSpPr>
        <p:grpSpPr>
          <a:xfrm>
            <a:off x="5076057" y="1897024"/>
            <a:ext cx="4034358" cy="4667926"/>
            <a:chOff x="5520823" y="2877122"/>
            <a:chExt cx="2717416" cy="3144167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BA04130D-EA42-4700-89BA-4542EC8F67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632" t="10758" r="40502" b="19324"/>
            <a:stretch/>
          </p:blipFill>
          <p:spPr>
            <a:xfrm>
              <a:off x="6228184" y="3212977"/>
              <a:ext cx="1152128" cy="2808312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E7EA4BF-D352-47F2-A7D4-3173638296D0}"/>
                </a:ext>
              </a:extLst>
            </p:cNvPr>
            <p:cNvSpPr txBox="1"/>
            <p:nvPr/>
          </p:nvSpPr>
          <p:spPr>
            <a:xfrm>
              <a:off x="5520823" y="2877122"/>
              <a:ext cx="132776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/>
                <a:t>Instrumentation slices</a:t>
              </a:r>
              <a:endParaRPr lang="en-US" sz="1000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6A3598-C9D3-4846-A105-3A63B18E3747}"/>
                </a:ext>
              </a:extLst>
            </p:cNvPr>
            <p:cNvSpPr txBox="1"/>
            <p:nvPr/>
          </p:nvSpPr>
          <p:spPr>
            <a:xfrm>
              <a:off x="7208242" y="5220501"/>
              <a:ext cx="968903" cy="1746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/>
                <a:t>Position </a:t>
              </a:r>
              <a:r>
                <a:rPr lang="sv-SE" sz="1000" dirty="0" err="1"/>
                <a:t>of</a:t>
              </a:r>
              <a:r>
                <a:rPr lang="sv-SE" sz="1000" dirty="0"/>
                <a:t> </a:t>
              </a:r>
              <a:r>
                <a:rPr lang="sv-SE" sz="1000" dirty="0" err="1"/>
                <a:t>first</a:t>
              </a:r>
              <a:r>
                <a:rPr lang="sv-SE" sz="1000" dirty="0"/>
                <a:t> </a:t>
              </a:r>
              <a:r>
                <a:rPr lang="sv-SE" sz="1000" dirty="0" err="1"/>
                <a:t>mirror</a:t>
              </a:r>
              <a:endParaRPr lang="en-US" sz="1000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5889C06-3F3D-4536-9842-1068AFF1E080}"/>
                </a:ext>
              </a:extLst>
            </p:cNvPr>
            <p:cNvSpPr txBox="1"/>
            <p:nvPr/>
          </p:nvSpPr>
          <p:spPr>
            <a:xfrm>
              <a:off x="7380312" y="3921043"/>
              <a:ext cx="8579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000" dirty="0" err="1"/>
                <a:t>Optical</a:t>
              </a:r>
              <a:r>
                <a:rPr lang="sv-SE" sz="1000" dirty="0"/>
                <a:t> slices</a:t>
              </a:r>
              <a:endParaRPr lang="en-US" sz="1000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038F3F2-9ECD-4458-92D1-16C5A2507914}"/>
                </a:ext>
              </a:extLst>
            </p:cNvPr>
            <p:cNvSpPr txBox="1"/>
            <p:nvPr/>
          </p:nvSpPr>
          <p:spPr>
            <a:xfrm>
              <a:off x="7256626" y="3131655"/>
              <a:ext cx="96212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000" dirty="0" err="1"/>
                <a:t>Shielding</a:t>
              </a:r>
              <a:r>
                <a:rPr lang="sv-SE" sz="1000" dirty="0"/>
                <a:t> block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45D0249-16C3-4E2B-9846-BC7ED6B090A8}"/>
                </a:ext>
              </a:extLst>
            </p:cNvPr>
            <p:cNvSpPr txBox="1"/>
            <p:nvPr/>
          </p:nvSpPr>
          <p:spPr>
            <a:xfrm>
              <a:off x="7343729" y="4743447"/>
              <a:ext cx="833416" cy="283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 err="1"/>
                <a:t>Actively</a:t>
              </a:r>
              <a:r>
                <a:rPr lang="sv-SE" sz="1000" dirty="0"/>
                <a:t> </a:t>
              </a:r>
              <a:r>
                <a:rPr lang="sv-SE" sz="1000" dirty="0" err="1"/>
                <a:t>cooled</a:t>
              </a:r>
              <a:r>
                <a:rPr lang="sv-SE" sz="1000" dirty="0"/>
                <a:t> support </a:t>
              </a:r>
              <a:r>
                <a:rPr lang="sv-SE" sz="1000" dirty="0" err="1"/>
                <a:t>structure</a:t>
              </a:r>
              <a:endParaRPr lang="en-US" sz="1000" dirty="0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F06B8A6C-8943-4E4A-8DAE-960244965516}"/>
                </a:ext>
              </a:extLst>
            </p:cNvPr>
            <p:cNvCxnSpPr>
              <a:cxnSpLocks/>
              <a:stCxn id="5" idx="2"/>
            </p:cNvCxnSpPr>
            <p:nvPr/>
          </p:nvCxnSpPr>
          <p:spPr>
            <a:xfrm>
              <a:off x="6184705" y="3123343"/>
              <a:ext cx="332776" cy="2937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2B408836-B650-4E16-A182-BFF18F844304}"/>
                </a:ext>
              </a:extLst>
            </p:cNvPr>
            <p:cNvCxnSpPr>
              <a:cxnSpLocks/>
              <a:stCxn id="5" idx="2"/>
            </p:cNvCxnSpPr>
            <p:nvPr/>
          </p:nvCxnSpPr>
          <p:spPr>
            <a:xfrm>
              <a:off x="6184705" y="3123343"/>
              <a:ext cx="349445" cy="2627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9FA709EF-CDC9-49FD-9EF6-2FEA2DA09F89}"/>
                </a:ext>
              </a:extLst>
            </p:cNvPr>
            <p:cNvCxnSpPr>
              <a:cxnSpLocks/>
              <a:stCxn id="5" idx="2"/>
            </p:cNvCxnSpPr>
            <p:nvPr/>
          </p:nvCxnSpPr>
          <p:spPr>
            <a:xfrm>
              <a:off x="6184705" y="3123343"/>
              <a:ext cx="385164" cy="2270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604022B9-402D-496E-AFA6-BF5ABC0F4117}"/>
                </a:ext>
              </a:extLst>
            </p:cNvPr>
            <p:cNvCxnSpPr/>
            <p:nvPr/>
          </p:nvCxnSpPr>
          <p:spPr>
            <a:xfrm flipH="1">
              <a:off x="6660232" y="3246453"/>
              <a:ext cx="592550" cy="3265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64256377-242A-47FC-9C5C-580975916272}"/>
                </a:ext>
              </a:extLst>
            </p:cNvPr>
            <p:cNvCxnSpPr>
              <a:stCxn id="9" idx="1"/>
            </p:cNvCxnSpPr>
            <p:nvPr/>
          </p:nvCxnSpPr>
          <p:spPr>
            <a:xfrm flipH="1" flipV="1">
              <a:off x="6588224" y="4005064"/>
              <a:ext cx="792088" cy="390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BF66052D-94C2-4C38-A3E2-35BC25D80DB2}"/>
                </a:ext>
              </a:extLst>
            </p:cNvPr>
            <p:cNvCxnSpPr>
              <a:stCxn id="9" idx="1"/>
            </p:cNvCxnSpPr>
            <p:nvPr/>
          </p:nvCxnSpPr>
          <p:spPr>
            <a:xfrm flipH="1" flipV="1">
              <a:off x="6936581" y="3500438"/>
              <a:ext cx="443731" cy="5437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F5022E0B-F18B-41D6-874B-A86CF5AD8FA3}"/>
                </a:ext>
              </a:extLst>
            </p:cNvPr>
            <p:cNvCxnSpPr>
              <a:cxnSpLocks/>
              <a:stCxn id="12" idx="1"/>
            </p:cNvCxnSpPr>
            <p:nvPr/>
          </p:nvCxnSpPr>
          <p:spPr>
            <a:xfrm flipH="1">
              <a:off x="6956508" y="4885369"/>
              <a:ext cx="387221" cy="4158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0B846701-0C39-4C89-940A-6832C0D96A8F}"/>
                </a:ext>
              </a:extLst>
            </p:cNvPr>
            <p:cNvCxnSpPr>
              <a:cxnSpLocks/>
              <a:stCxn id="8" idx="1"/>
            </p:cNvCxnSpPr>
            <p:nvPr/>
          </p:nvCxnSpPr>
          <p:spPr>
            <a:xfrm flipH="1">
              <a:off x="6617496" y="5307836"/>
              <a:ext cx="590745" cy="2499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57647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FD2BF52-DF00-43A1-8AF4-022EC03442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1" b="44343"/>
          <a:stretch/>
        </p:blipFill>
        <p:spPr>
          <a:xfrm>
            <a:off x="294812" y="4653136"/>
            <a:ext cx="4398346" cy="154220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Target Station components</a:t>
            </a:r>
            <a:br>
              <a:rPr lang="en-US" dirty="0"/>
            </a:br>
            <a:r>
              <a:rPr lang="en-US" sz="2600" dirty="0"/>
              <a:t>Proton Beam Instrumentation Plug (PBIP)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2240" y="1912822"/>
            <a:ext cx="1908212" cy="4189345"/>
          </a:xfrm>
          <a:prstGeom prst="rect">
            <a:avLst/>
          </a:prstGeom>
        </p:spPr>
      </p:pic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C05BCAB4-B876-41A5-9D18-A09B0E1D01C9}"/>
              </a:ext>
            </a:extLst>
          </p:cNvPr>
          <p:cNvSpPr txBox="1">
            <a:spLocks/>
          </p:cNvSpPr>
          <p:nvPr/>
        </p:nvSpPr>
        <p:spPr>
          <a:xfrm>
            <a:off x="180648" y="1628800"/>
            <a:ext cx="4751392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900" dirty="0"/>
              <a:t>Target Imaging Systems</a:t>
            </a:r>
            <a:endParaRPr lang="en-GB" sz="1600" dirty="0"/>
          </a:p>
          <a:p>
            <a:pPr lvl="1"/>
            <a:r>
              <a:rPr lang="en-GB" sz="1600" dirty="0"/>
              <a:t>Mirrors</a:t>
            </a:r>
          </a:p>
          <a:p>
            <a:pPr lvl="2"/>
            <a:r>
              <a:rPr lang="en-GB" sz="1600" dirty="0"/>
              <a:t>4 mirrors in each optical slice</a:t>
            </a:r>
          </a:p>
          <a:p>
            <a:pPr lvl="2"/>
            <a:r>
              <a:rPr lang="en-GB" sz="1600" dirty="0"/>
              <a:t>Demanding requirements for thermal deformation </a:t>
            </a:r>
          </a:p>
          <a:p>
            <a:pPr lvl="1"/>
            <a:r>
              <a:rPr lang="en-GB" sz="1600" dirty="0"/>
              <a:t>Antireflective coating of optical paths</a:t>
            </a:r>
          </a:p>
          <a:p>
            <a:pPr lvl="2"/>
            <a:r>
              <a:rPr lang="en-GB" sz="1600" dirty="0"/>
              <a:t> Coating needs to be defined</a:t>
            </a:r>
          </a:p>
          <a:p>
            <a:pPr lvl="1"/>
            <a:endParaRPr lang="en-GB" sz="1600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E1C6576-9AE9-4E70-8329-F7DF78E81391}"/>
              </a:ext>
            </a:extLst>
          </p:cNvPr>
          <p:cNvGrpSpPr/>
          <p:nvPr/>
        </p:nvGrpSpPr>
        <p:grpSpPr>
          <a:xfrm>
            <a:off x="827582" y="6076928"/>
            <a:ext cx="1113855" cy="410447"/>
            <a:chOff x="4316764" y="7418983"/>
            <a:chExt cx="1082749" cy="35742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DFFDC55-77E3-444E-8098-951B31016245}"/>
                </a:ext>
              </a:extLst>
            </p:cNvPr>
            <p:cNvSpPr txBox="1"/>
            <p:nvPr/>
          </p:nvSpPr>
          <p:spPr>
            <a:xfrm>
              <a:off x="4807491" y="7437850"/>
              <a:ext cx="59202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600" b="1" u="dashLongHeavy" dirty="0">
                  <a:uFill>
                    <a:solidFill>
                      <a:schemeClr val="accent2"/>
                    </a:solidFill>
                  </a:uFill>
                </a:rPr>
                <a:t>PBW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CB87B55F-41C1-40AA-A2AC-617C2131B315}"/>
                </a:ext>
              </a:extLst>
            </p:cNvPr>
            <p:cNvCxnSpPr>
              <a:cxnSpLocks/>
              <a:stCxn id="25" idx="1"/>
            </p:cNvCxnSpPr>
            <p:nvPr/>
          </p:nvCxnSpPr>
          <p:spPr>
            <a:xfrm flipH="1" flipV="1">
              <a:off x="4316764" y="7418983"/>
              <a:ext cx="490727" cy="188144"/>
            </a:xfrm>
            <a:prstGeom prst="straightConnector1">
              <a:avLst/>
            </a:prstGeom>
            <a:ln w="22225">
              <a:solidFill>
                <a:srgbClr val="C0504D"/>
              </a:solidFill>
              <a:prstDash val="dash"/>
              <a:tailEnd type="arrow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8EEC4EB-9523-4B73-AB91-11B8D2BA8E28}"/>
              </a:ext>
            </a:extLst>
          </p:cNvPr>
          <p:cNvGrpSpPr/>
          <p:nvPr/>
        </p:nvGrpSpPr>
        <p:grpSpPr>
          <a:xfrm>
            <a:off x="2694176" y="5949273"/>
            <a:ext cx="925000" cy="456482"/>
            <a:chOff x="4454056" y="7266167"/>
            <a:chExt cx="952351" cy="46998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244C8B4-E9B3-40E2-A288-1320D838B23E}"/>
                </a:ext>
              </a:extLst>
            </p:cNvPr>
            <p:cNvSpPr txBox="1"/>
            <p:nvPr/>
          </p:nvSpPr>
          <p:spPr>
            <a:xfrm>
              <a:off x="4454056" y="7397593"/>
              <a:ext cx="585417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600" b="1" u="dashLongHeavy" dirty="0">
                  <a:uFill>
                    <a:solidFill>
                      <a:schemeClr val="accent2"/>
                    </a:solidFill>
                  </a:uFill>
                </a:rPr>
                <a:t>BEW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84687FD0-3C3E-44B5-AE73-866476391705}"/>
                </a:ext>
              </a:extLst>
            </p:cNvPr>
            <p:cNvCxnSpPr>
              <a:cxnSpLocks/>
              <a:stCxn id="23" idx="3"/>
            </p:cNvCxnSpPr>
            <p:nvPr/>
          </p:nvCxnSpPr>
          <p:spPr>
            <a:xfrm flipV="1">
              <a:off x="5039473" y="7266167"/>
              <a:ext cx="366934" cy="300703"/>
            </a:xfrm>
            <a:prstGeom prst="straightConnector1">
              <a:avLst/>
            </a:prstGeom>
            <a:ln w="22225">
              <a:solidFill>
                <a:srgbClr val="C0504D"/>
              </a:solidFill>
              <a:prstDash val="dash"/>
              <a:tailEnd type="arrow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05EA9ADB-415D-4919-89F5-9FD2FF34C81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25" r="39763" b="10136"/>
          <a:stretch/>
        </p:blipFill>
        <p:spPr>
          <a:xfrm>
            <a:off x="4991472" y="1557055"/>
            <a:ext cx="1656184" cy="454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41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Monolith atmosphere</a:t>
            </a:r>
            <a:endParaRPr lang="en-US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179512" y="1628800"/>
            <a:ext cx="8784976" cy="4963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/>
              <a:t>Operating pressure in Monolith Vessel is &lt;1 mbar (&lt;100 Pa).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If there is nitrogen and water in the vessel, nitric acid will be produced.</a:t>
            </a:r>
          </a:p>
          <a:p>
            <a:r>
              <a:rPr lang="en-GB" sz="2400" dirty="0"/>
              <a:t>We can monitor the concentrations.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Nitric acid production can be reduced by lowering the operating pressure in the vessel.</a:t>
            </a:r>
          </a:p>
        </p:txBody>
      </p:sp>
    </p:spTree>
    <p:extLst>
      <p:ext uri="{BB962C8B-B14F-4D97-AF65-F5344CB8AC3E}">
        <p14:creationId xmlns:p14="http://schemas.microsoft.com/office/powerpoint/2010/main" val="20366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Schedule</a:t>
            </a:r>
            <a:endParaRPr lang="en-US" sz="2600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179512" y="1628800"/>
            <a:ext cx="8784976" cy="4963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dirty="0"/>
              <a:t>P</a:t>
            </a:r>
            <a:r>
              <a:rPr lang="en-US" sz="2000" dirty="0"/>
              <a:t>BIP</a:t>
            </a:r>
          </a:p>
          <a:p>
            <a:pPr marL="0" indent="0">
              <a:buNone/>
            </a:pPr>
            <a:r>
              <a:rPr lang="en-US" sz="2000" dirty="0"/>
              <a:t>Test assemble of mirrors in optical slices in Spain </a:t>
            </a:r>
          </a:p>
          <a:p>
            <a:r>
              <a:rPr lang="sv-SE" sz="2000" dirty="0" err="1"/>
              <a:t>Manufacturing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slices </a:t>
            </a:r>
            <a:r>
              <a:rPr lang="sv-SE" sz="2000" dirty="0" err="1"/>
              <a:t>finished</a:t>
            </a:r>
            <a:r>
              <a:rPr lang="sv-SE" sz="2000" dirty="0"/>
              <a:t> Q1 2019</a:t>
            </a:r>
          </a:p>
          <a:p>
            <a:pPr marL="0" indent="0">
              <a:buNone/>
            </a:pPr>
            <a:r>
              <a:rPr lang="sv-SE" sz="2000" dirty="0"/>
              <a:t>Final </a:t>
            </a:r>
            <a:r>
              <a:rPr lang="sv-SE" sz="2000" dirty="0" err="1"/>
              <a:t>assemble</a:t>
            </a:r>
            <a:r>
              <a:rPr lang="sv-SE" sz="2000" dirty="0"/>
              <a:t> and </a:t>
            </a:r>
            <a:r>
              <a:rPr lang="sv-SE" sz="2000" dirty="0" err="1"/>
              <a:t>alignment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</a:t>
            </a:r>
            <a:r>
              <a:rPr lang="sv-SE" sz="2000" dirty="0" err="1"/>
              <a:t>mirrors</a:t>
            </a:r>
            <a:r>
              <a:rPr lang="sv-SE" sz="2000" dirty="0"/>
              <a:t> in </a:t>
            </a:r>
            <a:r>
              <a:rPr lang="sv-SE" sz="2000" dirty="0" err="1"/>
              <a:t>Mock-Up</a:t>
            </a:r>
            <a:endParaRPr lang="en-US" sz="2000" dirty="0"/>
          </a:p>
          <a:p>
            <a:r>
              <a:rPr lang="en-US" sz="2000" dirty="0"/>
              <a:t>PBIP delivered to Lund Q2 2019</a:t>
            </a:r>
          </a:p>
          <a:p>
            <a:pPr marL="0" indent="0"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761876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marL="0" indent="0" algn="ctr">
              <a:buNone/>
            </a:pPr>
            <a:r>
              <a:rPr lang="sv-SE" dirty="0"/>
              <a:t>Thank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0601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Backup </a:t>
            </a:r>
            <a:r>
              <a:rPr lang="sv-SE" dirty="0" err="1"/>
              <a:t>slide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236BC2-93C8-4B60-9A3C-FE4B7DA3C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78194"/>
      </p:ext>
    </p:extLst>
  </p:cSld>
  <p:clrMapOvr>
    <a:masterClrMapping/>
  </p:clrMapOvr>
</p:sld>
</file>

<file path=ppt/theme/theme1.xml><?xml version="1.0" encoding="utf-8"?>
<a:theme xmlns:a="http://schemas.openxmlformats.org/drawingml/2006/main" name="ESS Core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 template.potx</Template>
  <TotalTime>29877</TotalTime>
  <Words>233</Words>
  <Application>Microsoft Office PowerPoint</Application>
  <PresentationFormat>On-screen Show (4:3)</PresentationFormat>
  <Paragraphs>60</Paragraphs>
  <Slides>8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ESS Core Powerpoint template</vt:lpstr>
      <vt:lpstr>Target Station and PBIP update Target Imaging Systems</vt:lpstr>
      <vt:lpstr>Target Station layout</vt:lpstr>
      <vt:lpstr>Target Station components Proton Beam Instrumentation Plug (PBIP)</vt:lpstr>
      <vt:lpstr>Target Station components Proton Beam Instrumentation Plug (PBIP)</vt:lpstr>
      <vt:lpstr>Monolith atmosphere</vt:lpstr>
      <vt:lpstr>Schedule</vt:lpstr>
      <vt:lpstr>The End</vt:lpstr>
      <vt:lpstr>Backup slide</vt:lpstr>
    </vt:vector>
  </TitlesOfParts>
  <Company>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Mattias Wilborgsson</cp:lastModifiedBy>
  <cp:revision>155</cp:revision>
  <cp:lastPrinted>2016-09-12T14:26:57Z</cp:lastPrinted>
  <dcterms:created xsi:type="dcterms:W3CDTF">2013-10-29T16:05:10Z</dcterms:created>
  <dcterms:modified xsi:type="dcterms:W3CDTF">2017-10-20T07:20:32Z</dcterms:modified>
</cp:coreProperties>
</file>