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89" r:id="rId3"/>
    <p:sldId id="259" r:id="rId4"/>
    <p:sldId id="261" r:id="rId5"/>
    <p:sldId id="262" r:id="rId6"/>
    <p:sldId id="268" r:id="rId7"/>
    <p:sldId id="278" r:id="rId8"/>
    <p:sldId id="279" r:id="rId9"/>
    <p:sldId id="293" r:id="rId10"/>
    <p:sldId id="294" r:id="rId11"/>
    <p:sldId id="287" r:id="rId12"/>
    <p:sldId id="286" r:id="rId13"/>
    <p:sldId id="258" r:id="rId1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86" autoAdjust="0"/>
  </p:normalViewPr>
  <p:slideViewPr>
    <p:cSldViewPr>
      <p:cViewPr varScale="1">
        <p:scale>
          <a:sx n="88" d="100"/>
          <a:sy n="88" d="100"/>
        </p:scale>
        <p:origin x="6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2017-10-23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Current status</a:t>
            </a:r>
            <a:r>
              <a:rPr lang="en-GB" baseline="0" dirty="0" smtClean="0"/>
              <a:t> image – just before summer</a:t>
            </a:r>
          </a:p>
          <a:p>
            <a:r>
              <a:rPr lang="en-GB" baseline="0" dirty="0" err="1" smtClean="0"/>
              <a:t>Tklystron</a:t>
            </a:r>
            <a:r>
              <a:rPr lang="en-GB" baseline="0" dirty="0" smtClean="0"/>
              <a:t> gallery building, tunnel and klystron gallery ready to start installation</a:t>
            </a:r>
          </a:p>
          <a:p>
            <a:r>
              <a:rPr lang="en-GB" baseline="0" dirty="0" err="1" smtClean="0"/>
              <a:t>Cryo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buildind</a:t>
            </a:r>
            <a:r>
              <a:rPr lang="en-GB" baseline="0" dirty="0" smtClean="0"/>
              <a:t>, shown empty (see next slide for content)</a:t>
            </a:r>
          </a:p>
          <a:p>
            <a:r>
              <a:rPr lang="en-GB" baseline="0" dirty="0" smtClean="0"/>
              <a:t>Target puck and target building</a:t>
            </a:r>
            <a:endParaRPr lang="en-GB" baseline="0" dirty="0"/>
          </a:p>
          <a:p>
            <a:r>
              <a:rPr lang="en-GB" baseline="0" dirty="0" smtClean="0"/>
              <a:t>Base slab for experimental hall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6997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200" dirty="0" smtClean="0"/>
              <a:t>Disassembly and packing will start in October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 smtClean="0"/>
              <a:t>Installation Readiness Review held at ESS on September 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6216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973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Current Status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Cost Variance is by end of July +710 k€.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Main contributors to the CV are: Beam Physics and Operation, Electrical Support and Cooling Support.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Schedule variance is by end of July -31 M€ (improved by 12 M€ from previous month!).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Main contributors to the SV are: NCFE, Spoke Cavities &amp; </a:t>
            </a:r>
            <a:r>
              <a:rPr lang="en-US" dirty="0" err="1" smtClean="0"/>
              <a:t>Cryomodules</a:t>
            </a:r>
            <a:r>
              <a:rPr lang="en-US" dirty="0" smtClean="0"/>
              <a:t>, Beam Diagnostics, RF Systems, Vacuum and Cryogenics.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37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23/10/2017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23/10/2017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23/10/2017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23/10/2017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23/10/2017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ESS Project Update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Andreas Jansson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Group Leader,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Beam Physics, Operation and Beam </a:t>
            </a:r>
            <a:r>
              <a:rPr lang="en-GB" sz="2000" dirty="0" err="1" smtClean="0">
                <a:solidFill>
                  <a:schemeClr val="bg1"/>
                </a:solidFill>
              </a:rPr>
              <a:t>Diagnsotics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23 October,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2019 - 2020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" y="1600200"/>
            <a:ext cx="3439159" cy="45259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20" y="1600200"/>
            <a:ext cx="3410359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8" name="Rectangle 7"/>
          <p:cNvSpPr/>
          <p:nvPr/>
        </p:nvSpPr>
        <p:spPr>
          <a:xfrm>
            <a:off x="1403648" y="6352143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confluence.esss.lu.se</a:t>
            </a:r>
            <a:r>
              <a:rPr lang="en-US" dirty="0"/>
              <a:t>/display/AI/</a:t>
            </a:r>
            <a:r>
              <a:rPr lang="en-US" dirty="0" err="1"/>
              <a:t>AD+Installation+Plan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1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Linac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1923595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Cryomodule installation can only start after the complete CDS has been commissioned:</a:t>
            </a:r>
          </a:p>
          <a:p>
            <a:pPr lvl="1"/>
            <a:r>
              <a:rPr lang="en-GB" dirty="0" smtClean="0"/>
              <a:t>As of today, the earliest installation date of the first cryomodule is end of the 2019.</a:t>
            </a:r>
          </a:p>
          <a:p>
            <a:pPr lvl="1"/>
            <a:r>
              <a:rPr lang="en-GB" dirty="0" smtClean="0"/>
              <a:t>LWUs will be installed after the cryomodule installation.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80" y="3615697"/>
            <a:ext cx="9144000" cy="31976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070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HEBT, </a:t>
            </a:r>
            <a:r>
              <a:rPr lang="en-GB" dirty="0" err="1" smtClean="0"/>
              <a:t>DogLeg</a:t>
            </a:r>
            <a:r>
              <a:rPr lang="en-GB" dirty="0" smtClean="0"/>
              <a:t> and Dump 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4114800" cy="4756149"/>
          </a:xfrm>
        </p:spPr>
        <p:txBody>
          <a:bodyPr>
            <a:normAutofit/>
          </a:bodyPr>
          <a:lstStyle/>
          <a:p>
            <a:r>
              <a:rPr lang="en-GB" dirty="0" smtClean="0"/>
              <a:t>Vacuum and LWUs installation can take place </a:t>
            </a:r>
            <a:r>
              <a:rPr lang="en-GB" dirty="0" smtClean="0"/>
              <a:t>as </a:t>
            </a:r>
            <a:r>
              <a:rPr lang="en-GB" dirty="0" smtClean="0"/>
              <a:t>soon as magnets become </a:t>
            </a:r>
            <a:r>
              <a:rPr lang="en-GB" dirty="0" smtClean="0"/>
              <a:t>available.</a:t>
            </a:r>
            <a:endParaRPr lang="en-GB" dirty="0" smtClean="0"/>
          </a:p>
          <a:p>
            <a:r>
              <a:rPr lang="en-GB" dirty="0" smtClean="0"/>
              <a:t>Tuning Beam Dump:</a:t>
            </a:r>
          </a:p>
          <a:p>
            <a:pPr lvl="1"/>
            <a:r>
              <a:rPr lang="en-GB" dirty="0" smtClean="0"/>
              <a:t>Shielding to be delivered March 2018</a:t>
            </a:r>
          </a:p>
          <a:p>
            <a:pPr lvl="1"/>
            <a:r>
              <a:rPr lang="en-GB" dirty="0" smtClean="0"/>
              <a:t>Beam Dump System: November 2018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2296733"/>
            <a:ext cx="4572000" cy="31805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59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</a:t>
            </a:r>
            <a:r>
              <a:rPr lang="en-GB" dirty="0" err="1" smtClean="0"/>
              <a:t>Linac</a:t>
            </a:r>
            <a:r>
              <a:rPr lang="en-GB" dirty="0" smtClean="0"/>
              <a:t> </a:t>
            </a:r>
            <a:r>
              <a:rPr lang="en-GB" dirty="0" err="1" smtClean="0"/>
              <a:t>Comissioning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8229600" cy="3204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31640" y="5661248"/>
            <a:ext cx="690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Imaging systems should see beam for the first time in 3 years from now.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Progress - Buildings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8" y="1417638"/>
            <a:ext cx="7874000" cy="4991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96" y="4561672"/>
            <a:ext cx="3149600" cy="1717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96" y="475298"/>
            <a:ext cx="3149600" cy="1884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11" y="1196752"/>
            <a:ext cx="2955273" cy="185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1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 &amp; LEBT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5232" y="2286802"/>
            <a:ext cx="4710532" cy="281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2017-07-07 10.2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2420888"/>
            <a:ext cx="4622483" cy="3546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683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of Cryogenic Plant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85" y="1760304"/>
            <a:ext cx="2370592" cy="3167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689" y="1617400"/>
            <a:ext cx="3044886" cy="214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689" y="3848666"/>
            <a:ext cx="3044885" cy="2244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286" y="1817568"/>
            <a:ext cx="2694548" cy="38818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037475"/>
            <a:ext cx="1391045" cy="1775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9606"/>
            <a:ext cx="3490216" cy="26176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73622"/>
            <a:ext cx="3562324" cy="2671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7638"/>
            <a:ext cx="3765740" cy="282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stand 1 and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02" y="1590342"/>
            <a:ext cx="6635080" cy="2491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4254186"/>
            <a:ext cx="1673316" cy="2232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4293096"/>
            <a:ext cx="2845296" cy="21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WP8 Radio Frequency Systems</a:t>
            </a:r>
            <a:endParaRPr lang="en-GB" dirty="0"/>
          </a:p>
        </p:txBody>
      </p:sp>
      <p:pic>
        <p:nvPicPr>
          <p:cNvPr id="6" name="Picture 5" descr="/Users/rihuazeng/Work2017/PhaseReferenceDistribution/Installation/Pictures/InstallationInTunnel/IMG_2943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61131" y="2236629"/>
            <a:ext cx="4873942" cy="363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/Users/rihuazeng/Work2017/PhaseReferenceDistribution/Installation/Pictures/Hanging_structures/IMG_3068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3"/>
          <a:stretch/>
        </p:blipFill>
        <p:spPr bwMode="auto">
          <a:xfrm>
            <a:off x="4398010" y="2299018"/>
            <a:ext cx="4288790" cy="3603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496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467544" y="4509120"/>
            <a:ext cx="8136904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b="1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-8945" y="2023919"/>
            <a:ext cx="9089881" cy="3374012"/>
            <a:chOff x="18915" y="1476004"/>
            <a:chExt cx="9089881" cy="3374012"/>
          </a:xfrm>
        </p:grpSpPr>
        <p:pic>
          <p:nvPicPr>
            <p:cNvPr id="5" name="Picture 4" descr="&lt;CH226&gt;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8915" y="1476004"/>
              <a:ext cx="9089881" cy="3374012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956376" y="3109065"/>
              <a:ext cx="1047750" cy="1000125"/>
            </a:xfrm>
            <a:prstGeom prst="rect">
              <a:avLst/>
            </a:prstGeom>
            <a:noFill/>
            <a:ln w="3175">
              <a:solidFill>
                <a:srgbClr val="363636"/>
              </a:solidFill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" name="Picture 2" descr="&lt;CH224&gt;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747334" y="3481139"/>
              <a:ext cx="5633042" cy="610008"/>
            </a:xfrm>
            <a:prstGeom prst="rect">
              <a:avLst/>
            </a:prstGeom>
            <a:ln w="3175">
              <a:solidFill>
                <a:srgbClr val="363636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7746130" y="1443920"/>
            <a:ext cx="1394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smtClean="0"/>
              <a:t>(* No InKind included)</a:t>
            </a:r>
            <a:endParaRPr lang="sv-SE" sz="1050"/>
          </a:p>
        </p:txBody>
      </p:sp>
    </p:spTree>
    <p:extLst>
      <p:ext uri="{BB962C8B-B14F-4D97-AF65-F5344CB8AC3E}">
        <p14:creationId xmlns:p14="http://schemas.microsoft.com/office/powerpoint/2010/main" val="212208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Big Picture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100"/>
            <a:ext cx="9144000" cy="57412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984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2017 - 2018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76" y="1600200"/>
            <a:ext cx="3432248" cy="45259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87" y="1600200"/>
            <a:ext cx="3468226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8" name="Rectangle 7"/>
          <p:cNvSpPr/>
          <p:nvPr/>
        </p:nvSpPr>
        <p:spPr>
          <a:xfrm>
            <a:off x="1403648" y="6352143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confluence.esss.lu.se</a:t>
            </a:r>
            <a:r>
              <a:rPr lang="en-US" dirty="0"/>
              <a:t>/display/AI/</a:t>
            </a:r>
            <a:r>
              <a:rPr lang="en-US" dirty="0" err="1"/>
              <a:t>AD+Installation+Plan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20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219</TotalTime>
  <Words>307</Words>
  <Application>Microsoft Macintosh PowerPoint</Application>
  <PresentationFormat>On-screen Show (4:3)</PresentationFormat>
  <Paragraphs>57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ESS Project Update</vt:lpstr>
      <vt:lpstr>ESS Progress - Buildings</vt:lpstr>
      <vt:lpstr>Ion Source &amp; LEBT</vt:lpstr>
      <vt:lpstr>Installation of Cryogenic Plant Components</vt:lpstr>
      <vt:lpstr>Test stand 1 and 2</vt:lpstr>
      <vt:lpstr>WP8 Radio Frequency Systems</vt:lpstr>
      <vt:lpstr>EV Graph</vt:lpstr>
      <vt:lpstr>The Big Picture</vt:lpstr>
      <vt:lpstr>2017 - 2018</vt:lpstr>
      <vt:lpstr>2019 - 2020</vt:lpstr>
      <vt:lpstr>Cold Linac</vt:lpstr>
      <vt:lpstr>HEBT, DogLeg and Dump Line</vt:lpstr>
      <vt:lpstr>Cold Linac Comissioning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 Project Update</dc:title>
  <dc:creator>Andreas Jansson</dc:creator>
  <cp:lastModifiedBy>Andreas Jansson</cp:lastModifiedBy>
  <cp:revision>7</cp:revision>
  <dcterms:created xsi:type="dcterms:W3CDTF">2017-10-23T06:44:58Z</dcterms:created>
  <dcterms:modified xsi:type="dcterms:W3CDTF">2017-10-23T10:24:27Z</dcterms:modified>
</cp:coreProperties>
</file>