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90" r:id="rId2"/>
    <p:sldId id="430" r:id="rId3"/>
    <p:sldId id="429" r:id="rId4"/>
    <p:sldId id="431" r:id="rId5"/>
    <p:sldId id="433" r:id="rId6"/>
    <p:sldId id="434" r:id="rId7"/>
    <p:sldId id="435" r:id="rId8"/>
    <p:sldId id="436" r:id="rId9"/>
    <p:sldId id="438" r:id="rId10"/>
    <p:sldId id="441" r:id="rId11"/>
    <p:sldId id="442" r:id="rId12"/>
    <p:sldId id="455" r:id="rId13"/>
    <p:sldId id="444" r:id="rId14"/>
    <p:sldId id="445" r:id="rId15"/>
    <p:sldId id="447" r:id="rId16"/>
    <p:sldId id="446" r:id="rId17"/>
    <p:sldId id="448" r:id="rId18"/>
    <p:sldId id="449" r:id="rId19"/>
    <p:sldId id="450" r:id="rId20"/>
    <p:sldId id="451" r:id="rId21"/>
    <p:sldId id="452" r:id="rId22"/>
    <p:sldId id="443" r:id="rId23"/>
    <p:sldId id="453" r:id="rId24"/>
    <p:sldId id="426" r:id="rId25"/>
    <p:sldId id="427" r:id="rId26"/>
    <p:sldId id="428" r:id="rId27"/>
    <p:sldId id="454" r:id="rId28"/>
    <p:sldId id="422" r:id="rId29"/>
    <p:sldId id="377" r:id="rId30"/>
    <p:sldId id="386" r:id="rId31"/>
    <p:sldId id="38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B400"/>
    <a:srgbClr val="00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4" autoAdjust="0"/>
    <p:restoredTop sz="86418" autoAdjust="0"/>
  </p:normalViewPr>
  <p:slideViewPr>
    <p:cSldViewPr snapToGrid="0" snapToObjects="1">
      <p:cViewPr>
        <p:scale>
          <a:sx n="100" d="100"/>
          <a:sy n="100" d="100"/>
        </p:scale>
        <p:origin x="-1512" y="-1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4C34D-610D-9F4D-BD57-774D39D88842}" type="datetimeFigureOut">
              <a:rPr lang="en-US" smtClean="0"/>
              <a:t>23.10.17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6EF3C-24CC-B84B-9788-4A033699DF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6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E9F50-21F5-8B41-B1FC-AF6422195452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6EF3C-24CC-B84B-9788-4A033699DF7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194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23.10.17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09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23.10.17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3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23.10.17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685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23.10.17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7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23.10.17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53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23.10.17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03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23.10.17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8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23.10.17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7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23.10.17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22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23.10.17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74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23.10.17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40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C1394-8DD7-6247-AB05-503F148BCC91}" type="datetimeFigureOut">
              <a:rPr lang="en-US" smtClean="0"/>
              <a:t>23.10.17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1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4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697" y="1669503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en-GB" sz="2200" b="1" dirty="0" smtClean="0"/>
              <a:t>ESS Target </a:t>
            </a:r>
            <a:r>
              <a:rPr lang="en-GB" sz="2200" b="1" dirty="0"/>
              <a:t>Proton Beam Imaging Systems CDR</a:t>
            </a:r>
            <a:r>
              <a:rPr lang="nb-NO" sz="2400" b="1" dirty="0"/>
              <a:t/>
            </a:r>
            <a:br>
              <a:rPr lang="nb-NO" sz="2400" b="1" dirty="0"/>
            </a:br>
            <a:r>
              <a:rPr lang="en-US" sz="3200" b="1" dirty="0" smtClean="0">
                <a:solidFill>
                  <a:prstClr val="black"/>
                </a:solidFill>
                <a:latin typeface="Helvetica"/>
              </a:rPr>
              <a:t>System Update</a:t>
            </a:r>
            <a:br>
              <a:rPr lang="en-US" sz="3200" b="1" dirty="0" smtClean="0">
                <a:solidFill>
                  <a:prstClr val="black"/>
                </a:solidFill>
                <a:latin typeface="Helvetica"/>
              </a:rPr>
            </a:br>
            <a:r>
              <a:rPr lang="en-US" sz="3200" b="1" dirty="0" smtClean="0">
                <a:solidFill>
                  <a:prstClr val="black"/>
                </a:solidFill>
                <a:latin typeface="Helvetica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Helvetica"/>
              </a:rPr>
              <a:t/>
            </a:r>
            <a:br>
              <a:rPr lang="en-US" sz="3200" b="1" dirty="0">
                <a:solidFill>
                  <a:prstClr val="black"/>
                </a:solidFill>
                <a:latin typeface="Helvetica"/>
              </a:rPr>
            </a:b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3112522"/>
            <a:ext cx="8619066" cy="467691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Erik Adli</a:t>
            </a:r>
            <a:endParaRPr lang="en-US" sz="1800" b="1" dirty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Department of Physics, University of Oslo, Norway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University of Oslo, October 23, 2017</a:t>
            </a:r>
            <a:endParaRPr lang="en-US" sz="2400" b="1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2552" y="66550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" y="5429623"/>
            <a:ext cx="1428377" cy="1428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588" y="5467501"/>
            <a:ext cx="1434353" cy="140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8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9382" y="1051131"/>
            <a:ext cx="12102448" cy="65490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97866" y="1862667"/>
            <a:ext cx="47752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PDR optical system :</a:t>
            </a:r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4 curved and 2 flat mirrors in the PBIP (until a </a:t>
            </a:r>
            <a:r>
              <a:rPr lang="en-US" sz="2200" b="1" dirty="0" smtClean="0"/>
              <a:t>intermediate real image</a:t>
            </a:r>
            <a:r>
              <a:rPr lang="en-US" sz="22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4 curved and 1 flat mirrors in the transport to access area</a:t>
            </a:r>
            <a:endParaRPr lang="en-US" sz="2200" dirty="0"/>
          </a:p>
          <a:p>
            <a:r>
              <a:rPr lang="en-US" sz="2200" b="1" dirty="0" smtClean="0"/>
              <a:t>A total of 8 curved and 3 flat mirrors, per system.</a:t>
            </a:r>
            <a:endParaRPr lang="en-US" sz="2200" dirty="0" smtClean="0"/>
          </a:p>
          <a:p>
            <a:r>
              <a:rPr lang="en-US" sz="2200" dirty="0" smtClean="0"/>
              <a:t>In literature: not found description of similar systems.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10" name="Left Brace 9"/>
          <p:cNvSpPr/>
          <p:nvPr/>
        </p:nvSpPr>
        <p:spPr>
          <a:xfrm>
            <a:off x="1507066" y="4250266"/>
            <a:ext cx="440267" cy="104986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 Brace 10"/>
          <p:cNvSpPr/>
          <p:nvPr/>
        </p:nvSpPr>
        <p:spPr>
          <a:xfrm>
            <a:off x="1693330" y="1101931"/>
            <a:ext cx="440267" cy="311446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1129" y="4605867"/>
            <a:ext cx="62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PBIP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7577" y="2370667"/>
            <a:ext cx="11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Transport</a:t>
            </a:r>
          </a:p>
          <a:p>
            <a:r>
              <a:rPr lang="en-US" b="1" dirty="0" smtClean="0"/>
              <a:t>line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896375" y="4605867"/>
            <a:ext cx="0" cy="132355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49886" y="4605867"/>
            <a:ext cx="285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z</a:t>
            </a:r>
            <a:endParaRPr lang="en-US" sz="20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370667" y="4047067"/>
            <a:ext cx="2100508" cy="203199"/>
          </a:xfrm>
          <a:prstGeom prst="straightConnector1">
            <a:avLst/>
          </a:prstGeom>
          <a:ln w="6350" cmpd="sng">
            <a:solidFill>
              <a:schemeClr val="tx1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70163"/>
            <a:ext cx="64285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/>
              <a:t>Target imaging systems</a:t>
            </a:r>
            <a:endParaRPr lang="en-US" sz="5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64181" y="0"/>
            <a:ext cx="1512403" cy="1015663"/>
          </a:xfrm>
          <a:prstGeom prst="rect">
            <a:avLst/>
          </a:prstGeom>
          <a:noFill/>
          <a:scene3d>
            <a:camera prst="orthographicFront">
              <a:rot lat="0" lon="0" rev="19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PDR</a:t>
            </a:r>
          </a:p>
        </p:txBody>
      </p:sp>
    </p:spTree>
    <p:extLst>
      <p:ext uri="{BB962C8B-B14F-4D97-AF65-F5344CB8AC3E}">
        <p14:creationId xmlns:p14="http://schemas.microsoft.com/office/powerpoint/2010/main" val="233908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163"/>
            <a:ext cx="7736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Update: redesign to simpler system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931937"/>
            <a:ext cx="6527800" cy="3561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900" y="4584700"/>
            <a:ext cx="8623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Consistent with strong recommendations from the PDR report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Reduced number of mirrors, per system: 11 to 8 (ok'd with shielding)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All but first mirror flat. Greatly eases tolerancing and tolerances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PBIP: block and slice, merged, as result of tolerancing process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Same effective numerical aperture as previous system (still small, </a:t>
            </a:r>
            <a:r>
              <a:rPr lang="en-US" sz="2000" dirty="0">
                <a:latin typeface="Symbol" charset="2"/>
                <a:cs typeface="Symbol" charset="2"/>
              </a:rPr>
              <a:t>~</a:t>
            </a:r>
            <a:r>
              <a:rPr lang="en-US" sz="2000" dirty="0"/>
              <a:t>0.001)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No longer all-reflective, need refractive lens on camera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6426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163"/>
            <a:ext cx="5222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Update: connection cell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727200"/>
            <a:ext cx="6156960" cy="513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1617758"/>
            <a:ext cx="4662408" cy="25732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467" y="721943"/>
            <a:ext cx="89069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dirty="0" smtClean="0"/>
              <a:t>Allocations of space for optical system components, including tables and space to perform alignment has been made in the connection cell and all the way to the A2T Access Area</a:t>
            </a:r>
          </a:p>
          <a:p>
            <a:pPr marL="285750" indent="-285750">
              <a:buFont typeface="Arial"/>
              <a:buChar char="•"/>
            </a:pPr>
            <a:r>
              <a:rPr lang="nb-NO" dirty="0"/>
              <a:t>Integrated into the master ESS CAD model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262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163"/>
            <a:ext cx="8261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Update: hardware in place! Prototype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56622" y="841549"/>
            <a:ext cx="43873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Prototype constructed at Oslo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Consistent with recommendations from the PDR report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Performance assumptions verified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Invaluable for tolerance and alignment studies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Close dialog with ESS target and ESS Bilbao has led to the present tolerances, and the installation and alignment strategy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778048"/>
            <a:ext cx="4540722" cy="6079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487" y="3190677"/>
            <a:ext cx="3240159" cy="3629222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172200" y="2908300"/>
            <a:ext cx="2381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Tolerances tables</a:t>
            </a:r>
          </a:p>
        </p:txBody>
      </p:sp>
    </p:spTree>
    <p:extLst>
      <p:ext uri="{BB962C8B-B14F-4D97-AF65-F5344CB8AC3E}">
        <p14:creationId xmlns:p14="http://schemas.microsoft.com/office/powerpoint/2010/main" val="88460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Tuning beam dump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770" y="1705504"/>
            <a:ext cx="5326230" cy="5008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862667"/>
            <a:ext cx="3665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PDR, open questions :</a:t>
            </a:r>
          </a:p>
          <a:p>
            <a:r>
              <a:rPr lang="en-US" dirty="0"/>
              <a:t>- </a:t>
            </a:r>
            <a:r>
              <a:rPr lang="en-US" dirty="0" smtClean="0"/>
              <a:t>where to put cameras</a:t>
            </a:r>
          </a:p>
          <a:p>
            <a:r>
              <a:rPr lang="en-US" dirty="0"/>
              <a:t>- </a:t>
            </a:r>
            <a:r>
              <a:rPr lang="en-US" dirty="0" smtClean="0"/>
              <a:t>how complex the optical system would need to be</a:t>
            </a:r>
          </a:p>
          <a:p>
            <a:r>
              <a:rPr lang="en-US" b="1" dirty="0"/>
              <a:t>- </a:t>
            </a:r>
            <a:r>
              <a:rPr lang="en-US" dirty="0"/>
              <a:t>the radiation levels expected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64181" y="0"/>
            <a:ext cx="1512403" cy="1015663"/>
          </a:xfrm>
          <a:prstGeom prst="rect">
            <a:avLst/>
          </a:prstGeom>
          <a:noFill/>
          <a:scene3d>
            <a:camera prst="orthographicFront">
              <a:rot lat="0" lon="0" rev="19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PDR</a:t>
            </a:r>
          </a:p>
        </p:txBody>
      </p:sp>
    </p:spTree>
    <p:extLst>
      <p:ext uri="{BB962C8B-B14F-4D97-AF65-F5344CB8AC3E}">
        <p14:creationId xmlns:p14="http://schemas.microsoft.com/office/powerpoint/2010/main" val="257523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0163"/>
            <a:ext cx="8897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Update: detailed radiation studies performed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9095"/>
            <a:ext cx="8153400" cy="2809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008713"/>
            <a:ext cx="5702300" cy="26840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00" y="742386"/>
            <a:ext cx="851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Detailed radiation studies of dump using FLUKA (recommendation from PDR)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Used to select camera location, to minimum radiation areas</a:t>
            </a:r>
          </a:p>
        </p:txBody>
      </p:sp>
    </p:spTree>
    <p:extLst>
      <p:ext uri="{BB962C8B-B14F-4D97-AF65-F5344CB8AC3E}">
        <p14:creationId xmlns:p14="http://schemas.microsoft.com/office/powerpoint/2010/main" val="349894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0163"/>
            <a:ext cx="6083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Update: simple optical system,</a:t>
            </a:r>
          </a:p>
          <a:p>
            <a:r>
              <a:rPr lang="en-US" sz="3600" b="1" dirty="0"/>
              <a:t>cameras in tunnel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3202993"/>
            <a:ext cx="3727008" cy="3502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678" y="3689350"/>
            <a:ext cx="4101462" cy="3016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700" y="1270492"/>
            <a:ext cx="8518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Radiation studies points to optimal camera locations (high alcoves inside wall)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Keeps optical system simple. 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Access to replace cameras and parts has been studied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Multiple-screen actuator system design, based on proven accelerator technology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Interfaces with vacuum vessel and dump well understood, due to continuous dialog Oslo (Ibison) and Cockcroft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3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tegrated setup April 2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6" y="3879011"/>
            <a:ext cx="4775122" cy="30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52700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90" y="1345787"/>
            <a:ext cx="3589867" cy="269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2_Al2O3_b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90" y="1883293"/>
            <a:ext cx="2166009" cy="121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051909-007"/>
          <p:cNvPicPr>
            <a:picLocks noChangeAspect="1" noChangeArrowheads="1"/>
          </p:cNvPicPr>
          <p:nvPr/>
        </p:nvPicPr>
        <p:blipFill>
          <a:blip r:embed="rId6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10" y="1419999"/>
            <a:ext cx="3233210" cy="242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775122" y="2283986"/>
            <a:ext cx="1961567" cy="842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622393"/>
              </p:ext>
            </p:extLst>
          </p:nvPr>
        </p:nvGraphicFramePr>
        <p:xfrm>
          <a:off x="5544121" y="3879012"/>
          <a:ext cx="3358578" cy="2868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9" name="Acrobat Document" r:id="rId7" imgW="7542857" imgH="5830114" progId="AcroExch.Document.7">
                  <p:embed/>
                </p:oleObj>
              </mc:Choice>
              <mc:Fallback>
                <p:oleObj name="Acrobat Document" r:id="rId7" imgW="7542857" imgH="5830114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365" t="15982" r="19533" b="9883"/>
                      <a:stretch>
                        <a:fillRect/>
                      </a:stretch>
                    </p:blipFill>
                    <p:spPr bwMode="auto">
                      <a:xfrm>
                        <a:off x="5544121" y="3879012"/>
                        <a:ext cx="3358578" cy="2868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260478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Photon source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36689" y="3097986"/>
            <a:ext cx="240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Coating must be flame/plasma sprayed onto surfaces.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391840" y="3744317"/>
            <a:ext cx="42775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SNS coating development</a:t>
            </a:r>
            <a:endParaRPr lang="en-US" sz="3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64181" y="0"/>
            <a:ext cx="1512403" cy="1015663"/>
          </a:xfrm>
          <a:prstGeom prst="rect">
            <a:avLst/>
          </a:prstGeom>
          <a:noFill/>
          <a:scene3d>
            <a:camera prst="orthographicFront">
              <a:rot lat="0" lon="0" rev="19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PDR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933" y="682523"/>
            <a:ext cx="821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At PDR: unclear when, and how target and PBW should be coated.  Research</a:t>
            </a:r>
          </a:p>
          <a:p>
            <a:r>
              <a:rPr lang="en-US"/>
              <a:t>for new materials and coatings was started.</a:t>
            </a:r>
          </a:p>
        </p:txBody>
      </p:sp>
    </p:spTree>
    <p:extLst>
      <p:ext uri="{BB962C8B-B14F-4D97-AF65-F5344CB8AC3E}">
        <p14:creationId xmlns:p14="http://schemas.microsoft.com/office/powerpoint/2010/main" val="1436022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2475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Update: target wheel needs to be coated in one, or two, pieces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622" y="3472656"/>
            <a:ext cx="3864378" cy="2658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2656"/>
            <a:ext cx="5284306" cy="2426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466" y="1401234"/>
            <a:ext cx="8678334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As consequence, portable combustion spray solutions preferred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This suggests to use a SNS-like </a:t>
            </a:r>
            <a:r>
              <a:rPr lang="hr-HR" sz="2200"/>
              <a:t>Cr:Al2O3 </a:t>
            </a:r>
            <a:r>
              <a:rPr lang="en-US" sz="2200" dirty="0"/>
              <a:t>coating for first target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Coating can in principle be done at ESS Lund, but a complicated set-up needs to be put in place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Schedule discussed with target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Industrialization of process underways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7349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7938"/>
            <a:ext cx="8229600" cy="1143000"/>
          </a:xfrm>
        </p:spPr>
        <p:txBody>
          <a:bodyPr/>
          <a:lstStyle/>
          <a:p>
            <a:r>
              <a:rPr lang="en-US" dirty="0"/>
              <a:t>Update: coating development: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689100"/>
            <a:ext cx="8890000" cy="5168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00" y="827772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Increased network of coating development partners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New materials studied (Yttria, </a:t>
            </a:r>
            <a:r>
              <a:rPr lang="en-US"/>
              <a:t>Y</a:t>
            </a:r>
            <a:r>
              <a:rPr lang="en-US" baseline="-25000"/>
              <a:t>2</a:t>
            </a:r>
            <a:r>
              <a:rPr lang="en-US"/>
              <a:t>WO</a:t>
            </a:r>
            <a:r>
              <a:rPr lang="en-US" baseline="-25000"/>
              <a:t>6</a:t>
            </a:r>
            <a:r>
              <a:rPr lang="en-US"/>
              <a:t>)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Irradiation at BLIP performed, new irradiation campaign with DTU started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77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18879" y="70163"/>
            <a:ext cx="25913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/>
              <a:t>Schedule </a:t>
            </a:r>
            <a:endParaRPr lang="en-US" sz="5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028171"/>
            <a:ext cx="1839405" cy="1794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911" y="5199858"/>
            <a:ext cx="238218" cy="22092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541868" y="2909328"/>
            <a:ext cx="7721600" cy="2201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>
            <a:endCxn id="17" idx="2"/>
          </p:cNvCxnSpPr>
          <p:nvPr/>
        </p:nvCxnSpPr>
        <p:spPr>
          <a:xfrm flipV="1">
            <a:off x="778933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419600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941733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265333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590801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64479" y="2539996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2017-01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93278" y="2539996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2018-01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86682" y="2543197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2019-01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63082" y="2560130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2019-12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0282" y="2539996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2016-01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5" y="772448"/>
            <a:ext cx="2362724" cy="1327283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>
            <a:off x="778933" y="2336796"/>
            <a:ext cx="198598" cy="59266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0233" y="2135197"/>
            <a:ext cx="141740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Kick-off, 2016-02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92752" y="2190798"/>
            <a:ext cx="78739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PDR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2016-09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48" name="Straight Arrow Connector 47"/>
          <p:cNvCxnSpPr>
            <a:stCxn id="45" idx="2"/>
          </p:cNvCxnSpPr>
          <p:nvPr/>
        </p:nvCxnSpPr>
        <p:spPr>
          <a:xfrm flipH="1">
            <a:off x="1878388" y="2714018"/>
            <a:ext cx="108062" cy="36784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639611" y="1765865"/>
            <a:ext cx="1165804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Simulation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design frozen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2017-03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086100" y="2539996"/>
            <a:ext cx="0" cy="46933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609534" y="2159276"/>
            <a:ext cx="78739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CDR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2017-09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56" name="Straight Arrow Connector 55"/>
          <p:cNvCxnSpPr>
            <a:stCxn id="55" idx="2"/>
          </p:cNvCxnSpPr>
          <p:nvPr/>
        </p:nvCxnSpPr>
        <p:spPr>
          <a:xfrm flipH="1">
            <a:off x="3895170" y="2682496"/>
            <a:ext cx="108062" cy="36784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76949" y="1572266"/>
            <a:ext cx="1619466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Delivery of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critical components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complete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2018-05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5262598" y="2560130"/>
            <a:ext cx="139135" cy="44919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586516" y="1476214"/>
            <a:ext cx="1305015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Delivery of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all components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complete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2019-12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7872165" y="2489419"/>
            <a:ext cx="139135" cy="44919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621413" y="1269996"/>
            <a:ext cx="3062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Imaging system milestones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660990" y="4763525"/>
            <a:ext cx="4493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Some milestones for interfacing systems</a:t>
            </a:r>
            <a:endParaRPr lang="en-US" sz="2000" b="1" dirty="0">
              <a:solidFill>
                <a:srgbClr val="FF66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24063" y="3405939"/>
            <a:ext cx="85433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PBIP PDR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2016-03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1251230" y="2991929"/>
            <a:ext cx="0" cy="52322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380147" y="3405939"/>
            <a:ext cx="85433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PBIP CDR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2017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3039168" y="2991929"/>
            <a:ext cx="191197" cy="41401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360952" y="3533221"/>
            <a:ext cx="1464651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TW BEW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components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ready for welding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2017-09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flipV="1">
            <a:off x="3945394" y="2991929"/>
            <a:ext cx="0" cy="52322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860764" y="3533221"/>
            <a:ext cx="1334119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ESS beam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ready for target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mid-2019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7140047" y="3010001"/>
            <a:ext cx="0" cy="52322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669407" y="3667549"/>
            <a:ext cx="877163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TW 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assembly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complete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2018-01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H="1" flipV="1">
            <a:off x="4419600" y="3144329"/>
            <a:ext cx="406003" cy="52322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278370" y="3905752"/>
            <a:ext cx="153227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Tuning dump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vacuum comp. 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CDR 2016-12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1808795" y="3129462"/>
            <a:ext cx="782006" cy="88081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699351" y="5308829"/>
            <a:ext cx="515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400"/>
                </a:solidFill>
              </a:rPr>
              <a:t>(  )</a:t>
            </a:r>
            <a:endParaRPr lang="en-US" sz="2400" b="1" dirty="0">
              <a:solidFill>
                <a:srgbClr val="00B4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691209" y="5709439"/>
            <a:ext cx="5781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Imaging system development is driven by interfacing system milestones, not by beam on target/dump.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7664181" y="0"/>
            <a:ext cx="1512403" cy="1015663"/>
          </a:xfrm>
          <a:prstGeom prst="rect">
            <a:avLst/>
          </a:prstGeom>
          <a:noFill/>
          <a:scene3d>
            <a:camera prst="orthographicFront">
              <a:rot lat="0" lon="0" rev="19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PDR</a:t>
            </a:r>
          </a:p>
        </p:txBody>
      </p:sp>
    </p:spTree>
    <p:extLst>
      <p:ext uri="{BB962C8B-B14F-4D97-AF65-F5344CB8AC3E}">
        <p14:creationId xmlns:p14="http://schemas.microsoft.com/office/powerpoint/2010/main" val="381045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/>
          <p:cNvSpPr/>
          <p:nvPr/>
        </p:nvSpPr>
        <p:spPr>
          <a:xfrm flipV="1">
            <a:off x="6112729" y="3018776"/>
            <a:ext cx="288543" cy="2041521"/>
          </a:xfrm>
          <a:prstGeom prst="trapezoid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07355" y="1959998"/>
            <a:ext cx="274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Main camera, connected to the ICS</a:t>
            </a:r>
            <a:endParaRPr lang="en-US" b="1" dirty="0"/>
          </a:p>
        </p:txBody>
      </p:sp>
      <p:sp>
        <p:nvSpPr>
          <p:cNvPr id="45" name="Trapezoid 44"/>
          <p:cNvSpPr/>
          <p:nvPr/>
        </p:nvSpPr>
        <p:spPr>
          <a:xfrm>
            <a:off x="5043662" y="2033176"/>
            <a:ext cx="230909" cy="5282702"/>
          </a:xfrm>
          <a:prstGeom prst="trapezoid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099" y="1468032"/>
            <a:ext cx="794312" cy="1519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119" y="1104874"/>
            <a:ext cx="876300" cy="53796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071" y="3683555"/>
            <a:ext cx="800519" cy="52700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189636" y="4413966"/>
            <a:ext cx="274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Spectrometer, </a:t>
            </a:r>
          </a:p>
          <a:p>
            <a:r>
              <a:rPr lang="en-US" b="1" dirty="0" smtClean="0"/>
              <a:t>analyzer camera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96330" y="3373043"/>
            <a:ext cx="277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splitter (permanent?)</a:t>
            </a:r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4703400" y="3084278"/>
            <a:ext cx="928019" cy="6575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667392" y="3243253"/>
            <a:ext cx="928019" cy="6575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624033" y="3252088"/>
            <a:ext cx="125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OD, </a:t>
            </a:r>
          </a:p>
          <a:p>
            <a:r>
              <a:rPr lang="en-US" dirty="0" smtClean="0"/>
              <a:t>Band filters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4756372" y="3742375"/>
            <a:ext cx="840292" cy="61141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765553" y="5367975"/>
            <a:ext cx="840292" cy="61141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347557" y="4987422"/>
            <a:ext cx="311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splitter (for illumination)</a:t>
            </a:r>
            <a:endParaRPr lang="en-US" dirty="0"/>
          </a:p>
        </p:txBody>
      </p:sp>
      <p:sp>
        <p:nvSpPr>
          <p:cNvPr id="59" name="Trapezoid 58"/>
          <p:cNvSpPr/>
          <p:nvPr/>
        </p:nvSpPr>
        <p:spPr>
          <a:xfrm>
            <a:off x="6099889" y="4611117"/>
            <a:ext cx="161719" cy="2155800"/>
          </a:xfrm>
          <a:prstGeom prst="trapezoid">
            <a:avLst/>
          </a:prstGeom>
          <a:solidFill>
            <a:srgbClr val="FF0000"/>
          </a:solidFill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5595411" y="5794719"/>
            <a:ext cx="274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Illumination laser</a:t>
            </a:r>
            <a:endParaRPr lang="en-US" b="1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690" y="5356754"/>
            <a:ext cx="1465036" cy="1168912"/>
          </a:xfrm>
          <a:prstGeom prst="rect">
            <a:avLst/>
          </a:prstGeom>
        </p:spPr>
      </p:pic>
      <p:cxnSp>
        <p:nvCxnSpPr>
          <p:cNvPr id="62" name="Straight Connector 61"/>
          <p:cNvCxnSpPr/>
          <p:nvPr/>
        </p:nvCxnSpPr>
        <p:spPr>
          <a:xfrm>
            <a:off x="4739408" y="4695000"/>
            <a:ext cx="928019" cy="6575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703400" y="4853975"/>
            <a:ext cx="928019" cy="6575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331971" y="4434671"/>
            <a:ext cx="125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OD, </a:t>
            </a:r>
          </a:p>
          <a:p>
            <a:r>
              <a:rPr lang="en-US" dirty="0" smtClean="0"/>
              <a:t>Band filters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169332" y="1147727"/>
            <a:ext cx="426720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At PDR: </a:t>
            </a:r>
            <a:r>
              <a:rPr lang="en-US" sz="2000" dirty="0"/>
              <a:t>rough idea about components needed.  Overall system architecture</a:t>
            </a:r>
          </a:p>
          <a:p>
            <a:r>
              <a:rPr lang="en-US" sz="2000" dirty="0"/>
              <a:t>chosesn (ESS-driven).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9925" y="3727360"/>
            <a:ext cx="1187830" cy="712698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Electronics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64181" y="0"/>
            <a:ext cx="1512403" cy="1015663"/>
          </a:xfrm>
          <a:prstGeom prst="rect">
            <a:avLst/>
          </a:prstGeom>
          <a:noFill/>
          <a:scene3d>
            <a:camera prst="orthographicFront">
              <a:rot lat="0" lon="0" rev="19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PDR</a:t>
            </a:r>
          </a:p>
        </p:txBody>
      </p:sp>
    </p:spTree>
    <p:extLst>
      <p:ext uri="{BB962C8B-B14F-4D97-AF65-F5344CB8AC3E}">
        <p14:creationId xmlns:p14="http://schemas.microsoft.com/office/powerpoint/2010/main" val="97178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0163"/>
            <a:ext cx="6029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Update: functional description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" y="2374900"/>
            <a:ext cx="5404537" cy="3363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1042769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Core functionality has been defined, with ESS, and documented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Advanced imaging processing algorithms (distortion correction and motion de-blur) have been developed and implemented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Simulation of functionality using realistic beam distributions started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716" y="2489200"/>
            <a:ext cx="3641284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51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879600"/>
            <a:ext cx="5924143" cy="474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0163"/>
            <a:ext cx="8147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Update: FPGA-implentation of algorithms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7000" y="738629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FPGA-functionality should ensure beam-synchronous response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Core algorithms implemented and benchmarked on Oslo FPGA-platform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By having access to a prototype of the ESS FPGA-platform, more confidence in results can be obtained, and double work avoided</a:t>
            </a:r>
          </a:p>
        </p:txBody>
      </p:sp>
    </p:spTree>
    <p:extLst>
      <p:ext uri="{BB962C8B-B14F-4D97-AF65-F5344CB8AC3E}">
        <p14:creationId xmlns:p14="http://schemas.microsoft.com/office/powerpoint/2010/main" val="1499081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163"/>
            <a:ext cx="6681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Actions required after PDR: status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7000" y="738629"/>
            <a:ext cx="8483600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Lead time for critical components verified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Clear scheduling with Target (PBIP, target wheel) compiled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Installation and transport of optical components discussed with Target Division and ESS Bilbao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Project Quality Plan (PQP) generally conforming to ESS-0037830 template has been delivered</a:t>
            </a:r>
          </a:p>
          <a:p>
            <a:endParaRPr lang="en-US" sz="2400" dirty="0"/>
          </a:p>
          <a:p>
            <a:r>
              <a:rPr lang="en-US" sz="2400" b="1" dirty="0"/>
              <a:t>In general: communication with ESS and other stakeholders have greatly improved</a:t>
            </a:r>
          </a:p>
          <a:p>
            <a:r>
              <a:rPr lang="en-US" sz="2400" dirty="0">
                <a:effectLst/>
              </a:rPr>
              <a:t>- weekly meetings Oslo-ESS-UW, with minutes on ESS confluence</a:t>
            </a:r>
          </a:p>
          <a:p>
            <a:r>
              <a:rPr lang="en-US" sz="2400" dirty="0"/>
              <a:t>-</a:t>
            </a:r>
            <a:r>
              <a:rPr lang="en-US" sz="2400" dirty="0">
                <a:effectLst/>
              </a:rPr>
              <a:t> on recommendation from PDR : a number of separate meetings to define interfaces with PBIP, target and tuning dump vacuum vessel have taken place</a:t>
            </a:r>
          </a:p>
          <a:p>
            <a:endParaRPr lang="en-US" sz="2400" b="1" dirty="0"/>
          </a:p>
          <a:p>
            <a:r>
              <a:rPr lang="en-US" sz="2400" b="1" dirty="0"/>
              <a:t>Many </a:t>
            </a:r>
            <a:r>
              <a:rPr lang="en-US" sz="2400" b="1" dirty="0">
                <a:effectLst/>
              </a:rPr>
              <a:t>thanks to ESS</a:t>
            </a:r>
            <a:r>
              <a:rPr lang="en-US" sz="2400" dirty="0">
                <a:effectLst/>
              </a:rPr>
              <a:t> for facilitating communication; </a:t>
            </a:r>
            <a:r>
              <a:rPr lang="en-US" sz="2400" b="1" dirty="0">
                <a:effectLst/>
              </a:rPr>
              <a:t>Cyrille Thomas, Mattias Wilborgsson</a:t>
            </a:r>
            <a:r>
              <a:rPr lang="en-US" sz="2400" dirty="0">
                <a:effectLst/>
              </a:rPr>
              <a:t> and others 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0790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4259621"/>
            <a:ext cx="6316133" cy="37652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789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More recommendations from PDR report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3" y="787403"/>
            <a:ext cx="6904567" cy="3477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3" y="1212058"/>
            <a:ext cx="238218" cy="220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3" y="1598081"/>
            <a:ext cx="238218" cy="220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84" y="1999458"/>
            <a:ext cx="238218" cy="2209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33" y="2609058"/>
            <a:ext cx="238218" cy="2209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51737" y="2676092"/>
            <a:ext cx="2659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(also, PBIP CDR has been delayed)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" y="3231358"/>
            <a:ext cx="238218" cy="2209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84" y="3604681"/>
            <a:ext cx="238218" cy="2209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51737" y="3231358"/>
            <a:ext cx="2800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(also, Target CDR has been delayed)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51737" y="3700070"/>
            <a:ext cx="2250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(also, TCD CDR was delayed)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4" y="4264452"/>
            <a:ext cx="238218" cy="220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3" y="5102273"/>
            <a:ext cx="238218" cy="2209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82" y="5775373"/>
            <a:ext cx="238218" cy="2209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27368" y="5522975"/>
            <a:ext cx="3326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(s</a:t>
            </a:r>
            <a:r>
              <a:rPr lang="en-US" sz="1400"/>
              <a:t>implified system, easier to align full path</a:t>
            </a:r>
            <a:r>
              <a:rPr lang="en-US" sz="1400" dirty="0"/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51737" y="4485375"/>
            <a:ext cx="26431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(full PBIP thermo. sim to be done,</a:t>
            </a:r>
          </a:p>
          <a:p>
            <a:r>
              <a:rPr lang="en-US" sz="1400" dirty="0"/>
              <a:t>but not within of scope</a:t>
            </a:r>
          </a:p>
          <a:p>
            <a:r>
              <a:rPr lang="en-US" sz="1400" dirty="0"/>
              <a:t>this work package)</a:t>
            </a:r>
          </a:p>
        </p:txBody>
      </p:sp>
    </p:spTree>
    <p:extLst>
      <p:ext uri="{BB962C8B-B14F-4D97-AF65-F5344CB8AC3E}">
        <p14:creationId xmlns:p14="http://schemas.microsoft.com/office/powerpoint/2010/main" val="3027753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69220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82" y="76911"/>
            <a:ext cx="238218" cy="220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82" y="450234"/>
            <a:ext cx="238218" cy="220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73" y="1275734"/>
            <a:ext cx="238218" cy="220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73" y="1496657"/>
            <a:ext cx="238218" cy="2209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16700" y="2208311"/>
            <a:ext cx="57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(TBC)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" y="2634957"/>
            <a:ext cx="238218" cy="2209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96611" y="2634957"/>
            <a:ext cx="17833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(was done, but recent </a:t>
            </a:r>
          </a:p>
          <a:p>
            <a:r>
              <a:rPr lang="en-US" sz="1400" dirty="0"/>
              <a:t>atmosphere update</a:t>
            </a:r>
          </a:p>
          <a:p>
            <a:r>
              <a:rPr lang="en-US" sz="1400" dirty="0"/>
              <a:t> redefines task)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73" y="5073357"/>
            <a:ext cx="238218" cy="220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73" y="6356057"/>
            <a:ext cx="238218" cy="2209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73" y="4365995"/>
            <a:ext cx="238218" cy="2209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91300" y="3471534"/>
            <a:ext cx="1895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(done for tuning dump)</a:t>
            </a:r>
          </a:p>
        </p:txBody>
      </p:sp>
    </p:spTree>
    <p:extLst>
      <p:ext uri="{BB962C8B-B14F-4D97-AF65-F5344CB8AC3E}">
        <p14:creationId xmlns:p14="http://schemas.microsoft.com/office/powerpoint/2010/main" val="13513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80300" cy="184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55" y="82257"/>
            <a:ext cx="238218" cy="220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46" y="1364957"/>
            <a:ext cx="238218" cy="2209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0300" y="914400"/>
            <a:ext cx="1299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(partially done)</a:t>
            </a:r>
          </a:p>
        </p:txBody>
      </p:sp>
    </p:spTree>
    <p:extLst>
      <p:ext uri="{BB962C8B-B14F-4D97-AF65-F5344CB8AC3E}">
        <p14:creationId xmlns:p14="http://schemas.microsoft.com/office/powerpoint/2010/main" val="14151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163"/>
            <a:ext cx="7810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Update: new developments, new risks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000" y="738629"/>
            <a:ext cx="8890000" cy="327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300" dirty="0"/>
              <a:t>Target atmosphere specifications changed (or, concretized) from 1 atm He, to "0.1 – 1 mbar air".  Not received any formal specification document (still under discussion?)</a:t>
            </a:r>
          </a:p>
          <a:p>
            <a:pPr marL="285750" indent="-285750">
              <a:buFont typeface="Arial"/>
              <a:buChar char="•"/>
            </a:pPr>
            <a:r>
              <a:rPr lang="en-US" sz="2300" dirty="0"/>
              <a:t>Poor vacuum has seemingly lead to corrosion at SNS and KEK</a:t>
            </a:r>
          </a:p>
          <a:p>
            <a:pPr marL="285750" indent="-285750">
              <a:buFont typeface="Arial"/>
              <a:buChar char="•"/>
            </a:pPr>
            <a:r>
              <a:rPr lang="en-US" sz="2300" dirty="0"/>
              <a:t>At SNS the corrosion has lead to critical failure of their imaging system</a:t>
            </a:r>
          </a:p>
          <a:p>
            <a:pPr marL="285750" indent="-285750">
              <a:buFont typeface="Arial"/>
              <a:buChar char="•"/>
            </a:pPr>
            <a:r>
              <a:rPr lang="en-US" sz="2300" dirty="0"/>
              <a:t>Protective coating may help, however, risk for schedule delay</a:t>
            </a:r>
          </a:p>
          <a:p>
            <a:endParaRPr lang="en-US" sz="2300" dirty="0"/>
          </a:p>
          <a:p>
            <a:pPr marL="285750" indent="-285750">
              <a:buFont typeface="Arial"/>
              <a:buChar char="•"/>
            </a:pPr>
            <a:endParaRPr lang="en-US" sz="2300" dirty="0"/>
          </a:p>
          <a:p>
            <a:pPr marL="285750" indent="-285750">
              <a:buFont typeface="Arial"/>
              <a:buChar char="•"/>
            </a:pPr>
            <a:endParaRPr lang="en-US" sz="23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3" y="3337536"/>
            <a:ext cx="7927358" cy="33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7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imaging system is a challenging system</a:t>
            </a:r>
          </a:p>
          <a:p>
            <a:r>
              <a:rPr lang="en-US" sz="2800" dirty="0" smtClean="0"/>
              <a:t>Progress has been good since PDR. PDR actions and recommendations have been taken into account</a:t>
            </a:r>
          </a:p>
          <a:p>
            <a:r>
              <a:rPr lang="en-US" sz="2800" dirty="0" smtClean="0"/>
              <a:t>Arrived at a design for the imaging systems</a:t>
            </a:r>
          </a:p>
          <a:p>
            <a:r>
              <a:rPr lang="en-US" sz="2800" dirty="0" smtClean="0"/>
              <a:t>Collaboration between Oslo, ESS, HV and other partners has been good. Communication intensified</a:t>
            </a:r>
          </a:p>
          <a:p>
            <a:r>
              <a:rPr lang="en-US" sz="2800" dirty="0"/>
              <a:t>Imaging systems in principle (still) on schedule. How to align with new ESS schedule to be discussed</a:t>
            </a:r>
          </a:p>
          <a:p>
            <a:r>
              <a:rPr lang="en-US" sz="2800" dirty="0"/>
              <a:t>New major risks identified</a:t>
            </a:r>
          </a:p>
        </p:txBody>
      </p:sp>
    </p:spTree>
    <p:extLst>
      <p:ext uri="{BB962C8B-B14F-4D97-AF65-F5344CB8AC3E}">
        <p14:creationId xmlns:p14="http://schemas.microsoft.com/office/powerpoint/2010/main" val="4221392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1438"/>
            <a:ext cx="8229600" cy="1143000"/>
          </a:xfrm>
        </p:spPr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89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18879" y="70163"/>
            <a:ext cx="25913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/>
              <a:t>Schedule </a:t>
            </a:r>
            <a:endParaRPr lang="en-US" sz="5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028171"/>
            <a:ext cx="1839405" cy="1794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911" y="5199858"/>
            <a:ext cx="238218" cy="22092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541868" y="2909328"/>
            <a:ext cx="7721600" cy="2201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>
            <a:endCxn id="17" idx="2"/>
          </p:cNvCxnSpPr>
          <p:nvPr/>
        </p:nvCxnSpPr>
        <p:spPr>
          <a:xfrm flipV="1">
            <a:off x="778933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419600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941733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265333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590801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64479" y="2539996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2017-01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93278" y="2539996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2018-01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86682" y="2543197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2019-01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63082" y="2560130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2019-12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0282" y="2539996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2016-01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5" y="772448"/>
            <a:ext cx="2362724" cy="1327283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>
            <a:off x="778933" y="2336796"/>
            <a:ext cx="198598" cy="592666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0233" y="2135197"/>
            <a:ext cx="141740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Kick-off, 2016-02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92752" y="2190798"/>
            <a:ext cx="78739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PDR</a:t>
            </a:r>
          </a:p>
          <a:p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2016-09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48" name="Straight Arrow Connector 47"/>
          <p:cNvCxnSpPr>
            <a:stCxn id="45" idx="2"/>
          </p:cNvCxnSpPr>
          <p:nvPr/>
        </p:nvCxnSpPr>
        <p:spPr>
          <a:xfrm flipH="1">
            <a:off x="1878388" y="2714018"/>
            <a:ext cx="108062" cy="367844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639611" y="1765865"/>
            <a:ext cx="1165804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Simulation</a:t>
            </a:r>
          </a:p>
          <a:p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design frozen</a:t>
            </a:r>
          </a:p>
          <a:p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2017-04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204631" y="2539996"/>
            <a:ext cx="0" cy="469331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609534" y="2159276"/>
            <a:ext cx="78739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CDR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2017-10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4037100" y="2682496"/>
            <a:ext cx="1" cy="39936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76949" y="1572266"/>
            <a:ext cx="1619466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Delivery of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critical components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complete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2018-05 ?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5262598" y="2560130"/>
            <a:ext cx="139135" cy="44919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586516" y="1476214"/>
            <a:ext cx="1326004" cy="11695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Delivery of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all components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complete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2019-12</a:t>
            </a:r>
          </a:p>
          <a:p>
            <a:r>
              <a:rPr lang="en-US" sz="1400" b="1" dirty="0">
                <a:solidFill>
                  <a:srgbClr val="008000"/>
                </a:solidFill>
              </a:rPr>
              <a:t>End of contract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7872165" y="2489419"/>
            <a:ext cx="139135" cy="44919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621413" y="1269996"/>
            <a:ext cx="3062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Imaging system milestones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660990" y="4763525"/>
            <a:ext cx="5384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Some milestones for interfacing systems</a:t>
            </a:r>
          </a:p>
          <a:p>
            <a:r>
              <a:rPr lang="en-US" sz="2000" dirty="0">
                <a:solidFill>
                  <a:srgbClr val="FF6600"/>
                </a:solidFill>
              </a:rPr>
              <a:t>- now IMG leads other system: positive (for IMG)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24063" y="3405939"/>
            <a:ext cx="85433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PBIP PDR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2016-03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1251230" y="2991929"/>
            <a:ext cx="0" cy="52322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815074" y="3748665"/>
            <a:ext cx="85433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PBIP CDR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2017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70" name="Straight Arrow Connector 69"/>
          <p:cNvCxnSpPr>
            <a:stCxn id="69" idx="0"/>
          </p:cNvCxnSpPr>
          <p:nvPr/>
        </p:nvCxnSpPr>
        <p:spPr>
          <a:xfrm flipH="1" flipV="1">
            <a:off x="4157111" y="3027859"/>
            <a:ext cx="85130" cy="72080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860764" y="3533221"/>
            <a:ext cx="1639191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ESS beam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on dump and target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late 2020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7323667" y="2991929"/>
            <a:ext cx="1820333" cy="54129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669407" y="3667549"/>
            <a:ext cx="91561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TW CDR 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~ 2017-11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H="1" flipV="1">
            <a:off x="4224868" y="3036326"/>
            <a:ext cx="760548" cy="71233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4548114" y="3058296"/>
            <a:ext cx="1562127" cy="100088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406" y="5498307"/>
            <a:ext cx="238218" cy="22092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406" y="5719230"/>
            <a:ext cx="238218" cy="22092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847873" y="6112933"/>
            <a:ext cx="238218" cy="0"/>
          </a:xfrm>
          <a:prstGeom prst="straightConnector1">
            <a:avLst/>
          </a:prstGeom>
          <a:ln>
            <a:solidFill>
              <a:srgbClr val="00B4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483416" y="4033777"/>
            <a:ext cx="187806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Tuning dump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vacuum manifacturing commence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691209" y="5709439"/>
            <a:ext cx="5781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Schedule and contract discussion: </a:t>
            </a:r>
            <a:r>
              <a:rPr lang="en-US" sz="2000" b="1" dirty="0" smtClean="0"/>
              <a:t>Tuesday 16h00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1790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2" y="555599"/>
            <a:ext cx="7789333" cy="5650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732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Note, the baseline solution : same chemistry for scintillators as used at CERN ("Chromox")</a:t>
            </a:r>
            <a:endParaRPr lang="en-US" sz="19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06273"/>
            <a:ext cx="860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accelerator community,  worldwide, seems to have not pushed scintillator development the last few decades.  Opportunity to make progress?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572934" y="1041920"/>
            <a:ext cx="1405466" cy="6175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Cr:Al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O</a:t>
            </a:r>
            <a:r>
              <a:rPr lang="en-US" baseline="-25000" dirty="0" smtClean="0">
                <a:solidFill>
                  <a:schemeClr val="tx1"/>
                </a:solidFill>
              </a:rPr>
              <a:t>3</a:t>
            </a:r>
            <a:endParaRPr lang="en-US" strike="sngStrike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2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0662"/>
            <a:ext cx="8229600" cy="1143000"/>
          </a:xfrm>
        </p:spPr>
        <p:txBody>
          <a:bodyPr/>
          <a:lstStyle/>
          <a:p>
            <a:r>
              <a:rPr lang="en-US" dirty="0" smtClean="0"/>
              <a:t>Older version of the designs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1858"/>
            <a:ext cx="8229600" cy="4964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Older versions of the PBIP optical design, before Oslo entered the project.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39" y="2566894"/>
            <a:ext cx="2733709" cy="4115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893" y="2503908"/>
            <a:ext cx="1844040" cy="4291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492" y="2503908"/>
            <a:ext cx="2890308" cy="20514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878" y="4073562"/>
            <a:ext cx="2111599" cy="260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58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4" y="937548"/>
            <a:ext cx="7419027" cy="41677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900" y="5232400"/>
            <a:ext cx="886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the PDR, a number of new Oslo personnel and resources have joined the imaging project, including CAD expertise, mechanical workshop, FPGA expertise.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4181" y="0"/>
            <a:ext cx="1512403" cy="1015663"/>
          </a:xfrm>
          <a:prstGeom prst="rect">
            <a:avLst/>
          </a:prstGeom>
          <a:noFill/>
          <a:scene3d>
            <a:camera prst="orthographicFront">
              <a:rot lat="0" lon="0" rev="19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PDR</a:t>
            </a:r>
          </a:p>
        </p:txBody>
      </p:sp>
    </p:spTree>
    <p:extLst>
      <p:ext uri="{BB962C8B-B14F-4D97-AF65-F5344CB8AC3E}">
        <p14:creationId xmlns:p14="http://schemas.microsoft.com/office/powerpoint/2010/main" val="1022574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41" y="1893493"/>
            <a:ext cx="3600567" cy="1751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1" y="584776"/>
            <a:ext cx="3453259" cy="13012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41" y="2083292"/>
            <a:ext cx="1175448" cy="1465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424" y="0"/>
            <a:ext cx="72768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Core Oslo team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33509" y="2083292"/>
            <a:ext cx="495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Lead researcher and daily leader for the Oslo in-kind contribution.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Optical system design and coating development.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3509" y="566272"/>
            <a:ext cx="5199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Responsible for the Oslo in-kind contribution. Overall </a:t>
            </a:r>
            <a:r>
              <a:rPr lang="en-US" dirty="0"/>
              <a:t>Project manager.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Schedule, budget and resource control.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Representing in ESS boards and committees.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41" y="3644900"/>
            <a:ext cx="3322042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3509" y="3644900"/>
            <a:ext cx="4628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Co-manager for the electronics and software part of the project.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47809" y="5207817"/>
            <a:ext cx="462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Researcher (new arrival)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041" y="5207817"/>
            <a:ext cx="3600567" cy="142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52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877" y="453774"/>
            <a:ext cx="3020324" cy="1506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3268" y="158044"/>
            <a:ext cx="43652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/>
              <a:t>The </a:t>
            </a:r>
            <a:r>
              <a:rPr lang="en-US" sz="3000" b="1" dirty="0"/>
              <a:t>Electronics laboratory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4" y="1067859"/>
            <a:ext cx="1488809" cy="35845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28292" y="1275752"/>
            <a:ext cx="33548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IMG project support 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Electronics </a:t>
            </a:r>
            <a:r>
              <a:rPr lang="en-US" sz="2400" dirty="0"/>
              <a:t>architecture 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FPGA developments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Coating tests hardware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Software development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614" y="3771896"/>
            <a:ext cx="2142796" cy="16044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410" y="3880919"/>
            <a:ext cx="2265670" cy="16802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0281" y="2306886"/>
            <a:ext cx="3314700" cy="154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3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351" y="3015189"/>
            <a:ext cx="3176425" cy="1343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96685"/>
            <a:ext cx="2984499" cy="27466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5560" y="0"/>
            <a:ext cx="43848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/>
              <a:t>The </a:t>
            </a:r>
            <a:r>
              <a:rPr lang="en-US" sz="3000" b="1" dirty="0"/>
              <a:t>Instrument Workshop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4499" y="696685"/>
            <a:ext cx="36449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IMG project support 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CAD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Thermomechanical simulations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Tooling and machining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Help with prototype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Opto-mechanical components</a:t>
            </a:r>
          </a:p>
          <a:p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9" y="3687030"/>
            <a:ext cx="3640325" cy="3031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300" y="2961590"/>
            <a:ext cx="1969151" cy="37567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551" y="1193801"/>
            <a:ext cx="3405218" cy="133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6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5467" y="721943"/>
            <a:ext cx="89069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OCL : </a:t>
            </a:r>
            <a:r>
              <a:rPr lang="en-US" dirty="0"/>
              <a:t>only </a:t>
            </a:r>
            <a:r>
              <a:rPr lang="en-US" dirty="0" smtClean="0"/>
              <a:t>research accelerator </a:t>
            </a:r>
            <a:r>
              <a:rPr lang="en-US" dirty="0"/>
              <a:t>in </a:t>
            </a:r>
            <a:r>
              <a:rPr lang="en-US" dirty="0" smtClean="0"/>
              <a:t>Norway, a MC-35 Cyclotron </a:t>
            </a:r>
            <a:r>
              <a:rPr lang="en-US" dirty="0"/>
              <a:t>(</a:t>
            </a:r>
            <a:r>
              <a:rPr lang="it-IT" dirty="0"/>
              <a:t>p, d, </a:t>
            </a:r>
            <a:r>
              <a:rPr lang="it-IT" baseline="30000" dirty="0"/>
              <a:t>3</a:t>
            </a:r>
            <a:r>
              <a:rPr lang="it-IT" dirty="0"/>
              <a:t>He, </a:t>
            </a:r>
            <a:r>
              <a:rPr lang="it-IT" baseline="30000" dirty="0"/>
              <a:t>4</a:t>
            </a:r>
            <a:r>
              <a:rPr lang="it-IT" dirty="0"/>
              <a:t>He, </a:t>
            </a:r>
            <a:r>
              <a:rPr lang="it-IT" dirty="0" smtClean="0"/>
              <a:t>up to 35 MeV p)</a:t>
            </a:r>
            <a:r>
              <a:rPr lang="en-US" dirty="0"/>
              <a:t>. The laboratory serves as an experimental center for various fields of research and </a:t>
            </a:r>
            <a:r>
              <a:rPr lang="en-US" dirty="0" smtClean="0"/>
              <a:t>applications.  Very welcoming to the IMG project, very good collaboration.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Use for testing of luminescent materials. Can be used for tuning dump camera irradiation tests (lifetime)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Not ideal parameters for irradiation tests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697" y="3181697"/>
            <a:ext cx="3755303" cy="32649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3268" y="158044"/>
            <a:ext cx="605935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/>
              <a:t>The Oslo Cyclotron Laboratory (OCL)</a:t>
            </a:r>
            <a:endParaRPr lang="en-US" sz="3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348" y="3658480"/>
            <a:ext cx="2717109" cy="20094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9" y="2530081"/>
            <a:ext cx="2064561" cy="9938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000" y="2530081"/>
            <a:ext cx="1920965" cy="11283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2" y="4293093"/>
            <a:ext cx="1897456" cy="8828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52" y="3422379"/>
            <a:ext cx="1915571" cy="8707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88698" y="2395666"/>
            <a:ext cx="345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IMG test beam line (permanent installation)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555173"/>
            <a:ext cx="2464348" cy="12433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84806" y="6188839"/>
            <a:ext cx="309675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Laboratory Manager</a:t>
            </a:r>
          </a:p>
          <a:p>
            <a:r>
              <a:rPr lang="en-US" sz="1300" b="1" dirty="0"/>
              <a:t>Norwegian National Centre for X-ray Diffraction and Scattering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808" y="5188671"/>
            <a:ext cx="21924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XRD support</a:t>
            </a:r>
          </a:p>
        </p:txBody>
      </p:sp>
    </p:spTree>
    <p:extLst>
      <p:ext uri="{BB962C8B-B14F-4D97-AF65-F5344CB8AC3E}">
        <p14:creationId xmlns:p14="http://schemas.microsoft.com/office/powerpoint/2010/main" val="965074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Other non-ESS contributors to the CDR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977900"/>
            <a:ext cx="1139346" cy="363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2975" y="1404938"/>
            <a:ext cx="346757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Dr. Mark Ibison, Cockcroft Institute</a:t>
            </a:r>
          </a:p>
          <a:p>
            <a:endParaRPr lang="en-US" dirty="0"/>
          </a:p>
          <a:p>
            <a:r>
              <a:rPr lang="en-US" dirty="0"/>
              <a:t>Subcontracted by Oslo for Tuning Dump Design</a:t>
            </a:r>
          </a:p>
          <a:p>
            <a:endParaRPr lang="en-US" dirty="0"/>
          </a:p>
          <a:p>
            <a:r>
              <a:rPr lang="en-US" dirty="0"/>
              <a:t>Liaison Oslo-ESS-Cockcroft institute for tuning dump optical system vacuum vessel integration.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70500" y="876300"/>
            <a:ext cx="3873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Prof. Shrikant Joshi and Stefan Björklund, University West </a:t>
            </a:r>
          </a:p>
          <a:p>
            <a:endParaRPr lang="en-US" dirty="0"/>
          </a:p>
          <a:p>
            <a:r>
              <a:rPr lang="en-US" dirty="0"/>
              <a:t>Thermal spray expertise for coating development and final coating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0" y="2472230"/>
            <a:ext cx="3653572" cy="1618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199" y="4484232"/>
            <a:ext cx="3513873" cy="16927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600" y="876300"/>
            <a:ext cx="4965700" cy="38481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181599" y="876300"/>
            <a:ext cx="3742473" cy="530066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9766" y="4800601"/>
            <a:ext cx="4622800" cy="203132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ESS: </a:t>
            </a:r>
            <a:r>
              <a:rPr lang="en-US" dirty="0"/>
              <a:t>also contributes heavily to the review documentation 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Cyrille Thomas</a:t>
            </a:r>
            <a:r>
              <a:rPr lang="en-US" dirty="0"/>
              <a:t>, ESS project manager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Mattias Wilburgsson</a:t>
            </a:r>
            <a:r>
              <a:rPr lang="en-US" dirty="0"/>
              <a:t>, ESS target liaison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Fabien Rey</a:t>
            </a:r>
            <a:r>
              <a:rPr lang="en-US" dirty="0"/>
              <a:t>, ESS alignment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Yngve Levinsen</a:t>
            </a:r>
            <a:r>
              <a:rPr lang="en-US" dirty="0"/>
              <a:t>, ESS beam dynamics</a:t>
            </a:r>
          </a:p>
          <a:p>
            <a:r>
              <a:rPr lang="en-US" dirty="0"/>
              <a:t>And many others.</a:t>
            </a:r>
          </a:p>
        </p:txBody>
      </p:sp>
    </p:spTree>
    <p:extLst>
      <p:ext uri="{BB962C8B-B14F-4D97-AF65-F5344CB8AC3E}">
        <p14:creationId xmlns:p14="http://schemas.microsoft.com/office/powerpoint/2010/main" val="59482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9021</TotalTime>
  <Words>1656</Words>
  <Application>Microsoft Macintosh PowerPoint</Application>
  <PresentationFormat>On-screen Show (4:3)</PresentationFormat>
  <Paragraphs>273</Paragraphs>
  <Slides>31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Acrobat Document</vt:lpstr>
      <vt:lpstr>ESS Target Proton Beam Imaging Systems CDR System Update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non-ESS contributors to the CDR</vt:lpstr>
      <vt:lpstr>PowerPoint Presentation</vt:lpstr>
      <vt:lpstr>PowerPoint Presentation</vt:lpstr>
      <vt:lpstr>PowerPoint Presentation</vt:lpstr>
      <vt:lpstr>PowerPoint Presentation</vt:lpstr>
      <vt:lpstr>Tuning beam dump system</vt:lpstr>
      <vt:lpstr>PowerPoint Presentation</vt:lpstr>
      <vt:lpstr>PowerPoint Presentation</vt:lpstr>
      <vt:lpstr>Photon source</vt:lpstr>
      <vt:lpstr>Update: target wheel needs to be coated in one, or two, pieces</vt:lpstr>
      <vt:lpstr>Update: coating development: </vt:lpstr>
      <vt:lpstr>Electronics</vt:lpstr>
      <vt:lpstr>PowerPoint Presentation</vt:lpstr>
      <vt:lpstr>PowerPoint Presentation</vt:lpstr>
      <vt:lpstr>PowerPoint Presentation</vt:lpstr>
      <vt:lpstr>More recommendations from PDR report</vt:lpstr>
      <vt:lpstr>PowerPoint Presentation</vt:lpstr>
      <vt:lpstr>PowerPoint Presentation</vt:lpstr>
      <vt:lpstr>PowerPoint Presentation</vt:lpstr>
      <vt:lpstr>Summary</vt:lpstr>
      <vt:lpstr>Extra</vt:lpstr>
      <vt:lpstr>PowerPoint Presentation</vt:lpstr>
      <vt:lpstr>Older version of the designs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  Target Proton Beam Imaging System  Oslo internal kick-off meeting</dc:title>
  <dc:creator>E A</dc:creator>
  <cp:lastModifiedBy>E A</cp:lastModifiedBy>
  <cp:revision>1617</cp:revision>
  <cp:lastPrinted>2016-01-25T00:04:44Z</cp:lastPrinted>
  <dcterms:created xsi:type="dcterms:W3CDTF">2016-01-16T09:38:07Z</dcterms:created>
  <dcterms:modified xsi:type="dcterms:W3CDTF">2017-10-23T08:47:04Z</dcterms:modified>
</cp:coreProperties>
</file>