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478" r:id="rId2"/>
    <p:sldId id="490" r:id="rId3"/>
    <p:sldId id="524" r:id="rId4"/>
    <p:sldId id="525" r:id="rId5"/>
    <p:sldId id="526" r:id="rId6"/>
    <p:sldId id="530" r:id="rId7"/>
    <p:sldId id="532" r:id="rId8"/>
    <p:sldId id="531" r:id="rId9"/>
    <p:sldId id="528" r:id="rId10"/>
    <p:sldId id="529" r:id="rId11"/>
    <p:sldId id="523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S User" initials="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51" autoAdjust="0"/>
    <p:restoredTop sz="93130" autoAdjust="0"/>
  </p:normalViewPr>
  <p:slideViewPr>
    <p:cSldViewPr>
      <p:cViewPr>
        <p:scale>
          <a:sx n="91" d="100"/>
          <a:sy n="91" d="100"/>
        </p:scale>
        <p:origin x="640" y="640"/>
      </p:cViewPr>
      <p:guideLst>
        <p:guide orient="horz" pos="1570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40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2017-10-23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2017-10-23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2017-10-23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0463" y="6023150"/>
            <a:ext cx="4572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2017 10 24 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 descr="SAM-Logo_RGB_300dpi_White_1000x1000p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564"/>
            <a:ext cx="1875276" cy="1875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99" y="1489988"/>
            <a:ext cx="6570984" cy="2083028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TARGET IMAGING CDR</a:t>
            </a:r>
            <a:endParaRPr lang="en-GB" sz="4800" noProof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40099" y="5606106"/>
            <a:ext cx="65527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Fabien Rey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3473435"/>
            <a:ext cx="3655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BENDAMOUNT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4242876"/>
            <a:ext cx="455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chemeClr val="bg1"/>
                </a:solidFill>
              </a:rPr>
              <a:t>MIRROR ADJUSTABLE MOUNT</a:t>
            </a:r>
            <a:endParaRPr lang="en-GB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2692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CONCLUSION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1" y="2070658"/>
            <a:ext cx="7272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sz="2800" dirty="0" smtClean="0"/>
              <a:t> Simple and Robust Design 					that still needs to be qualified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463841"/>
            <a:ext cx="369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sz="2800" dirty="0" smtClean="0"/>
              <a:t> Series Manufacturing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4635133"/>
            <a:ext cx="6058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sz="2800" dirty="0" smtClean="0"/>
              <a:t> Full Assembly and Alignment Process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(mock-up and reality)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48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2843808" y="2996952"/>
            <a:ext cx="3408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56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31472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2020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Content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030710"/>
            <a:ext cx="713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285750" indent="-285750">
              <a:buFont typeface="Wingdings" charset="2"/>
              <a:buChar char="q"/>
              <a:defRPr sz="2400"/>
            </a:lvl1pPr>
          </a:lstStyle>
          <a:p>
            <a:r>
              <a:rPr lang="en-GB" dirty="0" smtClean="0"/>
              <a:t> </a:t>
            </a:r>
            <a:r>
              <a:rPr lang="en-US" dirty="0" smtClean="0"/>
              <a:t>Function &amp; Requirements</a:t>
            </a:r>
            <a:endParaRPr lang="en-GB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043608" y="31181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285750" indent="-285750">
              <a:buFont typeface="Wingdings" charset="2"/>
              <a:buChar char="q"/>
              <a:defRPr sz="2400"/>
            </a:lvl1pPr>
          </a:lstStyle>
          <a:p>
            <a:r>
              <a:rPr lang="en-GB" dirty="0" smtClean="0"/>
              <a:t> </a:t>
            </a:r>
            <a:r>
              <a:rPr lang="en-US" dirty="0" smtClean="0"/>
              <a:t>Design and Manufacturing</a:t>
            </a:r>
            <a:endParaRPr lang="en-GB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4254772"/>
            <a:ext cx="713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285750" indent="-285750">
              <a:buFont typeface="Wingdings" charset="2"/>
              <a:buChar char="q"/>
              <a:defRPr sz="2400"/>
            </a:lvl1pPr>
          </a:lstStyle>
          <a:p>
            <a:r>
              <a:rPr lang="en-US" dirty="0" smtClean="0"/>
              <a:t> </a:t>
            </a:r>
            <a:r>
              <a:rPr lang="en-US" dirty="0" smtClean="0"/>
              <a:t>Tests and Qualifications</a:t>
            </a:r>
            <a:endParaRPr lang="en-GB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043608" y="5393135"/>
            <a:ext cx="713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285750" indent="-285750">
              <a:buFont typeface="Wingdings" charset="2"/>
              <a:buChar char="q"/>
              <a:defRPr sz="2400"/>
            </a:lvl1pPr>
          </a:lstStyle>
          <a:p>
            <a:r>
              <a:rPr lang="en-US" dirty="0" smtClean="0"/>
              <a:t> </a:t>
            </a:r>
            <a:r>
              <a:rPr lang="en-US" dirty="0" smtClean="0"/>
              <a:t>Integration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400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31472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6121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chemeClr val="bg1"/>
                </a:solidFill>
              </a:rPr>
              <a:t>FUNCTION and REQUIREMENTS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713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285750" indent="-285750">
              <a:buFont typeface="Wingdings" charset="2"/>
              <a:buChar char="q"/>
              <a:defRPr sz="2400"/>
            </a:lvl1pPr>
          </a:lstStyle>
          <a:p>
            <a:r>
              <a:rPr lang="en-US" dirty="0" smtClean="0"/>
              <a:t> Function</a:t>
            </a:r>
            <a:endParaRPr lang="en-GB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31570" y="285293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285750" indent="-285750">
              <a:buFont typeface="Wingdings" charset="2"/>
              <a:buChar char="q"/>
              <a:defRPr sz="2400"/>
            </a:lvl1pPr>
          </a:lstStyle>
          <a:p>
            <a:r>
              <a:rPr lang="en-GB" dirty="0" smtClean="0"/>
              <a:t> Initial </a:t>
            </a:r>
            <a:r>
              <a:rPr lang="en-US" dirty="0" smtClean="0"/>
              <a:t>Requirements</a:t>
            </a: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0969" y="3573016"/>
            <a:ext cx="41616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/>
              <a:t>6 </a:t>
            </a:r>
            <a:r>
              <a:rPr lang="en-GB" sz="1600" dirty="0" err="1" smtClean="0"/>
              <a:t>dof</a:t>
            </a:r>
            <a:r>
              <a:rPr lang="en-GB" sz="1600" dirty="0" smtClean="0"/>
              <a:t> mirror mount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External size : 100*100*100 max. 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Minimizing coupling/crosstalk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Maximal rigidity 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Clamping capabilities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Range : Tx=Ty=Tz= ± 5mm</a:t>
            </a:r>
          </a:p>
          <a:p>
            <a:r>
              <a:rPr lang="en-GB" sz="1600" dirty="0" smtClean="0"/>
              <a:t>  	  </a:t>
            </a:r>
            <a:r>
              <a:rPr lang="en-GB" sz="1600" dirty="0" err="1" smtClean="0"/>
              <a:t>σx</a:t>
            </a:r>
            <a:r>
              <a:rPr lang="en-GB" sz="1600" dirty="0" smtClean="0"/>
              <a:t>=</a:t>
            </a:r>
            <a:r>
              <a:rPr lang="en-GB" sz="1600" dirty="0" err="1" smtClean="0"/>
              <a:t>σy</a:t>
            </a:r>
            <a:r>
              <a:rPr lang="en-GB" sz="1600" dirty="0" smtClean="0"/>
              <a:t>=</a:t>
            </a:r>
            <a:r>
              <a:rPr lang="en-GB" sz="1600" dirty="0" err="1" smtClean="0"/>
              <a:t>σz</a:t>
            </a:r>
            <a:r>
              <a:rPr lang="en-GB" sz="1600" dirty="0" smtClean="0"/>
              <a:t>= </a:t>
            </a:r>
            <a:r>
              <a:rPr lang="en-GB" sz="1600" dirty="0"/>
              <a:t>± </a:t>
            </a:r>
            <a:r>
              <a:rPr lang="en-GB" sz="1600" dirty="0" smtClean="0"/>
              <a:t>5 </a:t>
            </a:r>
            <a:r>
              <a:rPr lang="en-GB" sz="1600" dirty="0" err="1" smtClean="0"/>
              <a:t>deg</a:t>
            </a:r>
            <a:r>
              <a:rPr lang="en-GB" sz="1600" dirty="0" smtClean="0"/>
              <a:t> (a lot !!!) 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Rough pre alignment possibility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Size/weight of mirror : 100*100*10 + holder</a:t>
            </a:r>
          </a:p>
          <a:p>
            <a:r>
              <a:rPr lang="en-GB" sz="1600" dirty="0" smtClean="0"/>
              <a:t>			400 g  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52621" y="3776562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/>
              <a:t>Minimize effect from environment ( Temperature, radiation)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Minimize effect of change in gravity orientation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Simple and elegant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6410733"/>
            <a:ext cx="701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Conceptual design developed by  </a:t>
            </a:r>
            <a:r>
              <a:rPr lang="en-GB" u="sng" dirty="0" smtClean="0">
                <a:solidFill>
                  <a:srgbClr val="FF0000"/>
                </a:solidFill>
              </a:rPr>
              <a:t>BENJAMIN DAVIDGE</a:t>
            </a: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u="sng" dirty="0" smtClean="0"/>
              <a:t>(ESS EIS division)</a:t>
            </a:r>
            <a:endParaRPr lang="en-GB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897301" y="2047786"/>
            <a:ext cx="7715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/>
              <a:t>Optical Transport for </a:t>
            </a:r>
            <a:r>
              <a:rPr lang="en-GB" sz="2800" i="1" smtClean="0"/>
              <a:t>Target </a:t>
            </a:r>
            <a:r>
              <a:rPr lang="en-GB" sz="2800" i="1"/>
              <a:t>I</a:t>
            </a:r>
            <a:r>
              <a:rPr lang="en-GB" sz="2800" i="1" smtClean="0"/>
              <a:t>nner Monolith Systems</a:t>
            </a:r>
            <a:endParaRPr lang="en-GB" sz="2800" i="1"/>
          </a:p>
        </p:txBody>
      </p:sp>
    </p:spTree>
    <p:extLst>
      <p:ext uri="{BB962C8B-B14F-4D97-AF65-F5344CB8AC3E}">
        <p14:creationId xmlns:p14="http://schemas.microsoft.com/office/powerpoint/2010/main" val="191895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9" grpId="0"/>
      <p:bldP spid="10" grpId="0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5085184"/>
            <a:ext cx="1934468" cy="14978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4008" y="58772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Rx</a:t>
            </a:r>
            <a:endParaRPr lang="en-GB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6084004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Tx</a:t>
            </a:r>
            <a:endParaRPr lang="en-GB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7318" y="557994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rPr>
              <a:t>Rz</a:t>
            </a:r>
            <a:endParaRPr lang="en-GB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936" y="5003884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rPr>
              <a:t>Tz</a:t>
            </a:r>
            <a:endParaRPr lang="en-GB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616530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Ry</a:t>
            </a:r>
            <a:endParaRPr lang="en-GB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6165304"/>
            <a:ext cx="402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Ty</a:t>
            </a:r>
            <a:endParaRPr lang="en-GB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pic>
        <p:nvPicPr>
          <p:cNvPr id="24" name="Picture 23" descr="Alignment stage 20161031_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5" t="7551" r="32129" b="8850"/>
          <a:stretch/>
        </p:blipFill>
        <p:spPr>
          <a:xfrm>
            <a:off x="4260402" y="2393536"/>
            <a:ext cx="2181724" cy="2503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" name="Picture 24" descr="Alignment stage 20161031_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t="12595" r="28705" b="2793"/>
          <a:stretch/>
        </p:blipFill>
        <p:spPr>
          <a:xfrm>
            <a:off x="107504" y="1556792"/>
            <a:ext cx="3869595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915816" y="3429000"/>
            <a:ext cx="32573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rPr>
              <a:t>Tz</a:t>
            </a:r>
            <a:endParaRPr lang="en-GB" sz="1200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1840" y="2924944"/>
            <a:ext cx="3385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20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defRPr>
            </a:lvl1pPr>
          </a:lstStyle>
          <a:p>
            <a:r>
              <a:rPr lang="en-GB" dirty="0"/>
              <a:t>Rz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560" y="2708920"/>
            <a:ext cx="3385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20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defRPr>
            </a:lvl1pPr>
          </a:lstStyle>
          <a:p>
            <a:r>
              <a:rPr lang="en-GB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71800" y="2276872"/>
            <a:ext cx="35137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defRPr>
            </a:lvl1pPr>
          </a:lstStyle>
          <a:p>
            <a:r>
              <a:rPr lang="en-GB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7824" y="4869160"/>
            <a:ext cx="32630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Tx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5013176"/>
            <a:ext cx="3385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20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defRPr>
            </a:lvl1pPr>
          </a:lstStyle>
          <a:p>
            <a:r>
              <a:rPr lang="en-GB" dirty="0"/>
              <a:t>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47664" y="1628800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Clamping</a:t>
            </a:r>
            <a:endParaRPr lang="en-GB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05979" y="24683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Holder fixation</a:t>
            </a:r>
            <a:endParaRPr lang="en-GB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6485964"/>
            <a:ext cx="265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Credits: Benjamin Davidge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5956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DESIGN and MANUFACTURING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5786" y="1705744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Initial Design 6DOF</a:t>
            </a:r>
            <a:endParaRPr lang="en-GB" sz="20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42" y="1388639"/>
            <a:ext cx="2440024" cy="53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395536" y="1988840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Initial Design 6DOF</a:t>
            </a:r>
            <a:endParaRPr lang="en-GB" sz="2000" b="1" dirty="0"/>
          </a:p>
        </p:txBody>
      </p:sp>
      <p:cxnSp>
        <p:nvCxnSpPr>
          <p:cNvPr id="3" name="Straight Arrow Connector 2"/>
          <p:cNvCxnSpPr>
            <a:stCxn id="6" idx="3"/>
          </p:cNvCxnSpPr>
          <p:nvPr/>
        </p:nvCxnSpPr>
        <p:spPr>
          <a:xfrm>
            <a:off x="2603192" y="2188895"/>
            <a:ext cx="28329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6136" y="19342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Only Design 3 DOF ( 1T, 2 R)  needed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86099" y="2356962"/>
            <a:ext cx="2249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/>
              <a:t>D</a:t>
            </a:r>
            <a:r>
              <a:rPr lang="en-GB" sz="2000" b="1" i="1" smtClean="0"/>
              <a:t>ecision on first fixed mirror</a:t>
            </a:r>
            <a:endParaRPr lang="en-GB" sz="2000" b="1" i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76256" y="285293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8255" y="423328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Prototype 4 DOF</a:t>
            </a:r>
          </a:p>
          <a:p>
            <a:pPr algn="ctr"/>
            <a:r>
              <a:rPr lang="en-GB" sz="2000" b="1" dirty="0" smtClean="0"/>
              <a:t>(1T,3T) </a:t>
            </a:r>
            <a:endParaRPr lang="en-GB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788024" y="4509120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52940"/>
            <a:ext cx="3690599" cy="25764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5546" y="441867"/>
            <a:ext cx="5956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DESIGN and MANUFACTURING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395546" y="441867"/>
            <a:ext cx="5956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DESIGN and MANUFACTURING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" y="1556792"/>
            <a:ext cx="3452438" cy="5040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28" y="4077072"/>
            <a:ext cx="2662234" cy="2720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28" y="1546805"/>
            <a:ext cx="4429472" cy="24466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63306" y="5927526"/>
            <a:ext cx="1152128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32" y="4198581"/>
            <a:ext cx="2406569" cy="2319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1720" y="226203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Prototype 4 DOF</a:t>
            </a:r>
          </a:p>
          <a:p>
            <a:pPr algn="ctr"/>
            <a:r>
              <a:rPr lang="en-GB" sz="2000" b="1" dirty="0" smtClean="0"/>
              <a:t>(1T,3T)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179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395546" y="441867"/>
            <a:ext cx="5956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DESIGN and MANUFACTURING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4" y="2204864"/>
            <a:ext cx="3672408" cy="3456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3519078" cy="36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532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TESTS and QUALIFICATIONS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929" y="1628800"/>
            <a:ext cx="7474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sz="2800" dirty="0" smtClean="0"/>
              <a:t> Mounting / Dismounting / Fitting / Accessibility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7506" y="2788185"/>
            <a:ext cx="7646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sz="2800" dirty="0" smtClean="0"/>
              <a:t> Mirror Holder </a:t>
            </a:r>
            <a:r>
              <a:rPr lang="en-GB" sz="2800" dirty="0" err="1" smtClean="0"/>
              <a:t>Fiducialization</a:t>
            </a:r>
            <a:r>
              <a:rPr lang="en-GB" sz="2800" dirty="0" smtClean="0"/>
              <a:t> and Dummy </a:t>
            </a:r>
            <a:r>
              <a:rPr lang="en-GB" sz="2800" dirty="0"/>
              <a:t>M</a:t>
            </a:r>
            <a:r>
              <a:rPr lang="en-GB" sz="2800" dirty="0" smtClean="0"/>
              <a:t>irror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9222" y="3889062"/>
            <a:ext cx="5110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sz="2800" dirty="0" smtClean="0"/>
              <a:t> Laser Tracker / </a:t>
            </a:r>
            <a:r>
              <a:rPr lang="en-GB" sz="2800" dirty="0" err="1"/>
              <a:t>A</a:t>
            </a:r>
            <a:r>
              <a:rPr lang="en-GB" sz="2800" dirty="0" err="1" smtClean="0"/>
              <a:t>utocollimation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60792" y="4412282"/>
            <a:ext cx="32862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 smtClean="0"/>
              <a:t>Range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Stability / Vibration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Repeatability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Clamping </a:t>
            </a:r>
          </a:p>
          <a:p>
            <a:pPr marL="285750" indent="-285750">
              <a:buFontTx/>
              <a:buChar char="-"/>
            </a:pPr>
            <a:endParaRPr lang="en-GB" sz="2800" dirty="0"/>
          </a:p>
        </p:txBody>
      </p:sp>
      <p:sp>
        <p:nvSpPr>
          <p:cNvPr id="8" name="Right Arrow 7"/>
          <p:cNvSpPr/>
          <p:nvPr/>
        </p:nvSpPr>
        <p:spPr>
          <a:xfrm>
            <a:off x="4304394" y="6021288"/>
            <a:ext cx="1779774" cy="354955"/>
          </a:xfrm>
          <a:prstGeom prst="rightArrow">
            <a:avLst>
              <a:gd name="adj1" fmla="val 3067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4964" y="5858108"/>
            <a:ext cx="263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</a:rPr>
              <a:t>Design Changes?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2764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INTEGRATION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259" y="1948770"/>
            <a:ext cx="439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sz="2800" dirty="0" smtClean="0"/>
              <a:t> 3D </a:t>
            </a:r>
            <a:r>
              <a:rPr lang="en-GB" sz="2800" dirty="0"/>
              <a:t>Integration</a:t>
            </a:r>
            <a:r>
              <a:rPr lang="en-GB" sz="2800" dirty="0" smtClean="0"/>
              <a:t> inside Slide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6030" y="3369765"/>
            <a:ext cx="6330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sz="2800" dirty="0" smtClean="0"/>
              <a:t> Implementation of Alignment features 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55187" r="49224" b="5531"/>
          <a:stretch/>
        </p:blipFill>
        <p:spPr>
          <a:xfrm rot="3184195">
            <a:off x="6172939" y="4428704"/>
            <a:ext cx="1238961" cy="10801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19417746">
            <a:off x="6182076" y="4808176"/>
            <a:ext cx="193638" cy="106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 rot="19417746">
            <a:off x="6329851" y="5030847"/>
            <a:ext cx="158415" cy="4351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55187" r="49224" b="5531"/>
          <a:stretch/>
        </p:blipFill>
        <p:spPr>
          <a:xfrm rot="13745435">
            <a:off x="1381968" y="5379471"/>
            <a:ext cx="1238961" cy="108012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 rot="8378986">
            <a:off x="2441926" y="4944626"/>
            <a:ext cx="193638" cy="106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 rot="8378986">
            <a:off x="2289936" y="5330636"/>
            <a:ext cx="158415" cy="4351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3" idx="1"/>
          </p:cNvCxnSpPr>
          <p:nvPr/>
        </p:nvCxnSpPr>
        <p:spPr>
          <a:xfrm>
            <a:off x="6200937" y="5400162"/>
            <a:ext cx="15253" cy="1136251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27784" y="5445224"/>
            <a:ext cx="3588406" cy="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47754" y="3977094"/>
            <a:ext cx="15329" cy="1457838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148064" y="5373216"/>
            <a:ext cx="144016" cy="148033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436096" y="5373216"/>
            <a:ext cx="144016" cy="148033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275856" y="5373216"/>
            <a:ext cx="144016" cy="148033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563888" y="5373216"/>
            <a:ext cx="144016" cy="148033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575746" y="4505057"/>
            <a:ext cx="144016" cy="148033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575746" y="4217025"/>
            <a:ext cx="144016" cy="148033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034427" y="5566311"/>
            <a:ext cx="257653" cy="545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73264" y="6191193"/>
            <a:ext cx="222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2x M4 ( depth 10mm)</a:t>
            </a:r>
          </a:p>
          <a:p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694696" y="1930471"/>
            <a:ext cx="1428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Volume clash</a:t>
            </a:r>
          </a:p>
          <a:p>
            <a:r>
              <a:rPr lang="en-GB" dirty="0" smtClean="0"/>
              <a:t>Accessibility</a:t>
            </a:r>
            <a:endParaRPr lang="en-GB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580112" y="1889534"/>
            <a:ext cx="0" cy="734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1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10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96195</TotalTime>
  <Words>240</Words>
  <Application>Microsoft Macintosh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Wingdings</vt:lpstr>
      <vt:lpstr>Arial</vt:lpstr>
      <vt:lpstr>ESS Core Powerpoint</vt:lpstr>
      <vt:lpstr>TARGET IMAGING CDR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Fabien Rey</cp:lastModifiedBy>
  <cp:revision>2345</cp:revision>
  <cp:lastPrinted>2014-01-16T08:20:12Z</cp:lastPrinted>
  <dcterms:created xsi:type="dcterms:W3CDTF">2013-10-29T16:05:10Z</dcterms:created>
  <dcterms:modified xsi:type="dcterms:W3CDTF">2017-10-23T08:15:03Z</dcterms:modified>
</cp:coreProperties>
</file>