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7" r:id="rId4"/>
    <p:sldId id="272" r:id="rId5"/>
    <p:sldId id="276" r:id="rId6"/>
    <p:sldId id="258" r:id="rId7"/>
    <p:sldId id="277" r:id="rId8"/>
    <p:sldId id="259" r:id="rId9"/>
    <p:sldId id="261" r:id="rId10"/>
    <p:sldId id="260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50" autoAdjust="0"/>
  </p:normalViewPr>
  <p:slideViewPr>
    <p:cSldViewPr>
      <p:cViewPr>
        <p:scale>
          <a:sx n="140" d="100"/>
          <a:sy n="140" d="100"/>
        </p:scale>
        <p:origin x="-8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-34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782A6-4FC9-4301-BB75-47601793C033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0FBC8-0E3C-4B83-81E3-8E7BDA42BA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02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800" dirty="0" smtClean="0"/>
              <a:t>Heat </a:t>
            </a:r>
            <a:r>
              <a:rPr lang="nb-NO" sz="2800" dirty="0" err="1" smtClean="0"/>
              <a:t>induced</a:t>
            </a:r>
            <a:r>
              <a:rPr lang="nb-NO" sz="2800" dirty="0" smtClean="0"/>
              <a:t>/</a:t>
            </a:r>
            <a:r>
              <a:rPr lang="nb-NO" sz="2800" dirty="0" err="1" smtClean="0"/>
              <a:t>generated</a:t>
            </a:r>
            <a:r>
              <a:rPr lang="nb-NO" sz="2800" dirty="0" smtClean="0"/>
              <a:t> from </a:t>
            </a:r>
            <a:r>
              <a:rPr lang="nb-NO" sz="2800" dirty="0" err="1" smtClean="0"/>
              <a:t>spallation</a:t>
            </a:r>
            <a:r>
              <a:rPr lang="nb-NO" sz="2800" dirty="0" smtClean="0"/>
              <a:t> products from target </a:t>
            </a:r>
            <a:r>
              <a:rPr lang="nb-NO" sz="2800" dirty="0" err="1" smtClean="0"/>
              <a:t>wheel</a:t>
            </a:r>
            <a:r>
              <a:rPr lang="nb-NO" sz="2800" dirty="0" smtClean="0"/>
              <a:t>.</a:t>
            </a:r>
          </a:p>
          <a:p>
            <a:endParaRPr lang="nb-NO" sz="2800" dirty="0" smtClean="0"/>
          </a:p>
          <a:p>
            <a:r>
              <a:rPr lang="nb-NO" sz="2400" dirty="0" err="1" smtClean="0"/>
              <a:t>There</a:t>
            </a:r>
            <a:r>
              <a:rPr lang="nb-NO" sz="2400" dirty="0" smtClean="0"/>
              <a:t> is a </a:t>
            </a:r>
            <a:r>
              <a:rPr lang="nb-NO" sz="2400" dirty="0" err="1" smtClean="0"/>
              <a:t>possibility</a:t>
            </a:r>
            <a:r>
              <a:rPr lang="nb-NO" sz="2400" dirty="0" smtClean="0"/>
              <a:t> </a:t>
            </a:r>
            <a:r>
              <a:rPr lang="nb-NO" sz="2400" dirty="0" err="1" smtClean="0"/>
              <a:t>that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generated</a:t>
            </a:r>
            <a:r>
              <a:rPr lang="nb-NO" sz="2400" dirty="0" smtClean="0"/>
              <a:t> heat </a:t>
            </a:r>
            <a:r>
              <a:rPr lang="nb-NO" sz="2400" dirty="0" err="1" smtClean="0"/>
              <a:t>load</a:t>
            </a:r>
            <a:r>
              <a:rPr lang="nb-NO" sz="2400" dirty="0" smtClean="0"/>
              <a:t> is so </a:t>
            </a:r>
            <a:r>
              <a:rPr lang="nb-NO" sz="2400" dirty="0" err="1" smtClean="0"/>
              <a:t>large</a:t>
            </a:r>
            <a:r>
              <a:rPr lang="nb-NO" sz="2400" dirty="0" smtClean="0"/>
              <a:t> </a:t>
            </a:r>
            <a:r>
              <a:rPr lang="nb-NO" sz="2400" dirty="0" err="1" smtClean="0"/>
              <a:t>that</a:t>
            </a:r>
            <a:r>
              <a:rPr lang="nb-NO" sz="2400" dirty="0" smtClean="0"/>
              <a:t> it </a:t>
            </a:r>
            <a:r>
              <a:rPr lang="nb-NO" sz="2400" dirty="0" err="1" smtClean="0"/>
              <a:t>will</a:t>
            </a:r>
            <a:r>
              <a:rPr lang="nb-NO" sz="2400" dirty="0" smtClean="0"/>
              <a:t> </a:t>
            </a:r>
            <a:r>
              <a:rPr lang="nb-NO" sz="2400" dirty="0" err="1" smtClean="0"/>
              <a:t>result</a:t>
            </a:r>
            <a:r>
              <a:rPr lang="nb-NO" sz="2400" dirty="0" smtClean="0"/>
              <a:t> in permanent </a:t>
            </a:r>
            <a:r>
              <a:rPr lang="nb-NO" sz="2400" dirty="0" err="1" smtClean="0"/>
              <a:t>damage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mirror and/or mirror mount. </a:t>
            </a:r>
          </a:p>
          <a:p>
            <a:endParaRPr lang="nb-NO" sz="2400" dirty="0" smtClean="0"/>
          </a:p>
          <a:p>
            <a:r>
              <a:rPr lang="nb-NO" sz="2400" dirty="0" smtClean="0"/>
              <a:t>In </a:t>
            </a:r>
            <a:r>
              <a:rPr lang="nb-NO" sz="2400" dirty="0" err="1" smtClean="0"/>
              <a:t>addition</a:t>
            </a:r>
            <a:r>
              <a:rPr lang="nb-NO" sz="2400" dirty="0" smtClean="0"/>
              <a:t>, </a:t>
            </a:r>
            <a:r>
              <a:rPr lang="nb-NO" sz="2400" dirty="0" err="1" smtClean="0"/>
              <a:t>deformations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mirror and/or mount </a:t>
            </a:r>
            <a:r>
              <a:rPr lang="nb-NO" sz="2400" dirty="0" err="1" smtClean="0"/>
              <a:t>can</a:t>
            </a:r>
            <a:r>
              <a:rPr lang="nb-NO" sz="2400" dirty="0" smtClean="0"/>
              <a:t> </a:t>
            </a:r>
            <a:r>
              <a:rPr lang="nb-NO" sz="2400" dirty="0" err="1" smtClean="0"/>
              <a:t>cause</a:t>
            </a:r>
            <a:r>
              <a:rPr lang="nb-NO" sz="2400" dirty="0" smtClean="0"/>
              <a:t> </a:t>
            </a:r>
            <a:r>
              <a:rPr lang="nb-NO" sz="2400" dirty="0" err="1" smtClean="0"/>
              <a:t>optical</a:t>
            </a:r>
            <a:r>
              <a:rPr lang="nb-NO" sz="2400" dirty="0" smtClean="0"/>
              <a:t> problems.</a:t>
            </a:r>
          </a:p>
          <a:p>
            <a:endParaRPr lang="nb-NO" sz="2400" dirty="0" smtClean="0"/>
          </a:p>
          <a:p>
            <a:r>
              <a:rPr lang="nb-NO" sz="2800" dirty="0" smtClean="0"/>
              <a:t>Thus: </a:t>
            </a:r>
            <a:r>
              <a:rPr lang="nb-NO" sz="2800" dirty="0" err="1" smtClean="0"/>
              <a:t>need</a:t>
            </a:r>
            <a:r>
              <a:rPr lang="nb-NO" sz="2800" dirty="0" smtClean="0"/>
              <a:t> to </a:t>
            </a:r>
            <a:r>
              <a:rPr lang="nb-NO" sz="2800" dirty="0" err="1" smtClean="0"/>
              <a:t>ensure</a:t>
            </a:r>
            <a:r>
              <a:rPr lang="nb-NO" sz="2800" dirty="0" smtClean="0"/>
              <a:t> </a:t>
            </a:r>
            <a:r>
              <a:rPr lang="nb-NO" sz="2800" dirty="0" err="1" smtClean="0"/>
              <a:t>that</a:t>
            </a:r>
            <a:r>
              <a:rPr lang="nb-NO" sz="2800" dirty="0" smtClean="0"/>
              <a:t> </a:t>
            </a:r>
            <a:r>
              <a:rPr lang="nb-NO" sz="2800" dirty="0" err="1" smtClean="0"/>
              <a:t>there</a:t>
            </a:r>
            <a:r>
              <a:rPr lang="nb-NO" sz="2800" dirty="0" smtClean="0"/>
              <a:t> is </a:t>
            </a:r>
            <a:r>
              <a:rPr lang="nb-NO" sz="2800" dirty="0" err="1" smtClean="0"/>
              <a:t>sufficient</a:t>
            </a:r>
            <a:r>
              <a:rPr lang="nb-NO" sz="2800" dirty="0" smtClean="0"/>
              <a:t> </a:t>
            </a:r>
            <a:r>
              <a:rPr lang="nb-NO" sz="2800" dirty="0" err="1" smtClean="0"/>
              <a:t>thermal</a:t>
            </a:r>
            <a:r>
              <a:rPr lang="nb-NO" sz="2800" dirty="0" smtClean="0"/>
              <a:t> </a:t>
            </a:r>
            <a:r>
              <a:rPr lang="nb-NO" sz="2800" dirty="0" err="1" smtClean="0"/>
              <a:t>connection</a:t>
            </a:r>
            <a:r>
              <a:rPr lang="nb-NO" sz="2800" dirty="0" smtClean="0"/>
              <a:t> to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cooled</a:t>
            </a:r>
            <a:r>
              <a:rPr lang="nb-NO" sz="2800" dirty="0" smtClean="0"/>
              <a:t> PBIP.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FBC8-0E3C-4B83-81E3-8E7BDA42BA3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7962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FBC8-0E3C-4B83-81E3-8E7BDA42BA3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79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FBC8-0E3C-4B83-81E3-8E7BDA42BA3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977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FBC8-0E3C-4B83-81E3-8E7BDA42BA3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05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FBC8-0E3C-4B83-81E3-8E7BDA42BA3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51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FBC8-0E3C-4B83-81E3-8E7BDA42BA3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605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1B86-FC14-40B6-997C-DB76C4E20742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997C-8EF3-4420-9190-48D6C284E8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51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1B86-FC14-40B6-997C-DB76C4E20742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997C-8EF3-4420-9190-48D6C284E8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60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1B86-FC14-40B6-997C-DB76C4E20742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997C-8EF3-4420-9190-48D6C284E8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499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1B86-FC14-40B6-997C-DB76C4E20742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997C-8EF3-4420-9190-48D6C284E8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78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1B86-FC14-40B6-997C-DB76C4E20742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997C-8EF3-4420-9190-48D6C284E8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68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1B86-FC14-40B6-997C-DB76C4E20742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997C-8EF3-4420-9190-48D6C284E8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98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1B86-FC14-40B6-997C-DB76C4E20742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997C-8EF3-4420-9190-48D6C284E8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36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1B86-FC14-40B6-997C-DB76C4E20742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997C-8EF3-4420-9190-48D6C284E8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0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1B86-FC14-40B6-997C-DB76C4E20742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997C-8EF3-4420-9190-48D6C284E8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00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1B86-FC14-40B6-997C-DB76C4E20742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997C-8EF3-4420-9190-48D6C284E8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08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1B86-FC14-40B6-997C-DB76C4E20742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997C-8EF3-4420-9190-48D6C284E8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81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1B86-FC14-40B6-997C-DB76C4E20742}" type="datetimeFigureOut">
              <a:rPr lang="nb-NO" smtClean="0"/>
              <a:t>23.10.17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997C-8EF3-4420-9190-48D6C284E8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292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Target and Dump Proton Beam </a:t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Imaging Systems CDR</a:t>
            </a:r>
            <a:endParaRPr lang="nb-NO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808511"/>
            <a:ext cx="756084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Thermal Heat Load Analysis 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of First Mirror</a:t>
            </a:r>
            <a:endParaRPr lang="nb-NO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9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Simplified</a:t>
            </a:r>
            <a:r>
              <a:rPr lang="nb-NO" dirty="0" smtClean="0"/>
              <a:t> Mount</a:t>
            </a:r>
            <a:br>
              <a:rPr lang="nb-NO" dirty="0" smtClean="0"/>
            </a:br>
            <a:r>
              <a:rPr lang="nb-NO" sz="3600" dirty="0" err="1" smtClean="0"/>
              <a:t>Larger</a:t>
            </a:r>
            <a:r>
              <a:rPr lang="nb-NO" sz="3600" dirty="0" smtClean="0"/>
              <a:t> </a:t>
            </a:r>
            <a:r>
              <a:rPr lang="nb-NO" sz="3600" dirty="0" err="1" smtClean="0"/>
              <a:t>Surface</a:t>
            </a:r>
            <a:r>
              <a:rPr lang="nb-NO" sz="3600" dirty="0" smtClean="0"/>
              <a:t> </a:t>
            </a:r>
            <a:r>
              <a:rPr lang="nb-NO" sz="3600" dirty="0" err="1" smtClean="0"/>
              <a:t>Contacts</a:t>
            </a:r>
            <a:endParaRPr lang="nb-NO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384078"/>
              </p:ext>
            </p:extLst>
          </p:nvPr>
        </p:nvGraphicFramePr>
        <p:xfrm>
          <a:off x="458570" y="3598235"/>
          <a:ext cx="8208913" cy="2711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097"/>
                <a:gridCol w="2171390"/>
                <a:gridCol w="2171390"/>
                <a:gridCol w="2648036"/>
              </a:tblGrid>
              <a:tr h="53004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Load case</a:t>
                      </a:r>
                      <a:endParaRPr lang="nb-NO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</a:rPr>
                        <a:t>Temperature of mirror 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400" b="0" dirty="0" err="1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Bendamount</a:t>
                      </a:r>
                      <a:endParaRPr lang="nb-NO" sz="1400" b="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</a:rPr>
                        <a:t>Temperature of mirror 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400" b="0" dirty="0" err="1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Simplified</a:t>
                      </a:r>
                      <a:r>
                        <a:rPr lang="nb-NO" sz="1400" b="0" baseline="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400" b="0" baseline="0" dirty="0" err="1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nb-NO" sz="1400" b="0" dirty="0" err="1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teel</a:t>
                      </a: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mount</a:t>
                      </a:r>
                      <a:endParaRPr lang="nb-NO" sz="1400" b="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+mj-lt"/>
                        </a:rPr>
                        <a:t>Temperature of mirror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dirty="0" err="1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Simplified</a:t>
                      </a:r>
                      <a:r>
                        <a:rPr lang="nb-NO" sz="1400" b="0" baseline="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luminium mount</a:t>
                      </a:r>
                    </a:p>
                  </a:txBody>
                  <a:tcPr marL="27701" marR="27701" marT="7182" marB="7182" anchor="ctr"/>
                </a:tc>
              </a:tr>
              <a:tr h="109052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21600 W/m</a:t>
                      </a:r>
                      <a:r>
                        <a:rPr lang="en-US" sz="1400" b="0" baseline="30000" dirty="0">
                          <a:effectLst/>
                        </a:rPr>
                        <a:t>3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heat load</a:t>
                      </a:r>
                      <a:endParaRPr lang="nb-NO" sz="1400" b="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426 </a:t>
                      </a:r>
                      <a:r>
                        <a:rPr lang="en-US" sz="1400" dirty="0">
                          <a:effectLst/>
                        </a:rPr>
                        <a:t>K / 153  ͦC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340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 / 67  ͦC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334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 / 61  ͦC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109052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4 x 10</a:t>
                      </a:r>
                      <a:r>
                        <a:rPr lang="en-US" sz="1400" b="0" baseline="30000" dirty="0">
                          <a:effectLst/>
                        </a:rPr>
                        <a:t>5</a:t>
                      </a:r>
                      <a:r>
                        <a:rPr lang="en-US" sz="1400" b="0" dirty="0">
                          <a:effectLst/>
                        </a:rPr>
                        <a:t> W/m</a:t>
                      </a:r>
                      <a:r>
                        <a:rPr lang="en-US" sz="1400" b="0" baseline="30000" dirty="0">
                          <a:effectLst/>
                        </a:rPr>
                        <a:t>3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heat load</a:t>
                      </a:r>
                      <a:endParaRPr lang="nb-NO" sz="1400" b="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755 </a:t>
                      </a:r>
                      <a:r>
                        <a:rPr lang="en-US" sz="1400" dirty="0">
                          <a:effectLst/>
                        </a:rPr>
                        <a:t>K / 482  ͦC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476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 / 203  ͦC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353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 / 80  ͦC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51920" y="1590593"/>
            <a:ext cx="4824536" cy="184213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 bwMode="auto">
          <a:xfrm>
            <a:off x="6695607" y="1822846"/>
            <a:ext cx="1966625" cy="1544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6911"/>
            <a:ext cx="2466667" cy="17108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1680" y="1594321"/>
            <a:ext cx="2160496" cy="183840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grpSp>
        <p:nvGrpSpPr>
          <p:cNvPr id="9" name="Group 8"/>
          <p:cNvGrpSpPr/>
          <p:nvPr/>
        </p:nvGrpSpPr>
        <p:grpSpPr>
          <a:xfrm>
            <a:off x="1907927" y="1822846"/>
            <a:ext cx="1728001" cy="1471951"/>
            <a:chOff x="393244" y="249382"/>
            <a:chExt cx="1067270" cy="9091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81" t="13151" r="22077"/>
            <a:stretch/>
          </p:blipFill>
          <p:spPr>
            <a:xfrm>
              <a:off x="393244" y="249382"/>
              <a:ext cx="1067270" cy="9091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2539863">
              <a:off x="775350" y="280430"/>
              <a:ext cx="448670" cy="168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8436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Simplified</a:t>
            </a:r>
            <a:r>
              <a:rPr lang="nb-NO" dirty="0" smtClean="0"/>
              <a:t> Mount</a:t>
            </a:r>
            <a:br>
              <a:rPr lang="nb-NO" dirty="0" smtClean="0"/>
            </a:br>
            <a:r>
              <a:rPr lang="nb-NO" sz="3600" dirty="0" smtClean="0"/>
              <a:t>Mirror </a:t>
            </a:r>
            <a:r>
              <a:rPr lang="nb-NO" sz="3600" dirty="0" err="1" smtClean="0"/>
              <a:t>Deflections</a:t>
            </a:r>
            <a:endParaRPr lang="nb-NO" sz="3600" dirty="0"/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548116"/>
              </p:ext>
            </p:extLst>
          </p:nvPr>
        </p:nvGraphicFramePr>
        <p:xfrm>
          <a:off x="458570" y="3598235"/>
          <a:ext cx="8208914" cy="2711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097"/>
                <a:gridCol w="1671197"/>
                <a:gridCol w="1872208"/>
                <a:gridCol w="3447412"/>
              </a:tblGrid>
              <a:tr h="53004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Load case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Max deflection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Steel 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mount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Max deflection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Aluminium</a:t>
                      </a:r>
                      <a:r>
                        <a:rPr lang="nb-NO" sz="1400" b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mount</a:t>
                      </a: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Max deflection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SHORT</a:t>
                      </a:r>
                      <a:r>
                        <a:rPr lang="nb-NO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400" b="0" baseline="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nb-NO" sz="1400" b="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teel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mount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</a:tr>
              <a:tr h="109052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21600 W/m</a:t>
                      </a:r>
                      <a:r>
                        <a:rPr lang="en-US" sz="1400" b="0" baseline="30000" dirty="0">
                          <a:effectLst/>
                        </a:rPr>
                        <a:t>3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heat load</a:t>
                      </a:r>
                      <a:endParaRPr lang="nb-NO" sz="1400" b="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340 K / 67  ͦC</a:t>
                      </a:r>
                      <a:endParaRPr lang="nb-NO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0,859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 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334 K / 61  ͦC</a:t>
                      </a:r>
                      <a:endParaRPr lang="nb-NO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1,161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 K / 61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nb-NO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0,670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 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109052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4 x 10</a:t>
                      </a:r>
                      <a:r>
                        <a:rPr lang="en-US" sz="1400" b="0" baseline="30000" dirty="0">
                          <a:effectLst/>
                        </a:rPr>
                        <a:t>5</a:t>
                      </a:r>
                      <a:r>
                        <a:rPr lang="en-US" sz="1400" b="0" dirty="0">
                          <a:effectLst/>
                        </a:rPr>
                        <a:t> W/m</a:t>
                      </a:r>
                      <a:r>
                        <a:rPr lang="en-US" sz="1400" b="0" baseline="30000" dirty="0">
                          <a:effectLst/>
                        </a:rPr>
                        <a:t>3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heat load</a:t>
                      </a:r>
                      <a:endParaRPr lang="nb-NO" sz="1400" b="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476 K / 203  ͦC</a:t>
                      </a:r>
                      <a:endParaRPr lang="nb-NO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3,175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353 K / 80  ͦC</a:t>
                      </a:r>
                      <a:endParaRPr lang="nb-NO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1,578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 K / 105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nb-NO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1,567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691680" y="1590593"/>
            <a:ext cx="3528392" cy="183840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12668"/>
            <a:ext cx="2427277" cy="168350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50208"/>
            <a:ext cx="2542345" cy="12084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220071" y="1590593"/>
            <a:ext cx="3456847" cy="183840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04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Design </a:t>
            </a:r>
            <a:r>
              <a:rPr lang="nb-NO" dirty="0" err="1" smtClean="0"/>
              <a:t>Change</a:t>
            </a:r>
            <a:r>
              <a:rPr lang="nb-NO" dirty="0" smtClean="0"/>
              <a:t> - Mirror</a:t>
            </a:r>
            <a:endParaRPr lang="nb-NO" dirty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52" y="2664829"/>
            <a:ext cx="24860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5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25241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763688" y="3198538"/>
            <a:ext cx="748665" cy="13544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64088" y="3013444"/>
            <a:ext cx="794385" cy="14516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87624" y="3696442"/>
            <a:ext cx="10272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65 mm</a:t>
            </a:r>
            <a:endParaRPr kumimoji="0" lang="en-GB" altLang="nb-N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04048" y="3669432"/>
            <a:ext cx="955229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75 mm</a:t>
            </a:r>
            <a:endParaRPr kumimoji="0" lang="en-GB" altLang="nb-N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nb-NO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en-US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nb-NO" altLang="nb-NO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2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Short Mount</a:t>
            </a:r>
            <a:br>
              <a:rPr lang="nb-NO" dirty="0" smtClean="0"/>
            </a:br>
            <a:r>
              <a:rPr lang="nb-NO" sz="3600" dirty="0" smtClean="0"/>
              <a:t>Mirror </a:t>
            </a:r>
            <a:r>
              <a:rPr lang="nb-NO" sz="3600" dirty="0" err="1" smtClean="0"/>
              <a:t>Deflections</a:t>
            </a:r>
            <a:endParaRPr lang="nb-NO" sz="36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054382"/>
              </p:ext>
            </p:extLst>
          </p:nvPr>
        </p:nvGraphicFramePr>
        <p:xfrm>
          <a:off x="458570" y="3501009"/>
          <a:ext cx="8208914" cy="2865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097"/>
                <a:gridCol w="3543405"/>
                <a:gridCol w="3447412"/>
              </a:tblGrid>
              <a:tr h="68486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Load case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Max deflection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SHORT</a:t>
                      </a:r>
                      <a:r>
                        <a:rPr lang="nb-NO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400" b="0" baseline="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nb-NO" sz="1400" b="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teel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mount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Original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mirror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Max deflection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Steel 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mount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mirror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</a:tr>
              <a:tr h="109052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21600 W/m</a:t>
                      </a:r>
                      <a:r>
                        <a:rPr lang="en-US" sz="1400" b="0" baseline="30000" dirty="0">
                          <a:effectLst/>
                        </a:rPr>
                        <a:t>3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heat load</a:t>
                      </a:r>
                      <a:endParaRPr lang="nb-NO" sz="1400" b="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 K / 61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nb-NO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0,670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 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 K / 61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0,721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109052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4 x 10</a:t>
                      </a:r>
                      <a:r>
                        <a:rPr lang="en-US" sz="1400" b="0" baseline="30000" dirty="0">
                          <a:effectLst/>
                        </a:rPr>
                        <a:t>5</a:t>
                      </a:r>
                      <a:r>
                        <a:rPr lang="en-US" sz="1400" b="0" dirty="0">
                          <a:effectLst/>
                        </a:rPr>
                        <a:t> W/m</a:t>
                      </a:r>
                      <a:r>
                        <a:rPr lang="en-US" sz="1400" b="0" baseline="30000" dirty="0">
                          <a:effectLst/>
                        </a:rPr>
                        <a:t>3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heat load</a:t>
                      </a:r>
                      <a:endParaRPr lang="nb-NO" sz="1400" b="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 K / 105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nb-NO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1,567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 K /  107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1,558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91679" y="1590593"/>
            <a:ext cx="3528391" cy="183840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05584"/>
            <a:ext cx="2542345" cy="12084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20071" y="1590593"/>
            <a:ext cx="3456847" cy="183840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76" y="1772816"/>
            <a:ext cx="2783375" cy="14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8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Short Mount</a:t>
            </a:r>
            <a:br>
              <a:rPr lang="nb-NO" dirty="0" smtClean="0"/>
            </a:br>
            <a:r>
              <a:rPr lang="nb-NO" sz="3600" dirty="0" smtClean="0"/>
              <a:t>Mirror </a:t>
            </a:r>
            <a:r>
              <a:rPr lang="nb-NO" sz="3600" dirty="0" err="1" smtClean="0"/>
              <a:t>Deflections</a:t>
            </a:r>
            <a:endParaRPr lang="nb-NO" sz="36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22906"/>
              </p:ext>
            </p:extLst>
          </p:nvPr>
        </p:nvGraphicFramePr>
        <p:xfrm>
          <a:off x="458570" y="3501009"/>
          <a:ext cx="8208915" cy="2865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097"/>
                <a:gridCol w="1771703"/>
                <a:gridCol w="1771703"/>
                <a:gridCol w="1723706"/>
                <a:gridCol w="1723706"/>
              </a:tblGrid>
              <a:tr h="68486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Load case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Max deflection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Steel 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mount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mirror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Max deflection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Aluminium</a:t>
                      </a:r>
                      <a:r>
                        <a:rPr lang="nb-NO" sz="1400" b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mount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mirror</a:t>
                      </a: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Max deflection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Straight Steel 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mount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mirror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Max deflection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Straight Al.</a:t>
                      </a:r>
                      <a:r>
                        <a:rPr lang="nb-NO" sz="1400" b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mount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mirror</a:t>
                      </a:r>
                    </a:p>
                  </a:txBody>
                  <a:tcPr marL="27701" marR="27701" marT="7182" marB="7182" anchor="ctr"/>
                </a:tc>
              </a:tr>
              <a:tr h="109052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21600 W/m</a:t>
                      </a:r>
                      <a:r>
                        <a:rPr lang="en-US" sz="1400" b="0" baseline="30000" dirty="0">
                          <a:effectLst/>
                        </a:rPr>
                        <a:t>3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heat load</a:t>
                      </a:r>
                      <a:endParaRPr lang="nb-NO" sz="1400" b="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 K / 61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0,721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 K /  60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0,788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lain" startAt="335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/ 62   ͦC</a:t>
                      </a:r>
                    </a:p>
                    <a:p>
                      <a:pPr marL="228600" indent="-22860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AutoNum type="arabicPlain" startAt="335"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0,570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428 K / 155 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0,815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109052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4 x 10</a:t>
                      </a:r>
                      <a:r>
                        <a:rPr lang="en-US" sz="1400" b="0" baseline="30000" dirty="0">
                          <a:effectLst/>
                        </a:rPr>
                        <a:t>5</a:t>
                      </a:r>
                      <a:r>
                        <a:rPr lang="en-US" sz="1400" b="0" dirty="0">
                          <a:effectLst/>
                        </a:rPr>
                        <a:t> W/m</a:t>
                      </a:r>
                      <a:r>
                        <a:rPr lang="en-US" sz="1400" b="0" baseline="30000" dirty="0">
                          <a:effectLst/>
                        </a:rPr>
                        <a:t>3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heat load</a:t>
                      </a:r>
                      <a:endParaRPr lang="nb-NO" sz="1400" b="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 K /  107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1,558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342 K /  69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0,858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428 K / 155 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2,27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344 K / 71   ͦC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0,842 x 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91679" y="1590593"/>
            <a:ext cx="3528391" cy="183840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5220071" y="1590593"/>
            <a:ext cx="3456847" cy="183840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74930"/>
            <a:ext cx="2106464" cy="106973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2127393" cy="122583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/>
          <a:srcRect l="12057" t="25470" r="40780" b="10006"/>
          <a:stretch/>
        </p:blipFill>
        <p:spPr bwMode="auto">
          <a:xfrm>
            <a:off x="3995936" y="1673267"/>
            <a:ext cx="1007110" cy="86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/>
          <a:srcRect l="9027" t="18370" r="33334" b="9819"/>
          <a:stretch/>
        </p:blipFill>
        <p:spPr bwMode="auto">
          <a:xfrm>
            <a:off x="3923928" y="2601755"/>
            <a:ext cx="1007110" cy="782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7521953" y="1633901"/>
            <a:ext cx="896943" cy="85899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/>
          <a:stretch>
            <a:fillRect/>
          </a:stretch>
        </p:blipFill>
        <p:spPr>
          <a:xfrm>
            <a:off x="7524328" y="2508000"/>
            <a:ext cx="957889" cy="9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0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363272" cy="276917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/>
              <a:t>Simplified mount design</a:t>
            </a:r>
            <a:endParaRPr lang="nb-NO" dirty="0"/>
          </a:p>
          <a:p>
            <a:pPr lvl="0"/>
            <a:r>
              <a:rPr lang="en-GB" dirty="0"/>
              <a:t>Short mount</a:t>
            </a:r>
            <a:endParaRPr lang="nb-NO" dirty="0"/>
          </a:p>
          <a:p>
            <a:pPr lvl="0"/>
            <a:r>
              <a:rPr lang="en-GB" dirty="0"/>
              <a:t>Angled mount design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D</a:t>
            </a:r>
            <a:r>
              <a:rPr lang="en-GB" dirty="0" smtClean="0"/>
              <a:t>o </a:t>
            </a:r>
            <a:r>
              <a:rPr lang="en-GB" dirty="0"/>
              <a:t>not need to implement angled surface in plug)</a:t>
            </a:r>
            <a:endParaRPr lang="nb-NO" dirty="0"/>
          </a:p>
          <a:p>
            <a:pPr lvl="0"/>
            <a:r>
              <a:rPr lang="en-GB" dirty="0"/>
              <a:t>Aluminium </a:t>
            </a:r>
            <a:r>
              <a:rPr lang="en-GB" dirty="0" smtClean="0"/>
              <a:t>material</a:t>
            </a:r>
          </a:p>
          <a:p>
            <a:pPr marL="0" lv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Note: </a:t>
            </a:r>
            <a:r>
              <a:rPr lang="en-GB" dirty="0"/>
              <a:t>T</a:t>
            </a:r>
            <a:r>
              <a:rPr lang="en-GB" dirty="0" smtClean="0"/>
              <a:t>hese conclusions are based on PBIP reference temperature of </a:t>
            </a:r>
            <a:r>
              <a:rPr lang="en-GB" dirty="0"/>
              <a:t>60 </a:t>
            </a:r>
            <a:r>
              <a:rPr lang="en-US" dirty="0">
                <a:solidFill>
                  <a:schemeClr val="dk1"/>
                </a:solidFill>
              </a:rPr>
              <a:t> ͦ</a:t>
            </a:r>
            <a:r>
              <a:rPr lang="en-US" dirty="0" smtClean="0">
                <a:solidFill>
                  <a:schemeClr val="dk1"/>
                </a:solidFill>
              </a:rPr>
              <a:t>C, from </a:t>
            </a:r>
            <a:r>
              <a:rPr lang="en-GB" dirty="0" smtClean="0"/>
              <a:t>“</a:t>
            </a:r>
            <a:r>
              <a:rPr lang="en-US" dirty="0"/>
              <a:t>Thermal deformation of the </a:t>
            </a:r>
            <a:r>
              <a:rPr lang="en-US" dirty="0" smtClean="0"/>
              <a:t>PBIP</a:t>
            </a:r>
            <a:r>
              <a:rPr lang="en-GB" dirty="0" smtClean="0"/>
              <a:t>” </a:t>
            </a:r>
            <a:r>
              <a:rPr lang="nb-NO" dirty="0" smtClean="0"/>
              <a:t>Doc </a:t>
            </a:r>
            <a:r>
              <a:rPr lang="nb-NO" dirty="0"/>
              <a:t>nr. </a:t>
            </a:r>
            <a:r>
              <a:rPr lang="nb-NO" dirty="0" smtClean="0"/>
              <a:t>ESS-0052276. </a:t>
            </a:r>
            <a:endParaRPr lang="nb-NO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30" y="1199481"/>
            <a:ext cx="4248472" cy="21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4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Result</a:t>
            </a:r>
            <a:r>
              <a:rPr lang="nb-NO" dirty="0" smtClean="0"/>
              <a:t> plots</a:t>
            </a:r>
            <a:br>
              <a:rPr lang="nb-NO" dirty="0" smtClean="0"/>
            </a:br>
            <a:r>
              <a:rPr lang="nb-NO" dirty="0" err="1" smtClean="0"/>
              <a:t>Current</a:t>
            </a:r>
            <a:r>
              <a:rPr lang="nb-NO" dirty="0" smtClean="0"/>
              <a:t> mirror and mount design</a:t>
            </a:r>
            <a:endParaRPr lang="nb-NO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21665"/>
              </p:ext>
            </p:extLst>
          </p:nvPr>
        </p:nvGraphicFramePr>
        <p:xfrm>
          <a:off x="458570" y="1550395"/>
          <a:ext cx="8208915" cy="5046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097"/>
                <a:gridCol w="3543406"/>
                <a:gridCol w="3447412"/>
              </a:tblGrid>
              <a:tr h="68486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Load case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Aluminium</a:t>
                      </a:r>
                      <a:r>
                        <a:rPr lang="nb-NO" sz="1400" b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mount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nb-NO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mirror</a:t>
                      </a: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Figures</a:t>
                      </a:r>
                      <a:endParaRPr lang="nb-NO" sz="14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</a:tr>
              <a:tr h="1090522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21600 W/m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en-US" sz="10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heat load</a:t>
                      </a:r>
                      <a:endParaRPr lang="nb-NO" sz="100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 K /  60  ͦC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/>
                </a:tc>
              </a:tr>
              <a:tr h="1090522"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nb-NO" sz="100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7,876 x 10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1090522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4 x 10</a:t>
                      </a:r>
                      <a:r>
                        <a:rPr lang="en-US" sz="1000" baseline="30000" dirty="0">
                          <a:effectLst/>
                        </a:rPr>
                        <a:t>5</a:t>
                      </a:r>
                      <a:r>
                        <a:rPr lang="en-US" sz="1000" dirty="0">
                          <a:effectLst/>
                        </a:rPr>
                        <a:t> W/m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en-US" sz="10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heat load</a:t>
                      </a:r>
                      <a:endParaRPr lang="nb-NO" sz="100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342 K /  69  ͦC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7780" marB="17780" anchor="ctr"/>
                </a:tc>
              </a:tr>
              <a:tr h="1090522"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nb-NO" sz="100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8,582 x 10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nb-NO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2"/>
          <a:srcRect l="25391" t="9378" r="13968"/>
          <a:stretch/>
        </p:blipFill>
        <p:spPr bwMode="auto">
          <a:xfrm>
            <a:off x="5940152" y="2331268"/>
            <a:ext cx="974350" cy="909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16132" t="31456" r="44966" b="12675"/>
          <a:stretch/>
        </p:blipFill>
        <p:spPr bwMode="auto">
          <a:xfrm>
            <a:off x="7257549" y="2331269"/>
            <a:ext cx="1023129" cy="909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20260" t="29695" r="39591" b="12477"/>
          <a:stretch/>
        </p:blipFill>
        <p:spPr bwMode="auto">
          <a:xfrm>
            <a:off x="5940149" y="4515316"/>
            <a:ext cx="974350" cy="871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/>
          <a:srcRect l="18906" t="31428" r="40860" b="17143"/>
          <a:stretch/>
        </p:blipFill>
        <p:spPr bwMode="auto">
          <a:xfrm>
            <a:off x="7257548" y="4558185"/>
            <a:ext cx="1023130" cy="812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/>
          <a:srcRect l="8482" t="12159" r="33482" b="7020"/>
          <a:stretch/>
        </p:blipFill>
        <p:spPr bwMode="auto">
          <a:xfrm>
            <a:off x="5910826" y="5607288"/>
            <a:ext cx="990949" cy="860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7"/>
          <a:srcRect l="8413" t="23021" r="40385" b="10218"/>
          <a:stretch/>
        </p:blipFill>
        <p:spPr bwMode="auto">
          <a:xfrm>
            <a:off x="7228224" y="5619833"/>
            <a:ext cx="1023130" cy="835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8"/>
          <a:srcRect l="12057" t="25470" r="40780" b="10006"/>
          <a:stretch/>
        </p:blipFill>
        <p:spPr bwMode="auto">
          <a:xfrm>
            <a:off x="5940152" y="3429000"/>
            <a:ext cx="1012864" cy="868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9"/>
          <a:srcRect l="9027" t="18370" r="33334" b="9819"/>
          <a:stretch/>
        </p:blipFill>
        <p:spPr bwMode="auto">
          <a:xfrm>
            <a:off x="7215043" y="3463287"/>
            <a:ext cx="1065637" cy="827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500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Result</a:t>
            </a:r>
            <a:r>
              <a:rPr lang="nb-NO" dirty="0" smtClean="0"/>
              <a:t> plots</a:t>
            </a:r>
            <a:endParaRPr lang="nb-NO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t="6491" r="3081" b="-1539"/>
          <a:stretch/>
        </p:blipFill>
        <p:spPr bwMode="auto">
          <a:xfrm>
            <a:off x="433897" y="1917643"/>
            <a:ext cx="4079415" cy="22183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" r="2230"/>
          <a:stretch/>
        </p:blipFill>
        <p:spPr bwMode="auto">
          <a:xfrm>
            <a:off x="4650833" y="1916832"/>
            <a:ext cx="4104456" cy="221838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1" t="666" r="-1" b="-535"/>
          <a:stretch/>
        </p:blipFill>
        <p:spPr bwMode="auto">
          <a:xfrm>
            <a:off x="433897" y="4279662"/>
            <a:ext cx="4079415" cy="22183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" b="-875"/>
          <a:stretch/>
        </p:blipFill>
        <p:spPr bwMode="auto">
          <a:xfrm>
            <a:off x="4644008" y="4279662"/>
            <a:ext cx="4104456" cy="22183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3897" y="1198493"/>
            <a:ext cx="8423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 order </a:t>
            </a:r>
            <a:r>
              <a:rPr lang="en-US" dirty="0" smtClean="0"/>
              <a:t>to study </a:t>
            </a:r>
            <a:r>
              <a:rPr lang="en-US" dirty="0"/>
              <a:t>the optical effects of the </a:t>
            </a:r>
            <a:r>
              <a:rPr lang="en-US" dirty="0" smtClean="0"/>
              <a:t>thermal deformations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the </a:t>
            </a:r>
            <a:r>
              <a:rPr lang="en-US" dirty="0"/>
              <a:t>deformations in the worst case heat load have been used.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77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Further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Final mount </a:t>
            </a:r>
            <a:r>
              <a:rPr lang="nb-NO" dirty="0"/>
              <a:t>design </a:t>
            </a:r>
            <a:endParaRPr lang="nb-NO" dirty="0" smtClean="0"/>
          </a:p>
          <a:p>
            <a:pPr lvl="1"/>
            <a:r>
              <a:rPr lang="nb-NO" dirty="0" smtClean="0"/>
              <a:t>Shape</a:t>
            </a:r>
          </a:p>
          <a:p>
            <a:pPr lvl="1"/>
            <a:r>
              <a:rPr lang="nb-NO" dirty="0" err="1" smtClean="0"/>
              <a:t>Assembling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endParaRPr lang="nb-NO" dirty="0" smtClean="0"/>
          </a:p>
          <a:p>
            <a:pPr lvl="1"/>
            <a:r>
              <a:rPr lang="nb-NO" dirty="0" smtClean="0"/>
              <a:t>Interface </a:t>
            </a:r>
            <a:r>
              <a:rPr lang="nb-NO" dirty="0" err="1" smtClean="0"/>
              <a:t>towards</a:t>
            </a:r>
            <a:r>
              <a:rPr lang="nb-NO" dirty="0" smtClean="0"/>
              <a:t> PBIP</a:t>
            </a:r>
          </a:p>
          <a:p>
            <a:r>
              <a:rPr lang="nb-NO" dirty="0" smtClean="0"/>
              <a:t>Final, more </a:t>
            </a:r>
            <a:r>
              <a:rPr lang="nb-NO" dirty="0" err="1" smtClean="0"/>
              <a:t>detalied</a:t>
            </a:r>
            <a:r>
              <a:rPr lang="nb-NO" dirty="0" smtClean="0"/>
              <a:t> </a:t>
            </a:r>
            <a:r>
              <a:rPr lang="nb-NO" dirty="0" err="1" smtClean="0"/>
              <a:t>thermal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, </a:t>
            </a:r>
            <a:r>
              <a:rPr lang="nb-NO" dirty="0" err="1" smtClean="0"/>
              <a:t>including</a:t>
            </a:r>
            <a:r>
              <a:rPr lang="nb-NO" dirty="0" smtClean="0"/>
              <a:t> PBIP.</a:t>
            </a:r>
          </a:p>
        </p:txBody>
      </p:sp>
    </p:spTree>
    <p:extLst>
      <p:ext uri="{BB962C8B-B14F-4D97-AF65-F5344CB8AC3E}">
        <p14:creationId xmlns:p14="http://schemas.microsoft.com/office/powerpoint/2010/main" val="165822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apture_PBIP_n_mirror_position_transpar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8" r="25926"/>
          <a:stretch/>
        </p:blipFill>
        <p:spPr bwMode="auto">
          <a:xfrm>
            <a:off x="3563888" y="1494625"/>
            <a:ext cx="1958454" cy="50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Introduction</a:t>
            </a:r>
            <a:endParaRPr lang="nb-NO" dirty="0"/>
          </a:p>
        </p:txBody>
      </p:sp>
      <p:pic>
        <p:nvPicPr>
          <p:cNvPr id="1027" name="Picture 3" descr="14feb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/>
          <a:stretch>
            <a:fillRect/>
          </a:stretch>
        </p:blipFill>
        <p:spPr bwMode="auto">
          <a:xfrm>
            <a:off x="5940152" y="4312287"/>
            <a:ext cx="19875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427984" y="5085184"/>
            <a:ext cx="1800200" cy="576064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35 Optical Slice Body A and Optics Block upper after chan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4" t="1576" r="41662" b="10577"/>
          <a:stretch/>
        </p:blipFill>
        <p:spPr bwMode="auto">
          <a:xfrm>
            <a:off x="1547664" y="1494625"/>
            <a:ext cx="1584176" cy="50036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3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Aim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Heat </a:t>
            </a:r>
            <a:r>
              <a:rPr lang="nb-NO" dirty="0" err="1"/>
              <a:t>L</a:t>
            </a:r>
            <a:r>
              <a:rPr lang="nb-NO" dirty="0" err="1" smtClean="0"/>
              <a:t>aod</a:t>
            </a:r>
            <a:r>
              <a:rPr lang="nb-NO" dirty="0" smtClean="0"/>
              <a:t> </a:t>
            </a:r>
            <a:r>
              <a:rPr lang="nb-NO" dirty="0"/>
              <a:t>A</a:t>
            </a:r>
            <a:r>
              <a:rPr lang="nb-NO" dirty="0" smtClean="0"/>
              <a:t>nalysis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Plot </a:t>
            </a:r>
            <a:r>
              <a:rPr lang="nb-NO" dirty="0" err="1" smtClean="0"/>
              <a:t>deflections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first mirror and mount.</a:t>
            </a:r>
          </a:p>
          <a:p>
            <a:pPr lvl="1"/>
            <a:r>
              <a:rPr lang="nb-NO" dirty="0" err="1" smtClean="0"/>
              <a:t>Affect</a:t>
            </a:r>
            <a:r>
              <a:rPr lang="nb-NO" dirty="0" smtClean="0"/>
              <a:t> on beam </a:t>
            </a:r>
            <a:r>
              <a:rPr lang="nb-NO" dirty="0" err="1" smtClean="0"/>
              <a:t>path</a:t>
            </a:r>
            <a:endParaRPr lang="nb-NO" dirty="0" smtClean="0"/>
          </a:p>
          <a:p>
            <a:pPr lvl="1"/>
            <a:r>
              <a:rPr lang="nb-NO" dirty="0" smtClean="0">
                <a:solidFill>
                  <a:schemeClr val="accent6"/>
                </a:solidFill>
              </a:rPr>
              <a:t>Note: </a:t>
            </a:r>
            <a:r>
              <a:rPr lang="nb-NO" dirty="0"/>
              <a:t>N</a:t>
            </a:r>
            <a:r>
              <a:rPr lang="nb-NO" dirty="0" smtClean="0"/>
              <a:t>ot </a:t>
            </a:r>
            <a:r>
              <a:rPr lang="nb-NO" dirty="0" err="1" smtClean="0"/>
              <a:t>looking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deformations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PBIP</a:t>
            </a:r>
          </a:p>
          <a:p>
            <a:r>
              <a:rPr lang="nb-NO" dirty="0" err="1" smtClean="0"/>
              <a:t>Find</a:t>
            </a:r>
            <a:r>
              <a:rPr lang="nb-NO" dirty="0" smtClean="0"/>
              <a:t> most optimal mount design</a:t>
            </a:r>
          </a:p>
          <a:p>
            <a:pPr lvl="1"/>
            <a:r>
              <a:rPr lang="nb-NO" dirty="0"/>
              <a:t>Shape</a:t>
            </a:r>
          </a:p>
          <a:p>
            <a:pPr lvl="1"/>
            <a:r>
              <a:rPr lang="nb-NO" dirty="0" smtClean="0"/>
              <a:t>Material</a:t>
            </a:r>
          </a:p>
          <a:p>
            <a:r>
              <a:rPr lang="nb-NO" dirty="0" smtClean="0">
                <a:solidFill>
                  <a:schemeClr val="accent6"/>
                </a:solidFill>
              </a:rPr>
              <a:t>Note: </a:t>
            </a:r>
            <a:r>
              <a:rPr lang="nb-NO" dirty="0" smtClean="0"/>
              <a:t>This is a </a:t>
            </a:r>
            <a:r>
              <a:rPr lang="nb-NO" dirty="0" err="1" smtClean="0"/>
              <a:t>simplified</a:t>
            </a:r>
            <a:r>
              <a:rPr lang="nb-NO" dirty="0" smtClean="0"/>
              <a:t> heat </a:t>
            </a:r>
            <a:r>
              <a:rPr lang="nb-NO" dirty="0" err="1" smtClean="0"/>
              <a:t>load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, to </a:t>
            </a:r>
            <a:r>
              <a:rPr lang="nb-NO" dirty="0" err="1" smtClean="0"/>
              <a:t>get</a:t>
            </a:r>
            <a:r>
              <a:rPr lang="nb-NO" dirty="0" smtClean="0"/>
              <a:t> a first </a:t>
            </a:r>
            <a:r>
              <a:rPr lang="nb-NO" dirty="0" err="1" smtClean="0"/>
              <a:t>indication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mirror and mount is </a:t>
            </a:r>
            <a:r>
              <a:rPr lang="nb-NO" dirty="0" err="1" smtClean="0"/>
              <a:t>affected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heat </a:t>
            </a:r>
            <a:r>
              <a:rPr lang="nb-NO" dirty="0" err="1" smtClean="0"/>
              <a:t>load</a:t>
            </a:r>
            <a:r>
              <a:rPr lang="nb-NO" dirty="0" smtClean="0"/>
              <a:t>. A more </a:t>
            </a:r>
            <a:r>
              <a:rPr lang="nb-NO" dirty="0" err="1" smtClean="0"/>
              <a:t>detailed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 </a:t>
            </a:r>
            <a:r>
              <a:rPr lang="nb-NO" dirty="0" err="1" smtClean="0"/>
              <a:t>shall</a:t>
            </a:r>
            <a:r>
              <a:rPr lang="nb-NO" dirty="0" smtClean="0"/>
              <a:t> be run, </a:t>
            </a:r>
            <a:r>
              <a:rPr lang="nb-NO" dirty="0" err="1" smtClean="0"/>
              <a:t>including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complete</a:t>
            </a:r>
            <a:r>
              <a:rPr lang="nb-NO" dirty="0" smtClean="0"/>
              <a:t> PBIP.</a:t>
            </a:r>
          </a:p>
        </p:txBody>
      </p:sp>
    </p:spTree>
    <p:extLst>
      <p:ext uri="{BB962C8B-B14F-4D97-AF65-F5344CB8AC3E}">
        <p14:creationId xmlns:p14="http://schemas.microsoft.com/office/powerpoint/2010/main" val="19452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Heat </a:t>
            </a:r>
            <a:r>
              <a:rPr lang="nb-NO" dirty="0" err="1" smtClean="0"/>
              <a:t>Load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Input from ESS target </a:t>
            </a:r>
            <a:r>
              <a:rPr lang="nb-NO" dirty="0" err="1"/>
              <a:t>division</a:t>
            </a:r>
            <a:r>
              <a:rPr lang="nb-NO" dirty="0"/>
              <a:t> </a:t>
            </a:r>
          </a:p>
          <a:p>
            <a:r>
              <a:rPr lang="nb-NO" dirty="0" smtClean="0"/>
              <a:t>H</a:t>
            </a:r>
            <a:r>
              <a:rPr lang="en-US" dirty="0" smtClean="0"/>
              <a:t>eat </a:t>
            </a:r>
            <a:r>
              <a:rPr lang="en-US" dirty="0"/>
              <a:t>load [W/cm3</a:t>
            </a:r>
            <a:r>
              <a:rPr lang="en-US" dirty="0" smtClean="0"/>
              <a:t>]</a:t>
            </a:r>
            <a:r>
              <a:rPr lang="nb-NO" dirty="0" smtClean="0"/>
              <a:t> </a:t>
            </a:r>
            <a:r>
              <a:rPr lang="nb-NO" dirty="0" err="1"/>
              <a:t>around</a:t>
            </a:r>
            <a:r>
              <a:rPr lang="nb-NO" dirty="0"/>
              <a:t> proton beam line </a:t>
            </a:r>
            <a:r>
              <a:rPr lang="nb-NO" dirty="0" err="1"/>
              <a:t>inside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monolith</a:t>
            </a:r>
            <a:r>
              <a:rPr lang="nb-NO" dirty="0"/>
              <a:t> </a:t>
            </a:r>
            <a:r>
              <a:rPr lang="nb-NO" dirty="0" err="1" smtClean="0"/>
              <a:t>vessel</a:t>
            </a:r>
            <a:r>
              <a:rPr lang="nb-NO" dirty="0" smtClean="0"/>
              <a:t>. Data for</a:t>
            </a:r>
            <a:r>
              <a:rPr lang="en-US" dirty="0" smtClean="0"/>
              <a:t> </a:t>
            </a:r>
            <a:r>
              <a:rPr lang="en-US" dirty="0"/>
              <a:t>each point (</a:t>
            </a:r>
            <a:r>
              <a:rPr lang="en-US" dirty="0" err="1"/>
              <a:t>x,y,z</a:t>
            </a:r>
            <a:r>
              <a:rPr lang="en-US" dirty="0" smtClean="0"/>
              <a:t>), the </a:t>
            </a:r>
            <a:r>
              <a:rPr lang="en-US" dirty="0"/>
              <a:t>coordinate system is TCS</a:t>
            </a:r>
            <a:r>
              <a:rPr lang="en-US" dirty="0" smtClean="0"/>
              <a:t>. (March 2017)</a:t>
            </a:r>
          </a:p>
          <a:p>
            <a:pPr lvl="1"/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 x=0 is </a:t>
            </a:r>
            <a:r>
              <a:rPr lang="en-US" dirty="0" smtClean="0"/>
              <a:t>inside </a:t>
            </a:r>
            <a:r>
              <a:rPr lang="en-US" dirty="0"/>
              <a:t>the target wheel and the x axis is pointing along the beam axis towards the proton beam window.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oordinates </a:t>
            </a:r>
            <a:r>
              <a:rPr lang="en-US" dirty="0"/>
              <a:t>close to the mirror (150, -16, </a:t>
            </a:r>
            <a:r>
              <a:rPr lang="en-US" dirty="0" smtClean="0"/>
              <a:t>0) and mirror mount.</a:t>
            </a:r>
          </a:p>
          <a:p>
            <a:r>
              <a:rPr lang="en-US" dirty="0" smtClean="0"/>
              <a:t>We considered this area (ref. Alan </a:t>
            </a:r>
            <a:r>
              <a:rPr lang="en-US" dirty="0" err="1" smtClean="0"/>
              <a:t>Takibayev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153 </a:t>
            </a:r>
            <a:r>
              <a:rPr lang="en-US" dirty="0"/>
              <a:t>&lt; X &lt; 158</a:t>
            </a:r>
          </a:p>
          <a:p>
            <a:pPr lvl="2"/>
            <a:r>
              <a:rPr lang="en-US" dirty="0"/>
              <a:t>-13 &lt; Y &lt; -20</a:t>
            </a:r>
          </a:p>
          <a:p>
            <a:pPr lvl="2"/>
            <a:r>
              <a:rPr lang="en-US" dirty="0"/>
              <a:t>-3.5 &lt; Z</a:t>
            </a:r>
            <a:r>
              <a:rPr lang="en-US" dirty="0" smtClean="0"/>
              <a:t> </a:t>
            </a:r>
            <a:r>
              <a:rPr lang="en-US" dirty="0"/>
              <a:t>&lt; 3.5</a:t>
            </a:r>
          </a:p>
          <a:p>
            <a:r>
              <a:rPr lang="en-US" dirty="0"/>
              <a:t>Average heat load: 0.0216 ± 0.0017 </a:t>
            </a:r>
            <a:r>
              <a:rPr lang="en-US" dirty="0" smtClean="0"/>
              <a:t>W/cm³ = 21600</a:t>
            </a:r>
            <a:r>
              <a:rPr lang="en-US" baseline="30000" dirty="0" smtClean="0"/>
              <a:t> </a:t>
            </a:r>
            <a:r>
              <a:rPr lang="en-US" baseline="30000" dirty="0"/>
              <a:t> </a:t>
            </a:r>
            <a:r>
              <a:rPr lang="en-US" dirty="0" smtClean="0"/>
              <a:t>W/m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Worst case/Max </a:t>
            </a:r>
            <a:r>
              <a:rPr lang="en-US" dirty="0"/>
              <a:t>heat </a:t>
            </a:r>
            <a:r>
              <a:rPr lang="en-US" dirty="0" smtClean="0"/>
              <a:t>load approx.: </a:t>
            </a:r>
            <a:r>
              <a:rPr lang="nb-NO" dirty="0"/>
              <a:t>0,4 W/cm</a:t>
            </a:r>
            <a:r>
              <a:rPr lang="nb-NO" baseline="30000" dirty="0"/>
              <a:t>3</a:t>
            </a:r>
            <a:r>
              <a:rPr lang="nb-NO" dirty="0"/>
              <a:t> </a:t>
            </a:r>
            <a:r>
              <a:rPr lang="nb-NO" dirty="0" smtClean="0"/>
              <a:t>= </a:t>
            </a:r>
            <a:r>
              <a:rPr lang="nb-NO" dirty="0"/>
              <a:t>4x10</a:t>
            </a:r>
            <a:r>
              <a:rPr lang="nb-NO" baseline="30000" dirty="0"/>
              <a:t>5 </a:t>
            </a:r>
            <a:r>
              <a:rPr lang="nb-NO" dirty="0" smtClean="0"/>
              <a:t>W/m</a:t>
            </a:r>
            <a:r>
              <a:rPr lang="nb-NO" baseline="30000" dirty="0" smtClean="0"/>
              <a:t>3</a:t>
            </a:r>
          </a:p>
        </p:txBody>
      </p:sp>
      <p:pic>
        <p:nvPicPr>
          <p:cNvPr id="1027" name="Picture 3" descr="Z:\Maren Lithun\ESS Lund\300 Figures_documenattion\image2017-6-14_17-10-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37" y="2490509"/>
            <a:ext cx="1344315" cy="10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0"/>
          <a:stretch/>
        </p:blipFill>
        <p:spPr bwMode="auto">
          <a:xfrm>
            <a:off x="1259630" y="2494163"/>
            <a:ext cx="1373941" cy="99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13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PBIP </a:t>
            </a:r>
            <a:r>
              <a:rPr lang="nb-NO" dirty="0" err="1" smtClean="0"/>
              <a:t>Temperature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68883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/>
              <a:t>Doc nr. ESS-0052276 (</a:t>
            </a:r>
            <a:r>
              <a:rPr lang="nb-NO" dirty="0" err="1"/>
              <a:t>March</a:t>
            </a:r>
            <a:r>
              <a:rPr lang="nb-NO" dirty="0"/>
              <a:t> 2016)</a:t>
            </a:r>
            <a:br>
              <a:rPr lang="nb-NO" dirty="0"/>
            </a:br>
            <a:r>
              <a:rPr lang="en-US" dirty="0"/>
              <a:t>Thermal deformation of the </a:t>
            </a:r>
            <a:r>
              <a:rPr lang="en-US" dirty="0" smtClean="0"/>
              <a:t>PBIP</a:t>
            </a:r>
            <a:endParaRPr lang="nb-NO" dirty="0" smtClean="0"/>
          </a:p>
          <a:p>
            <a:pPr lvl="1"/>
            <a:r>
              <a:rPr lang="en-US" dirty="0" smtClean="0"/>
              <a:t>PBIP </a:t>
            </a:r>
            <a:r>
              <a:rPr lang="en-US" dirty="0"/>
              <a:t>temperature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about </a:t>
            </a:r>
            <a:r>
              <a:rPr lang="en-GB" dirty="0" smtClean="0"/>
              <a:t>60 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ͦC at the </a:t>
            </a:r>
            <a:r>
              <a:rPr lang="en-US" dirty="0" smtClean="0">
                <a:solidFill>
                  <a:schemeClr val="dk1"/>
                </a:solidFill>
              </a:rPr>
              <a:t/>
            </a:r>
            <a:br>
              <a:rPr lang="en-US" dirty="0" smtClean="0">
                <a:solidFill>
                  <a:schemeClr val="dk1"/>
                </a:solidFill>
              </a:rPr>
            </a:br>
            <a:r>
              <a:rPr lang="en-US" dirty="0" smtClean="0">
                <a:solidFill>
                  <a:schemeClr val="dk1"/>
                </a:solidFill>
              </a:rPr>
              <a:t>surface </a:t>
            </a:r>
            <a:r>
              <a:rPr lang="en-US" dirty="0">
                <a:solidFill>
                  <a:schemeClr val="dk1"/>
                </a:solidFill>
              </a:rPr>
              <a:t>where </a:t>
            </a:r>
            <a:r>
              <a:rPr lang="en-US" dirty="0" smtClean="0">
                <a:solidFill>
                  <a:schemeClr val="dk1"/>
                </a:solidFill>
              </a:rPr>
              <a:t>mirror </a:t>
            </a:r>
            <a:br>
              <a:rPr lang="en-US" dirty="0" smtClean="0">
                <a:solidFill>
                  <a:schemeClr val="dk1"/>
                </a:solidFill>
              </a:rPr>
            </a:br>
            <a:r>
              <a:rPr lang="en-US" dirty="0" smtClean="0">
                <a:solidFill>
                  <a:schemeClr val="dk1"/>
                </a:solidFill>
              </a:rPr>
              <a:t>and </a:t>
            </a:r>
            <a:r>
              <a:rPr lang="en-US" dirty="0"/>
              <a:t>mount will be</a:t>
            </a:r>
            <a:br>
              <a:rPr lang="en-US" dirty="0"/>
            </a:br>
            <a:r>
              <a:rPr lang="en-US" dirty="0" smtClean="0"/>
              <a:t>located.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00" b="1608"/>
          <a:stretch/>
        </p:blipFill>
        <p:spPr bwMode="auto">
          <a:xfrm>
            <a:off x="4644008" y="2636912"/>
            <a:ext cx="3433323" cy="330214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7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Simulation</a:t>
            </a:r>
            <a:r>
              <a:rPr lang="nb-NO" dirty="0" smtClean="0"/>
              <a:t> Model</a:t>
            </a:r>
            <a:br>
              <a:rPr lang="nb-NO" dirty="0" smtClean="0"/>
            </a:br>
            <a:r>
              <a:rPr lang="nb-NO" sz="3100" dirty="0" smtClean="0"/>
              <a:t>CAD </a:t>
            </a:r>
            <a:r>
              <a:rPr lang="nb-NO" sz="3100" dirty="0" err="1" smtClean="0"/>
              <a:t>model</a:t>
            </a:r>
            <a:r>
              <a:rPr lang="nb-NO" sz="3100" dirty="0" smtClean="0"/>
              <a:t> – </a:t>
            </a:r>
            <a:r>
              <a:rPr lang="nb-NO" sz="3100" dirty="0" err="1" smtClean="0"/>
              <a:t>Mesh</a:t>
            </a:r>
            <a:r>
              <a:rPr lang="nb-NO" sz="3100" dirty="0" smtClean="0"/>
              <a:t> – </a:t>
            </a:r>
            <a:r>
              <a:rPr lang="nb-NO" sz="3100" dirty="0" err="1" smtClean="0"/>
              <a:t>Boundary</a:t>
            </a:r>
            <a:r>
              <a:rPr lang="nb-NO" sz="3100" dirty="0" smtClean="0"/>
              <a:t> </a:t>
            </a:r>
            <a:r>
              <a:rPr lang="nb-NO" sz="3100" dirty="0" err="1" smtClean="0"/>
              <a:t>Cond</a:t>
            </a:r>
            <a:r>
              <a:rPr lang="nb-NO" sz="3100" dirty="0" smtClean="0"/>
              <a:t>.</a:t>
            </a:r>
            <a:endParaRPr lang="nb-NO" sz="3100" dirty="0"/>
          </a:p>
        </p:txBody>
      </p:sp>
      <p:pic>
        <p:nvPicPr>
          <p:cNvPr id="2055" name="Picture 6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0593"/>
            <a:ext cx="5077221" cy="257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970957" y="3681859"/>
            <a:ext cx="179232" cy="153036"/>
          </a:xfrm>
          <a:prstGeom prst="straightConnector1">
            <a:avLst/>
          </a:prstGeom>
          <a:ln w="63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39821" y="3682762"/>
            <a:ext cx="4104587" cy="61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Base Plate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nb-NO" sz="1400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en-GB" altLang="nb-NO" sz="1400" dirty="0" smtClean="0"/>
              <a:t>S</a:t>
            </a:r>
            <a:r>
              <a:rPr lang="en-GB" sz="1400" dirty="0" smtClean="0"/>
              <a:t>ection </a:t>
            </a:r>
            <a:r>
              <a:rPr lang="en-GB" sz="1400" dirty="0"/>
              <a:t>of the PBIP that the </a:t>
            </a:r>
            <a:r>
              <a:rPr lang="en-GB" sz="1400" dirty="0" smtClean="0"/>
              <a:t>mount </a:t>
            </a:r>
            <a:r>
              <a:rPr lang="en-GB" sz="1400" dirty="0"/>
              <a:t>is </a:t>
            </a:r>
            <a:r>
              <a:rPr lang="en-GB" sz="1400" dirty="0" smtClean="0"/>
              <a:t>fixed </a:t>
            </a:r>
            <a:r>
              <a:rPr lang="en-GB" sz="1400" dirty="0"/>
              <a:t>onto</a:t>
            </a:r>
            <a:r>
              <a:rPr lang="en-GB" altLang="nb-NO" sz="1400" dirty="0" smtClean="0">
                <a:latin typeface="Calibri" pitchFamily="34" charset="0"/>
                <a:cs typeface="Times New Roman" pitchFamily="18" charset="0"/>
              </a:rPr>
              <a:t>)</a:t>
            </a:r>
            <a:endParaRPr kumimoji="0" lang="en-GB" alt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04405" y="2510031"/>
            <a:ext cx="437515" cy="283210"/>
          </a:xfrm>
          <a:prstGeom prst="straightConnector1">
            <a:avLst/>
          </a:prstGeom>
          <a:ln w="63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28340" y="2221106"/>
            <a:ext cx="82743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Mount</a:t>
            </a:r>
            <a:endParaRPr kumimoji="0" lang="nb-NO" alt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93212" y="2021297"/>
            <a:ext cx="273050" cy="172720"/>
          </a:xfrm>
          <a:prstGeom prst="straightConnector1">
            <a:avLst/>
          </a:prstGeom>
          <a:ln w="63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16572" y="1818732"/>
            <a:ext cx="82743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Mirror</a:t>
            </a:r>
            <a:endParaRPr kumimoji="0" lang="nb-NO" alt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6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65" y="2013690"/>
            <a:ext cx="2503759" cy="14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nb-NO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b-NO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nb-NO" altLang="zh-CN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1190"/>
              </p:ext>
            </p:extLst>
          </p:nvPr>
        </p:nvGraphicFramePr>
        <p:xfrm>
          <a:off x="467544" y="4437112"/>
          <a:ext cx="8208912" cy="1992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3005"/>
                <a:gridCol w="792291"/>
                <a:gridCol w="43936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0" dirty="0">
                          <a:effectLst/>
                        </a:rPr>
                        <a:t>Type of boundary condition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0">
                          <a:effectLst/>
                        </a:rPr>
                        <a:t>Value </a:t>
                      </a:r>
                      <a:endParaRPr lang="nb-NO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0" dirty="0">
                          <a:effectLst/>
                        </a:rPr>
                        <a:t>Comment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26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0" dirty="0">
                          <a:effectLst/>
                        </a:rPr>
                        <a:t>Initial temperature of mirror and mount.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308 K (35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ͦC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effectLst/>
                        </a:rPr>
                        <a:t>Same boundary condition as used for PBIP thermal analysis. </a:t>
                      </a:r>
                      <a:r>
                        <a:rPr lang="nb-NO" sz="1400" dirty="0" smtClean="0"/>
                        <a:t>Doc nr. ESS-0052276 (Mar. 2016)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798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0" dirty="0">
                          <a:effectLst/>
                        </a:rPr>
                        <a:t>Base plate temperature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333 K (60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ͦC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This value is taken from the old analysis: Thermal deformation of the PBIP. </a:t>
                      </a:r>
                      <a:r>
                        <a:rPr lang="nb-NO" sz="1400" dirty="0" smtClean="0"/>
                        <a:t>Doc nr. ESS-0052276 (Mar. 2016)</a:t>
                      </a:r>
                      <a:endParaRPr lang="nb-N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15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="0">
                          <a:effectLst/>
                        </a:rPr>
                        <a:t>Convection from mirror and mount, to surrounding gas/vacuum</a:t>
                      </a:r>
                      <a:endParaRPr lang="nb-NO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fr-FR" sz="1400" dirty="0">
                          <a:effectLst/>
                        </a:rPr>
                        <a:t>0,5 W/m</a:t>
                      </a:r>
                      <a:r>
                        <a:rPr lang="fr-FR" sz="1400" baseline="30000" dirty="0">
                          <a:effectLst/>
                        </a:rPr>
                        <a:t>2</a:t>
                      </a:r>
                      <a:r>
                        <a:rPr lang="fr-FR" sz="1400" dirty="0">
                          <a:effectLst/>
                        </a:rPr>
                        <a:t>K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effectLst/>
                        </a:rPr>
                        <a:t>With specified ambient temp 308 K (35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ͦC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1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0" dirty="0">
                          <a:effectLst/>
                        </a:rPr>
                        <a:t>Heat radiation </a:t>
                      </a:r>
                      <a:r>
                        <a:rPr lang="en-GB" sz="1400" b="0" dirty="0">
                          <a:effectLst/>
                        </a:rPr>
                        <a:t>emissivity </a:t>
                      </a:r>
                      <a:r>
                        <a:rPr lang="en-US" sz="1400" b="0" dirty="0">
                          <a:effectLst/>
                        </a:rPr>
                        <a:t>for </a:t>
                      </a:r>
                      <a:r>
                        <a:rPr lang="en-GB" sz="1400" b="0" dirty="0">
                          <a:effectLst/>
                        </a:rPr>
                        <a:t>Aluminium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effectLst/>
                        </a:rPr>
                        <a:t>0,05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effectLst/>
                        </a:rPr>
                        <a:t>With specified ambient temp 308 K (35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ͦC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9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0" dirty="0">
                          <a:effectLst/>
                        </a:rPr>
                        <a:t>Heat radiation emissivity for Steel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0,1</a:t>
                      </a:r>
                      <a:endParaRPr lang="nb-NO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dirty="0">
                          <a:effectLst/>
                        </a:rPr>
                        <a:t>With specified ambient temp 308 K (35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ͦC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467544" y="1590593"/>
            <a:ext cx="8208912" cy="271127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73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Simulation</a:t>
            </a:r>
            <a:r>
              <a:rPr lang="nb-NO" dirty="0" smtClean="0"/>
              <a:t> Model</a:t>
            </a:r>
            <a:br>
              <a:rPr lang="nb-NO" dirty="0" smtClean="0"/>
            </a:br>
            <a:r>
              <a:rPr lang="nb-NO" sz="3100" dirty="0" smtClean="0"/>
              <a:t>Material Properties</a:t>
            </a:r>
            <a:endParaRPr lang="nb-NO" sz="3100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nb-NO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b-NO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nb-NO" altLang="zh-CN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43392"/>
            <a:ext cx="3312368" cy="28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03708"/>
              </p:ext>
            </p:extLst>
          </p:nvPr>
        </p:nvGraphicFramePr>
        <p:xfrm>
          <a:off x="619944" y="1556792"/>
          <a:ext cx="8208912" cy="201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5992"/>
                <a:gridCol w="2376264"/>
                <a:gridCol w="2456656"/>
              </a:tblGrid>
              <a:tr h="288032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Material Property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b="0" dirty="0" smtClean="0">
                          <a:effectLst/>
                        </a:rPr>
                        <a:t>Material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1771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 6061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Stainless</a:t>
                      </a: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Steel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826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C, </a:t>
                      </a:r>
                      <a:r>
                        <a:rPr lang="nb-NO" sz="14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Specific</a:t>
                      </a: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Heat [J/kg K]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897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477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07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K, </a:t>
                      </a:r>
                      <a:r>
                        <a:rPr lang="nb-NO" sz="14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Thermal</a:t>
                      </a: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4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conductivity</a:t>
                      </a: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[W/m K]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167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16,2</a:t>
                      </a:r>
                      <a:endParaRPr lang="nb-N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l-GR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nb-NO" sz="14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Thermal</a:t>
                      </a: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4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</a:t>
                      </a: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nb-NO" sz="14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Coeff</a:t>
                      </a: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[/K]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2,4e-5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1e-5</a:t>
                      </a:r>
                      <a:endParaRPr lang="nb-N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Reference </a:t>
                      </a:r>
                      <a:r>
                        <a:rPr lang="nb-NO" sz="14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Temperature</a:t>
                      </a:r>
                      <a:r>
                        <a:rPr lang="nb-NO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[K]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293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b-N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293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28" y="3743392"/>
            <a:ext cx="3346872" cy="28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6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Bonded surface contact between:</a:t>
            </a:r>
          </a:p>
          <a:p>
            <a:pPr lvl="1"/>
            <a:r>
              <a:rPr lang="en-GB" dirty="0" smtClean="0"/>
              <a:t>Mount </a:t>
            </a:r>
            <a:r>
              <a:rPr lang="en-GB" dirty="0"/>
              <a:t>and base </a:t>
            </a:r>
            <a:r>
              <a:rPr lang="en-GB" dirty="0" smtClean="0"/>
              <a:t>plate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ount </a:t>
            </a:r>
            <a:r>
              <a:rPr lang="en-GB" dirty="0"/>
              <a:t>and </a:t>
            </a:r>
            <a:r>
              <a:rPr lang="en-GB" dirty="0" smtClean="0"/>
              <a:t>mirror</a:t>
            </a:r>
          </a:p>
          <a:p>
            <a:r>
              <a:rPr lang="en-GB" dirty="0"/>
              <a:t>B</a:t>
            </a:r>
            <a:r>
              <a:rPr lang="en-GB" dirty="0" smtClean="0"/>
              <a:t>ase </a:t>
            </a:r>
            <a:r>
              <a:rPr lang="en-GB" dirty="0"/>
              <a:t>plate </a:t>
            </a:r>
            <a:r>
              <a:rPr lang="en-GB" dirty="0" smtClean="0"/>
              <a:t>constraints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ixed </a:t>
            </a:r>
            <a:r>
              <a:rPr lang="en-GB" dirty="0"/>
              <a:t>constraint for all surfaces,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except </a:t>
            </a:r>
            <a:r>
              <a:rPr lang="en-GB" dirty="0"/>
              <a:t>from the top surface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Heat loads</a:t>
            </a:r>
          </a:p>
          <a:p>
            <a:pPr lvl="1"/>
            <a:r>
              <a:rPr lang="en-GB" dirty="0" smtClean="0"/>
              <a:t>Average: </a:t>
            </a:r>
            <a:r>
              <a:rPr lang="en-US" dirty="0"/>
              <a:t>21600 W/m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Max: </a:t>
            </a:r>
            <a:r>
              <a:rPr lang="en-US" dirty="0" smtClean="0"/>
              <a:t>4 </a:t>
            </a:r>
            <a:r>
              <a:rPr lang="en-US" dirty="0"/>
              <a:t>x 10</a:t>
            </a:r>
            <a:r>
              <a:rPr lang="en-US" baseline="30000" dirty="0"/>
              <a:t>5</a:t>
            </a:r>
            <a:r>
              <a:rPr lang="en-US" dirty="0"/>
              <a:t> W/m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86" y="3284984"/>
            <a:ext cx="2647727" cy="171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/>
              <a:t>Simulation</a:t>
            </a:r>
            <a:r>
              <a:rPr lang="nb-NO" dirty="0" smtClean="0"/>
              <a:t> Model</a:t>
            </a:r>
            <a:br>
              <a:rPr lang="nb-NO" dirty="0" smtClean="0"/>
            </a:br>
            <a:r>
              <a:rPr lang="nb-NO" sz="3100" dirty="0" err="1" smtClean="0"/>
              <a:t>Loads</a:t>
            </a:r>
            <a:r>
              <a:rPr lang="nb-NO" sz="3100" dirty="0" smtClean="0"/>
              <a:t> and </a:t>
            </a:r>
            <a:r>
              <a:rPr lang="nb-NO" sz="3100" dirty="0" err="1" smtClean="0"/>
              <a:t>Constraints</a:t>
            </a:r>
            <a:endParaRPr lang="nb-NO" sz="3100" dirty="0"/>
          </a:p>
        </p:txBody>
      </p:sp>
    </p:spTree>
    <p:extLst>
      <p:ext uri="{BB962C8B-B14F-4D97-AF65-F5344CB8AC3E}">
        <p14:creationId xmlns:p14="http://schemas.microsoft.com/office/powerpoint/2010/main" val="75484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383497"/>
              </p:ext>
            </p:extLst>
          </p:nvPr>
        </p:nvGraphicFramePr>
        <p:xfrm>
          <a:off x="467543" y="3573016"/>
          <a:ext cx="8208913" cy="2711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097"/>
                <a:gridCol w="4342780"/>
                <a:gridCol w="2648036"/>
              </a:tblGrid>
              <a:tr h="53004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Load case</a:t>
                      </a:r>
                      <a:endParaRPr lang="nb-NO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Temperature of mirror </a:t>
                      </a: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Figure</a:t>
                      </a:r>
                      <a:endParaRPr lang="nb-NO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701" marR="27701" marT="7182" marB="7182" anchor="ctr"/>
                </a:tc>
              </a:tr>
              <a:tr h="109052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21600 W/m</a:t>
                      </a:r>
                      <a:r>
                        <a:rPr lang="en-US" sz="1400" b="0" baseline="30000" dirty="0">
                          <a:effectLst/>
                        </a:rPr>
                        <a:t>3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heat load</a:t>
                      </a:r>
                      <a:endParaRPr lang="nb-NO" sz="1400" b="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426 </a:t>
                      </a:r>
                      <a:r>
                        <a:rPr lang="en-US" sz="1400" dirty="0">
                          <a:effectLst/>
                        </a:rPr>
                        <a:t>K / 153  ͦC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  <a:tr h="109052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4 x 10</a:t>
                      </a:r>
                      <a:r>
                        <a:rPr lang="en-US" sz="1400" b="0" baseline="30000" dirty="0">
                          <a:effectLst/>
                        </a:rPr>
                        <a:t>5</a:t>
                      </a:r>
                      <a:r>
                        <a:rPr lang="en-US" sz="1400" b="0" dirty="0">
                          <a:effectLst/>
                        </a:rPr>
                        <a:t> W/m</a:t>
                      </a:r>
                      <a:r>
                        <a:rPr lang="en-US" sz="1400" b="0" baseline="30000" dirty="0">
                          <a:effectLst/>
                        </a:rPr>
                        <a:t>3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heat load</a:t>
                      </a:r>
                      <a:endParaRPr lang="nb-NO" sz="1400" b="0" dirty="0">
                        <a:effectLst/>
                      </a:endParaRPr>
                    </a:p>
                  </a:txBody>
                  <a:tcPr marL="27701" marR="27701" marT="7182" marB="71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755 </a:t>
                      </a:r>
                      <a:r>
                        <a:rPr lang="en-US" sz="1400" dirty="0">
                          <a:effectLst/>
                        </a:rPr>
                        <a:t>K / 482  ͦC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nb-N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First </a:t>
            </a:r>
            <a:r>
              <a:rPr lang="nb-NO" dirty="0" err="1" smtClean="0"/>
              <a:t>simulation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err="1" smtClean="0"/>
              <a:t>Bendamount</a:t>
            </a:r>
            <a:endParaRPr lang="nb-NO" sz="3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7"/>
          <a:stretch/>
        </p:blipFill>
        <p:spPr>
          <a:xfrm>
            <a:off x="827584" y="1648831"/>
            <a:ext cx="3683000" cy="171597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123728" y="2097121"/>
            <a:ext cx="437515" cy="283210"/>
          </a:xfrm>
          <a:prstGeom prst="straightConnector1">
            <a:avLst/>
          </a:prstGeom>
          <a:ln w="63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94412" y="1808196"/>
            <a:ext cx="64807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Steel</a:t>
            </a:r>
            <a:endParaRPr kumimoji="0" lang="nb-NO" alt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7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89" y="4149080"/>
            <a:ext cx="740917" cy="9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7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40" y="4149080"/>
            <a:ext cx="749671" cy="9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7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60" y="5239924"/>
            <a:ext cx="793377" cy="9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7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31" y="5237752"/>
            <a:ext cx="808489" cy="9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7544" y="1590593"/>
            <a:ext cx="8208912" cy="183840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4921704" y="1772816"/>
            <a:ext cx="3034672" cy="1471951"/>
            <a:chOff x="0" y="249382"/>
            <a:chExt cx="1874313" cy="90913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51"/>
            <a:stretch/>
          </p:blipFill>
          <p:spPr>
            <a:xfrm>
              <a:off x="0" y="249382"/>
              <a:ext cx="1874313" cy="90913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2539863">
              <a:off x="775350" y="280430"/>
              <a:ext cx="448670" cy="168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96476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998</Words>
  <Application>Microsoft Macintosh PowerPoint</Application>
  <PresentationFormat>On-screen Show (4:3)</PresentationFormat>
  <Paragraphs>256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Target and Dump Proton Beam  Imaging Systems CDR</vt:lpstr>
      <vt:lpstr>Introduction</vt:lpstr>
      <vt:lpstr>Aim of the Heat Laod Analysis</vt:lpstr>
      <vt:lpstr>The Heat Load</vt:lpstr>
      <vt:lpstr>PBIP Temperature</vt:lpstr>
      <vt:lpstr>Simulation Model CAD model – Mesh – Boundary Cond.</vt:lpstr>
      <vt:lpstr>Simulation Model Material Properties</vt:lpstr>
      <vt:lpstr>PowerPoint Presentation</vt:lpstr>
      <vt:lpstr>First simulation model Bendamount</vt:lpstr>
      <vt:lpstr>Simplified Mount Larger Surface Contacts</vt:lpstr>
      <vt:lpstr>Simplified Mount Mirror Deflections</vt:lpstr>
      <vt:lpstr>Design Change - Mirror</vt:lpstr>
      <vt:lpstr>Short Mount Mirror Deflections</vt:lpstr>
      <vt:lpstr>Short Mount Mirror Deflections</vt:lpstr>
      <vt:lpstr>Conclusion</vt:lpstr>
      <vt:lpstr>Result plots Current mirror and mount design</vt:lpstr>
      <vt:lpstr>Result plots</vt:lpstr>
      <vt:lpstr>Further Work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and Dump Proton Beam Imaging Systems CDR</dc:title>
  <dc:creator>Maren Charlotte Lithun</dc:creator>
  <cp:lastModifiedBy>E A</cp:lastModifiedBy>
  <cp:revision>75</cp:revision>
  <dcterms:created xsi:type="dcterms:W3CDTF">2017-10-12T10:19:08Z</dcterms:created>
  <dcterms:modified xsi:type="dcterms:W3CDTF">2017-10-23T13:34:29Z</dcterms:modified>
</cp:coreProperties>
</file>