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57" r:id="rId9"/>
    <p:sldId id="258" r:id="rId10"/>
    <p:sldId id="268" r:id="rId11"/>
    <p:sldId id="269" r:id="rId12"/>
    <p:sldId id="270" r:id="rId13"/>
    <p:sldId id="271" r:id="rId14"/>
    <p:sldId id="272" r:id="rId15"/>
    <p:sldId id="273" r:id="rId16"/>
    <p:sldId id="265" r:id="rId17"/>
    <p:sldId id="267" r:id="rId18"/>
  </p:sldIdLst>
  <p:sldSz cx="9906000" cy="6858000" type="A4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 autoAdjust="0"/>
    <p:restoredTop sz="94613" autoAdjust="0"/>
  </p:normalViewPr>
  <p:slideViewPr>
    <p:cSldViewPr>
      <p:cViewPr>
        <p:scale>
          <a:sx n="118" d="100"/>
          <a:sy n="118" d="100"/>
        </p:scale>
        <p:origin x="968" y="21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F6C8A0-A09E-904A-A7FD-D89149BF4D05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E6790E-D33C-9E4D-9012-1FCC44B5EB19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3DB7FF"/>
        </a:solidFill>
      </dgm:spPr>
      <dgm:t>
        <a:bodyPr/>
        <a:lstStyle/>
        <a:p>
          <a:pPr algn="l"/>
          <a:r>
            <a:rPr lang="en-GB" b="1" smtClean="0"/>
            <a:t>ESS BI</a:t>
          </a:r>
          <a:r>
            <a:rPr lang="en-GB" smtClean="0"/>
            <a:t>: project lead, planning, measurement and characterisation, X-ray, neutron, photo-luminescence, vacuum, thermal </a:t>
          </a:r>
          <a:endParaRPr lang="en-GB"/>
        </a:p>
      </dgm:t>
    </dgm:pt>
    <dgm:pt modelId="{67B6138C-8ACB-BA47-AD8F-C6D41DE5BD5F}" type="parTrans" cxnId="{16B3EC8E-B926-1040-8846-C332B9C5A1C0}">
      <dgm:prSet/>
      <dgm:spPr/>
      <dgm:t>
        <a:bodyPr/>
        <a:lstStyle/>
        <a:p>
          <a:endParaRPr lang="en-GB"/>
        </a:p>
      </dgm:t>
    </dgm:pt>
    <dgm:pt modelId="{40767D6D-4FF7-284E-8842-8C0ABE748E2B}" type="sibTrans" cxnId="{16B3EC8E-B926-1040-8846-C332B9C5A1C0}">
      <dgm:prSet/>
      <dgm:spPr/>
      <dgm:t>
        <a:bodyPr/>
        <a:lstStyle/>
        <a:p>
          <a:endParaRPr lang="en-GB"/>
        </a:p>
      </dgm:t>
    </dgm:pt>
    <dgm:pt modelId="{16634C3B-F623-CB4C-B527-8134F793D31B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3DB7FF"/>
        </a:solidFill>
      </dgm:spPr>
      <dgm:t>
        <a:bodyPr/>
        <a:lstStyle/>
        <a:p>
          <a:pPr algn="l"/>
          <a:r>
            <a:rPr lang="en-GB" sz="1200" b="1" smtClean="0"/>
            <a:t>ESS Target Division and NSS: Material scientists</a:t>
          </a:r>
          <a:r>
            <a:rPr lang="en-GB" sz="1200" smtClean="0"/>
            <a:t>: advise, environment and material lifetime calculations, R&amp;D luminescent materials</a:t>
          </a:r>
          <a:endParaRPr lang="en-GB" sz="1200"/>
        </a:p>
      </dgm:t>
    </dgm:pt>
    <dgm:pt modelId="{A7CDBD68-C2A5-3E42-8EE3-486CB65362AC}" type="parTrans" cxnId="{70C895C1-B1D3-0146-8C36-55CEAAC03F58}">
      <dgm:prSet/>
      <dgm:spPr/>
      <dgm:t>
        <a:bodyPr/>
        <a:lstStyle/>
        <a:p>
          <a:endParaRPr lang="en-GB"/>
        </a:p>
      </dgm:t>
    </dgm:pt>
    <dgm:pt modelId="{6D18EB7D-9F0D-FC48-B11A-B4E862E11EB8}" type="sibTrans" cxnId="{70C895C1-B1D3-0146-8C36-55CEAAC03F58}">
      <dgm:prSet/>
      <dgm:spPr/>
      <dgm:t>
        <a:bodyPr/>
        <a:lstStyle/>
        <a:p>
          <a:endParaRPr lang="en-GB"/>
        </a:p>
      </dgm:t>
    </dgm:pt>
    <dgm:pt modelId="{2A9A57BC-109B-1340-A963-A4B55819A016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n-GB" sz="1200" b="1" smtClean="0"/>
            <a:t>Oslo University</a:t>
          </a:r>
          <a:r>
            <a:rPr lang="en-GB" sz="1200" smtClean="0"/>
            <a:t>: support with measurements and characterisation, XRD, low energy proton beam, photo-luminescence, thermal </a:t>
          </a:r>
          <a:endParaRPr lang="en-GB" sz="1200"/>
        </a:p>
      </dgm:t>
    </dgm:pt>
    <dgm:pt modelId="{30218A1A-38D2-0A44-B23C-A92B76EB7B26}" type="parTrans" cxnId="{BCD8852A-AB65-3C41-A44B-CA6BD646E990}">
      <dgm:prSet/>
      <dgm:spPr/>
      <dgm:t>
        <a:bodyPr/>
        <a:lstStyle/>
        <a:p>
          <a:endParaRPr lang="en-GB"/>
        </a:p>
      </dgm:t>
    </dgm:pt>
    <dgm:pt modelId="{5150A0E5-AD46-8547-8115-79FF51080474}" type="sibTrans" cxnId="{BCD8852A-AB65-3C41-A44B-CA6BD646E990}">
      <dgm:prSet/>
      <dgm:spPr/>
      <dgm:t>
        <a:bodyPr/>
        <a:lstStyle/>
        <a:p>
          <a:endParaRPr lang="en-GB"/>
        </a:p>
      </dgm:t>
    </dgm:pt>
    <dgm:pt modelId="{A2C8A17B-5B9F-B541-924C-0C927D9058E2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pPr algn="l"/>
          <a:r>
            <a:rPr lang="en-GB" sz="1200" b="1" smtClean="0"/>
            <a:t>HV</a:t>
          </a:r>
          <a:r>
            <a:rPr lang="en-GB" sz="1200" smtClean="0"/>
            <a:t>: Develop coating process, prepare samples for research, establish industrialisation of the coating</a:t>
          </a:r>
          <a:endParaRPr lang="en-GB" sz="1200"/>
        </a:p>
      </dgm:t>
    </dgm:pt>
    <dgm:pt modelId="{3C0CC658-C7CB-7147-B90C-99956EF2AB62}" type="parTrans" cxnId="{2EB09F6C-901B-9B4A-9D7B-2E9D474BA5A8}">
      <dgm:prSet/>
      <dgm:spPr/>
      <dgm:t>
        <a:bodyPr/>
        <a:lstStyle/>
        <a:p>
          <a:endParaRPr lang="en-GB"/>
        </a:p>
      </dgm:t>
    </dgm:pt>
    <dgm:pt modelId="{FD145BF9-CAA8-2241-9927-8E3FF7AFBAD6}" type="sibTrans" cxnId="{2EB09F6C-901B-9B4A-9D7B-2E9D474BA5A8}">
      <dgm:prSet/>
      <dgm:spPr/>
      <dgm:t>
        <a:bodyPr/>
        <a:lstStyle/>
        <a:p>
          <a:endParaRPr lang="en-GB"/>
        </a:p>
      </dgm:t>
    </dgm:pt>
    <dgm:pt modelId="{B9D9CDC6-0E93-C046-B305-C8B362584929}">
      <dgm:prSet phldrT="[Text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n-GB" sz="1200" b="1" smtClean="0"/>
            <a:t>BNL</a:t>
          </a:r>
          <a:r>
            <a:rPr lang="en-GB" sz="1200" smtClean="0"/>
            <a:t>: BLIP, high energy proton Irradiation test (under RADIATE collaboration)</a:t>
          </a:r>
          <a:endParaRPr lang="en-GB" sz="1200"/>
        </a:p>
      </dgm:t>
    </dgm:pt>
    <dgm:pt modelId="{DCB15C10-49DA-DB44-A018-6A96EC96636F}" type="parTrans" cxnId="{7B2B4712-EED9-9A4C-9172-FCB358F59E9D}">
      <dgm:prSet/>
      <dgm:spPr/>
      <dgm:t>
        <a:bodyPr/>
        <a:lstStyle/>
        <a:p>
          <a:endParaRPr lang="en-GB"/>
        </a:p>
      </dgm:t>
    </dgm:pt>
    <dgm:pt modelId="{69006BBE-3953-D547-9B3F-F9210556CB89}" type="sibTrans" cxnId="{7B2B4712-EED9-9A4C-9172-FCB358F59E9D}">
      <dgm:prSet/>
      <dgm:spPr/>
      <dgm:t>
        <a:bodyPr/>
        <a:lstStyle/>
        <a:p>
          <a:endParaRPr lang="en-GB"/>
        </a:p>
      </dgm:t>
    </dgm:pt>
    <dgm:pt modelId="{3CCACAEC-35F8-9B4F-8798-67B7CBBBAAA8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GB" sz="1200" b="1" smtClean="0"/>
            <a:t>GSI</a:t>
          </a:r>
          <a:r>
            <a:rPr lang="en-GB" sz="1200" smtClean="0"/>
            <a:t>: heavy ion facility, collaboration with BI physicists, share expertise on luminescence materials</a:t>
          </a:r>
          <a:endParaRPr lang="en-GB" sz="1200"/>
        </a:p>
      </dgm:t>
    </dgm:pt>
    <dgm:pt modelId="{16FD8DFD-1903-CE42-8D60-E6FFEAEA8A94}" type="parTrans" cxnId="{DFB0C0F4-F44C-7D43-8F94-02E619AD39E2}">
      <dgm:prSet/>
      <dgm:spPr/>
      <dgm:t>
        <a:bodyPr/>
        <a:lstStyle/>
        <a:p>
          <a:endParaRPr lang="en-GB"/>
        </a:p>
      </dgm:t>
    </dgm:pt>
    <dgm:pt modelId="{34A59279-E2B6-F449-9003-86D8ABA4FA20}" type="sibTrans" cxnId="{DFB0C0F4-F44C-7D43-8F94-02E619AD39E2}">
      <dgm:prSet/>
      <dgm:spPr/>
      <dgm:t>
        <a:bodyPr/>
        <a:lstStyle/>
        <a:p>
          <a:endParaRPr lang="en-GB"/>
        </a:p>
      </dgm:t>
    </dgm:pt>
    <dgm:pt modelId="{C0462F37-7EC7-3B4D-ACFB-F35AB18AEE25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GB" sz="1200" b="1" smtClean="0"/>
            <a:t>SNS</a:t>
          </a:r>
          <a:r>
            <a:rPr lang="en-GB" sz="1200" smtClean="0"/>
            <a:t>: studies on a high power target, share expertise, common interest of finding a new luminescent material</a:t>
          </a:r>
        </a:p>
        <a:p>
          <a:pPr algn="l"/>
          <a:r>
            <a:rPr lang="en-GB" sz="1200" b="1" smtClean="0"/>
            <a:t>Stony Brook University</a:t>
          </a:r>
          <a:r>
            <a:rPr lang="en-GB" sz="1200" smtClean="0"/>
            <a:t>: coat SNS target, research and collaboration on SNS coating and new coating materials</a:t>
          </a:r>
        </a:p>
      </dgm:t>
    </dgm:pt>
    <dgm:pt modelId="{25ED9EB0-1E12-0046-8EEB-85FFC4A0F0E8}" type="parTrans" cxnId="{B6B66A20-DE2F-1440-B9E4-D44C460D94D5}">
      <dgm:prSet/>
      <dgm:spPr/>
      <dgm:t>
        <a:bodyPr/>
        <a:lstStyle/>
        <a:p>
          <a:endParaRPr lang="en-GB"/>
        </a:p>
      </dgm:t>
    </dgm:pt>
    <dgm:pt modelId="{C11916AF-0CCD-304E-9402-B888B18F63E6}" type="sibTrans" cxnId="{B6B66A20-DE2F-1440-B9E4-D44C460D94D5}">
      <dgm:prSet/>
      <dgm:spPr/>
      <dgm:t>
        <a:bodyPr/>
        <a:lstStyle/>
        <a:p>
          <a:endParaRPr lang="en-GB"/>
        </a:p>
      </dgm:t>
    </dgm:pt>
    <dgm:pt modelId="{80482B3B-19E0-C740-8830-DE82DC7A099A}" type="pres">
      <dgm:prSet presAssocID="{E6F6C8A0-A09E-904A-A7FD-D89149BF4D0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41B61654-85C6-3549-B545-B083DE51DC48}" type="pres">
      <dgm:prSet presAssocID="{86E6790E-D33C-9E4D-9012-1FCC44B5EB19}" presName="singleCycle" presStyleCnt="0"/>
      <dgm:spPr/>
    </dgm:pt>
    <dgm:pt modelId="{AC0E9C12-F5E7-9341-8387-0F81267FEBB1}" type="pres">
      <dgm:prSet presAssocID="{86E6790E-D33C-9E4D-9012-1FCC44B5EB19}" presName="singleCenter" presStyleLbl="node1" presStyleIdx="0" presStyleCnt="7" custScaleX="122038" custScaleY="83022" custLinFactNeighborX="6854" custLinFactNeighborY="-8693">
        <dgm:presLayoutVars>
          <dgm:chMax val="7"/>
          <dgm:chPref val="7"/>
        </dgm:presLayoutVars>
      </dgm:prSet>
      <dgm:spPr/>
      <dgm:t>
        <a:bodyPr/>
        <a:lstStyle/>
        <a:p>
          <a:endParaRPr lang="en-GB"/>
        </a:p>
      </dgm:t>
    </dgm:pt>
    <dgm:pt modelId="{A8F9BC28-3D40-C64B-9496-F2415EF05DA9}" type="pres">
      <dgm:prSet presAssocID="{A7CDBD68-C2A5-3E42-8EE3-486CB65362AC}" presName="Name56" presStyleLbl="parChTrans1D2" presStyleIdx="0" presStyleCnt="6"/>
      <dgm:spPr/>
      <dgm:t>
        <a:bodyPr/>
        <a:lstStyle/>
        <a:p>
          <a:endParaRPr lang="en-GB"/>
        </a:p>
      </dgm:t>
    </dgm:pt>
    <dgm:pt modelId="{FA889803-3D05-7841-8EF4-2E280673B8B0}" type="pres">
      <dgm:prSet presAssocID="{16634C3B-F623-CB4C-B527-8134F793D31B}" presName="text0" presStyleLbl="node1" presStyleIdx="1" presStyleCnt="7" custScaleX="206460" custScaleY="94198" custRadScaleRad="87770" custRadScaleInc="3372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235B33-77BE-034A-9ED5-F0220BEC351F}" type="pres">
      <dgm:prSet presAssocID="{30218A1A-38D2-0A44-B23C-A92B76EB7B26}" presName="Name56" presStyleLbl="parChTrans1D2" presStyleIdx="1" presStyleCnt="6"/>
      <dgm:spPr/>
      <dgm:t>
        <a:bodyPr/>
        <a:lstStyle/>
        <a:p>
          <a:endParaRPr lang="en-GB"/>
        </a:p>
      </dgm:t>
    </dgm:pt>
    <dgm:pt modelId="{5DCADD7C-33B5-F54A-B760-69E847D9B1C0}" type="pres">
      <dgm:prSet presAssocID="{2A9A57BC-109B-1340-A963-A4B55819A016}" presName="text0" presStyleLbl="node1" presStyleIdx="2" presStyleCnt="7" custScaleX="156687" custScaleY="115552" custRadScaleRad="155164" custRadScaleInc="3404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7F242D-389B-894E-8158-6588AA0D458C}" type="pres">
      <dgm:prSet presAssocID="{3C0CC658-C7CB-7147-B90C-99956EF2AB62}" presName="Name56" presStyleLbl="parChTrans1D2" presStyleIdx="2" presStyleCnt="6"/>
      <dgm:spPr/>
      <dgm:t>
        <a:bodyPr/>
        <a:lstStyle/>
        <a:p>
          <a:endParaRPr lang="en-GB"/>
        </a:p>
      </dgm:t>
    </dgm:pt>
    <dgm:pt modelId="{04F5EE0D-E888-1E43-81E5-7803FE00F9CA}" type="pres">
      <dgm:prSet presAssocID="{A2C8A17B-5B9F-B541-924C-0C927D9058E2}" presName="text0" presStyleLbl="node1" presStyleIdx="3" presStyleCnt="7" custScaleX="158414" custScaleY="135462" custRadScaleRad="130204" custRadScaleInc="-5249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66FB49-29E7-D647-A066-8D54291AD94B}" type="pres">
      <dgm:prSet presAssocID="{16FD8DFD-1903-CE42-8D60-E6FFEAEA8A94}" presName="Name56" presStyleLbl="parChTrans1D2" presStyleIdx="3" presStyleCnt="6"/>
      <dgm:spPr/>
      <dgm:t>
        <a:bodyPr/>
        <a:lstStyle/>
        <a:p>
          <a:endParaRPr lang="en-GB"/>
        </a:p>
      </dgm:t>
    </dgm:pt>
    <dgm:pt modelId="{F8CD2E89-5547-8445-97D6-231E02DB99C9}" type="pres">
      <dgm:prSet presAssocID="{3CCACAEC-35F8-9B4F-8798-67B7CBBBAAA8}" presName="text0" presStyleLbl="node1" presStyleIdx="4" presStyleCnt="7" custScaleX="207068" custRadScaleRad="127324" custRadScaleInc="-13058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93776A-E534-2040-B6F9-E4AD780E7F6B}" type="pres">
      <dgm:prSet presAssocID="{25ED9EB0-1E12-0046-8EEB-85FFC4A0F0E8}" presName="Name56" presStyleLbl="parChTrans1D2" presStyleIdx="4" presStyleCnt="6"/>
      <dgm:spPr/>
      <dgm:t>
        <a:bodyPr/>
        <a:lstStyle/>
        <a:p>
          <a:endParaRPr lang="en-GB"/>
        </a:p>
      </dgm:t>
    </dgm:pt>
    <dgm:pt modelId="{E084AFC4-AEF2-8C4E-BC78-16B7C820EC9B}" type="pres">
      <dgm:prSet presAssocID="{C0462F37-7EC7-3B4D-ACFB-F35AB18AEE25}" presName="text0" presStyleLbl="node1" presStyleIdx="5" presStyleCnt="7" custScaleX="228382" custScaleY="127826" custRadScaleRad="73048" custRadScaleInc="-757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EFCF4EE-5BAA-1B41-B48B-9C4BBBCE5587}" type="pres">
      <dgm:prSet presAssocID="{DCB15C10-49DA-DB44-A018-6A96EC96636F}" presName="Name56" presStyleLbl="parChTrans1D2" presStyleIdx="5" presStyleCnt="6"/>
      <dgm:spPr/>
      <dgm:t>
        <a:bodyPr/>
        <a:lstStyle/>
        <a:p>
          <a:endParaRPr lang="en-GB"/>
        </a:p>
      </dgm:t>
    </dgm:pt>
    <dgm:pt modelId="{0A864BF8-1B2B-EF44-9980-26D6E479254D}" type="pres">
      <dgm:prSet presAssocID="{B9D9CDC6-0E93-C046-B305-C8B362584929}" presName="text0" presStyleLbl="node1" presStyleIdx="6" presStyleCnt="7" custScaleX="169057" custScaleY="86881" custRadScaleRad="151739" custRadScaleInc="-8033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859C45D-E55B-8C4D-9748-F94616AE9397}" type="presOf" srcId="{E6F6C8A0-A09E-904A-A7FD-D89149BF4D05}" destId="{80482B3B-19E0-C740-8830-DE82DC7A099A}" srcOrd="0" destOrd="0" presId="urn:microsoft.com/office/officeart/2008/layout/RadialCluster"/>
    <dgm:cxn modelId="{5B58291E-4507-014F-AD0C-49E4B2C2C42A}" type="presOf" srcId="{25ED9EB0-1E12-0046-8EEB-85FFC4A0F0E8}" destId="{8493776A-E534-2040-B6F9-E4AD780E7F6B}" srcOrd="0" destOrd="0" presId="urn:microsoft.com/office/officeart/2008/layout/RadialCluster"/>
    <dgm:cxn modelId="{711AED49-596C-004F-9983-1C33E6E6B7CD}" type="presOf" srcId="{86E6790E-D33C-9E4D-9012-1FCC44B5EB19}" destId="{AC0E9C12-F5E7-9341-8387-0F81267FEBB1}" srcOrd="0" destOrd="0" presId="urn:microsoft.com/office/officeart/2008/layout/RadialCluster"/>
    <dgm:cxn modelId="{ACC9B6FC-B4FF-AF44-A5DD-A35299E0649A}" type="presOf" srcId="{3CCACAEC-35F8-9B4F-8798-67B7CBBBAAA8}" destId="{F8CD2E89-5547-8445-97D6-231E02DB99C9}" srcOrd="0" destOrd="0" presId="urn:microsoft.com/office/officeart/2008/layout/RadialCluster"/>
    <dgm:cxn modelId="{7B2B4712-EED9-9A4C-9172-FCB358F59E9D}" srcId="{86E6790E-D33C-9E4D-9012-1FCC44B5EB19}" destId="{B9D9CDC6-0E93-C046-B305-C8B362584929}" srcOrd="5" destOrd="0" parTransId="{DCB15C10-49DA-DB44-A018-6A96EC96636F}" sibTransId="{69006BBE-3953-D547-9B3F-F9210556CB89}"/>
    <dgm:cxn modelId="{F04DD216-3325-1E43-A4E6-DD8F71EAD8A5}" type="presOf" srcId="{B9D9CDC6-0E93-C046-B305-C8B362584929}" destId="{0A864BF8-1B2B-EF44-9980-26D6E479254D}" srcOrd="0" destOrd="0" presId="urn:microsoft.com/office/officeart/2008/layout/RadialCluster"/>
    <dgm:cxn modelId="{BF9B04C6-92D2-5744-A06E-875001ABEFDD}" type="presOf" srcId="{A2C8A17B-5B9F-B541-924C-0C927D9058E2}" destId="{04F5EE0D-E888-1E43-81E5-7803FE00F9CA}" srcOrd="0" destOrd="0" presId="urn:microsoft.com/office/officeart/2008/layout/RadialCluster"/>
    <dgm:cxn modelId="{70C895C1-B1D3-0146-8C36-55CEAAC03F58}" srcId="{86E6790E-D33C-9E4D-9012-1FCC44B5EB19}" destId="{16634C3B-F623-CB4C-B527-8134F793D31B}" srcOrd="0" destOrd="0" parTransId="{A7CDBD68-C2A5-3E42-8EE3-486CB65362AC}" sibTransId="{6D18EB7D-9F0D-FC48-B11A-B4E862E11EB8}"/>
    <dgm:cxn modelId="{E50F6FCB-B61E-2B4A-966D-80E1D38806F8}" type="presOf" srcId="{16FD8DFD-1903-CE42-8D60-E6FFEAEA8A94}" destId="{D166FB49-29E7-D647-A066-8D54291AD94B}" srcOrd="0" destOrd="0" presId="urn:microsoft.com/office/officeart/2008/layout/RadialCluster"/>
    <dgm:cxn modelId="{B91DF719-A9DB-A54E-8530-DFB43749C5B8}" type="presOf" srcId="{C0462F37-7EC7-3B4D-ACFB-F35AB18AEE25}" destId="{E084AFC4-AEF2-8C4E-BC78-16B7C820EC9B}" srcOrd="0" destOrd="0" presId="urn:microsoft.com/office/officeart/2008/layout/RadialCluster"/>
    <dgm:cxn modelId="{87B97421-39EF-3841-8BBF-22BDF7ABC926}" type="presOf" srcId="{2A9A57BC-109B-1340-A963-A4B55819A016}" destId="{5DCADD7C-33B5-F54A-B760-69E847D9B1C0}" srcOrd="0" destOrd="0" presId="urn:microsoft.com/office/officeart/2008/layout/RadialCluster"/>
    <dgm:cxn modelId="{0FCAADC8-C8E4-034A-B78E-A99A8291E6D3}" type="presOf" srcId="{30218A1A-38D2-0A44-B23C-A92B76EB7B26}" destId="{B5235B33-77BE-034A-9ED5-F0220BEC351F}" srcOrd="0" destOrd="0" presId="urn:microsoft.com/office/officeart/2008/layout/RadialCluster"/>
    <dgm:cxn modelId="{DFB0C0F4-F44C-7D43-8F94-02E619AD39E2}" srcId="{86E6790E-D33C-9E4D-9012-1FCC44B5EB19}" destId="{3CCACAEC-35F8-9B4F-8798-67B7CBBBAAA8}" srcOrd="3" destOrd="0" parTransId="{16FD8DFD-1903-CE42-8D60-E6FFEAEA8A94}" sibTransId="{34A59279-E2B6-F449-9003-86D8ABA4FA20}"/>
    <dgm:cxn modelId="{49987F56-9395-D94C-88A4-E679E150F8DA}" type="presOf" srcId="{3C0CC658-C7CB-7147-B90C-99956EF2AB62}" destId="{4A7F242D-389B-894E-8158-6588AA0D458C}" srcOrd="0" destOrd="0" presId="urn:microsoft.com/office/officeart/2008/layout/RadialCluster"/>
    <dgm:cxn modelId="{B6B66A20-DE2F-1440-B9E4-D44C460D94D5}" srcId="{86E6790E-D33C-9E4D-9012-1FCC44B5EB19}" destId="{C0462F37-7EC7-3B4D-ACFB-F35AB18AEE25}" srcOrd="4" destOrd="0" parTransId="{25ED9EB0-1E12-0046-8EEB-85FFC4A0F0E8}" sibTransId="{C11916AF-0CCD-304E-9402-B888B18F63E6}"/>
    <dgm:cxn modelId="{16B3EC8E-B926-1040-8846-C332B9C5A1C0}" srcId="{E6F6C8A0-A09E-904A-A7FD-D89149BF4D05}" destId="{86E6790E-D33C-9E4D-9012-1FCC44B5EB19}" srcOrd="0" destOrd="0" parTransId="{67B6138C-8ACB-BA47-AD8F-C6D41DE5BD5F}" sibTransId="{40767D6D-4FF7-284E-8842-8C0ABE748E2B}"/>
    <dgm:cxn modelId="{BD2F9067-322A-8F4F-8E65-4DE08421F982}" type="presOf" srcId="{16634C3B-F623-CB4C-B527-8134F793D31B}" destId="{FA889803-3D05-7841-8EF4-2E280673B8B0}" srcOrd="0" destOrd="0" presId="urn:microsoft.com/office/officeart/2008/layout/RadialCluster"/>
    <dgm:cxn modelId="{DA5F46A7-9A15-284B-8DAB-627E1EF870EE}" type="presOf" srcId="{A7CDBD68-C2A5-3E42-8EE3-486CB65362AC}" destId="{A8F9BC28-3D40-C64B-9496-F2415EF05DA9}" srcOrd="0" destOrd="0" presId="urn:microsoft.com/office/officeart/2008/layout/RadialCluster"/>
    <dgm:cxn modelId="{BCD8852A-AB65-3C41-A44B-CA6BD646E990}" srcId="{86E6790E-D33C-9E4D-9012-1FCC44B5EB19}" destId="{2A9A57BC-109B-1340-A963-A4B55819A016}" srcOrd="1" destOrd="0" parTransId="{30218A1A-38D2-0A44-B23C-A92B76EB7B26}" sibTransId="{5150A0E5-AD46-8547-8115-79FF51080474}"/>
    <dgm:cxn modelId="{2EB09F6C-901B-9B4A-9D7B-2E9D474BA5A8}" srcId="{86E6790E-D33C-9E4D-9012-1FCC44B5EB19}" destId="{A2C8A17B-5B9F-B541-924C-0C927D9058E2}" srcOrd="2" destOrd="0" parTransId="{3C0CC658-C7CB-7147-B90C-99956EF2AB62}" sibTransId="{FD145BF9-CAA8-2241-9927-8E3FF7AFBAD6}"/>
    <dgm:cxn modelId="{1D4E127E-6F51-E54A-AD44-2B851368886E}" type="presOf" srcId="{DCB15C10-49DA-DB44-A018-6A96EC96636F}" destId="{5EFCF4EE-5BAA-1B41-B48B-9C4BBBCE5587}" srcOrd="0" destOrd="0" presId="urn:microsoft.com/office/officeart/2008/layout/RadialCluster"/>
    <dgm:cxn modelId="{C66565B6-C44E-BC41-B839-42BDB87063F5}" type="presParOf" srcId="{80482B3B-19E0-C740-8830-DE82DC7A099A}" destId="{41B61654-85C6-3549-B545-B083DE51DC48}" srcOrd="0" destOrd="0" presId="urn:microsoft.com/office/officeart/2008/layout/RadialCluster"/>
    <dgm:cxn modelId="{F783B16D-2B44-684E-8C6F-C1053F9CEEF4}" type="presParOf" srcId="{41B61654-85C6-3549-B545-B083DE51DC48}" destId="{AC0E9C12-F5E7-9341-8387-0F81267FEBB1}" srcOrd="0" destOrd="0" presId="urn:microsoft.com/office/officeart/2008/layout/RadialCluster"/>
    <dgm:cxn modelId="{1F31BAB5-24B3-4647-B283-FB4C0326B17B}" type="presParOf" srcId="{41B61654-85C6-3549-B545-B083DE51DC48}" destId="{A8F9BC28-3D40-C64B-9496-F2415EF05DA9}" srcOrd="1" destOrd="0" presId="urn:microsoft.com/office/officeart/2008/layout/RadialCluster"/>
    <dgm:cxn modelId="{8EF635C3-EDD5-1A44-A5EA-0938E0A1885B}" type="presParOf" srcId="{41B61654-85C6-3549-B545-B083DE51DC48}" destId="{FA889803-3D05-7841-8EF4-2E280673B8B0}" srcOrd="2" destOrd="0" presId="urn:microsoft.com/office/officeart/2008/layout/RadialCluster"/>
    <dgm:cxn modelId="{876273CA-0FFC-864A-9232-04B55E1A1F10}" type="presParOf" srcId="{41B61654-85C6-3549-B545-B083DE51DC48}" destId="{B5235B33-77BE-034A-9ED5-F0220BEC351F}" srcOrd="3" destOrd="0" presId="urn:microsoft.com/office/officeart/2008/layout/RadialCluster"/>
    <dgm:cxn modelId="{586A31B4-0CEB-DF42-9938-851DC401B1EA}" type="presParOf" srcId="{41B61654-85C6-3549-B545-B083DE51DC48}" destId="{5DCADD7C-33B5-F54A-B760-69E847D9B1C0}" srcOrd="4" destOrd="0" presId="urn:microsoft.com/office/officeart/2008/layout/RadialCluster"/>
    <dgm:cxn modelId="{97C6D2B8-C5A0-9840-9B72-4D5188273943}" type="presParOf" srcId="{41B61654-85C6-3549-B545-B083DE51DC48}" destId="{4A7F242D-389B-894E-8158-6588AA0D458C}" srcOrd="5" destOrd="0" presId="urn:microsoft.com/office/officeart/2008/layout/RadialCluster"/>
    <dgm:cxn modelId="{8F3E65D7-141A-1048-BB50-F0A9D44225A9}" type="presParOf" srcId="{41B61654-85C6-3549-B545-B083DE51DC48}" destId="{04F5EE0D-E888-1E43-81E5-7803FE00F9CA}" srcOrd="6" destOrd="0" presId="urn:microsoft.com/office/officeart/2008/layout/RadialCluster"/>
    <dgm:cxn modelId="{CF880C06-C133-7440-B0B6-C37189AD6DBF}" type="presParOf" srcId="{41B61654-85C6-3549-B545-B083DE51DC48}" destId="{D166FB49-29E7-D647-A066-8D54291AD94B}" srcOrd="7" destOrd="0" presId="urn:microsoft.com/office/officeart/2008/layout/RadialCluster"/>
    <dgm:cxn modelId="{84E7C2F3-CD20-624D-B84E-15D91549CAE8}" type="presParOf" srcId="{41B61654-85C6-3549-B545-B083DE51DC48}" destId="{F8CD2E89-5547-8445-97D6-231E02DB99C9}" srcOrd="8" destOrd="0" presId="urn:microsoft.com/office/officeart/2008/layout/RadialCluster"/>
    <dgm:cxn modelId="{F33089E1-90A7-A640-8CD9-080870736581}" type="presParOf" srcId="{41B61654-85C6-3549-B545-B083DE51DC48}" destId="{8493776A-E534-2040-B6F9-E4AD780E7F6B}" srcOrd="9" destOrd="0" presId="urn:microsoft.com/office/officeart/2008/layout/RadialCluster"/>
    <dgm:cxn modelId="{879B5DF0-1391-DE48-ACD4-9AF8E010749F}" type="presParOf" srcId="{41B61654-85C6-3549-B545-B083DE51DC48}" destId="{E084AFC4-AEF2-8C4E-BC78-16B7C820EC9B}" srcOrd="10" destOrd="0" presId="urn:microsoft.com/office/officeart/2008/layout/RadialCluster"/>
    <dgm:cxn modelId="{6824CFD9-3707-8142-A88B-108C2D84EE5D}" type="presParOf" srcId="{41B61654-85C6-3549-B545-B083DE51DC48}" destId="{5EFCF4EE-5BAA-1B41-B48B-9C4BBBCE5587}" srcOrd="11" destOrd="0" presId="urn:microsoft.com/office/officeart/2008/layout/RadialCluster"/>
    <dgm:cxn modelId="{1C347E5A-2B3C-3144-8C71-ED1259272A4C}" type="presParOf" srcId="{41B61654-85C6-3549-B545-B083DE51DC48}" destId="{0A864BF8-1B2B-EF44-9980-26D6E479254D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E9C12-F5E7-9341-8387-0F81267FEBB1}">
      <dsp:nvSpPr>
        <dsp:cNvPr id="0" name=""/>
        <dsp:cNvSpPr/>
      </dsp:nvSpPr>
      <dsp:spPr>
        <a:xfrm>
          <a:off x="3973571" y="1655280"/>
          <a:ext cx="1999348" cy="1360149"/>
        </a:xfrm>
        <a:prstGeom prst="roundRect">
          <a:avLst/>
        </a:prstGeom>
        <a:solidFill>
          <a:srgbClr val="3DB7FF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smtClean="0"/>
            <a:t>ESS BI</a:t>
          </a:r>
          <a:r>
            <a:rPr lang="en-GB" sz="1300" kern="1200" smtClean="0"/>
            <a:t>: project lead, planning, measurement and characterisation, X-ray, neutron, photo-luminescence, vacuum, thermal </a:t>
          </a:r>
          <a:endParaRPr lang="en-GB" sz="1300" kern="1200"/>
        </a:p>
      </dsp:txBody>
      <dsp:txXfrm>
        <a:off x="4039968" y="1721677"/>
        <a:ext cx="1866554" cy="1227355"/>
      </dsp:txXfrm>
    </dsp:sp>
    <dsp:sp modelId="{A8F9BC28-3D40-C64B-9496-F2415EF05DA9}">
      <dsp:nvSpPr>
        <dsp:cNvPr id="0" name=""/>
        <dsp:cNvSpPr/>
      </dsp:nvSpPr>
      <dsp:spPr>
        <a:xfrm rot="16285262">
          <a:off x="4839705" y="1501092"/>
          <a:ext cx="3084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847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89803-3D05-7841-8EF4-2E280673B8B0}">
      <dsp:nvSpPr>
        <dsp:cNvPr id="0" name=""/>
        <dsp:cNvSpPr/>
      </dsp:nvSpPr>
      <dsp:spPr>
        <a:xfrm>
          <a:off x="3877475" y="312929"/>
          <a:ext cx="2266230" cy="1033974"/>
        </a:xfrm>
        <a:prstGeom prst="roundRect">
          <a:avLst/>
        </a:prstGeom>
        <a:solidFill>
          <a:srgbClr val="3DB7FF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smtClean="0"/>
            <a:t>ESS Target Division and NSS: Material scientists</a:t>
          </a:r>
          <a:r>
            <a:rPr lang="en-GB" sz="1200" kern="1200" smtClean="0"/>
            <a:t>: advise, environment and material lifetime calculations, R&amp;D luminescent materials</a:t>
          </a:r>
          <a:endParaRPr lang="en-GB" sz="1200" kern="1200"/>
        </a:p>
      </dsp:txBody>
      <dsp:txXfrm>
        <a:off x="3927949" y="363403"/>
        <a:ext cx="2165282" cy="933026"/>
      </dsp:txXfrm>
    </dsp:sp>
    <dsp:sp modelId="{B5235B33-77BE-034A-9ED5-F0220BEC351F}">
      <dsp:nvSpPr>
        <dsp:cNvPr id="0" name=""/>
        <dsp:cNvSpPr/>
      </dsp:nvSpPr>
      <dsp:spPr>
        <a:xfrm rot="20707472">
          <a:off x="5955131" y="1933557"/>
          <a:ext cx="10615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157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ADD7C-33B5-F54A-B760-69E847D9B1C0}">
      <dsp:nvSpPr>
        <dsp:cNvPr id="0" name=""/>
        <dsp:cNvSpPr/>
      </dsp:nvSpPr>
      <dsp:spPr>
        <a:xfrm>
          <a:off x="6998916" y="934690"/>
          <a:ext cx="1719892" cy="1268369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smtClean="0"/>
            <a:t>Oslo University</a:t>
          </a:r>
          <a:r>
            <a:rPr lang="en-GB" sz="1200" kern="1200" smtClean="0"/>
            <a:t>: support with measurements and characterisation, XRD, low energy proton beam, photo-luminescence, thermal </a:t>
          </a:r>
          <a:endParaRPr lang="en-GB" sz="1200" kern="1200"/>
        </a:p>
      </dsp:txBody>
      <dsp:txXfrm>
        <a:off x="7060833" y="996607"/>
        <a:ext cx="1596058" cy="1144535"/>
      </dsp:txXfrm>
    </dsp:sp>
    <dsp:sp modelId="{4A7F242D-389B-894E-8158-6588AA0D458C}">
      <dsp:nvSpPr>
        <dsp:cNvPr id="0" name=""/>
        <dsp:cNvSpPr/>
      </dsp:nvSpPr>
      <dsp:spPr>
        <a:xfrm rot="1423544">
          <a:off x="5945938" y="2903164"/>
          <a:ext cx="6384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847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5EE0D-E888-1E43-81E5-7803FE00F9CA}">
      <dsp:nvSpPr>
        <dsp:cNvPr id="0" name=""/>
        <dsp:cNvSpPr/>
      </dsp:nvSpPr>
      <dsp:spPr>
        <a:xfrm>
          <a:off x="6557429" y="2670271"/>
          <a:ext cx="1738848" cy="1486913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smtClean="0"/>
            <a:t>HV</a:t>
          </a:r>
          <a:r>
            <a:rPr lang="en-GB" sz="1200" kern="1200" smtClean="0"/>
            <a:t>: Develop coating process, prepare samples for research, establish industrialisation of the coating</a:t>
          </a:r>
          <a:endParaRPr lang="en-GB" sz="1200" kern="1200"/>
        </a:p>
      </dsp:txBody>
      <dsp:txXfrm>
        <a:off x="6630014" y="2742856"/>
        <a:ext cx="1593678" cy="1341743"/>
      </dsp:txXfrm>
    </dsp:sp>
    <dsp:sp modelId="{D166FB49-29E7-D647-A066-8D54291AD94B}">
      <dsp:nvSpPr>
        <dsp:cNvPr id="0" name=""/>
        <dsp:cNvSpPr/>
      </dsp:nvSpPr>
      <dsp:spPr>
        <a:xfrm rot="3606799">
          <a:off x="4987010" y="3667071"/>
          <a:ext cx="15031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3188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CD2E89-5547-8445-97D6-231E02DB99C9}">
      <dsp:nvSpPr>
        <dsp:cNvPr id="0" name=""/>
        <dsp:cNvSpPr/>
      </dsp:nvSpPr>
      <dsp:spPr>
        <a:xfrm>
          <a:off x="5292084" y="4318713"/>
          <a:ext cx="2272904" cy="109766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smtClean="0"/>
            <a:t>GSI</a:t>
          </a:r>
          <a:r>
            <a:rPr lang="en-GB" sz="1200" kern="1200" smtClean="0"/>
            <a:t>: heavy ion facility, collaboration with BI physicists, share expertise on luminescence materials</a:t>
          </a:r>
          <a:endParaRPr lang="en-GB" sz="1200" kern="1200"/>
        </a:p>
      </dsp:txBody>
      <dsp:txXfrm>
        <a:off x="5345667" y="4372296"/>
        <a:ext cx="2165738" cy="990495"/>
      </dsp:txXfrm>
    </dsp:sp>
    <dsp:sp modelId="{8493776A-E534-2040-B6F9-E4AD780E7F6B}">
      <dsp:nvSpPr>
        <dsp:cNvPr id="0" name=""/>
        <dsp:cNvSpPr/>
      </dsp:nvSpPr>
      <dsp:spPr>
        <a:xfrm rot="7650439">
          <a:off x="4182169" y="3148113"/>
          <a:ext cx="3345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452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4AFC4-AEF2-8C4E-BC78-16B7C820EC9B}">
      <dsp:nvSpPr>
        <dsp:cNvPr id="0" name=""/>
        <dsp:cNvSpPr/>
      </dsp:nvSpPr>
      <dsp:spPr>
        <a:xfrm>
          <a:off x="2455701" y="3280796"/>
          <a:ext cx="2506860" cy="140309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smtClean="0"/>
            <a:t>SNS</a:t>
          </a:r>
          <a:r>
            <a:rPr lang="en-GB" sz="1200" kern="1200" smtClean="0"/>
            <a:t>: studies on a high power target, share expertise, common interest of finding a new luminescent material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smtClean="0"/>
            <a:t>Stony Brook University</a:t>
          </a:r>
          <a:r>
            <a:rPr lang="en-GB" sz="1200" kern="1200" smtClean="0"/>
            <a:t>: coat SNS target, research and collaboration on SNS coating and new coating materials</a:t>
          </a:r>
        </a:p>
      </dsp:txBody>
      <dsp:txXfrm>
        <a:off x="2524195" y="3349290"/>
        <a:ext cx="2369872" cy="1266108"/>
      </dsp:txXfrm>
    </dsp:sp>
    <dsp:sp modelId="{5EFCF4EE-5BAA-1B41-B48B-9C4BBBCE5587}">
      <dsp:nvSpPr>
        <dsp:cNvPr id="0" name=""/>
        <dsp:cNvSpPr/>
      </dsp:nvSpPr>
      <dsp:spPr>
        <a:xfrm rot="10762666">
          <a:off x="2309835" y="2355246"/>
          <a:ext cx="16637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378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64BF8-1B2B-EF44-9980-26D6E479254D}">
      <dsp:nvSpPr>
        <dsp:cNvPr id="0" name=""/>
        <dsp:cNvSpPr/>
      </dsp:nvSpPr>
      <dsp:spPr>
        <a:xfrm>
          <a:off x="454211" y="1897527"/>
          <a:ext cx="1855672" cy="953658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smtClean="0"/>
            <a:t>BNL</a:t>
          </a:r>
          <a:r>
            <a:rPr lang="en-GB" sz="1200" kern="1200" smtClean="0"/>
            <a:t>: BLIP, high energy proton Irradiation test (under RADIATE collaboration)</a:t>
          </a:r>
          <a:endParaRPr lang="en-GB" sz="1200" kern="1200"/>
        </a:p>
      </dsp:txBody>
      <dsp:txXfrm>
        <a:off x="500765" y="1944081"/>
        <a:ext cx="1762564" cy="860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2017-10-23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23/10/2017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330" y="260649"/>
            <a:ext cx="1794199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906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23/10/2017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2" y="319530"/>
            <a:ext cx="148468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906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23/10/2017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384" y="260649"/>
            <a:ext cx="1473145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23/10/2017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906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7340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23/10/2017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emf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Status of coating development</a:t>
            </a:r>
            <a:r>
              <a:rPr lang="en-US" sz="4000" dirty="0"/>
              <a:t> 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err="1">
                <a:solidFill>
                  <a:schemeClr val="bg1"/>
                </a:solidFill>
              </a:rPr>
              <a:t>Dr.</a:t>
            </a:r>
            <a:r>
              <a:rPr lang="en-GB" sz="2000">
                <a:solidFill>
                  <a:schemeClr val="bg1"/>
                </a:solidFill>
              </a:rPr>
              <a:t> Cyrille Thomas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7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>
                <a:solidFill>
                  <a:srgbClr val="FFFFFF"/>
                </a:solidFill>
              </a:rPr>
              <a:t>23 October, 2017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Luminescence lifetime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2"/>
            <a:ext cx="6096000" cy="964703"/>
          </a:xfrm>
        </p:spPr>
        <p:txBody>
          <a:bodyPr>
            <a:normAutofit fontScale="77500" lnSpcReduction="20000"/>
          </a:bodyPr>
          <a:lstStyle/>
          <a:p>
            <a:r>
              <a:rPr lang="en-GB" smtClean="0"/>
              <a:t>Test-Bench developed and tested</a:t>
            </a:r>
          </a:p>
          <a:p>
            <a:pPr lvl="1"/>
            <a:r>
              <a:rPr lang="en-GB" smtClean="0"/>
              <a:t>HV plasma coated samples characterised</a:t>
            </a:r>
          </a:p>
          <a:p>
            <a:pPr lvl="1"/>
            <a:r>
              <a:rPr lang="en-GB" smtClean="0"/>
              <a:t>Comparison with SNS coated samples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3" t="5505" r="1372"/>
          <a:stretch/>
        </p:blipFill>
        <p:spPr>
          <a:xfrm>
            <a:off x="448080" y="3160618"/>
            <a:ext cx="4072873" cy="2363097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112777"/>
              </p:ext>
            </p:extLst>
          </p:nvPr>
        </p:nvGraphicFramePr>
        <p:xfrm>
          <a:off x="560513" y="5502275"/>
          <a:ext cx="727281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090"/>
                <a:gridCol w="808090"/>
                <a:gridCol w="808090"/>
                <a:gridCol w="808090"/>
                <a:gridCol w="808090"/>
                <a:gridCol w="808090"/>
                <a:gridCol w="808090"/>
                <a:gridCol w="808090"/>
                <a:gridCol w="808090"/>
              </a:tblGrid>
              <a:tr h="149650">
                <a:tc>
                  <a:txBody>
                    <a:bodyPr/>
                    <a:lstStyle/>
                    <a:p>
                      <a:r>
                        <a:rPr lang="en-GB" sz="1400" smtClean="0"/>
                        <a:t>Sample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Symbol" charset="2"/>
                          <a:ea typeface="Symbol" charset="2"/>
                          <a:cs typeface="Symbol" charset="2"/>
                        </a:rPr>
                        <a:t>t </a:t>
                      </a:r>
                      <a:r>
                        <a:rPr lang="en-GB" sz="1400" smtClean="0"/>
                        <a:t>(</a:t>
                      </a:r>
                      <a:r>
                        <a:rPr lang="en-GB" sz="1400" err="1" smtClean="0"/>
                        <a:t>ms</a:t>
                      </a:r>
                      <a:r>
                        <a:rPr lang="en-GB" sz="1400" smtClean="0"/>
                        <a:t>)</a:t>
                      </a:r>
                      <a:endParaRPr lang="en-GB" sz="140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Symbol" charset="2"/>
                          <a:ea typeface="Symbol" charset="2"/>
                          <a:cs typeface="Symbol" charset="2"/>
                        </a:rPr>
                        <a:t>a</a:t>
                      </a:r>
                      <a:endParaRPr lang="en-GB" sz="140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mtClean="0">
                          <a:latin typeface="Symbol" charset="2"/>
                          <a:ea typeface="Symbol" charset="2"/>
                          <a:cs typeface="Symbol" charset="2"/>
                        </a:rPr>
                        <a:t>t </a:t>
                      </a:r>
                      <a:r>
                        <a:rPr lang="en-GB" sz="1400" smtClean="0"/>
                        <a:t>(</a:t>
                      </a:r>
                      <a:r>
                        <a:rPr lang="en-GB" sz="1400" err="1" smtClean="0"/>
                        <a:t>ms</a:t>
                      </a:r>
                      <a:r>
                        <a:rPr lang="en-GB" sz="1400" smtClean="0"/>
                        <a:t>)</a:t>
                      </a:r>
                      <a:endParaRPr lang="en-GB" sz="1400" smtClean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Symbol" charset="2"/>
                          <a:ea typeface="Symbol" charset="2"/>
                          <a:cs typeface="Symbol" charset="2"/>
                        </a:rPr>
                        <a:t>a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mtClean="0">
                          <a:latin typeface="Symbol" charset="2"/>
                          <a:ea typeface="Symbol" charset="2"/>
                          <a:cs typeface="Symbol" charset="2"/>
                        </a:rPr>
                        <a:t>t </a:t>
                      </a:r>
                      <a:r>
                        <a:rPr lang="en-GB" sz="1400" smtClean="0"/>
                        <a:t>(</a:t>
                      </a:r>
                      <a:r>
                        <a:rPr lang="en-GB" sz="1400" err="1" smtClean="0"/>
                        <a:t>ms</a:t>
                      </a:r>
                      <a:r>
                        <a:rPr lang="en-GB" sz="1400" smtClean="0"/>
                        <a:t>)</a:t>
                      </a:r>
                      <a:endParaRPr lang="en-GB" sz="1400" smtClean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Symbol" charset="2"/>
                          <a:ea typeface="Symbol" charset="2"/>
                          <a:cs typeface="Symbol" charset="2"/>
                        </a:rPr>
                        <a:t>a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mtClean="0">
                          <a:latin typeface="Symbol" charset="2"/>
                          <a:ea typeface="Symbol" charset="2"/>
                          <a:cs typeface="Symbol" charset="2"/>
                        </a:rPr>
                        <a:t>t </a:t>
                      </a:r>
                      <a:r>
                        <a:rPr lang="en-GB" sz="1400" smtClean="0"/>
                        <a:t>(</a:t>
                      </a:r>
                      <a:r>
                        <a:rPr lang="en-GB" sz="1400" err="1" smtClean="0"/>
                        <a:t>ms</a:t>
                      </a:r>
                      <a:r>
                        <a:rPr lang="en-GB" sz="1400" smtClean="0"/>
                        <a:t>)</a:t>
                      </a:r>
                      <a:endParaRPr lang="en-GB" sz="1400" smtClean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Symbol" charset="2"/>
                          <a:ea typeface="Symbol" charset="2"/>
                          <a:cs typeface="Symbol" charset="2"/>
                        </a:rPr>
                        <a:t>a</a:t>
                      </a:r>
                      <a:endParaRPr lang="en-GB" sz="140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smtClean="0"/>
                        <a:t>HV-7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smtClean="0"/>
                        <a:t>0.05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smtClean="0"/>
                        <a:t>0.68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smtClean="0"/>
                        <a:t>0.38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smtClean="0"/>
                        <a:t>0.21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smtClean="0"/>
                        <a:t>3.4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smtClean="0"/>
                        <a:t>0.052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smtClean="0"/>
                        <a:t>20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smtClean="0"/>
                        <a:t>0.061</a:t>
                      </a:r>
                      <a:endParaRPr lang="en-GB" sz="140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smtClean="0"/>
                        <a:t>HV-5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0.06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0.64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0.38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0.27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3.4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0.052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21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0.035</a:t>
                      </a:r>
                      <a:endParaRPr lang="en-GB" sz="1400"/>
                    </a:p>
                  </a:txBody>
                  <a:tcPr/>
                </a:tc>
              </a:tr>
              <a:tr h="129373">
                <a:tc>
                  <a:txBody>
                    <a:bodyPr/>
                    <a:lstStyle/>
                    <a:p>
                      <a:r>
                        <a:rPr lang="en-GB" sz="1400" smtClean="0"/>
                        <a:t>SNS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0.13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0.73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0.86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0.04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0.9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0.14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9.3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0.09</a:t>
                      </a:r>
                      <a:endParaRPr lang="en-GB" sz="140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6033121" y="1855477"/>
            <a:ext cx="3380153" cy="2734823"/>
            <a:chOff x="3344794" y="1091236"/>
            <a:chExt cx="3380153" cy="2734823"/>
          </a:xfrm>
        </p:grpSpPr>
        <p:sp>
          <p:nvSpPr>
            <p:cNvPr id="25" name="Isosceles Triangle 45"/>
            <p:cNvSpPr/>
            <p:nvPr/>
          </p:nvSpPr>
          <p:spPr>
            <a:xfrm flipH="1" flipV="1">
              <a:off x="4711220" y="2538003"/>
              <a:ext cx="180000" cy="432000"/>
            </a:xfrm>
            <a:prstGeom prst="triangl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4114701" y="2658342"/>
              <a:ext cx="118115" cy="603405"/>
            </a:xfrm>
            <a:prstGeom prst="rect">
              <a:avLst/>
            </a:prstGeom>
            <a:solidFill>
              <a:srgbClr val="C526C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71743" y="1472628"/>
              <a:ext cx="242024" cy="498085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 rot="18423513">
              <a:off x="4581916" y="2948945"/>
              <a:ext cx="510508" cy="1079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642572" y="1359155"/>
              <a:ext cx="507665" cy="719994"/>
              <a:chOff x="2144483" y="780202"/>
              <a:chExt cx="507665" cy="719994"/>
            </a:xfrm>
            <a:solidFill>
              <a:schemeClr val="tx1"/>
            </a:solidFill>
          </p:grpSpPr>
          <p:sp>
            <p:nvSpPr>
              <p:cNvPr id="51" name="Rectangle 50"/>
              <p:cNvSpPr>
                <a:spLocks/>
              </p:cNvSpPr>
              <p:nvPr/>
            </p:nvSpPr>
            <p:spPr>
              <a:xfrm>
                <a:off x="2303512" y="1140199"/>
                <a:ext cx="179996" cy="35999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 51"/>
              <p:cNvSpPr>
                <a:spLocks/>
              </p:cNvSpPr>
              <p:nvPr/>
            </p:nvSpPr>
            <p:spPr>
              <a:xfrm>
                <a:off x="2144483" y="780202"/>
                <a:ext cx="507665" cy="35999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3834729" y="2519180"/>
              <a:ext cx="118115" cy="914400"/>
            </a:xfrm>
            <a:prstGeom prst="rect">
              <a:avLst/>
            </a:prstGeom>
            <a:solidFill>
              <a:srgbClr val="C526C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772776" y="2084898"/>
              <a:ext cx="242024" cy="498085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772776" y="3327974"/>
              <a:ext cx="242024" cy="498085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 rot="2703001">
              <a:off x="3727455" y="2945999"/>
              <a:ext cx="360000" cy="1080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677731" y="2685619"/>
              <a:ext cx="242024" cy="810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Isosceles Triangle 35"/>
            <p:cNvSpPr/>
            <p:nvPr/>
          </p:nvSpPr>
          <p:spPr>
            <a:xfrm rot="5400000" flipH="1">
              <a:off x="4592431" y="2794301"/>
              <a:ext cx="108000" cy="331487"/>
            </a:xfrm>
            <a:prstGeom prst="triangle">
              <a:avLst/>
            </a:prstGeom>
            <a:solidFill>
              <a:srgbClr val="C526C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4273054" y="2836416"/>
              <a:ext cx="180453" cy="249043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44794" y="1091236"/>
              <a:ext cx="9136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100" err="1"/>
                <a:t>Mod</a:t>
              </a:r>
              <a:r>
                <a:rPr lang="cs-CZ" sz="1100"/>
                <a:t>. Source</a:t>
              </a:r>
              <a:endParaRPr lang="en-GB" sz="11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187720" y="2617567"/>
              <a:ext cx="30008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100">
                  <a:solidFill>
                    <a:prstClr val="black"/>
                  </a:solidFill>
                </a:rPr>
                <a:t>L</a:t>
              </a:r>
              <a:r>
                <a:rPr lang="cs-CZ" sz="1100" baseline="-25000">
                  <a:solidFill>
                    <a:prstClr val="black"/>
                  </a:solidFill>
                </a:rPr>
                <a:t>2</a:t>
              </a:r>
              <a:endParaRPr lang="en-GB" baseline="-250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96414" y="1551892"/>
              <a:ext cx="3257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/>
                <a:t>D</a:t>
              </a:r>
              <a:r>
                <a:rPr lang="en-GB" sz="1100" baseline="-25000"/>
                <a:t>1</a:t>
              </a:r>
              <a:endParaRPr lang="en-GB" sz="1100" baseline="-250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58919" y="2845957"/>
              <a:ext cx="32621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/>
                <a:t>BS</a:t>
              </a:r>
              <a:endParaRPr lang="en-GB" sz="110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766228" y="3066364"/>
              <a:ext cx="24948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/>
                <a:t>S</a:t>
              </a:r>
              <a:endParaRPr lang="en-GB" sz="11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870561" y="2502974"/>
              <a:ext cx="24948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/>
                <a:t>F</a:t>
              </a:r>
              <a:endParaRPr lang="en-GB" sz="11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457213" y="3460981"/>
              <a:ext cx="3257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/>
                <a:t>D</a:t>
              </a:r>
              <a:r>
                <a:rPr lang="en-GB" sz="1100" baseline="-25000"/>
                <a:t>2</a:t>
              </a:r>
              <a:endParaRPr lang="en-GB" sz="1100" baseline="-2500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230901" y="2460336"/>
              <a:ext cx="494046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100"/>
                <a:t>Pico8</a:t>
              </a:r>
              <a:endParaRPr lang="en-GB" sz="1100"/>
            </a:p>
          </p:txBody>
        </p:sp>
        <p:cxnSp>
          <p:nvCxnSpPr>
            <p:cNvPr id="45" name="Elbow Connector 44"/>
            <p:cNvCxnSpPr>
              <a:stCxn id="29" idx="0"/>
            </p:cNvCxnSpPr>
            <p:nvPr/>
          </p:nvCxnSpPr>
          <p:spPr>
            <a:xfrm rot="16200000" flipH="1">
              <a:off x="5141485" y="1123898"/>
              <a:ext cx="987708" cy="1685169"/>
            </a:xfrm>
            <a:prstGeom prst="bentConnector3">
              <a:avLst>
                <a:gd name="adj1" fmla="val -23144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lbow Connector 45"/>
            <p:cNvCxnSpPr>
              <a:stCxn id="39" idx="2"/>
            </p:cNvCxnSpPr>
            <p:nvPr/>
          </p:nvCxnSpPr>
          <p:spPr>
            <a:xfrm rot="5400000" flipH="1" flipV="1">
              <a:off x="4633799" y="1981935"/>
              <a:ext cx="1104113" cy="2584136"/>
            </a:xfrm>
            <a:prstGeom prst="bentConnector3">
              <a:avLst>
                <a:gd name="adj1" fmla="val -20704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 rot="16200000">
              <a:off x="4709277" y="2322196"/>
              <a:ext cx="180453" cy="249043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Isosceles Triangle 45"/>
            <p:cNvSpPr/>
            <p:nvPr/>
          </p:nvSpPr>
          <p:spPr>
            <a:xfrm rot="10800000" flipH="1" flipV="1">
              <a:off x="4709503" y="1919063"/>
              <a:ext cx="180000" cy="432000"/>
            </a:xfrm>
            <a:prstGeom prst="triangl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447046" y="2173938"/>
              <a:ext cx="29206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/>
                <a:t>L</a:t>
              </a:r>
              <a:r>
                <a:rPr lang="en-GB" sz="1100" baseline="-25000"/>
                <a:t>1</a:t>
              </a:r>
              <a:endParaRPr lang="en-GB" sz="1100" baseline="-25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98555" y="2220259"/>
              <a:ext cx="29206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100">
                  <a:solidFill>
                    <a:prstClr val="black"/>
                  </a:solidFill>
                </a:rPr>
                <a:t>L</a:t>
              </a:r>
              <a:r>
                <a:rPr lang="cs-CZ" sz="1100" baseline="-25000">
                  <a:solidFill>
                    <a:prstClr val="black"/>
                  </a:solidFill>
                </a:rPr>
                <a:t>3</a:t>
              </a:r>
              <a:endParaRPr lang="en-GB" baseline="-25000"/>
            </a:p>
          </p:txBody>
        </p:sp>
      </p:grpSp>
    </p:spTree>
    <p:extLst>
      <p:ext uri="{BB962C8B-B14F-4D97-AF65-F5344CB8AC3E}">
        <p14:creationId xmlns:p14="http://schemas.microsoft.com/office/powerpoint/2010/main" val="1720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Temperature Dependency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21" y="1634481"/>
            <a:ext cx="5698975" cy="1608508"/>
          </a:xfrm>
        </p:spPr>
        <p:txBody>
          <a:bodyPr>
            <a:normAutofit fontScale="92500" lnSpcReduction="10000"/>
          </a:bodyPr>
          <a:lstStyle/>
          <a:p>
            <a:r>
              <a:rPr lang="en-GB" smtClean="0"/>
              <a:t>In vacuum and in air measurements</a:t>
            </a:r>
          </a:p>
          <a:p>
            <a:pPr lvl="1">
              <a:buFont typeface="Wingdings" charset="2"/>
              <a:buChar char="Ø"/>
            </a:pPr>
            <a:r>
              <a:rPr lang="en-GB" smtClean="0"/>
              <a:t>Vacuum compatible</a:t>
            </a:r>
            <a:endParaRPr lang="en-GB"/>
          </a:p>
          <a:p>
            <a:pPr lvl="1">
              <a:buFont typeface="Wingdings" charset="2"/>
              <a:buChar char="Ø"/>
            </a:pPr>
            <a:r>
              <a:rPr lang="en-GB" smtClean="0"/>
              <a:t>Narrow band: 75% decay @200</a:t>
            </a:r>
            <a:r>
              <a:rPr lang="en-GB"/>
              <a:t> </a:t>
            </a:r>
            <a:r>
              <a:rPr lang="en-GB" baseline="30000" smtClean="0"/>
              <a:t>◦</a:t>
            </a:r>
            <a:r>
              <a:rPr lang="en-GB" smtClean="0"/>
              <a:t>C</a:t>
            </a:r>
          </a:p>
          <a:p>
            <a:pPr lvl="1">
              <a:buFont typeface="Wingdings" charset="2"/>
              <a:buChar char="Ø"/>
            </a:pPr>
            <a:r>
              <a:rPr lang="en-GB" smtClean="0"/>
              <a:t>Broad </a:t>
            </a:r>
            <a:r>
              <a:rPr lang="en-GB"/>
              <a:t>band: </a:t>
            </a:r>
            <a:r>
              <a:rPr lang="en-GB" smtClean="0"/>
              <a:t>~50</a:t>
            </a:r>
            <a:r>
              <a:rPr lang="en-GB"/>
              <a:t>% decay @</a:t>
            </a:r>
            <a:r>
              <a:rPr lang="en-GB" smtClean="0"/>
              <a:t>200</a:t>
            </a:r>
            <a:r>
              <a:rPr lang="en-GB" baseline="30000"/>
              <a:t> </a:t>
            </a:r>
            <a:r>
              <a:rPr lang="en-GB" baseline="30000" smtClean="0"/>
              <a:t>◦</a:t>
            </a:r>
            <a:r>
              <a:rPr lang="en-GB" smtClean="0"/>
              <a:t>C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42" y="4201475"/>
            <a:ext cx="3656571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444" y="1464633"/>
            <a:ext cx="3671557" cy="25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913" y="4201475"/>
            <a:ext cx="366404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9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Radiation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BLIP: </a:t>
            </a:r>
          </a:p>
          <a:p>
            <a:pPr lvl="1"/>
            <a:r>
              <a:rPr lang="en-GB" dirty="0" smtClean="0"/>
              <a:t>5/8 weeks of irradiation done</a:t>
            </a:r>
          </a:p>
          <a:p>
            <a:pPr lvl="2"/>
            <a:r>
              <a:rPr lang="en-GB" dirty="0" smtClean="0"/>
              <a:t>Complete in 2018</a:t>
            </a:r>
          </a:p>
          <a:p>
            <a:pPr lvl="1"/>
            <a:r>
              <a:rPr lang="en-GB" dirty="0" smtClean="0"/>
              <a:t>PIE: @PNNL, opening the cassette, XRD, TEM, SEM</a:t>
            </a:r>
          </a:p>
          <a:p>
            <a:pPr lvl="2"/>
            <a:r>
              <a:rPr lang="en-GB" dirty="0" smtClean="0"/>
              <a:t>Synchrotron complementary measurements: localised XAF, XRD vs. dose/DPA</a:t>
            </a:r>
          </a:p>
          <a:p>
            <a:pPr lvl="2"/>
            <a:r>
              <a:rPr lang="en-GB" dirty="0" smtClean="0"/>
              <a:t>Results by the end 2018</a:t>
            </a:r>
          </a:p>
          <a:p>
            <a:r>
              <a:rPr lang="en-GB" dirty="0" smtClean="0"/>
              <a:t>DTU: </a:t>
            </a:r>
          </a:p>
          <a:p>
            <a:pPr lvl="1"/>
            <a:r>
              <a:rPr lang="en-GB" dirty="0" smtClean="0"/>
              <a:t>Mitigate the large delay from BLIP</a:t>
            </a:r>
          </a:p>
          <a:p>
            <a:pPr lvl="1"/>
            <a:r>
              <a:rPr lang="en-GB" dirty="0" smtClean="0"/>
              <a:t>Access to the sample during irradiation: </a:t>
            </a:r>
          </a:p>
          <a:p>
            <a:pPr lvl="2">
              <a:buFont typeface="Wingdings" charset="2"/>
              <a:buChar char="Ø"/>
            </a:pPr>
            <a:r>
              <a:rPr lang="en-GB" dirty="0" smtClean="0"/>
              <a:t>Luminescence characterisation as function of dose/DPA</a:t>
            </a:r>
          </a:p>
          <a:p>
            <a:pPr lvl="2">
              <a:buFont typeface="Wingdings" charset="2"/>
              <a:buChar char="Ø"/>
            </a:pPr>
            <a:r>
              <a:rPr lang="en-GB" dirty="0" smtClean="0"/>
              <a:t>Complement data with synchrotron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Results right after irradiation, and complement data within 3 months</a:t>
            </a:r>
          </a:p>
          <a:p>
            <a:pPr lvl="1"/>
            <a:r>
              <a:rPr lang="en-GB" dirty="0"/>
              <a:t>Qualification of new materials</a:t>
            </a:r>
            <a:r>
              <a:rPr lang="en-GB" sz="2600" dirty="0">
                <a:solidFill>
                  <a:prstClr val="black"/>
                </a:solidFill>
              </a:rPr>
              <a:t> </a:t>
            </a:r>
            <a:endParaRPr lang="en-GB" dirty="0" smtClean="0"/>
          </a:p>
          <a:p>
            <a:pPr lvl="1">
              <a:buFont typeface="Arial" charset="0"/>
              <a:buChar char="•"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79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 smtClean="0"/>
              <a:t>HiRadMat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8229600" cy="212475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Series of samples: </a:t>
            </a:r>
            <a:r>
              <a:rPr lang="en-GB" dirty="0" err="1" smtClean="0"/>
              <a:t>Broadman</a:t>
            </a:r>
            <a:r>
              <a:rPr lang="en-GB" dirty="0" smtClean="0"/>
              <a:t> qualified and new formula, </a:t>
            </a:r>
            <a:r>
              <a:rPr lang="en-GB" dirty="0" err="1" smtClean="0"/>
              <a:t>Yttria</a:t>
            </a:r>
            <a:r>
              <a:rPr lang="en-GB" dirty="0" smtClean="0"/>
              <a:t>, Zirconium stabilised </a:t>
            </a:r>
            <a:r>
              <a:rPr lang="en-GB" dirty="0" err="1" smtClean="0"/>
              <a:t>Yttria</a:t>
            </a:r>
            <a:r>
              <a:rPr lang="en-GB" dirty="0" smtClean="0"/>
              <a:t>  </a:t>
            </a:r>
          </a:p>
          <a:p>
            <a:pPr lvl="1"/>
            <a:r>
              <a:rPr lang="en-GB" dirty="0" smtClean="0"/>
              <a:t>Received pulses with similar beam current density to ESS </a:t>
            </a:r>
          </a:p>
          <a:p>
            <a:pPr lvl="1"/>
            <a:r>
              <a:rPr lang="en-GB" dirty="0" smtClean="0"/>
              <a:t>Verify high energy luminescence</a:t>
            </a:r>
          </a:p>
          <a:p>
            <a:pPr lvl="1"/>
            <a:r>
              <a:rPr lang="en-GB" dirty="0" smtClean="0"/>
              <a:t>Verify high mechanical strength of the coating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1" y="3861481"/>
            <a:ext cx="3064421" cy="22646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902" y="3901044"/>
            <a:ext cx="2993739" cy="2267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895" y="5660490"/>
            <a:ext cx="3960440" cy="119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8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Luminescent Materials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18321" y="1647825"/>
            <a:ext cx="8229600" cy="4525963"/>
          </a:xfrm>
        </p:spPr>
        <p:txBody>
          <a:bodyPr/>
          <a:lstStyle/>
          <a:p>
            <a:r>
              <a:rPr lang="en-GB" dirty="0" smtClean="0"/>
              <a:t>Yttrium base luminescent materials: </a:t>
            </a:r>
          </a:p>
          <a:p>
            <a:pPr lvl="1"/>
            <a:r>
              <a:rPr lang="en-GB" dirty="0" smtClean="0"/>
              <a:t>High luminescent yield (literature)</a:t>
            </a:r>
          </a:p>
          <a:p>
            <a:pPr lvl="1"/>
            <a:r>
              <a:rPr lang="en-GB" dirty="0" smtClean="0"/>
              <a:t>Used at high temperature (literature: Y</a:t>
            </a:r>
            <a:r>
              <a:rPr lang="en-GB" baseline="-25000" dirty="0" smtClean="0"/>
              <a:t>2</a:t>
            </a:r>
            <a:r>
              <a:rPr lang="en-GB" dirty="0" smtClean="0"/>
              <a:t>WO</a:t>
            </a:r>
            <a:r>
              <a:rPr lang="en-GB" baseline="-25000" dirty="0" smtClean="0"/>
              <a:t>6</a:t>
            </a:r>
            <a:r>
              <a:rPr lang="en-GB" dirty="0" smtClean="0"/>
              <a:t>) </a:t>
            </a:r>
          </a:p>
          <a:p>
            <a:pPr lvl="1"/>
            <a:r>
              <a:rPr lang="en-GB" dirty="0" smtClean="0"/>
              <a:t>Potential for reduction and developing of extra spectral lines (O lines), used for imaging when main lines have decayed</a:t>
            </a:r>
            <a:endParaRPr lang="en-GB" dirty="0"/>
          </a:p>
          <a:p>
            <a:pPr lvl="1"/>
            <a:endParaRPr lang="en-GB" dirty="0" smtClean="0"/>
          </a:p>
          <a:p>
            <a:r>
              <a:rPr lang="en-GB" dirty="0" smtClean="0"/>
              <a:t>Y</a:t>
            </a:r>
            <a:r>
              <a:rPr lang="en-GB" baseline="-25000" dirty="0" smtClean="0"/>
              <a:t>2</a:t>
            </a:r>
            <a:r>
              <a:rPr lang="en-GB" dirty="0" smtClean="0"/>
              <a:t>WO</a:t>
            </a:r>
            <a:r>
              <a:rPr lang="en-GB" baseline="-25000" dirty="0" smtClean="0"/>
              <a:t>6</a:t>
            </a:r>
            <a:r>
              <a:rPr lang="en-GB" dirty="0" smtClean="0"/>
              <a:t> doped with lanthanides:</a:t>
            </a:r>
          </a:p>
          <a:p>
            <a:pPr lvl="1"/>
            <a:r>
              <a:rPr lang="en-GB" dirty="0" smtClean="0"/>
              <a:t>Prepared at ESS, luminescence characterised (Yield) </a:t>
            </a:r>
          </a:p>
          <a:p>
            <a:pPr lvl="1"/>
            <a:r>
              <a:rPr lang="en-GB" dirty="0" smtClean="0"/>
              <a:t>Next steps are to spray and irradiate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5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7355160" cy="11807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Initial results with doped Y</a:t>
            </a:r>
            <a:r>
              <a:rPr lang="en-GB" baseline="-25000" dirty="0" smtClean="0"/>
              <a:t>2</a:t>
            </a:r>
            <a:r>
              <a:rPr lang="en-GB" dirty="0" smtClean="0"/>
              <a:t>WO</a:t>
            </a:r>
            <a:r>
              <a:rPr lang="en-GB" baseline="-25000" dirty="0" smtClean="0"/>
              <a:t>6</a:t>
            </a:r>
            <a:r>
              <a:rPr lang="en-GB" dirty="0" smtClean="0"/>
              <a:t>:</a:t>
            </a:r>
          </a:p>
          <a:p>
            <a:pPr lvl="1">
              <a:buFont typeface="Wingdings" charset="2"/>
              <a:buChar char="§"/>
            </a:pPr>
            <a:r>
              <a:rPr lang="en-GB" dirty="0" smtClean="0"/>
              <a:t>Photo-luminescence</a:t>
            </a:r>
          </a:p>
          <a:p>
            <a:pPr lvl="1">
              <a:buFont typeface="Wingdings" charset="2"/>
              <a:buChar char="§"/>
            </a:pPr>
            <a:r>
              <a:rPr lang="en-GB" dirty="0" smtClean="0"/>
              <a:t>XDR</a:t>
            </a:r>
          </a:p>
          <a:p>
            <a:pPr lvl="1">
              <a:buFont typeface="Wingdings" charset="2"/>
              <a:buChar char="§"/>
            </a:pPr>
            <a:r>
              <a:rPr lang="en-GB" dirty="0" smtClean="0"/>
              <a:t>Proton luminescence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21" y="1600202"/>
            <a:ext cx="2821558" cy="2241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1" y="3717032"/>
            <a:ext cx="5573419" cy="3096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296" y="4725144"/>
            <a:ext cx="4013200" cy="204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767" y="4081020"/>
            <a:ext cx="1440160" cy="183366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676370"/>
              </p:ext>
            </p:extLst>
          </p:nvPr>
        </p:nvGraphicFramePr>
        <p:xfrm>
          <a:off x="560514" y="2825682"/>
          <a:ext cx="5760643" cy="1107374"/>
        </p:xfrm>
        <a:graphic>
          <a:graphicData uri="http://schemas.openxmlformats.org/drawingml/2006/table">
            <a:tbl>
              <a:tblPr/>
              <a:tblGrid>
                <a:gridCol w="822949"/>
                <a:gridCol w="822949"/>
                <a:gridCol w="822949"/>
                <a:gridCol w="822949"/>
                <a:gridCol w="822949"/>
                <a:gridCol w="822949"/>
                <a:gridCol w="822949"/>
              </a:tblGrid>
              <a:tr h="309876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b="1" dirty="0">
                          <a:solidFill>
                            <a:srgbClr val="333333"/>
                          </a:solidFill>
                          <a:effectLst/>
                        </a:rPr>
                        <a:t>Y2WO6 :</a:t>
                      </a:r>
                    </a:p>
                  </a:txBody>
                  <a:tcPr marL="87044" marR="130566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dirty="0">
                          <a:solidFill>
                            <a:srgbClr val="333333"/>
                          </a:solidFill>
                          <a:effectLst/>
                        </a:rPr>
                        <a:t>Er</a:t>
                      </a:r>
                    </a:p>
                  </a:txBody>
                  <a:tcPr marL="87044" marR="130566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dirty="0" err="1" smtClean="0">
                          <a:solidFill>
                            <a:srgbClr val="333333"/>
                          </a:solidFill>
                          <a:effectLst/>
                        </a:rPr>
                        <a:t>Eu</a:t>
                      </a:r>
                      <a:endParaRPr lang="en-US" sz="1200" b="1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7044" marR="130566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dirty="0" err="1">
                          <a:solidFill>
                            <a:srgbClr val="333333"/>
                          </a:solidFill>
                          <a:effectLst/>
                        </a:rPr>
                        <a:t>Nd</a:t>
                      </a:r>
                      <a:endParaRPr lang="en-US" sz="1200" b="1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7044" marR="130566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La</a:t>
                      </a:r>
                    </a:p>
                  </a:txBody>
                  <a:tcPr marL="87044" marR="130566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Pr</a:t>
                      </a:r>
                    </a:p>
                  </a:txBody>
                  <a:tcPr marL="87044" marR="130566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Sm</a:t>
                      </a:r>
                    </a:p>
                  </a:txBody>
                  <a:tcPr marL="87044" marR="130566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30987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</a:rPr>
                        <a:t>Power (nW)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s-IS" sz="1200">
                          <a:effectLst/>
                        </a:rPr>
                        <a:t>982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200">
                          <a:effectLst/>
                        </a:rPr>
                        <a:t>799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s-IS" sz="1200">
                          <a:effectLst/>
                        </a:rPr>
                        <a:t>692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898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s-IS" sz="1200">
                          <a:effectLst/>
                        </a:rPr>
                        <a:t>913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</a:rPr>
                        <a:t>981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987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</a:rPr>
                        <a:t>Yield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>
                          <a:effectLst/>
                        </a:rPr>
                        <a:t>1,8%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>
                          <a:effectLst/>
                        </a:rPr>
                        <a:t>1,4%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>
                          <a:effectLst/>
                        </a:rPr>
                        <a:t>1,2%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>
                          <a:effectLst/>
                        </a:rPr>
                        <a:t>1,6%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>
                          <a:effectLst/>
                        </a:rPr>
                        <a:t>1,6%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 dirty="0">
                          <a:effectLst/>
                        </a:rPr>
                        <a:t>1,8%</a:t>
                      </a:r>
                    </a:p>
                  </a:txBody>
                  <a:tcPr marL="87044" marR="87044" marT="60931" marB="6093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977337" y="4088813"/>
            <a:ext cx="1095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FFFF00"/>
                </a:solidFill>
              </a:rPr>
              <a:t>Oslo Cyclotron</a:t>
            </a:r>
          </a:p>
        </p:txBody>
      </p:sp>
    </p:spTree>
    <p:extLst>
      <p:ext uri="{BB962C8B-B14F-4D97-AF65-F5344CB8AC3E}">
        <p14:creationId xmlns:p14="http://schemas.microsoft.com/office/powerpoint/2010/main" val="194836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GB"/>
              <a:t>Baseline and First </a:t>
            </a:r>
            <a:r>
              <a:rPr lang="en-GB" smtClean="0"/>
              <a:t>Materials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GB" smtClean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endParaRPr lang="en-GB" smtClean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704528" y="1512019"/>
            <a:ext cx="79928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Baseline coating for the TW, PBW, </a:t>
            </a:r>
            <a:r>
              <a:rPr lang="en-GB" sz="1600" dirty="0" err="1"/>
              <a:t>DumpL</a:t>
            </a:r>
            <a:r>
              <a:rPr lang="en-GB" sz="1600" dirty="0"/>
              <a:t>: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GB" sz="1600" dirty="0" err="1"/>
              <a:t>Brodmann</a:t>
            </a:r>
            <a:r>
              <a:rPr lang="en-GB" sz="1600" dirty="0"/>
              <a:t> Al2O3:Cr new </a:t>
            </a:r>
            <a:r>
              <a:rPr lang="en-GB" sz="1600" dirty="0" smtClean="0"/>
              <a:t>formula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GB" sz="1600" dirty="0" smtClean="0"/>
              <a:t>Combustion / plasma gun coating on PBW, </a:t>
            </a:r>
            <a:r>
              <a:rPr lang="en-GB" sz="1600" dirty="0" err="1" smtClean="0"/>
              <a:t>DumpL</a:t>
            </a:r>
            <a:endParaRPr lang="en-GB" sz="1600" dirty="0" smtClean="0"/>
          </a:p>
          <a:p>
            <a:pPr marL="1200150" lvl="2" indent="-285750">
              <a:buFont typeface="Wingdings" charset="2"/>
              <a:buChar char="§"/>
            </a:pPr>
            <a:r>
              <a:rPr lang="en-GB" sz="1600" dirty="0" smtClean="0"/>
              <a:t>Combustion </a:t>
            </a:r>
            <a:r>
              <a:rPr lang="en-GB" sz="1600" dirty="0"/>
              <a:t>gun </a:t>
            </a:r>
            <a:r>
              <a:rPr lang="en-GB" sz="1600" dirty="0"/>
              <a:t>coating on </a:t>
            </a:r>
            <a:r>
              <a:rPr lang="en-GB" sz="1600" dirty="0"/>
              <a:t>TW</a:t>
            </a:r>
          </a:p>
          <a:p>
            <a:pPr marL="1200150" lvl="2" indent="-285750">
              <a:buFont typeface="Wingdings" charset="2"/>
              <a:buChar char="§"/>
            </a:pPr>
            <a:endParaRPr lang="en-GB" sz="1600" dirty="0"/>
          </a:p>
          <a:p>
            <a:pPr marL="285750" indent="-285750">
              <a:buFont typeface="Wingdings" charset="2"/>
              <a:buChar char="q"/>
            </a:pPr>
            <a:r>
              <a:rPr lang="en-GB" sz="1600" dirty="0" smtClean="0"/>
              <a:t>Already qualified at SNS, but it will be fully qualified following a conservative approach</a:t>
            </a:r>
          </a:p>
          <a:p>
            <a:pPr marL="285750" indent="-285750">
              <a:buFont typeface="Wingdings" charset="2"/>
              <a:buChar char="q"/>
            </a:pPr>
            <a:endParaRPr lang="en-GB" sz="1600" dirty="0"/>
          </a:p>
          <a:p>
            <a:pPr marL="285750" indent="-285750">
              <a:buFont typeface="Wingdings" charset="2"/>
              <a:buChar char="q"/>
            </a:pPr>
            <a:r>
              <a:rPr lang="en-GB" sz="1600" dirty="0" smtClean="0"/>
              <a:t>Next step is in the procurement phase, contracting for coating TW, PBW and </a:t>
            </a:r>
            <a:r>
              <a:rPr lang="en-GB" sz="1600" dirty="0" err="1" smtClean="0"/>
              <a:t>DumpL</a:t>
            </a:r>
            <a:r>
              <a:rPr lang="en-GB" sz="1600" dirty="0" smtClean="0"/>
              <a:t> screens </a:t>
            </a:r>
          </a:p>
          <a:p>
            <a:pPr marL="285750" indent="-285750">
              <a:buFont typeface="Wingdings" charset="2"/>
              <a:buChar char="q"/>
            </a:pPr>
            <a:endParaRPr lang="en-GB" sz="1600" dirty="0"/>
          </a:p>
          <a:p>
            <a:pPr marL="285750" indent="-285750">
              <a:buFont typeface="Wingdings" charset="2"/>
              <a:buChar char="q"/>
            </a:pPr>
            <a:r>
              <a:rPr lang="en-GB" sz="1600" dirty="0" smtClean="0"/>
              <a:t>Research for new materials continues: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/>
              <a:t>Ahead development for the second coated elements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/>
              <a:t>Done using the 6 month replacement of PBW, and </a:t>
            </a:r>
            <a:r>
              <a:rPr lang="en-GB" sz="1600" dirty="0" err="1" smtClean="0"/>
              <a:t>DumpL</a:t>
            </a:r>
            <a:r>
              <a:rPr lang="en-GB" sz="1600" dirty="0" smtClean="0"/>
              <a:t> screens 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9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GB" smtClean="0"/>
              <a:t>Schedule Coating development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5025008" y="2175248"/>
            <a:ext cx="10081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Mock-up Ready</a:t>
            </a:r>
            <a:endParaRPr lang="en-GB" sz="1200"/>
          </a:p>
        </p:txBody>
      </p:sp>
      <p:sp>
        <p:nvSpPr>
          <p:cNvPr id="11" name="TextBox 10"/>
          <p:cNvSpPr txBox="1"/>
          <p:nvPr/>
        </p:nvSpPr>
        <p:spPr>
          <a:xfrm>
            <a:off x="6465168" y="191683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2020</a:t>
            </a:r>
            <a:endParaRPr lang="en-GB" sz="1200"/>
          </a:p>
        </p:txBody>
      </p:sp>
      <p:sp>
        <p:nvSpPr>
          <p:cNvPr id="23" name="TextBox 22"/>
          <p:cNvSpPr txBox="1"/>
          <p:nvPr/>
        </p:nvSpPr>
        <p:spPr>
          <a:xfrm>
            <a:off x="8337376" y="191683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2021</a:t>
            </a:r>
            <a:endParaRPr lang="en-GB" sz="1200"/>
          </a:p>
        </p:txBody>
      </p:sp>
      <p:grpSp>
        <p:nvGrpSpPr>
          <p:cNvPr id="28" name="Group 27"/>
          <p:cNvGrpSpPr/>
          <p:nvPr/>
        </p:nvGrpSpPr>
        <p:grpSpPr>
          <a:xfrm>
            <a:off x="920552" y="1700808"/>
            <a:ext cx="8280872" cy="216024"/>
            <a:chOff x="539552" y="1520788"/>
            <a:chExt cx="8280872" cy="21602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39552" y="1628800"/>
              <a:ext cx="828087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62867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8356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46398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57377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51888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40909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29930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35419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824440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592960" y="191683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2019</a:t>
            </a:r>
            <a:endParaRPr lang="en-GB" sz="1200"/>
          </a:p>
        </p:txBody>
      </p:sp>
      <p:sp>
        <p:nvSpPr>
          <p:cNvPr id="26" name="TextBox 25"/>
          <p:cNvSpPr txBox="1"/>
          <p:nvPr/>
        </p:nvSpPr>
        <p:spPr>
          <a:xfrm>
            <a:off x="2720752" y="191683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2018</a:t>
            </a:r>
            <a:endParaRPr lang="en-GB" sz="1200"/>
          </a:p>
        </p:txBody>
      </p:sp>
      <p:sp>
        <p:nvSpPr>
          <p:cNvPr id="27" name="TextBox 26"/>
          <p:cNvSpPr txBox="1"/>
          <p:nvPr/>
        </p:nvSpPr>
        <p:spPr>
          <a:xfrm>
            <a:off x="848544" y="191683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2017</a:t>
            </a:r>
            <a:endParaRPr lang="en-GB" sz="1200"/>
          </a:p>
        </p:txBody>
      </p:sp>
      <p:sp>
        <p:nvSpPr>
          <p:cNvPr id="31" name="TextBox 30"/>
          <p:cNvSpPr txBox="1"/>
          <p:nvPr/>
        </p:nvSpPr>
        <p:spPr>
          <a:xfrm>
            <a:off x="1100515" y="3531133"/>
            <a:ext cx="112762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BLIP Irradiation</a:t>
            </a:r>
          </a:p>
          <a:p>
            <a:r>
              <a:rPr lang="en-GB" sz="1200"/>
              <a:t>Uncomplete </a:t>
            </a:r>
            <a:endParaRPr lang="en-GB" sz="1200"/>
          </a:p>
        </p:txBody>
      </p:sp>
      <p:cxnSp>
        <p:nvCxnSpPr>
          <p:cNvPr id="37" name="Straight Connector 36"/>
          <p:cNvCxnSpPr>
            <a:stCxn id="7" idx="0"/>
          </p:cNvCxnSpPr>
          <p:nvPr/>
        </p:nvCxnSpPr>
        <p:spPr>
          <a:xfrm flipV="1">
            <a:off x="6605265" y="1808821"/>
            <a:ext cx="0" cy="1847237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8" idx="0"/>
          </p:cNvCxnSpPr>
          <p:nvPr/>
        </p:nvCxnSpPr>
        <p:spPr>
          <a:xfrm flipV="1">
            <a:off x="5529064" y="1815207"/>
            <a:ext cx="0" cy="360040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0"/>
          </p:cNvCxnSpPr>
          <p:nvPr/>
        </p:nvCxnSpPr>
        <p:spPr>
          <a:xfrm flipH="1" flipV="1">
            <a:off x="2360046" y="1828164"/>
            <a:ext cx="3" cy="360040"/>
          </a:xfrm>
          <a:prstGeom prst="line">
            <a:avLst/>
          </a:prstGeom>
          <a:ln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9" idx="0"/>
          </p:cNvCxnSpPr>
          <p:nvPr/>
        </p:nvCxnSpPr>
        <p:spPr>
          <a:xfrm flipV="1">
            <a:off x="2467914" y="1808820"/>
            <a:ext cx="0" cy="3060678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0" idx="0"/>
          </p:cNvCxnSpPr>
          <p:nvPr/>
        </p:nvCxnSpPr>
        <p:spPr>
          <a:xfrm flipV="1">
            <a:off x="1396625" y="1824370"/>
            <a:ext cx="0" cy="79208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1" idx="0"/>
          </p:cNvCxnSpPr>
          <p:nvPr/>
        </p:nvCxnSpPr>
        <p:spPr>
          <a:xfrm flipV="1">
            <a:off x="1664327" y="1815208"/>
            <a:ext cx="0" cy="1715925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158426" y="2763311"/>
            <a:ext cx="467992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/>
              <a:t>DTU</a:t>
            </a:r>
            <a:endParaRPr lang="en-GB" sz="1200" b="1"/>
          </a:p>
        </p:txBody>
      </p:sp>
      <p:sp>
        <p:nvSpPr>
          <p:cNvPr id="60" name="TextBox 59"/>
          <p:cNvSpPr txBox="1"/>
          <p:nvPr/>
        </p:nvSpPr>
        <p:spPr>
          <a:xfrm>
            <a:off x="5241032" y="3573017"/>
            <a:ext cx="1080120" cy="276999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PBW Spray</a:t>
            </a:r>
            <a:endParaRPr lang="en-GB" sz="1200"/>
          </a:p>
        </p:txBody>
      </p:sp>
      <p:cxnSp>
        <p:nvCxnSpPr>
          <p:cNvPr id="61" name="Straight Connector 60"/>
          <p:cNvCxnSpPr>
            <a:stCxn id="60" idx="0"/>
          </p:cNvCxnSpPr>
          <p:nvPr/>
        </p:nvCxnSpPr>
        <p:spPr>
          <a:xfrm flipV="1">
            <a:off x="5781092" y="1802434"/>
            <a:ext cx="0" cy="177058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9" idx="0"/>
          </p:cNvCxnSpPr>
          <p:nvPr/>
        </p:nvCxnSpPr>
        <p:spPr>
          <a:xfrm flipH="1" flipV="1">
            <a:off x="2385920" y="1819254"/>
            <a:ext cx="0" cy="944056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304928" y="3933057"/>
            <a:ext cx="864096" cy="830997"/>
          </a:xfrm>
          <a:prstGeom prst="rect">
            <a:avLst/>
          </a:prstGeom>
          <a:solidFill>
            <a:srgbClr val="E6E0EC">
              <a:alpha val="45000"/>
            </a:srgb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200"/>
              <a:t>Review: Coating Process Approved</a:t>
            </a:r>
            <a:endParaRPr lang="en-GB" sz="1200"/>
          </a:p>
        </p:txBody>
      </p:sp>
      <p:cxnSp>
        <p:nvCxnSpPr>
          <p:cNvPr id="79" name="Straight Connector 78"/>
          <p:cNvCxnSpPr>
            <a:stCxn id="78" idx="0"/>
          </p:cNvCxnSpPr>
          <p:nvPr/>
        </p:nvCxnSpPr>
        <p:spPr>
          <a:xfrm flipV="1">
            <a:off x="4736976" y="1802434"/>
            <a:ext cx="0" cy="2130622"/>
          </a:xfrm>
          <a:prstGeom prst="line">
            <a:avLst/>
          </a:prstGeom>
          <a:ln>
            <a:solidFill>
              <a:srgbClr val="0000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8553" y="2616459"/>
            <a:ext cx="12961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BLIP: cassette ready</a:t>
            </a:r>
            <a:endParaRPr lang="en-GB" sz="1200"/>
          </a:p>
        </p:txBody>
      </p:sp>
      <p:sp>
        <p:nvSpPr>
          <p:cNvPr id="29" name="TextBox 28"/>
          <p:cNvSpPr txBox="1"/>
          <p:nvPr/>
        </p:nvSpPr>
        <p:spPr>
          <a:xfrm>
            <a:off x="1783028" y="4869499"/>
            <a:ext cx="1369772" cy="461665"/>
          </a:xfrm>
          <a:prstGeom prst="rect">
            <a:avLst/>
          </a:prstGeom>
          <a:solidFill>
            <a:srgbClr val="E6E0EC"/>
          </a:solidFill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</a:rPr>
              <a:t>PIE (LANL)</a:t>
            </a:r>
          </a:p>
          <a:p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</a:rPr>
              <a:t>Beam cancelled!</a:t>
            </a:r>
            <a:endParaRPr lang="en-GB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529064" y="3039344"/>
            <a:ext cx="1080120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TW (BEW) Spray</a:t>
            </a:r>
            <a:endParaRPr lang="en-GB" sz="1200"/>
          </a:p>
        </p:txBody>
      </p:sp>
      <p:cxnSp>
        <p:nvCxnSpPr>
          <p:cNvPr id="85" name="Straight Connector 84"/>
          <p:cNvCxnSpPr>
            <a:stCxn id="84" idx="0"/>
          </p:cNvCxnSpPr>
          <p:nvPr/>
        </p:nvCxnSpPr>
        <p:spPr>
          <a:xfrm flipV="1">
            <a:off x="6069124" y="1815207"/>
            <a:ext cx="4" cy="122413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889224" y="5157193"/>
            <a:ext cx="1080000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Dump screens Spray</a:t>
            </a:r>
            <a:endParaRPr lang="en-GB" sz="1200"/>
          </a:p>
        </p:txBody>
      </p:sp>
      <p:cxnSp>
        <p:nvCxnSpPr>
          <p:cNvPr id="95" name="Straight Connector 94"/>
          <p:cNvCxnSpPr>
            <a:stCxn id="94" idx="0"/>
          </p:cNvCxnSpPr>
          <p:nvPr/>
        </p:nvCxnSpPr>
        <p:spPr>
          <a:xfrm flipV="1">
            <a:off x="6429224" y="1792860"/>
            <a:ext cx="60" cy="336433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160912" y="2930461"/>
            <a:ext cx="108012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Coating Industrial process</a:t>
            </a:r>
            <a:endParaRPr lang="en-GB" sz="1200"/>
          </a:p>
        </p:txBody>
      </p:sp>
      <p:cxnSp>
        <p:nvCxnSpPr>
          <p:cNvPr id="80" name="Straight Connector 79"/>
          <p:cNvCxnSpPr>
            <a:stCxn id="75" idx="0"/>
          </p:cNvCxnSpPr>
          <p:nvPr/>
        </p:nvCxnSpPr>
        <p:spPr>
          <a:xfrm flipH="1" flipV="1">
            <a:off x="4698652" y="1808820"/>
            <a:ext cx="2320" cy="1121640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4020" y="2188205"/>
            <a:ext cx="504056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CDR</a:t>
            </a:r>
            <a:endParaRPr lang="en-GB" sz="1200"/>
          </a:p>
        </p:txBody>
      </p:sp>
      <p:sp>
        <p:nvSpPr>
          <p:cNvPr id="57" name="TextBox 56"/>
          <p:cNvSpPr txBox="1"/>
          <p:nvPr/>
        </p:nvSpPr>
        <p:spPr>
          <a:xfrm>
            <a:off x="3080792" y="3527419"/>
            <a:ext cx="86409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BLIP Irradiation</a:t>
            </a:r>
          </a:p>
          <a:p>
            <a:r>
              <a:rPr lang="en-GB" sz="1200"/>
              <a:t>Complete</a:t>
            </a:r>
            <a:endParaRPr lang="en-GB" sz="1200"/>
          </a:p>
        </p:txBody>
      </p:sp>
      <p:cxnSp>
        <p:nvCxnSpPr>
          <p:cNvPr id="62" name="Straight Connector 61"/>
          <p:cNvCxnSpPr>
            <a:stCxn id="57" idx="0"/>
          </p:cNvCxnSpPr>
          <p:nvPr/>
        </p:nvCxnSpPr>
        <p:spPr>
          <a:xfrm flipV="1">
            <a:off x="3512840" y="1829102"/>
            <a:ext cx="0" cy="1698316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080793" y="2754427"/>
            <a:ext cx="112120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/>
              <a:t>DTU</a:t>
            </a:r>
          </a:p>
          <a:p>
            <a:r>
              <a:rPr lang="en-GB" sz="1200" b="1"/>
              <a:t>New coatings</a:t>
            </a:r>
            <a:endParaRPr lang="en-GB" sz="1200" b="1"/>
          </a:p>
        </p:txBody>
      </p:sp>
      <p:cxnSp>
        <p:nvCxnSpPr>
          <p:cNvPr id="67" name="Straight Connector 66"/>
          <p:cNvCxnSpPr>
            <a:stCxn id="63" idx="0"/>
          </p:cNvCxnSpPr>
          <p:nvPr/>
        </p:nvCxnSpPr>
        <p:spPr>
          <a:xfrm flipH="1" flipV="1">
            <a:off x="3638855" y="1824370"/>
            <a:ext cx="0" cy="930056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21152" y="3656058"/>
            <a:ext cx="568226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/>
              <a:t>SAR 1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83165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Outline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mtClean="0"/>
              <a:t>Large Collaboration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mtClean="0"/>
              <a:t>Objectives and Requirements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mtClean="0"/>
              <a:t>Down-selection </a:t>
            </a:r>
          </a:p>
          <a:p>
            <a:pPr marL="514350" indent="-514350">
              <a:buFont typeface="+mj-lt"/>
              <a:buAutoNum type="arabicPeriod"/>
            </a:pPr>
            <a:r>
              <a:rPr lang="en-GB" smtClean="0"/>
              <a:t>Results</a:t>
            </a:r>
          </a:p>
          <a:p>
            <a:pPr marL="514350" indent="-514350">
              <a:buFont typeface="+mj-lt"/>
              <a:buAutoNum type="arabicPeriod"/>
            </a:pPr>
            <a:r>
              <a:rPr lang="en-GB" smtClean="0"/>
              <a:t>Baseline </a:t>
            </a:r>
            <a:r>
              <a:rPr lang="en-GB"/>
              <a:t>and First Materials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Schedule Coating </a:t>
            </a:r>
            <a:r>
              <a:rPr lang="en-GB" smtClean="0"/>
              <a:t>development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40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"/>
    </mc:Choice>
    <mc:Fallback xmlns="">
      <p:transition xmlns:p14="http://schemas.microsoft.com/office/powerpoint/2010/main" spd="slow" advTm="57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mtClean="0"/>
              <a:t>Large Collaboration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4075393"/>
              </p:ext>
            </p:extLst>
          </p:nvPr>
        </p:nvGraphicFramePr>
        <p:xfrm>
          <a:off x="525016" y="1397000"/>
          <a:ext cx="8964488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76536" y="4941168"/>
            <a:ext cx="1512168" cy="1080120"/>
          </a:xfrm>
          <a:prstGeom prst="roundRect">
            <a:avLst/>
          </a:prstGeom>
          <a:solidFill>
            <a:srgbClr val="CCFFC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>
                <a:solidFill>
                  <a:srgbClr val="3DB7FF"/>
                </a:solidFill>
              </a:rPr>
              <a:t>J-</a:t>
            </a:r>
            <a:r>
              <a:rPr lang="en-GB" sz="1200" b="1" err="1">
                <a:solidFill>
                  <a:srgbClr val="3DB7FF"/>
                </a:solidFill>
              </a:rPr>
              <a:t>Parc</a:t>
            </a:r>
            <a:r>
              <a:rPr lang="en-GB" sz="1200">
                <a:solidFill>
                  <a:srgbClr val="3DB7FF"/>
                </a:solidFill>
              </a:rPr>
              <a:t>: proposed collaboration, low energy ions facility, </a:t>
            </a:r>
            <a:endParaRPr lang="en-GB" sz="1200">
              <a:solidFill>
                <a:srgbClr val="3DB7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3825" y="1922846"/>
            <a:ext cx="1413480" cy="1234308"/>
            <a:chOff x="1259627" y="447825"/>
            <a:chExt cx="1413480" cy="1234308"/>
          </a:xfrm>
        </p:grpSpPr>
        <p:sp>
          <p:nvSpPr>
            <p:cNvPr id="7" name="Rounded Rectangle 6"/>
            <p:cNvSpPr/>
            <p:nvPr/>
          </p:nvSpPr>
          <p:spPr>
            <a:xfrm>
              <a:off x="1259627" y="447825"/>
              <a:ext cx="1413480" cy="123430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1319881" y="508079"/>
              <a:ext cx="1292972" cy="1113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b="1" strike="sngStrike"/>
                <a:t>Los Alamos National Lab</a:t>
              </a:r>
              <a:r>
                <a:rPr lang="en-GB" sz="1200"/>
                <a:t>: Post Irradiation Examination: XRD, High energy Proton beam</a:t>
              </a:r>
              <a:endParaRPr lang="en-GB" sz="12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4080" y="4219263"/>
            <a:ext cx="2236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5/8 w irradiation -&gt; 1y delay</a:t>
            </a:r>
            <a:endParaRPr lang="en-GB" sz="1400"/>
          </a:p>
        </p:txBody>
      </p:sp>
      <p:sp>
        <p:nvSpPr>
          <p:cNvPr id="10" name="TextBox 9"/>
          <p:cNvSpPr txBox="1"/>
          <p:nvPr/>
        </p:nvSpPr>
        <p:spPr>
          <a:xfrm>
            <a:off x="449716" y="6001710"/>
            <a:ext cx="2221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Possible in the Jap. </a:t>
            </a:r>
            <a:r>
              <a:rPr lang="en-GB" sz="1400" err="1"/>
              <a:t>Fisc</a:t>
            </a:r>
            <a:r>
              <a:rPr lang="en-GB" sz="1400"/>
              <a:t>. Y18</a:t>
            </a:r>
            <a:endParaRPr lang="en-GB" sz="1400"/>
          </a:p>
        </p:txBody>
      </p:sp>
      <p:grpSp>
        <p:nvGrpSpPr>
          <p:cNvPr id="11" name="Group 10"/>
          <p:cNvGrpSpPr/>
          <p:nvPr/>
        </p:nvGrpSpPr>
        <p:grpSpPr>
          <a:xfrm>
            <a:off x="2443464" y="1934464"/>
            <a:ext cx="1413480" cy="1234308"/>
            <a:chOff x="1259627" y="447825"/>
            <a:chExt cx="1413480" cy="1234308"/>
          </a:xfrm>
        </p:grpSpPr>
        <p:sp>
          <p:nvSpPr>
            <p:cNvPr id="12" name="Rounded Rectangle 11"/>
            <p:cNvSpPr/>
            <p:nvPr/>
          </p:nvSpPr>
          <p:spPr>
            <a:xfrm>
              <a:off x="1259627" y="447825"/>
              <a:ext cx="1413480" cy="123430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1319881" y="508079"/>
              <a:ext cx="1292972" cy="1113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b="1"/>
                <a:t>DTU:</a:t>
              </a:r>
              <a:r>
                <a:rPr lang="en-GB" sz="1200"/>
                <a:t> Irradiation plasma coated Al</a:t>
              </a:r>
              <a:r>
                <a:rPr lang="en-GB" sz="1200" baseline="-25000"/>
                <a:t>2</a:t>
              </a:r>
              <a:r>
                <a:rPr lang="en-GB" sz="1200"/>
                <a:t>O</a:t>
              </a:r>
              <a:r>
                <a:rPr lang="en-GB" sz="1200" baseline="-25000"/>
                <a:t>3</a:t>
              </a:r>
              <a:r>
                <a:rPr lang="en-GB" sz="1200"/>
                <a:t>:Cr</a:t>
              </a:r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137817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"/>
    </mc:Choice>
    <mc:Fallback xmlns="">
      <p:transition xmlns:p14="http://schemas.microsoft.com/office/powerpoint/2010/main" spd="slow" advTm="95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GB"/>
              <a:t>Objectives and </a:t>
            </a:r>
            <a:r>
              <a:rPr lang="en-GB" smtClean="0"/>
              <a:t>Requirements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mtClean="0"/>
              <a:t>Objectives:</a:t>
            </a:r>
          </a:p>
          <a:p>
            <a:pPr lvl="1">
              <a:buFont typeface="Arial"/>
              <a:buChar char="•"/>
            </a:pPr>
            <a:r>
              <a:rPr lang="en-GB" smtClean="0"/>
              <a:t>Deliver a luminescent material as the </a:t>
            </a:r>
            <a:r>
              <a:rPr lang="en-GB" u="sng" smtClean="0"/>
              <a:t>source</a:t>
            </a:r>
            <a:r>
              <a:rPr lang="en-GB" smtClean="0"/>
              <a:t> for the imaging systems</a:t>
            </a:r>
          </a:p>
          <a:p>
            <a:pPr lvl="1">
              <a:buFont typeface="Arial"/>
              <a:buChar char="•"/>
            </a:pPr>
            <a:r>
              <a:rPr lang="en-GB" smtClean="0"/>
              <a:t>Deliver an industrialised coating process (control, reliability, quality assurance, manage schedule) </a:t>
            </a:r>
          </a:p>
          <a:p>
            <a:pPr marL="0" indent="0">
              <a:buNone/>
            </a:pPr>
            <a:r>
              <a:rPr lang="en-GB" smtClean="0"/>
              <a:t>Requirements: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mtClean="0"/>
              <a:t>Luminescence performance (yield, spectrum, lifetime) under environment constraints (radiation, temperature)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mtClean="0"/>
              <a:t>Lifetime (material properties) larger or equals Coated Component’s lifetime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mtClean="0"/>
              <a:t>Controlled coating process (quality assurance, schedule)</a:t>
            </a:r>
          </a:p>
          <a:p>
            <a:pPr lvl="1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60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"/>
    </mc:Choice>
    <mc:Fallback xmlns="">
      <p:transition xmlns:p14="http://schemas.microsoft.com/office/powerpoint/2010/main" spd="slow" advTm="193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8229600" cy="4853136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en-GB" sz="1400"/>
              <a:t>Luminescent material characteristics satisfying the requirements: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/>
              <a:t>The </a:t>
            </a:r>
            <a:r>
              <a:rPr lang="en-GB" sz="1400" b="1"/>
              <a:t>photon </a:t>
            </a:r>
            <a:r>
              <a:rPr lang="en-GB" sz="1400" b="1"/>
              <a:t>yield:</a:t>
            </a:r>
            <a:r>
              <a:rPr lang="en-GB" sz="1400"/>
              <a:t> predict signal intensity, signal to noise ratio and related image quality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/>
              <a:t>The </a:t>
            </a:r>
            <a:r>
              <a:rPr lang="en-GB" sz="1400" b="1"/>
              <a:t>emission </a:t>
            </a:r>
            <a:r>
              <a:rPr lang="en-GB" sz="1400" b="1"/>
              <a:t>spectrum:</a:t>
            </a:r>
            <a:r>
              <a:rPr lang="en-GB" sz="1400"/>
              <a:t> </a:t>
            </a:r>
            <a:r>
              <a:rPr lang="en-GB" sz="1400"/>
              <a:t>the photons wavelength (or energy) is of prime importance. </a:t>
            </a:r>
            <a:endParaRPr lang="en-GB" sz="1400"/>
          </a:p>
          <a:p>
            <a:pPr marL="914400" lvl="1" indent="-514350">
              <a:spcBef>
                <a:spcPts val="300"/>
              </a:spcBef>
              <a:spcAft>
                <a:spcPts val="600"/>
              </a:spcAft>
              <a:buFont typeface="Courier New"/>
              <a:buChar char="o"/>
            </a:pPr>
            <a:r>
              <a:rPr lang="en-GB" sz="1400"/>
              <a:t>It </a:t>
            </a:r>
            <a:r>
              <a:rPr lang="en-GB" sz="1400"/>
              <a:t>should be in </a:t>
            </a:r>
            <a:r>
              <a:rPr lang="en-GB" sz="1400"/>
              <a:t>an efficient </a:t>
            </a:r>
            <a:r>
              <a:rPr lang="en-GB" sz="1400"/>
              <a:t>range </a:t>
            </a:r>
            <a:r>
              <a:rPr lang="en-GB" sz="1400"/>
              <a:t>for the readout </a:t>
            </a:r>
            <a:r>
              <a:rPr lang="en-GB" sz="1400"/>
              <a:t>image systems </a:t>
            </a:r>
            <a:endParaRPr lang="en-GB" sz="1400"/>
          </a:p>
          <a:p>
            <a:pPr marL="914400" lvl="1" indent="-514350">
              <a:spcBef>
                <a:spcPts val="300"/>
              </a:spcBef>
              <a:spcAft>
                <a:spcPts val="600"/>
              </a:spcAft>
              <a:buFont typeface="Courier New"/>
              <a:buChar char="o"/>
            </a:pPr>
            <a:r>
              <a:rPr lang="en-GB" sz="1400"/>
              <a:t>It </a:t>
            </a:r>
            <a:r>
              <a:rPr lang="en-GB" sz="1400"/>
              <a:t>should be </a:t>
            </a:r>
            <a:r>
              <a:rPr lang="en-GB" sz="1400"/>
              <a:t>on </a:t>
            </a:r>
            <a:r>
              <a:rPr lang="en-GB" sz="1400"/>
              <a:t>a different </a:t>
            </a:r>
            <a:r>
              <a:rPr lang="en-GB" sz="1400"/>
              <a:t>from </a:t>
            </a:r>
            <a:r>
              <a:rPr lang="en-GB" sz="1400"/>
              <a:t>the </a:t>
            </a:r>
            <a:r>
              <a:rPr lang="en-GB" sz="1400"/>
              <a:t>proton beam induced fluorescence of </a:t>
            </a:r>
            <a:r>
              <a:rPr lang="en-GB" sz="1400"/>
              <a:t>the (residual) gas </a:t>
            </a:r>
            <a:r>
              <a:rPr lang="en-GB" sz="1400"/>
              <a:t>environment.</a:t>
            </a:r>
            <a:endParaRPr lang="en-GB" sz="1400"/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/>
              <a:t>The luminescence </a:t>
            </a:r>
            <a:r>
              <a:rPr lang="en-GB" sz="1400" b="1"/>
              <a:t>lifetime:</a:t>
            </a:r>
            <a:r>
              <a:rPr lang="en-GB" sz="1400"/>
              <a:t> </a:t>
            </a:r>
            <a:r>
              <a:rPr lang="en-GB" sz="1400"/>
              <a:t>should be less or much less than 1µs in order to perform a still image of the beam on the moving target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/>
              <a:t>Radiation tolerance</a:t>
            </a:r>
            <a:r>
              <a:rPr lang="en-GB" sz="1400"/>
              <a:t>: the luminescence properties should remain sufficient to permit minimal imaging performance along the life of the coated component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/>
              <a:t>The </a:t>
            </a:r>
            <a:r>
              <a:rPr lang="en-GB" sz="1400" b="1"/>
              <a:t>temperature </a:t>
            </a:r>
            <a:r>
              <a:rPr lang="en-GB" sz="1400" b="1"/>
              <a:t>dependence</a:t>
            </a:r>
            <a:r>
              <a:rPr lang="en-GB" sz="1400"/>
              <a:t>: </a:t>
            </a:r>
            <a:r>
              <a:rPr lang="en-GB" sz="1400"/>
              <a:t>the luminescence yield </a:t>
            </a:r>
            <a:r>
              <a:rPr lang="en-GB" sz="1400"/>
              <a:t>at should </a:t>
            </a:r>
            <a:r>
              <a:rPr lang="en-GB" sz="1400"/>
              <a:t>be understood. The SNS coating has a strong </a:t>
            </a:r>
            <a:r>
              <a:rPr lang="en-GB" sz="1400"/>
              <a:t>dependence </a:t>
            </a:r>
            <a:r>
              <a:rPr lang="en-GB" sz="1400"/>
              <a:t>on temperature, and at 473K its luminescent yield is </a:t>
            </a:r>
            <a:r>
              <a:rPr lang="en-GB" sz="1400"/>
              <a:t>dramatically reduced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/>
              <a:t>Luminescence from secondary particle:</a:t>
            </a:r>
            <a:r>
              <a:rPr lang="en-GB" sz="1400"/>
              <a:t> neutron, gamma, and other hadron particles may distort the beam density profile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/>
              <a:t>Mechanical properties</a:t>
            </a:r>
            <a:r>
              <a:rPr lang="en-GB" sz="1400" b="1"/>
              <a:t>:</a:t>
            </a:r>
            <a:r>
              <a:rPr lang="en-GB" sz="1400"/>
              <a:t> compatibility with the coating process and strength of the coating 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/>
              <a:t>Vacuum compatibility</a:t>
            </a:r>
            <a:r>
              <a:rPr lang="en-GB" sz="1400" b="1"/>
              <a:t>: </a:t>
            </a:r>
            <a:r>
              <a:rPr lang="en-GB" sz="1400"/>
              <a:t>outgassing rate of the material should be acceptable for the vacuum system</a:t>
            </a:r>
            <a:endParaRPr lang="en-GB" sz="14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139136" cy="1143000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GB"/>
              <a:t>Objectives and </a:t>
            </a:r>
            <a:r>
              <a:rPr lang="en-GB" smtClean="0"/>
              <a:t>Requirements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307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"/>
    </mc:Choice>
    <mc:Fallback xmlns="">
      <p:transition xmlns:p14="http://schemas.microsoft.com/office/powerpoint/2010/main" spd="slow" advTm="90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GB"/>
              <a:t>Down-selection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8229600" cy="5141168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/>
              <a:t>The down selection process will go through several </a:t>
            </a:r>
            <a:r>
              <a:rPr lang="en-GB" sz="1300"/>
              <a:t>phases:</a:t>
            </a:r>
            <a:endParaRPr lang="en-GB" sz="130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/>
              <a:t>Phase 1: Material selection and evaluation of process </a:t>
            </a:r>
            <a:r>
              <a:rPr lang="en-GB" sz="1300" b="1"/>
              <a:t>compatibility: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/>
              <a:t>Material identification, compatibility with thermal spray, compatibility with mechanical requirements.  </a:t>
            </a:r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/>
              <a:t>Phase </a:t>
            </a:r>
            <a:r>
              <a:rPr lang="en-GB" sz="1300" b="1"/>
              <a:t>2: </a:t>
            </a:r>
            <a:r>
              <a:rPr lang="en-GB" sz="1300" b="1"/>
              <a:t>Refinement </a:t>
            </a:r>
            <a:r>
              <a:rPr lang="en-GB" sz="1300" b="1"/>
              <a:t>of the deposition process, performance of factory </a:t>
            </a:r>
            <a:r>
              <a:rPr lang="en-GB" sz="1300" b="1"/>
              <a:t>floor testing: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/>
              <a:t>Sprayed sample and refinement of the coating process, and verification of the photo-luminescence </a:t>
            </a:r>
            <a:endParaRPr lang="en-GB" sz="130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/>
              <a:t>Phase </a:t>
            </a:r>
            <a:r>
              <a:rPr lang="en-GB" sz="1300" b="1"/>
              <a:t>3: Photoluminescence Characterisation:</a:t>
            </a:r>
            <a:endParaRPr lang="en-GB" sz="1300" b="1"/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/>
              <a:t>Photoluminescence </a:t>
            </a:r>
            <a:r>
              <a:rPr lang="en-GB" sz="1300"/>
              <a:t>study: time resolved and spectra, vacuum </a:t>
            </a:r>
            <a:r>
              <a:rPr lang="en-GB" sz="1300"/>
              <a:t>compatibility, </a:t>
            </a:r>
            <a:r>
              <a:rPr lang="en-GB" sz="1300"/>
              <a:t>photoluminescence temperature dependence.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/>
              <a:t>As complementary studies, and for later irradiation test, the most promising material candidates should also have structural measurements records. This can be done by means of X-ray Diffraction techniques, Neutron Diffraction Techniques, and eventually SEM imaging.  </a:t>
            </a:r>
            <a:endParaRPr lang="en-GB" sz="130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/>
              <a:t>Phase 4: Irradiation with no or minimal activation:</a:t>
            </a:r>
            <a:endParaRPr lang="en-GB" sz="1300" b="1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/>
              <a:t>Proton luminescence yield and spectrum, low energy proton beam, but also at high energy beam. 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/>
              <a:t>Characterise radiation tolerance: thermo-mechanical studies, and luminescence properties  </a:t>
            </a:r>
            <a:endParaRPr lang="en-GB" sz="130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/>
              <a:t>Phase 5: Irradiation with </a:t>
            </a:r>
            <a:r>
              <a:rPr lang="en-GB" sz="1300" b="1"/>
              <a:t>significant activation: 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/>
              <a:t>Irradiation with neutron and protons, aim to mimic radiation environment of ESS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/>
              <a:t>Qualify the material for high power target after PIE, phases 3 and 4</a:t>
            </a:r>
          </a:p>
          <a:p>
            <a:pPr marL="358775" lvl="1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/>
              <a:t>Phase 6: </a:t>
            </a:r>
            <a:r>
              <a:rPr lang="en-GB" sz="1300" b="1"/>
              <a:t>Industrialization:</a:t>
            </a:r>
          </a:p>
          <a:p>
            <a:pPr lvl="1">
              <a:lnSpc>
                <a:spcPct val="90000"/>
              </a:lnSpc>
              <a:buFont typeface="Courier New"/>
              <a:buChar char="o"/>
            </a:pPr>
            <a:r>
              <a:rPr lang="en-GB" sz="1300"/>
              <a:t>Final phase: documents the industrialised process for the preparation and coating of the selected material on the TW, the PBW, and the Dump (Dump surface and / or screens)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21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83"/>
    </mc:Choice>
    <mc:Fallback xmlns="">
      <p:transition xmlns:p14="http://schemas.microsoft.com/office/powerpoint/2010/main" spd="slow" advTm="13718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GB"/>
              <a:t>Down-selection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330495"/>
              </p:ext>
            </p:extLst>
          </p:nvPr>
        </p:nvGraphicFramePr>
        <p:xfrm>
          <a:off x="776537" y="1384622"/>
          <a:ext cx="7776864" cy="470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3"/>
                <a:gridCol w="1728192"/>
                <a:gridCol w="3926268"/>
                <a:gridCol w="1186301"/>
              </a:tblGrid>
              <a:tr h="287806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smtClean="0"/>
                        <a:t>Requirements:</a:t>
                      </a:r>
                      <a:endParaRPr lang="en-GB" sz="1200" b="1"/>
                    </a:p>
                  </a:txBody>
                  <a:tcPr anchor="ctr"/>
                </a:tc>
              </a:tr>
              <a:tr h="681143">
                <a:tc>
                  <a:txBody>
                    <a:bodyPr/>
                    <a:lstStyle/>
                    <a:p>
                      <a:r>
                        <a:rPr lang="en-GB" sz="1200" b="1" smtClean="0"/>
                        <a:t>Phase 1</a:t>
                      </a:r>
                      <a:endParaRPr lang="en-GB" sz="1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smtClean="0"/>
                        <a:t>Material selection and evaluation of process compatibility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smtClean="0"/>
                        <a:t>HV:</a:t>
                      </a:r>
                      <a:r>
                        <a:rPr lang="en-GB" sz="1200" b="0" smtClean="0"/>
                        <a:t> materials coated on Al</a:t>
                      </a:r>
                      <a:r>
                        <a:rPr lang="en-GB" sz="1200" b="0" baseline="0" smtClean="0"/>
                        <a:t>, steel, photo-luminescent </a:t>
                      </a:r>
                      <a:r>
                        <a:rPr lang="en-GB" sz="1200" b="0" baseline="0" smtClean="0"/>
                        <a:t>checked </a:t>
                      </a:r>
                      <a:endParaRPr lang="en-GB" sz="1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smtClean="0"/>
                        <a:t>3</a:t>
                      </a:r>
                      <a:endParaRPr lang="en-GB" sz="1200" b="1"/>
                    </a:p>
                  </a:txBody>
                  <a:tcPr anchor="ctr"/>
                </a:tc>
              </a:tr>
              <a:tr h="8040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smtClean="0"/>
                        <a:t>Phase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smtClean="0"/>
                        <a:t>Refinement of the deposition process, performance of factory floor 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smtClean="0"/>
                        <a:t>ESS</a:t>
                      </a:r>
                      <a:r>
                        <a:rPr lang="en-GB" sz="1200" b="0" baseline="0" smtClean="0"/>
                        <a:t> and </a:t>
                      </a:r>
                      <a:r>
                        <a:rPr lang="en-GB" sz="1200" b="1" baseline="0" smtClean="0"/>
                        <a:t>Oslo Univ.</a:t>
                      </a:r>
                      <a:r>
                        <a:rPr lang="en-GB" sz="1200" b="0" baseline="0" smtClean="0"/>
                        <a:t> conduct further characterisation of the produced samples: 1</a:t>
                      </a:r>
                      <a:r>
                        <a:rPr lang="en-GB" sz="1200" b="0" baseline="30000" smtClean="0"/>
                        <a:t>st</a:t>
                      </a:r>
                      <a:r>
                        <a:rPr lang="en-GB" sz="1200" b="0" baseline="0" smtClean="0"/>
                        <a:t> validation of the process</a:t>
                      </a:r>
                      <a:endParaRPr lang="en-GB" sz="1200" b="1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smtClean="0"/>
                        <a:t>1, 3</a:t>
                      </a:r>
                      <a:endParaRPr lang="en-GB" sz="1200" b="1"/>
                    </a:p>
                  </a:txBody>
                  <a:tcPr anchor="ctr"/>
                </a:tc>
              </a:tr>
              <a:tr h="681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smtClean="0"/>
                        <a:t>Phase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smtClean="0"/>
                        <a:t>Photoluminescence Characterisation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baseline="0" smtClean="0"/>
                        <a:t>ESS</a:t>
                      </a:r>
                      <a:r>
                        <a:rPr lang="en-GB" sz="1200" b="0" baseline="0" smtClean="0"/>
                        <a:t> and </a:t>
                      </a:r>
                      <a:r>
                        <a:rPr lang="en-GB" sz="1200" b="1" baseline="0" smtClean="0"/>
                        <a:t>Oslo Univ. : </a:t>
                      </a:r>
                      <a:r>
                        <a:rPr lang="en-GB" sz="1200" smtClean="0"/>
                        <a:t>Complete</a:t>
                      </a:r>
                      <a:r>
                        <a:rPr lang="en-GB" sz="1200" baseline="0" smtClean="0"/>
                        <a:t> characterisation, XRD, photon-luminescence (spectrum and lifetime), proton-luminescence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smtClean="0"/>
                        <a:t>1</a:t>
                      </a:r>
                      <a:endParaRPr lang="en-GB" sz="1200" b="1"/>
                    </a:p>
                  </a:txBody>
                  <a:tcPr anchor="ctr"/>
                </a:tc>
              </a:tr>
              <a:tr h="681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smtClean="0"/>
                        <a:t>Phase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smtClean="0"/>
                        <a:t>Irradiation with no or minimal activation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baseline="0" smtClean="0"/>
                        <a:t>Oslo Univ. , GSI, J-</a:t>
                      </a:r>
                      <a:r>
                        <a:rPr lang="en-GB" sz="1200" b="1" baseline="0" err="1" smtClean="0"/>
                        <a:t>Parc</a:t>
                      </a:r>
                      <a:r>
                        <a:rPr lang="en-GB" sz="1200" b="1" baseline="0" smtClean="0"/>
                        <a:t>, </a:t>
                      </a:r>
                      <a:r>
                        <a:rPr lang="en-GB" sz="1200" b="0" baseline="0" smtClean="0"/>
                        <a:t>possibly </a:t>
                      </a:r>
                      <a:r>
                        <a:rPr lang="en-GB" sz="1200" b="1" baseline="0" smtClean="0"/>
                        <a:t>COSY </a:t>
                      </a:r>
                      <a:r>
                        <a:rPr lang="en-GB" sz="1200" b="0" baseline="0" smtClean="0"/>
                        <a:t>and </a:t>
                      </a:r>
                      <a:r>
                        <a:rPr lang="en-GB" sz="1200" b="1" baseline="0" smtClean="0"/>
                        <a:t>LANSCE: </a:t>
                      </a:r>
                      <a:r>
                        <a:rPr lang="en-GB" sz="1200" smtClean="0"/>
                        <a:t>Low</a:t>
                      </a:r>
                      <a:r>
                        <a:rPr lang="en-GB" sz="1200" baseline="0" smtClean="0"/>
                        <a:t> and High energy proton beam, heavy ion beam 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smtClean="0"/>
                        <a:t>1, 2</a:t>
                      </a:r>
                      <a:endParaRPr lang="en-GB" sz="1200" b="1"/>
                    </a:p>
                  </a:txBody>
                  <a:tcPr anchor="ctr"/>
                </a:tc>
              </a:tr>
              <a:tr h="681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smtClean="0"/>
                        <a:t>Phase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smtClean="0"/>
                        <a:t>Irradiation with significant activation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smtClean="0"/>
                        <a:t>BNL</a:t>
                      </a:r>
                      <a:r>
                        <a:rPr lang="en-GB" sz="1200" smtClean="0"/>
                        <a:t>, </a:t>
                      </a:r>
                      <a:r>
                        <a:rPr lang="en-GB" sz="1200" b="1" smtClean="0"/>
                        <a:t>SNS</a:t>
                      </a:r>
                      <a:r>
                        <a:rPr lang="en-GB" sz="1200" smtClean="0"/>
                        <a:t>, </a:t>
                      </a:r>
                      <a:r>
                        <a:rPr lang="en-GB" sz="1200" b="1" smtClean="0"/>
                        <a:t>DTU</a:t>
                      </a:r>
                      <a:r>
                        <a:rPr lang="en-GB" sz="1200" smtClean="0"/>
                        <a:t> proton irradiation at high dose:</a:t>
                      </a:r>
                      <a:r>
                        <a:rPr lang="en-GB" sz="1200" baseline="0" smtClean="0"/>
                        <a:t> qualify the material for high power target environment</a:t>
                      </a:r>
                      <a:endParaRPr lang="en-GB" sz="1200" smtClean="0"/>
                    </a:p>
                    <a:p>
                      <a:endParaRPr lang="en-GB" sz="1200" b="1" smtClean="0"/>
                    </a:p>
                    <a:p>
                      <a:r>
                        <a:rPr lang="en-GB" sz="1200" b="1" smtClean="0"/>
                        <a:t>Synchrotron</a:t>
                      </a:r>
                      <a:r>
                        <a:rPr lang="en-GB" sz="1200" b="1" baseline="0" smtClean="0"/>
                        <a:t> (Diamond, NSLSII), PNNL</a:t>
                      </a:r>
                      <a:r>
                        <a:rPr lang="en-GB" sz="1200" baseline="0" smtClean="0"/>
                        <a:t> </a:t>
                      </a:r>
                      <a:r>
                        <a:rPr lang="en-GB" sz="1200" smtClean="0"/>
                        <a:t>Post Irradiation Examination (PIE): structure and composition of the irradiated</a:t>
                      </a:r>
                      <a:r>
                        <a:rPr lang="en-GB" sz="1200" baseline="0" smtClean="0"/>
                        <a:t> material</a:t>
                      </a:r>
                      <a:r>
                        <a:rPr lang="en-GB" sz="1200" smtClean="0"/>
                        <a:t>,</a:t>
                      </a:r>
                      <a:r>
                        <a:rPr lang="en-GB" sz="1200" baseline="0" smtClean="0"/>
                        <a:t> photo and proton –luminescence, </a:t>
                      </a:r>
                    </a:p>
                    <a:p>
                      <a:endParaRPr lang="en-GB" sz="1200" b="1" baseline="0" smtClean="0"/>
                    </a:p>
                    <a:p>
                      <a:r>
                        <a:rPr lang="en-GB" sz="1200" b="1" baseline="0" smtClean="0"/>
                        <a:t>SNS, LANL</a:t>
                      </a:r>
                      <a:r>
                        <a:rPr lang="en-GB" sz="1200" baseline="0" smtClean="0"/>
                        <a:t> other particles luminescence  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smtClean="0"/>
                        <a:t>2, 1</a:t>
                      </a:r>
                      <a:endParaRPr lang="en-GB" sz="1200" b="1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20553" y="6213212"/>
            <a:ext cx="19543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100"/>
              <a:t>Luminescence properties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100"/>
              <a:t>Coating lifetime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100"/>
              <a:t>Industrial process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7028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GB" smtClean="0">
                <a:solidFill>
                  <a:prstClr val="white"/>
                </a:solidFill>
              </a:rPr>
              <a:t>Results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8229600" cy="51212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Sprayed </a:t>
            </a:r>
            <a:r>
              <a:rPr lang="en-GB" dirty="0" err="1" smtClean="0"/>
              <a:t>Brodmann</a:t>
            </a:r>
            <a:r>
              <a:rPr lang="en-GB" dirty="0" smtClean="0"/>
              <a:t> powder:</a:t>
            </a:r>
          </a:p>
          <a:p>
            <a:pPr lvl="2"/>
            <a:r>
              <a:rPr lang="en-GB" dirty="0" smtClean="0"/>
              <a:t>Luminescent coating process established with plasma gun and combustion gun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Luminescence properties:</a:t>
            </a:r>
          </a:p>
          <a:p>
            <a:pPr lvl="1"/>
            <a:r>
              <a:rPr lang="en-GB" dirty="0" smtClean="0"/>
              <a:t>Yield: </a:t>
            </a:r>
          </a:p>
          <a:p>
            <a:pPr lvl="2"/>
            <a:r>
              <a:rPr lang="en-GB" dirty="0" smtClean="0"/>
              <a:t>photo yield measured</a:t>
            </a:r>
          </a:p>
          <a:p>
            <a:pPr lvl="2"/>
            <a:r>
              <a:rPr lang="en-GB" dirty="0" smtClean="0"/>
              <a:t>proton luminescence spectra and images, direct yield not measured due to limited control system deployed in </a:t>
            </a:r>
            <a:r>
              <a:rPr lang="en-GB" dirty="0" err="1" smtClean="0"/>
              <a:t>Olso</a:t>
            </a:r>
            <a:endParaRPr lang="en-GB" dirty="0" smtClean="0"/>
          </a:p>
          <a:p>
            <a:pPr lvl="1"/>
            <a:r>
              <a:rPr lang="en-GB" dirty="0" smtClean="0"/>
              <a:t> Luminescence lifetime: measured, decay 90% in 5ms</a:t>
            </a:r>
          </a:p>
          <a:p>
            <a:pPr lvl="1"/>
            <a:r>
              <a:rPr lang="en-GB" dirty="0" smtClean="0"/>
              <a:t> Temperature dependency:</a:t>
            </a:r>
          </a:p>
          <a:p>
            <a:pPr lvl="2"/>
            <a:r>
              <a:rPr lang="en-GB" dirty="0" smtClean="0"/>
              <a:t>R</a:t>
            </a:r>
            <a:r>
              <a:rPr lang="en-GB" baseline="-25000" dirty="0" smtClean="0"/>
              <a:t>12</a:t>
            </a:r>
            <a:r>
              <a:rPr lang="en-GB" dirty="0" smtClean="0"/>
              <a:t> lines intensity is 70% less at 200C</a:t>
            </a:r>
          </a:p>
          <a:p>
            <a:pPr lvl="2"/>
            <a:r>
              <a:rPr lang="en-GB" dirty="0" smtClean="0"/>
              <a:t>Integrated spectrum (600nm – 800nm) 50% at 200C  </a:t>
            </a:r>
          </a:p>
          <a:p>
            <a:pPr lvl="1"/>
            <a:r>
              <a:rPr lang="en-GB" dirty="0" smtClean="0"/>
              <a:t>Vacuum compatibility checked</a:t>
            </a:r>
          </a:p>
          <a:p>
            <a:pPr lvl="1"/>
            <a:r>
              <a:rPr lang="en-GB" dirty="0" smtClean="0"/>
              <a:t>Radiation tolerance: not yet done!</a:t>
            </a:r>
          </a:p>
          <a:p>
            <a:pPr lvl="2"/>
            <a:r>
              <a:rPr lang="en-GB" dirty="0" smtClean="0"/>
              <a:t>BLIP irradiation 5/8 complete, delayed to 2018, PIE to follow</a:t>
            </a:r>
          </a:p>
          <a:p>
            <a:pPr lvl="3"/>
            <a:r>
              <a:rPr lang="en-GB" dirty="0" smtClean="0"/>
              <a:t>Qualification for 7 different plasma coated Al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3</a:t>
            </a:r>
            <a:r>
              <a:rPr lang="en-GB" dirty="0" smtClean="0"/>
              <a:t>: Cr </a:t>
            </a:r>
            <a:r>
              <a:rPr lang="en-GB" dirty="0" err="1" smtClean="0"/>
              <a:t>stuctures</a:t>
            </a:r>
            <a:r>
              <a:rPr lang="en-GB" dirty="0" smtClean="0"/>
              <a:t>, and Y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3</a:t>
            </a:r>
          </a:p>
          <a:p>
            <a:pPr lvl="2"/>
            <a:r>
              <a:rPr lang="en-GB" dirty="0" smtClean="0"/>
              <a:t>DTU irradiation: </a:t>
            </a:r>
          </a:p>
          <a:p>
            <a:pPr lvl="3"/>
            <a:r>
              <a:rPr lang="en-GB" dirty="0" smtClean="0"/>
              <a:t>Start with 4 samples: 2 showing </a:t>
            </a:r>
            <a:r>
              <a:rPr lang="en-GB" dirty="0"/>
              <a:t>best </a:t>
            </a:r>
            <a:r>
              <a:rPr lang="en-GB" dirty="0" smtClean="0"/>
              <a:t>yield, one intermediate and worst yield (XRD correlated)</a:t>
            </a:r>
          </a:p>
          <a:p>
            <a:pPr lvl="3"/>
            <a:r>
              <a:rPr lang="en-GB" dirty="0" smtClean="0"/>
              <a:t>Follow-up with first combustion coated samples, and lanthanides doped Y</a:t>
            </a:r>
            <a:r>
              <a:rPr lang="en-GB" baseline="-25000" dirty="0" smtClean="0"/>
              <a:t>2</a:t>
            </a:r>
            <a:r>
              <a:rPr lang="en-GB" dirty="0" smtClean="0"/>
              <a:t>WO</a:t>
            </a:r>
            <a:r>
              <a:rPr lang="en-GB" baseline="-25000" dirty="0" smtClean="0"/>
              <a:t>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Photo-luminescence Yield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4834880" cy="676672"/>
          </a:xfrm>
        </p:spPr>
        <p:txBody>
          <a:bodyPr/>
          <a:lstStyle/>
          <a:p>
            <a:r>
              <a:rPr lang="en-GB" smtClean="0"/>
              <a:t>Plasma coated samples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58" y="4104456"/>
            <a:ext cx="3419872" cy="2564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040" y="1647825"/>
            <a:ext cx="4572000" cy="2903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61112" y="1904863"/>
            <a:ext cx="2557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FFFF00"/>
                </a:solidFill>
              </a:rPr>
              <a:t>Oslo Cyclotron: 80nA, 15ms, gain 0dB</a:t>
            </a:r>
            <a:endParaRPr lang="en-GB" sz="1200">
              <a:solidFill>
                <a:srgbClr val="FFFF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231" y="5309084"/>
            <a:ext cx="2325525" cy="13521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31230" y="4839272"/>
            <a:ext cx="310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LED 365nm, 12mW, 3mm</a:t>
            </a:r>
            <a:r>
              <a:rPr lang="en-GB" sz="1200" baseline="30000"/>
              <a:t>2</a:t>
            </a:r>
            <a:r>
              <a:rPr lang="en-GB" sz="1200"/>
              <a:t>: </a:t>
            </a:r>
          </a:p>
          <a:p>
            <a:r>
              <a:rPr lang="en-GB" sz="1200"/>
              <a:t>Luminescent radiant power: 50µW/</a:t>
            </a:r>
            <a:r>
              <a:rPr lang="en-GB" sz="1200" err="1"/>
              <a:t>Sr</a:t>
            </a:r>
            <a:r>
              <a:rPr lang="en-GB" sz="1200"/>
              <a:t>/mm</a:t>
            </a:r>
            <a:r>
              <a:rPr lang="en-GB" sz="1200" baseline="30000"/>
              <a:t>2</a:t>
            </a:r>
            <a:endParaRPr lang="en-GB" sz="1200" baseline="30000"/>
          </a:p>
        </p:txBody>
      </p:sp>
      <p:sp>
        <p:nvSpPr>
          <p:cNvPr id="19" name="TextBox 18"/>
          <p:cNvSpPr txBox="1"/>
          <p:nvPr/>
        </p:nvSpPr>
        <p:spPr>
          <a:xfrm>
            <a:off x="835952" y="2328205"/>
            <a:ext cx="4549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1600"/>
              <a:t>Calibrated image and spectral power-intensity</a:t>
            </a:r>
            <a:endParaRPr lang="en-GB" sz="1600"/>
          </a:p>
        </p:txBody>
      </p:sp>
      <p:sp>
        <p:nvSpPr>
          <p:cNvPr id="20" name="TextBox 19"/>
          <p:cNvSpPr txBox="1"/>
          <p:nvPr/>
        </p:nvSpPr>
        <p:spPr>
          <a:xfrm>
            <a:off x="835952" y="2730406"/>
            <a:ext cx="3741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1600"/>
              <a:t>Done under BI developed EPICS control</a:t>
            </a:r>
            <a:endParaRPr lang="en-GB" sz="1600"/>
          </a:p>
        </p:txBody>
      </p:sp>
      <p:sp>
        <p:nvSpPr>
          <p:cNvPr id="21" name="TextBox 20"/>
          <p:cNvSpPr txBox="1"/>
          <p:nvPr/>
        </p:nvSpPr>
        <p:spPr>
          <a:xfrm>
            <a:off x="1902654" y="6353436"/>
            <a:ext cx="1608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FF00"/>
                </a:solidFill>
              </a:rPr>
              <a:t>Power meter (NIST)</a:t>
            </a:r>
            <a:endParaRPr lang="en-GB" sz="140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55640" y="5800317"/>
            <a:ext cx="458780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7030A0"/>
                </a:solidFill>
              </a:rPr>
              <a:t>LED</a:t>
            </a:r>
            <a:endParaRPr lang="en-GB" sz="140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6404" y="5300937"/>
            <a:ext cx="628890" cy="307777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FF00"/>
                </a:solidFill>
              </a:rPr>
              <a:t>image</a:t>
            </a:r>
            <a:endParaRPr lang="en-GB" sz="140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00673" y="4317635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FF00"/>
                </a:solidFill>
              </a:rPr>
              <a:t>Spectrum</a:t>
            </a:r>
            <a:endParaRPr lang="en-GB" sz="140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69702" y="3950568"/>
            <a:ext cx="2446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FF00"/>
                </a:solidFill>
              </a:rPr>
              <a:t>Camera vendor demo software</a:t>
            </a:r>
            <a:endParaRPr lang="en-GB" sz="1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7641</TotalTime>
  <Words>1593</Words>
  <Application>Microsoft Macintosh PowerPoint</Application>
  <PresentationFormat>A4 Paper (210x297 mm)</PresentationFormat>
  <Paragraphs>287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Courier New</vt:lpstr>
      <vt:lpstr>Symbol</vt:lpstr>
      <vt:lpstr>Wingdings</vt:lpstr>
      <vt:lpstr>Arial</vt:lpstr>
      <vt:lpstr>Office Theme</vt:lpstr>
      <vt:lpstr>Status of coating development </vt:lpstr>
      <vt:lpstr>Outline</vt:lpstr>
      <vt:lpstr>Large Collaboration </vt:lpstr>
      <vt:lpstr>Objectives and Requirements</vt:lpstr>
      <vt:lpstr>Objectives and Requirements</vt:lpstr>
      <vt:lpstr>Down-selection</vt:lpstr>
      <vt:lpstr>Down-selection</vt:lpstr>
      <vt:lpstr>Results</vt:lpstr>
      <vt:lpstr>Photo-luminescence Yield</vt:lpstr>
      <vt:lpstr>Luminescence lifetime</vt:lpstr>
      <vt:lpstr>Temperature Dependency</vt:lpstr>
      <vt:lpstr>Radiation tolerance</vt:lpstr>
      <vt:lpstr>HiRadMat</vt:lpstr>
      <vt:lpstr>New Luminescent Materials</vt:lpstr>
      <vt:lpstr>PowerPoint Presentation</vt:lpstr>
      <vt:lpstr>Baseline and First Materials</vt:lpstr>
      <vt:lpstr>Schedule Coating development</vt:lpstr>
    </vt:vector>
  </TitlesOfParts>
  <Manager/>
  <Company/>
  <LinksUpToDate>false</LinksUpToDate>
  <SharedDoc>false</SharedDoc>
  <HyperlinkBase/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coating development </dc:title>
  <dc:subject/>
  <dc:creator>Microsoft Office User</dc:creator>
  <cp:keywords/>
  <dc:description/>
  <cp:lastModifiedBy>Microsoft Office User</cp:lastModifiedBy>
  <cp:revision>65</cp:revision>
  <dcterms:created xsi:type="dcterms:W3CDTF">2017-10-18T07:29:57Z</dcterms:created>
  <dcterms:modified xsi:type="dcterms:W3CDTF">2017-10-24T07:16:22Z</dcterms:modified>
  <cp:category/>
</cp:coreProperties>
</file>