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75" r:id="rId4"/>
    <p:sldId id="277" r:id="rId5"/>
    <p:sldId id="283" r:id="rId6"/>
    <p:sldId id="282" r:id="rId7"/>
    <p:sldId id="284" r:id="rId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AB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Wilborgsson" userId="fb901dc8-51ec-46fc-99fe-9d3e0dd9c99b" providerId="ADAL" clId="{E0DB764E-CAD2-4BF7-90D6-8875A299A3AE}"/>
    <pc:docChg chg="custSel modSld">
      <pc:chgData name="Mattias Wilborgsson" userId="fb901dc8-51ec-46fc-99fe-9d3e0dd9c99b" providerId="ADAL" clId="{E0DB764E-CAD2-4BF7-90D6-8875A299A3AE}" dt="2017-10-23T19:59:42.354" v="236"/>
      <pc:docMkLst>
        <pc:docMk/>
      </pc:docMkLst>
      <pc:sldChg chg="modSp">
        <pc:chgData name="Mattias Wilborgsson" userId="fb901dc8-51ec-46fc-99fe-9d3e0dd9c99b" providerId="ADAL" clId="{E0DB764E-CAD2-4BF7-90D6-8875A299A3AE}" dt="2017-10-19T08:25:24.694" v="59" actId="20577"/>
        <pc:sldMkLst>
          <pc:docMk/>
          <pc:sldMk cId="151090662" sldId="275"/>
        </pc:sldMkLst>
        <pc:spChg chg="mod">
          <ac:chgData name="Mattias Wilborgsson" userId="fb901dc8-51ec-46fc-99fe-9d3e0dd9c99b" providerId="ADAL" clId="{E0DB764E-CAD2-4BF7-90D6-8875A299A3AE}" dt="2017-10-19T08:25:24.694" v="59" actId="20577"/>
          <ac:spMkLst>
            <pc:docMk/>
            <pc:sldMk cId="151090662" sldId="275"/>
            <ac:spMk id="38" creationId="{00000000-0000-0000-0000-000000000000}"/>
          </ac:spMkLst>
        </pc:spChg>
      </pc:sldChg>
      <pc:sldChg chg="modSp">
        <pc:chgData name="Mattias Wilborgsson" userId="fb901dc8-51ec-46fc-99fe-9d3e0dd9c99b" providerId="ADAL" clId="{E0DB764E-CAD2-4BF7-90D6-8875A299A3AE}" dt="2017-10-23T19:59:42.354" v="236"/>
        <pc:sldMkLst>
          <pc:docMk/>
          <pc:sldMk cId="677145870" sldId="277"/>
        </pc:sldMkLst>
        <pc:spChg chg="mod">
          <ac:chgData name="Mattias Wilborgsson" userId="fb901dc8-51ec-46fc-99fe-9d3e0dd9c99b" providerId="ADAL" clId="{E0DB764E-CAD2-4BF7-90D6-8875A299A3AE}" dt="2017-10-23T19:59:42.354" v="236"/>
          <ac:spMkLst>
            <pc:docMk/>
            <pc:sldMk cId="677145870" sldId="277"/>
            <ac:spMk id="38" creationId="{00000000-0000-0000-0000-000000000000}"/>
          </ac:spMkLst>
        </pc:spChg>
      </pc:sldChg>
      <pc:sldChg chg="modSp">
        <pc:chgData name="Mattias Wilborgsson" userId="fb901dc8-51ec-46fc-99fe-9d3e0dd9c99b" providerId="ADAL" clId="{E0DB764E-CAD2-4BF7-90D6-8875A299A3AE}" dt="2017-10-23T19:51:39.081" v="235" actId="20577"/>
        <pc:sldMkLst>
          <pc:docMk/>
          <pc:sldMk cId="1761876895" sldId="283"/>
        </pc:sldMkLst>
        <pc:spChg chg="mod">
          <ac:chgData name="Mattias Wilborgsson" userId="fb901dc8-51ec-46fc-99fe-9d3e0dd9c99b" providerId="ADAL" clId="{E0DB764E-CAD2-4BF7-90D6-8875A299A3AE}" dt="2017-10-23T19:51:39.081" v="235" actId="20577"/>
          <ac:spMkLst>
            <pc:docMk/>
            <pc:sldMk cId="1761876895" sldId="283"/>
            <ac:spMk id="4" creationId="{00000000-0000-0000-0000-000000000000}"/>
          </ac:spMkLst>
        </pc:spChg>
      </pc:sldChg>
      <pc:sldChg chg="modSp">
        <pc:chgData name="Mattias Wilborgsson" userId="fb901dc8-51ec-46fc-99fe-9d3e0dd9c99b" providerId="ADAL" clId="{E0DB764E-CAD2-4BF7-90D6-8875A299A3AE}" dt="2017-10-19T07:59:00.953" v="53" actId="20577"/>
        <pc:sldMkLst>
          <pc:docMk/>
          <pc:sldMk cId="20366288" sldId="285"/>
        </pc:sldMkLst>
        <pc:spChg chg="mod">
          <ac:chgData name="Mattias Wilborgsson" userId="fb901dc8-51ec-46fc-99fe-9d3e0dd9c99b" providerId="ADAL" clId="{E0DB764E-CAD2-4BF7-90D6-8875A299A3AE}" dt="2017-10-19T07:59:00.953" v="53" actId="20577"/>
          <ac:spMkLst>
            <pc:docMk/>
            <pc:sldMk cId="20366288" sldId="285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5BCC-4E5E-43C3-AAAB-C20A680E29C5}" type="datetimeFigureOut">
              <a:rPr lang="sv-SE" smtClean="0"/>
              <a:t>2017-10-23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F763-F45D-42AA-A097-2B1143084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84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2017-10-23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0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4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09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1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2017-10-23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Target Wheel and PBW </a:t>
            </a:r>
            <a:br>
              <a:rPr lang="en-GB" sz="4000" dirty="0"/>
            </a:br>
            <a:r>
              <a:rPr lang="en-GB" sz="2700" dirty="0"/>
              <a:t>Target Imaging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Mattias Wilborgsson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Work Unit Leader, Monolith Systems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BBFA6683-B7D4-2048-84A5-DC897BFBCAED}" type="datetime3">
              <a:rPr lang="en-GB" sz="1400" smtClean="0">
                <a:solidFill>
                  <a:srgbClr val="FFFFFF"/>
                </a:solidFill>
              </a:rPr>
              <a:t>23 October, 2017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0" y="1805000"/>
            <a:ext cx="3757043" cy="499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Station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144731" y="1682284"/>
            <a:ext cx="8171396" cy="4595167"/>
            <a:chOff x="72723" y="1700808"/>
            <a:chExt cx="8171396" cy="4595167"/>
          </a:xfrm>
        </p:grpSpPr>
        <p:grpSp>
          <p:nvGrpSpPr>
            <p:cNvPr id="34" name="Group 33"/>
            <p:cNvGrpSpPr/>
            <p:nvPr/>
          </p:nvGrpSpPr>
          <p:grpSpPr>
            <a:xfrm>
              <a:off x="210815" y="3525431"/>
              <a:ext cx="2105958" cy="1294213"/>
              <a:chOff x="180017" y="3771036"/>
              <a:chExt cx="2105958" cy="129421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0017" y="3771036"/>
                <a:ext cx="202761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Proton beam envelop </a:t>
                </a:r>
              </a:p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representation</a:t>
                </a:r>
              </a:p>
            </p:txBody>
          </p:sp>
          <p:cxnSp>
            <p:nvCxnSpPr>
              <p:cNvPr id="58" name="Straight Arrow Connector 57"/>
              <p:cNvCxnSpPr>
                <a:stCxn id="57" idx="2"/>
              </p:cNvCxnSpPr>
              <p:nvPr/>
            </p:nvCxnSpPr>
            <p:spPr>
              <a:xfrm>
                <a:off x="1193826" y="4355812"/>
                <a:ext cx="1092149" cy="709437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95536" y="2708920"/>
              <a:ext cx="3324512" cy="2042685"/>
              <a:chOff x="179512" y="4643844"/>
              <a:chExt cx="3324512" cy="204268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79512" y="4643844"/>
                <a:ext cx="20633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Proton Beam Window</a:t>
                </a:r>
              </a:p>
            </p:txBody>
          </p:sp>
          <p:cxnSp>
            <p:nvCxnSpPr>
              <p:cNvPr id="56" name="Straight Arrow Connector 55"/>
              <p:cNvCxnSpPr>
                <a:stCxn id="55" idx="2"/>
              </p:cNvCxnSpPr>
              <p:nvPr/>
            </p:nvCxnSpPr>
            <p:spPr>
              <a:xfrm>
                <a:off x="1211173" y="4982398"/>
                <a:ext cx="2292851" cy="1704131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18654" y="1700808"/>
              <a:ext cx="3720438" cy="2972088"/>
              <a:chOff x="179512" y="4643844"/>
              <a:chExt cx="3720438" cy="297208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79512" y="4643844"/>
                <a:ext cx="31407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Proton Beam Instrumentation Plug</a:t>
                </a:r>
              </a:p>
            </p:txBody>
          </p:sp>
          <p:cxnSp>
            <p:nvCxnSpPr>
              <p:cNvPr id="54" name="Straight Arrow Connector 53"/>
              <p:cNvCxnSpPr>
                <a:stCxn id="53" idx="2"/>
              </p:cNvCxnSpPr>
              <p:nvPr/>
            </p:nvCxnSpPr>
            <p:spPr>
              <a:xfrm>
                <a:off x="1749910" y="4982398"/>
                <a:ext cx="2150040" cy="2633534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413564" y="4751605"/>
              <a:ext cx="2830555" cy="1205816"/>
              <a:chOff x="6133644" y="4679597"/>
              <a:chExt cx="2830555" cy="120581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656533" y="5546859"/>
                <a:ext cx="13076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Target Wheel</a:t>
                </a:r>
              </a:p>
            </p:txBody>
          </p:sp>
          <p:cxnSp>
            <p:nvCxnSpPr>
              <p:cNvPr id="46" name="Straight Arrow Connector 45"/>
              <p:cNvCxnSpPr>
                <a:stCxn id="45" idx="1"/>
              </p:cNvCxnSpPr>
              <p:nvPr/>
            </p:nvCxnSpPr>
            <p:spPr>
              <a:xfrm flipH="1" flipV="1">
                <a:off x="6133644" y="4679597"/>
                <a:ext cx="1522889" cy="1036539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72723" y="4887684"/>
              <a:ext cx="4585703" cy="1408291"/>
              <a:chOff x="72723" y="4887684"/>
              <a:chExt cx="4585703" cy="140829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723" y="5957421"/>
                <a:ext cx="270894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u="dashLongHeavy" dirty="0">
                    <a:uFill>
                      <a:solidFill>
                        <a:schemeClr val="accent2"/>
                      </a:solidFill>
                    </a:uFill>
                  </a:rPr>
                  <a:t>Moderator and Reflector Plug</a:t>
                </a:r>
              </a:p>
            </p:txBody>
          </p:sp>
          <p:cxnSp>
            <p:nvCxnSpPr>
              <p:cNvPr id="43" name="Straight Arrow Connector 42"/>
              <p:cNvCxnSpPr>
                <a:stCxn id="42" idx="3"/>
              </p:cNvCxnSpPr>
              <p:nvPr/>
            </p:nvCxnSpPr>
            <p:spPr>
              <a:xfrm flipV="1">
                <a:off x="2781670" y="4887684"/>
                <a:ext cx="1876756" cy="1239014"/>
              </a:xfrm>
              <a:prstGeom prst="straightConnector1">
                <a:avLst/>
              </a:prstGeom>
              <a:ln w="22225">
                <a:solidFill>
                  <a:srgbClr val="C0504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6739842" y="2640936"/>
            <a:ext cx="23369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Neutron Beam Extraction</a:t>
            </a:r>
          </a:p>
        </p:txBody>
      </p:sp>
      <p:cxnSp>
        <p:nvCxnSpPr>
          <p:cNvPr id="61" name="Straight Arrow Connector 60"/>
          <p:cNvCxnSpPr>
            <a:stCxn id="60" idx="2"/>
          </p:cNvCxnSpPr>
          <p:nvPr/>
        </p:nvCxnSpPr>
        <p:spPr>
          <a:xfrm flipH="1">
            <a:off x="6167986" y="2979490"/>
            <a:ext cx="1740317" cy="1366229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74962" y="4790451"/>
            <a:ext cx="1180656" cy="807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49403" y="4757975"/>
            <a:ext cx="396640" cy="231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79442" y="4724030"/>
            <a:ext cx="451405" cy="29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478680" y="4699883"/>
            <a:ext cx="181834" cy="85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29768B-5ACB-4E5A-851C-DA68CAB5A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5" t="13021" r="30865" b="27662"/>
          <a:stretch/>
        </p:blipFill>
        <p:spPr>
          <a:xfrm>
            <a:off x="6150913" y="4878649"/>
            <a:ext cx="2165933" cy="1934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F110C-2388-441D-853C-A016E1922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0232" r="28738" b="24373"/>
          <a:stretch/>
        </p:blipFill>
        <p:spPr>
          <a:xfrm>
            <a:off x="6588224" y="2099162"/>
            <a:ext cx="2531865" cy="2280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Station components</a:t>
            </a:r>
            <a:br>
              <a:rPr lang="en-US" dirty="0"/>
            </a:br>
            <a:r>
              <a:rPr lang="en-US" sz="2600" dirty="0"/>
              <a:t>Proton Beam Window (PBW)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80648" y="1489646"/>
            <a:ext cx="6047536" cy="532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Function</a:t>
            </a:r>
          </a:p>
          <a:p>
            <a:pPr lvl="1"/>
            <a:r>
              <a:rPr lang="en-GB" sz="1600" dirty="0"/>
              <a:t>Separating the monolith atmosphere from the high vacuum of the accelerator beam pipe</a:t>
            </a:r>
          </a:p>
          <a:p>
            <a:r>
              <a:rPr lang="en-GB" sz="1900" dirty="0"/>
              <a:t>Expected</a:t>
            </a:r>
            <a:r>
              <a:rPr lang="en-GB" sz="2000" dirty="0"/>
              <a:t> lifetime </a:t>
            </a:r>
          </a:p>
          <a:p>
            <a:pPr lvl="1"/>
            <a:r>
              <a:rPr lang="en-GB" sz="1600" dirty="0"/>
              <a:t>A half up to one year at full power operation (5 MW)</a:t>
            </a:r>
          </a:p>
          <a:p>
            <a:r>
              <a:rPr lang="en-GB" sz="1900" dirty="0"/>
              <a:t>Target Imaging Systems</a:t>
            </a:r>
            <a:endParaRPr lang="en-GB" sz="1600" dirty="0"/>
          </a:p>
          <a:p>
            <a:pPr lvl="1"/>
            <a:r>
              <a:rPr lang="en-GB" sz="1600" dirty="0"/>
              <a:t>Luminescent coating</a:t>
            </a:r>
          </a:p>
          <a:p>
            <a:pPr lvl="2"/>
            <a:r>
              <a:rPr lang="en-GB" sz="1600" dirty="0"/>
              <a:t>Thickness of the coating needs to be defined</a:t>
            </a:r>
          </a:p>
          <a:p>
            <a:pPr lvl="2"/>
            <a:r>
              <a:rPr lang="en-GB" sz="1600" dirty="0"/>
              <a:t>Quality assured uniformity of the coating</a:t>
            </a:r>
          </a:p>
          <a:p>
            <a:pPr lvl="2"/>
            <a:r>
              <a:rPr lang="en-GB" sz="1600" dirty="0"/>
              <a:t>Max temp. 130°C for &lt; 0.5 h</a:t>
            </a:r>
          </a:p>
          <a:p>
            <a:pPr lvl="2"/>
            <a:r>
              <a:rPr lang="en-GB" sz="1600" dirty="0"/>
              <a:t>Coating procedure needs to be qualified</a:t>
            </a:r>
          </a:p>
          <a:p>
            <a:pPr lvl="1"/>
            <a:r>
              <a:rPr lang="en-GB" sz="1600" dirty="0"/>
              <a:t>Fiducials</a:t>
            </a:r>
            <a:endParaRPr lang="en-GB" sz="2000" dirty="0"/>
          </a:p>
          <a:p>
            <a:pPr lvl="2"/>
            <a:r>
              <a:rPr lang="en-GB" sz="1600" dirty="0"/>
              <a:t>Placement and dimensions not defined</a:t>
            </a:r>
          </a:p>
          <a:p>
            <a:pPr lvl="2"/>
            <a:r>
              <a:rPr lang="en-GB" sz="1600" dirty="0"/>
              <a:t>Manufacturing process needs to be defined</a:t>
            </a:r>
          </a:p>
          <a:p>
            <a:pPr lvl="2"/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43383" y="1493017"/>
            <a:ext cx="96804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dashLongHeavy" dirty="0">
                <a:uFill>
                  <a:solidFill>
                    <a:schemeClr val="accent2"/>
                  </a:solidFill>
                </a:uFill>
              </a:rPr>
              <a:t>Window</a:t>
            </a:r>
            <a:r>
              <a:rPr lang="en-GB" sz="1600" b="1" u="dashLongHeavy" dirty="0">
                <a:uFill>
                  <a:solidFill>
                    <a:schemeClr val="accent2"/>
                  </a:solidFill>
                </a:uFill>
              </a:rPr>
              <a:t> </a:t>
            </a:r>
          </a:p>
          <a:p>
            <a:r>
              <a:rPr lang="en-GB" sz="1400" b="1" u="dashLongHeavy" dirty="0">
                <a:uFill>
                  <a:solidFill>
                    <a:schemeClr val="accent2"/>
                  </a:solidFill>
                </a:uFill>
              </a:rPr>
              <a:t>Al6061-T6</a:t>
            </a:r>
            <a:endParaRPr lang="en-GB" sz="1600" b="1" u="dashLongHeavy" dirty="0">
              <a:uFill>
                <a:solidFill>
                  <a:schemeClr val="accent2"/>
                </a:solidFill>
              </a:u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0418" y="4355429"/>
            <a:ext cx="11672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dashLongHeavy" dirty="0">
                <a:uFill>
                  <a:solidFill>
                    <a:schemeClr val="accent2"/>
                  </a:solidFill>
                </a:uFill>
              </a:rPr>
              <a:t>Luminescent </a:t>
            </a:r>
          </a:p>
          <a:p>
            <a:r>
              <a:rPr lang="en-GB" sz="1400" b="1" u="dashLongHeavy" dirty="0">
                <a:uFill>
                  <a:solidFill>
                    <a:schemeClr val="accent2"/>
                  </a:solidFill>
                </a:uFill>
              </a:rPr>
              <a:t>coating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233879" y="4850110"/>
            <a:ext cx="1226553" cy="1099170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45" idx="2"/>
          </p:cNvCxnSpPr>
          <p:nvPr/>
        </p:nvCxnSpPr>
        <p:spPr>
          <a:xfrm>
            <a:off x="6727408" y="2047015"/>
            <a:ext cx="1012944" cy="1381985"/>
          </a:xfrm>
          <a:prstGeom prst="straightConnector1">
            <a:avLst/>
          </a:prstGeom>
          <a:ln w="22225">
            <a:solidFill>
              <a:srgbClr val="C0504D"/>
            </a:solidFill>
            <a:prstDash val="dash"/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4346" t="74665" r="5756" b="7094"/>
          <a:stretch/>
        </p:blipFill>
        <p:spPr>
          <a:xfrm>
            <a:off x="6588224" y="2708920"/>
            <a:ext cx="2399238" cy="180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Station </a:t>
            </a:r>
            <a:r>
              <a:rPr lang="en-US" dirty="0">
                <a:solidFill>
                  <a:prstClr val="white"/>
                </a:solidFill>
              </a:rPr>
              <a:t>components</a:t>
            </a:r>
            <a:br>
              <a:rPr lang="en-US" dirty="0"/>
            </a:br>
            <a:r>
              <a:rPr lang="en-US" sz="2600" dirty="0"/>
              <a:t>Target Wheel/ Beam Entrance Window (BEW)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79512" y="1628800"/>
            <a:ext cx="3936916" cy="496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Function</a:t>
            </a:r>
          </a:p>
          <a:p>
            <a:pPr lvl="1"/>
            <a:r>
              <a:rPr lang="en-GB" sz="1600" dirty="0"/>
              <a:t>Conversion of a highly intense, pulsed proton beam to free neutrons via the spallation process</a:t>
            </a:r>
          </a:p>
          <a:p>
            <a:pPr lvl="1"/>
            <a:r>
              <a:rPr lang="en-GB" sz="1600" dirty="0"/>
              <a:t>Distribute the power over a large volume and remove heat from the target material</a:t>
            </a:r>
          </a:p>
          <a:p>
            <a:r>
              <a:rPr lang="en-GB" sz="2000" dirty="0"/>
              <a:t>Expected lifetime</a:t>
            </a:r>
          </a:p>
          <a:p>
            <a:pPr lvl="1"/>
            <a:r>
              <a:rPr lang="en-GB" sz="1600" dirty="0"/>
              <a:t>The current estimation of the maximum target wheel lifetime is 5 to 10 years</a:t>
            </a:r>
          </a:p>
          <a:p>
            <a:r>
              <a:rPr lang="en-GB" sz="2000" dirty="0"/>
              <a:t>Target Imaging</a:t>
            </a:r>
          </a:p>
          <a:p>
            <a:pPr lvl="1"/>
            <a:r>
              <a:rPr lang="en-GB" sz="1600" dirty="0"/>
              <a:t>Luminescent coating on BEW</a:t>
            </a:r>
          </a:p>
          <a:p>
            <a:pPr lvl="2"/>
            <a:r>
              <a:rPr lang="en-GB" sz="1600" dirty="0"/>
              <a:t>Thickness of the coating needs to be defined</a:t>
            </a:r>
          </a:p>
          <a:p>
            <a:pPr lvl="2"/>
            <a:r>
              <a:rPr lang="en-GB" sz="1600" dirty="0"/>
              <a:t>Quality assured uniformity of the coating</a:t>
            </a:r>
          </a:p>
          <a:p>
            <a:pPr lvl="2"/>
            <a:r>
              <a:rPr lang="en-GB" sz="1600" dirty="0"/>
              <a:t>Coating procedure needs to be qualified</a:t>
            </a:r>
            <a:endParaRPr lang="en-GB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14755" y="4099898"/>
            <a:ext cx="945457" cy="432048"/>
            <a:chOff x="4385092" y="5516460"/>
            <a:chExt cx="945457" cy="432048"/>
          </a:xfrm>
        </p:grpSpPr>
        <p:sp>
          <p:nvSpPr>
            <p:cNvPr id="21" name="TextBox 20"/>
            <p:cNvSpPr txBox="1"/>
            <p:nvPr/>
          </p:nvSpPr>
          <p:spPr>
            <a:xfrm>
              <a:off x="4745132" y="5609954"/>
              <a:ext cx="5854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b="1" u="dashLongHeavy" dirty="0">
                  <a:uFill>
                    <a:solidFill>
                      <a:schemeClr val="accent2"/>
                    </a:solidFill>
                  </a:uFill>
                </a:rPr>
                <a:t>BEW</a:t>
              </a: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4385092" y="5516460"/>
              <a:ext cx="360040" cy="262771"/>
            </a:xfrm>
            <a:prstGeom prst="straightConnector1">
              <a:avLst/>
            </a:prstGeom>
            <a:ln w="22225">
              <a:solidFill>
                <a:srgbClr val="C0504D"/>
              </a:solidFill>
              <a:prstDash val="dash"/>
              <a:tailEnd type="arrow"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37" t="7908" b="6107"/>
          <a:stretch/>
        </p:blipFill>
        <p:spPr>
          <a:xfrm>
            <a:off x="4104117" y="2708920"/>
            <a:ext cx="2311341" cy="16537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0301" y="3989821"/>
            <a:ext cx="504056" cy="35760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6582696" y="2708920"/>
            <a:ext cx="2412020" cy="18002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264357" y="4168624"/>
            <a:ext cx="318339" cy="777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Schedule</a:t>
            </a:r>
            <a:endParaRPr lang="en-US" sz="26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9512" y="1628800"/>
            <a:ext cx="8784976" cy="496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/>
              <a:t>PBW</a:t>
            </a:r>
          </a:p>
          <a:p>
            <a:pPr marL="0" indent="0">
              <a:buNone/>
            </a:pPr>
            <a:r>
              <a:rPr lang="sv-SE" sz="2000" dirty="0" err="1"/>
              <a:t>Preferable</a:t>
            </a:r>
            <a:r>
              <a:rPr lang="sv-SE" sz="2000" dirty="0"/>
              <a:t> to </a:t>
            </a:r>
            <a:r>
              <a:rPr lang="sv-SE" sz="2000" dirty="0" err="1"/>
              <a:t>coat</a:t>
            </a:r>
            <a:r>
              <a:rPr lang="sv-SE" sz="2000" dirty="0"/>
              <a:t> the PBW in Trollhättan </a:t>
            </a:r>
            <a:r>
              <a:rPr lang="sv-SE" sz="2000" dirty="0" err="1"/>
              <a:t>before</a:t>
            </a:r>
            <a:r>
              <a:rPr lang="sv-SE" sz="2000" dirty="0"/>
              <a:t> </a:t>
            </a:r>
            <a:r>
              <a:rPr lang="sv-SE" sz="2000" dirty="0" err="1"/>
              <a:t>assembly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complete</a:t>
            </a:r>
            <a:r>
              <a:rPr lang="sv-SE" sz="2000" dirty="0"/>
              <a:t> </a:t>
            </a:r>
            <a:r>
              <a:rPr lang="sv-SE" sz="2000" dirty="0" err="1"/>
              <a:t>plug</a:t>
            </a:r>
            <a:r>
              <a:rPr lang="sv-SE" sz="2000" dirty="0"/>
              <a:t> </a:t>
            </a:r>
          </a:p>
          <a:p>
            <a:r>
              <a:rPr lang="sv-SE" sz="2000" dirty="0" err="1"/>
              <a:t>Maufacturing</a:t>
            </a:r>
            <a:r>
              <a:rPr lang="sv-SE" sz="2000" dirty="0"/>
              <a:t> </a:t>
            </a:r>
            <a:r>
              <a:rPr lang="sv-SE" sz="2000" dirty="0" err="1"/>
              <a:t>finished</a:t>
            </a:r>
            <a:r>
              <a:rPr lang="sv-SE" sz="2000" dirty="0"/>
              <a:t> Q3 2018</a:t>
            </a:r>
          </a:p>
          <a:p>
            <a:r>
              <a:rPr lang="sv-SE" sz="2000" dirty="0"/>
              <a:t>Installation in </a:t>
            </a:r>
            <a:r>
              <a:rPr lang="sv-SE" sz="2000" dirty="0" err="1"/>
              <a:t>Monolith</a:t>
            </a:r>
            <a:r>
              <a:rPr lang="sv-SE" sz="2000" dirty="0"/>
              <a:t> September 2019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BEW</a:t>
            </a:r>
          </a:p>
          <a:p>
            <a:pPr marL="0" indent="0">
              <a:buNone/>
            </a:pPr>
            <a:r>
              <a:rPr lang="sv-SE" sz="2000" dirty="0"/>
              <a:t>Portable </a:t>
            </a:r>
            <a:r>
              <a:rPr lang="sv-SE" sz="2000" dirty="0" err="1"/>
              <a:t>combustion-gun</a:t>
            </a:r>
            <a:r>
              <a:rPr lang="sv-SE" sz="2000" dirty="0"/>
              <a:t>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sv-SE" sz="2000" dirty="0" err="1"/>
              <a:t>Coating</a:t>
            </a:r>
            <a:r>
              <a:rPr lang="sv-SE" sz="2000" dirty="0"/>
              <a:t> on the </a:t>
            </a:r>
            <a:r>
              <a:rPr lang="sv-SE" sz="2000" dirty="0" err="1"/>
              <a:t>complete</a:t>
            </a:r>
            <a:r>
              <a:rPr lang="sv-SE" sz="2000" dirty="0"/>
              <a:t> TW </a:t>
            </a:r>
            <a:r>
              <a:rPr lang="sv-SE" sz="2000" dirty="0" err="1"/>
              <a:t>can</a:t>
            </a:r>
            <a:r>
              <a:rPr lang="sv-SE" sz="2000" dirty="0"/>
              <a:t> be </a:t>
            </a:r>
            <a:r>
              <a:rPr lang="sv-SE" sz="2000" dirty="0" err="1"/>
              <a:t>made</a:t>
            </a:r>
            <a:r>
              <a:rPr lang="sv-SE" sz="2000" dirty="0"/>
              <a:t> in Lund</a:t>
            </a:r>
          </a:p>
          <a:p>
            <a:r>
              <a:rPr lang="en-US" sz="2000" dirty="0"/>
              <a:t>TW/BEW delivered to Lund Q2 2019</a:t>
            </a:r>
          </a:p>
          <a:p>
            <a:r>
              <a:rPr lang="en-US" sz="2000" dirty="0"/>
              <a:t>Installation in Monolith February 2020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sv-SE" sz="2000" dirty="0"/>
              <a:t>P</a:t>
            </a:r>
            <a:r>
              <a:rPr lang="en-US" sz="2000" dirty="0"/>
              <a:t>BIP</a:t>
            </a:r>
          </a:p>
          <a:p>
            <a:pPr marL="0" indent="0">
              <a:buNone/>
            </a:pPr>
            <a:r>
              <a:rPr lang="en-US" sz="2000" dirty="0"/>
              <a:t>Test assemble of mirrors in optical slices in Spain </a:t>
            </a:r>
          </a:p>
          <a:p>
            <a:r>
              <a:rPr lang="sv-SE" sz="2000" dirty="0" err="1"/>
              <a:t>Manufacturing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slices </a:t>
            </a:r>
            <a:r>
              <a:rPr lang="sv-SE" sz="2000" dirty="0" err="1"/>
              <a:t>finished</a:t>
            </a:r>
            <a:r>
              <a:rPr lang="sv-SE" sz="2000" dirty="0"/>
              <a:t> Q1 2019</a:t>
            </a:r>
          </a:p>
          <a:p>
            <a:pPr marL="0" indent="0">
              <a:buNone/>
            </a:pPr>
            <a:r>
              <a:rPr lang="sv-SE" sz="2000" dirty="0"/>
              <a:t>Final </a:t>
            </a:r>
            <a:r>
              <a:rPr lang="sv-SE" sz="2000" dirty="0" err="1"/>
              <a:t>assemble</a:t>
            </a:r>
            <a:r>
              <a:rPr lang="sv-SE" sz="2000" dirty="0"/>
              <a:t> and </a:t>
            </a:r>
            <a:r>
              <a:rPr lang="sv-SE" sz="2000" dirty="0" err="1"/>
              <a:t>alignment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mirrors</a:t>
            </a:r>
            <a:r>
              <a:rPr lang="sv-SE" sz="2000" dirty="0"/>
              <a:t> in </a:t>
            </a:r>
            <a:r>
              <a:rPr lang="sv-SE" sz="2000" dirty="0" err="1"/>
              <a:t>Mock-Up</a:t>
            </a:r>
            <a:endParaRPr lang="en-US" sz="2000" dirty="0"/>
          </a:p>
          <a:p>
            <a:r>
              <a:rPr lang="en-US" sz="2000" dirty="0"/>
              <a:t>PBIP delivered to Lund Q2 2019</a:t>
            </a:r>
          </a:p>
          <a:p>
            <a:r>
              <a:rPr lang="en-US" sz="2000" dirty="0"/>
              <a:t>Installation in Monolith April 2020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187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sv-SE" dirty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Backup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36BC2-93C8-4B60-9A3C-FE4B7DA3C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819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29917</TotalTime>
  <Words>302</Words>
  <Application>Microsoft Office PowerPoint</Application>
  <PresentationFormat>Bildspel på skärmen (4:3)</PresentationFormat>
  <Paragraphs>70</Paragraphs>
  <Slides>7</Slides>
  <Notes>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ESS Core Powerpoint template</vt:lpstr>
      <vt:lpstr>Target Wheel and PBW  Target Imaging Systems</vt:lpstr>
      <vt:lpstr>Target Station layout</vt:lpstr>
      <vt:lpstr>Target Station components Proton Beam Window (PBW)</vt:lpstr>
      <vt:lpstr>Target Station components Target Wheel/ Beam Entrance Window (BEW)</vt:lpstr>
      <vt:lpstr>Schedule</vt:lpstr>
      <vt:lpstr>The End</vt:lpstr>
      <vt:lpstr>Backup slide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Mattias Wilborgsson</cp:lastModifiedBy>
  <cp:revision>156</cp:revision>
  <cp:lastPrinted>2016-09-12T14:26:57Z</cp:lastPrinted>
  <dcterms:created xsi:type="dcterms:W3CDTF">2013-10-29T16:05:10Z</dcterms:created>
  <dcterms:modified xsi:type="dcterms:W3CDTF">2017-10-23T19:59:53Z</dcterms:modified>
</cp:coreProperties>
</file>