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1100"/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 autoAdjust="0"/>
    <p:restoredTop sz="94613" autoAdjust="0"/>
  </p:normalViewPr>
  <p:slideViewPr>
    <p:cSldViewPr>
      <p:cViewPr varScale="1">
        <p:scale>
          <a:sx n="119" d="100"/>
          <a:sy n="119" d="100"/>
        </p:scale>
        <p:origin x="24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2017-11-18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63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516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18/11/2017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18/11/2017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18/11/2017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18/11/2017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18/11/2017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/>
              <a:t>Beam on Target Diagnostics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Dr Cyrille Thomas</a:t>
            </a:r>
          </a:p>
          <a:p>
            <a:r>
              <a:rPr lang="en-GB" sz="2000" dirty="0">
                <a:solidFill>
                  <a:schemeClr val="bg1"/>
                </a:solidFill>
              </a:rPr>
              <a:t>Beam Diagnostics Engineer</a:t>
            </a:r>
          </a:p>
          <a:p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18 November, 2017</a:t>
            </a:fld>
            <a:endParaRPr lang="en-GB" sz="14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 smtClean="0"/>
              <a:t>Concept and Overview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 smtClean="0"/>
              <a:t>Beam tuning and monitoring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 smtClean="0"/>
              <a:t>Case of the Dump 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 smtClean="0"/>
              <a:t>Case of the Target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Concept and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Suite of instruments to measure beam properties on target: </a:t>
            </a:r>
          </a:p>
          <a:p>
            <a:pPr lvl="2">
              <a:buFont typeface="Wingdings" charset="2"/>
              <a:buChar char="§"/>
            </a:pPr>
            <a:r>
              <a:rPr lang="en-GB" dirty="0" smtClean="0"/>
              <a:t>Size, position (IMG)</a:t>
            </a:r>
          </a:p>
          <a:p>
            <a:pPr lvl="2">
              <a:buFont typeface="Wingdings" charset="2"/>
              <a:buChar char="§"/>
            </a:pPr>
            <a:r>
              <a:rPr lang="en-GB" dirty="0" smtClean="0"/>
              <a:t>Current density distribution (IMG, GRID)</a:t>
            </a:r>
          </a:p>
          <a:p>
            <a:pPr lvl="2">
              <a:buFont typeface="Wingdings" charset="2"/>
              <a:buChar char="§"/>
            </a:pPr>
            <a:r>
              <a:rPr lang="en-GB" dirty="0" smtClean="0"/>
              <a:t>Beam outside defined aperture (APTM)</a:t>
            </a:r>
          </a:p>
          <a:p>
            <a:pPr lvl="1">
              <a:buFont typeface="Courier New" charset="0"/>
              <a:buChar char="o"/>
            </a:pPr>
            <a:r>
              <a:rPr lang="en-GB" dirty="0" smtClean="0"/>
              <a:t>Scale time: Intra-pulse, pulse, cumulative pulses 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Objectives: </a:t>
            </a:r>
          </a:p>
          <a:p>
            <a:pPr lvl="1">
              <a:buFont typeface="Arial" charset="0"/>
              <a:buChar char="•"/>
            </a:pPr>
            <a:r>
              <a:rPr lang="en-GB" dirty="0" smtClean="0"/>
              <a:t>Support beam on target tuning: </a:t>
            </a:r>
          </a:p>
          <a:p>
            <a:pPr lvl="2">
              <a:buFont typeface="Arial" charset="0"/>
              <a:buChar char="•"/>
            </a:pPr>
            <a:r>
              <a:rPr lang="en-GB" dirty="0" smtClean="0"/>
              <a:t>establish nominal operation</a:t>
            </a:r>
          </a:p>
          <a:p>
            <a:pPr lvl="2">
              <a:buFont typeface="Arial" charset="0"/>
              <a:buChar char="•"/>
            </a:pPr>
            <a:r>
              <a:rPr lang="en-GB" dirty="0" smtClean="0"/>
              <a:t>protection</a:t>
            </a:r>
          </a:p>
          <a:p>
            <a:pPr lvl="1">
              <a:buFont typeface="Arial" charset="0"/>
              <a:buChar char="•"/>
            </a:pPr>
            <a:r>
              <a:rPr lang="en-GB" dirty="0" smtClean="0"/>
              <a:t>Support beam on target operation (production): </a:t>
            </a:r>
          </a:p>
          <a:p>
            <a:pPr lvl="2">
              <a:buFont typeface="Arial" charset="0"/>
              <a:buChar char="•"/>
            </a:pPr>
            <a:r>
              <a:rPr lang="en-GB" dirty="0" smtClean="0"/>
              <a:t>monitor </a:t>
            </a:r>
          </a:p>
          <a:p>
            <a:pPr lvl="2">
              <a:buFont typeface="Arial" charset="0"/>
              <a:buChar char="•"/>
            </a:pPr>
            <a:r>
              <a:rPr lang="en-GB" dirty="0" smtClean="0"/>
              <a:t>protection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Beam on Dump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4</a:t>
            </a:fld>
            <a:endParaRPr lang="en-GB" noProof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16832"/>
            <a:ext cx="9144000" cy="17556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5152" y="4001845"/>
            <a:ext cx="7957247" cy="2585323"/>
          </a:xfrm>
          <a:prstGeom prst="rect">
            <a:avLst/>
          </a:prstGeom>
          <a:noFill/>
        </p:spPr>
        <p:txBody>
          <a:bodyPr wrap="none" rtlCol="0">
            <a:normAutofit fontScale="92500" lnSpcReduction="20000"/>
          </a:bodyPr>
          <a:lstStyle/>
          <a:p>
            <a:r>
              <a:rPr lang="en-GB" dirty="0" smtClean="0"/>
              <a:t>BPM: phase, position, trajectory</a:t>
            </a:r>
          </a:p>
          <a:p>
            <a:pPr marL="742950" lvl="1" indent="-285750">
              <a:buFont typeface="Arial" charset="0"/>
              <a:buChar char="•"/>
            </a:pPr>
            <a:r>
              <a:rPr lang="en-GB" dirty="0" smtClean="0"/>
              <a:t>Blind to long bunch</a:t>
            </a:r>
          </a:p>
          <a:p>
            <a:pPr marL="742950" lvl="1" indent="-285750">
              <a:buFont typeface=".AppleSystemUIFont" charset="-120"/>
              <a:buChar char="!"/>
            </a:pPr>
            <a:endParaRPr lang="en-GB" dirty="0"/>
          </a:p>
          <a:p>
            <a:r>
              <a:rPr lang="en-GB" dirty="0" smtClean="0"/>
              <a:t>BCM: peak current along pulse</a:t>
            </a:r>
          </a:p>
          <a:p>
            <a:endParaRPr lang="en-GB" dirty="0" smtClean="0"/>
          </a:p>
          <a:p>
            <a:r>
              <a:rPr lang="en-GB" dirty="0" smtClean="0"/>
              <a:t>APTM: charge loss into the defined aperture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GB" dirty="0" smtClean="0"/>
              <a:t>Measure all charges from MHz sample to minutes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GB" dirty="0" smtClean="0"/>
              <a:t>Can be biased by secondary electrons </a:t>
            </a:r>
          </a:p>
          <a:p>
            <a:r>
              <a:rPr lang="en-GB" dirty="0" smtClean="0"/>
              <a:t>IMG: beam transverse 2D profile, peak current density distribution</a:t>
            </a:r>
          </a:p>
          <a:p>
            <a:pPr marL="742950" lvl="1" indent="-285750">
              <a:buFont typeface="Arial" charset="0"/>
              <a:buChar char="•"/>
            </a:pPr>
            <a:r>
              <a:rPr lang="en-GB" dirty="0" smtClean="0"/>
              <a:t>Detects small beam size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GB" dirty="0" smtClean="0"/>
              <a:t>Limitation in dynamic range: too large beam size may not be seen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5654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395536" y="1701008"/>
            <a:ext cx="1800000" cy="1800000"/>
            <a:chOff x="4843693" y="2312974"/>
            <a:chExt cx="1800000" cy="1800000"/>
          </a:xfrm>
        </p:grpSpPr>
        <p:sp>
          <p:nvSpPr>
            <p:cNvPr id="29" name="Rectangle 28"/>
            <p:cNvSpPr>
              <a:spLocks noChangeAspect="1"/>
            </p:cNvSpPr>
            <p:nvPr/>
          </p:nvSpPr>
          <p:spPr>
            <a:xfrm>
              <a:off x="4843693" y="2312974"/>
              <a:ext cx="1800000" cy="18000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27"/>
            <p:cNvSpPr>
              <a:spLocks noChangeAspect="1"/>
            </p:cNvSpPr>
            <p:nvPr/>
          </p:nvSpPr>
          <p:spPr>
            <a:xfrm>
              <a:off x="5023693" y="2492974"/>
              <a:ext cx="1440000" cy="1440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Beam on Dump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5</a:t>
            </a:fld>
            <a:endParaRPr lang="en-GB" noProof="0"/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575536" y="1881008"/>
            <a:ext cx="1440000" cy="144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838336" y="1844824"/>
            <a:ext cx="914400" cy="157805"/>
            <a:chOff x="2710644" y="2617441"/>
            <a:chExt cx="914400" cy="157805"/>
          </a:xfrm>
        </p:grpSpPr>
        <p:sp>
          <p:nvSpPr>
            <p:cNvPr id="10" name="Rectangle 9"/>
            <p:cNvSpPr/>
            <p:nvPr/>
          </p:nvSpPr>
          <p:spPr>
            <a:xfrm>
              <a:off x="2710644" y="2617441"/>
              <a:ext cx="277180" cy="15780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9254" y="2617441"/>
              <a:ext cx="277180" cy="15780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47864" y="2617441"/>
              <a:ext cx="277180" cy="15780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38336" y="3199187"/>
            <a:ext cx="914400" cy="157805"/>
            <a:chOff x="2699792" y="3645024"/>
            <a:chExt cx="914400" cy="157805"/>
          </a:xfrm>
        </p:grpSpPr>
        <p:sp>
          <p:nvSpPr>
            <p:cNvPr id="13" name="Rectangle 12"/>
            <p:cNvSpPr/>
            <p:nvPr/>
          </p:nvSpPr>
          <p:spPr>
            <a:xfrm>
              <a:off x="2699792" y="3645024"/>
              <a:ext cx="277180" cy="15780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018402" y="3645024"/>
              <a:ext cx="277180" cy="15780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337012" y="3645024"/>
              <a:ext cx="277180" cy="15780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/>
          <p:cNvGrpSpPr/>
          <p:nvPr/>
        </p:nvGrpSpPr>
        <p:grpSpPr>
          <a:xfrm rot="16200000">
            <a:off x="177231" y="2558008"/>
            <a:ext cx="914400" cy="157805"/>
            <a:chOff x="2710644" y="2617441"/>
            <a:chExt cx="914400" cy="157805"/>
          </a:xfrm>
        </p:grpSpPr>
        <p:sp>
          <p:nvSpPr>
            <p:cNvPr id="19" name="Rectangle 18"/>
            <p:cNvSpPr/>
            <p:nvPr/>
          </p:nvSpPr>
          <p:spPr>
            <a:xfrm>
              <a:off x="2710644" y="2617441"/>
              <a:ext cx="277180" cy="15780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029254" y="2617441"/>
              <a:ext cx="277180" cy="15780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347864" y="2617441"/>
              <a:ext cx="277180" cy="15780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/>
          <p:cNvGrpSpPr/>
          <p:nvPr/>
        </p:nvGrpSpPr>
        <p:grpSpPr>
          <a:xfrm rot="16200000">
            <a:off x="1479434" y="2558008"/>
            <a:ext cx="914400" cy="157805"/>
            <a:chOff x="2699792" y="3645024"/>
            <a:chExt cx="914400" cy="157805"/>
          </a:xfrm>
        </p:grpSpPr>
        <p:sp>
          <p:nvSpPr>
            <p:cNvPr id="23" name="Rectangle 22"/>
            <p:cNvSpPr/>
            <p:nvPr/>
          </p:nvSpPr>
          <p:spPr>
            <a:xfrm>
              <a:off x="2699792" y="3645024"/>
              <a:ext cx="277180" cy="15780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18402" y="3645024"/>
              <a:ext cx="277180" cy="15780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337012" y="3645024"/>
              <a:ext cx="277180" cy="15780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" name="Oval 8"/>
          <p:cNvSpPr/>
          <p:nvPr/>
        </p:nvSpPr>
        <p:spPr>
          <a:xfrm>
            <a:off x="1263406" y="2564904"/>
            <a:ext cx="428074" cy="288032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34000">
                <a:schemeClr val="accent2">
                  <a:lumMod val="97000"/>
                  <a:lumOff val="3000"/>
                </a:schemeClr>
              </a:gs>
              <a:gs pos="89000">
                <a:schemeClr val="bg1"/>
              </a:gs>
              <a:gs pos="64000">
                <a:schemeClr val="accent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2447669" y="1549236"/>
            <a:ext cx="611340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Tuning</a:t>
            </a:r>
          </a:p>
          <a:p>
            <a:r>
              <a:rPr lang="en-GB" dirty="0" smtClean="0"/>
              <a:t>for every pulse:  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Verify beam size predicted by the model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MPS on: check beam size </a:t>
            </a:r>
            <a:r>
              <a:rPr lang="en-GB" b="1" u="sng" dirty="0" smtClean="0"/>
              <a:t>larger</a:t>
            </a:r>
            <a:r>
              <a:rPr lang="en-GB" dirty="0" smtClean="0"/>
              <a:t> than </a:t>
            </a:r>
            <a:r>
              <a:rPr lang="en-GB" b="1" dirty="0" err="1" smtClean="0">
                <a:latin typeface="Symbol" charset="2"/>
                <a:ea typeface="Symbol" charset="2"/>
                <a:cs typeface="Symbol" charset="2"/>
              </a:rPr>
              <a:t>s</a:t>
            </a:r>
            <a:r>
              <a:rPr lang="en-GB" b="1" baseline="-25000" dirty="0" err="1" smtClean="0"/>
              <a:t>th</a:t>
            </a:r>
            <a:r>
              <a:rPr lang="en-GB" dirty="0" smtClean="0"/>
              <a:t> (mode dependant) 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Check beam current on aperture (protection)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Check trajectory and divergence (protection)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34431" y="6197557"/>
            <a:ext cx="744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/>
              <a:t>APTM</a:t>
            </a:r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1145582" y="5286123"/>
            <a:ext cx="5184376" cy="9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>
            <a:spLocks/>
          </p:cNvSpPr>
          <p:nvPr/>
        </p:nvSpPr>
        <p:spPr>
          <a:xfrm>
            <a:off x="2699792" y="5373296"/>
            <a:ext cx="504000" cy="72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>
            <a:spLocks/>
          </p:cNvSpPr>
          <p:nvPr/>
        </p:nvSpPr>
        <p:spPr>
          <a:xfrm>
            <a:off x="2699792" y="4479198"/>
            <a:ext cx="504000" cy="72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>
            <a:spLocks/>
          </p:cNvSpPr>
          <p:nvPr/>
        </p:nvSpPr>
        <p:spPr>
          <a:xfrm>
            <a:off x="3275856" y="6093296"/>
            <a:ext cx="504000" cy="72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Up-Down Arrow 46"/>
          <p:cNvSpPr/>
          <p:nvPr/>
        </p:nvSpPr>
        <p:spPr>
          <a:xfrm>
            <a:off x="2447784" y="4563976"/>
            <a:ext cx="138590" cy="768561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Up-Down Arrow 47"/>
          <p:cNvSpPr/>
          <p:nvPr/>
        </p:nvSpPr>
        <p:spPr>
          <a:xfrm rot="19117365">
            <a:off x="3819924" y="5558899"/>
            <a:ext cx="110274" cy="1112029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101181" y="5344447"/>
            <a:ext cx="7196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smtClean="0">
                <a:solidFill>
                  <a:srgbClr val="FFFF00"/>
                </a:solidFill>
              </a:rPr>
              <a:t>Screen 1</a:t>
            </a:r>
            <a:endParaRPr lang="en-GB" sz="1200">
              <a:solidFill>
                <a:srgbClr val="FFFF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01181" y="4249404"/>
            <a:ext cx="7196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Screen 2</a:t>
            </a:r>
            <a:endParaRPr lang="en-GB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3741178" y="6479938"/>
            <a:ext cx="7196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Screen 3</a:t>
            </a:r>
            <a:endParaRPr lang="en-GB" sz="1200" dirty="0"/>
          </a:p>
        </p:txBody>
      </p:sp>
      <p:sp>
        <p:nvSpPr>
          <p:cNvPr id="52" name="Rounded Rectangle 51"/>
          <p:cNvSpPr/>
          <p:nvPr/>
        </p:nvSpPr>
        <p:spPr>
          <a:xfrm>
            <a:off x="827784" y="5271827"/>
            <a:ext cx="317798" cy="93805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5737711" y="4912877"/>
            <a:ext cx="7196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Screen 4</a:t>
            </a:r>
            <a:endParaRPr lang="en-GB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6973828" y="3805067"/>
            <a:ext cx="13276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X</a:t>
            </a:r>
            <a:r>
              <a:rPr lang="en-GB" sz="1600" baseline="-25000" dirty="0" smtClean="0"/>
              <a:t>1</a:t>
            </a:r>
            <a:r>
              <a:rPr lang="en-GB" sz="1600" dirty="0" smtClean="0"/>
              <a:t>, Y</a:t>
            </a:r>
            <a:r>
              <a:rPr lang="en-GB" sz="1600" baseline="-25000" dirty="0" smtClean="0"/>
              <a:t>1</a:t>
            </a:r>
            <a:r>
              <a:rPr lang="en-GB" sz="1600" dirty="0" smtClean="0"/>
              <a:t>, </a:t>
            </a:r>
            <a:r>
              <a:rPr lang="en-GB" sz="1600" dirty="0" smtClean="0">
                <a:latin typeface="Symbol" charset="2"/>
                <a:ea typeface="Symbol" charset="2"/>
                <a:cs typeface="Symbol" charset="2"/>
              </a:rPr>
              <a:t>s</a:t>
            </a:r>
            <a:r>
              <a:rPr lang="en-GB" sz="1600" baseline="-25000" dirty="0" smtClean="0"/>
              <a:t>x1</a:t>
            </a:r>
            <a:r>
              <a:rPr lang="en-GB" sz="1600" dirty="0" smtClean="0"/>
              <a:t>, </a:t>
            </a:r>
            <a:r>
              <a:rPr lang="en-GB" sz="1600" dirty="0" smtClean="0">
                <a:latin typeface="Symbol" charset="2"/>
                <a:ea typeface="Symbol" charset="2"/>
                <a:cs typeface="Symbol" charset="2"/>
              </a:rPr>
              <a:t>s</a:t>
            </a:r>
            <a:r>
              <a:rPr lang="en-GB" sz="1600" baseline="-25000" dirty="0" smtClean="0"/>
              <a:t>y1</a:t>
            </a:r>
            <a:endParaRPr lang="en-GB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6970598" y="4571836"/>
            <a:ext cx="15315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Symbol" charset="2"/>
                <a:ea typeface="Symbol" charset="2"/>
                <a:cs typeface="Symbol" charset="2"/>
              </a:rPr>
              <a:t>D</a:t>
            </a:r>
            <a:r>
              <a:rPr lang="en-GB" sz="1600" dirty="0" smtClean="0"/>
              <a:t>X,</a:t>
            </a:r>
            <a:r>
              <a:rPr lang="en-GB" sz="1600" dirty="0">
                <a:latin typeface="Symbol" charset="2"/>
                <a:ea typeface="Symbol" charset="2"/>
                <a:cs typeface="Symbol" charset="2"/>
              </a:rPr>
              <a:t> D</a:t>
            </a:r>
            <a:r>
              <a:rPr lang="en-GB" sz="1600" dirty="0" smtClean="0"/>
              <a:t>Y, </a:t>
            </a:r>
            <a:r>
              <a:rPr lang="en-GB" sz="1600" dirty="0" err="1" smtClean="0">
                <a:latin typeface="Symbol" charset="2"/>
                <a:ea typeface="Symbol" charset="2"/>
                <a:cs typeface="Symbol" charset="2"/>
              </a:rPr>
              <a:t>Ds</a:t>
            </a:r>
            <a:r>
              <a:rPr lang="en-GB" sz="1600" baseline="-25000" dirty="0" err="1" smtClean="0"/>
              <a:t>x</a:t>
            </a:r>
            <a:r>
              <a:rPr lang="en-GB" sz="1600" dirty="0" smtClean="0"/>
              <a:t>, </a:t>
            </a:r>
            <a:r>
              <a:rPr lang="en-GB" sz="1600" dirty="0" err="1" smtClean="0">
                <a:latin typeface="Symbol" charset="2"/>
                <a:ea typeface="Symbol" charset="2"/>
                <a:cs typeface="Symbol" charset="2"/>
              </a:rPr>
              <a:t>Ds</a:t>
            </a:r>
            <a:r>
              <a:rPr lang="en-GB" sz="1600" baseline="-25000" dirty="0" err="1" smtClean="0"/>
              <a:t>y</a:t>
            </a:r>
            <a:endParaRPr lang="en-GB" sz="1600" baseline="-25000" dirty="0"/>
          </a:p>
        </p:txBody>
      </p:sp>
      <p:sp>
        <p:nvSpPr>
          <p:cNvPr id="57" name="TextBox 56"/>
          <p:cNvSpPr txBox="1"/>
          <p:nvPr/>
        </p:nvSpPr>
        <p:spPr>
          <a:xfrm>
            <a:off x="6973828" y="4195942"/>
            <a:ext cx="13276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X</a:t>
            </a:r>
            <a:r>
              <a:rPr lang="en-GB" sz="1600" baseline="-25000" dirty="0"/>
              <a:t>2</a:t>
            </a:r>
            <a:r>
              <a:rPr lang="en-GB" sz="1600" dirty="0" smtClean="0"/>
              <a:t>, Y</a:t>
            </a:r>
            <a:r>
              <a:rPr lang="en-GB" sz="1600" baseline="-25000" dirty="0"/>
              <a:t>2</a:t>
            </a:r>
            <a:r>
              <a:rPr lang="en-GB" sz="1600" dirty="0" smtClean="0"/>
              <a:t>, </a:t>
            </a:r>
            <a:r>
              <a:rPr lang="en-GB" sz="1600" dirty="0" smtClean="0">
                <a:latin typeface="Symbol" charset="2"/>
                <a:ea typeface="Symbol" charset="2"/>
                <a:cs typeface="Symbol" charset="2"/>
              </a:rPr>
              <a:t>s</a:t>
            </a:r>
            <a:r>
              <a:rPr lang="en-GB" sz="1600" baseline="-25000" dirty="0" smtClean="0"/>
              <a:t>x2</a:t>
            </a:r>
            <a:r>
              <a:rPr lang="en-GB" sz="1600" dirty="0" smtClean="0"/>
              <a:t>, </a:t>
            </a:r>
            <a:r>
              <a:rPr lang="en-GB" sz="1600" dirty="0" smtClean="0">
                <a:latin typeface="Symbol" charset="2"/>
                <a:ea typeface="Symbol" charset="2"/>
                <a:cs typeface="Symbol" charset="2"/>
              </a:rPr>
              <a:t>s</a:t>
            </a:r>
            <a:r>
              <a:rPr lang="en-GB" sz="1600" baseline="-25000" dirty="0" smtClean="0"/>
              <a:t>y</a:t>
            </a:r>
            <a:r>
              <a:rPr lang="en-GB" sz="1600" baseline="-25000" dirty="0"/>
              <a:t>2</a:t>
            </a:r>
            <a:endParaRPr lang="en-GB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7138809" y="550255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/>
              <a:t>Dump</a:t>
            </a:r>
            <a:endParaRPr lang="en-GB"/>
          </a:p>
        </p:txBody>
      </p:sp>
      <p:sp>
        <p:nvSpPr>
          <p:cNvPr id="59" name="Can 58"/>
          <p:cNvSpPr>
            <a:spLocks noChangeAspect="1"/>
          </p:cNvSpPr>
          <p:nvPr/>
        </p:nvSpPr>
        <p:spPr>
          <a:xfrm rot="16200000">
            <a:off x="8032668" y="5129591"/>
            <a:ext cx="900000" cy="1197000"/>
          </a:xfrm>
          <a:prstGeom prst="can">
            <a:avLst/>
          </a:prstGeom>
          <a:solidFill>
            <a:srgbClr val="941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2745285" y="5563575"/>
            <a:ext cx="428074" cy="288032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34000">
                <a:schemeClr val="accent2">
                  <a:lumMod val="97000"/>
                  <a:lumOff val="3000"/>
                </a:schemeClr>
              </a:gs>
              <a:gs pos="89000">
                <a:schemeClr val="bg1"/>
              </a:gs>
              <a:gs pos="64000">
                <a:schemeClr val="accent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3143315" y="5243793"/>
            <a:ext cx="929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Image 1</a:t>
            </a:r>
            <a:endParaRPr lang="en-GB" dirty="0"/>
          </a:p>
        </p:txBody>
      </p:sp>
      <p:sp>
        <p:nvSpPr>
          <p:cNvPr id="60" name="Oval 59"/>
          <p:cNvSpPr>
            <a:spLocks/>
          </p:cNvSpPr>
          <p:nvPr/>
        </p:nvSpPr>
        <p:spPr>
          <a:xfrm>
            <a:off x="5715386" y="5347591"/>
            <a:ext cx="720000" cy="72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5849924" y="5705656"/>
            <a:ext cx="594284" cy="315632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34000">
                <a:schemeClr val="accent2">
                  <a:lumMod val="97000"/>
                  <a:lumOff val="3000"/>
                </a:schemeClr>
              </a:gs>
              <a:gs pos="89000">
                <a:schemeClr val="bg1"/>
              </a:gs>
              <a:gs pos="64000">
                <a:schemeClr val="accent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4984663" y="5859774"/>
            <a:ext cx="929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Image 2</a:t>
            </a:r>
            <a:endParaRPr lang="en-GB" dirty="0"/>
          </a:p>
        </p:txBody>
      </p:sp>
      <p:sp>
        <p:nvSpPr>
          <p:cNvPr id="61" name="TextBox 60"/>
          <p:cNvSpPr txBox="1"/>
          <p:nvPr/>
        </p:nvSpPr>
        <p:spPr>
          <a:xfrm>
            <a:off x="6970598" y="3427837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IMG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3452899" y="3430906"/>
            <a:ext cx="744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APTM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3455925" y="3712084"/>
            <a:ext cx="3168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Current / sectors (MS /s</a:t>
            </a:r>
          </a:p>
          <a:p>
            <a:r>
              <a:rPr lang="en-GB" sz="1600" dirty="0" smtClean="0"/>
              <a:t>MS/s</a:t>
            </a:r>
          </a:p>
          <a:p>
            <a:r>
              <a:rPr lang="en-GB" sz="1600" dirty="0" smtClean="0"/>
              <a:t>Temperature / Thermocouples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-17497" y="3497648"/>
            <a:ext cx="2048674" cy="1776234"/>
            <a:chOff x="-82178" y="1788004"/>
            <a:chExt cx="2048674" cy="1776234"/>
          </a:xfrm>
        </p:grpSpPr>
        <p:sp>
          <p:nvSpPr>
            <p:cNvPr id="65" name="Rectangle 64"/>
            <p:cNvSpPr/>
            <p:nvPr/>
          </p:nvSpPr>
          <p:spPr>
            <a:xfrm>
              <a:off x="313563" y="2223636"/>
              <a:ext cx="153981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393683" y="2223636"/>
              <a:ext cx="153981" cy="9144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Rectangle 66"/>
            <p:cNvSpPr/>
            <p:nvPr/>
          </p:nvSpPr>
          <p:spPr>
            <a:xfrm rot="5400000">
              <a:off x="850570" y="2798094"/>
              <a:ext cx="153981" cy="9144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Rectangle 67"/>
            <p:cNvSpPr/>
            <p:nvPr/>
          </p:nvSpPr>
          <p:spPr>
            <a:xfrm rot="5400000">
              <a:off x="859039" y="1658300"/>
              <a:ext cx="153981" cy="9144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83619" y="1791074"/>
              <a:ext cx="4379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smtClean="0"/>
                <a:t>1µA</a:t>
              </a:r>
              <a:endParaRPr lang="en-GB" sz="120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16640" y="3287239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smtClean="0"/>
                <a:t>0.8µA</a:t>
              </a:r>
              <a:endParaRPr lang="en-GB" sz="120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479015" y="2420888"/>
              <a:ext cx="4379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3µA</a:t>
              </a:r>
              <a:endParaRPr lang="en-GB" sz="12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-42749" y="2420888"/>
              <a:ext cx="4379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/>
                <a:t>4</a:t>
              </a:r>
              <a:r>
                <a:rPr lang="en-GB" sz="1200" smtClean="0"/>
                <a:t>µA</a:t>
              </a:r>
              <a:endParaRPr lang="en-GB" sz="1200" dirty="0"/>
            </a:p>
          </p:txBody>
        </p:sp>
        <p:sp>
          <p:nvSpPr>
            <p:cNvPr id="73" name="Oval 72"/>
            <p:cNvSpPr>
              <a:spLocks noChangeAspect="1"/>
            </p:cNvSpPr>
            <p:nvPr/>
          </p:nvSpPr>
          <p:spPr>
            <a:xfrm>
              <a:off x="755576" y="2564904"/>
              <a:ext cx="108000" cy="108000"/>
            </a:xfrm>
            <a:prstGeom prst="ellipse">
              <a:avLst/>
            </a:prstGeom>
            <a:gradFill>
              <a:gsLst>
                <a:gs pos="0">
                  <a:srgbClr val="FFC000"/>
                </a:gs>
                <a:gs pos="18000">
                  <a:srgbClr val="FFFF00"/>
                </a:gs>
                <a:gs pos="100000">
                  <a:schemeClr val="bg1"/>
                </a:gs>
                <a:gs pos="74000">
                  <a:srgbClr val="00B05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4" name="Straight Connector 73"/>
            <p:cNvCxnSpPr/>
            <p:nvPr/>
          </p:nvCxnSpPr>
          <p:spPr>
            <a:xfrm flipH="1">
              <a:off x="927561" y="2192491"/>
              <a:ext cx="8469" cy="9858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467544" y="2680836"/>
              <a:ext cx="9261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1475656" y="2780928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350k</a:t>
              </a:r>
              <a:endParaRPr lang="en-GB" sz="12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-82178" y="2697887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smtClean="0"/>
                <a:t>360k</a:t>
              </a:r>
              <a:endParaRPr lang="en-GB" sz="12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902390" y="3287239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smtClean="0"/>
                <a:t>310k</a:t>
              </a:r>
              <a:endParaRPr lang="en-GB" sz="12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933422" y="1788004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314k</a:t>
              </a:r>
              <a:endParaRPr lang="en-GB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732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Beam on Target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9942" y="1873012"/>
            <a:ext cx="8067498" cy="11123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3143012"/>
            <a:ext cx="8073623" cy="2038645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V="1">
            <a:off x="4283968" y="1494076"/>
            <a:ext cx="0" cy="36875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74646" y="1412776"/>
            <a:ext cx="1918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Accelerator region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75046" y="1412776"/>
            <a:ext cx="1441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Target region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24128" y="4560223"/>
            <a:ext cx="22459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Heine Thomsen (ISA</a:t>
            </a:r>
            <a:r>
              <a:rPr lang="en-GB" sz="1000" dirty="0"/>
              <a:t>, Aarhus </a:t>
            </a:r>
            <a:r>
              <a:rPr lang="en-GB" sz="1000" dirty="0" smtClean="0"/>
              <a:t>University)</a:t>
            </a:r>
            <a:endParaRPr lang="en-GB" sz="1000" dirty="0"/>
          </a:p>
        </p:txBody>
      </p:sp>
      <p:sp>
        <p:nvSpPr>
          <p:cNvPr id="17" name="Pie 16"/>
          <p:cNvSpPr/>
          <p:nvPr/>
        </p:nvSpPr>
        <p:spPr>
          <a:xfrm>
            <a:off x="7644218" y="3209264"/>
            <a:ext cx="1440000" cy="1440000"/>
          </a:xfrm>
          <a:prstGeom prst="pie">
            <a:avLst>
              <a:gd name="adj1" fmla="val 5363428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47554" y="3744598"/>
            <a:ext cx="4667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TW</a:t>
            </a:r>
            <a:endParaRPr lang="en-GB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6531608" y="5220939"/>
            <a:ext cx="5831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PBW</a:t>
            </a:r>
            <a:endParaRPr lang="en-GB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7842065" y="5220939"/>
            <a:ext cx="5806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BEW</a:t>
            </a:r>
            <a:endParaRPr lang="en-GB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7114781" y="5220939"/>
            <a:ext cx="5597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PBIP</a:t>
            </a:r>
            <a:endParaRPr lang="en-GB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7114781" y="5559493"/>
            <a:ext cx="20145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GRID</a:t>
            </a:r>
          </a:p>
          <a:p>
            <a:r>
              <a:rPr lang="en-GB" sz="1400" dirty="0" smtClean="0"/>
              <a:t>APTM</a:t>
            </a:r>
          </a:p>
          <a:p>
            <a:r>
              <a:rPr lang="en-GB" sz="1400" dirty="0" smtClean="0"/>
              <a:t>IMG (x2): current density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36810" y="5220939"/>
            <a:ext cx="4282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CO</a:t>
            </a:r>
            <a:endParaRPr lang="en-GB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659942" y="5220939"/>
            <a:ext cx="22151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A2T and Raster Magnets</a:t>
            </a:r>
            <a:endParaRPr lang="en-GB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4026768" y="5559493"/>
            <a:ext cx="27177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BPM</a:t>
            </a:r>
          </a:p>
          <a:p>
            <a:r>
              <a:rPr lang="en-GB" sz="1400" dirty="0" smtClean="0"/>
              <a:t>BCM</a:t>
            </a:r>
          </a:p>
          <a:p>
            <a:r>
              <a:rPr lang="en-GB" sz="1400" dirty="0"/>
              <a:t>NPM</a:t>
            </a:r>
          </a:p>
          <a:p>
            <a:r>
              <a:rPr lang="en-GB" sz="1400" dirty="0" smtClean="0"/>
              <a:t>APTM: beam aperture (protection)</a:t>
            </a:r>
            <a:endParaRPr lang="en-GB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659942" y="5643245"/>
            <a:ext cx="287518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BPM: phase, position</a:t>
            </a:r>
          </a:p>
          <a:p>
            <a:r>
              <a:rPr lang="en-GB" sz="1400" dirty="0" smtClean="0"/>
              <a:t>BCM: peak current</a:t>
            </a:r>
          </a:p>
          <a:p>
            <a:r>
              <a:rPr lang="en-GB" sz="1400" dirty="0" smtClean="0"/>
              <a:t>NPM: beam profile, size, positon</a:t>
            </a:r>
          </a:p>
          <a:p>
            <a:r>
              <a:rPr lang="en-GB" sz="1400" dirty="0" smtClean="0"/>
              <a:t>WS: (low power) beam </a:t>
            </a:r>
            <a:r>
              <a:rPr lang="en-GB" sz="1400" dirty="0"/>
              <a:t>profile, </a:t>
            </a:r>
            <a:r>
              <a:rPr lang="en-GB" sz="1400" dirty="0" smtClean="0"/>
              <a:t>size</a:t>
            </a:r>
            <a:endParaRPr lang="en-GB" sz="1400" dirty="0"/>
          </a:p>
          <a:p>
            <a:r>
              <a:rPr lang="en-GB" sz="1400" dirty="0" smtClean="0"/>
              <a:t> </a:t>
            </a:r>
            <a:endParaRPr lang="en-GB" sz="1400" dirty="0"/>
          </a:p>
        </p:txBody>
      </p:sp>
      <p:sp>
        <p:nvSpPr>
          <p:cNvPr id="27" name="Rectangle 26"/>
          <p:cNvSpPr/>
          <p:nvPr/>
        </p:nvSpPr>
        <p:spPr>
          <a:xfrm>
            <a:off x="6535487" y="5571275"/>
            <a:ext cx="6231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400">
                <a:solidFill>
                  <a:prstClr val="black"/>
                </a:solidFill>
              </a:rPr>
              <a:t>APTM</a:t>
            </a:r>
            <a:endParaRPr lang="en-GB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98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Picture 1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6218" y="4318097"/>
            <a:ext cx="3271355" cy="2160000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927" y="4318097"/>
            <a:ext cx="3253890" cy="216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Beam on Target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7</a:t>
            </a:fld>
            <a:endParaRPr lang="en-GB" noProof="0"/>
          </a:p>
        </p:txBody>
      </p:sp>
      <p:sp>
        <p:nvSpPr>
          <p:cNvPr id="6" name="Rounded Rectangle 5"/>
          <p:cNvSpPr/>
          <p:nvPr/>
        </p:nvSpPr>
        <p:spPr>
          <a:xfrm>
            <a:off x="6551712" y="0"/>
            <a:ext cx="2592288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en-GB" sz="1600" dirty="0" smtClean="0"/>
              <a:t>Beam parameters:</a:t>
            </a:r>
          </a:p>
          <a:p>
            <a:r>
              <a:rPr lang="en-GB" sz="1600" dirty="0" smtClean="0"/>
              <a:t>Power: 2MW</a:t>
            </a:r>
          </a:p>
          <a:p>
            <a:r>
              <a:rPr lang="en-GB" sz="1600" dirty="0" smtClean="0"/>
              <a:t>Peak Current: 62.5mA </a:t>
            </a:r>
          </a:p>
          <a:p>
            <a:r>
              <a:rPr lang="en-GB" sz="1600" dirty="0" err="1" smtClean="0"/>
              <a:t>Avg</a:t>
            </a:r>
            <a:r>
              <a:rPr lang="en-GB" sz="1600" dirty="0" smtClean="0"/>
              <a:t> Current: 2.6mA </a:t>
            </a:r>
          </a:p>
          <a:p>
            <a:r>
              <a:rPr lang="en-GB" sz="1600" dirty="0" smtClean="0"/>
              <a:t>Pulse: 2.86 </a:t>
            </a:r>
            <a:r>
              <a:rPr lang="en-GB" sz="1600" dirty="0" err="1" smtClean="0"/>
              <a:t>ms</a:t>
            </a:r>
            <a:r>
              <a:rPr lang="en-GB" sz="1600" dirty="0" smtClean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5119" y="4509120"/>
            <a:ext cx="630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PBW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61904" y="4509120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BEW</a:t>
            </a:r>
            <a:endParaRPr lang="en-GB" dirty="0">
              <a:solidFill>
                <a:srgbClr val="FFFF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6576554" y="4318097"/>
            <a:ext cx="3262605" cy="2160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33187" y="1989080"/>
            <a:ext cx="3257419" cy="2160000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5923467" y="2195572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H. GRID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7521135" y="4155321"/>
            <a:ext cx="87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/>
              <a:t>V. </a:t>
            </a:r>
            <a:r>
              <a:rPr lang="en-GB" dirty="0" smtClean="0"/>
              <a:t>GRID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6984615" y="2169094"/>
            <a:ext cx="797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smtClean="0"/>
              <a:t>FFT peaks</a:t>
            </a:r>
            <a:endParaRPr lang="en-GB" sz="1200" dirty="0" smtClean="0"/>
          </a:p>
          <a:p>
            <a:r>
              <a:rPr lang="en-GB" sz="1200" dirty="0" smtClean="0"/>
              <a:t>V: 29kHz</a:t>
            </a:r>
          </a:p>
          <a:p>
            <a:r>
              <a:rPr lang="en-GB" sz="1200" dirty="0" smtClean="0"/>
              <a:t>H: 39kHz</a:t>
            </a:r>
            <a:endParaRPr lang="en-GB" sz="1200" dirty="0"/>
          </a:p>
        </p:txBody>
      </p:sp>
      <p:sp>
        <p:nvSpPr>
          <p:cNvPr id="108" name="TextBox 107"/>
          <p:cNvSpPr txBox="1"/>
          <p:nvPr/>
        </p:nvSpPr>
        <p:spPr>
          <a:xfrm>
            <a:off x="97952" y="1451305"/>
            <a:ext cx="744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/>
              <a:t>APTM</a:t>
            </a:r>
            <a:endParaRPr lang="en-GB"/>
          </a:p>
        </p:txBody>
      </p:sp>
      <p:grpSp>
        <p:nvGrpSpPr>
          <p:cNvPr id="141" name="Group 140"/>
          <p:cNvGrpSpPr/>
          <p:nvPr/>
        </p:nvGrpSpPr>
        <p:grpSpPr>
          <a:xfrm>
            <a:off x="-82178" y="1788004"/>
            <a:ext cx="2048674" cy="1776234"/>
            <a:chOff x="-82178" y="1788004"/>
            <a:chExt cx="2048674" cy="1776234"/>
          </a:xfrm>
        </p:grpSpPr>
        <p:sp>
          <p:nvSpPr>
            <p:cNvPr id="109" name="Rectangle 108"/>
            <p:cNvSpPr/>
            <p:nvPr/>
          </p:nvSpPr>
          <p:spPr>
            <a:xfrm>
              <a:off x="313563" y="2223636"/>
              <a:ext cx="153981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393683" y="2223636"/>
              <a:ext cx="153981" cy="9144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Rectangle 110"/>
            <p:cNvSpPr/>
            <p:nvPr/>
          </p:nvSpPr>
          <p:spPr>
            <a:xfrm rot="5400000">
              <a:off x="850570" y="2798094"/>
              <a:ext cx="153981" cy="9144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Rectangle 111"/>
            <p:cNvSpPr/>
            <p:nvPr/>
          </p:nvSpPr>
          <p:spPr>
            <a:xfrm rot="5400000">
              <a:off x="859039" y="1658300"/>
              <a:ext cx="153981" cy="9144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83619" y="1791074"/>
              <a:ext cx="4379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smtClean="0"/>
                <a:t>1µA</a:t>
              </a:r>
              <a:endParaRPr lang="en-GB" sz="120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16640" y="3287239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smtClean="0"/>
                <a:t>0.8µA</a:t>
              </a:r>
              <a:endParaRPr lang="en-GB" sz="120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479015" y="2420888"/>
              <a:ext cx="4379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3µA</a:t>
              </a:r>
              <a:endParaRPr lang="en-GB" sz="1200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-42749" y="2420888"/>
              <a:ext cx="4379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/>
                <a:t>4</a:t>
              </a:r>
              <a:r>
                <a:rPr lang="en-GB" sz="1200" smtClean="0"/>
                <a:t>µA</a:t>
              </a:r>
              <a:endParaRPr lang="en-GB" sz="1200" dirty="0"/>
            </a:p>
          </p:txBody>
        </p:sp>
        <p:sp>
          <p:nvSpPr>
            <p:cNvPr id="117" name="Oval 116"/>
            <p:cNvSpPr>
              <a:spLocks noChangeAspect="1"/>
            </p:cNvSpPr>
            <p:nvPr/>
          </p:nvSpPr>
          <p:spPr>
            <a:xfrm>
              <a:off x="755576" y="2564904"/>
              <a:ext cx="108000" cy="108000"/>
            </a:xfrm>
            <a:prstGeom prst="ellipse">
              <a:avLst/>
            </a:prstGeom>
            <a:gradFill>
              <a:gsLst>
                <a:gs pos="0">
                  <a:srgbClr val="FFC000"/>
                </a:gs>
                <a:gs pos="18000">
                  <a:srgbClr val="FFFF00"/>
                </a:gs>
                <a:gs pos="100000">
                  <a:schemeClr val="bg1"/>
                </a:gs>
                <a:gs pos="74000">
                  <a:srgbClr val="00B05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9" name="Straight Connector 118"/>
            <p:cNvCxnSpPr>
              <a:stCxn id="112" idx="3"/>
              <a:endCxn id="111" idx="1"/>
            </p:cNvCxnSpPr>
            <p:nvPr/>
          </p:nvCxnSpPr>
          <p:spPr>
            <a:xfrm flipH="1">
              <a:off x="927561" y="2192491"/>
              <a:ext cx="8469" cy="9858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110" idx="1"/>
              <a:endCxn id="109" idx="3"/>
            </p:cNvCxnSpPr>
            <p:nvPr/>
          </p:nvCxnSpPr>
          <p:spPr>
            <a:xfrm flipH="1">
              <a:off x="467544" y="2680836"/>
              <a:ext cx="9261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Box 121"/>
            <p:cNvSpPr txBox="1"/>
            <p:nvPr/>
          </p:nvSpPr>
          <p:spPr>
            <a:xfrm>
              <a:off x="1475656" y="2780928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350k</a:t>
              </a:r>
              <a:endParaRPr lang="en-GB" sz="120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-82178" y="2697887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smtClean="0"/>
                <a:t>360k</a:t>
              </a:r>
              <a:endParaRPr lang="en-GB" sz="120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902390" y="3287239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smtClean="0"/>
                <a:t>310k</a:t>
              </a:r>
              <a:endParaRPr lang="en-GB" sz="120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933422" y="1788004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314k</a:t>
              </a:r>
              <a:endParaRPr lang="en-GB" sz="1200" dirty="0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1947262" y="1788004"/>
            <a:ext cx="2048674" cy="1776234"/>
            <a:chOff x="1979712" y="1844824"/>
            <a:chExt cx="2048674" cy="1776234"/>
          </a:xfrm>
        </p:grpSpPr>
        <p:sp>
          <p:nvSpPr>
            <p:cNvPr id="126" name="Rectangle 125"/>
            <p:cNvSpPr/>
            <p:nvPr/>
          </p:nvSpPr>
          <p:spPr>
            <a:xfrm>
              <a:off x="2375453" y="2280456"/>
              <a:ext cx="153981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3455573" y="2280456"/>
              <a:ext cx="153981" cy="9144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" name="Rectangle 127"/>
            <p:cNvSpPr/>
            <p:nvPr/>
          </p:nvSpPr>
          <p:spPr>
            <a:xfrm rot="5400000">
              <a:off x="2912460" y="2854914"/>
              <a:ext cx="153981" cy="9144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Rectangle 128"/>
            <p:cNvSpPr/>
            <p:nvPr/>
          </p:nvSpPr>
          <p:spPr>
            <a:xfrm rot="5400000">
              <a:off x="2920929" y="1715120"/>
              <a:ext cx="153981" cy="9144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2545509" y="1847894"/>
              <a:ext cx="4379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smtClean="0"/>
                <a:t>1µA</a:t>
              </a:r>
              <a:endParaRPr lang="en-GB" sz="120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478530" y="3344059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0.9µA</a:t>
              </a:r>
              <a:endParaRPr lang="en-GB" sz="1200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540905" y="2477708"/>
              <a:ext cx="4379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2</a:t>
              </a:r>
              <a:r>
                <a:rPr lang="en-GB" sz="1200" dirty="0" smtClean="0"/>
                <a:t>µA</a:t>
              </a:r>
              <a:endParaRPr lang="en-GB" sz="1200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2019141" y="2477708"/>
              <a:ext cx="4379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4µA</a:t>
              </a:r>
              <a:endParaRPr lang="en-GB" sz="1200" dirty="0"/>
            </a:p>
          </p:txBody>
        </p:sp>
        <p:sp>
          <p:nvSpPr>
            <p:cNvPr id="134" name="Oval 133"/>
            <p:cNvSpPr>
              <a:spLocks noChangeAspect="1"/>
            </p:cNvSpPr>
            <p:nvPr/>
          </p:nvSpPr>
          <p:spPr>
            <a:xfrm>
              <a:off x="2735808" y="2672928"/>
              <a:ext cx="108000" cy="108000"/>
            </a:xfrm>
            <a:prstGeom prst="ellipse">
              <a:avLst/>
            </a:prstGeom>
            <a:gradFill>
              <a:gsLst>
                <a:gs pos="0">
                  <a:srgbClr val="FFC000"/>
                </a:gs>
                <a:gs pos="18000">
                  <a:srgbClr val="FFFF00"/>
                </a:gs>
                <a:gs pos="100000">
                  <a:schemeClr val="bg1"/>
                </a:gs>
                <a:gs pos="74000">
                  <a:srgbClr val="00B05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5" name="Straight Connector 134"/>
            <p:cNvCxnSpPr/>
            <p:nvPr/>
          </p:nvCxnSpPr>
          <p:spPr>
            <a:xfrm flipH="1">
              <a:off x="2989451" y="2249311"/>
              <a:ext cx="8469" cy="9858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H="1">
              <a:off x="2529434" y="2737656"/>
              <a:ext cx="9261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TextBox 136"/>
            <p:cNvSpPr txBox="1"/>
            <p:nvPr/>
          </p:nvSpPr>
          <p:spPr>
            <a:xfrm>
              <a:off x="3537546" y="2837748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350k</a:t>
              </a:r>
              <a:endParaRPr lang="en-GB" sz="1200" dirty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1979712" y="2754707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smtClean="0"/>
                <a:t>360k</a:t>
              </a:r>
              <a:endParaRPr lang="en-GB" sz="1200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2964280" y="3344059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smtClean="0"/>
                <a:t>310k</a:t>
              </a:r>
              <a:endParaRPr lang="en-GB" sz="1200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2995312" y="1844824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314k</a:t>
              </a:r>
              <a:endParaRPr lang="en-GB" sz="1200" dirty="0"/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654691" y="3539758"/>
            <a:ext cx="5337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smtClean="0"/>
              <a:t>PBW</a:t>
            </a:r>
            <a:endParaRPr lang="en-GB" sz="1400"/>
          </a:p>
        </p:txBody>
      </p:sp>
      <p:sp>
        <p:nvSpPr>
          <p:cNvPr id="144" name="TextBox 143"/>
          <p:cNvSpPr txBox="1"/>
          <p:nvPr/>
        </p:nvSpPr>
        <p:spPr>
          <a:xfrm>
            <a:off x="2693185" y="3533612"/>
            <a:ext cx="513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smtClean="0"/>
              <a:t>PBIP</a:t>
            </a:r>
            <a:endParaRPr lang="en-GB" sz="1400" dirty="0"/>
          </a:p>
        </p:txBody>
      </p:sp>
      <p:sp>
        <p:nvSpPr>
          <p:cNvPr id="145" name="TextBox 144"/>
          <p:cNvSpPr txBox="1"/>
          <p:nvPr/>
        </p:nvSpPr>
        <p:spPr>
          <a:xfrm>
            <a:off x="97844" y="4000957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/>
              <a:t>IMG</a:t>
            </a:r>
            <a:endParaRPr lang="en-GB"/>
          </a:p>
        </p:txBody>
      </p:sp>
      <p:sp>
        <p:nvSpPr>
          <p:cNvPr id="149" name="TextBox 148"/>
          <p:cNvSpPr txBox="1"/>
          <p:nvPr/>
        </p:nvSpPr>
        <p:spPr>
          <a:xfrm>
            <a:off x="1097650" y="4158006"/>
            <a:ext cx="1867819" cy="30777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400" smtClean="0"/>
              <a:t>Max peak </a:t>
            </a:r>
            <a:r>
              <a:rPr lang="en-GB" sz="1400" dirty="0" smtClean="0"/>
              <a:t>density: </a:t>
            </a:r>
            <a:r>
              <a:rPr lang="en-GB" sz="1400" smtClean="0"/>
              <a:t>50%</a:t>
            </a:r>
            <a:endParaRPr lang="en-GB" sz="1400" dirty="0"/>
          </a:p>
        </p:txBody>
      </p:sp>
      <p:sp>
        <p:nvSpPr>
          <p:cNvPr id="150" name="TextBox 149"/>
          <p:cNvSpPr txBox="1"/>
          <p:nvPr/>
        </p:nvSpPr>
        <p:spPr>
          <a:xfrm>
            <a:off x="4456313" y="4158006"/>
            <a:ext cx="1867819" cy="30777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Max peak density: 30%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8109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8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09727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2489</TotalTime>
  <Words>413</Words>
  <Application>Microsoft Macintosh PowerPoint</Application>
  <PresentationFormat>On-screen Show (4:3)</PresentationFormat>
  <Paragraphs>134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.AppleSystemUIFont</vt:lpstr>
      <vt:lpstr>Calibri</vt:lpstr>
      <vt:lpstr>Courier New</vt:lpstr>
      <vt:lpstr>Symbol</vt:lpstr>
      <vt:lpstr>Wingdings</vt:lpstr>
      <vt:lpstr>Arial</vt:lpstr>
      <vt:lpstr>Office Theme</vt:lpstr>
      <vt:lpstr>Beam on Target Diagnostics</vt:lpstr>
      <vt:lpstr>Outline</vt:lpstr>
      <vt:lpstr>Concept and Overview</vt:lpstr>
      <vt:lpstr>Beam on Dump</vt:lpstr>
      <vt:lpstr>Beam on Dump</vt:lpstr>
      <vt:lpstr>Beam on Target</vt:lpstr>
      <vt:lpstr>Beam on Target</vt:lpstr>
      <vt:lpstr>PowerPoint Presentation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on Target Diagnostics</dc:title>
  <dc:creator>Microsoft Office User</dc:creator>
  <cp:lastModifiedBy>Microsoft Office User</cp:lastModifiedBy>
  <cp:revision>39</cp:revision>
  <dcterms:created xsi:type="dcterms:W3CDTF">2017-11-18T17:53:08Z</dcterms:created>
  <dcterms:modified xsi:type="dcterms:W3CDTF">2017-11-20T11:22:17Z</dcterms:modified>
</cp:coreProperties>
</file>