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4" r:id="rId2"/>
    <p:sldId id="278" r:id="rId3"/>
    <p:sldId id="300" r:id="rId4"/>
    <p:sldId id="314" r:id="rId5"/>
    <p:sldId id="319" r:id="rId6"/>
    <p:sldId id="301" r:id="rId7"/>
    <p:sldId id="277" r:id="rId8"/>
    <p:sldId id="308" r:id="rId9"/>
    <p:sldId id="282" r:id="rId10"/>
    <p:sldId id="299" r:id="rId11"/>
    <p:sldId id="280" r:id="rId12"/>
    <p:sldId id="281" r:id="rId13"/>
    <p:sldId id="312" r:id="rId14"/>
    <p:sldId id="285" r:id="rId15"/>
    <p:sldId id="307" r:id="rId16"/>
    <p:sldId id="318" r:id="rId17"/>
    <p:sldId id="287" r:id="rId18"/>
    <p:sldId id="303" r:id="rId19"/>
    <p:sldId id="288" r:id="rId20"/>
    <p:sldId id="304" r:id="rId21"/>
    <p:sldId id="309" r:id="rId22"/>
    <p:sldId id="313" r:id="rId23"/>
    <p:sldId id="292" r:id="rId24"/>
    <p:sldId id="294" r:id="rId25"/>
    <p:sldId id="290" r:id="rId26"/>
    <p:sldId id="305" r:id="rId27"/>
    <p:sldId id="311" r:id="rId28"/>
    <p:sldId id="283" r:id="rId29"/>
    <p:sldId id="297" r:id="rId30"/>
    <p:sldId id="298" r:id="rId31"/>
    <p:sldId id="296" r:id="rId32"/>
    <p:sldId id="286" r:id="rId33"/>
    <p:sldId id="293" r:id="rId34"/>
    <p:sldId id="315" r:id="rId35"/>
    <p:sldId id="316" r:id="rId36"/>
    <p:sldId id="317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3721" autoAdjust="0"/>
  </p:normalViewPr>
  <p:slideViewPr>
    <p:cSldViewPr>
      <p:cViewPr varScale="1">
        <p:scale>
          <a:sx n="104" d="100"/>
          <a:sy n="104" d="100"/>
        </p:scale>
        <p:origin x="19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8" y="32420"/>
            <a:ext cx="1009994" cy="1092324"/>
          </a:xfrm>
          <a:prstGeom prst="rect">
            <a:avLst/>
          </a:prstGeom>
          <a:noFill/>
        </p:spPr>
      </p:pic>
      <p:grpSp>
        <p:nvGrpSpPr>
          <p:cNvPr id="30" name="Groupe 29"/>
          <p:cNvGrpSpPr/>
          <p:nvPr userDrawn="1"/>
        </p:nvGrpSpPr>
        <p:grpSpPr>
          <a:xfrm>
            <a:off x="0" y="3429000"/>
            <a:ext cx="9055546" cy="1651426"/>
            <a:chOff x="105658" y="3573016"/>
            <a:chExt cx="8930838" cy="1482139"/>
          </a:xfrm>
        </p:grpSpPr>
        <p:pic>
          <p:nvPicPr>
            <p:cNvPr id="31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/>
          <p:cNvPicPr/>
          <p:nvPr userDrawn="1"/>
        </p:nvPicPr>
        <p:blipFill rotWithShape="1">
          <a:blip r:embed="rId5"/>
          <a:srcRect r="44000"/>
          <a:stretch/>
        </p:blipFill>
        <p:spPr bwMode="auto">
          <a:xfrm>
            <a:off x="7186736" y="37753"/>
            <a:ext cx="1057672" cy="108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CEA Saclay/Cold NPM ESS | 20/11/2017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mtClean="0"/>
              <a:t>CEA Saclay/Cold NPM ESS | 20/11/2017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" y="32420"/>
            <a:ext cx="1009994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/>
          <a:srcRect r="44000"/>
          <a:stretch/>
        </p:blipFill>
        <p:spPr bwMode="auto">
          <a:xfrm>
            <a:off x="1115616" y="32420"/>
            <a:ext cx="1008112" cy="1092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99" y="56782"/>
            <a:ext cx="574541" cy="64543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/>
          <p:nvPr userDrawn="1"/>
        </p:nvPicPr>
        <p:blipFill rotWithShape="1">
          <a:blip r:embed="rId14"/>
          <a:srcRect r="44000"/>
          <a:stretch/>
        </p:blipFill>
        <p:spPr bwMode="auto">
          <a:xfrm>
            <a:off x="8479317" y="63256"/>
            <a:ext cx="636905" cy="64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0" r:id="rId4"/>
    <p:sldLayoutId id="2147483662" r:id="rId5"/>
    <p:sldLayoutId id="2147483663" r:id="rId6"/>
    <p:sldLayoutId id="2147483664" r:id="rId7"/>
    <p:sldLayoutId id="2147483667" r:id="rId8"/>
    <p:sldLayoutId id="2147483654" r:id="rId9"/>
    <p:sldLayoutId id="2147483668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</a:t>
            </a:r>
            <a:r>
              <a:rPr lang="en-US" noProof="0" dirty="0" smtClean="0"/>
              <a:t>NPM electric field uniformity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432048"/>
          </a:xfrm>
        </p:spPr>
        <p:txBody>
          <a:bodyPr/>
          <a:lstStyle/>
          <a:p>
            <a:r>
              <a:rPr lang="en-GB" dirty="0"/>
              <a:t>P. Abbon, F. Belloni</a:t>
            </a:r>
            <a:r>
              <a:rPr lang="en-GB" u="sng" dirty="0"/>
              <a:t>, F. Benedetti</a:t>
            </a:r>
            <a:r>
              <a:rPr lang="en-GB" dirty="0"/>
              <a:t>, G. </a:t>
            </a:r>
            <a:r>
              <a:rPr lang="en-GB" dirty="0" err="1"/>
              <a:t>Coulloux</a:t>
            </a:r>
            <a:r>
              <a:rPr lang="en-GB" dirty="0"/>
              <a:t>, C. </a:t>
            </a:r>
            <a:r>
              <a:rPr lang="en-GB" dirty="0" err="1"/>
              <a:t>Lahonde-Hamdoun</a:t>
            </a:r>
            <a:r>
              <a:rPr lang="en-GB" dirty="0"/>
              <a:t>, P. Le </a:t>
            </a:r>
            <a:r>
              <a:rPr lang="en-GB" dirty="0" err="1"/>
              <a:t>Bourlout</a:t>
            </a:r>
            <a:r>
              <a:rPr lang="en-GB" dirty="0"/>
              <a:t>, Y. Mariette, J. </a:t>
            </a:r>
            <a:r>
              <a:rPr lang="en-GB" dirty="0" err="1"/>
              <a:t>Marroncle</a:t>
            </a:r>
            <a:r>
              <a:rPr lang="en-GB" dirty="0"/>
              <a:t>, J.P. </a:t>
            </a:r>
            <a:r>
              <a:rPr lang="en-GB" dirty="0" err="1"/>
              <a:t>Mols</a:t>
            </a:r>
            <a:r>
              <a:rPr lang="en-GB" dirty="0"/>
              <a:t>, V. </a:t>
            </a:r>
            <a:r>
              <a:rPr lang="en-GB" dirty="0" err="1"/>
              <a:t>Nadot</a:t>
            </a:r>
            <a:r>
              <a:rPr lang="en-GB" dirty="0"/>
              <a:t>, L. Scola </a:t>
            </a:r>
            <a:r>
              <a:rPr lang="en-GB" dirty="0" smtClean="0"/>
              <a:t> (CEA)</a:t>
            </a:r>
          </a:p>
          <a:p>
            <a:r>
              <a:rPr lang="en-GB" dirty="0" err="1" smtClean="0"/>
              <a:t>Cyrille</a:t>
            </a:r>
            <a:r>
              <a:rPr lang="en-GB" dirty="0" smtClean="0"/>
              <a:t> Thomas (ESS)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BI FORUM #4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6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53" y="2132856"/>
            <a:ext cx="3168599" cy="3291696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1440160"/>
          </a:xfrm>
        </p:spPr>
        <p:txBody>
          <a:bodyPr/>
          <a:lstStyle/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3D vector data are difficult to represent directly</a:t>
            </a:r>
          </a:p>
          <a:p>
            <a:pPr lvl="3"/>
            <a:r>
              <a:rPr lang="en-US" b="1" dirty="0" smtClean="0"/>
              <a:t>Go </a:t>
            </a:r>
            <a:r>
              <a:rPr lang="en-US" b="1" dirty="0"/>
              <a:t>back to 2D</a:t>
            </a:r>
          </a:p>
          <a:p>
            <a:pPr lvl="3"/>
            <a:r>
              <a:rPr lang="en-US" dirty="0" smtClean="0"/>
              <a:t>Streamlines</a:t>
            </a:r>
          </a:p>
          <a:p>
            <a:pPr lvl="1"/>
            <a:r>
              <a:rPr lang="en-US" dirty="0" smtClean="0"/>
              <a:t>Find a way to quantify the uniformity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uniformity ?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576000" y="2924944"/>
            <a:ext cx="3996000" cy="3378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Statistical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Make a slice in Z direction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Calculate the quadratic mean value of E field in the area close by to the beam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Sweep over Z</a:t>
            </a:r>
          </a:p>
          <a:p>
            <a:pPr lvl="1">
              <a:buFont typeface="+mj-lt"/>
              <a:buAutoNum type="arabicPeriod"/>
            </a:pPr>
            <a:endParaRPr lang="en-US" dirty="0"/>
          </a:p>
          <a:p>
            <a:pPr marL="0" lvl="1"/>
            <a:r>
              <a:rPr lang="en-US" dirty="0" smtClean="0"/>
              <a:t>Advantages</a:t>
            </a:r>
          </a:p>
          <a:p>
            <a:pPr marL="649287" lvl="3"/>
            <a:r>
              <a:rPr lang="en-US" dirty="0" smtClean="0"/>
              <a:t>Quadratic </a:t>
            </a:r>
            <a:r>
              <a:rPr lang="en-US" dirty="0" smtClean="0">
                <a:sym typeface="Wingdings" panose="05000000000000000000" pitchFamily="2" charset="2"/>
              </a:rPr>
              <a:t> No compensation</a:t>
            </a:r>
          </a:p>
          <a:p>
            <a:pPr marL="649287" lvl="3"/>
            <a:r>
              <a:rPr lang="en-US" dirty="0" smtClean="0">
                <a:sym typeface="Wingdings" panose="05000000000000000000" pitchFamily="2" charset="2"/>
              </a:rPr>
              <a:t>Error FEM solver only</a:t>
            </a:r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Drawbacks</a:t>
            </a:r>
          </a:p>
          <a:p>
            <a:pPr marL="649287" lvl="3"/>
            <a:r>
              <a:rPr lang="en-US" dirty="0" smtClean="0">
                <a:sym typeface="Wingdings" panose="05000000000000000000" pitchFamily="2" charset="2"/>
              </a:rPr>
              <a:t>Quadratic  Lost sign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endParaRPr lang="en-US" dirty="0"/>
          </a:p>
          <a:p>
            <a:pPr lv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1440160"/>
          </a:xfrm>
        </p:spPr>
        <p:txBody>
          <a:bodyPr/>
          <a:lstStyle/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3D vector data are difficult to represent directly</a:t>
            </a:r>
          </a:p>
          <a:p>
            <a:pPr lvl="3"/>
            <a:r>
              <a:rPr lang="en-US" dirty="0" smtClean="0"/>
              <a:t>Go back to 2D</a:t>
            </a:r>
          </a:p>
          <a:p>
            <a:pPr lvl="3"/>
            <a:r>
              <a:rPr lang="en-US" b="1" dirty="0" smtClean="0"/>
              <a:t>Streamlines </a:t>
            </a:r>
            <a:r>
              <a:rPr lang="en-US" b="1" dirty="0" smtClean="0">
                <a:sym typeface="Wingdings" panose="05000000000000000000" pitchFamily="2" charset="2"/>
              </a:rPr>
              <a:t> Particles tracking in our case</a:t>
            </a:r>
            <a:endParaRPr lang="en-US" b="1" dirty="0" smtClean="0"/>
          </a:p>
          <a:p>
            <a:pPr lvl="1"/>
            <a:r>
              <a:rPr lang="en-US" dirty="0" smtClean="0"/>
              <a:t>Find a way to quantify the uniformity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uniformity ?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576000" y="2924944"/>
            <a:ext cx="3996000" cy="3378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Particle tracking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Draw randomly (or not)</a:t>
            </a:r>
            <a:r>
              <a:rPr lang="en-US" dirty="0"/>
              <a:t> </a:t>
            </a:r>
            <a:r>
              <a:rPr lang="en-US" dirty="0" smtClean="0"/>
              <a:t>particles and store the initial position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Integrate the equation of motion w.r.t the Lorentz equation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Store the final position</a:t>
            </a:r>
          </a:p>
          <a:p>
            <a:pPr lvl="1">
              <a:buFont typeface="+mj-lt"/>
              <a:buAutoNum type="arabicPeriod"/>
            </a:pPr>
            <a:endParaRPr lang="en-US" dirty="0"/>
          </a:p>
          <a:p>
            <a:pPr marL="0" lvl="1"/>
            <a:r>
              <a:rPr lang="en-US" dirty="0"/>
              <a:t>Advantages</a:t>
            </a:r>
          </a:p>
          <a:p>
            <a:pPr marL="649287" lvl="3"/>
            <a:r>
              <a:rPr lang="en-US" dirty="0" smtClean="0"/>
              <a:t>That’s all we want</a:t>
            </a:r>
          </a:p>
          <a:p>
            <a:pPr marL="649287" lvl="3"/>
            <a:endParaRPr lang="en-US" dirty="0"/>
          </a:p>
          <a:p>
            <a:pPr marL="0" lvl="1"/>
            <a:r>
              <a:rPr lang="en-US" dirty="0" smtClean="0"/>
              <a:t>Drawbacks</a:t>
            </a:r>
            <a:endParaRPr lang="en-US" dirty="0"/>
          </a:p>
          <a:p>
            <a:pPr marL="649287" lvl="3"/>
            <a:r>
              <a:rPr lang="en-US" dirty="0" smtClean="0">
                <a:sym typeface="Wingdings" panose="05000000000000000000" pitchFamily="2" charset="2"/>
              </a:rPr>
              <a:t>Error: </a:t>
            </a:r>
            <a:r>
              <a:rPr lang="en-US" dirty="0" err="1" smtClean="0">
                <a:sym typeface="Wingdings" panose="05000000000000000000" pitchFamily="2" charset="2"/>
              </a:rPr>
              <a:t>FEM+Interpolation+Integration</a:t>
            </a:r>
            <a:endParaRPr lang="en-US" dirty="0"/>
          </a:p>
          <a:p>
            <a:pPr marL="563562"/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9"/>
              <p:cNvSpPr txBox="1">
                <a:spLocks/>
              </p:cNvSpPr>
              <p:nvPr/>
            </p:nvSpPr>
            <p:spPr>
              <a:xfrm>
                <a:off x="5508104" y="3174111"/>
                <a:ext cx="3240360" cy="288032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923925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Arial" pitchFamily="34" charset="0"/>
                  <a:buNone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60363" indent="-360363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SzPct val="90000"/>
                  <a:buFontTx/>
                  <a:buBlip>
                    <a:blip r:embed="rId2"/>
                  </a:buBlip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361950" indent="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SzPct val="36000"/>
                  <a:buFont typeface="Arial" pitchFamily="34" charset="0"/>
                  <a:buNone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1009650" indent="-238125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SzPct val="36000"/>
                  <a:buFontTx/>
                  <a:buBlip>
                    <a:blip r:embed="rId3"/>
                  </a:buBlip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1133475" indent="-11430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Font typeface="Arial" pitchFamily="34" charset="0"/>
                  <a:buChar char="-"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fr-FR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Non relativistic in range of a IPM</a:t>
                </a:r>
                <a:endParaRPr lang="en-US" dirty="0"/>
              </a:p>
              <a:p>
                <a:pPr lvl="3"/>
                <a:r>
                  <a:rPr lang="en-US" dirty="0" smtClean="0"/>
                  <a:t>No magnetic field in our case but possibility to add one (background)</a:t>
                </a:r>
              </a:p>
              <a:p>
                <a:pPr lvl="4"/>
                <a:endParaRPr lang="en-US" dirty="0" smtClean="0"/>
              </a:p>
              <a:p>
                <a:pPr lvl="1"/>
                <a:r>
                  <a:rPr lang="en-US" dirty="0" smtClean="0"/>
                  <a:t>Interpolation on scattered data</a:t>
                </a:r>
              </a:p>
              <a:p>
                <a:pPr lvl="3"/>
                <a:r>
                  <a:rPr lang="en-US" dirty="0" smtClean="0"/>
                  <a:t>Radial Basis Function</a:t>
                </a:r>
              </a:p>
              <a:p>
                <a:pPr lvl="3"/>
                <a:r>
                  <a:rPr lang="en-US" dirty="0" smtClean="0"/>
                  <a:t>Nearest Neighbors</a:t>
                </a:r>
              </a:p>
              <a:p>
                <a:pPr lvl="3"/>
                <a:r>
                  <a:rPr lang="en-US" dirty="0" smtClean="0"/>
                  <a:t>Delaunay Triangulation</a:t>
                </a:r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8" name="Espace réservé du conten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174111"/>
                <a:ext cx="3240360" cy="2880320"/>
              </a:xfrm>
              <a:prstGeom prst="rect">
                <a:avLst/>
              </a:prstGeom>
              <a:blipFill>
                <a:blip r:embed="rId4"/>
                <a:stretch>
                  <a:fillRect l="-188" t="-4025" r="-2637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1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1059599" y="5661312"/>
            <a:ext cx="775624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</a:t>
            </a:r>
          </a:p>
        </p:txBody>
      </p:sp>
      <p:sp>
        <p:nvSpPr>
          <p:cNvPr id="50" name="Rectangle à coins arrondis 49"/>
          <p:cNvSpPr/>
          <p:nvPr/>
        </p:nvSpPr>
        <p:spPr>
          <a:xfrm>
            <a:off x="828311" y="5661312"/>
            <a:ext cx="775624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913014" y="3645024"/>
            <a:ext cx="1539801" cy="1618976"/>
            <a:chOff x="223720" y="3645024"/>
            <a:chExt cx="1539801" cy="1618976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223720" y="3645024"/>
              <a:ext cx="1539801" cy="161897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ODE</a:t>
              </a: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223720" y="4057492"/>
              <a:ext cx="1531584" cy="4032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Interpolation</a:t>
              </a: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231937" y="4581128"/>
              <a:ext cx="1531584" cy="4032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Integration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54964" y="3645024"/>
            <a:ext cx="1539801" cy="1618976"/>
            <a:chOff x="223720" y="3645024"/>
            <a:chExt cx="1539801" cy="1618976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223720" y="3645024"/>
              <a:ext cx="1539801" cy="161897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ODE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223720" y="4057492"/>
              <a:ext cx="1531584" cy="4032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Interpolation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231937" y="4581128"/>
              <a:ext cx="1531584" cy="4032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Integration</a:t>
              </a:r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628024" y="2204864"/>
            <a:ext cx="1512000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Field object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workflow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37620" y="1124744"/>
            <a:ext cx="1512168" cy="57606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Load data from COMSOL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37704" y="2204864"/>
            <a:ext cx="1512000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Field object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746181" y="2204864"/>
            <a:ext cx="1512000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tats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213141" y="3004188"/>
            <a:ext cx="932075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Particles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928439" y="3004188"/>
            <a:ext cx="932075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Particles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643737" y="3004188"/>
            <a:ext cx="932075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Particles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23804" y="3645024"/>
            <a:ext cx="1539801" cy="1618976"/>
            <a:chOff x="223720" y="3645024"/>
            <a:chExt cx="1539801" cy="1618976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23720" y="3645024"/>
              <a:ext cx="1539801" cy="161897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ODE</a:t>
              </a: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223720" y="4057492"/>
              <a:ext cx="1531584" cy="4032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Interpolation</a:t>
              </a: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231937" y="4581128"/>
              <a:ext cx="1531584" cy="4032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Integration</a:t>
              </a:r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2519103" y="5661312"/>
            <a:ext cx="1739078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Stats/Visualization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605892" y="5661312"/>
            <a:ext cx="775624" cy="576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4572000" y="1268760"/>
            <a:ext cx="4320480" cy="4968552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Load data from COMSOL and create n field objects (can be electric or magnetic) </a:t>
            </a:r>
          </a:p>
          <a:p>
            <a:pPr lvl="1"/>
            <a:r>
              <a:rPr lang="en-US" dirty="0" smtClean="0"/>
              <a:t>Perform stats computation on these fields</a:t>
            </a:r>
          </a:p>
          <a:p>
            <a:pPr lvl="1"/>
            <a:r>
              <a:rPr lang="en-US" dirty="0" smtClean="0"/>
              <a:t>Generates particles and tracks them</a:t>
            </a:r>
          </a:p>
          <a:p>
            <a:pPr lvl="1"/>
            <a:r>
              <a:rPr lang="en-US" dirty="0" smtClean="0"/>
              <a:t>Different ODE solvers and interpolation methods</a:t>
            </a:r>
          </a:p>
          <a:p>
            <a:pPr lvl="1"/>
            <a:r>
              <a:rPr lang="en-US" dirty="0" smtClean="0"/>
              <a:t>With reasonable time of computation</a:t>
            </a:r>
          </a:p>
          <a:p>
            <a:pPr lvl="3"/>
            <a:endParaRPr lang="en-US" dirty="0"/>
          </a:p>
          <a:p>
            <a:r>
              <a:rPr lang="en-US" dirty="0" smtClean="0"/>
              <a:t>Third Party libs used</a:t>
            </a:r>
            <a:endParaRPr lang="en-US" dirty="0"/>
          </a:p>
          <a:p>
            <a:pPr lvl="1"/>
            <a:r>
              <a:rPr lang="en-US" dirty="0" smtClean="0"/>
              <a:t>Boost</a:t>
            </a:r>
          </a:p>
          <a:p>
            <a:pPr lvl="3"/>
            <a:r>
              <a:rPr lang="en-US" dirty="0" smtClean="0"/>
              <a:t>ODE integration</a:t>
            </a:r>
          </a:p>
          <a:p>
            <a:pPr lvl="3"/>
            <a:r>
              <a:rPr lang="en-US" dirty="0" smtClean="0"/>
              <a:t>Random generation</a:t>
            </a:r>
          </a:p>
          <a:p>
            <a:pPr lvl="1"/>
            <a:r>
              <a:rPr lang="en-US" dirty="0" err="1" smtClean="0"/>
              <a:t>Nanoflann</a:t>
            </a:r>
            <a:r>
              <a:rPr lang="en-US" dirty="0" smtClean="0"/>
              <a:t> for k-Nearest Neighbors search</a:t>
            </a:r>
          </a:p>
          <a:p>
            <a:pPr lvl="1"/>
            <a:r>
              <a:rPr lang="en-US" dirty="0" smtClean="0"/>
              <a:t>Intel TBB for parallelization</a:t>
            </a:r>
          </a:p>
          <a:p>
            <a:pPr lvl="1"/>
            <a:r>
              <a:rPr lang="en-US" dirty="0" smtClean="0"/>
              <a:t>VTK and ROOT for visualization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10" name="Connecteur droit avec flèche 9"/>
          <p:cNvCxnSpPr>
            <a:stCxn id="8" idx="2"/>
            <a:endCxn id="11" idx="0"/>
          </p:cNvCxnSpPr>
          <p:nvPr/>
        </p:nvCxnSpPr>
        <p:spPr>
          <a:xfrm>
            <a:off x="993704" y="2780864"/>
            <a:ext cx="1" cy="86416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16" idx="3"/>
            <a:endCxn id="9" idx="1"/>
          </p:cNvCxnSpPr>
          <p:nvPr/>
        </p:nvCxnSpPr>
        <p:spPr>
          <a:xfrm>
            <a:off x="2140024" y="2492864"/>
            <a:ext cx="60615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11" idx="2"/>
            <a:endCxn id="23" idx="0"/>
          </p:cNvCxnSpPr>
          <p:nvPr/>
        </p:nvCxnSpPr>
        <p:spPr>
          <a:xfrm flipH="1">
            <a:off x="993704" y="5264000"/>
            <a:ext cx="1" cy="39731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51" idx="3"/>
            <a:endCxn id="21" idx="1"/>
          </p:cNvCxnSpPr>
          <p:nvPr/>
        </p:nvCxnSpPr>
        <p:spPr>
          <a:xfrm>
            <a:off x="1835223" y="5949312"/>
            <a:ext cx="683880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7" idx="2"/>
            <a:endCxn id="8" idx="0"/>
          </p:cNvCxnSpPr>
          <p:nvPr/>
        </p:nvCxnSpPr>
        <p:spPr>
          <a:xfrm>
            <a:off x="993704" y="1700808"/>
            <a:ext cx="0" cy="50405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 flipV="1">
            <a:off x="1342003" y="3291970"/>
            <a:ext cx="1285782" cy="21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1376481" y="3291970"/>
            <a:ext cx="0" cy="35305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IPM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GB" smtClean="0"/>
              <a:t>CEA Saclay/Cold NPM ESS | 20/11/2017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without any correction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asym</a:t>
            </a:r>
            <a:r>
              <a:rPr lang="en-US" dirty="0"/>
              <a:t>. WITHOUT ANY CORRECTION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472"/>
            <a:ext cx="5472608" cy="5834007"/>
          </a:xfrm>
        </p:spPr>
      </p:pic>
      <p:cxnSp>
        <p:nvCxnSpPr>
          <p:cNvPr id="8" name="Connecteur droit avec flèche 7"/>
          <p:cNvCxnSpPr>
            <a:stCxn id="20" idx="1"/>
          </p:cNvCxnSpPr>
          <p:nvPr/>
        </p:nvCxnSpPr>
        <p:spPr>
          <a:xfrm flipH="1" flipV="1">
            <a:off x="5292080" y="1616841"/>
            <a:ext cx="1122062" cy="57385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0" idx="1"/>
          </p:cNvCxnSpPr>
          <p:nvPr/>
        </p:nvCxnSpPr>
        <p:spPr>
          <a:xfrm flipH="1">
            <a:off x="5255937" y="2190691"/>
            <a:ext cx="1158205" cy="13641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7" idx="1"/>
          </p:cNvCxnSpPr>
          <p:nvPr/>
        </p:nvCxnSpPr>
        <p:spPr>
          <a:xfrm flipH="1" flipV="1">
            <a:off x="4067944" y="4566381"/>
            <a:ext cx="2160240" cy="1367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228184" y="411838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21% of initial particles are “lost” also due to defocusing effect.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14142" y="1590526"/>
            <a:ext cx="2478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rror on profile: +35%</a:t>
            </a:r>
          </a:p>
          <a:p>
            <a:r>
              <a:rPr lang="en-US" dirty="0" smtClean="0"/>
              <a:t>Not acceptable !</a:t>
            </a:r>
          </a:p>
          <a:p>
            <a:r>
              <a:rPr lang="en-US" dirty="0" smtClean="0"/>
              <a:t>Due to defocusing effect of asymmetric</a:t>
            </a:r>
            <a:endParaRPr lang="en-US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292080" y="1340768"/>
            <a:ext cx="864096" cy="16287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28184" y="114868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</a:t>
            </a:r>
            <a:r>
              <a:rPr lang="en-US" dirty="0"/>
              <a:t>(</a:t>
            </a:r>
            <a:r>
              <a:rPr lang="en-US" dirty="0" smtClean="0"/>
              <a:t>CORRECTORS)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</a:t>
            </a:r>
            <a:r>
              <a:rPr lang="en-US" dirty="0"/>
              <a:t>(</a:t>
            </a:r>
            <a:r>
              <a:rPr lang="en-US" dirty="0" smtClean="0"/>
              <a:t>DISKs + correctors)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(</a:t>
            </a:r>
            <a:r>
              <a:rPr lang="en-US" dirty="0" smtClean="0"/>
              <a:t>DISKs </a:t>
            </a:r>
            <a:r>
              <a:rPr lang="en-US" dirty="0"/>
              <a:t>+ </a:t>
            </a:r>
            <a:r>
              <a:rPr lang="en-US" dirty="0" smtClean="0"/>
              <a:t>correctors) ZOOM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1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Asym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smtClean="0"/>
              <a:t>DISKs + correctors + CURVED)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8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uniformity </a:t>
            </a:r>
            <a:r>
              <a:rPr lang="en-US" dirty="0" smtClean="0"/>
              <a:t>is Important ?</a:t>
            </a:r>
            <a:endParaRPr lang="en-US" dirty="0"/>
          </a:p>
        </p:txBody>
      </p:sp>
      <p:sp>
        <p:nvSpPr>
          <p:cNvPr id="7" name="Espace réservé du contenu 9"/>
          <p:cNvSpPr>
            <a:spLocks noGrp="1"/>
          </p:cNvSpPr>
          <p:nvPr>
            <p:ph idx="1"/>
          </p:nvPr>
        </p:nvSpPr>
        <p:spPr>
          <a:xfrm>
            <a:off x="576000" y="1268760"/>
            <a:ext cx="4572064" cy="4968552"/>
          </a:xfrm>
        </p:spPr>
        <p:txBody>
          <a:bodyPr/>
          <a:lstStyle/>
          <a:p>
            <a:r>
              <a:rPr lang="en-US" dirty="0" smtClean="0"/>
              <a:t>ESS Requirements</a:t>
            </a:r>
          </a:p>
          <a:p>
            <a:pPr lvl="1"/>
            <a:r>
              <a:rPr lang="en-GB" dirty="0"/>
              <a:t>The transverse beam profile shall be measured with a total measurement </a:t>
            </a:r>
            <a:r>
              <a:rPr lang="en-GB" dirty="0" smtClean="0"/>
              <a:t>error: </a:t>
            </a:r>
          </a:p>
          <a:p>
            <a:pPr lvl="3"/>
            <a:r>
              <a:rPr lang="en-GB" dirty="0" smtClean="0"/>
              <a:t>in </a:t>
            </a:r>
            <a:r>
              <a:rPr lang="en-GB" dirty="0"/>
              <a:t>the RMS extension of the beam of less than ±10%</a:t>
            </a:r>
          </a:p>
          <a:p>
            <a:pPr lvl="3"/>
            <a:r>
              <a:rPr lang="en-GB" dirty="0" smtClean="0"/>
              <a:t>in </a:t>
            </a:r>
            <a:r>
              <a:rPr lang="en-GB" dirty="0"/>
              <a:t>the 95% extension of the beam of less than ±10</a:t>
            </a:r>
            <a:r>
              <a:rPr lang="en-GB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Real </a:t>
            </a:r>
            <a:r>
              <a:rPr lang="en-US" dirty="0"/>
              <a:t>IPM: profile distortion </a:t>
            </a:r>
            <a:r>
              <a:rPr lang="en-US" dirty="0" smtClean="0"/>
              <a:t>!</a:t>
            </a:r>
            <a:endParaRPr lang="en-US" dirty="0"/>
          </a:p>
          <a:p>
            <a:pPr lvl="1"/>
            <a:r>
              <a:rPr lang="en-US" dirty="0"/>
              <a:t>Space charge &amp; initial momentum</a:t>
            </a:r>
          </a:p>
          <a:p>
            <a:pPr lvl="3"/>
            <a:r>
              <a:rPr lang="en-US" dirty="0"/>
              <a:t>See </a:t>
            </a:r>
            <a:r>
              <a:rPr lang="en-US" dirty="0" smtClean="0"/>
              <a:t>talk of </a:t>
            </a:r>
            <a:r>
              <a:rPr lang="en-US" dirty="0"/>
              <a:t>Francesca </a:t>
            </a:r>
            <a:r>
              <a:rPr lang="en-US" dirty="0" smtClean="0"/>
              <a:t>Belloni</a:t>
            </a:r>
            <a:r>
              <a:rPr lang="en-US" dirty="0"/>
              <a:t> </a:t>
            </a:r>
            <a:r>
              <a:rPr lang="en-US" dirty="0" smtClean="0"/>
              <a:t>(BI </a:t>
            </a:r>
            <a:r>
              <a:rPr lang="en-US" dirty="0"/>
              <a:t>Forum #</a:t>
            </a:r>
            <a:r>
              <a:rPr lang="en-US" dirty="0" smtClean="0"/>
              <a:t>3)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Electric </a:t>
            </a:r>
            <a:r>
              <a:rPr lang="en-US" dirty="0">
                <a:sym typeface="Wingdings" panose="05000000000000000000" pitchFamily="2" charset="2"/>
              </a:rPr>
              <a:t>field uniformity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Not parallel plate  </a:t>
            </a:r>
            <a:r>
              <a:rPr lang="en-US" dirty="0"/>
              <a:t>Side effect</a:t>
            </a:r>
          </a:p>
          <a:p>
            <a:pPr lvl="3"/>
            <a:r>
              <a:rPr lang="en-US" dirty="0"/>
              <a:t>Detector geometry</a:t>
            </a:r>
          </a:p>
          <a:p>
            <a:pPr lvl="3"/>
            <a:r>
              <a:rPr lang="en-US" dirty="0"/>
              <a:t>Vacuum vessel </a:t>
            </a:r>
            <a:r>
              <a:rPr lang="en-US" dirty="0" smtClean="0"/>
              <a:t>geometry</a:t>
            </a:r>
          </a:p>
          <a:p>
            <a:pPr lvl="3"/>
            <a:r>
              <a:rPr lang="en-US" dirty="0" smtClean="0"/>
              <a:t>And etc. 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29352"/>
            <a:ext cx="3240000" cy="44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</a:t>
            </a:r>
            <a:r>
              <a:rPr lang="en-US" dirty="0"/>
              <a:t>. (</a:t>
            </a:r>
            <a:r>
              <a:rPr lang="en-US" dirty="0" smtClean="0"/>
              <a:t>DISKs </a:t>
            </a:r>
            <a:r>
              <a:rPr lang="en-US" dirty="0"/>
              <a:t>+ correctors + </a:t>
            </a:r>
            <a:r>
              <a:rPr lang="en-US" dirty="0" smtClean="0"/>
              <a:t>CURVED) ZOOM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472"/>
            <a:ext cx="5474102" cy="58356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asym</a:t>
            </a:r>
            <a:r>
              <a:rPr lang="en-US" dirty="0"/>
              <a:t>. </a:t>
            </a:r>
            <a:r>
              <a:rPr lang="en-US" dirty="0" smtClean="0"/>
              <a:t>(DISKS + CORRECTORs)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20" idx="1"/>
          </p:cNvCxnSpPr>
          <p:nvPr/>
        </p:nvCxnSpPr>
        <p:spPr>
          <a:xfrm flipH="1" flipV="1">
            <a:off x="5292080" y="2348882"/>
            <a:ext cx="1368152" cy="19763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0" idx="1"/>
          </p:cNvCxnSpPr>
          <p:nvPr/>
        </p:nvCxnSpPr>
        <p:spPr>
          <a:xfrm flipH="1">
            <a:off x="5292080" y="2546520"/>
            <a:ext cx="1368152" cy="37842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7" idx="1"/>
          </p:cNvCxnSpPr>
          <p:nvPr/>
        </p:nvCxnSpPr>
        <p:spPr>
          <a:xfrm flipH="1" flipV="1">
            <a:off x="4139953" y="4801207"/>
            <a:ext cx="2299490" cy="2593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439443" y="4737348"/>
            <a:ext cx="24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now 29% of initial particles are “lost”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60232" y="222335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rror on profile: 1,1%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60232" y="181855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more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IPM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GB" smtClean="0"/>
              <a:t>CEA Saclay/Cold NPM ESS | 20/11/2017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8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(without any correction)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5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sym. (without any correction)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" y="961472"/>
            <a:ext cx="5474102" cy="58356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13" idx="1"/>
          </p:cNvCxnSpPr>
          <p:nvPr/>
        </p:nvCxnSpPr>
        <p:spPr>
          <a:xfrm flipH="1">
            <a:off x="5292082" y="2329190"/>
            <a:ext cx="1122060" cy="1969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13" idx="1"/>
          </p:cNvCxnSpPr>
          <p:nvPr/>
        </p:nvCxnSpPr>
        <p:spPr>
          <a:xfrm flipH="1">
            <a:off x="5292082" y="2329190"/>
            <a:ext cx="1122060" cy="56049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1" idx="1"/>
          </p:cNvCxnSpPr>
          <p:nvPr/>
        </p:nvCxnSpPr>
        <p:spPr>
          <a:xfrm flipH="1" flipV="1">
            <a:off x="4153274" y="4348581"/>
            <a:ext cx="1953040" cy="5810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14142" y="1590526"/>
            <a:ext cx="2478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rror on profile: -4%</a:t>
            </a:r>
          </a:p>
          <a:p>
            <a:r>
              <a:rPr lang="en-US" dirty="0" smtClean="0"/>
              <a:t>Without correction !</a:t>
            </a:r>
          </a:p>
          <a:p>
            <a:endParaRPr lang="en-US" dirty="0" smtClean="0"/>
          </a:p>
          <a:p>
            <a:r>
              <a:rPr lang="en-US" dirty="0" smtClean="0"/>
              <a:t>Due to focusing effect of symmetric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14142" y="1163627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Small shift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06314" y="3806518"/>
            <a:ext cx="2478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5% more particles</a:t>
            </a:r>
          </a:p>
          <a:p>
            <a:endParaRPr lang="en-US" dirty="0" smtClean="0"/>
          </a:p>
          <a:p>
            <a:r>
              <a:rPr lang="en-US" dirty="0" smtClean="0"/>
              <a:t>Due to focusing effect of symmetric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</a:t>
            </a:r>
            <a:r>
              <a:rPr lang="en-US" dirty="0"/>
              <a:t>(</a:t>
            </a:r>
            <a:r>
              <a:rPr lang="en-US" dirty="0" smtClean="0"/>
              <a:t>DISKs + correctors)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5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(DISKs + correctors) ZOOM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1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sym. (DISKs + CORRECTORS)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" y="961472"/>
            <a:ext cx="5474102" cy="583559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13" idx="1"/>
          </p:cNvCxnSpPr>
          <p:nvPr/>
        </p:nvCxnSpPr>
        <p:spPr>
          <a:xfrm flipH="1" flipV="1">
            <a:off x="5292082" y="1597958"/>
            <a:ext cx="1122060" cy="73123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13" idx="1"/>
          </p:cNvCxnSpPr>
          <p:nvPr/>
        </p:nvCxnSpPr>
        <p:spPr>
          <a:xfrm flipH="1">
            <a:off x="5292082" y="2329190"/>
            <a:ext cx="1122060" cy="6499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1" idx="1"/>
          </p:cNvCxnSpPr>
          <p:nvPr/>
        </p:nvCxnSpPr>
        <p:spPr>
          <a:xfrm flipH="1" flipV="1">
            <a:off x="4153274" y="4348581"/>
            <a:ext cx="1953040" cy="5810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14142" y="2144524"/>
            <a:ext cx="2478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rror on profile: +0.2%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4142" y="1163627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more shift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81509" y="4202304"/>
            <a:ext cx="2478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5% more particles</a:t>
            </a:r>
          </a:p>
        </p:txBody>
      </p:sp>
    </p:spTree>
    <p:extLst>
      <p:ext uri="{BB962C8B-B14F-4D97-AF65-F5344CB8AC3E}">
        <p14:creationId xmlns:p14="http://schemas.microsoft.com/office/powerpoint/2010/main" val="4088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/>
              <a:t>The uniformity </a:t>
            </a:r>
            <a:r>
              <a:rPr lang="en-US" dirty="0" smtClean="0"/>
              <a:t>unlike other phenomena can be “hardware” corrected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Correctors are mandatory in order to perform a good </a:t>
            </a:r>
            <a:r>
              <a:rPr lang="en-US" dirty="0" smtClean="0"/>
              <a:t>uniformity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Disk are the easiest and efficient way to isolate IPM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Curved electrodes may not be useful since our IPM are “big”</a:t>
            </a:r>
          </a:p>
          <a:p>
            <a:endParaRPr lang="en-US" dirty="0" smtClean="0"/>
          </a:p>
          <a:p>
            <a:r>
              <a:rPr lang="en-US" dirty="0" smtClean="0"/>
              <a:t>Outlooks</a:t>
            </a:r>
          </a:p>
          <a:p>
            <a:pPr lvl="1"/>
            <a:r>
              <a:rPr lang="en-US" dirty="0" smtClean="0"/>
              <a:t>Add “noise” to simulation</a:t>
            </a:r>
          </a:p>
          <a:p>
            <a:pPr lvl="3"/>
            <a:r>
              <a:rPr lang="en-US" dirty="0" smtClean="0"/>
              <a:t>Magnetic background</a:t>
            </a:r>
          </a:p>
          <a:p>
            <a:pPr lvl="3"/>
            <a:r>
              <a:rPr lang="en-US" dirty="0" smtClean="0"/>
              <a:t>Other BI systems</a:t>
            </a:r>
          </a:p>
          <a:p>
            <a:pPr lvl="3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Investigate more on error in analysis process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 to improve and keep up to date the simulation model/analysis code</a:t>
            </a:r>
          </a:p>
          <a:p>
            <a:pPr lvl="1"/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outlooks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Thank for you attention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GB" smtClean="0"/>
              <a:t>CEA Saclay/Cold NPM ESS | 20/11/2017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0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uniformity </a:t>
            </a:r>
            <a:r>
              <a:rPr lang="en-US" dirty="0" smtClean="0"/>
              <a:t>is Important ?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29352"/>
            <a:ext cx="3240000" cy="4456738"/>
          </a:xfrm>
          <a:prstGeom prst="rect">
            <a:avLst/>
          </a:prstGeom>
        </p:spPr>
      </p:pic>
      <p:sp>
        <p:nvSpPr>
          <p:cNvPr id="7" name="Espace réservé du contenu 9"/>
          <p:cNvSpPr>
            <a:spLocks noGrp="1"/>
          </p:cNvSpPr>
          <p:nvPr>
            <p:ph idx="1"/>
          </p:nvPr>
        </p:nvSpPr>
        <p:spPr>
          <a:xfrm>
            <a:off x="576000" y="1268760"/>
            <a:ext cx="4572064" cy="4968552"/>
          </a:xfrm>
        </p:spPr>
        <p:txBody>
          <a:bodyPr/>
          <a:lstStyle/>
          <a:p>
            <a:r>
              <a:rPr lang="en-US" dirty="0" smtClean="0"/>
              <a:t>ESS Requirements</a:t>
            </a:r>
          </a:p>
          <a:p>
            <a:pPr lvl="1"/>
            <a:r>
              <a:rPr lang="en-GB" dirty="0"/>
              <a:t>The transverse beam profile shall be measured with a total measurement </a:t>
            </a:r>
            <a:r>
              <a:rPr lang="en-GB" dirty="0" smtClean="0"/>
              <a:t>error: </a:t>
            </a:r>
          </a:p>
          <a:p>
            <a:pPr lvl="3"/>
            <a:r>
              <a:rPr lang="en-GB" dirty="0" smtClean="0"/>
              <a:t>in </a:t>
            </a:r>
            <a:r>
              <a:rPr lang="en-GB" dirty="0"/>
              <a:t>the RMS extension of the beam of less than ±10%</a:t>
            </a:r>
          </a:p>
          <a:p>
            <a:pPr lvl="3"/>
            <a:r>
              <a:rPr lang="en-GB" dirty="0" smtClean="0"/>
              <a:t>in </a:t>
            </a:r>
            <a:r>
              <a:rPr lang="en-GB" dirty="0"/>
              <a:t>the 95% extension of the beam of less than ±10</a:t>
            </a:r>
            <a:r>
              <a:rPr lang="en-GB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Real </a:t>
            </a:r>
            <a:r>
              <a:rPr lang="en-US" dirty="0"/>
              <a:t>IPM: profile distortion </a:t>
            </a:r>
            <a:r>
              <a:rPr lang="en-US" dirty="0" smtClean="0"/>
              <a:t>!</a:t>
            </a:r>
            <a:endParaRPr lang="en-US" dirty="0"/>
          </a:p>
          <a:p>
            <a:pPr lvl="1"/>
            <a:r>
              <a:rPr lang="en-US" dirty="0"/>
              <a:t>Space charge &amp; initial momentum</a:t>
            </a:r>
          </a:p>
          <a:p>
            <a:pPr lvl="3"/>
            <a:r>
              <a:rPr lang="en-US" dirty="0"/>
              <a:t>See talk of Francesca </a:t>
            </a:r>
            <a:r>
              <a:rPr lang="en-US" dirty="0" smtClean="0"/>
              <a:t>Belloni (BI </a:t>
            </a:r>
            <a:r>
              <a:rPr lang="en-US" dirty="0"/>
              <a:t>Forum #</a:t>
            </a:r>
            <a:r>
              <a:rPr lang="en-US" dirty="0" smtClean="0"/>
              <a:t>3)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Electric </a:t>
            </a:r>
            <a:r>
              <a:rPr lang="en-US" dirty="0">
                <a:sym typeface="Wingdings" panose="05000000000000000000" pitchFamily="2" charset="2"/>
              </a:rPr>
              <a:t>field uniformity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Not parallel plate  </a:t>
            </a:r>
            <a:r>
              <a:rPr lang="en-US" dirty="0"/>
              <a:t>Side effect</a:t>
            </a:r>
          </a:p>
          <a:p>
            <a:pPr lvl="3"/>
            <a:r>
              <a:rPr lang="en-US" dirty="0"/>
              <a:t>Detector geometry</a:t>
            </a:r>
          </a:p>
          <a:p>
            <a:pPr lvl="3"/>
            <a:r>
              <a:rPr lang="en-US" dirty="0"/>
              <a:t>Vacuum vessel </a:t>
            </a:r>
            <a:r>
              <a:rPr lang="en-US" dirty="0" smtClean="0"/>
              <a:t>geometry</a:t>
            </a:r>
          </a:p>
          <a:p>
            <a:pPr lvl="3"/>
            <a:r>
              <a:rPr lang="en-US" dirty="0" smtClean="0"/>
              <a:t>And etc.</a:t>
            </a:r>
            <a:endParaRPr lang="en-US" dirty="0"/>
          </a:p>
          <a:p>
            <a:pPr marL="771525" lvl="3" indent="0">
              <a:buNone/>
            </a:pPr>
            <a:endParaRPr lang="en-US" dirty="0"/>
          </a:p>
          <a:p>
            <a:pPr marL="771525" lvl="3" indent="0">
              <a:buNone/>
            </a:pPr>
            <a:endParaRPr lang="en-GB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 FORUM #4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GB" smtClean="0"/>
              <a:t>CEA Saclay/Cold NPM ESS | 20/11/2017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2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8256"/>
          <a:stretch/>
        </p:blipFill>
        <p:spPr>
          <a:xfrm>
            <a:off x="0" y="1306234"/>
            <a:ext cx="8859769" cy="4245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physics – beam envelopes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31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3798834" y="6003042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NPM locations in cold </a:t>
            </a:r>
            <a:r>
              <a:rPr lang="en-US" dirty="0" err="1" smtClean="0"/>
              <a:t>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(with DISKs)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" y="1268413"/>
            <a:ext cx="8117804" cy="4968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Electrical Field normalized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inside a circle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radius</a:t>
                </a:r>
                <a:endParaRPr lang="en-US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58" y="1029376"/>
                <a:ext cx="6383542" cy="649409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</a:t>
            </a:r>
            <a:r>
              <a:rPr lang="en-US" dirty="0" err="1" smtClean="0"/>
              <a:t>asym</a:t>
            </a:r>
            <a:r>
              <a:rPr lang="en-US" dirty="0" smtClean="0"/>
              <a:t>. WITHOUT ANY CORRECTION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" y="1126563"/>
            <a:ext cx="5563872" cy="5563872"/>
          </a:xfrm>
        </p:spPr>
      </p:pic>
    </p:spTree>
    <p:extLst>
      <p:ext uri="{BB962C8B-B14F-4D97-AF65-F5344CB8AC3E}">
        <p14:creationId xmlns:p14="http://schemas.microsoft.com/office/powerpoint/2010/main" val="32950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sym. WITHOUT ANY CORRECTION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" y="1126563"/>
            <a:ext cx="5563872" cy="5563872"/>
          </a:xfrm>
        </p:spPr>
      </p:pic>
    </p:spTree>
    <p:extLst>
      <p:ext uri="{BB962C8B-B14F-4D97-AF65-F5344CB8AC3E}">
        <p14:creationId xmlns:p14="http://schemas.microsoft.com/office/powerpoint/2010/main" val="11538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</a:t>
            </a:r>
            <a:r>
              <a:rPr lang="en-US" dirty="0" err="1" smtClean="0"/>
              <a:t>asym</a:t>
            </a:r>
            <a:r>
              <a:rPr lang="en-US" dirty="0" smtClean="0"/>
              <a:t>. </a:t>
            </a:r>
            <a:r>
              <a:rPr lang="en-US" dirty="0" err="1" smtClean="0"/>
              <a:t>WITh</a:t>
            </a:r>
            <a:r>
              <a:rPr lang="en-US" dirty="0" smtClean="0"/>
              <a:t> CORRECTIONs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" y="1126563"/>
            <a:ext cx="5563872" cy="5563872"/>
          </a:xfrm>
        </p:spPr>
      </p:pic>
    </p:spTree>
    <p:extLst>
      <p:ext uri="{BB962C8B-B14F-4D97-AF65-F5344CB8AC3E}">
        <p14:creationId xmlns:p14="http://schemas.microsoft.com/office/powerpoint/2010/main" val="179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sym. WITH CORRECTIONs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" y="1126563"/>
            <a:ext cx="5563872" cy="5563872"/>
          </a:xfrm>
        </p:spPr>
      </p:pic>
    </p:spTree>
    <p:extLst>
      <p:ext uri="{BB962C8B-B14F-4D97-AF65-F5344CB8AC3E}">
        <p14:creationId xmlns:p14="http://schemas.microsoft.com/office/powerpoint/2010/main" val="1738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0"/>
            <a:ext cx="3996000" cy="4968552"/>
          </a:xfrm>
        </p:spPr>
        <p:txBody>
          <a:bodyPr/>
          <a:lstStyle/>
          <a:p>
            <a:r>
              <a:rPr lang="en-US" dirty="0" smtClean="0"/>
              <a:t>2 types of IPM</a:t>
            </a:r>
          </a:p>
          <a:p>
            <a:pPr lvl="1"/>
            <a:r>
              <a:rPr lang="en-US" dirty="0" smtClean="0"/>
              <a:t>Asymmetric</a:t>
            </a:r>
          </a:p>
          <a:p>
            <a:pPr lvl="1"/>
            <a:r>
              <a:rPr lang="en-US" dirty="0" smtClean="0"/>
              <a:t>Symmetric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(1/2)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4696"/>
            <a:ext cx="4572000" cy="342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574400" cy="3430800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1619672" y="2179280"/>
            <a:ext cx="487692" cy="36515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107364" y="1785300"/>
            <a:ext cx="3816424" cy="6511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5886432" cy="4414824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0"/>
            <a:ext cx="3996000" cy="4968552"/>
          </a:xfrm>
        </p:spPr>
        <p:txBody>
          <a:bodyPr/>
          <a:lstStyle/>
          <a:p>
            <a:r>
              <a:rPr lang="en-US" dirty="0" smtClean="0"/>
              <a:t>A NPM = IPM X + IPMY</a:t>
            </a:r>
          </a:p>
          <a:p>
            <a:pPr lvl="1"/>
            <a:r>
              <a:rPr lang="en-US" dirty="0" smtClean="0"/>
              <a:t>Cross interaction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483768" y="1844824"/>
            <a:ext cx="2664296" cy="190821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887019" cy="162394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4139952" y="1988840"/>
            <a:ext cx="3456384" cy="14911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0"/>
            <a:ext cx="3996000" cy="4968552"/>
          </a:xfrm>
        </p:spPr>
        <p:txBody>
          <a:bodyPr/>
          <a:lstStyle/>
          <a:p>
            <a:r>
              <a:rPr lang="en-US" dirty="0" smtClean="0"/>
              <a:t>3 main leverages</a:t>
            </a:r>
          </a:p>
          <a:p>
            <a:pPr lvl="1"/>
            <a:r>
              <a:rPr lang="en-US" dirty="0" smtClean="0"/>
              <a:t>Disks</a:t>
            </a:r>
          </a:p>
          <a:p>
            <a:pPr lvl="3"/>
            <a:r>
              <a:rPr lang="en-US" dirty="0" smtClean="0"/>
              <a:t>Shield IPM from each other</a:t>
            </a:r>
          </a:p>
          <a:p>
            <a:pPr lvl="3"/>
            <a:r>
              <a:rPr lang="en-US" dirty="0" smtClean="0"/>
              <a:t>Independent systems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Field correctors</a:t>
            </a:r>
          </a:p>
          <a:p>
            <a:pPr lvl="3"/>
            <a:r>
              <a:rPr lang="en-US" dirty="0" smtClean="0"/>
              <a:t>Correction in transversal direction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Curved electrodes</a:t>
            </a:r>
          </a:p>
          <a:p>
            <a:pPr lvl="3"/>
            <a:r>
              <a:rPr lang="en-US" dirty="0" smtClean="0"/>
              <a:t>Increase the shielding effect</a:t>
            </a:r>
          </a:p>
          <a:p>
            <a:pPr lvl="3"/>
            <a:r>
              <a:rPr lang="en-US" dirty="0" smtClean="0"/>
              <a:t>Correction in longitudinal direction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correct electrical field ?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139952" y="1870880"/>
            <a:ext cx="1800200" cy="11796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8894" r="7916"/>
          <a:stretch/>
        </p:blipFill>
        <p:spPr>
          <a:xfrm>
            <a:off x="5514803" y="2888580"/>
            <a:ext cx="2808312" cy="3434443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3995936" y="3068960"/>
            <a:ext cx="2088232" cy="79208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211960" y="4077072"/>
            <a:ext cx="2016224" cy="4316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716080" cy="4968552"/>
          </a:xfrm>
        </p:spPr>
        <p:txBody>
          <a:bodyPr/>
          <a:lstStyle/>
          <a:p>
            <a:r>
              <a:rPr lang="en-US" dirty="0" smtClean="0"/>
              <a:t>COMSOL</a:t>
            </a:r>
          </a:p>
          <a:p>
            <a:pPr lvl="1"/>
            <a:r>
              <a:rPr lang="en-US" dirty="0" smtClean="0"/>
              <a:t>All-in one Finite Element Method software</a:t>
            </a:r>
          </a:p>
          <a:p>
            <a:pPr lvl="3"/>
            <a:r>
              <a:rPr lang="en-US" dirty="0" smtClean="0"/>
              <a:t>Geometry construction (1D, 2D, 3D)</a:t>
            </a:r>
          </a:p>
          <a:p>
            <a:pPr lvl="3"/>
            <a:r>
              <a:rPr lang="en-US" dirty="0" smtClean="0"/>
              <a:t>Mesh generation</a:t>
            </a:r>
          </a:p>
          <a:p>
            <a:pPr lvl="3"/>
            <a:r>
              <a:rPr lang="en-US" dirty="0" smtClean="0"/>
              <a:t>Boundaries Condition</a:t>
            </a:r>
          </a:p>
          <a:p>
            <a:pPr lvl="3"/>
            <a:r>
              <a:rPr lang="en-US" dirty="0" smtClean="0"/>
              <a:t>Solution solver</a:t>
            </a:r>
          </a:p>
          <a:p>
            <a:pPr lvl="3"/>
            <a:r>
              <a:rPr lang="en-US" dirty="0" smtClean="0"/>
              <a:t>Visualization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Support different type of solver/physic</a:t>
            </a:r>
          </a:p>
          <a:p>
            <a:pPr lvl="3"/>
            <a:r>
              <a:rPr lang="en-US" dirty="0" smtClean="0"/>
              <a:t>Static/Temporal</a:t>
            </a:r>
            <a:endParaRPr lang="en-US" dirty="0"/>
          </a:p>
          <a:p>
            <a:pPr lvl="3"/>
            <a:r>
              <a:rPr lang="en-US" dirty="0" smtClean="0"/>
              <a:t>Optimization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Drawbacks</a:t>
            </a:r>
          </a:p>
          <a:p>
            <a:pPr lvl="3"/>
            <a:r>
              <a:rPr lang="en-US" dirty="0" smtClean="0"/>
              <a:t>Sometimes, it looks like a black box</a:t>
            </a:r>
          </a:p>
          <a:p>
            <a:pPr lvl="3"/>
            <a:r>
              <a:rPr lang="en-US" dirty="0" smtClean="0"/>
              <a:t>Segmented product</a:t>
            </a:r>
          </a:p>
          <a:p>
            <a:pPr lvl="3"/>
            <a:r>
              <a:rPr lang="en-US" dirty="0" smtClean="0"/>
              <a:t>Export data to other software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setup 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7" y="961472"/>
            <a:ext cx="2673115" cy="2556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40968"/>
            <a:ext cx="3204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1440160"/>
          </a:xfrm>
        </p:spPr>
        <p:txBody>
          <a:bodyPr/>
          <a:lstStyle/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3D vector data are difficult to represent directly</a:t>
            </a:r>
          </a:p>
          <a:p>
            <a:pPr lvl="3"/>
            <a:r>
              <a:rPr lang="en-US" dirty="0" smtClean="0"/>
              <a:t>Go </a:t>
            </a:r>
            <a:r>
              <a:rPr lang="en-US" dirty="0"/>
              <a:t>back to 2D</a:t>
            </a:r>
          </a:p>
          <a:p>
            <a:pPr lvl="3"/>
            <a:r>
              <a:rPr lang="en-US" dirty="0" smtClean="0"/>
              <a:t>Streamlines</a:t>
            </a:r>
          </a:p>
          <a:p>
            <a:pPr lvl="1"/>
            <a:r>
              <a:rPr lang="en-US" dirty="0" smtClean="0"/>
              <a:t>Find a way to quantify the uniformity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uniformity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1440160"/>
          </a:xfrm>
        </p:spPr>
        <p:txBody>
          <a:bodyPr/>
          <a:lstStyle/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3D vector data are difficult to represent directly</a:t>
            </a:r>
          </a:p>
          <a:p>
            <a:pPr lvl="3"/>
            <a:r>
              <a:rPr lang="en-US" b="1" dirty="0" smtClean="0"/>
              <a:t>Go </a:t>
            </a:r>
            <a:r>
              <a:rPr lang="en-US" b="1" dirty="0"/>
              <a:t>back to 2D</a:t>
            </a:r>
          </a:p>
          <a:p>
            <a:pPr lvl="3"/>
            <a:r>
              <a:rPr lang="en-US" dirty="0" smtClean="0"/>
              <a:t>Streamlines</a:t>
            </a:r>
          </a:p>
          <a:p>
            <a:pPr lvl="1"/>
            <a:r>
              <a:rPr lang="en-US" dirty="0" smtClean="0"/>
              <a:t>Find a way to quantify the uniformity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CEA Saclay/Cold NPM ESS | 20/11/2017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uniformity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576000" y="2924944"/>
            <a:ext cx="3996000" cy="3378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Plot an image from the solution</a:t>
            </a:r>
          </a:p>
          <a:p>
            <a:pPr lvl="1">
              <a:buFont typeface="+mj-lt"/>
              <a:buAutoNum type="arabicPeriod"/>
            </a:pPr>
            <a:endParaRPr lang="en-US" dirty="0"/>
          </a:p>
          <a:p>
            <a:pPr marL="0" lvl="1"/>
            <a:r>
              <a:rPr lang="en-US" dirty="0" smtClean="0"/>
              <a:t>Advantages</a:t>
            </a:r>
          </a:p>
          <a:p>
            <a:pPr marL="649287" lvl="3"/>
            <a:r>
              <a:rPr lang="en-US" dirty="0" smtClean="0"/>
              <a:t>Simple, include in COMSOL</a:t>
            </a:r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Drawbacks</a:t>
            </a:r>
          </a:p>
          <a:p>
            <a:pPr marL="649287" lvl="3"/>
            <a:r>
              <a:rPr lang="en-US" dirty="0" smtClean="0">
                <a:sym typeface="Wingdings" panose="05000000000000000000" pitchFamily="2" charset="2"/>
              </a:rPr>
              <a:t>How to quantify/compare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endParaRPr lang="en-US" dirty="0"/>
          </a:p>
          <a:p>
            <a:pPr lv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20" y="3529480"/>
            <a:ext cx="2880000" cy="28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20" y="85559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PRESENTATION-CEA-ESS</Template>
  <TotalTime>5967</TotalTime>
  <Words>1291</Words>
  <Application>Microsoft Office PowerPoint</Application>
  <PresentationFormat>Affichage à l'écran (4:3)</PresentationFormat>
  <Paragraphs>313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Wingdings</vt:lpstr>
      <vt:lpstr>Mod_powerpoint_CEA_Irfu (1)</vt:lpstr>
      <vt:lpstr>Cold NPM electric field uniformity</vt:lpstr>
      <vt:lpstr>Why uniformity is Important ?</vt:lpstr>
      <vt:lpstr>Why uniformity is Important ?</vt:lpstr>
      <vt:lpstr>Problems (1/2)</vt:lpstr>
      <vt:lpstr>Problems (2/2)</vt:lpstr>
      <vt:lpstr>How to correct electrical field ?</vt:lpstr>
      <vt:lpstr>Simulations setup </vt:lpstr>
      <vt:lpstr>How to quantify uniformity ?</vt:lpstr>
      <vt:lpstr>How to quantify uniformity ?</vt:lpstr>
      <vt:lpstr>How to quantify uniformity ?</vt:lpstr>
      <vt:lpstr>How to quantify uniformity ?</vt:lpstr>
      <vt:lpstr>Analysis workflow</vt:lpstr>
      <vt:lpstr>Asymmetric IPM</vt:lpstr>
      <vt:lpstr>Asymmetric without any correction</vt:lpstr>
      <vt:lpstr>Tracking asym. WITHOUT ANY CORRECTION</vt:lpstr>
      <vt:lpstr>Asymmetric (CORRECTORS)</vt:lpstr>
      <vt:lpstr>Asymmetric (DISKs + correctors)</vt:lpstr>
      <vt:lpstr>Asymmetric (DISKs + correctors) ZOOM</vt:lpstr>
      <vt:lpstr>Asym. (DISKs + correctors + CURVED)</vt:lpstr>
      <vt:lpstr>Asym. (DISKs + correctors + CURVED) ZOOM</vt:lpstr>
      <vt:lpstr>Tracking asym. (DISKS + CORRECTORs)</vt:lpstr>
      <vt:lpstr>symmetric IPM</vt:lpstr>
      <vt:lpstr>Symmetric (without any correction)</vt:lpstr>
      <vt:lpstr>Tracking sym. (without any correction)</vt:lpstr>
      <vt:lpstr>symmetric (DISKs + correctors)</vt:lpstr>
      <vt:lpstr>Symmetric (DISKs + correctors) ZOOM</vt:lpstr>
      <vt:lpstr>Tracking sym. (DISKs + CORRECTORS)</vt:lpstr>
      <vt:lpstr>Conclusions &amp; outlooks</vt:lpstr>
      <vt:lpstr>Thank for you attention - Questions ?</vt:lpstr>
      <vt:lpstr>Backup SLIDES</vt:lpstr>
      <vt:lpstr>Beam physics – beam envelopes</vt:lpstr>
      <vt:lpstr>Asymmetric (with DISKs)</vt:lpstr>
      <vt:lpstr>Tracking asym. WITHOUT ANY CORRECTION</vt:lpstr>
      <vt:lpstr>Tracking sym. WITHOUT ANY CORRECTION</vt:lpstr>
      <vt:lpstr>Tracking asym. WITh CORRECTIONs</vt:lpstr>
      <vt:lpstr>Tracking sym. WITH CORRECTIONs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BENEDETTI Florian</dc:creator>
  <cp:lastModifiedBy>BENEDETTI Florian</cp:lastModifiedBy>
  <cp:revision>74</cp:revision>
  <dcterms:created xsi:type="dcterms:W3CDTF">2017-11-07T16:53:26Z</dcterms:created>
  <dcterms:modified xsi:type="dcterms:W3CDTF">2017-11-20T07:39:47Z</dcterms:modified>
</cp:coreProperties>
</file>