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80" r:id="rId2"/>
    <p:sldMasterId id="2147483703" r:id="rId3"/>
    <p:sldMasterId id="2147483724" r:id="rId4"/>
    <p:sldMasterId id="2147483737" r:id="rId5"/>
    <p:sldMasterId id="2147483750" r:id="rId6"/>
  </p:sldMasterIdLst>
  <p:notesMasterIdLst>
    <p:notesMasterId r:id="rId36"/>
  </p:notesMasterIdLst>
  <p:handoutMasterIdLst>
    <p:handoutMasterId r:id="rId37"/>
  </p:handoutMasterIdLst>
  <p:sldIdLst>
    <p:sldId id="388" r:id="rId7"/>
    <p:sldId id="408" r:id="rId8"/>
    <p:sldId id="390" r:id="rId9"/>
    <p:sldId id="409" r:id="rId10"/>
    <p:sldId id="411" r:id="rId11"/>
    <p:sldId id="395" r:id="rId12"/>
    <p:sldId id="412" r:id="rId13"/>
    <p:sldId id="426" r:id="rId14"/>
    <p:sldId id="413" r:id="rId15"/>
    <p:sldId id="416" r:id="rId16"/>
    <p:sldId id="417" r:id="rId17"/>
    <p:sldId id="414" r:id="rId18"/>
    <p:sldId id="415" r:id="rId19"/>
    <p:sldId id="420" r:id="rId20"/>
    <p:sldId id="418" r:id="rId21"/>
    <p:sldId id="419" r:id="rId22"/>
    <p:sldId id="422" r:id="rId23"/>
    <p:sldId id="382" r:id="rId24"/>
    <p:sldId id="405" r:id="rId25"/>
    <p:sldId id="380" r:id="rId26"/>
    <p:sldId id="425" r:id="rId27"/>
    <p:sldId id="392" r:id="rId28"/>
    <p:sldId id="407" r:id="rId29"/>
    <p:sldId id="401" r:id="rId30"/>
    <p:sldId id="402" r:id="rId31"/>
    <p:sldId id="403" r:id="rId32"/>
    <p:sldId id="404" r:id="rId33"/>
    <p:sldId id="424" r:id="rId34"/>
    <p:sldId id="421" r:id="rId35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dellier-Desages Florence" initials="AF" lastIdx="1" clrIdx="0">
    <p:extLst>
      <p:ext uri="{19B8F6BF-5375-455C-9EA6-DF929625EA0E}">
        <p15:presenceInfo xmlns:p15="http://schemas.microsoft.com/office/powerpoint/2012/main" userId="S-1-5-21-343818398-2000478354-839522115-24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FF"/>
    <a:srgbClr val="FF00FF"/>
    <a:srgbClr val="CCCCFF"/>
    <a:srgbClr val="FFFFCC"/>
    <a:srgbClr val="CCECFF"/>
    <a:srgbClr val="99CCFF"/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384" autoAdjust="0"/>
  </p:normalViewPr>
  <p:slideViewPr>
    <p:cSldViewPr snapToGrid="0">
      <p:cViewPr varScale="1">
        <p:scale>
          <a:sx n="76" d="100"/>
          <a:sy n="76" d="100"/>
        </p:scale>
        <p:origin x="1380" y="90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-17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762" y="-108"/>
      </p:cViewPr>
      <p:guideLst>
        <p:guide orient="horz" pos="3132"/>
        <p:guide pos="2146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480A5-F1EE-4CFD-9A7B-27765071C94C}" type="doc">
      <dgm:prSet loTypeId="urn:microsoft.com/office/officeart/2005/8/layout/radial5" loCatId="relationship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FAC7CCF7-D0C8-4433-AFF5-54DBD2F0E04B}">
      <dgm:prSet phldrT="[Texte]"/>
      <dgm:spPr/>
      <dgm:t>
        <a:bodyPr/>
        <a:lstStyle/>
        <a:p>
          <a:r>
            <a:rPr lang="en-GB" dirty="0" smtClean="0"/>
            <a:t>nBLM</a:t>
          </a:r>
          <a:endParaRPr lang="en-GB" dirty="0"/>
        </a:p>
      </dgm:t>
    </dgm:pt>
    <dgm:pt modelId="{434AF56C-184B-4461-ACB1-29213FA8C41C}" type="parTrans" cxnId="{26B88961-B162-4B12-808A-78126F639D5B}">
      <dgm:prSet/>
      <dgm:spPr/>
      <dgm:t>
        <a:bodyPr/>
        <a:lstStyle/>
        <a:p>
          <a:endParaRPr lang="en-GB"/>
        </a:p>
      </dgm:t>
    </dgm:pt>
    <dgm:pt modelId="{A330643D-C957-49E0-B035-9D2A359E16EB}" type="sibTrans" cxnId="{26B88961-B162-4B12-808A-78126F639D5B}">
      <dgm:prSet/>
      <dgm:spPr/>
      <dgm:t>
        <a:bodyPr/>
        <a:lstStyle/>
        <a:p>
          <a:endParaRPr lang="en-GB"/>
        </a:p>
      </dgm:t>
    </dgm:pt>
    <dgm:pt modelId="{37612656-60F5-4D64-907E-FDBD3E22122A}">
      <dgm:prSet phldrT="[Texte]" custT="1"/>
      <dgm:spPr/>
      <dgm:t>
        <a:bodyPr/>
        <a:lstStyle/>
        <a:p>
          <a:r>
            <a:rPr lang="en-GB" sz="1800" dirty="0" smtClean="0"/>
            <a:t>Detector</a:t>
          </a:r>
          <a:endParaRPr lang="en-GB" sz="1700" dirty="0"/>
        </a:p>
      </dgm:t>
    </dgm:pt>
    <dgm:pt modelId="{08E56E43-C750-4DD2-B8A8-1EBDDAC6D6D8}" type="parTrans" cxnId="{DEB7FF4E-7330-427F-9D1D-5582B22188D0}">
      <dgm:prSet/>
      <dgm:spPr/>
      <dgm:t>
        <a:bodyPr/>
        <a:lstStyle/>
        <a:p>
          <a:endParaRPr lang="en-GB"/>
        </a:p>
      </dgm:t>
    </dgm:pt>
    <dgm:pt modelId="{BF590A72-82B9-410F-A6AD-E127895C0C6B}" type="sibTrans" cxnId="{DEB7FF4E-7330-427F-9D1D-5582B22188D0}">
      <dgm:prSet/>
      <dgm:spPr/>
      <dgm:t>
        <a:bodyPr/>
        <a:lstStyle/>
        <a:p>
          <a:endParaRPr lang="en-GB"/>
        </a:p>
      </dgm:t>
    </dgm:pt>
    <dgm:pt modelId="{24B16CD4-0A86-4C14-A1B9-A103495F61BA}">
      <dgm:prSet phldrT="[Texte]"/>
      <dgm:spPr/>
      <dgm:t>
        <a:bodyPr/>
        <a:lstStyle/>
        <a:p>
          <a:r>
            <a:rPr lang="en-GB" dirty="0" smtClean="0"/>
            <a:t>Gas System</a:t>
          </a:r>
          <a:endParaRPr lang="en-GB" dirty="0"/>
        </a:p>
      </dgm:t>
    </dgm:pt>
    <dgm:pt modelId="{39BEAB44-0B85-426B-A77F-0FFD3B461D33}" type="parTrans" cxnId="{5E1F8CDD-1D35-4646-A688-4326E06F2998}">
      <dgm:prSet/>
      <dgm:spPr/>
      <dgm:t>
        <a:bodyPr/>
        <a:lstStyle/>
        <a:p>
          <a:endParaRPr lang="en-GB"/>
        </a:p>
      </dgm:t>
    </dgm:pt>
    <dgm:pt modelId="{35A0EF63-3A32-4EAD-818C-3223684DFA06}" type="sibTrans" cxnId="{5E1F8CDD-1D35-4646-A688-4326E06F2998}">
      <dgm:prSet/>
      <dgm:spPr/>
      <dgm:t>
        <a:bodyPr/>
        <a:lstStyle/>
        <a:p>
          <a:endParaRPr lang="en-GB"/>
        </a:p>
      </dgm:t>
    </dgm:pt>
    <dgm:pt modelId="{59C91279-BF21-4F92-847F-78569EEC7651}">
      <dgm:prSet phldrT="[Texte]" custT="1"/>
      <dgm:spPr/>
      <dgm:t>
        <a:bodyPr/>
        <a:lstStyle/>
        <a:p>
          <a:r>
            <a:rPr lang="en-GB" sz="2400" dirty="0" smtClean="0"/>
            <a:t>FEE</a:t>
          </a:r>
          <a:endParaRPr lang="en-GB" sz="1700" dirty="0"/>
        </a:p>
      </dgm:t>
    </dgm:pt>
    <dgm:pt modelId="{BB6A7F85-BCF2-4FC6-A6CA-22C03FEA3D02}" type="parTrans" cxnId="{A747611E-E195-4735-96C7-C269EFA437CE}">
      <dgm:prSet/>
      <dgm:spPr/>
      <dgm:t>
        <a:bodyPr/>
        <a:lstStyle/>
        <a:p>
          <a:endParaRPr lang="en-GB"/>
        </a:p>
      </dgm:t>
    </dgm:pt>
    <dgm:pt modelId="{DEF0259D-7FF1-4CC1-8DBC-62E3F1C44547}" type="sibTrans" cxnId="{A747611E-E195-4735-96C7-C269EFA437CE}">
      <dgm:prSet/>
      <dgm:spPr/>
      <dgm:t>
        <a:bodyPr/>
        <a:lstStyle/>
        <a:p>
          <a:endParaRPr lang="en-GB"/>
        </a:p>
      </dgm:t>
    </dgm:pt>
    <dgm:pt modelId="{580C294B-DA19-4A0C-9758-0DA8FCC01DBA}">
      <dgm:prSet phldrT="[Texte]"/>
      <dgm:spPr/>
      <dgm:t>
        <a:bodyPr/>
        <a:lstStyle/>
        <a:p>
          <a:r>
            <a:rPr lang="en-GB" dirty="0" smtClean="0"/>
            <a:t>BEE and Control System</a:t>
          </a:r>
          <a:endParaRPr lang="en-GB" dirty="0"/>
        </a:p>
      </dgm:t>
    </dgm:pt>
    <dgm:pt modelId="{D3FE1602-32B7-4624-A7FB-3AE13CB10941}" type="parTrans" cxnId="{47C6B843-8090-4F97-8DEA-1ABE25F9B1D6}">
      <dgm:prSet/>
      <dgm:spPr/>
      <dgm:t>
        <a:bodyPr/>
        <a:lstStyle/>
        <a:p>
          <a:endParaRPr lang="en-GB"/>
        </a:p>
      </dgm:t>
    </dgm:pt>
    <dgm:pt modelId="{D0DAF36B-772B-4BC9-AD42-477D1994BDC8}" type="sibTrans" cxnId="{47C6B843-8090-4F97-8DEA-1ABE25F9B1D6}">
      <dgm:prSet/>
      <dgm:spPr/>
      <dgm:t>
        <a:bodyPr/>
        <a:lstStyle/>
        <a:p>
          <a:endParaRPr lang="en-GB"/>
        </a:p>
      </dgm:t>
    </dgm:pt>
    <dgm:pt modelId="{6EB61D93-DDC6-4273-88D8-AA92DBE4BB51}" type="pres">
      <dgm:prSet presAssocID="{E02480A5-F1EE-4CFD-9A7B-27765071C94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79C9502-CBA8-4FD1-B265-C923A1CD47C0}" type="pres">
      <dgm:prSet presAssocID="{FAC7CCF7-D0C8-4433-AFF5-54DBD2F0E04B}" presName="centerShape" presStyleLbl="node0" presStyleIdx="0" presStyleCnt="1"/>
      <dgm:spPr/>
      <dgm:t>
        <a:bodyPr/>
        <a:lstStyle/>
        <a:p>
          <a:endParaRPr lang="en-GB"/>
        </a:p>
      </dgm:t>
    </dgm:pt>
    <dgm:pt modelId="{A8707328-AC62-41C2-A2C3-24D589F8AF17}" type="pres">
      <dgm:prSet presAssocID="{08E56E43-C750-4DD2-B8A8-1EBDDAC6D6D8}" presName="parTrans" presStyleLbl="sibTrans2D1" presStyleIdx="0" presStyleCnt="4"/>
      <dgm:spPr/>
      <dgm:t>
        <a:bodyPr/>
        <a:lstStyle/>
        <a:p>
          <a:endParaRPr lang="en-GB"/>
        </a:p>
      </dgm:t>
    </dgm:pt>
    <dgm:pt modelId="{20F203F6-AE9A-4718-B54B-290E51E35A85}" type="pres">
      <dgm:prSet presAssocID="{08E56E43-C750-4DD2-B8A8-1EBDDAC6D6D8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3B6621CD-30B6-465F-B4DA-6E2069CB1DA3}" type="pres">
      <dgm:prSet presAssocID="{37612656-60F5-4D64-907E-FDBD3E2212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317C0F-8C7B-41DD-A28A-C8A61824A602}" type="pres">
      <dgm:prSet presAssocID="{39BEAB44-0B85-426B-A77F-0FFD3B461D33}" presName="parTrans" presStyleLbl="sibTrans2D1" presStyleIdx="1" presStyleCnt="4"/>
      <dgm:spPr/>
      <dgm:t>
        <a:bodyPr/>
        <a:lstStyle/>
        <a:p>
          <a:endParaRPr lang="en-GB"/>
        </a:p>
      </dgm:t>
    </dgm:pt>
    <dgm:pt modelId="{4F1788B4-D51B-4181-A757-3CFEA1E783DC}" type="pres">
      <dgm:prSet presAssocID="{39BEAB44-0B85-426B-A77F-0FFD3B461D33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6407A72D-DE67-48F9-960D-9E4E017DDCE0}" type="pres">
      <dgm:prSet presAssocID="{24B16CD4-0A86-4C14-A1B9-A103495F61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18ED30-14C3-493E-BD87-DA1C9BC299D3}" type="pres">
      <dgm:prSet presAssocID="{BB6A7F85-BCF2-4FC6-A6CA-22C03FEA3D02}" presName="parTrans" presStyleLbl="sibTrans2D1" presStyleIdx="2" presStyleCnt="4"/>
      <dgm:spPr/>
      <dgm:t>
        <a:bodyPr/>
        <a:lstStyle/>
        <a:p>
          <a:endParaRPr lang="en-GB"/>
        </a:p>
      </dgm:t>
    </dgm:pt>
    <dgm:pt modelId="{D19DB296-9B4C-4F55-B640-015AE2EF49DC}" type="pres">
      <dgm:prSet presAssocID="{BB6A7F85-BCF2-4FC6-A6CA-22C03FEA3D02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3A0759D2-86E6-4295-9462-9C1670B7EDD0}" type="pres">
      <dgm:prSet presAssocID="{59C91279-BF21-4F92-847F-78569EEC76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2ABEF0-94A6-408A-B6B3-D442A2E83926}" type="pres">
      <dgm:prSet presAssocID="{D3FE1602-32B7-4624-A7FB-3AE13CB10941}" presName="parTrans" presStyleLbl="sibTrans2D1" presStyleIdx="3" presStyleCnt="4"/>
      <dgm:spPr/>
      <dgm:t>
        <a:bodyPr/>
        <a:lstStyle/>
        <a:p>
          <a:endParaRPr lang="en-GB"/>
        </a:p>
      </dgm:t>
    </dgm:pt>
    <dgm:pt modelId="{E9AC22CA-80C8-493D-B6A8-208F160A7FCB}" type="pres">
      <dgm:prSet presAssocID="{D3FE1602-32B7-4624-A7FB-3AE13CB10941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DB5A5D5E-5732-4D2C-9588-4CD763F77387}" type="pres">
      <dgm:prSet presAssocID="{580C294B-DA19-4A0C-9758-0DA8FCC01D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1F8CDD-1D35-4646-A688-4326E06F2998}" srcId="{FAC7CCF7-D0C8-4433-AFF5-54DBD2F0E04B}" destId="{24B16CD4-0A86-4C14-A1B9-A103495F61BA}" srcOrd="1" destOrd="0" parTransId="{39BEAB44-0B85-426B-A77F-0FFD3B461D33}" sibTransId="{35A0EF63-3A32-4EAD-818C-3223684DFA06}"/>
    <dgm:cxn modelId="{59362D49-A1AC-45BF-A43C-39AE89885477}" type="presOf" srcId="{BB6A7F85-BCF2-4FC6-A6CA-22C03FEA3D02}" destId="{7818ED30-14C3-493E-BD87-DA1C9BC299D3}" srcOrd="0" destOrd="0" presId="urn:microsoft.com/office/officeart/2005/8/layout/radial5"/>
    <dgm:cxn modelId="{29EDCE39-1885-484F-9860-1CC4CCDF0467}" type="presOf" srcId="{BB6A7F85-BCF2-4FC6-A6CA-22C03FEA3D02}" destId="{D19DB296-9B4C-4F55-B640-015AE2EF49DC}" srcOrd="1" destOrd="0" presId="urn:microsoft.com/office/officeart/2005/8/layout/radial5"/>
    <dgm:cxn modelId="{EC80ACB4-1177-4CA4-94C2-E6799BCCF59D}" type="presOf" srcId="{37612656-60F5-4D64-907E-FDBD3E22122A}" destId="{3B6621CD-30B6-465F-B4DA-6E2069CB1DA3}" srcOrd="0" destOrd="0" presId="urn:microsoft.com/office/officeart/2005/8/layout/radial5"/>
    <dgm:cxn modelId="{B3DC7CCE-F3DB-45DD-92EE-B5396FD965AF}" type="presOf" srcId="{08E56E43-C750-4DD2-B8A8-1EBDDAC6D6D8}" destId="{A8707328-AC62-41C2-A2C3-24D589F8AF17}" srcOrd="0" destOrd="0" presId="urn:microsoft.com/office/officeart/2005/8/layout/radial5"/>
    <dgm:cxn modelId="{47C6B843-8090-4F97-8DEA-1ABE25F9B1D6}" srcId="{FAC7CCF7-D0C8-4433-AFF5-54DBD2F0E04B}" destId="{580C294B-DA19-4A0C-9758-0DA8FCC01DBA}" srcOrd="3" destOrd="0" parTransId="{D3FE1602-32B7-4624-A7FB-3AE13CB10941}" sibTransId="{D0DAF36B-772B-4BC9-AD42-477D1994BDC8}"/>
    <dgm:cxn modelId="{F39DCD6A-FB48-4389-886D-EE5E31B390A5}" type="presOf" srcId="{D3FE1602-32B7-4624-A7FB-3AE13CB10941}" destId="{E9AC22CA-80C8-493D-B6A8-208F160A7FCB}" srcOrd="1" destOrd="0" presId="urn:microsoft.com/office/officeart/2005/8/layout/radial5"/>
    <dgm:cxn modelId="{C01FDDC3-D658-4B01-B507-01413207B255}" type="presOf" srcId="{39BEAB44-0B85-426B-A77F-0FFD3B461D33}" destId="{4F1788B4-D51B-4181-A757-3CFEA1E783DC}" srcOrd="1" destOrd="0" presId="urn:microsoft.com/office/officeart/2005/8/layout/radial5"/>
    <dgm:cxn modelId="{496531AC-630E-4A43-B0A5-C02A74BD922F}" type="presOf" srcId="{580C294B-DA19-4A0C-9758-0DA8FCC01DBA}" destId="{DB5A5D5E-5732-4D2C-9588-4CD763F77387}" srcOrd="0" destOrd="0" presId="urn:microsoft.com/office/officeart/2005/8/layout/radial5"/>
    <dgm:cxn modelId="{B4BA5DAF-5CA8-490C-806E-69568E0CF23A}" type="presOf" srcId="{24B16CD4-0A86-4C14-A1B9-A103495F61BA}" destId="{6407A72D-DE67-48F9-960D-9E4E017DDCE0}" srcOrd="0" destOrd="0" presId="urn:microsoft.com/office/officeart/2005/8/layout/radial5"/>
    <dgm:cxn modelId="{A8A104DB-36AC-411B-8C89-E86ACDED0303}" type="presOf" srcId="{D3FE1602-32B7-4624-A7FB-3AE13CB10941}" destId="{332ABEF0-94A6-408A-B6B3-D442A2E83926}" srcOrd="0" destOrd="0" presId="urn:microsoft.com/office/officeart/2005/8/layout/radial5"/>
    <dgm:cxn modelId="{DEB7FF4E-7330-427F-9D1D-5582B22188D0}" srcId="{FAC7CCF7-D0C8-4433-AFF5-54DBD2F0E04B}" destId="{37612656-60F5-4D64-907E-FDBD3E22122A}" srcOrd="0" destOrd="0" parTransId="{08E56E43-C750-4DD2-B8A8-1EBDDAC6D6D8}" sibTransId="{BF590A72-82B9-410F-A6AD-E127895C0C6B}"/>
    <dgm:cxn modelId="{A747611E-E195-4735-96C7-C269EFA437CE}" srcId="{FAC7CCF7-D0C8-4433-AFF5-54DBD2F0E04B}" destId="{59C91279-BF21-4F92-847F-78569EEC7651}" srcOrd="2" destOrd="0" parTransId="{BB6A7F85-BCF2-4FC6-A6CA-22C03FEA3D02}" sibTransId="{DEF0259D-7FF1-4CC1-8DBC-62E3F1C44547}"/>
    <dgm:cxn modelId="{7E36A070-86D4-4C0B-9686-988DDE4C943E}" type="presOf" srcId="{08E56E43-C750-4DD2-B8A8-1EBDDAC6D6D8}" destId="{20F203F6-AE9A-4718-B54B-290E51E35A85}" srcOrd="1" destOrd="0" presId="urn:microsoft.com/office/officeart/2005/8/layout/radial5"/>
    <dgm:cxn modelId="{EFCC6E3C-DD0B-4259-B4FA-41A05571A8B7}" type="presOf" srcId="{59C91279-BF21-4F92-847F-78569EEC7651}" destId="{3A0759D2-86E6-4295-9462-9C1670B7EDD0}" srcOrd="0" destOrd="0" presId="urn:microsoft.com/office/officeart/2005/8/layout/radial5"/>
    <dgm:cxn modelId="{F58E0EA6-262E-4525-A3FB-67F70D572CB9}" type="presOf" srcId="{E02480A5-F1EE-4CFD-9A7B-27765071C94C}" destId="{6EB61D93-DDC6-4273-88D8-AA92DBE4BB51}" srcOrd="0" destOrd="0" presId="urn:microsoft.com/office/officeart/2005/8/layout/radial5"/>
    <dgm:cxn modelId="{53B669B9-E17F-4C25-9599-ABADC96141F6}" type="presOf" srcId="{FAC7CCF7-D0C8-4433-AFF5-54DBD2F0E04B}" destId="{079C9502-CBA8-4FD1-B265-C923A1CD47C0}" srcOrd="0" destOrd="0" presId="urn:microsoft.com/office/officeart/2005/8/layout/radial5"/>
    <dgm:cxn modelId="{26B88961-B162-4B12-808A-78126F639D5B}" srcId="{E02480A5-F1EE-4CFD-9A7B-27765071C94C}" destId="{FAC7CCF7-D0C8-4433-AFF5-54DBD2F0E04B}" srcOrd="0" destOrd="0" parTransId="{434AF56C-184B-4461-ACB1-29213FA8C41C}" sibTransId="{A330643D-C957-49E0-B035-9D2A359E16EB}"/>
    <dgm:cxn modelId="{6551180F-F3C9-4F47-BDC8-FAF078D1DA2B}" type="presOf" srcId="{39BEAB44-0B85-426B-A77F-0FFD3B461D33}" destId="{58317C0F-8C7B-41DD-A28A-C8A61824A602}" srcOrd="0" destOrd="0" presId="urn:microsoft.com/office/officeart/2005/8/layout/radial5"/>
    <dgm:cxn modelId="{E4F3F829-224B-45E4-B3EF-1D285F930569}" type="presParOf" srcId="{6EB61D93-DDC6-4273-88D8-AA92DBE4BB51}" destId="{079C9502-CBA8-4FD1-B265-C923A1CD47C0}" srcOrd="0" destOrd="0" presId="urn:microsoft.com/office/officeart/2005/8/layout/radial5"/>
    <dgm:cxn modelId="{3F44B164-9654-4355-B85C-3C18E0C48E26}" type="presParOf" srcId="{6EB61D93-DDC6-4273-88D8-AA92DBE4BB51}" destId="{A8707328-AC62-41C2-A2C3-24D589F8AF17}" srcOrd="1" destOrd="0" presId="urn:microsoft.com/office/officeart/2005/8/layout/radial5"/>
    <dgm:cxn modelId="{07D5DE86-1E48-46DB-98FB-0398A416FABC}" type="presParOf" srcId="{A8707328-AC62-41C2-A2C3-24D589F8AF17}" destId="{20F203F6-AE9A-4718-B54B-290E51E35A85}" srcOrd="0" destOrd="0" presId="urn:microsoft.com/office/officeart/2005/8/layout/radial5"/>
    <dgm:cxn modelId="{4CA18BDB-894F-4459-8200-24CD8D225B4C}" type="presParOf" srcId="{6EB61D93-DDC6-4273-88D8-AA92DBE4BB51}" destId="{3B6621CD-30B6-465F-B4DA-6E2069CB1DA3}" srcOrd="2" destOrd="0" presId="urn:microsoft.com/office/officeart/2005/8/layout/radial5"/>
    <dgm:cxn modelId="{90722311-2E54-43BA-B015-6CAA7644AC28}" type="presParOf" srcId="{6EB61D93-DDC6-4273-88D8-AA92DBE4BB51}" destId="{58317C0F-8C7B-41DD-A28A-C8A61824A602}" srcOrd="3" destOrd="0" presId="urn:microsoft.com/office/officeart/2005/8/layout/radial5"/>
    <dgm:cxn modelId="{8F65CF11-D5B0-403C-932C-DB5928B4B270}" type="presParOf" srcId="{58317C0F-8C7B-41DD-A28A-C8A61824A602}" destId="{4F1788B4-D51B-4181-A757-3CFEA1E783DC}" srcOrd="0" destOrd="0" presId="urn:microsoft.com/office/officeart/2005/8/layout/radial5"/>
    <dgm:cxn modelId="{C67687DE-D8A2-4384-A44A-88D7C4C3E4A2}" type="presParOf" srcId="{6EB61D93-DDC6-4273-88D8-AA92DBE4BB51}" destId="{6407A72D-DE67-48F9-960D-9E4E017DDCE0}" srcOrd="4" destOrd="0" presId="urn:microsoft.com/office/officeart/2005/8/layout/radial5"/>
    <dgm:cxn modelId="{C9A4061D-01D2-4072-83D1-C560A814AB34}" type="presParOf" srcId="{6EB61D93-DDC6-4273-88D8-AA92DBE4BB51}" destId="{7818ED30-14C3-493E-BD87-DA1C9BC299D3}" srcOrd="5" destOrd="0" presId="urn:microsoft.com/office/officeart/2005/8/layout/radial5"/>
    <dgm:cxn modelId="{EC978E05-C2C0-43F0-8D84-7C887A9B7261}" type="presParOf" srcId="{7818ED30-14C3-493E-BD87-DA1C9BC299D3}" destId="{D19DB296-9B4C-4F55-B640-015AE2EF49DC}" srcOrd="0" destOrd="0" presId="urn:microsoft.com/office/officeart/2005/8/layout/radial5"/>
    <dgm:cxn modelId="{3FB7644C-99D9-4EF8-8404-6020478FE9D3}" type="presParOf" srcId="{6EB61D93-DDC6-4273-88D8-AA92DBE4BB51}" destId="{3A0759D2-86E6-4295-9462-9C1670B7EDD0}" srcOrd="6" destOrd="0" presId="urn:microsoft.com/office/officeart/2005/8/layout/radial5"/>
    <dgm:cxn modelId="{84E34CFC-9B20-453F-A0C6-4275CED5395B}" type="presParOf" srcId="{6EB61D93-DDC6-4273-88D8-AA92DBE4BB51}" destId="{332ABEF0-94A6-408A-B6B3-D442A2E83926}" srcOrd="7" destOrd="0" presId="urn:microsoft.com/office/officeart/2005/8/layout/radial5"/>
    <dgm:cxn modelId="{2550C5B1-C052-4722-AE96-A9F68F947079}" type="presParOf" srcId="{332ABEF0-94A6-408A-B6B3-D442A2E83926}" destId="{E9AC22CA-80C8-493D-B6A8-208F160A7FCB}" srcOrd="0" destOrd="0" presId="urn:microsoft.com/office/officeart/2005/8/layout/radial5"/>
    <dgm:cxn modelId="{475980F9-4485-4955-98B7-BB8377AF9D10}" type="presParOf" srcId="{6EB61D93-DDC6-4273-88D8-AA92DBE4BB51}" destId="{DB5A5D5E-5732-4D2C-9588-4CD763F7738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480A5-F1EE-4CFD-9A7B-27765071C94C}" type="doc">
      <dgm:prSet loTypeId="urn:microsoft.com/office/officeart/2005/8/layout/radial5" loCatId="relationship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FAC7CCF7-D0C8-4433-AFF5-54DBD2F0E04B}">
      <dgm:prSet phldrT="[Texte]"/>
      <dgm:spPr/>
      <dgm:t>
        <a:bodyPr/>
        <a:lstStyle/>
        <a:p>
          <a:r>
            <a:rPr lang="en-GB" dirty="0" smtClean="0"/>
            <a:t>nBLM</a:t>
          </a:r>
          <a:endParaRPr lang="en-GB" dirty="0"/>
        </a:p>
      </dgm:t>
    </dgm:pt>
    <dgm:pt modelId="{434AF56C-184B-4461-ACB1-29213FA8C41C}" type="parTrans" cxnId="{26B88961-B162-4B12-808A-78126F639D5B}">
      <dgm:prSet/>
      <dgm:spPr/>
      <dgm:t>
        <a:bodyPr/>
        <a:lstStyle/>
        <a:p>
          <a:endParaRPr lang="en-GB"/>
        </a:p>
      </dgm:t>
    </dgm:pt>
    <dgm:pt modelId="{A330643D-C957-49E0-B035-9D2A359E16EB}" type="sibTrans" cxnId="{26B88961-B162-4B12-808A-78126F639D5B}">
      <dgm:prSet/>
      <dgm:spPr/>
      <dgm:t>
        <a:bodyPr/>
        <a:lstStyle/>
        <a:p>
          <a:endParaRPr lang="en-GB"/>
        </a:p>
      </dgm:t>
    </dgm:pt>
    <dgm:pt modelId="{37612656-60F5-4D64-907E-FDBD3E22122A}">
      <dgm:prSet phldrT="[Texte]" custT="1"/>
      <dgm:spPr/>
      <dgm:t>
        <a:bodyPr/>
        <a:lstStyle/>
        <a:p>
          <a:r>
            <a:rPr lang="en-GB" sz="1800" dirty="0" smtClean="0"/>
            <a:t>Detector</a:t>
          </a:r>
          <a:endParaRPr lang="en-GB" sz="1700" dirty="0"/>
        </a:p>
      </dgm:t>
    </dgm:pt>
    <dgm:pt modelId="{08E56E43-C750-4DD2-B8A8-1EBDDAC6D6D8}" type="parTrans" cxnId="{DEB7FF4E-7330-427F-9D1D-5582B22188D0}">
      <dgm:prSet/>
      <dgm:spPr/>
      <dgm:t>
        <a:bodyPr/>
        <a:lstStyle/>
        <a:p>
          <a:endParaRPr lang="en-GB"/>
        </a:p>
      </dgm:t>
    </dgm:pt>
    <dgm:pt modelId="{BF590A72-82B9-410F-A6AD-E127895C0C6B}" type="sibTrans" cxnId="{DEB7FF4E-7330-427F-9D1D-5582B22188D0}">
      <dgm:prSet/>
      <dgm:spPr/>
      <dgm:t>
        <a:bodyPr/>
        <a:lstStyle/>
        <a:p>
          <a:endParaRPr lang="en-GB"/>
        </a:p>
      </dgm:t>
    </dgm:pt>
    <dgm:pt modelId="{24B16CD4-0A86-4C14-A1B9-A103495F61BA}">
      <dgm:prSet phldrT="[Texte]"/>
      <dgm:spPr/>
      <dgm:t>
        <a:bodyPr/>
        <a:lstStyle/>
        <a:p>
          <a:r>
            <a:rPr lang="en-GB" dirty="0" smtClean="0"/>
            <a:t>Gas System</a:t>
          </a:r>
          <a:endParaRPr lang="en-GB" dirty="0"/>
        </a:p>
      </dgm:t>
    </dgm:pt>
    <dgm:pt modelId="{39BEAB44-0B85-426B-A77F-0FFD3B461D33}" type="parTrans" cxnId="{5E1F8CDD-1D35-4646-A688-4326E06F2998}">
      <dgm:prSet/>
      <dgm:spPr/>
      <dgm:t>
        <a:bodyPr/>
        <a:lstStyle/>
        <a:p>
          <a:endParaRPr lang="en-GB"/>
        </a:p>
      </dgm:t>
    </dgm:pt>
    <dgm:pt modelId="{35A0EF63-3A32-4EAD-818C-3223684DFA06}" type="sibTrans" cxnId="{5E1F8CDD-1D35-4646-A688-4326E06F2998}">
      <dgm:prSet/>
      <dgm:spPr/>
      <dgm:t>
        <a:bodyPr/>
        <a:lstStyle/>
        <a:p>
          <a:endParaRPr lang="en-GB"/>
        </a:p>
      </dgm:t>
    </dgm:pt>
    <dgm:pt modelId="{59C91279-BF21-4F92-847F-78569EEC7651}">
      <dgm:prSet phldrT="[Texte]" custT="1"/>
      <dgm:spPr/>
      <dgm:t>
        <a:bodyPr/>
        <a:lstStyle/>
        <a:p>
          <a:r>
            <a:rPr lang="en-GB" sz="2400" dirty="0" smtClean="0"/>
            <a:t>FEE</a:t>
          </a:r>
          <a:endParaRPr lang="en-GB" sz="1700" dirty="0"/>
        </a:p>
      </dgm:t>
    </dgm:pt>
    <dgm:pt modelId="{BB6A7F85-BCF2-4FC6-A6CA-22C03FEA3D02}" type="parTrans" cxnId="{A747611E-E195-4735-96C7-C269EFA437CE}">
      <dgm:prSet/>
      <dgm:spPr/>
      <dgm:t>
        <a:bodyPr/>
        <a:lstStyle/>
        <a:p>
          <a:endParaRPr lang="en-GB"/>
        </a:p>
      </dgm:t>
    </dgm:pt>
    <dgm:pt modelId="{DEF0259D-7FF1-4CC1-8DBC-62E3F1C44547}" type="sibTrans" cxnId="{A747611E-E195-4735-96C7-C269EFA437CE}">
      <dgm:prSet/>
      <dgm:spPr/>
      <dgm:t>
        <a:bodyPr/>
        <a:lstStyle/>
        <a:p>
          <a:endParaRPr lang="en-GB"/>
        </a:p>
      </dgm:t>
    </dgm:pt>
    <dgm:pt modelId="{580C294B-DA19-4A0C-9758-0DA8FCC01DBA}">
      <dgm:prSet phldrT="[Texte]"/>
      <dgm:spPr/>
      <dgm:t>
        <a:bodyPr/>
        <a:lstStyle/>
        <a:p>
          <a:r>
            <a:rPr lang="en-GB" dirty="0" smtClean="0"/>
            <a:t>BEE and Control System</a:t>
          </a:r>
          <a:endParaRPr lang="en-GB" dirty="0"/>
        </a:p>
      </dgm:t>
    </dgm:pt>
    <dgm:pt modelId="{D3FE1602-32B7-4624-A7FB-3AE13CB10941}" type="parTrans" cxnId="{47C6B843-8090-4F97-8DEA-1ABE25F9B1D6}">
      <dgm:prSet/>
      <dgm:spPr/>
      <dgm:t>
        <a:bodyPr/>
        <a:lstStyle/>
        <a:p>
          <a:endParaRPr lang="en-GB"/>
        </a:p>
      </dgm:t>
    </dgm:pt>
    <dgm:pt modelId="{D0DAF36B-772B-4BC9-AD42-477D1994BDC8}" type="sibTrans" cxnId="{47C6B843-8090-4F97-8DEA-1ABE25F9B1D6}">
      <dgm:prSet/>
      <dgm:spPr/>
      <dgm:t>
        <a:bodyPr/>
        <a:lstStyle/>
        <a:p>
          <a:endParaRPr lang="en-GB"/>
        </a:p>
      </dgm:t>
    </dgm:pt>
    <dgm:pt modelId="{6EB61D93-DDC6-4273-88D8-AA92DBE4BB51}" type="pres">
      <dgm:prSet presAssocID="{E02480A5-F1EE-4CFD-9A7B-27765071C94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79C9502-CBA8-4FD1-B265-C923A1CD47C0}" type="pres">
      <dgm:prSet presAssocID="{FAC7CCF7-D0C8-4433-AFF5-54DBD2F0E04B}" presName="centerShape" presStyleLbl="node0" presStyleIdx="0" presStyleCnt="1"/>
      <dgm:spPr/>
      <dgm:t>
        <a:bodyPr/>
        <a:lstStyle/>
        <a:p>
          <a:endParaRPr lang="en-GB"/>
        </a:p>
      </dgm:t>
    </dgm:pt>
    <dgm:pt modelId="{A8707328-AC62-41C2-A2C3-24D589F8AF17}" type="pres">
      <dgm:prSet presAssocID="{08E56E43-C750-4DD2-B8A8-1EBDDAC6D6D8}" presName="parTrans" presStyleLbl="sibTrans2D1" presStyleIdx="0" presStyleCnt="4"/>
      <dgm:spPr/>
      <dgm:t>
        <a:bodyPr/>
        <a:lstStyle/>
        <a:p>
          <a:endParaRPr lang="en-GB"/>
        </a:p>
      </dgm:t>
    </dgm:pt>
    <dgm:pt modelId="{20F203F6-AE9A-4718-B54B-290E51E35A85}" type="pres">
      <dgm:prSet presAssocID="{08E56E43-C750-4DD2-B8A8-1EBDDAC6D6D8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3B6621CD-30B6-465F-B4DA-6E2069CB1DA3}" type="pres">
      <dgm:prSet presAssocID="{37612656-60F5-4D64-907E-FDBD3E2212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317C0F-8C7B-41DD-A28A-C8A61824A602}" type="pres">
      <dgm:prSet presAssocID="{39BEAB44-0B85-426B-A77F-0FFD3B461D33}" presName="parTrans" presStyleLbl="sibTrans2D1" presStyleIdx="1" presStyleCnt="4"/>
      <dgm:spPr/>
      <dgm:t>
        <a:bodyPr/>
        <a:lstStyle/>
        <a:p>
          <a:endParaRPr lang="en-GB"/>
        </a:p>
      </dgm:t>
    </dgm:pt>
    <dgm:pt modelId="{4F1788B4-D51B-4181-A757-3CFEA1E783DC}" type="pres">
      <dgm:prSet presAssocID="{39BEAB44-0B85-426B-A77F-0FFD3B461D33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6407A72D-DE67-48F9-960D-9E4E017DDCE0}" type="pres">
      <dgm:prSet presAssocID="{24B16CD4-0A86-4C14-A1B9-A103495F61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18ED30-14C3-493E-BD87-DA1C9BC299D3}" type="pres">
      <dgm:prSet presAssocID="{BB6A7F85-BCF2-4FC6-A6CA-22C03FEA3D02}" presName="parTrans" presStyleLbl="sibTrans2D1" presStyleIdx="2" presStyleCnt="4"/>
      <dgm:spPr/>
      <dgm:t>
        <a:bodyPr/>
        <a:lstStyle/>
        <a:p>
          <a:endParaRPr lang="en-GB"/>
        </a:p>
      </dgm:t>
    </dgm:pt>
    <dgm:pt modelId="{D19DB296-9B4C-4F55-B640-015AE2EF49DC}" type="pres">
      <dgm:prSet presAssocID="{BB6A7F85-BCF2-4FC6-A6CA-22C03FEA3D02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3A0759D2-86E6-4295-9462-9C1670B7EDD0}" type="pres">
      <dgm:prSet presAssocID="{59C91279-BF21-4F92-847F-78569EEC76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2ABEF0-94A6-408A-B6B3-D442A2E83926}" type="pres">
      <dgm:prSet presAssocID="{D3FE1602-32B7-4624-A7FB-3AE13CB10941}" presName="parTrans" presStyleLbl="sibTrans2D1" presStyleIdx="3" presStyleCnt="4"/>
      <dgm:spPr/>
      <dgm:t>
        <a:bodyPr/>
        <a:lstStyle/>
        <a:p>
          <a:endParaRPr lang="en-GB"/>
        </a:p>
      </dgm:t>
    </dgm:pt>
    <dgm:pt modelId="{E9AC22CA-80C8-493D-B6A8-208F160A7FCB}" type="pres">
      <dgm:prSet presAssocID="{D3FE1602-32B7-4624-A7FB-3AE13CB10941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DB5A5D5E-5732-4D2C-9588-4CD763F77387}" type="pres">
      <dgm:prSet presAssocID="{580C294B-DA19-4A0C-9758-0DA8FCC01D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1F8CDD-1D35-4646-A688-4326E06F2998}" srcId="{FAC7CCF7-D0C8-4433-AFF5-54DBD2F0E04B}" destId="{24B16CD4-0A86-4C14-A1B9-A103495F61BA}" srcOrd="1" destOrd="0" parTransId="{39BEAB44-0B85-426B-A77F-0FFD3B461D33}" sibTransId="{35A0EF63-3A32-4EAD-818C-3223684DFA06}"/>
    <dgm:cxn modelId="{628005F1-B992-4C14-912E-0EEBC753CDAD}" type="presOf" srcId="{59C91279-BF21-4F92-847F-78569EEC7651}" destId="{3A0759D2-86E6-4295-9462-9C1670B7EDD0}" srcOrd="0" destOrd="0" presId="urn:microsoft.com/office/officeart/2005/8/layout/radial5"/>
    <dgm:cxn modelId="{F83D3457-ECD0-4BF6-987D-16B3071BA3EE}" type="presOf" srcId="{580C294B-DA19-4A0C-9758-0DA8FCC01DBA}" destId="{DB5A5D5E-5732-4D2C-9588-4CD763F77387}" srcOrd="0" destOrd="0" presId="urn:microsoft.com/office/officeart/2005/8/layout/radial5"/>
    <dgm:cxn modelId="{7A6A91A2-2163-4B1A-B2FE-32351FC0CBEB}" type="presOf" srcId="{39BEAB44-0B85-426B-A77F-0FFD3B461D33}" destId="{4F1788B4-D51B-4181-A757-3CFEA1E783DC}" srcOrd="1" destOrd="0" presId="urn:microsoft.com/office/officeart/2005/8/layout/radial5"/>
    <dgm:cxn modelId="{47C6B843-8090-4F97-8DEA-1ABE25F9B1D6}" srcId="{FAC7CCF7-D0C8-4433-AFF5-54DBD2F0E04B}" destId="{580C294B-DA19-4A0C-9758-0DA8FCC01DBA}" srcOrd="3" destOrd="0" parTransId="{D3FE1602-32B7-4624-A7FB-3AE13CB10941}" sibTransId="{D0DAF36B-772B-4BC9-AD42-477D1994BDC8}"/>
    <dgm:cxn modelId="{33E02EDB-5797-4A3A-BE40-CFCBBB0F3840}" type="presOf" srcId="{E02480A5-F1EE-4CFD-9A7B-27765071C94C}" destId="{6EB61D93-DDC6-4273-88D8-AA92DBE4BB51}" srcOrd="0" destOrd="0" presId="urn:microsoft.com/office/officeart/2005/8/layout/radial5"/>
    <dgm:cxn modelId="{BA9D7E0B-E41E-49F2-B45E-FBE8B45ECED7}" type="presOf" srcId="{BB6A7F85-BCF2-4FC6-A6CA-22C03FEA3D02}" destId="{7818ED30-14C3-493E-BD87-DA1C9BC299D3}" srcOrd="0" destOrd="0" presId="urn:microsoft.com/office/officeart/2005/8/layout/radial5"/>
    <dgm:cxn modelId="{8DF2B166-C70F-4E00-9D7E-71E9499B51FD}" type="presOf" srcId="{D3FE1602-32B7-4624-A7FB-3AE13CB10941}" destId="{332ABEF0-94A6-408A-B6B3-D442A2E83926}" srcOrd="0" destOrd="0" presId="urn:microsoft.com/office/officeart/2005/8/layout/radial5"/>
    <dgm:cxn modelId="{B0F46BC4-CB1D-451C-9926-8DFE20BBD929}" type="presOf" srcId="{FAC7CCF7-D0C8-4433-AFF5-54DBD2F0E04B}" destId="{079C9502-CBA8-4FD1-B265-C923A1CD47C0}" srcOrd="0" destOrd="0" presId="urn:microsoft.com/office/officeart/2005/8/layout/radial5"/>
    <dgm:cxn modelId="{3248E172-B6DE-46CE-8A96-21C09026783A}" type="presOf" srcId="{08E56E43-C750-4DD2-B8A8-1EBDDAC6D6D8}" destId="{A8707328-AC62-41C2-A2C3-24D589F8AF17}" srcOrd="0" destOrd="0" presId="urn:microsoft.com/office/officeart/2005/8/layout/radial5"/>
    <dgm:cxn modelId="{9E42B4B6-FC5C-422C-9CAD-4598DEF7421D}" type="presOf" srcId="{24B16CD4-0A86-4C14-A1B9-A103495F61BA}" destId="{6407A72D-DE67-48F9-960D-9E4E017DDCE0}" srcOrd="0" destOrd="0" presId="urn:microsoft.com/office/officeart/2005/8/layout/radial5"/>
    <dgm:cxn modelId="{DDD1C43C-EAAA-4008-B724-109620F140CC}" type="presOf" srcId="{08E56E43-C750-4DD2-B8A8-1EBDDAC6D6D8}" destId="{20F203F6-AE9A-4718-B54B-290E51E35A85}" srcOrd="1" destOrd="0" presId="urn:microsoft.com/office/officeart/2005/8/layout/radial5"/>
    <dgm:cxn modelId="{13BB6DA7-574C-4520-84AB-8EEA5D1F2C33}" type="presOf" srcId="{D3FE1602-32B7-4624-A7FB-3AE13CB10941}" destId="{E9AC22CA-80C8-493D-B6A8-208F160A7FCB}" srcOrd="1" destOrd="0" presId="urn:microsoft.com/office/officeart/2005/8/layout/radial5"/>
    <dgm:cxn modelId="{DEB7FF4E-7330-427F-9D1D-5582B22188D0}" srcId="{FAC7CCF7-D0C8-4433-AFF5-54DBD2F0E04B}" destId="{37612656-60F5-4D64-907E-FDBD3E22122A}" srcOrd="0" destOrd="0" parTransId="{08E56E43-C750-4DD2-B8A8-1EBDDAC6D6D8}" sibTransId="{BF590A72-82B9-410F-A6AD-E127895C0C6B}"/>
    <dgm:cxn modelId="{A747611E-E195-4735-96C7-C269EFA437CE}" srcId="{FAC7CCF7-D0C8-4433-AFF5-54DBD2F0E04B}" destId="{59C91279-BF21-4F92-847F-78569EEC7651}" srcOrd="2" destOrd="0" parTransId="{BB6A7F85-BCF2-4FC6-A6CA-22C03FEA3D02}" sibTransId="{DEF0259D-7FF1-4CC1-8DBC-62E3F1C44547}"/>
    <dgm:cxn modelId="{CC88EEDE-5D88-4982-B8FE-1574E85D1EDB}" type="presOf" srcId="{37612656-60F5-4D64-907E-FDBD3E22122A}" destId="{3B6621CD-30B6-465F-B4DA-6E2069CB1DA3}" srcOrd="0" destOrd="0" presId="urn:microsoft.com/office/officeart/2005/8/layout/radial5"/>
    <dgm:cxn modelId="{14E4DEF5-30F8-4F04-AFC4-F1DB37BEB804}" type="presOf" srcId="{39BEAB44-0B85-426B-A77F-0FFD3B461D33}" destId="{58317C0F-8C7B-41DD-A28A-C8A61824A602}" srcOrd="0" destOrd="0" presId="urn:microsoft.com/office/officeart/2005/8/layout/radial5"/>
    <dgm:cxn modelId="{BC10E960-96D4-441F-BD63-774DE797E8E6}" type="presOf" srcId="{BB6A7F85-BCF2-4FC6-A6CA-22C03FEA3D02}" destId="{D19DB296-9B4C-4F55-B640-015AE2EF49DC}" srcOrd="1" destOrd="0" presId="urn:microsoft.com/office/officeart/2005/8/layout/radial5"/>
    <dgm:cxn modelId="{26B88961-B162-4B12-808A-78126F639D5B}" srcId="{E02480A5-F1EE-4CFD-9A7B-27765071C94C}" destId="{FAC7CCF7-D0C8-4433-AFF5-54DBD2F0E04B}" srcOrd="0" destOrd="0" parTransId="{434AF56C-184B-4461-ACB1-29213FA8C41C}" sibTransId="{A330643D-C957-49E0-B035-9D2A359E16EB}"/>
    <dgm:cxn modelId="{26086FF3-9077-4FB8-B593-6F9E58370874}" type="presParOf" srcId="{6EB61D93-DDC6-4273-88D8-AA92DBE4BB51}" destId="{079C9502-CBA8-4FD1-B265-C923A1CD47C0}" srcOrd="0" destOrd="0" presId="urn:microsoft.com/office/officeart/2005/8/layout/radial5"/>
    <dgm:cxn modelId="{6773A26E-9AD7-4F70-A544-4988E8D84FFC}" type="presParOf" srcId="{6EB61D93-DDC6-4273-88D8-AA92DBE4BB51}" destId="{A8707328-AC62-41C2-A2C3-24D589F8AF17}" srcOrd="1" destOrd="0" presId="urn:microsoft.com/office/officeart/2005/8/layout/radial5"/>
    <dgm:cxn modelId="{C20F4AFC-373A-4417-B86C-8FE2213509D1}" type="presParOf" srcId="{A8707328-AC62-41C2-A2C3-24D589F8AF17}" destId="{20F203F6-AE9A-4718-B54B-290E51E35A85}" srcOrd="0" destOrd="0" presId="urn:microsoft.com/office/officeart/2005/8/layout/radial5"/>
    <dgm:cxn modelId="{A5AAF5D9-628F-4067-9B11-2FA226F19859}" type="presParOf" srcId="{6EB61D93-DDC6-4273-88D8-AA92DBE4BB51}" destId="{3B6621CD-30B6-465F-B4DA-6E2069CB1DA3}" srcOrd="2" destOrd="0" presId="urn:microsoft.com/office/officeart/2005/8/layout/radial5"/>
    <dgm:cxn modelId="{67D6C656-4731-4D89-AAE3-41F045E17C96}" type="presParOf" srcId="{6EB61D93-DDC6-4273-88D8-AA92DBE4BB51}" destId="{58317C0F-8C7B-41DD-A28A-C8A61824A602}" srcOrd="3" destOrd="0" presId="urn:microsoft.com/office/officeart/2005/8/layout/radial5"/>
    <dgm:cxn modelId="{F977EA47-22C0-4AD5-9164-316D26EF3D2A}" type="presParOf" srcId="{58317C0F-8C7B-41DD-A28A-C8A61824A602}" destId="{4F1788B4-D51B-4181-A757-3CFEA1E783DC}" srcOrd="0" destOrd="0" presId="urn:microsoft.com/office/officeart/2005/8/layout/radial5"/>
    <dgm:cxn modelId="{1E2F5D21-54DD-45E7-9F6E-5B5395138FC8}" type="presParOf" srcId="{6EB61D93-DDC6-4273-88D8-AA92DBE4BB51}" destId="{6407A72D-DE67-48F9-960D-9E4E017DDCE0}" srcOrd="4" destOrd="0" presId="urn:microsoft.com/office/officeart/2005/8/layout/radial5"/>
    <dgm:cxn modelId="{27D898E2-B65E-4876-A31C-17EAF2F48661}" type="presParOf" srcId="{6EB61D93-DDC6-4273-88D8-AA92DBE4BB51}" destId="{7818ED30-14C3-493E-BD87-DA1C9BC299D3}" srcOrd="5" destOrd="0" presId="urn:microsoft.com/office/officeart/2005/8/layout/radial5"/>
    <dgm:cxn modelId="{54D4BC6B-6B8B-4FF4-8E2F-B341CEF370BF}" type="presParOf" srcId="{7818ED30-14C3-493E-BD87-DA1C9BC299D3}" destId="{D19DB296-9B4C-4F55-B640-015AE2EF49DC}" srcOrd="0" destOrd="0" presId="urn:microsoft.com/office/officeart/2005/8/layout/radial5"/>
    <dgm:cxn modelId="{984FB1A3-2E99-4C05-8DF3-A1BCFA8F02D4}" type="presParOf" srcId="{6EB61D93-DDC6-4273-88D8-AA92DBE4BB51}" destId="{3A0759D2-86E6-4295-9462-9C1670B7EDD0}" srcOrd="6" destOrd="0" presId="urn:microsoft.com/office/officeart/2005/8/layout/radial5"/>
    <dgm:cxn modelId="{EC41EAB4-9E44-47C4-9FA1-1496DB4A8B45}" type="presParOf" srcId="{6EB61D93-DDC6-4273-88D8-AA92DBE4BB51}" destId="{332ABEF0-94A6-408A-B6B3-D442A2E83926}" srcOrd="7" destOrd="0" presId="urn:microsoft.com/office/officeart/2005/8/layout/radial5"/>
    <dgm:cxn modelId="{5EE7B0DC-FEF7-4117-9A88-65733BD5EDE0}" type="presParOf" srcId="{332ABEF0-94A6-408A-B6B3-D442A2E83926}" destId="{E9AC22CA-80C8-493D-B6A8-208F160A7FCB}" srcOrd="0" destOrd="0" presId="urn:microsoft.com/office/officeart/2005/8/layout/radial5"/>
    <dgm:cxn modelId="{013B92AA-B94A-44E5-95A6-7C2C6857402D}" type="presParOf" srcId="{6EB61D93-DDC6-4273-88D8-AA92DBE4BB51}" destId="{DB5A5D5E-5732-4D2C-9588-4CD763F7738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C77A1-DD5E-4E6C-86DA-CBF43A2FE65E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DA65A5A3-F8E0-4416-B0B7-2EE8A197F5B2}">
      <dgm:prSet phldrT="[Texte]" custT="1"/>
      <dgm:spPr/>
      <dgm:t>
        <a:bodyPr/>
        <a:lstStyle/>
        <a:p>
          <a:r>
            <a:rPr lang="en-GB" sz="1600" dirty="0" smtClean="0"/>
            <a:t>Dec. 2017: CDR1.1</a:t>
          </a:r>
          <a:endParaRPr lang="fr-FR" sz="1600" dirty="0"/>
        </a:p>
      </dgm:t>
    </dgm:pt>
    <dgm:pt modelId="{C4137F28-70E4-4A5F-B4F5-642B4C25CCEE}" type="parTrans" cxnId="{133EE930-BD14-4B5C-809D-902E28C37C26}">
      <dgm:prSet/>
      <dgm:spPr/>
      <dgm:t>
        <a:bodyPr/>
        <a:lstStyle/>
        <a:p>
          <a:endParaRPr lang="fr-FR"/>
        </a:p>
      </dgm:t>
    </dgm:pt>
    <dgm:pt modelId="{BE0E9BC1-12BD-489A-BCA2-147B3D8B9129}" type="sibTrans" cxnId="{133EE930-BD14-4B5C-809D-902E28C37C26}">
      <dgm:prSet/>
      <dgm:spPr/>
      <dgm:t>
        <a:bodyPr/>
        <a:lstStyle/>
        <a:p>
          <a:endParaRPr lang="fr-FR"/>
        </a:p>
      </dgm:t>
    </dgm:pt>
    <dgm:pt modelId="{F2F33031-06A3-4553-A7BB-F14CB9270366}">
      <dgm:prSet phldrT="[Texte]" custT="1"/>
      <dgm:spPr/>
      <dgm:t>
        <a:bodyPr/>
        <a:lstStyle/>
        <a:p>
          <a:r>
            <a:rPr lang="en-GB" sz="1400" dirty="0" smtClean="0">
              <a:solidFill>
                <a:schemeClr val="tx1">
                  <a:lumMod val="50000"/>
                  <a:lumOff val="50000"/>
                </a:schemeClr>
              </a:solidFill>
            </a:rPr>
            <a:t>Jun 2017: PDR1.2 Start prototype tests</a:t>
          </a:r>
          <a:endParaRPr lang="fr-FR" sz="14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C2BA19F-9446-49EF-AA80-C536C02A1146}" type="parTrans" cxnId="{A1D2EBBE-C7C4-4D5E-9012-F8E79D1AB0BF}">
      <dgm:prSet/>
      <dgm:spPr/>
      <dgm:t>
        <a:bodyPr/>
        <a:lstStyle/>
        <a:p>
          <a:endParaRPr lang="fr-FR"/>
        </a:p>
      </dgm:t>
    </dgm:pt>
    <dgm:pt modelId="{D8EE9821-0BA5-4610-98C6-51E366C515B2}" type="sibTrans" cxnId="{A1D2EBBE-C7C4-4D5E-9012-F8E79D1AB0BF}">
      <dgm:prSet/>
      <dgm:spPr/>
      <dgm:t>
        <a:bodyPr/>
        <a:lstStyle/>
        <a:p>
          <a:endParaRPr lang="fr-FR"/>
        </a:p>
      </dgm:t>
    </dgm:pt>
    <dgm:pt modelId="{78746DE4-A372-49BC-B91B-590A76643E70}">
      <dgm:prSet phldrT="[Texte]" custT="1"/>
      <dgm:spPr/>
      <dgm:t>
        <a:bodyPr/>
        <a:lstStyle/>
        <a:p>
          <a:r>
            <a:rPr lang="en-GB" sz="1400" dirty="0" smtClean="0">
              <a:solidFill>
                <a:schemeClr val="tx1">
                  <a:lumMod val="50000"/>
                  <a:lumOff val="50000"/>
                </a:schemeClr>
              </a:solidFill>
            </a:rPr>
            <a:t>Dec 2016: PDR1.1</a:t>
          </a:r>
          <a:endParaRPr lang="fr-FR" sz="14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67FDCF9-62B6-4194-88A1-2AB1EC44E5CE}" type="parTrans" cxnId="{28A92793-8ECA-4906-AF2B-3CCB8DB8E8F7}">
      <dgm:prSet/>
      <dgm:spPr/>
      <dgm:t>
        <a:bodyPr/>
        <a:lstStyle/>
        <a:p>
          <a:endParaRPr lang="fr-FR"/>
        </a:p>
      </dgm:t>
    </dgm:pt>
    <dgm:pt modelId="{F1FE3281-5389-4110-90EF-2232FD4A4D16}" type="sibTrans" cxnId="{28A92793-8ECA-4906-AF2B-3CCB8DB8E8F7}">
      <dgm:prSet/>
      <dgm:spPr/>
      <dgm:t>
        <a:bodyPr/>
        <a:lstStyle/>
        <a:p>
          <a:endParaRPr lang="fr-FR"/>
        </a:p>
      </dgm:t>
    </dgm:pt>
    <dgm:pt modelId="{2B8CAC0A-DC9E-48D1-997D-AA97DECB60CA}">
      <dgm:prSet phldrT="[Texte]" custT="1"/>
      <dgm:spPr/>
      <dgm:t>
        <a:bodyPr/>
        <a:lstStyle/>
        <a:p>
          <a:r>
            <a:rPr lang="en-GB" sz="1600" dirty="0" smtClean="0"/>
            <a:t>Oct 2018: </a:t>
          </a:r>
        </a:p>
        <a:p>
          <a:r>
            <a:rPr lang="en-GB" sz="1600" dirty="0" smtClean="0"/>
            <a:t>SAR vertical integration test</a:t>
          </a:r>
          <a:endParaRPr lang="fr-FR" sz="1600" dirty="0"/>
        </a:p>
      </dgm:t>
    </dgm:pt>
    <dgm:pt modelId="{D967F035-BE94-44B1-AA51-71E3E4A728C6}" type="sibTrans" cxnId="{68BC9F5E-4647-4FFB-99E1-58E1527DF02D}">
      <dgm:prSet/>
      <dgm:spPr/>
      <dgm:t>
        <a:bodyPr/>
        <a:lstStyle/>
        <a:p>
          <a:endParaRPr lang="fr-FR"/>
        </a:p>
      </dgm:t>
    </dgm:pt>
    <dgm:pt modelId="{BBF3348A-FC3A-489B-B9AE-4EE243FEE67B}" type="parTrans" cxnId="{68BC9F5E-4647-4FFB-99E1-58E1527DF02D}">
      <dgm:prSet/>
      <dgm:spPr/>
      <dgm:t>
        <a:bodyPr/>
        <a:lstStyle/>
        <a:p>
          <a:endParaRPr lang="fr-FR"/>
        </a:p>
      </dgm:t>
    </dgm:pt>
    <dgm:pt modelId="{FE7C65ED-D73C-49AD-980D-C476EE9B58B3}">
      <dgm:prSet phldrT="[Texte]" custT="1"/>
      <dgm:spPr/>
      <dgm:t>
        <a:bodyPr/>
        <a:lstStyle/>
        <a:p>
          <a:r>
            <a:rPr lang="en-GB" sz="1600" dirty="0" smtClean="0"/>
            <a:t>April 2018: CDR1.2 (</a:t>
          </a:r>
          <a:r>
            <a:rPr lang="en-GB" sz="1600" b="1" dirty="0" smtClean="0"/>
            <a:t>Final</a:t>
          </a:r>
          <a:r>
            <a:rPr lang="en-GB" sz="1600" dirty="0" smtClean="0"/>
            <a:t>)</a:t>
          </a:r>
          <a:endParaRPr lang="fr-FR" sz="1600" dirty="0"/>
        </a:p>
      </dgm:t>
    </dgm:pt>
    <dgm:pt modelId="{9CF3A56D-6CAE-4509-8C3E-F03B80D822F5}" type="sibTrans" cxnId="{86DCFD76-2156-4E9E-A049-5B6F2C48B423}">
      <dgm:prSet/>
      <dgm:spPr/>
      <dgm:t>
        <a:bodyPr/>
        <a:lstStyle/>
        <a:p>
          <a:endParaRPr lang="fr-FR"/>
        </a:p>
      </dgm:t>
    </dgm:pt>
    <dgm:pt modelId="{23C60164-B2E8-4C62-B398-B1D71B5759A3}" type="parTrans" cxnId="{86DCFD76-2156-4E9E-A049-5B6F2C48B423}">
      <dgm:prSet/>
      <dgm:spPr/>
      <dgm:t>
        <a:bodyPr/>
        <a:lstStyle/>
        <a:p>
          <a:endParaRPr lang="fr-FR"/>
        </a:p>
      </dgm:t>
    </dgm:pt>
    <dgm:pt modelId="{447E3C91-8966-41F7-9424-3AB671E006DB}" type="pres">
      <dgm:prSet presAssocID="{8CFC77A1-DD5E-4E6C-86DA-CBF43A2FE65E}" presName="arrowDiagram" presStyleCnt="0">
        <dgm:presLayoutVars>
          <dgm:chMax val="5"/>
          <dgm:dir/>
          <dgm:resizeHandles val="exact"/>
        </dgm:presLayoutVars>
      </dgm:prSet>
      <dgm:spPr/>
    </dgm:pt>
    <dgm:pt modelId="{47738B36-44EE-4BF0-B0F6-E16ED243315B}" type="pres">
      <dgm:prSet presAssocID="{8CFC77A1-DD5E-4E6C-86DA-CBF43A2FE65E}" presName="arrow" presStyleLbl="bgShp" presStyleIdx="0" presStyleCnt="1"/>
      <dgm:spPr/>
    </dgm:pt>
    <dgm:pt modelId="{9D00FAFE-7C1D-4070-A9A3-E305F649C298}" type="pres">
      <dgm:prSet presAssocID="{8CFC77A1-DD5E-4E6C-86DA-CBF43A2FE65E}" presName="arrowDiagram5" presStyleCnt="0"/>
      <dgm:spPr/>
    </dgm:pt>
    <dgm:pt modelId="{59B955AF-8200-429D-83E5-5244E20DE25E}" type="pres">
      <dgm:prSet presAssocID="{78746DE4-A372-49BC-B91B-590A76643E70}" presName="bullet5a" presStyleLbl="node1" presStyleIdx="0" presStyleCnt="5"/>
      <dgm:spPr/>
    </dgm:pt>
    <dgm:pt modelId="{D26E78F1-06ED-4D4F-81B0-38B15A503E07}" type="pres">
      <dgm:prSet presAssocID="{78746DE4-A372-49BC-B91B-590A76643E70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5BA8F7-823B-493E-BF7D-2C83F5A98253}" type="pres">
      <dgm:prSet presAssocID="{F2F33031-06A3-4553-A7BB-F14CB9270366}" presName="bullet5b" presStyleLbl="node1" presStyleIdx="1" presStyleCnt="5"/>
      <dgm:spPr/>
    </dgm:pt>
    <dgm:pt modelId="{1D5EB250-2C0A-441F-A791-45D446F6549E}" type="pres">
      <dgm:prSet presAssocID="{F2F33031-06A3-4553-A7BB-F14CB9270366}" presName="textBox5b" presStyleLbl="revTx" presStyleIdx="1" presStyleCnt="5" custScaleX="1130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7A2217-1247-49F9-A302-08B096CADCAA}" type="pres">
      <dgm:prSet presAssocID="{DA65A5A3-F8E0-4416-B0B7-2EE8A197F5B2}" presName="bullet5c" presStyleLbl="node1" presStyleIdx="2" presStyleCnt="5"/>
      <dgm:spPr/>
    </dgm:pt>
    <dgm:pt modelId="{DB6026A0-A910-43B3-AA90-7DCEB1DAEFB1}" type="pres">
      <dgm:prSet presAssocID="{DA65A5A3-F8E0-4416-B0B7-2EE8A197F5B2}" presName="textBox5c" presStyleLbl="revTx" presStyleIdx="2" presStyleCnt="5" custLinFactNeighborX="-21332" custLinFactNeighborY="54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F3B738-2CB7-4958-94BD-7422FA0B4059}" type="pres">
      <dgm:prSet presAssocID="{FE7C65ED-D73C-49AD-980D-C476EE9B58B3}" presName="bullet5d" presStyleLbl="node1" presStyleIdx="3" presStyleCnt="5"/>
      <dgm:spPr/>
    </dgm:pt>
    <dgm:pt modelId="{CDB4FC62-102C-44A9-B815-E40557380E24}" type="pres">
      <dgm:prSet presAssocID="{FE7C65ED-D73C-49AD-980D-C476EE9B58B3}" presName="textBox5d" presStyleLbl="revTx" presStyleIdx="3" presStyleCnt="5" custLinFactNeighborX="-21957" custLinFactNeighborY="4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00C962-AAC0-4610-B549-943A560BB97C}" type="pres">
      <dgm:prSet presAssocID="{2B8CAC0A-DC9E-48D1-997D-AA97DECB60CA}" presName="bullet5e" presStyleLbl="node1" presStyleIdx="4" presStyleCnt="5" custLinFactNeighborX="15378" custLinFactNeighborY="-18890"/>
      <dgm:spPr/>
    </dgm:pt>
    <dgm:pt modelId="{118AE9C3-965D-463B-929C-CA9FACE94D3E}" type="pres">
      <dgm:prSet presAssocID="{2B8CAC0A-DC9E-48D1-997D-AA97DECB60CA}" presName="textBox5e" presStyleLbl="revTx" presStyleIdx="4" presStyleCnt="5" custScaleX="178964" custScaleY="40017" custLinFactNeighborX="44753" custLinFactNeighborY="-229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1D2EBBE-C7C4-4D5E-9012-F8E79D1AB0BF}" srcId="{8CFC77A1-DD5E-4E6C-86DA-CBF43A2FE65E}" destId="{F2F33031-06A3-4553-A7BB-F14CB9270366}" srcOrd="1" destOrd="0" parTransId="{BC2BA19F-9446-49EF-AA80-C536C02A1146}" sibTransId="{D8EE9821-0BA5-4610-98C6-51E366C515B2}"/>
    <dgm:cxn modelId="{35D42931-8F1C-4C9D-B9F5-B7508E82DE55}" type="presOf" srcId="{DA65A5A3-F8E0-4416-B0B7-2EE8A197F5B2}" destId="{DB6026A0-A910-43B3-AA90-7DCEB1DAEFB1}" srcOrd="0" destOrd="0" presId="urn:microsoft.com/office/officeart/2005/8/layout/arrow2"/>
    <dgm:cxn modelId="{133EE930-BD14-4B5C-809D-902E28C37C26}" srcId="{8CFC77A1-DD5E-4E6C-86DA-CBF43A2FE65E}" destId="{DA65A5A3-F8E0-4416-B0B7-2EE8A197F5B2}" srcOrd="2" destOrd="0" parTransId="{C4137F28-70E4-4A5F-B4F5-642B4C25CCEE}" sibTransId="{BE0E9BC1-12BD-489A-BCA2-147B3D8B9129}"/>
    <dgm:cxn modelId="{86DCFD76-2156-4E9E-A049-5B6F2C48B423}" srcId="{8CFC77A1-DD5E-4E6C-86DA-CBF43A2FE65E}" destId="{FE7C65ED-D73C-49AD-980D-C476EE9B58B3}" srcOrd="3" destOrd="0" parTransId="{23C60164-B2E8-4C62-B398-B1D71B5759A3}" sibTransId="{9CF3A56D-6CAE-4509-8C3E-F03B80D822F5}"/>
    <dgm:cxn modelId="{1B82DE01-1D0C-4A7A-BE29-8A1458472D91}" type="presOf" srcId="{F2F33031-06A3-4553-A7BB-F14CB9270366}" destId="{1D5EB250-2C0A-441F-A791-45D446F6549E}" srcOrd="0" destOrd="0" presId="urn:microsoft.com/office/officeart/2005/8/layout/arrow2"/>
    <dgm:cxn modelId="{F681BA36-4405-4D8C-B55B-184BEA27F894}" type="presOf" srcId="{FE7C65ED-D73C-49AD-980D-C476EE9B58B3}" destId="{CDB4FC62-102C-44A9-B815-E40557380E24}" srcOrd="0" destOrd="0" presId="urn:microsoft.com/office/officeart/2005/8/layout/arrow2"/>
    <dgm:cxn modelId="{28A92793-8ECA-4906-AF2B-3CCB8DB8E8F7}" srcId="{8CFC77A1-DD5E-4E6C-86DA-CBF43A2FE65E}" destId="{78746DE4-A372-49BC-B91B-590A76643E70}" srcOrd="0" destOrd="0" parTransId="{367FDCF9-62B6-4194-88A1-2AB1EC44E5CE}" sibTransId="{F1FE3281-5389-4110-90EF-2232FD4A4D16}"/>
    <dgm:cxn modelId="{E361C73A-A665-46FB-91FF-26CF236C79E7}" type="presOf" srcId="{78746DE4-A372-49BC-B91B-590A76643E70}" destId="{D26E78F1-06ED-4D4F-81B0-38B15A503E07}" srcOrd="0" destOrd="0" presId="urn:microsoft.com/office/officeart/2005/8/layout/arrow2"/>
    <dgm:cxn modelId="{68BC9F5E-4647-4FFB-99E1-58E1527DF02D}" srcId="{8CFC77A1-DD5E-4E6C-86DA-CBF43A2FE65E}" destId="{2B8CAC0A-DC9E-48D1-997D-AA97DECB60CA}" srcOrd="4" destOrd="0" parTransId="{BBF3348A-FC3A-489B-B9AE-4EE243FEE67B}" sibTransId="{D967F035-BE94-44B1-AA51-71E3E4A728C6}"/>
    <dgm:cxn modelId="{06F1B4D8-3EF7-4291-9A23-760E7EE4FE40}" type="presOf" srcId="{2B8CAC0A-DC9E-48D1-997D-AA97DECB60CA}" destId="{118AE9C3-965D-463B-929C-CA9FACE94D3E}" srcOrd="0" destOrd="0" presId="urn:microsoft.com/office/officeart/2005/8/layout/arrow2"/>
    <dgm:cxn modelId="{39BB1486-D80D-4197-8FC2-26DA9CEF6E05}" type="presOf" srcId="{8CFC77A1-DD5E-4E6C-86DA-CBF43A2FE65E}" destId="{447E3C91-8966-41F7-9424-3AB671E006DB}" srcOrd="0" destOrd="0" presId="urn:microsoft.com/office/officeart/2005/8/layout/arrow2"/>
    <dgm:cxn modelId="{83C715DC-3BED-4B5E-A48E-7574B062D23E}" type="presParOf" srcId="{447E3C91-8966-41F7-9424-3AB671E006DB}" destId="{47738B36-44EE-4BF0-B0F6-E16ED243315B}" srcOrd="0" destOrd="0" presId="urn:microsoft.com/office/officeart/2005/8/layout/arrow2"/>
    <dgm:cxn modelId="{ED405CA2-19B7-4E79-956C-84282D3A6617}" type="presParOf" srcId="{447E3C91-8966-41F7-9424-3AB671E006DB}" destId="{9D00FAFE-7C1D-4070-A9A3-E305F649C298}" srcOrd="1" destOrd="0" presId="urn:microsoft.com/office/officeart/2005/8/layout/arrow2"/>
    <dgm:cxn modelId="{F61E9A00-0B96-4D90-B4E0-D928F815119B}" type="presParOf" srcId="{9D00FAFE-7C1D-4070-A9A3-E305F649C298}" destId="{59B955AF-8200-429D-83E5-5244E20DE25E}" srcOrd="0" destOrd="0" presId="urn:microsoft.com/office/officeart/2005/8/layout/arrow2"/>
    <dgm:cxn modelId="{37670A05-EA45-4BF9-A4FC-277A60405BED}" type="presParOf" srcId="{9D00FAFE-7C1D-4070-A9A3-E305F649C298}" destId="{D26E78F1-06ED-4D4F-81B0-38B15A503E07}" srcOrd="1" destOrd="0" presId="urn:microsoft.com/office/officeart/2005/8/layout/arrow2"/>
    <dgm:cxn modelId="{3A6ADBBB-7263-4FC9-92CB-C501FD7C0976}" type="presParOf" srcId="{9D00FAFE-7C1D-4070-A9A3-E305F649C298}" destId="{7C5BA8F7-823B-493E-BF7D-2C83F5A98253}" srcOrd="2" destOrd="0" presId="urn:microsoft.com/office/officeart/2005/8/layout/arrow2"/>
    <dgm:cxn modelId="{4BAECF83-B3C9-4BAD-A883-E618AC91E7CB}" type="presParOf" srcId="{9D00FAFE-7C1D-4070-A9A3-E305F649C298}" destId="{1D5EB250-2C0A-441F-A791-45D446F6549E}" srcOrd="3" destOrd="0" presId="urn:microsoft.com/office/officeart/2005/8/layout/arrow2"/>
    <dgm:cxn modelId="{7C619897-6E37-4B0E-B3AF-76C968C0BF24}" type="presParOf" srcId="{9D00FAFE-7C1D-4070-A9A3-E305F649C298}" destId="{D87A2217-1247-49F9-A302-08B096CADCAA}" srcOrd="4" destOrd="0" presId="urn:microsoft.com/office/officeart/2005/8/layout/arrow2"/>
    <dgm:cxn modelId="{CA017934-0D14-4C2F-8CC0-04189F62A748}" type="presParOf" srcId="{9D00FAFE-7C1D-4070-A9A3-E305F649C298}" destId="{DB6026A0-A910-43B3-AA90-7DCEB1DAEFB1}" srcOrd="5" destOrd="0" presId="urn:microsoft.com/office/officeart/2005/8/layout/arrow2"/>
    <dgm:cxn modelId="{9888001A-DA5A-48CD-83F6-0B149FFDDBEE}" type="presParOf" srcId="{9D00FAFE-7C1D-4070-A9A3-E305F649C298}" destId="{D1F3B738-2CB7-4958-94BD-7422FA0B4059}" srcOrd="6" destOrd="0" presId="urn:microsoft.com/office/officeart/2005/8/layout/arrow2"/>
    <dgm:cxn modelId="{802C67E8-6D7E-444E-9F96-F0C01B71522E}" type="presParOf" srcId="{9D00FAFE-7C1D-4070-A9A3-E305F649C298}" destId="{CDB4FC62-102C-44A9-B815-E40557380E24}" srcOrd="7" destOrd="0" presId="urn:microsoft.com/office/officeart/2005/8/layout/arrow2"/>
    <dgm:cxn modelId="{BB0A71D6-F4DF-481A-93F7-287A0EA0525D}" type="presParOf" srcId="{9D00FAFE-7C1D-4070-A9A3-E305F649C298}" destId="{B200C962-AAC0-4610-B549-943A560BB97C}" srcOrd="8" destOrd="0" presId="urn:microsoft.com/office/officeart/2005/8/layout/arrow2"/>
    <dgm:cxn modelId="{EB4CF9A9-70B9-47C4-AF82-F873459E5379}" type="presParOf" srcId="{9D00FAFE-7C1D-4070-A9A3-E305F649C298}" destId="{118AE9C3-965D-463B-929C-CA9FACE94D3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C9502-CBA8-4FD1-B265-C923A1CD47C0}">
      <dsp:nvSpPr>
        <dsp:cNvPr id="0" name=""/>
        <dsp:cNvSpPr/>
      </dsp:nvSpPr>
      <dsp:spPr>
        <a:xfrm>
          <a:off x="2907456" y="1980356"/>
          <a:ext cx="1411386" cy="141138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nBLM</a:t>
          </a:r>
          <a:endParaRPr lang="en-GB" sz="2700" kern="1200" dirty="0"/>
        </a:p>
      </dsp:txBody>
      <dsp:txXfrm>
        <a:off x="3114149" y="2187049"/>
        <a:ext cx="998000" cy="998000"/>
      </dsp:txXfrm>
    </dsp:sp>
    <dsp:sp modelId="{A8707328-AC62-41C2-A2C3-24D589F8AF17}">
      <dsp:nvSpPr>
        <dsp:cNvPr id="0" name=""/>
        <dsp:cNvSpPr/>
      </dsp:nvSpPr>
      <dsp:spPr>
        <a:xfrm rot="16200000">
          <a:off x="3462907" y="1465449"/>
          <a:ext cx="300484" cy="479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3507980" y="1606496"/>
        <a:ext cx="210339" cy="287923"/>
      </dsp:txXfrm>
    </dsp:sp>
    <dsp:sp modelId="{3B6621CD-30B6-465F-B4DA-6E2069CB1DA3}">
      <dsp:nvSpPr>
        <dsp:cNvPr id="0" name=""/>
        <dsp:cNvSpPr/>
      </dsp:nvSpPr>
      <dsp:spPr>
        <a:xfrm>
          <a:off x="2907456" y="2018"/>
          <a:ext cx="1411386" cy="141138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Detector</a:t>
          </a:r>
          <a:endParaRPr lang="en-GB" sz="1700" kern="1200" dirty="0"/>
        </a:p>
      </dsp:txBody>
      <dsp:txXfrm>
        <a:off x="3114149" y="208711"/>
        <a:ext cx="998000" cy="998000"/>
      </dsp:txXfrm>
    </dsp:sp>
    <dsp:sp modelId="{58317C0F-8C7B-41DD-A28A-C8A61824A602}">
      <dsp:nvSpPr>
        <dsp:cNvPr id="0" name=""/>
        <dsp:cNvSpPr/>
      </dsp:nvSpPr>
      <dsp:spPr>
        <a:xfrm>
          <a:off x="4443572" y="2446114"/>
          <a:ext cx="300484" cy="479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280272"/>
                <a:satOff val="-29764"/>
                <a:lumOff val="14275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-280272"/>
                <a:satOff val="-29764"/>
                <a:lumOff val="14275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-280272"/>
                <a:satOff val="-29764"/>
                <a:lumOff val="14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4443572" y="2542088"/>
        <a:ext cx="210339" cy="287923"/>
      </dsp:txXfrm>
    </dsp:sp>
    <dsp:sp modelId="{6407A72D-DE67-48F9-960D-9E4E017DDCE0}">
      <dsp:nvSpPr>
        <dsp:cNvPr id="0" name=""/>
        <dsp:cNvSpPr/>
      </dsp:nvSpPr>
      <dsp:spPr>
        <a:xfrm>
          <a:off x="4885794" y="1980356"/>
          <a:ext cx="1411386" cy="141138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276168"/>
                <a:satOff val="-29764"/>
                <a:lumOff val="14631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-276168"/>
                <a:satOff val="-29764"/>
                <a:lumOff val="14631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-276168"/>
                <a:satOff val="-29764"/>
                <a:lumOff val="146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Gas System</a:t>
          </a:r>
          <a:endParaRPr lang="en-GB" sz="1800" kern="1200" dirty="0"/>
        </a:p>
      </dsp:txBody>
      <dsp:txXfrm>
        <a:off x="5092487" y="2187049"/>
        <a:ext cx="998000" cy="998000"/>
      </dsp:txXfrm>
    </dsp:sp>
    <dsp:sp modelId="{7818ED30-14C3-493E-BD87-DA1C9BC299D3}">
      <dsp:nvSpPr>
        <dsp:cNvPr id="0" name=""/>
        <dsp:cNvSpPr/>
      </dsp:nvSpPr>
      <dsp:spPr>
        <a:xfrm rot="5400000">
          <a:off x="3462907" y="3426778"/>
          <a:ext cx="300484" cy="479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560544"/>
                <a:satOff val="-59527"/>
                <a:lumOff val="28549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-560544"/>
                <a:satOff val="-59527"/>
                <a:lumOff val="28549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-560544"/>
                <a:satOff val="-59527"/>
                <a:lumOff val="28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3507980" y="3477680"/>
        <a:ext cx="210339" cy="287923"/>
      </dsp:txXfrm>
    </dsp:sp>
    <dsp:sp modelId="{3A0759D2-86E6-4295-9462-9C1670B7EDD0}">
      <dsp:nvSpPr>
        <dsp:cNvPr id="0" name=""/>
        <dsp:cNvSpPr/>
      </dsp:nvSpPr>
      <dsp:spPr>
        <a:xfrm>
          <a:off x="2907456" y="3958694"/>
          <a:ext cx="1411386" cy="141138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552336"/>
                <a:satOff val="-59527"/>
                <a:lumOff val="29262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-552336"/>
                <a:satOff val="-59527"/>
                <a:lumOff val="29262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-552336"/>
                <a:satOff val="-59527"/>
                <a:lumOff val="292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FEE</a:t>
          </a:r>
          <a:endParaRPr lang="en-GB" sz="1700" kern="1200" dirty="0"/>
        </a:p>
      </dsp:txBody>
      <dsp:txXfrm>
        <a:off x="3114149" y="4165387"/>
        <a:ext cx="998000" cy="998000"/>
      </dsp:txXfrm>
    </dsp:sp>
    <dsp:sp modelId="{332ABEF0-94A6-408A-B6B3-D442A2E83926}">
      <dsp:nvSpPr>
        <dsp:cNvPr id="0" name=""/>
        <dsp:cNvSpPr/>
      </dsp:nvSpPr>
      <dsp:spPr>
        <a:xfrm rot="10800000">
          <a:off x="2482243" y="2446114"/>
          <a:ext cx="300484" cy="479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840816"/>
                <a:satOff val="-89291"/>
                <a:lumOff val="42824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-840816"/>
                <a:satOff val="-89291"/>
                <a:lumOff val="42824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-840816"/>
                <a:satOff val="-89291"/>
                <a:lumOff val="42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2572388" y="2542088"/>
        <a:ext cx="210339" cy="287923"/>
      </dsp:txXfrm>
    </dsp:sp>
    <dsp:sp modelId="{DB5A5D5E-5732-4D2C-9588-4CD763F77387}">
      <dsp:nvSpPr>
        <dsp:cNvPr id="0" name=""/>
        <dsp:cNvSpPr/>
      </dsp:nvSpPr>
      <dsp:spPr>
        <a:xfrm>
          <a:off x="929118" y="1980356"/>
          <a:ext cx="1411386" cy="141138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828504"/>
                <a:satOff val="-89291"/>
                <a:lumOff val="43893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-828504"/>
                <a:satOff val="-89291"/>
                <a:lumOff val="43893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-828504"/>
                <a:satOff val="-89291"/>
                <a:lumOff val="438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BEE and Control System</a:t>
          </a:r>
          <a:endParaRPr lang="en-GB" sz="1800" kern="1200" dirty="0"/>
        </a:p>
      </dsp:txBody>
      <dsp:txXfrm>
        <a:off x="1135811" y="2187049"/>
        <a:ext cx="998000" cy="99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C9502-CBA8-4FD1-B265-C923A1CD47C0}">
      <dsp:nvSpPr>
        <dsp:cNvPr id="0" name=""/>
        <dsp:cNvSpPr/>
      </dsp:nvSpPr>
      <dsp:spPr>
        <a:xfrm>
          <a:off x="2907456" y="1980356"/>
          <a:ext cx="1411386" cy="141138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nBLM</a:t>
          </a:r>
          <a:endParaRPr lang="en-GB" sz="2700" kern="1200" dirty="0"/>
        </a:p>
      </dsp:txBody>
      <dsp:txXfrm>
        <a:off x="3114149" y="2187049"/>
        <a:ext cx="998000" cy="998000"/>
      </dsp:txXfrm>
    </dsp:sp>
    <dsp:sp modelId="{A8707328-AC62-41C2-A2C3-24D589F8AF17}">
      <dsp:nvSpPr>
        <dsp:cNvPr id="0" name=""/>
        <dsp:cNvSpPr/>
      </dsp:nvSpPr>
      <dsp:spPr>
        <a:xfrm rot="16200000">
          <a:off x="3462907" y="1465449"/>
          <a:ext cx="300484" cy="479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3507980" y="1606496"/>
        <a:ext cx="210339" cy="287923"/>
      </dsp:txXfrm>
    </dsp:sp>
    <dsp:sp modelId="{3B6621CD-30B6-465F-B4DA-6E2069CB1DA3}">
      <dsp:nvSpPr>
        <dsp:cNvPr id="0" name=""/>
        <dsp:cNvSpPr/>
      </dsp:nvSpPr>
      <dsp:spPr>
        <a:xfrm>
          <a:off x="2907456" y="2018"/>
          <a:ext cx="1411386" cy="141138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Detector</a:t>
          </a:r>
          <a:endParaRPr lang="en-GB" sz="1700" kern="1200" dirty="0"/>
        </a:p>
      </dsp:txBody>
      <dsp:txXfrm>
        <a:off x="3114149" y="208711"/>
        <a:ext cx="998000" cy="998000"/>
      </dsp:txXfrm>
    </dsp:sp>
    <dsp:sp modelId="{58317C0F-8C7B-41DD-A28A-C8A61824A602}">
      <dsp:nvSpPr>
        <dsp:cNvPr id="0" name=""/>
        <dsp:cNvSpPr/>
      </dsp:nvSpPr>
      <dsp:spPr>
        <a:xfrm>
          <a:off x="4443572" y="2446114"/>
          <a:ext cx="300484" cy="479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280272"/>
                <a:satOff val="-29764"/>
                <a:lumOff val="14275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-280272"/>
                <a:satOff val="-29764"/>
                <a:lumOff val="14275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-280272"/>
                <a:satOff val="-29764"/>
                <a:lumOff val="14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4443572" y="2542088"/>
        <a:ext cx="210339" cy="287923"/>
      </dsp:txXfrm>
    </dsp:sp>
    <dsp:sp modelId="{6407A72D-DE67-48F9-960D-9E4E017DDCE0}">
      <dsp:nvSpPr>
        <dsp:cNvPr id="0" name=""/>
        <dsp:cNvSpPr/>
      </dsp:nvSpPr>
      <dsp:spPr>
        <a:xfrm>
          <a:off x="4885794" y="1980356"/>
          <a:ext cx="1411386" cy="141138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276168"/>
                <a:satOff val="-29764"/>
                <a:lumOff val="14631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-276168"/>
                <a:satOff val="-29764"/>
                <a:lumOff val="14631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-276168"/>
                <a:satOff val="-29764"/>
                <a:lumOff val="146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Gas System</a:t>
          </a:r>
          <a:endParaRPr lang="en-GB" sz="1800" kern="1200" dirty="0"/>
        </a:p>
      </dsp:txBody>
      <dsp:txXfrm>
        <a:off x="5092487" y="2187049"/>
        <a:ext cx="998000" cy="998000"/>
      </dsp:txXfrm>
    </dsp:sp>
    <dsp:sp modelId="{7818ED30-14C3-493E-BD87-DA1C9BC299D3}">
      <dsp:nvSpPr>
        <dsp:cNvPr id="0" name=""/>
        <dsp:cNvSpPr/>
      </dsp:nvSpPr>
      <dsp:spPr>
        <a:xfrm rot="5400000">
          <a:off x="3462907" y="3426778"/>
          <a:ext cx="300484" cy="479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560544"/>
                <a:satOff val="-59527"/>
                <a:lumOff val="28549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-560544"/>
                <a:satOff val="-59527"/>
                <a:lumOff val="28549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-560544"/>
                <a:satOff val="-59527"/>
                <a:lumOff val="28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3507980" y="3477680"/>
        <a:ext cx="210339" cy="287923"/>
      </dsp:txXfrm>
    </dsp:sp>
    <dsp:sp modelId="{3A0759D2-86E6-4295-9462-9C1670B7EDD0}">
      <dsp:nvSpPr>
        <dsp:cNvPr id="0" name=""/>
        <dsp:cNvSpPr/>
      </dsp:nvSpPr>
      <dsp:spPr>
        <a:xfrm>
          <a:off x="2907456" y="3958694"/>
          <a:ext cx="1411386" cy="141138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552336"/>
                <a:satOff val="-59527"/>
                <a:lumOff val="29262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-552336"/>
                <a:satOff val="-59527"/>
                <a:lumOff val="29262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-552336"/>
                <a:satOff val="-59527"/>
                <a:lumOff val="292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FEE</a:t>
          </a:r>
          <a:endParaRPr lang="en-GB" sz="1700" kern="1200" dirty="0"/>
        </a:p>
      </dsp:txBody>
      <dsp:txXfrm>
        <a:off x="3114149" y="4165387"/>
        <a:ext cx="998000" cy="998000"/>
      </dsp:txXfrm>
    </dsp:sp>
    <dsp:sp modelId="{332ABEF0-94A6-408A-B6B3-D442A2E83926}">
      <dsp:nvSpPr>
        <dsp:cNvPr id="0" name=""/>
        <dsp:cNvSpPr/>
      </dsp:nvSpPr>
      <dsp:spPr>
        <a:xfrm rot="10800000">
          <a:off x="2482243" y="2446114"/>
          <a:ext cx="300484" cy="479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840816"/>
                <a:satOff val="-89291"/>
                <a:lumOff val="42824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-840816"/>
                <a:satOff val="-89291"/>
                <a:lumOff val="42824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-840816"/>
                <a:satOff val="-89291"/>
                <a:lumOff val="42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2572388" y="2542088"/>
        <a:ext cx="210339" cy="287923"/>
      </dsp:txXfrm>
    </dsp:sp>
    <dsp:sp modelId="{DB5A5D5E-5732-4D2C-9588-4CD763F77387}">
      <dsp:nvSpPr>
        <dsp:cNvPr id="0" name=""/>
        <dsp:cNvSpPr/>
      </dsp:nvSpPr>
      <dsp:spPr>
        <a:xfrm>
          <a:off x="929118" y="1980356"/>
          <a:ext cx="1411386" cy="141138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828504"/>
                <a:satOff val="-89291"/>
                <a:lumOff val="43893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-828504"/>
                <a:satOff val="-89291"/>
                <a:lumOff val="43893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-828504"/>
                <a:satOff val="-89291"/>
                <a:lumOff val="438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BEE and Control System</a:t>
          </a:r>
          <a:endParaRPr lang="en-GB" sz="1800" kern="1200" dirty="0"/>
        </a:p>
      </dsp:txBody>
      <dsp:txXfrm>
        <a:off x="1135811" y="2187049"/>
        <a:ext cx="998000" cy="99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38B36-44EE-4BF0-B0F6-E16ED243315B}">
      <dsp:nvSpPr>
        <dsp:cNvPr id="0" name=""/>
        <dsp:cNvSpPr/>
      </dsp:nvSpPr>
      <dsp:spPr>
        <a:xfrm>
          <a:off x="-182684" y="136394"/>
          <a:ext cx="4627026" cy="289189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955AF-8200-429D-83E5-5244E20DE25E}">
      <dsp:nvSpPr>
        <dsp:cNvPr id="0" name=""/>
        <dsp:cNvSpPr/>
      </dsp:nvSpPr>
      <dsp:spPr>
        <a:xfrm>
          <a:off x="273077" y="2286804"/>
          <a:ext cx="106421" cy="106421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E78F1-06ED-4D4F-81B0-38B15A503E07}">
      <dsp:nvSpPr>
        <dsp:cNvPr id="0" name=""/>
        <dsp:cNvSpPr/>
      </dsp:nvSpPr>
      <dsp:spPr>
        <a:xfrm>
          <a:off x="326288" y="2340015"/>
          <a:ext cx="606140" cy="68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9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Dec 2016: PDR1.1</a:t>
          </a:r>
          <a:endParaRPr lang="fr-FR" sz="1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26288" y="2340015"/>
        <a:ext cx="606140" cy="688270"/>
      </dsp:txXfrm>
    </dsp:sp>
    <dsp:sp modelId="{7C5BA8F7-823B-493E-BF7D-2C83F5A98253}">
      <dsp:nvSpPr>
        <dsp:cNvPr id="0" name=""/>
        <dsp:cNvSpPr/>
      </dsp:nvSpPr>
      <dsp:spPr>
        <a:xfrm>
          <a:off x="849142" y="1733296"/>
          <a:ext cx="166572" cy="166572"/>
        </a:xfrm>
        <a:prstGeom prst="ellipse">
          <a:avLst/>
        </a:prstGeom>
        <a:solidFill>
          <a:schemeClr val="accent5">
            <a:shade val="50000"/>
            <a:hueOff val="-319272"/>
            <a:satOff val="-36193"/>
            <a:lumOff val="23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EB250-2C0A-441F-A791-45D446F6549E}">
      <dsp:nvSpPr>
        <dsp:cNvPr id="0" name=""/>
        <dsp:cNvSpPr/>
      </dsp:nvSpPr>
      <dsp:spPr>
        <a:xfrm>
          <a:off x="882192" y="1816583"/>
          <a:ext cx="868559" cy="121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6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Jun 2017: PDR1.2 Start prototype tests</a:t>
          </a:r>
          <a:endParaRPr lang="fr-FR" sz="1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882192" y="1816583"/>
        <a:ext cx="868559" cy="1211702"/>
      </dsp:txXfrm>
    </dsp:sp>
    <dsp:sp modelId="{D87A2217-1247-49F9-A302-08B096CADCAA}">
      <dsp:nvSpPr>
        <dsp:cNvPr id="0" name=""/>
        <dsp:cNvSpPr/>
      </dsp:nvSpPr>
      <dsp:spPr>
        <a:xfrm>
          <a:off x="1589466" y="1291994"/>
          <a:ext cx="222097" cy="222097"/>
        </a:xfrm>
        <a:prstGeom prst="ellipse">
          <a:avLst/>
        </a:prstGeom>
        <a:solidFill>
          <a:schemeClr val="accent5">
            <a:shade val="50000"/>
            <a:hueOff val="-638544"/>
            <a:satOff val="-72386"/>
            <a:lumOff val="46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026A0-A910-43B3-AA90-7DCEB1DAEFB1}">
      <dsp:nvSpPr>
        <dsp:cNvPr id="0" name=""/>
        <dsp:cNvSpPr/>
      </dsp:nvSpPr>
      <dsp:spPr>
        <a:xfrm>
          <a:off x="1510017" y="1491943"/>
          <a:ext cx="893016" cy="1625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68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Dec. 2017: CDR1.1</a:t>
          </a:r>
          <a:endParaRPr lang="fr-FR" sz="1600" kern="1200" dirty="0"/>
        </a:p>
      </dsp:txBody>
      <dsp:txXfrm>
        <a:off x="1510017" y="1491943"/>
        <a:ext cx="893016" cy="1625242"/>
      </dsp:txXfrm>
    </dsp:sp>
    <dsp:sp modelId="{D1F3B738-2CB7-4958-94BD-7422FA0B4059}">
      <dsp:nvSpPr>
        <dsp:cNvPr id="0" name=""/>
        <dsp:cNvSpPr/>
      </dsp:nvSpPr>
      <dsp:spPr>
        <a:xfrm>
          <a:off x="2450093" y="947280"/>
          <a:ext cx="286875" cy="286875"/>
        </a:xfrm>
        <a:prstGeom prst="ellipse">
          <a:avLst/>
        </a:prstGeom>
        <a:solidFill>
          <a:schemeClr val="accent5">
            <a:shade val="50000"/>
            <a:hueOff val="-638544"/>
            <a:satOff val="-72386"/>
            <a:lumOff val="46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4FC62-102C-44A9-B815-E40557380E24}">
      <dsp:nvSpPr>
        <dsp:cNvPr id="0" name=""/>
        <dsp:cNvSpPr/>
      </dsp:nvSpPr>
      <dsp:spPr>
        <a:xfrm>
          <a:off x="2390340" y="1172367"/>
          <a:ext cx="925405" cy="1937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0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April 2018: CDR1.2 (</a:t>
          </a:r>
          <a:r>
            <a:rPr lang="en-GB" sz="1600" b="1" kern="1200" dirty="0" smtClean="0"/>
            <a:t>Final</a:t>
          </a:r>
          <a:r>
            <a:rPr lang="en-GB" sz="1600" kern="1200" dirty="0" smtClean="0"/>
            <a:t>)</a:t>
          </a:r>
          <a:endParaRPr lang="fr-FR" sz="1600" kern="1200" dirty="0"/>
        </a:p>
      </dsp:txBody>
      <dsp:txXfrm>
        <a:off x="2390340" y="1172367"/>
        <a:ext cx="925405" cy="1937567"/>
      </dsp:txXfrm>
    </dsp:sp>
    <dsp:sp modelId="{B200C962-AAC0-4610-B549-943A560BB97C}">
      <dsp:nvSpPr>
        <dsp:cNvPr id="0" name=""/>
        <dsp:cNvSpPr/>
      </dsp:nvSpPr>
      <dsp:spPr>
        <a:xfrm>
          <a:off x="3392381" y="648036"/>
          <a:ext cx="365535" cy="365535"/>
        </a:xfrm>
        <a:prstGeom prst="ellipse">
          <a:avLst/>
        </a:prstGeom>
        <a:solidFill>
          <a:schemeClr val="accent5">
            <a:shade val="50000"/>
            <a:hueOff val="-319272"/>
            <a:satOff val="-36193"/>
            <a:lumOff val="23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AE9C3-965D-463B-929C-CA9FACE94D3E}">
      <dsp:nvSpPr>
        <dsp:cNvPr id="0" name=""/>
        <dsp:cNvSpPr/>
      </dsp:nvSpPr>
      <dsp:spPr>
        <a:xfrm>
          <a:off x="3153568" y="1050238"/>
          <a:ext cx="1656142" cy="85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68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Oct 2018: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SAR vertical integration test</a:t>
          </a:r>
          <a:endParaRPr lang="fr-FR" sz="1600" kern="1200" dirty="0"/>
        </a:p>
      </dsp:txBody>
      <dsp:txXfrm>
        <a:off x="3153568" y="1050238"/>
        <a:ext cx="1656142" cy="851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21/11/2017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21/11/2017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5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8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1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1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1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1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1" cap="all" baseline="0">
                <a:solidFill>
                  <a:srgbClr val="666666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279" y="32420"/>
            <a:ext cx="1009994" cy="1092324"/>
          </a:xfrm>
          <a:prstGeom prst="rect">
            <a:avLst/>
          </a:prstGeom>
          <a:noFill/>
        </p:spPr>
      </p:pic>
      <p:pic>
        <p:nvPicPr>
          <p:cNvPr id="29" name="Bild 9" descr="Macintosh HD:Users:mathiasbrandin:Documents:Bilder:ESS-Logos:Logo2.jpe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183" y="32420"/>
            <a:ext cx="2004322" cy="94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e 29"/>
          <p:cNvGrpSpPr/>
          <p:nvPr userDrawn="1"/>
        </p:nvGrpSpPr>
        <p:grpSpPr>
          <a:xfrm>
            <a:off x="0" y="3429000"/>
            <a:ext cx="9055546" cy="1651426"/>
            <a:chOff x="105658" y="3573016"/>
            <a:chExt cx="8930838" cy="1482139"/>
          </a:xfrm>
        </p:grpSpPr>
        <p:pic>
          <p:nvPicPr>
            <p:cNvPr id="31" name="Picture 2" descr="\\Dapdc5\abruniqu\My Documents\My Pictures\op_linac_c_0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58" y="3573016"/>
              <a:ext cx="8930838" cy="1482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 userDrawn="1"/>
          </p:nvSpPr>
          <p:spPr>
            <a:xfrm>
              <a:off x="4236245" y="3573016"/>
              <a:ext cx="127186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1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7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1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1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1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1" y="5445228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1" y="5877276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Saclay/Irfu projet ESS | 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Réunion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682885" y="52752"/>
            <a:ext cx="655644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605081"/>
            <a:ext cx="2122599" cy="237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>
                    <a:tint val="75000"/>
                  </a:srgbClr>
                </a:solidFill>
              </a:rPr>
              <a:t>thomas.papaevangelou@cea.fr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86208" y="6605081"/>
            <a:ext cx="4371584" cy="25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WP07. PDR of nBLM &amp; IC </a:t>
            </a:r>
            <a:r>
              <a:rPr lang="fr-FR" dirty="0" smtClean="0">
                <a:solidFill>
                  <a:srgbClr val="000000">
                    <a:tint val="75000"/>
                  </a:srgbClr>
                </a:solidFill>
              </a:rPr>
              <a:t>- 09/07/2017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2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92443D-B974-41A5-94ED-1E43B81FB95B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6177-6D14-4F8B-BCFA-C08287688AA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08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25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‹N°›</a:t>
            </a:fld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" name="Ellipse 1"/>
          <p:cNvSpPr/>
          <p:nvPr userDrawn="1"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rgbClr val="33CC33"/>
          </a:solidFill>
        </p:spPr>
        <p:txBody>
          <a:bodyPr wrap="square" rtlCol="0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fr-FR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4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‹N°›</a:t>
            </a:fld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llipse 6"/>
          <p:cNvSpPr/>
          <p:nvPr userDrawn="1"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fr-FR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1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jourd'h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‹N°›</a:t>
            </a:fld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0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Réunion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dirty="0">
              <a:latin typeface="Arial" charset="0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mtClean="0">
                <a:latin typeface="Arial" charset="0"/>
              </a:rPr>
              <a:t>CEA Saclay/Irfu projet ESS | DATE</a:t>
            </a:r>
            <a:endParaRPr dirty="0">
              <a:latin typeface="Arial" charset="0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34659" y="64745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fr-FR" sz="12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fld id="{03A18B84-9EFD-41B6-A5E4-D37CFBDD82D6}" type="slidenum">
              <a:rPr/>
              <a:pPr>
                <a:buFontTx/>
                <a:buNone/>
              </a:pPr>
              <a:t>‹N°›</a:t>
            </a:fld>
            <a:endParaRPr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89125" y="52752"/>
            <a:ext cx="585933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10" name="Image 9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8185" y="113498"/>
            <a:ext cx="660074" cy="633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522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fr-FR" smtClean="0">
                <a:solidFill>
                  <a:srgbClr val="000000"/>
                </a:solidFill>
                <a:latin typeface="Arial" charset="0"/>
              </a:rPr>
              <a:t>CEA Saclay/Irfu projet ESS | DATE</a:t>
            </a:r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6" name="Image 5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6524" y="21600"/>
            <a:ext cx="900000" cy="9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760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fr-FR" smtClean="0">
                <a:solidFill>
                  <a:srgbClr val="000000"/>
                </a:solidFill>
                <a:latin typeface="Arial" charset="0"/>
              </a:rPr>
              <a:t>CEA Saclay/Irfu projet ESS | DATE</a:t>
            </a:r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38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602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1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1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6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8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CEA Saclay/Irfu projet ESS | DATE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9" y="32420"/>
            <a:ext cx="1009994" cy="1092324"/>
          </a:xfrm>
          <a:prstGeom prst="rect">
            <a:avLst/>
          </a:prstGeom>
          <a:noFill/>
        </p:spPr>
      </p:pic>
      <p:pic>
        <p:nvPicPr>
          <p:cNvPr id="10" name="Bild 9" descr="Macintosh HD:Users:mathiasbrandin:Documents:Bilder:ESS-Logos:Logo2.jpe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093" y="32420"/>
            <a:ext cx="2004322" cy="94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fr-FR" smtClean="0">
                <a:solidFill>
                  <a:srgbClr val="000000"/>
                </a:solidFill>
                <a:latin typeface="Arial" charset="0"/>
              </a:rPr>
              <a:t>CEA Saclay/Irfu projet ESS | DATE</a:t>
            </a:r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54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uv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‹N°›</a:t>
            </a:fld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 / 153</a:t>
            </a: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8460432" y="116632"/>
            <a:ext cx="576635" cy="4862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</a:rPr>
              <a:t>N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712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1" y="1855288"/>
            <a:ext cx="4788464" cy="2653832"/>
          </a:xfrm>
        </p:spPr>
        <p:txBody>
          <a:bodyPr anchor="t" anchorCtr="0"/>
          <a:lstStyle>
            <a:lvl1pPr>
              <a:lnSpc>
                <a:spcPts val="3508"/>
              </a:lnSpc>
              <a:defRPr sz="2585" b="0" cap="all" baseline="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1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431" cap="all" baseline="0">
                <a:solidFill>
                  <a:srgbClr val="666666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1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785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4"/>
            <a:ext cx="14505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lumMod val="50000"/>
                  <a:lumOff val="50000"/>
                </a:prstClr>
              </a:solidFill>
              <a:latin typeface="Times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>
          <a:xfrm>
            <a:off x="8025304" y="6303600"/>
            <a:ext cx="111869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68589B-C4D5-466F-8788-6D7A32B7C8AA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4"/>
            <a:ext cx="25554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CEA Saclay/Irfu projet ESS | DATE</a:t>
            </a:r>
            <a:endParaRPr lang="fr-FR" dirty="0">
              <a:solidFill>
                <a:prstClr val="white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9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1" y="1268760"/>
            <a:ext cx="8172464" cy="5001412"/>
          </a:xfrm>
        </p:spPr>
        <p:txBody>
          <a:bodyPr/>
          <a:lstStyle>
            <a:lvl3pPr>
              <a:defRPr lang="en-US" sz="1477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97892" indent="-263776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046311" lvl="4" indent="-263776" algn="l" defTabSz="844083" rtl="0" eaLnBrk="1" latinLnBrk="0" hangingPunct="1">
              <a:lnSpc>
                <a:spcPts val="1846"/>
              </a:lnSpc>
              <a:spcBef>
                <a:spcPts val="0"/>
              </a:spcBef>
              <a:buSzPct val="36000"/>
              <a:buFont typeface="Courier New" pitchFamily="49" charset="0"/>
              <a:buChar char="o"/>
            </a:pPr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Espace réservé du numéro de diapositive 10"/>
          <p:cNvSpPr txBox="1">
            <a:spLocks/>
          </p:cNvSpPr>
          <p:nvPr userDrawn="1"/>
        </p:nvSpPr>
        <p:spPr>
          <a:xfrm>
            <a:off x="8025304" y="6452462"/>
            <a:ext cx="744167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C68589B-C4D5-466F-8788-6D7A32B7C8AA}" type="slidenum">
              <a:rPr lang="fr-FR" sz="969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‹N°›</a:t>
            </a:fld>
            <a:endParaRPr lang="fr-FR" sz="969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2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1941" y="6302805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4" name="Espace réservé du pied de page 4"/>
          <p:cNvSpPr txBox="1">
            <a:spLocks/>
          </p:cNvSpPr>
          <p:nvPr userDrawn="1"/>
        </p:nvSpPr>
        <p:spPr>
          <a:xfrm>
            <a:off x="2954440" y="6302804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  <p:sp>
        <p:nvSpPr>
          <p:cNvPr id="5" name="Espace réservé du numéro de diapositive 10"/>
          <p:cNvSpPr txBox="1">
            <a:spLocks/>
          </p:cNvSpPr>
          <p:nvPr userDrawn="1"/>
        </p:nvSpPr>
        <p:spPr>
          <a:xfrm>
            <a:off x="8157030" y="6347730"/>
            <a:ext cx="882424" cy="19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4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  <p:sp>
        <p:nvSpPr>
          <p:cNvPr id="10" name="Espace réservé du numéro de diapositive 10"/>
          <p:cNvSpPr>
            <a:spLocks noGrp="1"/>
          </p:cNvSpPr>
          <p:nvPr>
            <p:ph type="sldNum" sz="quarter" idx="4"/>
          </p:nvPr>
        </p:nvSpPr>
        <p:spPr>
          <a:xfrm>
            <a:off x="8091715" y="6524171"/>
            <a:ext cx="882424" cy="1908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800"/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charset="0"/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  <a:latin typeface="Arial" charset="0"/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0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>
          <a:xfrm>
            <a:off x="8091715" y="6524171"/>
            <a:ext cx="882424" cy="1908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800"/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charset="0"/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  <a:latin typeface="Arial" charset="0"/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7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jourd'h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61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Réunion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mtClean="0">
                <a:latin typeface="Arial" charset="0"/>
              </a:rPr>
              <a:t>CEA Saclay/Irfu projet ESS | DATE</a:t>
            </a:r>
            <a:endParaRPr dirty="0">
              <a:latin typeface="Arial" charset="0"/>
            </a:endParaRP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89125" y="52752"/>
            <a:ext cx="585933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10" name="Image 9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8185" y="113498"/>
            <a:ext cx="660074" cy="633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401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6" name="Image 5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6524" y="21600"/>
            <a:ext cx="900000" cy="9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</p:spTree>
    <p:extLst>
      <p:ext uri="{BB962C8B-B14F-4D97-AF65-F5344CB8AC3E}">
        <p14:creationId xmlns:p14="http://schemas.microsoft.com/office/powerpoint/2010/main" val="38150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42" indent="0" algn="just">
              <a:lnSpc>
                <a:spcPts val="2800"/>
              </a:lnSpc>
              <a:buFont typeface="Arial" pitchFamily="34" charset="0"/>
              <a:buNone/>
              <a:tabLst>
                <a:tab pos="8076998" algn="r"/>
              </a:tabLst>
              <a:defRPr sz="2200"/>
            </a:lvl2pPr>
            <a:lvl3pPr marL="361942" indent="0" algn="just">
              <a:lnSpc>
                <a:spcPts val="2800"/>
              </a:lnSpc>
              <a:buFont typeface="Arial" pitchFamily="34" charset="0"/>
              <a:buNone/>
              <a:tabLst>
                <a:tab pos="8076998" algn="r"/>
              </a:tabLst>
              <a:defRPr sz="2200"/>
            </a:lvl3pPr>
            <a:lvl4pPr marL="361942" indent="0" algn="just">
              <a:lnSpc>
                <a:spcPts val="2800"/>
              </a:lnSpc>
              <a:buFont typeface="Arial" pitchFamily="34" charset="0"/>
              <a:buNone/>
              <a:tabLst>
                <a:tab pos="8076998" algn="r"/>
              </a:tabLst>
              <a:defRPr sz="2200"/>
            </a:lvl4pPr>
            <a:lvl5pPr marL="361942" indent="0" algn="just">
              <a:lnSpc>
                <a:spcPts val="2800"/>
              </a:lnSpc>
              <a:buNone/>
              <a:tabLst>
                <a:tab pos="8076998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Saclay/Irfu projet ESS | 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>
          <a:xfrm>
            <a:off x="8091715" y="6524171"/>
            <a:ext cx="882424" cy="1908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800"/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charset="0"/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  <a:latin typeface="Arial" charset="0"/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9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</p:spTree>
    <p:extLst>
      <p:ext uri="{BB962C8B-B14F-4D97-AF65-F5344CB8AC3E}">
        <p14:creationId xmlns:p14="http://schemas.microsoft.com/office/powerpoint/2010/main" val="16484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uv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8460432" y="116632"/>
            <a:ext cx="576635" cy="4862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</a:rPr>
              <a:t>N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</p:spTree>
    <p:extLst>
      <p:ext uri="{BB962C8B-B14F-4D97-AF65-F5344CB8AC3E}">
        <p14:creationId xmlns:p14="http://schemas.microsoft.com/office/powerpoint/2010/main" val="382077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514" y="3004220"/>
            <a:ext cx="1009994" cy="1092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77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  <a:prstGeom prst="rect">
            <a:avLst/>
          </a:prstGeo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>
                <a:solidFill>
                  <a:srgbClr val="FFFFFF"/>
                </a:solidFill>
                <a:latin typeface="Arial" charset="0"/>
              </a:rPr>
              <a:t>|  PAGE </a:t>
            </a:r>
            <a:fld id="{720B9139-BAE7-44D3-A8B0-998EE27CB7D0}" type="slidenum">
              <a:rPr lang="fr-FR">
                <a:solidFill>
                  <a:srgbClr val="FFFFFF"/>
                </a:solidFill>
                <a:latin typeface="Arial" charset="0"/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t>‹N°›</a:t>
            </a:fld>
            <a:endParaRPr lang="fr-F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  <a:prstGeom prst="rect">
            <a:avLst/>
          </a:prstGeom>
        </p:spPr>
        <p:txBody>
          <a:bodyPr/>
          <a:lstStyle>
            <a:lvl1pPr algn="l">
              <a:defRPr dirty="0" smtClean="0">
                <a:solidFill>
                  <a:schemeClr val="bg1"/>
                </a:solidFill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mtClean="0">
                <a:solidFill>
                  <a:srgbClr val="FFFFFF"/>
                </a:solidFill>
                <a:latin typeface="Arial" charset="0"/>
              </a:rPr>
              <a:t>CEA Saclay/Irfu projet ESS | DATE</a:t>
            </a:r>
            <a:endParaRPr lang="fr-FR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79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 algn="just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mtClean="0">
                <a:solidFill>
                  <a:srgbClr val="000000"/>
                </a:solidFill>
                <a:latin typeface="Arial" charset="0"/>
              </a:rPr>
              <a:t>CEA Saclay/Irfu projet ESS | DATE</a:t>
            </a:r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22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1941" y="6302805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4" name="Espace réservé du pied de page 4"/>
          <p:cNvSpPr txBox="1">
            <a:spLocks/>
          </p:cNvSpPr>
          <p:nvPr userDrawn="1"/>
        </p:nvSpPr>
        <p:spPr>
          <a:xfrm>
            <a:off x="2954440" y="6302804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  <p:sp>
        <p:nvSpPr>
          <p:cNvPr id="5" name="Espace réservé du numéro de diapositive 10"/>
          <p:cNvSpPr txBox="1">
            <a:spLocks/>
          </p:cNvSpPr>
          <p:nvPr userDrawn="1"/>
        </p:nvSpPr>
        <p:spPr>
          <a:xfrm>
            <a:off x="8157030" y="6347730"/>
            <a:ext cx="882424" cy="19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6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  <p:sp>
        <p:nvSpPr>
          <p:cNvPr id="10" name="Espace réservé du numéro de diapositive 10"/>
          <p:cNvSpPr>
            <a:spLocks noGrp="1"/>
          </p:cNvSpPr>
          <p:nvPr>
            <p:ph type="sldNum" sz="quarter" idx="4"/>
          </p:nvPr>
        </p:nvSpPr>
        <p:spPr>
          <a:xfrm>
            <a:off x="8091715" y="6524171"/>
            <a:ext cx="882424" cy="1908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800"/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charset="0"/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  <a:latin typeface="Arial" charset="0"/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2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>
          <a:xfrm>
            <a:off x="8091715" y="6524171"/>
            <a:ext cx="882424" cy="1908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800"/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charset="0"/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  <a:latin typeface="Arial" charset="0"/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8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jourd'h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699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Saclay/Irfu projet ESS | DATE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Réunion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mtClean="0">
                <a:latin typeface="Arial" charset="0"/>
              </a:rPr>
              <a:t>CEA Saclay/Irfu projet ESS | DATE</a:t>
            </a:r>
            <a:endParaRPr dirty="0">
              <a:latin typeface="Arial" charset="0"/>
            </a:endParaRP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89125" y="52752"/>
            <a:ext cx="585933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10" name="Image 9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8185" y="113498"/>
            <a:ext cx="660074" cy="633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081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6" name="Image 5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6524" y="21600"/>
            <a:ext cx="900000" cy="9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</p:spTree>
    <p:extLst>
      <p:ext uri="{BB962C8B-B14F-4D97-AF65-F5344CB8AC3E}">
        <p14:creationId xmlns:p14="http://schemas.microsoft.com/office/powerpoint/2010/main" val="254835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>
          <a:xfrm>
            <a:off x="8091715" y="6524171"/>
            <a:ext cx="882424" cy="1908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800"/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charset="0"/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  <a:latin typeface="Arial" charset="0"/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7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</p:spTree>
    <p:extLst>
      <p:ext uri="{BB962C8B-B14F-4D97-AF65-F5344CB8AC3E}">
        <p14:creationId xmlns:p14="http://schemas.microsoft.com/office/powerpoint/2010/main" val="109123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uv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8460432" y="116632"/>
            <a:ext cx="576635" cy="4862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</a:rPr>
              <a:t>N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</p:spTree>
    <p:extLst>
      <p:ext uri="{BB962C8B-B14F-4D97-AF65-F5344CB8AC3E}">
        <p14:creationId xmlns:p14="http://schemas.microsoft.com/office/powerpoint/2010/main" val="418369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514" y="3004220"/>
            <a:ext cx="1009994" cy="1092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331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  <a:prstGeom prst="rect">
            <a:avLst/>
          </a:prstGeo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>
                <a:solidFill>
                  <a:srgbClr val="FFFFFF"/>
                </a:solidFill>
                <a:latin typeface="Arial" charset="0"/>
              </a:rPr>
              <a:t>|  PAGE </a:t>
            </a:r>
            <a:fld id="{720B9139-BAE7-44D3-A8B0-998EE27CB7D0}" type="slidenum">
              <a:rPr lang="fr-FR">
                <a:solidFill>
                  <a:srgbClr val="FFFFFF"/>
                </a:solidFill>
                <a:latin typeface="Arial" charset="0"/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t>‹N°›</a:t>
            </a:fld>
            <a:endParaRPr lang="fr-F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  <a:prstGeom prst="rect">
            <a:avLst/>
          </a:prstGeom>
        </p:spPr>
        <p:txBody>
          <a:bodyPr/>
          <a:lstStyle>
            <a:lvl1pPr algn="l">
              <a:defRPr dirty="0" smtClean="0">
                <a:solidFill>
                  <a:schemeClr val="bg1"/>
                </a:solidFill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mtClean="0">
                <a:solidFill>
                  <a:srgbClr val="FFFFFF"/>
                </a:solidFill>
                <a:latin typeface="Arial" charset="0"/>
              </a:rPr>
              <a:t>CEA Saclay/Irfu projet ESS | DATE</a:t>
            </a:r>
            <a:endParaRPr lang="fr-FR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361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 algn="just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mtClean="0">
                <a:solidFill>
                  <a:srgbClr val="000000"/>
                </a:solidFill>
                <a:latin typeface="Arial" charset="0"/>
              </a:rPr>
              <a:t>CEA Saclay/Irfu projet ESS | DATE</a:t>
            </a:r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481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1941" y="6302805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4" name="Espace réservé du pied de page 4"/>
          <p:cNvSpPr txBox="1">
            <a:spLocks/>
          </p:cNvSpPr>
          <p:nvPr userDrawn="1"/>
        </p:nvSpPr>
        <p:spPr>
          <a:xfrm>
            <a:off x="2954440" y="6302804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  <p:sp>
        <p:nvSpPr>
          <p:cNvPr id="5" name="Espace réservé du numéro de diapositive 10"/>
          <p:cNvSpPr txBox="1">
            <a:spLocks/>
          </p:cNvSpPr>
          <p:nvPr userDrawn="1"/>
        </p:nvSpPr>
        <p:spPr>
          <a:xfrm>
            <a:off x="8157030" y="6347730"/>
            <a:ext cx="882424" cy="19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1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  <p:sp>
        <p:nvSpPr>
          <p:cNvPr id="10" name="Espace réservé du numéro de diapositive 10"/>
          <p:cNvSpPr>
            <a:spLocks noGrp="1"/>
          </p:cNvSpPr>
          <p:nvPr>
            <p:ph type="sldNum" sz="quarter" idx="4"/>
          </p:nvPr>
        </p:nvSpPr>
        <p:spPr>
          <a:xfrm>
            <a:off x="8091715" y="6524171"/>
            <a:ext cx="882424" cy="1908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800"/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charset="0"/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  <a:latin typeface="Arial" charset="0"/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8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dirty="0" smtClean="0"/>
              <a:t>CEA Saclay/Irfu projet ESS | DATE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>
          <a:xfrm>
            <a:off x="8091715" y="6524171"/>
            <a:ext cx="882424" cy="1908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800"/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charset="0"/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  <a:latin typeface="Arial" charset="0"/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8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jourd'h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30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Réunion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mtClean="0">
                <a:latin typeface="Arial" charset="0"/>
              </a:rPr>
              <a:t>CEA Saclay/Irfu projet ESS | DATE</a:t>
            </a:r>
            <a:endParaRPr dirty="0">
              <a:latin typeface="Arial" charset="0"/>
            </a:endParaRP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89125" y="52752"/>
            <a:ext cx="585933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10" name="Image 9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8185" y="113498"/>
            <a:ext cx="660074" cy="633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455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6" name="Image 5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6524" y="21600"/>
            <a:ext cx="900000" cy="9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</p:spTree>
    <p:extLst>
      <p:ext uri="{BB962C8B-B14F-4D97-AF65-F5344CB8AC3E}">
        <p14:creationId xmlns:p14="http://schemas.microsoft.com/office/powerpoint/2010/main" val="1640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>
          <a:xfrm>
            <a:off x="8091715" y="6524171"/>
            <a:ext cx="882424" cy="1908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800"/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charset="0"/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  <a:latin typeface="Arial" charset="0"/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</p:spTree>
    <p:extLst>
      <p:ext uri="{BB962C8B-B14F-4D97-AF65-F5344CB8AC3E}">
        <p14:creationId xmlns:p14="http://schemas.microsoft.com/office/powerpoint/2010/main" val="628344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uv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8460432" y="116632"/>
            <a:ext cx="576635" cy="4862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</a:rPr>
              <a:t>N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endParaRPr dirty="0"/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 err="1"/>
              <a:t>Cryomodule</a:t>
            </a:r>
            <a:r>
              <a:rPr dirty="0"/>
              <a:t> overview, organization, development plan </a:t>
            </a:r>
          </a:p>
        </p:txBody>
      </p:sp>
    </p:spTree>
    <p:extLst>
      <p:ext uri="{BB962C8B-B14F-4D97-AF65-F5344CB8AC3E}">
        <p14:creationId xmlns:p14="http://schemas.microsoft.com/office/powerpoint/2010/main" val="12848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514" y="3004220"/>
            <a:ext cx="1009994" cy="1092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20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  <a:prstGeom prst="rect">
            <a:avLst/>
          </a:prstGeo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>
                <a:solidFill>
                  <a:srgbClr val="FFFFFF"/>
                </a:solidFill>
                <a:latin typeface="Arial" charset="0"/>
              </a:rPr>
              <a:t>|  PAGE </a:t>
            </a:r>
            <a:fld id="{720B9139-BAE7-44D3-A8B0-998EE27CB7D0}" type="slidenum">
              <a:rPr lang="fr-FR">
                <a:solidFill>
                  <a:srgbClr val="FFFFFF"/>
                </a:solidFill>
                <a:latin typeface="Arial" charset="0"/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t>‹N°›</a:t>
            </a:fld>
            <a:endParaRPr lang="fr-F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  <a:prstGeom prst="rect">
            <a:avLst/>
          </a:prstGeom>
        </p:spPr>
        <p:txBody>
          <a:bodyPr/>
          <a:lstStyle>
            <a:lvl1pPr algn="l">
              <a:defRPr dirty="0" smtClean="0">
                <a:solidFill>
                  <a:schemeClr val="bg1"/>
                </a:solidFill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mtClean="0">
                <a:solidFill>
                  <a:srgbClr val="FFFFFF"/>
                </a:solidFill>
                <a:latin typeface="Arial" charset="0"/>
              </a:rPr>
              <a:t>CEA Saclay/Irfu projet ESS | DATE</a:t>
            </a:r>
            <a:endParaRPr lang="fr-FR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621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 algn="just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mtClean="0">
                <a:solidFill>
                  <a:srgbClr val="000000"/>
                </a:solidFill>
                <a:latin typeface="Arial" charset="0"/>
              </a:rPr>
              <a:t>CEA Saclay/Irfu projet ESS | DATE</a:t>
            </a:r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1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dirty="0" smtClean="0"/>
              <a:t>CEA Saclay/Irfu projet ESS | DATE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1" y="3707510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Saclay/Irfu projet ESS | DATE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Saclay/Irfu projet ESS | DATE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6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6" y="846241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Saclay/Irfu projet ESS | DATE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" y="-830"/>
            <a:ext cx="9144000" cy="955548"/>
          </a:xfrm>
          <a:prstGeom prst="rect">
            <a:avLst/>
          </a:prstGeom>
        </p:spPr>
      </p:pic>
      <p:pic>
        <p:nvPicPr>
          <p:cNvPr id="10" name="Bild 9" descr="Macintosh HD:Users:mathiasbrandin:Documents:Bilder:ESS-Logos:Logo2.jpeg"/>
          <p:cNvPicPr/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0434" y="85332"/>
            <a:ext cx="646549" cy="60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601" y="56786"/>
            <a:ext cx="574541" cy="645439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5618" y="52752"/>
            <a:ext cx="6727983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1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1" y="6305196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CEA Saclay/Irfu projet ESS |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602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50" r:id="rId4"/>
    <p:sldLayoutId id="2147483662" r:id="rId5"/>
    <p:sldLayoutId id="2147483663" r:id="rId6"/>
    <p:sldLayoutId id="2147483664" r:id="rId7"/>
    <p:sldLayoutId id="2147483667" r:id="rId8"/>
    <p:sldLayoutId id="2147483654" r:id="rId9"/>
    <p:sldLayoutId id="2147483668" r:id="rId10"/>
    <p:sldLayoutId id="2147483763" r:id="rId11"/>
    <p:sldLayoutId id="2147483764" r:id="rId12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02" indent="0" algn="l" defTabSz="91437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54" indent="-360354" algn="l" defTabSz="914377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42" indent="0" algn="l" defTabSz="914377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25" indent="-238119" algn="l" defTabSz="914377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8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46" indent="-114297" algn="l" defTabSz="914377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667500"/>
            <a:ext cx="5143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fld id="{6424A34A-A9B6-40AE-A3E4-8676718D1476}" type="slidenum">
              <a:rPr lang="fr-FR">
                <a:solidFill>
                  <a:srgbClr val="000000"/>
                </a:solidFill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7" name="Image 6" descr="bandeau_texte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9" name="Picture 2" descr="http://irfu-i.cea.fr/Page/500/irfu_signature_cea_saclay.png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045" y="41096"/>
            <a:ext cx="451732" cy="5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802" y="608350"/>
            <a:ext cx="533313" cy="2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37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fr-FR" sz="2200" b="1" i="0" kern="1200" cap="all" baseline="0" dirty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1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1" y="1268760"/>
            <a:ext cx="8172464" cy="5096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1046311" lvl="4" indent="-263776" algn="l" defTabSz="844083" rtl="0" eaLnBrk="1" latinLnBrk="0" hangingPunct="1">
              <a:lnSpc>
                <a:spcPts val="1846"/>
              </a:lnSpc>
              <a:spcBef>
                <a:spcPts val="0"/>
              </a:spcBef>
              <a:buSzPct val="36000"/>
              <a:buFont typeface="Courier New" pitchFamily="49" charset="0"/>
              <a:buChar char="o"/>
            </a:pPr>
            <a:r>
              <a:rPr lang="fr-FR" dirty="0" smtClean="0"/>
              <a:t>Quatrième niveau</a:t>
            </a:r>
          </a:p>
          <a:p>
            <a:pPr lvl="5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76001" y="6400194"/>
            <a:ext cx="2613894" cy="365125"/>
          </a:xfrm>
          <a:prstGeom prst="rect">
            <a:avLst/>
          </a:prstGeom>
        </p:spPr>
        <p:txBody>
          <a:bodyPr/>
          <a:lstStyle>
            <a:lvl1pPr>
              <a:defRPr sz="923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Espace réservé du numéro de diapositive 10"/>
          <p:cNvSpPr>
            <a:spLocks noGrp="1"/>
          </p:cNvSpPr>
          <p:nvPr>
            <p:ph type="sldNum" sz="quarter" idx="4"/>
          </p:nvPr>
        </p:nvSpPr>
        <p:spPr>
          <a:xfrm>
            <a:off x="8025304" y="6398600"/>
            <a:ext cx="744167" cy="365125"/>
          </a:xfrm>
          <a:prstGeom prst="rect">
            <a:avLst/>
          </a:prstGeom>
        </p:spPr>
        <p:txBody>
          <a:bodyPr/>
          <a:lstStyle>
            <a:lvl1pPr algn="r">
              <a:defRPr sz="969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68589B-C4D5-466F-8788-6D7A32B7C8AA}" type="slidenum">
              <a:rPr lang="fr-FR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3222780" y="6400194"/>
            <a:ext cx="4768764" cy="365125"/>
          </a:xfrm>
          <a:prstGeom prst="rect">
            <a:avLst/>
          </a:prstGeom>
        </p:spPr>
        <p:txBody>
          <a:bodyPr/>
          <a:lstStyle>
            <a:lvl1pPr algn="ctr">
              <a:defRPr sz="969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CEA Saclay/Irfu projet ESS | DATE</a:t>
            </a:r>
            <a:endParaRPr lang="fr-FR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Image 10"/>
          <p:cNvPicPr/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5515" y="154242"/>
            <a:ext cx="587912" cy="64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934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44083" rtl="0" eaLnBrk="1" latinLnBrk="0" hangingPunct="1">
        <a:spcBef>
          <a:spcPct val="0"/>
        </a:spcBef>
        <a:buNone/>
        <a:defRPr sz="2031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852875" indent="0" algn="l" defTabSz="844083" rtl="0" eaLnBrk="1" latinLnBrk="0" hangingPunct="1">
        <a:lnSpc>
          <a:spcPct val="100000"/>
        </a:lnSpc>
        <a:spcBef>
          <a:spcPts val="0"/>
        </a:spcBef>
        <a:spcAft>
          <a:spcPts val="369"/>
        </a:spcAft>
        <a:buFont typeface="Arial" pitchFamily="34" charset="0"/>
        <a:buNone/>
        <a:defRPr sz="2031" kern="1200">
          <a:solidFill>
            <a:schemeClr val="tx2"/>
          </a:solidFill>
          <a:latin typeface="+mn-lt"/>
          <a:ea typeface="+mn-ea"/>
          <a:cs typeface="+mn-cs"/>
        </a:defRPr>
      </a:lvl1pPr>
      <a:lvl2pPr marL="332651" indent="-332651" algn="l" defTabSz="844083" rtl="0" eaLnBrk="1" latinLnBrk="0" hangingPunct="1">
        <a:lnSpc>
          <a:spcPts val="1846"/>
        </a:lnSpc>
        <a:spcBef>
          <a:spcPts val="0"/>
        </a:spcBef>
        <a:buSzPct val="90000"/>
        <a:buFontTx/>
        <a:buBlip>
          <a:blip r:embed="rId6"/>
        </a:buBlip>
        <a:defRPr sz="1477" kern="1200">
          <a:solidFill>
            <a:srgbClr val="666666"/>
          </a:solidFill>
          <a:latin typeface="+mn-lt"/>
          <a:ea typeface="+mn-ea"/>
          <a:cs typeface="+mn-cs"/>
        </a:defRPr>
      </a:lvl2pPr>
      <a:lvl3pPr marL="597892" indent="-263776" algn="l" defTabSz="844083" rtl="0" eaLnBrk="1" latinLnBrk="0" hangingPunct="1">
        <a:lnSpc>
          <a:spcPts val="1846"/>
        </a:lnSpc>
        <a:spcBef>
          <a:spcPts val="0"/>
        </a:spcBef>
        <a:buSzPct val="36000"/>
        <a:buFont typeface="Courier New" pitchFamily="49" charset="0"/>
        <a:buChar char="o"/>
        <a:defRPr lang="fr-FR" sz="1477" kern="1200" dirty="0" smtClean="0">
          <a:solidFill>
            <a:srgbClr val="666666"/>
          </a:solidFill>
          <a:latin typeface="+mn-lt"/>
          <a:ea typeface="+mn-ea"/>
          <a:cs typeface="+mn-cs"/>
        </a:defRPr>
      </a:lvl3pPr>
      <a:lvl4pPr marL="597892" indent="-263776" algn="l" defTabSz="844083" rtl="0" eaLnBrk="1" latinLnBrk="0" hangingPunct="1">
        <a:lnSpc>
          <a:spcPts val="1846"/>
        </a:lnSpc>
        <a:spcBef>
          <a:spcPts val="0"/>
        </a:spcBef>
        <a:buClr>
          <a:srgbClr val="666666"/>
        </a:buClr>
        <a:buSzPct val="36000"/>
        <a:buFontTx/>
        <a:buBlip>
          <a:blip r:embed="rId7"/>
        </a:buBlip>
        <a:defRPr lang="fr-FR" sz="1477" kern="1200" dirty="0" smtClean="0">
          <a:solidFill>
            <a:srgbClr val="666666"/>
          </a:solidFill>
          <a:latin typeface="+mn-lt"/>
          <a:ea typeface="+mn-ea"/>
          <a:cs typeface="+mn-cs"/>
        </a:defRPr>
      </a:lvl4pPr>
      <a:lvl5pPr marL="1046311" indent="-105510" algn="l" defTabSz="844083" rtl="0" eaLnBrk="1" latinLnBrk="0" hangingPunct="1">
        <a:lnSpc>
          <a:spcPts val="1846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477" kern="1200">
          <a:solidFill>
            <a:srgbClr val="666666"/>
          </a:solidFill>
          <a:latin typeface="+mn-lt"/>
          <a:ea typeface="+mn-ea"/>
          <a:cs typeface="+mn-cs"/>
        </a:defRPr>
      </a:lvl5pPr>
      <a:lvl6pPr marL="1490334" indent="-164127" algn="l" defTabSz="844083" rtl="0" eaLnBrk="1" latinLnBrk="0" hangingPunct="1">
        <a:spcBef>
          <a:spcPct val="20000"/>
        </a:spcBef>
        <a:buFont typeface="Arial" pitchFamily="34" charset="0"/>
        <a:buChar char="•"/>
        <a:defRPr sz="1477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text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9" name="Picture 2" descr="http://irfu-i.cea.fr/Page/500/irfu_signature_cea_saclay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045" y="41096"/>
            <a:ext cx="451732" cy="5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802" y="608350"/>
            <a:ext cx="533313" cy="2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1082045" y="1717964"/>
            <a:ext cx="6122319" cy="2507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solidFill>
                <a:srgbClr val="000000"/>
              </a:solidFill>
            </a:endParaRPr>
          </a:p>
        </p:txBody>
      </p:sp>
      <p:pic>
        <p:nvPicPr>
          <p:cNvPr id="11" name="Image 10"/>
          <p:cNvPicPr/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8185" y="113498"/>
            <a:ext cx="660074" cy="633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1941" y="6302805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dirty="0">
              <a:latin typeface="Arial" charset="0"/>
            </a:endParaRPr>
          </a:p>
        </p:txBody>
      </p:sp>
      <p:sp>
        <p:nvSpPr>
          <p:cNvPr id="15" name="Espace réservé du numéro de diapositive 10"/>
          <p:cNvSpPr txBox="1">
            <a:spLocks/>
          </p:cNvSpPr>
          <p:nvPr userDrawn="1"/>
        </p:nvSpPr>
        <p:spPr>
          <a:xfrm>
            <a:off x="8157030" y="6347730"/>
            <a:ext cx="882424" cy="19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>
          <a:xfrm>
            <a:off x="2954440" y="6302804"/>
            <a:ext cx="4101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/>
              <a:t>4</a:t>
            </a:r>
            <a:r>
              <a:rPr baseline="30000" dirty="0"/>
              <a:t>th</a:t>
            </a:r>
            <a:r>
              <a:rPr dirty="0"/>
              <a:t> April 2017, ESS, CDR1 </a:t>
            </a:r>
            <a:r>
              <a:rPr dirty="0" err="1"/>
              <a:t>Cryomodules</a:t>
            </a:r>
            <a:r>
              <a:rPr dirty="0"/>
              <a:t>, procurement plan</a:t>
            </a:r>
          </a:p>
        </p:txBody>
      </p:sp>
    </p:spTree>
    <p:extLst>
      <p:ext uri="{BB962C8B-B14F-4D97-AF65-F5344CB8AC3E}">
        <p14:creationId xmlns:p14="http://schemas.microsoft.com/office/powerpoint/2010/main" val="289838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fr-FR" sz="2000" b="1" i="0" kern="1200" cap="all" baseline="0" dirty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text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9" name="Picture 2" descr="http://irfu-i.cea.fr/Page/500/irfu_signature_cea_saclay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045" y="41096"/>
            <a:ext cx="451732" cy="5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802" y="608350"/>
            <a:ext cx="533313" cy="2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1082045" y="1717964"/>
            <a:ext cx="6122319" cy="2507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solidFill>
                <a:srgbClr val="000000"/>
              </a:solidFill>
            </a:endParaRPr>
          </a:p>
        </p:txBody>
      </p:sp>
      <p:pic>
        <p:nvPicPr>
          <p:cNvPr id="11" name="Image 10"/>
          <p:cNvPicPr/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8185" y="113498"/>
            <a:ext cx="660074" cy="633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1941" y="6302805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dirty="0">
              <a:latin typeface="Arial" charset="0"/>
            </a:endParaRPr>
          </a:p>
        </p:txBody>
      </p:sp>
      <p:sp>
        <p:nvSpPr>
          <p:cNvPr id="15" name="Espace réservé du numéro de diapositive 10"/>
          <p:cNvSpPr txBox="1">
            <a:spLocks/>
          </p:cNvSpPr>
          <p:nvPr userDrawn="1"/>
        </p:nvSpPr>
        <p:spPr>
          <a:xfrm>
            <a:off x="8157030" y="6347730"/>
            <a:ext cx="882424" cy="19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>
          <a:xfrm>
            <a:off x="2954440" y="6302804"/>
            <a:ext cx="4101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/>
              <a:t>4</a:t>
            </a:r>
            <a:r>
              <a:rPr baseline="30000" dirty="0"/>
              <a:t>th</a:t>
            </a:r>
            <a:r>
              <a:rPr dirty="0"/>
              <a:t> April 2017, ESS, CDR1 </a:t>
            </a:r>
            <a:r>
              <a:rPr dirty="0" err="1"/>
              <a:t>Cryomodules</a:t>
            </a:r>
            <a:r>
              <a:rPr dirty="0"/>
              <a:t>, procurement plan</a:t>
            </a:r>
          </a:p>
        </p:txBody>
      </p:sp>
    </p:spTree>
    <p:extLst>
      <p:ext uri="{BB962C8B-B14F-4D97-AF65-F5344CB8AC3E}">
        <p14:creationId xmlns:p14="http://schemas.microsoft.com/office/powerpoint/2010/main" val="5930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fr-FR" sz="2000" b="1" i="0" kern="1200" cap="all" baseline="0" dirty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text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9" name="Picture 2" descr="http://irfu-i.cea.fr/Page/500/irfu_signature_cea_saclay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045" y="41096"/>
            <a:ext cx="451732" cy="5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802" y="608350"/>
            <a:ext cx="533313" cy="2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1082045" y="1717964"/>
            <a:ext cx="6122319" cy="2507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solidFill>
                <a:srgbClr val="000000"/>
              </a:solidFill>
            </a:endParaRPr>
          </a:p>
        </p:txBody>
      </p:sp>
      <p:pic>
        <p:nvPicPr>
          <p:cNvPr id="11" name="Image 10"/>
          <p:cNvPicPr/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8185" y="113498"/>
            <a:ext cx="660074" cy="633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1941" y="6302805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dirty="0">
              <a:latin typeface="Arial" charset="0"/>
            </a:endParaRPr>
          </a:p>
        </p:txBody>
      </p:sp>
      <p:sp>
        <p:nvSpPr>
          <p:cNvPr id="15" name="Espace réservé du numéro de diapositive 10"/>
          <p:cNvSpPr txBox="1">
            <a:spLocks/>
          </p:cNvSpPr>
          <p:nvPr userDrawn="1"/>
        </p:nvSpPr>
        <p:spPr>
          <a:xfrm>
            <a:off x="8157030" y="6347730"/>
            <a:ext cx="882424" cy="19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>
          <a:xfrm>
            <a:off x="2954440" y="6302804"/>
            <a:ext cx="4101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lang="en-US" sz="1000" kern="120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dirty="0"/>
              <a:t>4</a:t>
            </a:r>
            <a:r>
              <a:rPr baseline="30000" dirty="0"/>
              <a:t>th</a:t>
            </a:r>
            <a:r>
              <a:rPr dirty="0"/>
              <a:t> April 2017, ESS, CDR1 </a:t>
            </a:r>
            <a:r>
              <a:rPr dirty="0" err="1"/>
              <a:t>Cryomodules</a:t>
            </a:r>
            <a:r>
              <a:rPr dirty="0"/>
              <a:t>, procurement plan</a:t>
            </a:r>
          </a:p>
        </p:txBody>
      </p:sp>
    </p:spTree>
    <p:extLst>
      <p:ext uri="{BB962C8B-B14F-4D97-AF65-F5344CB8AC3E}">
        <p14:creationId xmlns:p14="http://schemas.microsoft.com/office/powerpoint/2010/main" val="232593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fr-FR" sz="2000" b="1" i="0" kern="1200" cap="all" baseline="0" dirty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laura.segui@cea.fr" TargetMode="Externa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18" Type="http://schemas.openxmlformats.org/officeDocument/2006/relationships/image" Target="../media/image5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" Type="http://schemas.openxmlformats.org/officeDocument/2006/relationships/image" Target="../media/image40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70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652" y="2333965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i="1" dirty="0" smtClean="0"/>
              <a:t>nBLM SYSTEM STATUS</a:t>
            </a:r>
            <a:endParaRPr lang="en-GB" sz="4000" dirty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1003300" y="3062211"/>
            <a:ext cx="7162800" cy="12101"/>
          </a:xfrm>
          <a:prstGeom prst="line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228602" y="3062211"/>
            <a:ext cx="6743700" cy="220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2800" i="1" kern="0" dirty="0" smtClean="0">
                <a:latin typeface="+mj-lt"/>
              </a:rPr>
              <a:t>Laura </a:t>
            </a:r>
            <a:r>
              <a:rPr lang="en-GB" sz="2800" i="1" kern="0" dirty="0" err="1" smtClean="0">
                <a:latin typeface="+mj-lt"/>
              </a:rPr>
              <a:t>Segui</a:t>
            </a:r>
            <a:r>
              <a:rPr lang="en-GB" sz="2800" i="1" kern="0" dirty="0" smtClean="0">
                <a:latin typeface="+mj-lt"/>
              </a:rPr>
              <a:t> </a:t>
            </a:r>
          </a:p>
          <a:p>
            <a:pPr algn="ctr">
              <a:lnSpc>
                <a:spcPct val="120000"/>
              </a:lnSpc>
              <a:buNone/>
            </a:pPr>
            <a:r>
              <a:rPr lang="en-GB" sz="2000" i="1" kern="0" dirty="0" smtClean="0">
                <a:latin typeface="+mj-lt"/>
              </a:rPr>
              <a:t>(</a:t>
            </a:r>
            <a:r>
              <a:rPr lang="en-GB" sz="2000" i="1" kern="0" dirty="0" smtClean="0">
                <a:latin typeface="+mj-lt"/>
                <a:hlinkClick r:id="rId2"/>
              </a:rPr>
              <a:t>laura.segui@cea.fr</a:t>
            </a:r>
            <a:r>
              <a:rPr lang="en-GB" sz="2000" i="1" kern="0" dirty="0" smtClean="0">
                <a:latin typeface="+mj-lt"/>
              </a:rPr>
              <a:t>)</a:t>
            </a:r>
          </a:p>
          <a:p>
            <a:pPr algn="ctr">
              <a:lnSpc>
                <a:spcPct val="120000"/>
              </a:lnSpc>
              <a:buNone/>
            </a:pPr>
            <a:endParaRPr lang="en-GB" sz="2000" kern="0" dirty="0">
              <a:latin typeface="+mj-lt"/>
            </a:endParaRPr>
          </a:p>
          <a:p>
            <a:pPr algn="ctr"/>
            <a:r>
              <a:rPr lang="en-GB" sz="2800" i="1" kern="0" dirty="0" smtClean="0">
                <a:latin typeface="+mj-lt"/>
              </a:rPr>
              <a:t>21/11/2017</a:t>
            </a:r>
          </a:p>
          <a:p>
            <a:pPr algn="ctr"/>
            <a:r>
              <a:rPr lang="en-GB" sz="2800" i="1" kern="0" dirty="0" smtClean="0">
                <a:latin typeface="+mj-lt"/>
              </a:rPr>
              <a:t>4</a:t>
            </a:r>
            <a:r>
              <a:rPr lang="en-GB" sz="2800" i="1" kern="0" baseline="30000" dirty="0" smtClean="0">
                <a:latin typeface="+mj-lt"/>
              </a:rPr>
              <a:t>th</a:t>
            </a:r>
            <a:r>
              <a:rPr lang="en-GB" sz="2800" i="1" kern="0" dirty="0" smtClean="0">
                <a:latin typeface="+mj-lt"/>
              </a:rPr>
              <a:t> ESS BI Forum</a:t>
            </a:r>
          </a:p>
        </p:txBody>
      </p:sp>
      <p:pic>
        <p:nvPicPr>
          <p:cNvPr id="2050" name="Picture 2" descr="Enhanced Eurotal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942" y="82360"/>
            <a:ext cx="3048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" y="-5195"/>
            <a:ext cx="1364153" cy="1296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302" y="0"/>
            <a:ext cx="117169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983" y="1027521"/>
            <a:ext cx="6433593" cy="5561434"/>
          </a:xfrm>
          <a:prstGeom prst="rect">
            <a:avLst/>
          </a:prstGeom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1171496" y="0"/>
            <a:ext cx="6727983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nBLM Detectors – new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299" y="62508"/>
            <a:ext cx="6556444" cy="908720"/>
          </a:xfrm>
        </p:spPr>
        <p:txBody>
          <a:bodyPr/>
          <a:lstStyle/>
          <a:p>
            <a:r>
              <a:rPr lang="en-US" dirty="0" smtClean="0"/>
              <a:t>New Detector production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32" r="28247"/>
          <a:stretch/>
        </p:blipFill>
        <p:spPr>
          <a:xfrm>
            <a:off x="5043340" y="1041708"/>
            <a:ext cx="2847260" cy="3564000"/>
          </a:xfrm>
          <a:prstGeom prst="rect">
            <a:avLst/>
          </a:prstGeom>
        </p:spPr>
      </p:pic>
      <p:sp>
        <p:nvSpPr>
          <p:cNvPr id="7" name="ZoneTexte 4"/>
          <p:cNvSpPr txBox="1"/>
          <p:nvPr/>
        </p:nvSpPr>
        <p:spPr>
          <a:xfrm>
            <a:off x="302867" y="1060436"/>
            <a:ext cx="4724402" cy="5610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spcBef>
                <a:spcPts val="1200"/>
              </a:spcBef>
              <a:buNone/>
            </a:pPr>
            <a:r>
              <a:rPr lang="fr-FR" dirty="0" err="1" smtClean="0">
                <a:solidFill>
                  <a:schemeClr val="accent5"/>
                </a:solidFill>
              </a:rPr>
              <a:t>Mechanics</a:t>
            </a:r>
            <a:endParaRPr lang="fr-FR" sz="1600" dirty="0"/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Initially construct </a:t>
            </a:r>
            <a:r>
              <a:rPr lang="en-US" sz="1600" b="1" dirty="0"/>
              <a:t>4</a:t>
            </a:r>
            <a:r>
              <a:rPr lang="en-US" sz="1600" b="1" dirty="0" smtClean="0"/>
              <a:t> chambers </a:t>
            </a:r>
            <a:r>
              <a:rPr lang="en-US" sz="1600" dirty="0" smtClean="0">
                <a:sym typeface="Wingdings" panose="05000000000000000000" pitchFamily="2" charset="2"/>
              </a:rPr>
              <a:t> for Dec 2017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When finalized, ~</a:t>
            </a:r>
            <a:r>
              <a:rPr lang="en-US" sz="1600" b="1" dirty="0" smtClean="0"/>
              <a:t>90 chambers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Production to start in ~June 2018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>
                <a:solidFill>
                  <a:schemeClr val="accent5"/>
                </a:solidFill>
              </a:rPr>
              <a:t>Micromegas</a:t>
            </a:r>
            <a:endParaRPr lang="en-US" sz="1600" dirty="0" smtClean="0">
              <a:solidFill>
                <a:schemeClr val="accent5"/>
              </a:solidFill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3x3 detectors per PCB (hopefully!)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1" dirty="0" smtClean="0"/>
              <a:t>2 boards</a:t>
            </a:r>
            <a:r>
              <a:rPr lang="en-US" sz="1600" dirty="0" smtClean="0"/>
              <a:t> initially </a:t>
            </a:r>
            <a:r>
              <a:rPr lang="en-US" sz="1600" dirty="0">
                <a:sym typeface="Wingdings" panose="05000000000000000000" pitchFamily="2" charset="2"/>
              </a:rPr>
              <a:t> for Dec </a:t>
            </a:r>
            <a:r>
              <a:rPr lang="en-US" sz="1600" dirty="0" smtClean="0">
                <a:sym typeface="Wingdings" panose="05000000000000000000" pitchFamily="2" charset="2"/>
              </a:rPr>
              <a:t>2017 – Jan. 2018</a:t>
            </a:r>
            <a:endParaRPr lang="en-US" sz="1600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1" dirty="0" smtClean="0"/>
              <a:t>10-12 boards</a:t>
            </a:r>
            <a:r>
              <a:rPr lang="en-US" sz="1600" dirty="0" smtClean="0"/>
              <a:t> by June 2018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Bulking at DEDIP lab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Pre-series production to start immediately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>
                <a:solidFill>
                  <a:schemeClr val="accent5"/>
                </a:solidFill>
              </a:rPr>
              <a:t>FEE + HV boards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Design done (</a:t>
            </a:r>
            <a:r>
              <a:rPr lang="en-US" sz="1600" i="1" dirty="0" smtClean="0"/>
              <a:t>more details in Philippe’s talk</a:t>
            </a:r>
            <a:r>
              <a:rPr lang="en-US" sz="1600" dirty="0" smtClean="0"/>
              <a:t>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First boards will be ordered soon</a:t>
            </a:r>
            <a:endParaRPr lang="en-US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5043340" y="454976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 smtClean="0"/>
              <a:t>Gherber</a:t>
            </a:r>
            <a:r>
              <a:rPr lang="en-GB" sz="1400" i="1" dirty="0" smtClean="0"/>
              <a:t> for 3x3 MMs board</a:t>
            </a:r>
            <a:endParaRPr lang="en-GB" sz="1400" i="1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6666468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L. </a:t>
            </a:r>
            <a:r>
              <a:rPr lang="fr-FR" sz="1100" dirty="0" err="1" smtClean="0"/>
              <a:t>Segui</a:t>
            </a:r>
            <a:r>
              <a:rPr lang="fr-FR" sz="1100" dirty="0" smtClean="0"/>
              <a:t>                                                               21/11/2017 – 4th ESS-BI Forum				               6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239949" y="4825131"/>
            <a:ext cx="2314675" cy="13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782400" y="4970522"/>
            <a:ext cx="21082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i="1" dirty="0" smtClean="0"/>
              <a:t>Actual design with electronics on-board. The detector itself does not change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4882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nBLM </a:t>
            </a:r>
            <a:r>
              <a:rPr lang="en-GB" dirty="0" err="1" smtClean="0"/>
              <a:t>PLAnned</a:t>
            </a:r>
            <a:r>
              <a:rPr lang="en-GB" dirty="0" smtClean="0"/>
              <a:t> TESTS</a:t>
            </a:r>
            <a:endParaRPr lang="en-GB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40611"/>
              </p:ext>
            </p:extLst>
          </p:nvPr>
        </p:nvGraphicFramePr>
        <p:xfrm>
          <a:off x="609459" y="1354583"/>
          <a:ext cx="8064641" cy="515030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854341"/>
                <a:gridCol w="1752600"/>
                <a:gridCol w="2590800"/>
                <a:gridCol w="1866900"/>
              </a:tblGrid>
              <a:tr h="3846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Test Facility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Particle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Test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Date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6937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Birmingham MC40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Protons to material target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 </a:t>
                      </a:r>
                      <a:r>
                        <a:rPr lang="en-GB" sz="1600" dirty="0" smtClean="0">
                          <a:effectLst/>
                        </a:rPr>
                        <a:t>Response under </a:t>
                      </a:r>
                      <a:r>
                        <a:rPr lang="en-GB" sz="1600" dirty="0">
                          <a:effectLst/>
                        </a:rPr>
                        <a:t>different loss scenarios</a:t>
                      </a:r>
                      <a:endParaRPr lang="fr-FR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 Electronics ageing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Nov-17</a:t>
                      </a:r>
                      <a:endParaRPr lang="fr-FR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+</a:t>
                      </a:r>
                      <a:r>
                        <a:rPr lang="en-GB" sz="1600" baseline="0" dirty="0" smtClean="0">
                          <a:effectLst/>
                        </a:rPr>
                        <a:t> in 2018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6171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LINAC-4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Protons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RF backgrounds and </a:t>
                      </a:r>
                      <a:endParaRPr lang="en-GB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response </a:t>
                      </a:r>
                      <a:r>
                        <a:rPr lang="en-GB" sz="1600" dirty="0">
                          <a:effectLst/>
                        </a:rPr>
                        <a:t>to losses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Feb-April 2018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46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ORPHEE CEA/Saclay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Thermal neutrons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Response to thermal neutrons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2018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731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Amande</a:t>
                      </a:r>
                      <a:r>
                        <a:rPr lang="en-GB" sz="1600" dirty="0">
                          <a:effectLst/>
                        </a:rPr>
                        <a:t> (CEA/</a:t>
                      </a:r>
                      <a:r>
                        <a:rPr lang="en-GB" sz="1600" dirty="0" err="1">
                          <a:effectLst/>
                        </a:rPr>
                        <a:t>Cadarache</a:t>
                      </a:r>
                      <a:r>
                        <a:rPr lang="en-GB" sz="1600" dirty="0" smtClean="0">
                          <a:effectLst/>
                        </a:rPr>
                        <a:t>)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Mono-energetic neutrons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Efficiency studies. </a:t>
                      </a:r>
                      <a:endParaRPr lang="en-GB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Different </a:t>
                      </a:r>
                      <a:r>
                        <a:rPr lang="en-GB" sz="1600" dirty="0">
                          <a:effectLst/>
                        </a:rPr>
                        <a:t>poly and convertors thickness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Feb or March 2018 (6days)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46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IPHI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Neutron production 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Response study for </a:t>
                      </a:r>
                      <a:endParaRPr lang="en-GB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different </a:t>
                      </a:r>
                      <a:r>
                        <a:rPr lang="en-GB" sz="1600" dirty="0">
                          <a:effectLst/>
                        </a:rPr>
                        <a:t>energies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From January 2018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937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Upssala</a:t>
                      </a:r>
                      <a:endParaRPr lang="en-GB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+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Saclay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Testing the ESS </a:t>
                      </a:r>
                      <a:r>
                        <a:rPr lang="en-GB" sz="1600" dirty="0" err="1">
                          <a:effectLst/>
                        </a:rPr>
                        <a:t>cryo</a:t>
                      </a:r>
                      <a:r>
                        <a:rPr lang="en-GB" sz="1600" dirty="0">
                          <a:effectLst/>
                        </a:rPr>
                        <a:t>-</a:t>
                      </a:r>
                      <a:endParaRPr lang="fr-FR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modules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Response to RF backgrounds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From January 2018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0" y="6666468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L. </a:t>
            </a:r>
            <a:r>
              <a:rPr lang="fr-FR" sz="1100" dirty="0" err="1" smtClean="0"/>
              <a:t>Segui</a:t>
            </a:r>
            <a:r>
              <a:rPr lang="fr-FR" sz="1100" dirty="0" smtClean="0"/>
              <a:t>                                                               21/11/2017 – 4th ESS-BI Forum				               7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9433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" t="12451" r="24444" b="5534"/>
          <a:stretch/>
        </p:blipFill>
        <p:spPr>
          <a:xfrm>
            <a:off x="197990" y="998540"/>
            <a:ext cx="8933854" cy="5544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15618" y="52752"/>
            <a:ext cx="6727983" cy="908720"/>
          </a:xfrm>
        </p:spPr>
        <p:txBody>
          <a:bodyPr/>
          <a:lstStyle/>
          <a:p>
            <a:r>
              <a:rPr lang="en-GB" dirty="0" smtClean="0"/>
              <a:t>nBLM detectors distribution (I)</a:t>
            </a:r>
            <a:endParaRPr lang="en-GB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26794"/>
              </p:ext>
            </p:extLst>
          </p:nvPr>
        </p:nvGraphicFramePr>
        <p:xfrm>
          <a:off x="6853477" y="1097391"/>
          <a:ext cx="1980248" cy="1376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03593"/>
                <a:gridCol w="117665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Detectors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MEBT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DTL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42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SPK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26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0" y="6666468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L. </a:t>
            </a:r>
            <a:r>
              <a:rPr lang="fr-FR" sz="1100" dirty="0" err="1" smtClean="0"/>
              <a:t>Segui</a:t>
            </a:r>
            <a:r>
              <a:rPr lang="fr-FR" sz="1100" dirty="0" smtClean="0"/>
              <a:t>                                                               21/11/2017 – 4th ESS-BI Forum				               7</a:t>
            </a:r>
            <a:endParaRPr lang="fr-FR" sz="1100" dirty="0"/>
          </a:p>
        </p:txBody>
      </p:sp>
      <p:sp>
        <p:nvSpPr>
          <p:cNvPr id="10" name="Ellipse 9"/>
          <p:cNvSpPr/>
          <p:nvPr/>
        </p:nvSpPr>
        <p:spPr>
          <a:xfrm>
            <a:off x="3009900" y="2971800"/>
            <a:ext cx="304800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3467100" y="2971800"/>
            <a:ext cx="304800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cteur droit avec flèche 12"/>
          <p:cNvCxnSpPr>
            <a:stCxn id="11" idx="7"/>
          </p:cNvCxnSpPr>
          <p:nvPr/>
        </p:nvCxnSpPr>
        <p:spPr>
          <a:xfrm flipV="1">
            <a:off x="3727263" y="2759959"/>
            <a:ext cx="984437" cy="260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3201540" y="2677257"/>
            <a:ext cx="852841" cy="2781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953607" y="2412861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Fast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4580104" y="2456291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Slow</a:t>
            </a:r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3805404" y="906591"/>
            <a:ext cx="308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Irena and Thomas G. work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279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805849"/>
              </p:ext>
            </p:extLst>
          </p:nvPr>
        </p:nvGraphicFramePr>
        <p:xfrm>
          <a:off x="6853477" y="1097391"/>
          <a:ext cx="1980248" cy="2717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03593"/>
                <a:gridCol w="117665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Detectors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MEBT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DTL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42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SPK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26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MB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HB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PBW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Total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82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0" t="18626" r="23472"/>
          <a:stretch/>
        </p:blipFill>
        <p:spPr>
          <a:xfrm>
            <a:off x="178604" y="1097391"/>
            <a:ext cx="6589613" cy="5580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171496" y="0"/>
            <a:ext cx="6727983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nBLM detectors distribution (II)</a:t>
            </a:r>
            <a:endParaRPr lang="en-GB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0" y="6666468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L. </a:t>
            </a:r>
            <a:r>
              <a:rPr lang="fr-FR" sz="1100" dirty="0" err="1" smtClean="0"/>
              <a:t>Segui</a:t>
            </a:r>
            <a:r>
              <a:rPr lang="fr-FR" sz="1100" dirty="0" smtClean="0"/>
              <a:t>                                                               21/11/2017 – 4th ESS-BI Forum				               8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3856204" y="868491"/>
            <a:ext cx="308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Irena and Thomas G. work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320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15618" y="52752"/>
            <a:ext cx="6727983" cy="908720"/>
          </a:xfrm>
        </p:spPr>
        <p:txBody>
          <a:bodyPr/>
          <a:lstStyle/>
          <a:p>
            <a:r>
              <a:rPr lang="en-GB" dirty="0" smtClean="0"/>
              <a:t>nBLM detectors Integration in </a:t>
            </a:r>
            <a:r>
              <a:rPr lang="en-GB" dirty="0" err="1" smtClean="0"/>
              <a:t>ess</a:t>
            </a:r>
            <a:r>
              <a:rPr lang="en-GB" dirty="0" smtClean="0"/>
              <a:t> (I)</a:t>
            </a:r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282893" y="1028700"/>
            <a:ext cx="51095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System of 82 detectors will be installed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164 HV cables + 82 signal cables + 3x82 LV cables + gas lines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Detectors will be grouped for the gas lines and amplifiers low voltage cables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Two type of patch panels (2x6):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Gas</a:t>
            </a:r>
            <a:endParaRPr lang="en-GB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/>
              <a:t>Cables </a:t>
            </a:r>
            <a:r>
              <a:rPr lang="en-GB" sz="1600" dirty="0" smtClean="0"/>
              <a:t>connectors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Start design of detectors support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Rail along </a:t>
            </a:r>
            <a:r>
              <a:rPr lang="en-GB" sz="1600" dirty="0" err="1" smtClean="0"/>
              <a:t>linac</a:t>
            </a:r>
            <a:endParaRPr lang="en-GB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Flexibility </a:t>
            </a:r>
            <a:r>
              <a:rPr lang="en-US" sz="1600" dirty="0"/>
              <a:t>to </a:t>
            </a:r>
            <a:r>
              <a:rPr lang="en-US" sz="1600" dirty="0" smtClean="0"/>
              <a:t>move </a:t>
            </a:r>
            <a:r>
              <a:rPr lang="en-US" sz="1600" dirty="0"/>
              <a:t>the detector in order to optimize the beam losses detection</a:t>
            </a:r>
            <a:endParaRPr lang="en-GB" sz="1600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38752"/>
              </p:ext>
            </p:extLst>
          </p:nvPr>
        </p:nvGraphicFramePr>
        <p:xfrm>
          <a:off x="5392419" y="1028700"/>
          <a:ext cx="3542665" cy="39319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448118"/>
                <a:gridCol w="984567"/>
                <a:gridCol w="110998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Detectors in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err="1">
                          <a:effectLst/>
                        </a:rPr>
                        <a:t>Gas</a:t>
                      </a:r>
                      <a:r>
                        <a:rPr lang="fr-FR" sz="1600" u="none" strike="noStrike" dirty="0">
                          <a:effectLst/>
                        </a:rPr>
                        <a:t> line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# of detectors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MEBT-DTL1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Line 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DTL2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Line2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DTL3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Line 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DTL4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Line4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DTL5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Line 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SPK1-4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Line6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SPK5-8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Line 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SPK9-13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Line8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MB-HB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Line 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Bend </a:t>
                      </a:r>
                      <a:r>
                        <a:rPr lang="fr-FR" sz="1600" u="none" strike="noStrike" dirty="0" err="1">
                          <a:effectLst/>
                        </a:rPr>
                        <a:t>Magnet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Line 10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81" name="Connecteur droit 80"/>
          <p:cNvCxnSpPr/>
          <p:nvPr/>
        </p:nvCxnSpPr>
        <p:spPr>
          <a:xfrm>
            <a:off x="0" y="6666468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L. </a:t>
            </a:r>
            <a:r>
              <a:rPr lang="fr-FR" sz="1100" dirty="0" err="1" smtClean="0"/>
              <a:t>Segui</a:t>
            </a:r>
            <a:r>
              <a:rPr lang="fr-FR" sz="1100" dirty="0" smtClean="0"/>
              <a:t>                                                               21/11/2017 – 4th ESS-BI Forum				               9</a:t>
            </a:r>
            <a:endParaRPr lang="fr-FR" sz="1100" dirty="0"/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12883" y="3224284"/>
            <a:ext cx="224062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ZoneTexte 79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L. </a:t>
            </a:r>
            <a:r>
              <a:rPr lang="fr-FR" sz="1100" dirty="0" err="1" smtClean="0"/>
              <a:t>Segui</a:t>
            </a:r>
            <a:r>
              <a:rPr lang="fr-FR" sz="1100" dirty="0" smtClean="0"/>
              <a:t>                                                               21/11/2017 – 4th ESS-BI Forum				               10</a:t>
            </a:r>
            <a:endParaRPr lang="fr-FR" sz="1100" dirty="0"/>
          </a:p>
        </p:txBody>
      </p:sp>
      <p:sp>
        <p:nvSpPr>
          <p:cNvPr id="81" name="Titre 1"/>
          <p:cNvSpPr>
            <a:spLocks noGrp="1"/>
          </p:cNvSpPr>
          <p:nvPr>
            <p:ph type="title"/>
          </p:nvPr>
        </p:nvSpPr>
        <p:spPr>
          <a:xfrm>
            <a:off x="1115618" y="52752"/>
            <a:ext cx="6727983" cy="908720"/>
          </a:xfrm>
        </p:spPr>
        <p:txBody>
          <a:bodyPr/>
          <a:lstStyle/>
          <a:p>
            <a:r>
              <a:rPr lang="en-GB" dirty="0" smtClean="0"/>
              <a:t>nBLM detectors Integration in </a:t>
            </a:r>
            <a:r>
              <a:rPr lang="en-GB" dirty="0" err="1" smtClean="0"/>
              <a:t>ess</a:t>
            </a:r>
            <a:r>
              <a:rPr lang="en-GB" dirty="0" smtClean="0"/>
              <a:t> (II)</a:t>
            </a:r>
            <a:endParaRPr lang="en-GB" dirty="0"/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23760"/>
            <a:ext cx="923813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nBlm</a:t>
            </a:r>
            <a:r>
              <a:rPr lang="en-GB" dirty="0" smtClean="0"/>
              <a:t> gas system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306372" y="1092190"/>
            <a:ext cx="8710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General design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The </a:t>
            </a:r>
            <a:r>
              <a:rPr lang="en-GB" dirty="0"/>
              <a:t>gas system consists in </a:t>
            </a:r>
            <a:r>
              <a:rPr lang="en-GB" dirty="0" smtClean="0"/>
              <a:t>3 parts: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bottle storage area outside the </a:t>
            </a:r>
            <a:r>
              <a:rPr lang="en-GB" dirty="0" smtClean="0"/>
              <a:t>building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Gas distribution system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 smtClean="0"/>
              <a:t>Distribution </a:t>
            </a:r>
            <a:r>
              <a:rPr lang="en-GB" dirty="0"/>
              <a:t>and return lines from (to) the rack to (from) the accelerator </a:t>
            </a:r>
            <a:r>
              <a:rPr lang="en-GB" dirty="0" smtClean="0"/>
              <a:t>tunnel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dirty="0" smtClean="0"/>
              <a:t>10 distribution + 10 return lines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Gas Line system </a:t>
            </a:r>
            <a:r>
              <a:rPr lang="en-GB" dirty="0" err="1" smtClean="0"/>
              <a:t>fo</a:t>
            </a:r>
            <a:r>
              <a:rPr lang="en-GB" dirty="0" smtClean="0"/>
              <a:t> group of detectors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641412" y="3949700"/>
            <a:ext cx="1250888" cy="1866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Gas bottle storage </a:t>
            </a:r>
            <a:endParaRPr lang="en-GB" dirty="0"/>
          </a:p>
        </p:txBody>
      </p:sp>
      <p:cxnSp>
        <p:nvCxnSpPr>
          <p:cNvPr id="6" name="Connecteur droit avec flèche 5"/>
          <p:cNvCxnSpPr>
            <a:stCxn id="5" idx="3"/>
            <a:endCxn id="7" idx="1"/>
          </p:cNvCxnSpPr>
          <p:nvPr/>
        </p:nvCxnSpPr>
        <p:spPr>
          <a:xfrm>
            <a:off x="1892300" y="4883150"/>
            <a:ext cx="8573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7" name="Rectangle à coins arrondis 6"/>
          <p:cNvSpPr/>
          <p:nvPr/>
        </p:nvSpPr>
        <p:spPr>
          <a:xfrm>
            <a:off x="2749612" y="3949700"/>
            <a:ext cx="1250888" cy="1866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Gas rack controller</a:t>
            </a:r>
            <a:endParaRPr lang="en-GB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000500" y="4883150"/>
            <a:ext cx="8573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4857812" y="3949700"/>
            <a:ext cx="1377888" cy="1866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Patch panels in Accelerator </a:t>
            </a:r>
            <a:r>
              <a:rPr lang="en-GB" sz="1600" dirty="0" err="1" smtClean="0"/>
              <a:t>tunel</a:t>
            </a:r>
            <a:endParaRPr lang="en-GB" sz="16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673912" y="3949700"/>
            <a:ext cx="1250888" cy="1866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Each nBLM module</a:t>
            </a:r>
            <a:endParaRPr lang="en-GB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6108700" y="4368800"/>
            <a:ext cx="565212" cy="46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2" name="Connecteur droit avec flèche 11"/>
          <p:cNvCxnSpPr>
            <a:stCxn id="9" idx="3"/>
          </p:cNvCxnSpPr>
          <p:nvPr/>
        </p:nvCxnSpPr>
        <p:spPr>
          <a:xfrm flipV="1">
            <a:off x="6235700" y="4603750"/>
            <a:ext cx="438212" cy="27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108700" y="4883150"/>
            <a:ext cx="565212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032438" y="4883150"/>
            <a:ext cx="641474" cy="374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5" name="Connecteur droit 14"/>
          <p:cNvCxnSpPr>
            <a:stCxn id="10" idx="3"/>
          </p:cNvCxnSpPr>
          <p:nvPr/>
        </p:nvCxnSpPr>
        <p:spPr>
          <a:xfrm>
            <a:off x="7924800" y="4883150"/>
            <a:ext cx="685800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8610600" y="4883150"/>
            <a:ext cx="0" cy="133985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5461000" y="6216651"/>
            <a:ext cx="3149600" cy="1904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5470556" y="5835649"/>
            <a:ext cx="0" cy="400051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9" name="Connecteur droit avec flèche 18"/>
          <p:cNvCxnSpPr>
            <a:stCxn id="7" idx="3"/>
          </p:cNvCxnSpPr>
          <p:nvPr/>
        </p:nvCxnSpPr>
        <p:spPr>
          <a:xfrm flipV="1">
            <a:off x="4000500" y="4603750"/>
            <a:ext cx="857312" cy="27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0" name="Connecteur droit avec flèche 19"/>
          <p:cNvCxnSpPr>
            <a:stCxn id="7" idx="3"/>
          </p:cNvCxnSpPr>
          <p:nvPr/>
        </p:nvCxnSpPr>
        <p:spPr>
          <a:xfrm>
            <a:off x="4000500" y="4883150"/>
            <a:ext cx="801672" cy="187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4000500" y="5257800"/>
            <a:ext cx="857312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3940206" y="5461000"/>
            <a:ext cx="9415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3976548" y="5461000"/>
            <a:ext cx="825624" cy="18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2320956" y="5359400"/>
            <a:ext cx="428656" cy="0"/>
          </a:xfrm>
          <a:prstGeom prst="lin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2330512" y="5347402"/>
            <a:ext cx="1" cy="751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27" name="ZoneTexte 26"/>
          <p:cNvSpPr txBox="1"/>
          <p:nvPr/>
        </p:nvSpPr>
        <p:spPr>
          <a:xfrm>
            <a:off x="2416269" y="5975547"/>
            <a:ext cx="1000031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Exhaust</a:t>
            </a:r>
            <a:endParaRPr lang="en-GB" sz="14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0" y="6666468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L. </a:t>
            </a:r>
            <a:r>
              <a:rPr lang="fr-FR" sz="1100" dirty="0" err="1" smtClean="0"/>
              <a:t>Segui</a:t>
            </a:r>
            <a:r>
              <a:rPr lang="fr-FR" sz="1100" dirty="0" smtClean="0"/>
              <a:t>                                                               21/11/2017 – 4th ESS-BI Forum				               11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280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nBlm</a:t>
            </a:r>
            <a:r>
              <a:rPr lang="en-GB" dirty="0"/>
              <a:t> gas system</a:t>
            </a:r>
            <a:endParaRPr lang="fr-FR" dirty="0"/>
          </a:p>
        </p:txBody>
      </p:sp>
      <p:pic>
        <p:nvPicPr>
          <p:cNvPr id="795" name="Image 79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972" y="948437"/>
            <a:ext cx="7521028" cy="4809798"/>
          </a:xfrm>
          <a:prstGeom prst="rect">
            <a:avLst/>
          </a:prstGeom>
        </p:spPr>
      </p:pic>
      <p:sp>
        <p:nvSpPr>
          <p:cNvPr id="796" name="ZoneTexte 795"/>
          <p:cNvSpPr txBox="1"/>
          <p:nvPr/>
        </p:nvSpPr>
        <p:spPr>
          <a:xfrm>
            <a:off x="397611" y="5944812"/>
            <a:ext cx="8163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1600" dirty="0"/>
              <a:t>Micromegas </a:t>
            </a:r>
            <a:r>
              <a:rPr lang="fr-FR" sz="1600" dirty="0" smtClean="0"/>
              <a:t>are </a:t>
            </a:r>
            <a:r>
              <a:rPr lang="fr-FR" sz="1600" dirty="0" err="1" smtClean="0"/>
              <a:t>gaseous</a:t>
            </a:r>
            <a:r>
              <a:rPr lang="fr-FR" sz="1600" dirty="0" smtClean="0"/>
              <a:t> detectors. </a:t>
            </a:r>
            <a:r>
              <a:rPr lang="fr-FR" sz="1600" dirty="0" err="1" smtClean="0"/>
              <a:t>Work</a:t>
            </a:r>
            <a:r>
              <a:rPr lang="fr-FR" sz="1600" dirty="0" smtClean="0"/>
              <a:t> in circulation </a:t>
            </a:r>
            <a:r>
              <a:rPr lang="fr-FR" sz="1600" dirty="0" err="1" smtClean="0"/>
              <a:t>with</a:t>
            </a:r>
            <a:r>
              <a:rPr lang="fr-FR" sz="1600" dirty="0" smtClean="0"/>
              <a:t> open circuit</a:t>
            </a:r>
            <a:endParaRPr lang="fr-FR" sz="160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High </a:t>
            </a:r>
            <a:r>
              <a:rPr lang="fr-FR" sz="1600" dirty="0" err="1" smtClean="0"/>
              <a:t>reliable</a:t>
            </a:r>
            <a:r>
              <a:rPr lang="fr-FR" sz="1600" dirty="0" smtClean="0"/>
              <a:t> system for the 84 detectors</a:t>
            </a:r>
          </a:p>
        </p:txBody>
      </p:sp>
      <p:graphicFrame>
        <p:nvGraphicFramePr>
          <p:cNvPr id="798" name="Tableau 7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66057"/>
              </p:ext>
            </p:extLst>
          </p:nvPr>
        </p:nvGraphicFramePr>
        <p:xfrm>
          <a:off x="192605" y="1015801"/>
          <a:ext cx="2798275" cy="175564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268877"/>
                <a:gridCol w="1529398"/>
              </a:tblGrid>
              <a:tr h="2585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0" noProof="0" dirty="0" err="1" smtClean="0">
                          <a:effectLst/>
                        </a:rPr>
                        <a:t>Gas</a:t>
                      </a:r>
                      <a:endParaRPr lang="fr-FR" sz="1600" b="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 + 10% CO</a:t>
                      </a:r>
                      <a:r>
                        <a:rPr lang="en-GB" sz="1600" baseline="-25000" dirty="0">
                          <a:effectLst/>
                        </a:rPr>
                        <a:t>2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0" noProof="0" dirty="0" smtClean="0">
                          <a:effectLst/>
                        </a:rPr>
                        <a:t>Total flow</a:t>
                      </a:r>
                      <a:endParaRPr lang="fr-FR" sz="1600" b="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 </a:t>
                      </a:r>
                      <a:r>
                        <a:rPr lang="en-GB" sz="1600" dirty="0">
                          <a:effectLst/>
                        </a:rPr>
                        <a:t>- </a:t>
                      </a:r>
                      <a:r>
                        <a:rPr lang="en-GB" sz="1600" dirty="0" smtClean="0">
                          <a:effectLst/>
                        </a:rPr>
                        <a:t>20 l/h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Flow</a:t>
                      </a:r>
                      <a:r>
                        <a:rPr lang="fr-FR" sz="1600" b="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per line</a:t>
                      </a:r>
                      <a:endParaRPr lang="fr-FR" sz="1600" b="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1-2 l/h </a:t>
                      </a:r>
                      <a:endParaRPr lang="fr-FR" sz="16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0" noProof="0" dirty="0" smtClean="0">
                          <a:effectLst/>
                        </a:rPr>
                        <a:t>Pressure</a:t>
                      </a:r>
                      <a:endParaRPr lang="fr-FR" sz="1600" b="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1atm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4905866" y="961336"/>
            <a:ext cx="0" cy="451586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585566" y="973837"/>
            <a:ext cx="0" cy="451586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0" y="6666468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L. </a:t>
            </a:r>
            <a:r>
              <a:rPr lang="fr-FR" sz="1100" dirty="0" err="1" smtClean="0"/>
              <a:t>Segui</a:t>
            </a:r>
            <a:r>
              <a:rPr lang="fr-FR" sz="1100" dirty="0" smtClean="0"/>
              <a:t>                                                               21/11/2017 – 4th ESS-BI Forum				               12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035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CONclusions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476250" y="1095850"/>
            <a:ext cx="86677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Since last BI Forum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smtClean="0"/>
              <a:t>Initial tests with prototypes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Design of new detectors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dirty="0" smtClean="0">
                <a:sym typeface="Wingdings" panose="05000000000000000000" pitchFamily="2" charset="2"/>
              </a:rPr>
              <a:t>Mechanics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dirty="0" smtClean="0">
                <a:sym typeface="Wingdings" panose="05000000000000000000" pitchFamily="2" charset="2"/>
              </a:rPr>
              <a:t>Electronics </a:t>
            </a:r>
            <a:r>
              <a:rPr lang="en-GB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 </a:t>
            </a:r>
            <a:r>
              <a:rPr lang="en-GB" dirty="0" smtClean="0">
                <a:sym typeface="Wingdings" panose="05000000000000000000" pitchFamily="2" charset="2"/>
              </a:rPr>
              <a:t>Philippe’s talk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sym typeface="Wingdings" panose="05000000000000000000" pitchFamily="2" charset="2"/>
              </a:rPr>
              <a:t>PDR1.2 approved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>
                <a:sym typeface="Wingdings" panose="05000000000000000000" pitchFamily="2" charset="2"/>
              </a:rPr>
              <a:t>Fix distribution of detectors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>
                <a:sym typeface="Wingdings" panose="05000000000000000000" pitchFamily="2" charset="2"/>
              </a:rPr>
              <a:t>Start design of detectors supports and their integration in the </a:t>
            </a:r>
            <a:r>
              <a:rPr lang="en-GB" dirty="0" err="1" smtClean="0">
                <a:sym typeface="Wingdings" panose="05000000000000000000" pitchFamily="2" charset="2"/>
              </a:rPr>
              <a:t>linac</a:t>
            </a:r>
            <a:endParaRPr lang="en-GB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sym typeface="Wingdings" panose="05000000000000000000" pitchFamily="2" charset="2"/>
              </a:rPr>
              <a:t>Definition of analysis algorithm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sym typeface="Wingdings" panose="05000000000000000000" pitchFamily="2" charset="2"/>
              </a:rPr>
              <a:t>Specification of control system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sym typeface="Wingdings" panose="05000000000000000000" pitchFamily="2" charset="2"/>
              </a:rPr>
              <a:t>GUI development</a:t>
            </a: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Next months are critical to maintain schedule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/>
              <a:t>New detectors ready by beginning next year for full characterisation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/>
              <a:t>Finish cable definition for installation.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ym typeface="Wingdings" panose="05000000000000000000" pitchFamily="2" charset="2"/>
              </a:rPr>
              <a:t>First tests with full acquisition </a:t>
            </a:r>
            <a:r>
              <a:rPr lang="en-GB" dirty="0" smtClean="0">
                <a:sym typeface="Wingdings" panose="05000000000000000000" pitchFamily="2" charset="2"/>
              </a:rPr>
              <a:t>system on-going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Integration of gas pipes design into model on-going </a:t>
            </a:r>
            <a:r>
              <a:rPr lang="en-GB" dirty="0" smtClean="0">
                <a:sym typeface="Wingdings" panose="05000000000000000000" pitchFamily="2" charset="2"/>
              </a:rPr>
              <a:t> Thank you for the support from ESS!</a:t>
            </a:r>
            <a:endParaRPr lang="en-GB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6666468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L. </a:t>
            </a:r>
            <a:r>
              <a:rPr lang="fr-FR" sz="1100" dirty="0" err="1" smtClean="0"/>
              <a:t>Segui</a:t>
            </a:r>
            <a:r>
              <a:rPr lang="fr-FR" sz="1100" dirty="0" smtClean="0"/>
              <a:t>                                                               21/11/2017 – 4th ESS-BI Forum				               13</a:t>
            </a:r>
            <a:endParaRPr lang="fr-FR" sz="1100" dirty="0"/>
          </a:p>
        </p:txBody>
      </p:sp>
      <p:sp>
        <p:nvSpPr>
          <p:cNvPr id="2" name="Accolade fermante 1"/>
          <p:cNvSpPr/>
          <p:nvPr/>
        </p:nvSpPr>
        <p:spPr>
          <a:xfrm>
            <a:off x="5270500" y="3339659"/>
            <a:ext cx="152400" cy="889442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16550" y="3503541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Yannick’s </a:t>
            </a:r>
          </a:p>
          <a:p>
            <a:r>
              <a:rPr lang="en-GB" dirty="0" smtClean="0"/>
              <a:t>talk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5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1115618" y="1130300"/>
          <a:ext cx="7226300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9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t="16672" r="30411" b="20987"/>
          <a:stretch/>
        </p:blipFill>
        <p:spPr>
          <a:xfrm rot="5400000">
            <a:off x="1642581" y="4662557"/>
            <a:ext cx="945483" cy="792000"/>
          </a:xfrm>
          <a:prstGeom prst="rect">
            <a:avLst/>
          </a:prstGeom>
        </p:spPr>
      </p:pic>
      <p:pic>
        <p:nvPicPr>
          <p:cNvPr id="1026" name="Picture 2" descr="http://irfu-i.cea.fr/Images/Trombinoscope/tpapaev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853" y="4606766"/>
            <a:ext cx="64968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>
            <a:spLocks noChangeAspect="1"/>
          </p:cNvSpPr>
          <p:nvPr/>
        </p:nvSpPr>
        <p:spPr>
          <a:xfrm>
            <a:off x="3773236" y="4566889"/>
            <a:ext cx="134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Thomas </a:t>
            </a:r>
          </a:p>
          <a:p>
            <a:r>
              <a:rPr lang="en-GB" sz="1200" dirty="0" err="1" smtClean="0"/>
              <a:t>Papaevangelou</a:t>
            </a:r>
            <a:r>
              <a:rPr lang="en-GB" sz="1200" dirty="0" smtClean="0"/>
              <a:t>, </a:t>
            </a:r>
          </a:p>
          <a:p>
            <a:r>
              <a:rPr lang="fr-FR" sz="1200" b="1" dirty="0" smtClean="0"/>
              <a:t>Chef de Projet</a:t>
            </a:r>
            <a:endParaRPr lang="en-GB" sz="1200" b="1" dirty="0"/>
          </a:p>
        </p:txBody>
      </p:sp>
      <p:pic>
        <p:nvPicPr>
          <p:cNvPr id="1028" name="Picture 4" descr="http://irfu-i.cea.fr/Images/Trombinoscope/aun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92" y="2138019"/>
            <a:ext cx="674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>
            <a:spLocks noChangeAspect="1"/>
          </p:cNvSpPr>
          <p:nvPr/>
        </p:nvSpPr>
        <p:spPr>
          <a:xfrm>
            <a:off x="5374941" y="2042182"/>
            <a:ext cx="116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Mariam </a:t>
            </a:r>
            <a:r>
              <a:rPr lang="en-GB" sz="1200" dirty="0" err="1" smtClean="0"/>
              <a:t>Kebbiri</a:t>
            </a:r>
            <a:endParaRPr lang="en-GB" sz="1200" dirty="0" smtClean="0"/>
          </a:p>
          <a:p>
            <a:endParaRPr lang="en-GB" sz="1200" dirty="0"/>
          </a:p>
          <a:p>
            <a:r>
              <a:rPr lang="fr-FR" sz="1200" i="1" dirty="0" smtClean="0"/>
              <a:t>Détecteurs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MicroMegas</a:t>
            </a:r>
            <a:endParaRPr lang="en-GB" sz="1200" i="1" dirty="0"/>
          </a:p>
        </p:txBody>
      </p:sp>
      <p:pic>
        <p:nvPicPr>
          <p:cNvPr id="1030" name="Picture 6" descr="http://irfu-i.cea.fr/Images/Trombinoscope/mkebbir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879" y="2134773"/>
            <a:ext cx="674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>
            <a:spLocks noChangeAspect="1"/>
          </p:cNvSpPr>
          <p:nvPr/>
        </p:nvSpPr>
        <p:spPr>
          <a:xfrm>
            <a:off x="712206" y="2061862"/>
            <a:ext cx="116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Stephan </a:t>
            </a:r>
            <a:r>
              <a:rPr lang="en-GB" sz="1200" dirty="0" err="1" smtClean="0"/>
              <a:t>Aune</a:t>
            </a:r>
            <a:endParaRPr lang="en-GB" sz="1200" dirty="0" smtClean="0"/>
          </a:p>
          <a:p>
            <a:r>
              <a:rPr lang="fr-FR" sz="1200" i="1" dirty="0" smtClean="0"/>
              <a:t>System de Gaz</a:t>
            </a:r>
          </a:p>
          <a:p>
            <a:r>
              <a:rPr lang="fr-FR" sz="1200" i="1" dirty="0"/>
              <a:t>Détecteurs</a:t>
            </a:r>
            <a:r>
              <a:rPr lang="en-GB" sz="1200" i="1" dirty="0"/>
              <a:t> </a:t>
            </a:r>
            <a:r>
              <a:rPr lang="en-GB" sz="1200" i="1" dirty="0" err="1"/>
              <a:t>MicroMegas</a:t>
            </a:r>
            <a:endParaRPr lang="en-GB" sz="1200" i="1" dirty="0"/>
          </a:p>
        </p:txBody>
      </p:sp>
      <p:pic>
        <p:nvPicPr>
          <p:cNvPr id="1032" name="Picture 8" descr="http://irfu-i.cea.fr/Images/Trombinoscope/plegou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816" y="3376512"/>
            <a:ext cx="674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>
            <a:spLocks noChangeAspect="1"/>
          </p:cNvSpPr>
          <p:nvPr/>
        </p:nvSpPr>
        <p:spPr>
          <a:xfrm>
            <a:off x="3858815" y="3331380"/>
            <a:ext cx="1163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Philippe </a:t>
            </a:r>
            <a:r>
              <a:rPr lang="en-GB" sz="1200" dirty="0" err="1" smtClean="0"/>
              <a:t>Legou</a:t>
            </a:r>
            <a:endParaRPr lang="en-GB" sz="1200" dirty="0" smtClean="0"/>
          </a:p>
          <a:p>
            <a:r>
              <a:rPr lang="en-GB" sz="1200" dirty="0" smtClean="0"/>
              <a:t>Detector et</a:t>
            </a:r>
          </a:p>
          <a:p>
            <a:r>
              <a:rPr lang="en-GB" sz="1200" i="1" dirty="0" smtClean="0"/>
              <a:t>Front-End Electronics</a:t>
            </a:r>
            <a:endParaRPr lang="en-GB" sz="1200" i="1" dirty="0"/>
          </a:p>
        </p:txBody>
      </p:sp>
      <p:sp>
        <p:nvSpPr>
          <p:cNvPr id="24" name="ZoneTexte 23"/>
          <p:cNvSpPr txBox="1">
            <a:spLocks noChangeAspect="1"/>
          </p:cNvSpPr>
          <p:nvPr/>
        </p:nvSpPr>
        <p:spPr>
          <a:xfrm>
            <a:off x="2423569" y="4566889"/>
            <a:ext cx="823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Laura </a:t>
            </a:r>
          </a:p>
          <a:p>
            <a:r>
              <a:rPr lang="en-GB" sz="1200" dirty="0" err="1" smtClean="0"/>
              <a:t>Segui</a:t>
            </a:r>
            <a:r>
              <a:rPr lang="en-GB" sz="1200" dirty="0" smtClean="0"/>
              <a:t>,</a:t>
            </a:r>
          </a:p>
          <a:p>
            <a:endParaRPr lang="en-GB" sz="1200" dirty="0" smtClean="0"/>
          </a:p>
          <a:p>
            <a:r>
              <a:rPr lang="en-GB" sz="1200" i="1" dirty="0" smtClean="0"/>
              <a:t>Post-doc</a:t>
            </a:r>
            <a:endParaRPr lang="en-GB" sz="1200" i="1" dirty="0"/>
          </a:p>
        </p:txBody>
      </p:sp>
      <p:pic>
        <p:nvPicPr>
          <p:cNvPr id="1034" name="Picture 10" descr="http://irfu-i.cea.fr/Images/Trombinoscope/clahond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91" y="3407373"/>
            <a:ext cx="674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>
            <a:spLocks noChangeAspect="1"/>
          </p:cNvSpPr>
          <p:nvPr/>
        </p:nvSpPr>
        <p:spPr>
          <a:xfrm>
            <a:off x="720898" y="3334274"/>
            <a:ext cx="116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Caroline</a:t>
            </a:r>
          </a:p>
          <a:p>
            <a:r>
              <a:rPr lang="en-GB" sz="1200" dirty="0" err="1" smtClean="0"/>
              <a:t>Lahonde-Hamdoun</a:t>
            </a:r>
            <a:endParaRPr lang="en-GB" sz="1200" dirty="0" smtClean="0"/>
          </a:p>
          <a:p>
            <a:r>
              <a:rPr lang="fr-FR" sz="1200" i="1" dirty="0" smtClean="0"/>
              <a:t>Détecteur</a:t>
            </a:r>
          </a:p>
          <a:p>
            <a:r>
              <a:rPr lang="fr-FR" sz="1200" i="1" dirty="0" err="1" smtClean="0"/>
              <a:t>specialiste</a:t>
            </a:r>
            <a:endParaRPr lang="fr-FR" sz="1200" i="1" dirty="0" smtClean="0"/>
          </a:p>
        </p:txBody>
      </p:sp>
      <p:pic>
        <p:nvPicPr>
          <p:cNvPr id="1036" name="Picture 12" descr="http://irfu-i.cea.fr/Images/Trombinoscope/desforg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479" y="2138341"/>
            <a:ext cx="674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>
            <a:spLocks noChangeAspect="1"/>
          </p:cNvSpPr>
          <p:nvPr/>
        </p:nvSpPr>
        <p:spPr>
          <a:xfrm>
            <a:off x="3844767" y="2048527"/>
            <a:ext cx="116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Daniel</a:t>
            </a:r>
          </a:p>
          <a:p>
            <a:r>
              <a:rPr lang="en-GB" sz="1200" dirty="0" smtClean="0"/>
              <a:t>Desforge</a:t>
            </a:r>
          </a:p>
          <a:p>
            <a:r>
              <a:rPr lang="en-GB" sz="1200" i="1" dirty="0" smtClean="0"/>
              <a:t>Mechanical</a:t>
            </a:r>
          </a:p>
          <a:p>
            <a:r>
              <a:rPr lang="fr-FR" sz="1200" i="1" dirty="0" smtClean="0"/>
              <a:t>Designer</a:t>
            </a:r>
            <a:endParaRPr lang="fr-FR" sz="1200" i="1" dirty="0"/>
          </a:p>
        </p:txBody>
      </p:sp>
      <p:pic>
        <p:nvPicPr>
          <p:cNvPr id="1040" name="Picture 16" descr="http://irfu-i.cea.fr/Images/Trombinoscope/fgougn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885" y="2110035"/>
            <a:ext cx="674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/>
          <p:cNvSpPr txBox="1">
            <a:spLocks noChangeAspect="1"/>
          </p:cNvSpPr>
          <p:nvPr/>
        </p:nvSpPr>
        <p:spPr>
          <a:xfrm>
            <a:off x="8240777" y="2134773"/>
            <a:ext cx="113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Fran</a:t>
            </a:r>
            <a:r>
              <a:rPr lang="fr-FR" sz="1200" dirty="0"/>
              <a:t>ç</a:t>
            </a:r>
            <a:r>
              <a:rPr lang="en-GB" sz="1200" dirty="0" err="1" smtClean="0"/>
              <a:t>oise</a:t>
            </a:r>
            <a:endParaRPr lang="en-GB" sz="1200" dirty="0" smtClean="0"/>
          </a:p>
          <a:p>
            <a:r>
              <a:rPr lang="en-GB" sz="1200" dirty="0" smtClean="0"/>
              <a:t>Gougnaud</a:t>
            </a:r>
          </a:p>
          <a:p>
            <a:endParaRPr lang="fr-FR" sz="1200" b="1" i="1" dirty="0"/>
          </a:p>
          <a:p>
            <a:r>
              <a:rPr lang="en-GB" sz="1200" dirty="0" smtClean="0"/>
              <a:t> </a:t>
            </a:r>
          </a:p>
        </p:txBody>
      </p:sp>
      <p:pic>
        <p:nvPicPr>
          <p:cNvPr id="1042" name="Picture 18" descr="http://irfu-i.cea.fr/Images/Trombinoscope/ymariett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3548" y="3396153"/>
            <a:ext cx="674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oneTexte 40"/>
          <p:cNvSpPr txBox="1">
            <a:spLocks noChangeAspect="1"/>
          </p:cNvSpPr>
          <p:nvPr/>
        </p:nvSpPr>
        <p:spPr>
          <a:xfrm>
            <a:off x="7817966" y="4265308"/>
            <a:ext cx="135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Yannick Mariette</a:t>
            </a:r>
          </a:p>
        </p:txBody>
      </p:sp>
      <p:pic>
        <p:nvPicPr>
          <p:cNvPr id="8" name="Picture 4" descr="http://irfu-i.cea.fr/Images/Trombinoscope/tjoannem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0863" y="3387042"/>
            <a:ext cx="57954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>
            <a:spLocks noChangeAspect="1"/>
          </p:cNvSpPr>
          <p:nvPr/>
        </p:nvSpPr>
        <p:spPr>
          <a:xfrm>
            <a:off x="6913430" y="1685773"/>
            <a:ext cx="2615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DIS</a:t>
            </a:r>
            <a:endParaRPr lang="fr-FR" sz="1400" b="1" i="1" dirty="0"/>
          </a:p>
        </p:txBody>
      </p:sp>
      <p:sp>
        <p:nvSpPr>
          <p:cNvPr id="46" name="ZoneTexte 45"/>
          <p:cNvSpPr txBox="1">
            <a:spLocks noChangeAspect="1"/>
          </p:cNvSpPr>
          <p:nvPr/>
        </p:nvSpPr>
        <p:spPr>
          <a:xfrm>
            <a:off x="6416574" y="4250346"/>
            <a:ext cx="1439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Tom </a:t>
            </a:r>
            <a:r>
              <a:rPr lang="en-GB" sz="1200" dirty="0" err="1" smtClean="0"/>
              <a:t>Joannem</a:t>
            </a:r>
            <a:endParaRPr lang="en-GB" sz="1200" dirty="0" smtClean="0"/>
          </a:p>
        </p:txBody>
      </p:sp>
      <p:sp>
        <p:nvSpPr>
          <p:cNvPr id="4" name="ZoneTexte 3"/>
          <p:cNvSpPr txBox="1">
            <a:spLocks noChangeAspect="1"/>
          </p:cNvSpPr>
          <p:nvPr/>
        </p:nvSpPr>
        <p:spPr>
          <a:xfrm>
            <a:off x="2932134" y="503113"/>
            <a:ext cx="3468667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THANK YOU</a:t>
            </a:r>
            <a:endParaRPr lang="en-GB" sz="4000" dirty="0"/>
          </a:p>
        </p:txBody>
      </p:sp>
      <p:pic>
        <p:nvPicPr>
          <p:cNvPr id="3" name="Picture 2" descr="http://irfu-i.cea.fr/Images/Trombinoscope/marroncle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65" y="4636069"/>
            <a:ext cx="61031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>
            <a:spLocks noChangeAspect="1"/>
          </p:cNvSpPr>
          <p:nvPr/>
        </p:nvSpPr>
        <p:spPr>
          <a:xfrm>
            <a:off x="707564" y="4585815"/>
            <a:ext cx="1163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Jacques </a:t>
            </a:r>
            <a:r>
              <a:rPr lang="en-GB" sz="1200" dirty="0" err="1" smtClean="0"/>
              <a:t>Marroncle</a:t>
            </a:r>
            <a:endParaRPr lang="en-GB" sz="1200" dirty="0" smtClean="0"/>
          </a:p>
          <a:p>
            <a:endParaRPr lang="en-GB" sz="1200" i="1" dirty="0" smtClean="0"/>
          </a:p>
          <a:p>
            <a:r>
              <a:rPr lang="en-GB" sz="1200" i="1" dirty="0" smtClean="0"/>
              <a:t>ESS-I WP Diagnostics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3430" y="4585815"/>
            <a:ext cx="866669" cy="900000"/>
          </a:xfrm>
          <a:prstGeom prst="rect">
            <a:avLst/>
          </a:prstGeom>
        </p:spPr>
      </p:pic>
      <p:sp>
        <p:nvSpPr>
          <p:cNvPr id="30" name="ZoneTexte 29"/>
          <p:cNvSpPr txBox="1">
            <a:spLocks noChangeAspect="1"/>
          </p:cNvSpPr>
          <p:nvPr/>
        </p:nvSpPr>
        <p:spPr>
          <a:xfrm>
            <a:off x="7791551" y="4648945"/>
            <a:ext cx="135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Victor </a:t>
            </a:r>
          </a:p>
          <a:p>
            <a:r>
              <a:rPr lang="en-GB" sz="1200" dirty="0" err="1" smtClean="0"/>
              <a:t>Nadot</a:t>
            </a:r>
            <a:endParaRPr lang="en-GB" sz="12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308" y="2118275"/>
            <a:ext cx="736366" cy="900000"/>
          </a:xfrm>
          <a:prstGeom prst="rect">
            <a:avLst/>
          </a:prstGeom>
        </p:spPr>
      </p:pic>
      <p:sp>
        <p:nvSpPr>
          <p:cNvPr id="35" name="ZoneTexte 34"/>
          <p:cNvSpPr txBox="1">
            <a:spLocks noChangeAspect="1"/>
          </p:cNvSpPr>
          <p:nvPr/>
        </p:nvSpPr>
        <p:spPr>
          <a:xfrm>
            <a:off x="6515588" y="2956839"/>
            <a:ext cx="135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Quentin</a:t>
            </a:r>
          </a:p>
          <a:p>
            <a:r>
              <a:rPr lang="en-GB" sz="1200" dirty="0" smtClean="0"/>
              <a:t>Bertrand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905" y="4606766"/>
            <a:ext cx="633746" cy="900000"/>
          </a:xfrm>
          <a:prstGeom prst="rect">
            <a:avLst/>
          </a:prstGeom>
        </p:spPr>
      </p:pic>
      <p:sp>
        <p:nvSpPr>
          <p:cNvPr id="32" name="ZoneTexte 31"/>
          <p:cNvSpPr txBox="1">
            <a:spLocks noChangeAspect="1"/>
          </p:cNvSpPr>
          <p:nvPr/>
        </p:nvSpPr>
        <p:spPr>
          <a:xfrm>
            <a:off x="5534035" y="4554682"/>
            <a:ext cx="116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Georgios</a:t>
            </a:r>
          </a:p>
          <a:p>
            <a:r>
              <a:rPr lang="en-GB" sz="1200" dirty="0" smtClean="0"/>
              <a:t>Tsiledakis,</a:t>
            </a:r>
          </a:p>
          <a:p>
            <a:endParaRPr lang="en-GB" sz="1200" dirty="0" smtClean="0"/>
          </a:p>
          <a:p>
            <a:r>
              <a:rPr lang="en-GB" sz="1200" i="1" dirty="0" smtClean="0"/>
              <a:t>Post-doc </a:t>
            </a:r>
            <a:endParaRPr lang="en-GB" sz="1200" i="1" dirty="0"/>
          </a:p>
        </p:txBody>
      </p:sp>
      <p:pic>
        <p:nvPicPr>
          <p:cNvPr id="10" name="Picture 2" descr="http://irfu-i.cea.fr/Images/Trombinoscope/combet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353" y="2134773"/>
            <a:ext cx="674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>
            <a:spLocks noChangeAspect="1"/>
          </p:cNvSpPr>
          <p:nvPr/>
        </p:nvSpPr>
        <p:spPr>
          <a:xfrm>
            <a:off x="2365553" y="2054847"/>
            <a:ext cx="116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Michel </a:t>
            </a:r>
            <a:r>
              <a:rPr lang="en-GB" sz="1200" dirty="0" err="1" smtClean="0"/>
              <a:t>Combet</a:t>
            </a:r>
            <a:endParaRPr lang="en-GB" sz="1200" dirty="0" smtClean="0"/>
          </a:p>
          <a:p>
            <a:r>
              <a:rPr lang="fr-FR" sz="1200" i="1" dirty="0" smtClean="0"/>
              <a:t>Front-End </a:t>
            </a:r>
          </a:p>
          <a:p>
            <a:r>
              <a:rPr lang="fr-FR" sz="1200" i="1" dirty="0" smtClean="0"/>
              <a:t>Electronics</a:t>
            </a:r>
            <a:endParaRPr lang="fr-FR" sz="1200" i="1" dirty="0"/>
          </a:p>
        </p:txBody>
      </p:sp>
      <p:pic>
        <p:nvPicPr>
          <p:cNvPr id="12" name="Picture 4" descr="http://irfu-i.cea.fr/Images/Trombinoscope/lebourlout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465" y="3388559"/>
            <a:ext cx="55687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/>
          <p:cNvSpPr txBox="1">
            <a:spLocks noChangeAspect="1"/>
          </p:cNvSpPr>
          <p:nvPr/>
        </p:nvSpPr>
        <p:spPr>
          <a:xfrm>
            <a:off x="2298523" y="3319659"/>
            <a:ext cx="116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Pascal Le </a:t>
            </a:r>
            <a:r>
              <a:rPr lang="en-GB" sz="1200" dirty="0" err="1" smtClean="0"/>
              <a:t>Bourlout</a:t>
            </a:r>
            <a:endParaRPr lang="en-GB" sz="1200" dirty="0" smtClean="0"/>
          </a:p>
          <a:p>
            <a:r>
              <a:rPr lang="fr-FR" sz="1200" i="1" dirty="0" smtClean="0"/>
              <a:t>Front-End </a:t>
            </a:r>
          </a:p>
          <a:p>
            <a:r>
              <a:rPr lang="fr-FR" sz="1200" i="1" dirty="0" smtClean="0"/>
              <a:t>Electronics</a:t>
            </a:r>
            <a:endParaRPr lang="fr-FR" sz="1200" i="1" dirty="0"/>
          </a:p>
        </p:txBody>
      </p:sp>
      <p:pic>
        <p:nvPicPr>
          <p:cNvPr id="13" name="Picture 6" descr="http://irfu-i.cea.fr/Images/Trombinoscope/maillard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525" y="3402258"/>
            <a:ext cx="57656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>
            <a:spLocks noChangeAspect="1"/>
          </p:cNvSpPr>
          <p:nvPr/>
        </p:nvSpPr>
        <p:spPr>
          <a:xfrm>
            <a:off x="5293675" y="3354452"/>
            <a:ext cx="116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Olivier</a:t>
            </a:r>
          </a:p>
          <a:p>
            <a:r>
              <a:rPr lang="fr-FR" sz="1200" dirty="0" smtClean="0"/>
              <a:t>Maillard</a:t>
            </a:r>
          </a:p>
          <a:p>
            <a:r>
              <a:rPr lang="fr-FR" sz="1200" i="1" dirty="0" smtClean="0"/>
              <a:t>Front-End </a:t>
            </a:r>
          </a:p>
          <a:p>
            <a:r>
              <a:rPr lang="fr-FR" sz="1200" i="1" dirty="0" smtClean="0"/>
              <a:t>Electronics</a:t>
            </a:r>
            <a:endParaRPr lang="fr-FR" sz="1200" i="1" dirty="0"/>
          </a:p>
        </p:txBody>
      </p:sp>
      <p:cxnSp>
        <p:nvCxnSpPr>
          <p:cNvPr id="40" name="Straight Connector 26"/>
          <p:cNvCxnSpPr/>
          <p:nvPr/>
        </p:nvCxnSpPr>
        <p:spPr>
          <a:xfrm flipH="1">
            <a:off x="6467575" y="945431"/>
            <a:ext cx="14090" cy="5912569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8"/>
          <p:cNvSpPr txBox="1">
            <a:spLocks noChangeAspect="1"/>
          </p:cNvSpPr>
          <p:nvPr/>
        </p:nvSpPr>
        <p:spPr>
          <a:xfrm>
            <a:off x="1880606" y="1667775"/>
            <a:ext cx="2615113" cy="25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300" b="1" i="1" dirty="0" smtClean="0"/>
              <a:t>DEDIP</a:t>
            </a:r>
            <a:endParaRPr lang="fr-FR" sz="1300" b="1" i="1" dirty="0"/>
          </a:p>
        </p:txBody>
      </p:sp>
    </p:spTree>
    <p:extLst>
      <p:ext uri="{BB962C8B-B14F-4D97-AF65-F5344CB8AC3E}">
        <p14:creationId xmlns:p14="http://schemas.microsoft.com/office/powerpoint/2010/main" val="41302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2616200" y="23495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BACK-UP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7459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Micromegas detectors</a:t>
            </a:r>
            <a:endParaRPr lang="en-GB" dirty="0"/>
          </a:p>
        </p:txBody>
      </p:sp>
      <p:pic>
        <p:nvPicPr>
          <p:cNvPr id="1026" name="Picture 2" descr="Resultado de imagen de micromegas detect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0" y="1295673"/>
            <a:ext cx="4704000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28599" y="1212801"/>
            <a:ext cx="443230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 err="1"/>
              <a:t>MicroMesh</a:t>
            </a:r>
            <a:r>
              <a:rPr lang="en-GB" sz="1600" dirty="0"/>
              <a:t> Gaseous Structures (</a:t>
            </a:r>
            <a:r>
              <a:rPr lang="en-GB" sz="1600" b="1" dirty="0">
                <a:solidFill>
                  <a:schemeClr val="accent5"/>
                </a:solidFill>
              </a:rPr>
              <a:t>Micromegas</a:t>
            </a:r>
            <a:r>
              <a:rPr lang="en-GB" sz="1600" dirty="0"/>
              <a:t>) are an improved amplification </a:t>
            </a:r>
            <a:r>
              <a:rPr lang="en-GB" sz="1600" dirty="0" smtClean="0"/>
              <a:t>structure </a:t>
            </a:r>
            <a:r>
              <a:rPr lang="en-US" sz="1600" dirty="0" smtClean="0"/>
              <a:t>used </a:t>
            </a:r>
            <a:r>
              <a:rPr lang="en-US" sz="1600" dirty="0"/>
              <a:t>to measure the ionized signal in a gaseous </a:t>
            </a:r>
            <a:r>
              <a:rPr lang="en-US" sz="1600" dirty="0" smtClean="0"/>
              <a:t>detector.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/>
              <a:t>The detector consists on two </a:t>
            </a:r>
            <a:r>
              <a:rPr lang="en-US" sz="1600" dirty="0"/>
              <a:t>parallel </a:t>
            </a:r>
            <a:r>
              <a:rPr lang="en-US" sz="1600" dirty="0" smtClean="0"/>
              <a:t>plates: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a </a:t>
            </a:r>
            <a:r>
              <a:rPr lang="en-US" sz="1600" dirty="0"/>
              <a:t>metallic micromesh suspended over an anode plane by insulator </a:t>
            </a:r>
            <a:r>
              <a:rPr lang="en-US" sz="1600" dirty="0" smtClean="0"/>
              <a:t>pillars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/>
              <a:t>The </a:t>
            </a:r>
            <a:r>
              <a:rPr lang="en-US" sz="1600" dirty="0"/>
              <a:t>device operates as a two-stage parallel plate avalanche </a:t>
            </a:r>
            <a:r>
              <a:rPr lang="en-US" sz="1600" dirty="0" smtClean="0"/>
              <a:t>chamber in two stage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Conversion zone</a:t>
            </a:r>
            <a:endParaRPr lang="fr-FR" sz="16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 smtClean="0"/>
              <a:t>Amplification zone</a:t>
            </a:r>
          </a:p>
          <a:p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endParaRPr lang="fr-FR" sz="1600" dirty="0"/>
          </a:p>
          <a:p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4724400" y="2286000"/>
            <a:ext cx="360733" cy="6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68509" y="3260924"/>
            <a:ext cx="660400" cy="432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30-150µm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70821" y="972845"/>
            <a:ext cx="2473179" cy="771346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i="1" dirty="0" smtClean="0"/>
              <a:t>To </a:t>
            </a:r>
            <a:r>
              <a:rPr lang="fr-FR" sz="1200" i="1" dirty="0" err="1" smtClean="0"/>
              <a:t>detect</a:t>
            </a:r>
            <a:r>
              <a:rPr lang="fr-FR" sz="1200" i="1" dirty="0" smtClean="0"/>
              <a:t> neutrons </a:t>
            </a:r>
            <a:r>
              <a:rPr lang="fr-FR" sz="1200" i="1" dirty="0" err="1" smtClean="0"/>
              <a:t>we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need</a:t>
            </a:r>
            <a:r>
              <a:rPr lang="fr-FR" sz="1200" i="1" dirty="0" smtClean="0"/>
              <a:t> to place a </a:t>
            </a:r>
            <a:r>
              <a:rPr lang="fr-FR" sz="1200" i="1" dirty="0" err="1" smtClean="0"/>
              <a:t>convertor</a:t>
            </a:r>
            <a:r>
              <a:rPr lang="fr-FR" sz="1200" i="1" dirty="0" smtClean="0"/>
              <a:t> in the entrance of the conversion zone</a:t>
            </a:r>
            <a:endParaRPr lang="fr-FR" sz="12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609" y="4835046"/>
            <a:ext cx="295616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5" y="1396682"/>
            <a:ext cx="4029710" cy="2591435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700" y="1450656"/>
            <a:ext cx="3606800" cy="24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93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Studies</a:t>
            </a:r>
            <a:r>
              <a:rPr lang="fr-FR" dirty="0" smtClean="0"/>
              <a:t> by MC simulations</a:t>
            </a:r>
            <a:endParaRPr lang="en-GB" dirty="0"/>
          </a:p>
        </p:txBody>
      </p:sp>
      <p:pic>
        <p:nvPicPr>
          <p:cNvPr id="5" name="Picture 8" descr="Comp_poly_expositio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30754"/>
            <a:ext cx="4676975" cy="29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4" descr="Comp_cumulativeTime_diffPoly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968" y="1430754"/>
            <a:ext cx="4301032" cy="29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784600" y="10202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SLOW DETECTOR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85609" y="1301531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/>
              <a:t>Relative </a:t>
            </a:r>
            <a:r>
              <a:rPr lang="fr-FR" sz="1600" b="1" i="1" dirty="0" err="1" smtClean="0"/>
              <a:t>efficiency</a:t>
            </a:r>
            <a:endParaRPr lang="fr-FR" sz="1600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142653" y="1358754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err="1" smtClean="0"/>
              <a:t>Response</a:t>
            </a:r>
            <a:r>
              <a:rPr lang="fr-FR" sz="1600" b="1" i="1" dirty="0" smtClean="0"/>
              <a:t> time</a:t>
            </a:r>
            <a:endParaRPr lang="fr-FR" sz="1600" b="1" i="1" dirty="0"/>
          </a:p>
        </p:txBody>
      </p:sp>
      <p:sp>
        <p:nvSpPr>
          <p:cNvPr id="4" name="Rectangle 3"/>
          <p:cNvSpPr/>
          <p:nvPr/>
        </p:nvSpPr>
        <p:spPr>
          <a:xfrm>
            <a:off x="270968" y="441875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Dependency </a:t>
            </a:r>
            <a:r>
              <a:rPr lang="en-GB" sz="1600" dirty="0" smtClean="0"/>
              <a:t>with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</a:t>
            </a:r>
            <a:r>
              <a:rPr lang="en-GB" sz="1600" dirty="0" smtClean="0"/>
              <a:t>oderator thickness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MMs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B4C </a:t>
            </a:r>
            <a:r>
              <a:rPr lang="en-GB" sz="1600" dirty="0" smtClean="0"/>
              <a:t>thickness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Absorber thickness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Dependency with initial neutron </a:t>
            </a:r>
            <a:r>
              <a:rPr lang="en-GB" sz="1600" dirty="0" smtClean="0"/>
              <a:t>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B050"/>
                </a:solidFill>
              </a:rPr>
              <a:t>4 </a:t>
            </a:r>
            <a:r>
              <a:rPr lang="en-GB" sz="1600" b="1" dirty="0">
                <a:solidFill>
                  <a:srgbClr val="00B050"/>
                </a:solidFill>
              </a:rPr>
              <a:t>cm </a:t>
            </a:r>
            <a:r>
              <a:rPr lang="en-GB" sz="1600" dirty="0"/>
              <a:t>gives the most constant response over all range of </a:t>
            </a:r>
            <a:r>
              <a:rPr lang="en-GB" sz="1600" dirty="0" smtClean="0"/>
              <a:t>energies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5137176" y="4418754"/>
            <a:ext cx="38671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Dependency with moderator </a:t>
            </a:r>
            <a:r>
              <a:rPr lang="en-GB" sz="1600" dirty="0" smtClean="0"/>
              <a:t>thickness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~5</a:t>
            </a:r>
            <a:r>
              <a:rPr lang="en-GB" sz="1600" dirty="0"/>
              <a:t>% </a:t>
            </a:r>
            <a:r>
              <a:rPr lang="en-GB" sz="1600" dirty="0" smtClean="0"/>
              <a:t> </a:t>
            </a:r>
            <a:r>
              <a:rPr lang="en-GB" sz="1600" dirty="0"/>
              <a:t>detected </a:t>
            </a:r>
            <a:r>
              <a:rPr lang="en-GB" sz="1600" dirty="0" smtClean="0"/>
              <a:t>in &lt;1 </a:t>
            </a:r>
            <a:r>
              <a:rPr lang="en-GB" sz="1600" dirty="0"/>
              <a:t>µs for 4 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ym typeface="Wingdings" panose="05000000000000000000" pitchFamily="2" charset="2"/>
              </a:rPr>
              <a:t>Requirement </a:t>
            </a:r>
            <a:r>
              <a:rPr lang="en-GB" sz="1600" dirty="0">
                <a:sym typeface="Wingdings" panose="05000000000000000000" pitchFamily="2" charset="2"/>
              </a:rPr>
              <a:t>by ESS 5</a:t>
            </a:r>
            <a:r>
              <a:rPr lang="en-GB" sz="1600" dirty="0"/>
              <a:t> µs response in total, </a:t>
            </a:r>
            <a:r>
              <a:rPr lang="en-GB" sz="1600" dirty="0">
                <a:solidFill>
                  <a:srgbClr val="00B050"/>
                </a:solidFill>
              </a:rPr>
              <a:t>3µs for detection and FEE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Dependency with initial neutron energy</a:t>
            </a:r>
          </a:p>
        </p:txBody>
      </p:sp>
    </p:spTree>
    <p:extLst>
      <p:ext uri="{BB962C8B-B14F-4D97-AF65-F5344CB8AC3E}">
        <p14:creationId xmlns:p14="http://schemas.microsoft.com/office/powerpoint/2010/main" val="10979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926" y="1661554"/>
            <a:ext cx="4428998" cy="3132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2" y="1507499"/>
            <a:ext cx="4791320" cy="3348000"/>
          </a:xfrm>
          <a:prstGeom prst="rect">
            <a:avLst/>
          </a:prstGeom>
        </p:spPr>
      </p:pic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1115618" y="52752"/>
            <a:ext cx="6727983" cy="908720"/>
          </a:xfrm>
        </p:spPr>
        <p:txBody>
          <a:bodyPr/>
          <a:lstStyle/>
          <a:p>
            <a:r>
              <a:rPr lang="en-GB" dirty="0" err="1"/>
              <a:t>é</a:t>
            </a:r>
            <a:r>
              <a:rPr lang="en-GB" dirty="0" err="1" smtClean="0"/>
              <a:t>TUDES</a:t>
            </a:r>
            <a:r>
              <a:rPr lang="en-GB" dirty="0" smtClean="0"/>
              <a:t> PAR SIMULATION MC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3691725" y="1019319"/>
            <a:ext cx="318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SLOW DETECTOR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5800" y="1290482"/>
            <a:ext cx="816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/>
              <a:t>Gamma discrimination</a:t>
            </a:r>
            <a:endParaRPr lang="fr-FR" sz="1600" b="1" i="1" dirty="0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194300" y="2527300"/>
            <a:ext cx="0" cy="1943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194300" y="2921000"/>
            <a:ext cx="812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270501" y="2397780"/>
            <a:ext cx="120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Blind to gammas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920750" y="5068126"/>
            <a:ext cx="79311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Only sensitive to </a:t>
            </a:r>
            <a:r>
              <a:rPr lang="en-GB" sz="1600" dirty="0" smtClean="0"/>
              <a:t>high </a:t>
            </a:r>
            <a:r>
              <a:rPr lang="en-GB" sz="1600" dirty="0" err="1" smtClean="0"/>
              <a:t>energie</a:t>
            </a:r>
            <a:r>
              <a:rPr lang="en-GB" sz="1600" dirty="0" smtClean="0"/>
              <a:t> </a:t>
            </a:r>
            <a:r>
              <a:rPr lang="en-GB" sz="1600" dirty="0"/>
              <a:t>gammas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With an energy threshold we </a:t>
            </a:r>
            <a:r>
              <a:rPr lang="en-GB" sz="1600" dirty="0" smtClean="0"/>
              <a:t>can reject them</a:t>
            </a: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2060"/>
                </a:solidFill>
              </a:rPr>
              <a:t>Thermal neutrons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Energies between 0.01 and 1 eV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Efficiency of &lt; 0.007 </a:t>
            </a:r>
            <a:r>
              <a:rPr lang="en-GB" sz="1600" dirty="0" smtClean="0"/>
              <a:t>% already </a:t>
            </a:r>
            <a:r>
              <a:rPr lang="en-GB" sz="1600" dirty="0"/>
              <a:t>with an energy deposited threshold of </a:t>
            </a:r>
            <a:r>
              <a:rPr lang="en-GB" sz="1600" dirty="0" smtClean="0"/>
              <a:t>10keV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835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4" y="2271036"/>
            <a:ext cx="5036043" cy="342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279078"/>
            <a:ext cx="4756896" cy="3378192"/>
          </a:xfrm>
          <a:prstGeom prst="rect">
            <a:avLst/>
          </a:prstGeom>
        </p:spPr>
      </p:pic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1115618" y="52752"/>
            <a:ext cx="6727983" cy="908720"/>
          </a:xfrm>
        </p:spPr>
        <p:txBody>
          <a:bodyPr/>
          <a:lstStyle/>
          <a:p>
            <a:r>
              <a:rPr lang="fr-FR" dirty="0"/>
              <a:t>é</a:t>
            </a:r>
            <a:r>
              <a:rPr lang="en-GB" dirty="0" smtClean="0"/>
              <a:t>TUDES PAR SIMULATION MC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3240878" y="1014822"/>
            <a:ext cx="318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FAST DETECTOR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843601" y="3607029"/>
            <a:ext cx="995599" cy="738664"/>
          </a:xfrm>
          <a:prstGeom prst="rect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B050"/>
                </a:solidFill>
              </a:rPr>
              <a:t>100% events in </a:t>
            </a:r>
            <a:r>
              <a:rPr lang="en-GB" sz="1400" b="1" dirty="0">
                <a:solidFill>
                  <a:srgbClr val="00B050"/>
                </a:solidFill>
              </a:rPr>
              <a:t>&lt;</a:t>
            </a:r>
            <a:r>
              <a:rPr lang="en-GB" sz="1400" b="1" dirty="0" smtClean="0">
                <a:solidFill>
                  <a:srgbClr val="00B050"/>
                </a:solidFill>
              </a:rPr>
              <a:t>10 ns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40928" y="2931421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Neutron initial entre </a:t>
            </a:r>
            <a:endParaRPr lang="en-GB" sz="1200" dirty="0" smtClean="0"/>
          </a:p>
          <a:p>
            <a:r>
              <a:rPr lang="en-GB" sz="1200" dirty="0" smtClean="0"/>
              <a:t>0.1eV </a:t>
            </a:r>
            <a:r>
              <a:rPr lang="en-GB" sz="1200" dirty="0"/>
              <a:t>et 100 MeV</a:t>
            </a:r>
            <a:endParaRPr lang="fr-FR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464411" y="5657270"/>
            <a:ext cx="4288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err="1" smtClean="0">
                <a:solidFill>
                  <a:srgbClr val="0070C0"/>
                </a:solidFill>
              </a:rPr>
              <a:t>Only</a:t>
            </a:r>
            <a:r>
              <a:rPr lang="fr-FR" sz="1600" dirty="0" smtClean="0">
                <a:solidFill>
                  <a:srgbClr val="0070C0"/>
                </a:solidFill>
              </a:rPr>
              <a:t> sensitive to </a:t>
            </a:r>
            <a:r>
              <a:rPr lang="fr-FR" sz="1600" dirty="0" err="1" smtClean="0">
                <a:solidFill>
                  <a:srgbClr val="0070C0"/>
                </a:solidFill>
              </a:rPr>
              <a:t>energies</a:t>
            </a:r>
            <a:r>
              <a:rPr lang="fr-FR" sz="1600" dirty="0" smtClean="0">
                <a:solidFill>
                  <a:srgbClr val="0070C0"/>
                </a:solidFill>
              </a:rPr>
              <a:t> &gt;0.5 MeV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7468" y="1579093"/>
            <a:ext cx="3742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/>
              <a:t>Neutron efficiency</a:t>
            </a:r>
          </a:p>
          <a:p>
            <a:pPr algn="ctr"/>
            <a:r>
              <a:rPr lang="en-GB" sz="1600" dirty="0"/>
              <a:t>Initial neutrons from 0.1eV to 100 </a:t>
            </a:r>
            <a:r>
              <a:rPr lang="en-GB" sz="1600" dirty="0" smtClean="0"/>
              <a:t>MeV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991100" y="1567319"/>
            <a:ext cx="415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/>
              <a:t>Time response: </a:t>
            </a:r>
          </a:p>
          <a:p>
            <a:r>
              <a:rPr lang="en-GB" sz="1600" i="1" dirty="0"/>
              <a:t>just </a:t>
            </a:r>
            <a:r>
              <a:rPr lang="en-GB" sz="1600" i="1" dirty="0" err="1"/>
              <a:t>ToF</a:t>
            </a:r>
            <a:r>
              <a:rPr lang="en-GB" sz="1600" i="1" dirty="0"/>
              <a:t>, detector immediate response</a:t>
            </a:r>
          </a:p>
        </p:txBody>
      </p:sp>
    </p:spTree>
    <p:extLst>
      <p:ext uri="{BB962C8B-B14F-4D97-AF65-F5344CB8AC3E}">
        <p14:creationId xmlns:p14="http://schemas.microsoft.com/office/powerpoint/2010/main" val="30667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1115618" y="52752"/>
            <a:ext cx="6727983" cy="908720"/>
          </a:xfrm>
        </p:spPr>
        <p:txBody>
          <a:bodyPr/>
          <a:lstStyle/>
          <a:p>
            <a:r>
              <a:rPr lang="en-GB" dirty="0" err="1"/>
              <a:t>é</a:t>
            </a:r>
            <a:r>
              <a:rPr lang="en-GB" dirty="0" err="1" smtClean="0"/>
              <a:t>TUDES</a:t>
            </a:r>
            <a:r>
              <a:rPr lang="en-GB" dirty="0" smtClean="0"/>
              <a:t> PAR SIMULATION MC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3240878" y="1014822"/>
            <a:ext cx="318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050"/>
                </a:solidFill>
              </a:rPr>
              <a:t>FAST DETECTOR</a:t>
            </a:r>
          </a:p>
        </p:txBody>
      </p:sp>
      <p:pic>
        <p:nvPicPr>
          <p:cNvPr id="8" name="Picture 25" descr="Comp_gammas_neutrons_5mmdrift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167" y="2012950"/>
            <a:ext cx="5733933" cy="374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necteur droit 9"/>
          <p:cNvCxnSpPr/>
          <p:nvPr/>
        </p:nvCxnSpPr>
        <p:spPr>
          <a:xfrm flipV="1">
            <a:off x="3073400" y="2463800"/>
            <a:ext cx="0" cy="2857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073400" y="2857500"/>
            <a:ext cx="812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149601" y="2334280"/>
            <a:ext cx="120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Blind to gammas</a:t>
            </a:r>
            <a:endParaRPr lang="en-GB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08083" y="1670529"/>
            <a:ext cx="816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/>
              <a:t>Gamma discrimination</a:t>
            </a:r>
            <a:endParaRPr lang="fr-FR" sz="1600" b="1" i="1" dirty="0"/>
          </a:p>
        </p:txBody>
      </p:sp>
    </p:spTree>
    <p:extLst>
      <p:ext uri="{BB962C8B-B14F-4D97-AF65-F5344CB8AC3E}">
        <p14:creationId xmlns:p14="http://schemas.microsoft.com/office/powerpoint/2010/main" val="33714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02131" y="1122108"/>
            <a:ext cx="53594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dirty="0" smtClean="0"/>
              <a:t>Gas: </a:t>
            </a:r>
            <a:r>
              <a:rPr lang="en-GB" sz="1600" dirty="0" smtClean="0">
                <a:solidFill>
                  <a:srgbClr val="0070C0"/>
                </a:solidFill>
              </a:rPr>
              <a:t>He + 10% CO</a:t>
            </a:r>
            <a:r>
              <a:rPr lang="en-GB" sz="1600" baseline="-25000" dirty="0" smtClean="0">
                <a:solidFill>
                  <a:srgbClr val="0070C0"/>
                </a:solidFill>
              </a:rPr>
              <a:t>2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dirty="0" smtClean="0"/>
              <a:t>Flow: ~ 5 l/h, in recirculation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dirty="0" smtClean="0"/>
              <a:t>P ~ 1 </a:t>
            </a:r>
            <a:r>
              <a:rPr lang="en-GB" sz="1600" dirty="0" err="1" smtClean="0"/>
              <a:t>atm</a:t>
            </a:r>
            <a:endParaRPr lang="en-GB" sz="16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dirty="0" smtClean="0"/>
              <a:t>Volume/detector ~ 0.25 l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dirty="0" smtClean="0"/>
              <a:t>Leak tight and low outgassing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Gas bottle storage: 6-12 rack premix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/>
              <a:t>~200 </a:t>
            </a:r>
            <a:r>
              <a:rPr lang="en-GB" sz="1600" dirty="0" smtClean="0"/>
              <a:t>bar/bottle,</a:t>
            </a:r>
            <a:r>
              <a:rPr lang="en-GB" sz="1600" dirty="0" smtClean="0">
                <a:sym typeface="Wingdings" panose="05000000000000000000" pitchFamily="2" charset="2"/>
              </a:rPr>
              <a:t> 50 l  </a:t>
            </a:r>
            <a:endParaRPr lang="en-GB" sz="1600" dirty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sym typeface="Wingdings" panose="05000000000000000000" pitchFamily="2" charset="2"/>
              </a:rPr>
              <a:t>2 IN/2 OUT lines (1 in use, 1 spare</a:t>
            </a:r>
            <a:r>
              <a:rPr lang="en-GB" sz="1600" dirty="0" smtClean="0"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ym typeface="Wingdings" panose="05000000000000000000" pitchFamily="2" charset="2"/>
              </a:rPr>
              <a:t>Outside gallery</a:t>
            </a:r>
            <a:endParaRPr lang="en-GB" sz="16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dirty="0" smtClean="0"/>
              <a:t>From gas bottle to gas rack to patch panel to tunne</a:t>
            </a:r>
            <a:r>
              <a:rPr lang="en-GB" sz="1600" dirty="0"/>
              <a:t>l</a:t>
            </a:r>
            <a:endParaRPr lang="en-GB" sz="16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Distribute in 5 lines </a:t>
            </a:r>
            <a:r>
              <a:rPr lang="en-GB" sz="1600" dirty="0" smtClean="0">
                <a:sym typeface="Wingdings" panose="05000000000000000000" pitchFamily="2" charset="2"/>
              </a:rPr>
              <a:t> one per DTL, in parallel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5 IN/5 OUT </a:t>
            </a:r>
            <a:r>
              <a:rPr lang="en-GB" sz="1600" dirty="0" smtClean="0"/>
              <a:t>Lines going to tunnel (+ spares)</a:t>
            </a:r>
            <a:endParaRPr lang="en-GB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err="1"/>
              <a:t>Electrovalve</a:t>
            </a:r>
            <a:r>
              <a:rPr lang="en-GB" sz="1600" dirty="0"/>
              <a:t> in/out in </a:t>
            </a:r>
            <a:r>
              <a:rPr lang="fr-FR" sz="1600" dirty="0"/>
              <a:t>Klystron </a:t>
            </a:r>
            <a:r>
              <a:rPr lang="en-GB" sz="1600" dirty="0" smtClean="0"/>
              <a:t>gallery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Isolate system</a:t>
            </a:r>
            <a:endParaRPr lang="en-GB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Flowmeter </a:t>
            </a:r>
            <a:r>
              <a:rPr lang="en-US" sz="1600" dirty="0" smtClean="0"/>
              <a:t>in/out</a:t>
            </a:r>
            <a:r>
              <a:rPr lang="en-GB" sz="1600" dirty="0"/>
              <a:t> in </a:t>
            </a:r>
            <a:r>
              <a:rPr lang="fr-FR" sz="1600" dirty="0"/>
              <a:t>Klystron </a:t>
            </a:r>
            <a:r>
              <a:rPr lang="en-GB" sz="1600" dirty="0" smtClean="0"/>
              <a:t>gallery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Leak monitoring</a:t>
            </a:r>
            <a:endParaRPr lang="en-US" sz="16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dirty="0" smtClean="0"/>
              <a:t>Gas in serial for detectors in DTL</a:t>
            </a:r>
            <a:endParaRPr lang="en-GB" sz="1600" dirty="0"/>
          </a:p>
        </p:txBody>
      </p:sp>
      <p:pic>
        <p:nvPicPr>
          <p:cNvPr id="780" name="Image 77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572" y="720378"/>
            <a:ext cx="1208323" cy="1980000"/>
          </a:xfrm>
          <a:prstGeom prst="rect">
            <a:avLst/>
          </a:prstGeom>
        </p:spPr>
      </p:pic>
      <p:pic>
        <p:nvPicPr>
          <p:cNvPr id="927" name="Image 92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6541" y="3670591"/>
            <a:ext cx="1589587" cy="900000"/>
          </a:xfrm>
          <a:prstGeom prst="rect">
            <a:avLst/>
          </a:prstGeom>
        </p:spPr>
      </p:pic>
      <p:pic>
        <p:nvPicPr>
          <p:cNvPr id="928" name="Image 92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5946" y="831417"/>
            <a:ext cx="2075251" cy="1908000"/>
          </a:xfrm>
          <a:prstGeom prst="rect">
            <a:avLst/>
          </a:prstGeom>
        </p:spPr>
      </p:pic>
      <p:sp>
        <p:nvSpPr>
          <p:cNvPr id="929" name="Flèche droite 928"/>
          <p:cNvSpPr/>
          <p:nvPr/>
        </p:nvSpPr>
        <p:spPr>
          <a:xfrm>
            <a:off x="5966220" y="1612900"/>
            <a:ext cx="621159" cy="3683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1" name="Flèche vers le bas 930"/>
          <p:cNvSpPr/>
          <p:nvPr/>
        </p:nvSpPr>
        <p:spPr>
          <a:xfrm>
            <a:off x="7614690" y="2839934"/>
            <a:ext cx="376073" cy="685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0" name="Rectangle 959"/>
          <p:cNvSpPr/>
          <p:nvPr/>
        </p:nvSpPr>
        <p:spPr>
          <a:xfrm>
            <a:off x="6087392" y="3530026"/>
            <a:ext cx="1140755" cy="9566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61" name="Connecteur droit 960"/>
          <p:cNvCxnSpPr/>
          <p:nvPr/>
        </p:nvCxnSpPr>
        <p:spPr>
          <a:xfrm>
            <a:off x="6095205" y="3719640"/>
            <a:ext cx="11329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2" name="ZoneTexte 961"/>
          <p:cNvSpPr txBox="1"/>
          <p:nvPr/>
        </p:nvSpPr>
        <p:spPr>
          <a:xfrm>
            <a:off x="6042307" y="3504129"/>
            <a:ext cx="1315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nBLM- PP-Gallery-</a:t>
            </a:r>
            <a:endParaRPr lang="fr-FR" sz="1000" dirty="0"/>
          </a:p>
        </p:txBody>
      </p:sp>
      <p:sp>
        <p:nvSpPr>
          <p:cNvPr id="963" name="Ellipse 962"/>
          <p:cNvSpPr/>
          <p:nvPr/>
        </p:nvSpPr>
        <p:spPr>
          <a:xfrm>
            <a:off x="6505408" y="3939409"/>
            <a:ext cx="136734" cy="151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4" name="Ellipse 963"/>
          <p:cNvSpPr/>
          <p:nvPr/>
        </p:nvSpPr>
        <p:spPr>
          <a:xfrm>
            <a:off x="6860918" y="3942900"/>
            <a:ext cx="148454" cy="148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5" name="Ellipse 964"/>
          <p:cNvSpPr/>
          <p:nvPr/>
        </p:nvSpPr>
        <p:spPr>
          <a:xfrm>
            <a:off x="6513222" y="4174610"/>
            <a:ext cx="148454" cy="148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6" name="Ellipse 965"/>
          <p:cNvSpPr/>
          <p:nvPr/>
        </p:nvSpPr>
        <p:spPr>
          <a:xfrm>
            <a:off x="6860918" y="4174610"/>
            <a:ext cx="148454" cy="148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1" name="ZoneTexte 970"/>
          <p:cNvSpPr txBox="1"/>
          <p:nvPr/>
        </p:nvSpPr>
        <p:spPr>
          <a:xfrm>
            <a:off x="6470248" y="3710758"/>
            <a:ext cx="375043" cy="18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</a:t>
            </a:r>
            <a:endParaRPr lang="fr-FR" sz="1200" dirty="0"/>
          </a:p>
        </p:txBody>
      </p:sp>
      <p:sp>
        <p:nvSpPr>
          <p:cNvPr id="972" name="ZoneTexte 971"/>
          <p:cNvSpPr txBox="1"/>
          <p:nvPr/>
        </p:nvSpPr>
        <p:spPr>
          <a:xfrm>
            <a:off x="6782783" y="3710758"/>
            <a:ext cx="498359" cy="25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OUT</a:t>
            </a:r>
            <a:endParaRPr lang="fr-FR" sz="1000" dirty="0"/>
          </a:p>
        </p:txBody>
      </p:sp>
      <p:cxnSp>
        <p:nvCxnSpPr>
          <p:cNvPr id="981" name="Connecteur droit avec flèche 980"/>
          <p:cNvCxnSpPr/>
          <p:nvPr/>
        </p:nvCxnSpPr>
        <p:spPr>
          <a:xfrm>
            <a:off x="6078226" y="3418588"/>
            <a:ext cx="1109156" cy="8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" name="ZoneTexte 982"/>
          <p:cNvSpPr txBox="1"/>
          <p:nvPr/>
        </p:nvSpPr>
        <p:spPr>
          <a:xfrm>
            <a:off x="6503317" y="2668877"/>
            <a:ext cx="1286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Gas controller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984" name="ZoneTexte 983"/>
          <p:cNvSpPr txBox="1"/>
          <p:nvPr/>
        </p:nvSpPr>
        <p:spPr>
          <a:xfrm>
            <a:off x="4848774" y="2732082"/>
            <a:ext cx="1286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Bottle rack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985" name="ZoneTexte 984"/>
          <p:cNvSpPr txBox="1"/>
          <p:nvPr/>
        </p:nvSpPr>
        <p:spPr>
          <a:xfrm>
            <a:off x="5296944" y="4980483"/>
            <a:ext cx="285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Designed by Stephan </a:t>
            </a:r>
            <a:r>
              <a:rPr lang="en-GB" dirty="0" err="1" smtClean="0">
                <a:solidFill>
                  <a:srgbClr val="002060"/>
                </a:solidFill>
              </a:rPr>
              <a:t>Aune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986" name="Image 98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64" y="5363919"/>
            <a:ext cx="899160" cy="1441300"/>
          </a:xfrm>
          <a:prstGeom prst="rect">
            <a:avLst/>
          </a:prstGeom>
        </p:spPr>
      </p:pic>
      <p:cxnSp>
        <p:nvCxnSpPr>
          <p:cNvPr id="987" name="Connecteur droit 986"/>
          <p:cNvCxnSpPr/>
          <p:nvPr/>
        </p:nvCxnSpPr>
        <p:spPr>
          <a:xfrm>
            <a:off x="4922167" y="5539056"/>
            <a:ext cx="92202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8" name="Connecteur en angle 987"/>
          <p:cNvCxnSpPr/>
          <p:nvPr/>
        </p:nvCxnSpPr>
        <p:spPr>
          <a:xfrm>
            <a:off x="4922167" y="5554296"/>
            <a:ext cx="922020" cy="1"/>
          </a:xfrm>
          <a:prstGeom prst="bentConnector3">
            <a:avLst>
              <a:gd name="adj1" fmla="val 50000"/>
            </a:avLst>
          </a:prstGeom>
          <a:ln w="60325" cmpd="dbl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9" name="Connecteur en angle 988"/>
          <p:cNvCxnSpPr/>
          <p:nvPr/>
        </p:nvCxnSpPr>
        <p:spPr>
          <a:xfrm>
            <a:off x="6042307" y="6636336"/>
            <a:ext cx="922020" cy="1"/>
          </a:xfrm>
          <a:prstGeom prst="bentConnector3">
            <a:avLst>
              <a:gd name="adj1" fmla="val 50000"/>
            </a:avLst>
          </a:prstGeom>
          <a:ln w="60325" cmpd="dbl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0" name="Groupe 989"/>
          <p:cNvGrpSpPr/>
          <p:nvPr/>
        </p:nvGrpSpPr>
        <p:grpSpPr>
          <a:xfrm rot="5400000">
            <a:off x="5138941" y="5473270"/>
            <a:ext cx="97192" cy="174183"/>
            <a:chOff x="5246914" y="1404257"/>
            <a:chExt cx="228600" cy="337165"/>
          </a:xfrm>
        </p:grpSpPr>
        <p:cxnSp>
          <p:nvCxnSpPr>
            <p:cNvPr id="991" name="Connecteur droit 990"/>
            <p:cNvCxnSpPr/>
            <p:nvPr/>
          </p:nvCxnSpPr>
          <p:spPr>
            <a:xfrm>
              <a:off x="5246914" y="1404257"/>
              <a:ext cx="228600" cy="33716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Connecteur droit 991"/>
            <p:cNvCxnSpPr/>
            <p:nvPr/>
          </p:nvCxnSpPr>
          <p:spPr>
            <a:xfrm flipH="1">
              <a:off x="5246914" y="1404257"/>
              <a:ext cx="228600" cy="33716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Connecteur droit 992"/>
            <p:cNvCxnSpPr/>
            <p:nvPr/>
          </p:nvCxnSpPr>
          <p:spPr>
            <a:xfrm>
              <a:off x="5246914" y="1404257"/>
              <a:ext cx="228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Connecteur droit 993"/>
            <p:cNvCxnSpPr/>
            <p:nvPr/>
          </p:nvCxnSpPr>
          <p:spPr>
            <a:xfrm>
              <a:off x="5246914" y="1741422"/>
              <a:ext cx="228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5" name="Groupe 994"/>
          <p:cNvGrpSpPr/>
          <p:nvPr/>
        </p:nvGrpSpPr>
        <p:grpSpPr>
          <a:xfrm rot="5400000">
            <a:off x="6485876" y="6549245"/>
            <a:ext cx="97192" cy="174183"/>
            <a:chOff x="5246914" y="1404257"/>
            <a:chExt cx="228600" cy="337165"/>
          </a:xfrm>
        </p:grpSpPr>
        <p:cxnSp>
          <p:nvCxnSpPr>
            <p:cNvPr id="996" name="Connecteur droit 995"/>
            <p:cNvCxnSpPr/>
            <p:nvPr/>
          </p:nvCxnSpPr>
          <p:spPr>
            <a:xfrm>
              <a:off x="5246914" y="1404257"/>
              <a:ext cx="228600" cy="33716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Connecteur droit 996"/>
            <p:cNvCxnSpPr/>
            <p:nvPr/>
          </p:nvCxnSpPr>
          <p:spPr>
            <a:xfrm flipH="1">
              <a:off x="5246914" y="1404257"/>
              <a:ext cx="228600" cy="33716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Connecteur droit 997"/>
            <p:cNvCxnSpPr/>
            <p:nvPr/>
          </p:nvCxnSpPr>
          <p:spPr>
            <a:xfrm>
              <a:off x="5246914" y="1404257"/>
              <a:ext cx="228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Connecteur droit 998"/>
            <p:cNvCxnSpPr/>
            <p:nvPr/>
          </p:nvCxnSpPr>
          <p:spPr>
            <a:xfrm>
              <a:off x="5246914" y="1741422"/>
              <a:ext cx="228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0" name="ZoneTexte 999"/>
          <p:cNvSpPr txBox="1"/>
          <p:nvPr/>
        </p:nvSpPr>
        <p:spPr>
          <a:xfrm>
            <a:off x="5089710" y="575050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Serial</a:t>
            </a:r>
            <a:endParaRPr lang="fr-FR" sz="1400" dirty="0">
              <a:solidFill>
                <a:srgbClr val="0070C0"/>
              </a:solidFill>
            </a:endParaRPr>
          </a:p>
        </p:txBody>
      </p:sp>
      <p:grpSp>
        <p:nvGrpSpPr>
          <p:cNvPr id="1027" name="Groupe 1026"/>
          <p:cNvGrpSpPr>
            <a:grpSpLocks noChangeAspect="1"/>
          </p:cNvGrpSpPr>
          <p:nvPr/>
        </p:nvGrpSpPr>
        <p:grpSpPr>
          <a:xfrm>
            <a:off x="7112051" y="5261023"/>
            <a:ext cx="1854275" cy="1404000"/>
            <a:chOff x="2402847" y="5127246"/>
            <a:chExt cx="2272476" cy="1720647"/>
          </a:xfrm>
        </p:grpSpPr>
        <p:cxnSp>
          <p:nvCxnSpPr>
            <p:cNvPr id="1001" name="Connecteur en angle 1000"/>
            <p:cNvCxnSpPr/>
            <p:nvPr/>
          </p:nvCxnSpPr>
          <p:spPr>
            <a:xfrm flipV="1">
              <a:off x="2701162" y="6392739"/>
              <a:ext cx="1974161" cy="455154"/>
            </a:xfrm>
            <a:prstGeom prst="bentConnector3">
              <a:avLst>
                <a:gd name="adj1" fmla="val 91391"/>
              </a:avLst>
            </a:prstGeom>
            <a:ln w="60325" cmpd="dbl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2" name="Image 100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723" y="5127246"/>
              <a:ext cx="899160" cy="1441300"/>
            </a:xfrm>
            <a:prstGeom prst="rect">
              <a:avLst/>
            </a:prstGeom>
          </p:spPr>
        </p:pic>
        <p:cxnSp>
          <p:nvCxnSpPr>
            <p:cNvPr id="1003" name="Connecteur droit 1002"/>
            <p:cNvCxnSpPr/>
            <p:nvPr/>
          </p:nvCxnSpPr>
          <p:spPr>
            <a:xfrm>
              <a:off x="2633163" y="5302383"/>
              <a:ext cx="922020" cy="15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4" name="Connecteur en angle 1003"/>
            <p:cNvCxnSpPr/>
            <p:nvPr/>
          </p:nvCxnSpPr>
          <p:spPr>
            <a:xfrm>
              <a:off x="2402847" y="5317623"/>
              <a:ext cx="1152336" cy="1"/>
            </a:xfrm>
            <a:prstGeom prst="bentConnector3">
              <a:avLst>
                <a:gd name="adj1" fmla="val 50000"/>
              </a:avLst>
            </a:prstGeom>
            <a:ln w="60325" cmpd="dbl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Connecteur en angle 1004"/>
            <p:cNvCxnSpPr/>
            <p:nvPr/>
          </p:nvCxnSpPr>
          <p:spPr>
            <a:xfrm>
              <a:off x="3753303" y="6399663"/>
              <a:ext cx="922020" cy="1"/>
            </a:xfrm>
            <a:prstGeom prst="bentConnector3">
              <a:avLst>
                <a:gd name="adj1" fmla="val 50000"/>
              </a:avLst>
            </a:prstGeom>
            <a:ln w="60325" cmpd="dbl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6" name="Groupe 1005"/>
            <p:cNvGrpSpPr/>
            <p:nvPr/>
          </p:nvGrpSpPr>
          <p:grpSpPr>
            <a:xfrm rot="5400000">
              <a:off x="2849937" y="5236597"/>
              <a:ext cx="97192" cy="174183"/>
              <a:chOff x="5246914" y="1404257"/>
              <a:chExt cx="228600" cy="337165"/>
            </a:xfrm>
          </p:grpSpPr>
          <p:cxnSp>
            <p:nvCxnSpPr>
              <p:cNvPr id="1007" name="Connecteur droit 1006"/>
              <p:cNvCxnSpPr/>
              <p:nvPr/>
            </p:nvCxnSpPr>
            <p:spPr>
              <a:xfrm>
                <a:off x="5246914" y="1404257"/>
                <a:ext cx="228600" cy="3371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Connecteur droit 1007"/>
              <p:cNvCxnSpPr/>
              <p:nvPr/>
            </p:nvCxnSpPr>
            <p:spPr>
              <a:xfrm flipH="1">
                <a:off x="5246914" y="1404257"/>
                <a:ext cx="228600" cy="3371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Connecteur droit 1008"/>
              <p:cNvCxnSpPr/>
              <p:nvPr/>
            </p:nvCxnSpPr>
            <p:spPr>
              <a:xfrm>
                <a:off x="5246914" y="1404257"/>
                <a:ext cx="228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Connecteur droit 1009"/>
              <p:cNvCxnSpPr/>
              <p:nvPr/>
            </p:nvCxnSpPr>
            <p:spPr>
              <a:xfrm>
                <a:off x="5246914" y="1741422"/>
                <a:ext cx="228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1" name="Groupe 1010"/>
            <p:cNvGrpSpPr/>
            <p:nvPr/>
          </p:nvGrpSpPr>
          <p:grpSpPr>
            <a:xfrm rot="5400000">
              <a:off x="4196872" y="6312572"/>
              <a:ext cx="97192" cy="174183"/>
              <a:chOff x="5246914" y="1404257"/>
              <a:chExt cx="228600" cy="337165"/>
            </a:xfrm>
          </p:grpSpPr>
          <p:cxnSp>
            <p:nvCxnSpPr>
              <p:cNvPr id="1012" name="Connecteur droit 1011"/>
              <p:cNvCxnSpPr/>
              <p:nvPr/>
            </p:nvCxnSpPr>
            <p:spPr>
              <a:xfrm>
                <a:off x="5246914" y="1404257"/>
                <a:ext cx="228600" cy="3371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Connecteur droit 1012"/>
              <p:cNvCxnSpPr/>
              <p:nvPr/>
            </p:nvCxnSpPr>
            <p:spPr>
              <a:xfrm flipH="1">
                <a:off x="5246914" y="1404257"/>
                <a:ext cx="228600" cy="3371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Connecteur droit 1013"/>
              <p:cNvCxnSpPr/>
              <p:nvPr/>
            </p:nvCxnSpPr>
            <p:spPr>
              <a:xfrm>
                <a:off x="5246914" y="1404257"/>
                <a:ext cx="228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Connecteur droit 1014"/>
              <p:cNvCxnSpPr/>
              <p:nvPr/>
            </p:nvCxnSpPr>
            <p:spPr>
              <a:xfrm>
                <a:off x="5246914" y="1741422"/>
                <a:ext cx="228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6" name="Connecteur droit 1015"/>
            <p:cNvCxnSpPr/>
            <p:nvPr/>
          </p:nvCxnSpPr>
          <p:spPr>
            <a:xfrm>
              <a:off x="2701162" y="5352194"/>
              <a:ext cx="0" cy="1495699"/>
            </a:xfrm>
            <a:prstGeom prst="line">
              <a:avLst/>
            </a:prstGeom>
            <a:ln w="635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7" name="Groupe 1016"/>
            <p:cNvGrpSpPr/>
            <p:nvPr/>
          </p:nvGrpSpPr>
          <p:grpSpPr>
            <a:xfrm rot="5400000">
              <a:off x="2651871" y="5535413"/>
              <a:ext cx="97192" cy="174183"/>
              <a:chOff x="5246914" y="1404257"/>
              <a:chExt cx="228600" cy="337165"/>
            </a:xfrm>
          </p:grpSpPr>
          <p:cxnSp>
            <p:nvCxnSpPr>
              <p:cNvPr id="1018" name="Connecteur droit 1017"/>
              <p:cNvCxnSpPr/>
              <p:nvPr/>
            </p:nvCxnSpPr>
            <p:spPr>
              <a:xfrm>
                <a:off x="5246914" y="1404257"/>
                <a:ext cx="228600" cy="3371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Connecteur droit 1018"/>
              <p:cNvCxnSpPr/>
              <p:nvPr/>
            </p:nvCxnSpPr>
            <p:spPr>
              <a:xfrm flipH="1">
                <a:off x="5246914" y="1404257"/>
                <a:ext cx="228600" cy="3371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Connecteur droit 1019"/>
              <p:cNvCxnSpPr/>
              <p:nvPr/>
            </p:nvCxnSpPr>
            <p:spPr>
              <a:xfrm>
                <a:off x="5246914" y="1404257"/>
                <a:ext cx="228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Connecteur droit 1020"/>
              <p:cNvCxnSpPr/>
              <p:nvPr/>
            </p:nvCxnSpPr>
            <p:spPr>
              <a:xfrm>
                <a:off x="5246914" y="1741422"/>
                <a:ext cx="228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2" name="Groupe 1021"/>
            <p:cNvGrpSpPr/>
            <p:nvPr/>
          </p:nvGrpSpPr>
          <p:grpSpPr>
            <a:xfrm rot="5400000">
              <a:off x="4481365" y="6527291"/>
              <a:ext cx="97192" cy="174183"/>
              <a:chOff x="5246914" y="1404257"/>
              <a:chExt cx="228600" cy="337165"/>
            </a:xfrm>
          </p:grpSpPr>
          <p:cxnSp>
            <p:nvCxnSpPr>
              <p:cNvPr id="1023" name="Connecteur droit 1022"/>
              <p:cNvCxnSpPr/>
              <p:nvPr/>
            </p:nvCxnSpPr>
            <p:spPr>
              <a:xfrm>
                <a:off x="5246914" y="1404257"/>
                <a:ext cx="228600" cy="3371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Connecteur droit 1023"/>
              <p:cNvCxnSpPr/>
              <p:nvPr/>
            </p:nvCxnSpPr>
            <p:spPr>
              <a:xfrm flipH="1">
                <a:off x="5246914" y="1404257"/>
                <a:ext cx="228600" cy="3371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Connecteur droit 1024"/>
              <p:cNvCxnSpPr/>
              <p:nvPr/>
            </p:nvCxnSpPr>
            <p:spPr>
              <a:xfrm>
                <a:off x="5246914" y="1404257"/>
                <a:ext cx="228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Connecteur droit 1025"/>
              <p:cNvCxnSpPr/>
              <p:nvPr/>
            </p:nvCxnSpPr>
            <p:spPr>
              <a:xfrm>
                <a:off x="5246914" y="1741422"/>
                <a:ext cx="228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8" name="Rectangle 1027"/>
          <p:cNvSpPr/>
          <p:nvPr/>
        </p:nvSpPr>
        <p:spPr>
          <a:xfrm>
            <a:off x="7354900" y="6354418"/>
            <a:ext cx="1441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Serial and </a:t>
            </a:r>
            <a:r>
              <a:rPr lang="fr-FR" sz="1400" dirty="0" smtClean="0">
                <a:solidFill>
                  <a:srgbClr val="0070C0"/>
                </a:solidFill>
              </a:rPr>
              <a:t>shunt?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82" name="Titre 4"/>
          <p:cNvSpPr>
            <a:spLocks noGrp="1"/>
          </p:cNvSpPr>
          <p:nvPr>
            <p:ph type="title"/>
          </p:nvPr>
        </p:nvSpPr>
        <p:spPr>
          <a:xfrm>
            <a:off x="1115618" y="52752"/>
            <a:ext cx="6727983" cy="908720"/>
          </a:xfrm>
        </p:spPr>
        <p:txBody>
          <a:bodyPr/>
          <a:lstStyle/>
          <a:p>
            <a:r>
              <a:rPr lang="en-GB" dirty="0" err="1"/>
              <a:t>nBlm</a:t>
            </a:r>
            <a:r>
              <a:rPr lang="en-GB" dirty="0"/>
              <a:t> gas system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5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66700" y="1828800"/>
            <a:ext cx="2616193" cy="755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50" dirty="0"/>
              <a:t>MEBT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980173" y="1800300"/>
            <a:ext cx="2825022" cy="7797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50" dirty="0"/>
              <a:t>DTL-1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944538" y="1800300"/>
            <a:ext cx="2825022" cy="7797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50" dirty="0"/>
              <a:t>DTL-2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1044" y="4158203"/>
            <a:ext cx="619125" cy="5524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Ellipse 13"/>
          <p:cNvSpPr/>
          <p:nvPr/>
        </p:nvSpPr>
        <p:spPr>
          <a:xfrm>
            <a:off x="2724869" y="4272503"/>
            <a:ext cx="66675" cy="66675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Ellipse 14"/>
          <p:cNvSpPr/>
          <p:nvPr/>
        </p:nvSpPr>
        <p:spPr>
          <a:xfrm>
            <a:off x="2724869" y="4491578"/>
            <a:ext cx="66675" cy="66675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Ellipse 15"/>
          <p:cNvSpPr/>
          <p:nvPr/>
        </p:nvSpPr>
        <p:spPr>
          <a:xfrm>
            <a:off x="2977281" y="4272503"/>
            <a:ext cx="66675" cy="66675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Ellipse 16"/>
          <p:cNvSpPr/>
          <p:nvPr/>
        </p:nvSpPr>
        <p:spPr>
          <a:xfrm>
            <a:off x="2977281" y="4491578"/>
            <a:ext cx="66675" cy="66675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2220044" y="4513283"/>
            <a:ext cx="0" cy="13049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220044" y="4525305"/>
            <a:ext cx="5048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1877518" y="4620165"/>
            <a:ext cx="0" cy="4721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163830" y="4261297"/>
            <a:ext cx="2004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8105775" y="5196899"/>
            <a:ext cx="857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IN line</a:t>
            </a:r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7357049" y="5376781"/>
            <a:ext cx="748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7341976" y="5531520"/>
            <a:ext cx="74872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8105775" y="5421752"/>
            <a:ext cx="9695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OUT line</a:t>
            </a: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1940850" y="4279065"/>
            <a:ext cx="0" cy="1539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endCxn id="14" idx="2"/>
          </p:cNvCxnSpPr>
          <p:nvPr/>
        </p:nvCxnSpPr>
        <p:spPr>
          <a:xfrm>
            <a:off x="1940850" y="4302330"/>
            <a:ext cx="784019" cy="35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009900" y="1149558"/>
            <a:ext cx="356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Detail of one nBLM gas distribution patch-panel</a:t>
            </a: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352" y="2621578"/>
            <a:ext cx="639684" cy="4050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7909" y="2634289"/>
            <a:ext cx="639684" cy="4050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9953" y="2634289"/>
            <a:ext cx="639684" cy="40500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731" y="2634289"/>
            <a:ext cx="639684" cy="40500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7902" y="2634289"/>
            <a:ext cx="639684" cy="405000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8079" y="2668595"/>
            <a:ext cx="639684" cy="40500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1865" y="2668595"/>
            <a:ext cx="639684" cy="40500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5828" y="2695565"/>
            <a:ext cx="639684" cy="40500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9834" y="2701027"/>
            <a:ext cx="639684" cy="40500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7005" y="2701027"/>
            <a:ext cx="639684" cy="40500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9614" y="2751338"/>
            <a:ext cx="639684" cy="405000"/>
          </a:xfrm>
          <a:prstGeom prst="rect">
            <a:avLst/>
          </a:prstGeom>
        </p:spPr>
      </p:pic>
      <p:sp>
        <p:nvSpPr>
          <p:cNvPr id="74" name="Forme libre 73"/>
          <p:cNvSpPr/>
          <p:nvPr/>
        </p:nvSpPr>
        <p:spPr>
          <a:xfrm>
            <a:off x="7397646" y="5092355"/>
            <a:ext cx="595859" cy="115790"/>
          </a:xfrm>
          <a:custGeom>
            <a:avLst/>
            <a:gdLst>
              <a:gd name="connsiteX0" fmla="*/ 0 w 794479"/>
              <a:gd name="connsiteY0" fmla="*/ 109416 h 154387"/>
              <a:gd name="connsiteX1" fmla="*/ 74951 w 794479"/>
              <a:gd name="connsiteY1" fmla="*/ 64446 h 154387"/>
              <a:gd name="connsiteX2" fmla="*/ 164892 w 794479"/>
              <a:gd name="connsiteY2" fmla="*/ 34466 h 154387"/>
              <a:gd name="connsiteX3" fmla="*/ 224853 w 794479"/>
              <a:gd name="connsiteY3" fmla="*/ 4485 h 154387"/>
              <a:gd name="connsiteX4" fmla="*/ 434715 w 794479"/>
              <a:gd name="connsiteY4" fmla="*/ 19475 h 154387"/>
              <a:gd name="connsiteX5" fmla="*/ 449705 w 794479"/>
              <a:gd name="connsiteY5" fmla="*/ 139397 h 154387"/>
              <a:gd name="connsiteX6" fmla="*/ 509666 w 794479"/>
              <a:gd name="connsiteY6" fmla="*/ 154387 h 154387"/>
              <a:gd name="connsiteX7" fmla="*/ 674557 w 794479"/>
              <a:gd name="connsiteY7" fmla="*/ 139397 h 154387"/>
              <a:gd name="connsiteX8" fmla="*/ 704538 w 794479"/>
              <a:gd name="connsiteY8" fmla="*/ 49456 h 154387"/>
              <a:gd name="connsiteX9" fmla="*/ 794479 w 794479"/>
              <a:gd name="connsiteY9" fmla="*/ 49456 h 1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4479" h="154387">
                <a:moveTo>
                  <a:pt x="0" y="109416"/>
                </a:moveTo>
                <a:cubicBezTo>
                  <a:pt x="24984" y="94426"/>
                  <a:pt x="48427" y="76502"/>
                  <a:pt x="74951" y="64446"/>
                </a:cubicBezTo>
                <a:cubicBezTo>
                  <a:pt x="103720" y="51369"/>
                  <a:pt x="136626" y="48599"/>
                  <a:pt x="164892" y="34466"/>
                </a:cubicBezTo>
                <a:lnTo>
                  <a:pt x="224853" y="4485"/>
                </a:lnTo>
                <a:cubicBezTo>
                  <a:pt x="294807" y="9482"/>
                  <a:pt x="374577" y="-16608"/>
                  <a:pt x="434715" y="19475"/>
                </a:cubicBezTo>
                <a:cubicBezTo>
                  <a:pt x="469259" y="40202"/>
                  <a:pt x="430141" y="104181"/>
                  <a:pt x="449705" y="139397"/>
                </a:cubicBezTo>
                <a:cubicBezTo>
                  <a:pt x="459710" y="157406"/>
                  <a:pt x="489679" y="149390"/>
                  <a:pt x="509666" y="154387"/>
                </a:cubicBezTo>
                <a:lnTo>
                  <a:pt x="674557" y="139397"/>
                </a:lnTo>
                <a:cubicBezTo>
                  <a:pt x="702382" y="124414"/>
                  <a:pt x="672936" y="49456"/>
                  <a:pt x="704538" y="49456"/>
                </a:cubicBezTo>
                <a:lnTo>
                  <a:pt x="794479" y="49456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5" name="ZoneTexte 74"/>
          <p:cNvSpPr txBox="1"/>
          <p:nvPr/>
        </p:nvSpPr>
        <p:spPr>
          <a:xfrm>
            <a:off x="8105775" y="4994529"/>
            <a:ext cx="9695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Flexibles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947942" y="4893352"/>
            <a:ext cx="2015086" cy="924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88" name="Connecteur droit 87"/>
          <p:cNvCxnSpPr/>
          <p:nvPr/>
        </p:nvCxnSpPr>
        <p:spPr>
          <a:xfrm>
            <a:off x="266699" y="5788691"/>
            <a:ext cx="479516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4468654" y="5541066"/>
            <a:ext cx="12139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/>
              <a:t>Shielding wall</a:t>
            </a:r>
          </a:p>
        </p:txBody>
      </p:sp>
      <p:sp>
        <p:nvSpPr>
          <p:cNvPr id="92" name="Forme libre 91"/>
          <p:cNvSpPr/>
          <p:nvPr/>
        </p:nvSpPr>
        <p:spPr>
          <a:xfrm>
            <a:off x="1630181" y="2970864"/>
            <a:ext cx="494675" cy="213610"/>
          </a:xfrm>
          <a:custGeom>
            <a:avLst/>
            <a:gdLst>
              <a:gd name="connsiteX0" fmla="*/ 0 w 659567"/>
              <a:gd name="connsiteY0" fmla="*/ 0 h 284813"/>
              <a:gd name="connsiteX1" fmla="*/ 149901 w 659567"/>
              <a:gd name="connsiteY1" fmla="*/ 89941 h 284813"/>
              <a:gd name="connsiteX2" fmla="*/ 164892 w 659567"/>
              <a:gd name="connsiteY2" fmla="*/ 134911 h 284813"/>
              <a:gd name="connsiteX3" fmla="*/ 194872 w 659567"/>
              <a:gd name="connsiteY3" fmla="*/ 164892 h 284813"/>
              <a:gd name="connsiteX4" fmla="*/ 224852 w 659567"/>
              <a:gd name="connsiteY4" fmla="*/ 209862 h 284813"/>
              <a:gd name="connsiteX5" fmla="*/ 314793 w 659567"/>
              <a:gd name="connsiteY5" fmla="*/ 239842 h 284813"/>
              <a:gd name="connsiteX6" fmla="*/ 434715 w 659567"/>
              <a:gd name="connsiteY6" fmla="*/ 284813 h 284813"/>
              <a:gd name="connsiteX7" fmla="*/ 494675 w 659567"/>
              <a:gd name="connsiteY7" fmla="*/ 269823 h 284813"/>
              <a:gd name="connsiteX8" fmla="*/ 539646 w 659567"/>
              <a:gd name="connsiteY8" fmla="*/ 239842 h 284813"/>
              <a:gd name="connsiteX9" fmla="*/ 584616 w 659567"/>
              <a:gd name="connsiteY9" fmla="*/ 224852 h 284813"/>
              <a:gd name="connsiteX10" fmla="*/ 629587 w 659567"/>
              <a:gd name="connsiteY10" fmla="*/ 179882 h 284813"/>
              <a:gd name="connsiteX11" fmla="*/ 659567 w 659567"/>
              <a:gd name="connsiteY11" fmla="*/ 89941 h 284813"/>
              <a:gd name="connsiteX12" fmla="*/ 614596 w 659567"/>
              <a:gd name="connsiteY12" fmla="*/ 44970 h 28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9567" h="284813">
                <a:moveTo>
                  <a:pt x="0" y="0"/>
                </a:moveTo>
                <a:cubicBezTo>
                  <a:pt x="49967" y="29980"/>
                  <a:pt x="104802" y="53042"/>
                  <a:pt x="149901" y="89941"/>
                </a:cubicBezTo>
                <a:cubicBezTo>
                  <a:pt x="162130" y="99947"/>
                  <a:pt x="156762" y="121362"/>
                  <a:pt x="164892" y="134911"/>
                </a:cubicBezTo>
                <a:cubicBezTo>
                  <a:pt x="172163" y="147030"/>
                  <a:pt x="186043" y="153856"/>
                  <a:pt x="194872" y="164892"/>
                </a:cubicBezTo>
                <a:cubicBezTo>
                  <a:pt x="206126" y="178960"/>
                  <a:pt x="209575" y="200314"/>
                  <a:pt x="224852" y="209862"/>
                </a:cubicBezTo>
                <a:cubicBezTo>
                  <a:pt x="251651" y="226611"/>
                  <a:pt x="286527" y="225709"/>
                  <a:pt x="314793" y="239842"/>
                </a:cubicBezTo>
                <a:cubicBezTo>
                  <a:pt x="393181" y="279037"/>
                  <a:pt x="353075" y="264403"/>
                  <a:pt x="434715" y="284813"/>
                </a:cubicBezTo>
                <a:cubicBezTo>
                  <a:pt x="454702" y="279816"/>
                  <a:pt x="475739" y="277939"/>
                  <a:pt x="494675" y="269823"/>
                </a:cubicBezTo>
                <a:cubicBezTo>
                  <a:pt x="511234" y="262726"/>
                  <a:pt x="523532" y="247899"/>
                  <a:pt x="539646" y="239842"/>
                </a:cubicBezTo>
                <a:cubicBezTo>
                  <a:pt x="553779" y="232776"/>
                  <a:pt x="569626" y="229849"/>
                  <a:pt x="584616" y="224852"/>
                </a:cubicBezTo>
                <a:cubicBezTo>
                  <a:pt x="599606" y="209862"/>
                  <a:pt x="619292" y="198413"/>
                  <a:pt x="629587" y="179882"/>
                </a:cubicBezTo>
                <a:cubicBezTo>
                  <a:pt x="644934" y="152257"/>
                  <a:pt x="659567" y="89941"/>
                  <a:pt x="659567" y="89941"/>
                </a:cubicBezTo>
                <a:cubicBezTo>
                  <a:pt x="641417" y="35489"/>
                  <a:pt x="660378" y="44970"/>
                  <a:pt x="614596" y="449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Forme libre 92"/>
          <p:cNvSpPr/>
          <p:nvPr/>
        </p:nvSpPr>
        <p:spPr>
          <a:xfrm>
            <a:off x="1439056" y="2982106"/>
            <a:ext cx="1337872" cy="1315387"/>
          </a:xfrm>
          <a:custGeom>
            <a:avLst/>
            <a:gdLst>
              <a:gd name="connsiteX0" fmla="*/ 1783829 w 1783829"/>
              <a:gd name="connsiteY0" fmla="*/ 1753849 h 1753849"/>
              <a:gd name="connsiteX1" fmla="*/ 1753849 w 1783829"/>
              <a:gd name="connsiteY1" fmla="*/ 1618938 h 1753849"/>
              <a:gd name="connsiteX2" fmla="*/ 1678898 w 1783829"/>
              <a:gd name="connsiteY2" fmla="*/ 1499016 h 1753849"/>
              <a:gd name="connsiteX3" fmla="*/ 1663908 w 1783829"/>
              <a:gd name="connsiteY3" fmla="*/ 1439056 h 1753849"/>
              <a:gd name="connsiteX4" fmla="*/ 1573967 w 1783829"/>
              <a:gd name="connsiteY4" fmla="*/ 1304144 h 1753849"/>
              <a:gd name="connsiteX5" fmla="*/ 1543987 w 1783829"/>
              <a:gd name="connsiteY5" fmla="*/ 1259174 h 1753849"/>
              <a:gd name="connsiteX6" fmla="*/ 1499016 w 1783829"/>
              <a:gd name="connsiteY6" fmla="*/ 1169233 h 1753849"/>
              <a:gd name="connsiteX7" fmla="*/ 1409075 w 1783829"/>
              <a:gd name="connsiteY7" fmla="*/ 1049311 h 1753849"/>
              <a:gd name="connsiteX8" fmla="*/ 1334125 w 1783829"/>
              <a:gd name="connsiteY8" fmla="*/ 914400 h 1753849"/>
              <a:gd name="connsiteX9" fmla="*/ 1304144 w 1783829"/>
              <a:gd name="connsiteY9" fmla="*/ 869429 h 1753849"/>
              <a:gd name="connsiteX10" fmla="*/ 1214203 w 1783829"/>
              <a:gd name="connsiteY10" fmla="*/ 809469 h 1753849"/>
              <a:gd name="connsiteX11" fmla="*/ 1049311 w 1783829"/>
              <a:gd name="connsiteY11" fmla="*/ 749508 h 1753849"/>
              <a:gd name="connsiteX12" fmla="*/ 929390 w 1783829"/>
              <a:gd name="connsiteY12" fmla="*/ 719528 h 1753849"/>
              <a:gd name="connsiteX13" fmla="*/ 884420 w 1783829"/>
              <a:gd name="connsiteY13" fmla="*/ 704538 h 1753849"/>
              <a:gd name="connsiteX14" fmla="*/ 824459 w 1783829"/>
              <a:gd name="connsiteY14" fmla="*/ 689548 h 1753849"/>
              <a:gd name="connsiteX15" fmla="*/ 779489 w 1783829"/>
              <a:gd name="connsiteY15" fmla="*/ 659567 h 1753849"/>
              <a:gd name="connsiteX16" fmla="*/ 659567 w 1783829"/>
              <a:gd name="connsiteY16" fmla="*/ 629587 h 1753849"/>
              <a:gd name="connsiteX17" fmla="*/ 569626 w 1783829"/>
              <a:gd name="connsiteY17" fmla="*/ 569626 h 1753849"/>
              <a:gd name="connsiteX18" fmla="*/ 479685 w 1783829"/>
              <a:gd name="connsiteY18" fmla="*/ 479685 h 1753849"/>
              <a:gd name="connsiteX19" fmla="*/ 374754 w 1783829"/>
              <a:gd name="connsiteY19" fmla="*/ 389744 h 1753849"/>
              <a:gd name="connsiteX20" fmla="*/ 344774 w 1783829"/>
              <a:gd name="connsiteY20" fmla="*/ 344774 h 1753849"/>
              <a:gd name="connsiteX21" fmla="*/ 284813 w 1783829"/>
              <a:gd name="connsiteY21" fmla="*/ 269823 h 1753849"/>
              <a:gd name="connsiteX22" fmla="*/ 239843 w 1783829"/>
              <a:gd name="connsiteY22" fmla="*/ 179882 h 1753849"/>
              <a:gd name="connsiteX23" fmla="*/ 179882 w 1783829"/>
              <a:gd name="connsiteY23" fmla="*/ 89941 h 1753849"/>
              <a:gd name="connsiteX24" fmla="*/ 134911 w 1783829"/>
              <a:gd name="connsiteY24" fmla="*/ 59961 h 1753849"/>
              <a:gd name="connsiteX25" fmla="*/ 44970 w 1783829"/>
              <a:gd name="connsiteY25" fmla="*/ 29980 h 1753849"/>
              <a:gd name="connsiteX26" fmla="*/ 0 w 1783829"/>
              <a:gd name="connsiteY26" fmla="*/ 0 h 175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83829" h="1753849">
                <a:moveTo>
                  <a:pt x="1783829" y="1753849"/>
                </a:moveTo>
                <a:cubicBezTo>
                  <a:pt x="1773836" y="1708879"/>
                  <a:pt x="1767397" y="1662968"/>
                  <a:pt x="1753849" y="1618938"/>
                </a:cubicBezTo>
                <a:cubicBezTo>
                  <a:pt x="1739534" y="1572415"/>
                  <a:pt x="1707270" y="1536846"/>
                  <a:pt x="1678898" y="1499016"/>
                </a:cubicBezTo>
                <a:cubicBezTo>
                  <a:pt x="1673901" y="1479029"/>
                  <a:pt x="1673675" y="1457195"/>
                  <a:pt x="1663908" y="1439056"/>
                </a:cubicBezTo>
                <a:cubicBezTo>
                  <a:pt x="1638284" y="1391468"/>
                  <a:pt x="1603947" y="1349115"/>
                  <a:pt x="1573967" y="1304144"/>
                </a:cubicBezTo>
                <a:cubicBezTo>
                  <a:pt x="1563974" y="1289154"/>
                  <a:pt x="1552044" y="1275288"/>
                  <a:pt x="1543987" y="1259174"/>
                </a:cubicBezTo>
                <a:cubicBezTo>
                  <a:pt x="1528997" y="1229194"/>
                  <a:pt x="1517142" y="1197429"/>
                  <a:pt x="1499016" y="1169233"/>
                </a:cubicBezTo>
                <a:cubicBezTo>
                  <a:pt x="1471996" y="1127202"/>
                  <a:pt x="1409075" y="1049311"/>
                  <a:pt x="1409075" y="1049311"/>
                </a:cubicBezTo>
                <a:cubicBezTo>
                  <a:pt x="1382691" y="970159"/>
                  <a:pt x="1402849" y="1017487"/>
                  <a:pt x="1334125" y="914400"/>
                </a:cubicBezTo>
                <a:cubicBezTo>
                  <a:pt x="1324131" y="899410"/>
                  <a:pt x="1319134" y="879423"/>
                  <a:pt x="1304144" y="869429"/>
                </a:cubicBezTo>
                <a:cubicBezTo>
                  <a:pt x="1274164" y="849442"/>
                  <a:pt x="1247658" y="822851"/>
                  <a:pt x="1214203" y="809469"/>
                </a:cubicBezTo>
                <a:cubicBezTo>
                  <a:pt x="1164538" y="789603"/>
                  <a:pt x="1100622" y="762336"/>
                  <a:pt x="1049311" y="749508"/>
                </a:cubicBezTo>
                <a:cubicBezTo>
                  <a:pt x="1009337" y="739515"/>
                  <a:pt x="969142" y="730369"/>
                  <a:pt x="929390" y="719528"/>
                </a:cubicBezTo>
                <a:cubicBezTo>
                  <a:pt x="914146" y="715371"/>
                  <a:pt x="899613" y="708879"/>
                  <a:pt x="884420" y="704538"/>
                </a:cubicBezTo>
                <a:cubicBezTo>
                  <a:pt x="864611" y="698878"/>
                  <a:pt x="844446" y="694545"/>
                  <a:pt x="824459" y="689548"/>
                </a:cubicBezTo>
                <a:cubicBezTo>
                  <a:pt x="809469" y="679554"/>
                  <a:pt x="795603" y="667624"/>
                  <a:pt x="779489" y="659567"/>
                </a:cubicBezTo>
                <a:cubicBezTo>
                  <a:pt x="748761" y="644203"/>
                  <a:pt x="688072" y="635288"/>
                  <a:pt x="659567" y="629587"/>
                </a:cubicBezTo>
                <a:cubicBezTo>
                  <a:pt x="629587" y="609600"/>
                  <a:pt x="595104" y="595104"/>
                  <a:pt x="569626" y="569626"/>
                </a:cubicBezTo>
                <a:cubicBezTo>
                  <a:pt x="539646" y="539646"/>
                  <a:pt x="514963" y="503204"/>
                  <a:pt x="479685" y="479685"/>
                </a:cubicBezTo>
                <a:cubicBezTo>
                  <a:pt x="438998" y="452561"/>
                  <a:pt x="403834" y="433364"/>
                  <a:pt x="374754" y="389744"/>
                </a:cubicBezTo>
                <a:cubicBezTo>
                  <a:pt x="364761" y="374754"/>
                  <a:pt x="356028" y="358842"/>
                  <a:pt x="344774" y="344774"/>
                </a:cubicBezTo>
                <a:cubicBezTo>
                  <a:pt x="259335" y="237976"/>
                  <a:pt x="377087" y="408233"/>
                  <a:pt x="284813" y="269823"/>
                </a:cubicBezTo>
                <a:cubicBezTo>
                  <a:pt x="247137" y="156793"/>
                  <a:pt x="297958" y="296110"/>
                  <a:pt x="239843" y="179882"/>
                </a:cubicBezTo>
                <a:cubicBezTo>
                  <a:pt x="205533" y="111262"/>
                  <a:pt x="252950" y="150830"/>
                  <a:pt x="179882" y="89941"/>
                </a:cubicBezTo>
                <a:cubicBezTo>
                  <a:pt x="166042" y="78408"/>
                  <a:pt x="151374" y="67278"/>
                  <a:pt x="134911" y="59961"/>
                </a:cubicBezTo>
                <a:cubicBezTo>
                  <a:pt x="106033" y="47126"/>
                  <a:pt x="44970" y="29980"/>
                  <a:pt x="44970" y="29980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Forme libre 93"/>
          <p:cNvSpPr/>
          <p:nvPr/>
        </p:nvSpPr>
        <p:spPr>
          <a:xfrm>
            <a:off x="2293495" y="2982106"/>
            <a:ext cx="820712" cy="247460"/>
          </a:xfrm>
          <a:custGeom>
            <a:avLst/>
            <a:gdLst>
              <a:gd name="connsiteX0" fmla="*/ 0 w 1094282"/>
              <a:gd name="connsiteY0" fmla="*/ 0 h 329947"/>
              <a:gd name="connsiteX1" fmla="*/ 119922 w 1094282"/>
              <a:gd name="connsiteY1" fmla="*/ 89941 h 329947"/>
              <a:gd name="connsiteX2" fmla="*/ 194873 w 1094282"/>
              <a:gd name="connsiteY2" fmla="*/ 194872 h 329947"/>
              <a:gd name="connsiteX3" fmla="*/ 284814 w 1094282"/>
              <a:gd name="connsiteY3" fmla="*/ 224852 h 329947"/>
              <a:gd name="connsiteX4" fmla="*/ 329784 w 1094282"/>
              <a:gd name="connsiteY4" fmla="*/ 239843 h 329947"/>
              <a:gd name="connsiteX5" fmla="*/ 389745 w 1094282"/>
              <a:gd name="connsiteY5" fmla="*/ 254833 h 329947"/>
              <a:gd name="connsiteX6" fmla="*/ 494676 w 1094282"/>
              <a:gd name="connsiteY6" fmla="*/ 284813 h 329947"/>
              <a:gd name="connsiteX7" fmla="*/ 539646 w 1094282"/>
              <a:gd name="connsiteY7" fmla="*/ 314793 h 329947"/>
              <a:gd name="connsiteX8" fmla="*/ 959371 w 1094282"/>
              <a:gd name="connsiteY8" fmla="*/ 314793 h 329947"/>
              <a:gd name="connsiteX9" fmla="*/ 1004341 w 1094282"/>
              <a:gd name="connsiteY9" fmla="*/ 284813 h 329947"/>
              <a:gd name="connsiteX10" fmla="*/ 1079292 w 1094282"/>
              <a:gd name="connsiteY10" fmla="*/ 149902 h 329947"/>
              <a:gd name="connsiteX11" fmla="*/ 1094282 w 1094282"/>
              <a:gd name="connsiteY11" fmla="*/ 59961 h 32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4282" h="329947">
                <a:moveTo>
                  <a:pt x="0" y="0"/>
                </a:moveTo>
                <a:cubicBezTo>
                  <a:pt x="7434" y="4956"/>
                  <a:pt x="101437" y="59133"/>
                  <a:pt x="119922" y="89941"/>
                </a:cubicBezTo>
                <a:cubicBezTo>
                  <a:pt x="147897" y="136566"/>
                  <a:pt x="116500" y="168748"/>
                  <a:pt x="194873" y="194872"/>
                </a:cubicBezTo>
                <a:lnTo>
                  <a:pt x="284814" y="224852"/>
                </a:lnTo>
                <a:cubicBezTo>
                  <a:pt x="299804" y="229849"/>
                  <a:pt x="314455" y="236011"/>
                  <a:pt x="329784" y="239843"/>
                </a:cubicBezTo>
                <a:cubicBezTo>
                  <a:pt x="349771" y="244840"/>
                  <a:pt x="369936" y="249173"/>
                  <a:pt x="389745" y="254833"/>
                </a:cubicBezTo>
                <a:cubicBezTo>
                  <a:pt x="540281" y="297843"/>
                  <a:pt x="307226" y="237951"/>
                  <a:pt x="494676" y="284813"/>
                </a:cubicBezTo>
                <a:cubicBezTo>
                  <a:pt x="509666" y="294806"/>
                  <a:pt x="522168" y="310423"/>
                  <a:pt x="539646" y="314793"/>
                </a:cubicBezTo>
                <a:cubicBezTo>
                  <a:pt x="663770" y="345824"/>
                  <a:pt x="850567" y="320520"/>
                  <a:pt x="959371" y="314793"/>
                </a:cubicBezTo>
                <a:cubicBezTo>
                  <a:pt x="974361" y="304800"/>
                  <a:pt x="992478" y="298371"/>
                  <a:pt x="1004341" y="284813"/>
                </a:cubicBezTo>
                <a:cubicBezTo>
                  <a:pt x="1059851" y="221374"/>
                  <a:pt x="1058703" y="211668"/>
                  <a:pt x="1079292" y="149902"/>
                </a:cubicBezTo>
                <a:lnTo>
                  <a:pt x="1094282" y="599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5" name="Forme libre 94"/>
          <p:cNvSpPr/>
          <p:nvPr/>
        </p:nvSpPr>
        <p:spPr>
          <a:xfrm>
            <a:off x="3316573" y="2993349"/>
            <a:ext cx="629588" cy="202603"/>
          </a:xfrm>
          <a:custGeom>
            <a:avLst/>
            <a:gdLst>
              <a:gd name="connsiteX0" fmla="*/ 0 w 839450"/>
              <a:gd name="connsiteY0" fmla="*/ 29980 h 270137"/>
              <a:gd name="connsiteX1" fmla="*/ 734518 w 839450"/>
              <a:gd name="connsiteY1" fmla="*/ 269823 h 270137"/>
              <a:gd name="connsiteX2" fmla="*/ 749509 w 839450"/>
              <a:gd name="connsiteY2" fmla="*/ 224853 h 270137"/>
              <a:gd name="connsiteX3" fmla="*/ 794479 w 839450"/>
              <a:gd name="connsiteY3" fmla="*/ 134912 h 270137"/>
              <a:gd name="connsiteX4" fmla="*/ 839450 w 839450"/>
              <a:gd name="connsiteY4" fmla="*/ 0 h 27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450" h="270137">
                <a:moveTo>
                  <a:pt x="0" y="29980"/>
                </a:moveTo>
                <a:cubicBezTo>
                  <a:pt x="244839" y="109928"/>
                  <a:pt x="485244" y="205012"/>
                  <a:pt x="734518" y="269823"/>
                </a:cubicBezTo>
                <a:cubicBezTo>
                  <a:pt x="749811" y="273799"/>
                  <a:pt x="742443" y="238986"/>
                  <a:pt x="749509" y="224853"/>
                </a:cubicBezTo>
                <a:cubicBezTo>
                  <a:pt x="807623" y="108626"/>
                  <a:pt x="756804" y="247938"/>
                  <a:pt x="794479" y="134912"/>
                </a:cubicBezTo>
                <a:cubicBezTo>
                  <a:pt x="810855" y="3903"/>
                  <a:pt x="773437" y="33006"/>
                  <a:pt x="8394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Forme libre 95"/>
          <p:cNvSpPr/>
          <p:nvPr/>
        </p:nvSpPr>
        <p:spPr>
          <a:xfrm>
            <a:off x="4114800" y="2937135"/>
            <a:ext cx="635850" cy="326629"/>
          </a:xfrm>
          <a:custGeom>
            <a:avLst/>
            <a:gdLst>
              <a:gd name="connsiteX0" fmla="*/ 0 w 847800"/>
              <a:gd name="connsiteY0" fmla="*/ 59961 h 435505"/>
              <a:gd name="connsiteX1" fmla="*/ 749508 w 847800"/>
              <a:gd name="connsiteY1" fmla="*/ 434715 h 435505"/>
              <a:gd name="connsiteX2" fmla="*/ 779489 w 847800"/>
              <a:gd name="connsiteY2" fmla="*/ 404735 h 435505"/>
              <a:gd name="connsiteX3" fmla="*/ 824459 w 847800"/>
              <a:gd name="connsiteY3" fmla="*/ 374754 h 435505"/>
              <a:gd name="connsiteX4" fmla="*/ 824459 w 847800"/>
              <a:gd name="connsiteY4" fmla="*/ 209863 h 435505"/>
              <a:gd name="connsiteX5" fmla="*/ 734518 w 847800"/>
              <a:gd name="connsiteY5" fmla="*/ 179882 h 435505"/>
              <a:gd name="connsiteX6" fmla="*/ 719528 w 847800"/>
              <a:gd name="connsiteY6" fmla="*/ 0 h 43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800" h="435505">
                <a:moveTo>
                  <a:pt x="0" y="59961"/>
                </a:moveTo>
                <a:cubicBezTo>
                  <a:pt x="249836" y="184879"/>
                  <a:pt x="494055" y="321726"/>
                  <a:pt x="749508" y="434715"/>
                </a:cubicBezTo>
                <a:cubicBezTo>
                  <a:pt x="762433" y="440432"/>
                  <a:pt x="768453" y="413564"/>
                  <a:pt x="779489" y="404735"/>
                </a:cubicBezTo>
                <a:cubicBezTo>
                  <a:pt x="793557" y="393481"/>
                  <a:pt x="809469" y="384748"/>
                  <a:pt x="824459" y="374754"/>
                </a:cubicBezTo>
                <a:cubicBezTo>
                  <a:pt x="842323" y="321162"/>
                  <a:pt x="866560" y="270008"/>
                  <a:pt x="824459" y="209863"/>
                </a:cubicBezTo>
                <a:cubicBezTo>
                  <a:pt x="806336" y="183974"/>
                  <a:pt x="734518" y="179882"/>
                  <a:pt x="734518" y="179882"/>
                </a:cubicBezTo>
                <a:cubicBezTo>
                  <a:pt x="705307" y="92249"/>
                  <a:pt x="719528" y="150713"/>
                  <a:pt x="71952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7" name="Forme libre 96"/>
          <p:cNvSpPr/>
          <p:nvPr/>
        </p:nvSpPr>
        <p:spPr>
          <a:xfrm>
            <a:off x="4834328" y="2982106"/>
            <a:ext cx="632285" cy="371993"/>
          </a:xfrm>
          <a:custGeom>
            <a:avLst/>
            <a:gdLst>
              <a:gd name="connsiteX0" fmla="*/ 0 w 843047"/>
              <a:gd name="connsiteY0" fmla="*/ 0 h 495990"/>
              <a:gd name="connsiteX1" fmla="*/ 749509 w 843047"/>
              <a:gd name="connsiteY1" fmla="*/ 494675 h 495990"/>
              <a:gd name="connsiteX2" fmla="*/ 764499 w 843047"/>
              <a:gd name="connsiteY2" fmla="*/ 434715 h 495990"/>
              <a:gd name="connsiteX3" fmla="*/ 794479 w 843047"/>
              <a:gd name="connsiteY3" fmla="*/ 404734 h 495990"/>
              <a:gd name="connsiteX4" fmla="*/ 824460 w 843047"/>
              <a:gd name="connsiteY4" fmla="*/ 359764 h 495990"/>
              <a:gd name="connsiteX5" fmla="*/ 824460 w 843047"/>
              <a:gd name="connsiteY5" fmla="*/ 164892 h 495990"/>
              <a:gd name="connsiteX6" fmla="*/ 794479 w 843047"/>
              <a:gd name="connsiteY6" fmla="*/ 29980 h 49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047" h="495990">
                <a:moveTo>
                  <a:pt x="0" y="0"/>
                </a:moveTo>
                <a:cubicBezTo>
                  <a:pt x="249836" y="164892"/>
                  <a:pt x="489291" y="346708"/>
                  <a:pt x="749509" y="494675"/>
                </a:cubicBezTo>
                <a:cubicBezTo>
                  <a:pt x="767418" y="504859"/>
                  <a:pt x="755286" y="453142"/>
                  <a:pt x="764499" y="434715"/>
                </a:cubicBezTo>
                <a:cubicBezTo>
                  <a:pt x="770819" y="422074"/>
                  <a:pt x="785650" y="415770"/>
                  <a:pt x="794479" y="404734"/>
                </a:cubicBezTo>
                <a:cubicBezTo>
                  <a:pt x="805733" y="390666"/>
                  <a:pt x="814466" y="374754"/>
                  <a:pt x="824460" y="359764"/>
                </a:cubicBezTo>
                <a:cubicBezTo>
                  <a:pt x="854650" y="269193"/>
                  <a:pt x="843183" y="324033"/>
                  <a:pt x="824460" y="164892"/>
                </a:cubicBezTo>
                <a:cubicBezTo>
                  <a:pt x="811714" y="56550"/>
                  <a:pt x="824060" y="89144"/>
                  <a:pt x="794479" y="299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Forme libre 97"/>
          <p:cNvSpPr/>
          <p:nvPr/>
        </p:nvSpPr>
        <p:spPr>
          <a:xfrm>
            <a:off x="3013023" y="3027076"/>
            <a:ext cx="2597046" cy="1281659"/>
          </a:xfrm>
          <a:custGeom>
            <a:avLst/>
            <a:gdLst>
              <a:gd name="connsiteX0" fmla="*/ 3462728 w 3462728"/>
              <a:gd name="connsiteY0" fmla="*/ 0 h 1708878"/>
              <a:gd name="connsiteX1" fmla="*/ 1214203 w 3462728"/>
              <a:gd name="connsiteY1" fmla="*/ 1019331 h 1708878"/>
              <a:gd name="connsiteX2" fmla="*/ 1049311 w 3462728"/>
              <a:gd name="connsiteY2" fmla="*/ 1049311 h 1708878"/>
              <a:gd name="connsiteX3" fmla="*/ 1004341 w 3462728"/>
              <a:gd name="connsiteY3" fmla="*/ 1064301 h 1708878"/>
              <a:gd name="connsiteX4" fmla="*/ 944380 w 3462728"/>
              <a:gd name="connsiteY4" fmla="*/ 1079291 h 1708878"/>
              <a:gd name="connsiteX5" fmla="*/ 899410 w 3462728"/>
              <a:gd name="connsiteY5" fmla="*/ 1109272 h 1708878"/>
              <a:gd name="connsiteX6" fmla="*/ 734518 w 3462728"/>
              <a:gd name="connsiteY6" fmla="*/ 1184223 h 1708878"/>
              <a:gd name="connsiteX7" fmla="*/ 689547 w 3462728"/>
              <a:gd name="connsiteY7" fmla="*/ 1214203 h 1708878"/>
              <a:gd name="connsiteX8" fmla="*/ 599606 w 3462728"/>
              <a:gd name="connsiteY8" fmla="*/ 1244183 h 1708878"/>
              <a:gd name="connsiteX9" fmla="*/ 554636 w 3462728"/>
              <a:gd name="connsiteY9" fmla="*/ 1259173 h 1708878"/>
              <a:gd name="connsiteX10" fmla="*/ 509666 w 3462728"/>
              <a:gd name="connsiteY10" fmla="*/ 1289154 h 1708878"/>
              <a:gd name="connsiteX11" fmla="*/ 389744 w 3462728"/>
              <a:gd name="connsiteY11" fmla="*/ 1319134 h 1708878"/>
              <a:gd name="connsiteX12" fmla="*/ 284813 w 3462728"/>
              <a:gd name="connsiteY12" fmla="*/ 1364105 h 1708878"/>
              <a:gd name="connsiteX13" fmla="*/ 239843 w 3462728"/>
              <a:gd name="connsiteY13" fmla="*/ 1394085 h 1708878"/>
              <a:gd name="connsiteX14" fmla="*/ 209862 w 3462728"/>
              <a:gd name="connsiteY14" fmla="*/ 1439055 h 1708878"/>
              <a:gd name="connsiteX15" fmla="*/ 179882 w 3462728"/>
              <a:gd name="connsiteY15" fmla="*/ 1469036 h 1708878"/>
              <a:gd name="connsiteX16" fmla="*/ 149902 w 3462728"/>
              <a:gd name="connsiteY16" fmla="*/ 1558977 h 1708878"/>
              <a:gd name="connsiteX17" fmla="*/ 104931 w 3462728"/>
              <a:gd name="connsiteY17" fmla="*/ 1693888 h 1708878"/>
              <a:gd name="connsiteX18" fmla="*/ 59961 w 3462728"/>
              <a:gd name="connsiteY18" fmla="*/ 1708878 h 1708878"/>
              <a:gd name="connsiteX19" fmla="*/ 0 w 3462728"/>
              <a:gd name="connsiteY19" fmla="*/ 1678898 h 170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62728" h="1708878">
                <a:moveTo>
                  <a:pt x="3462728" y="0"/>
                </a:moveTo>
                <a:lnTo>
                  <a:pt x="1214203" y="1019331"/>
                </a:lnTo>
                <a:cubicBezTo>
                  <a:pt x="1162971" y="1041606"/>
                  <a:pt x="1103936" y="1037606"/>
                  <a:pt x="1049311" y="1049311"/>
                </a:cubicBezTo>
                <a:cubicBezTo>
                  <a:pt x="1033861" y="1052622"/>
                  <a:pt x="1019534" y="1059960"/>
                  <a:pt x="1004341" y="1064301"/>
                </a:cubicBezTo>
                <a:cubicBezTo>
                  <a:pt x="984532" y="1069961"/>
                  <a:pt x="964367" y="1074294"/>
                  <a:pt x="944380" y="1079291"/>
                </a:cubicBezTo>
                <a:cubicBezTo>
                  <a:pt x="929390" y="1089285"/>
                  <a:pt x="915524" y="1101215"/>
                  <a:pt x="899410" y="1109272"/>
                </a:cubicBezTo>
                <a:cubicBezTo>
                  <a:pt x="772049" y="1172953"/>
                  <a:pt x="981683" y="1019450"/>
                  <a:pt x="734518" y="1184223"/>
                </a:cubicBezTo>
                <a:cubicBezTo>
                  <a:pt x="719528" y="1194216"/>
                  <a:pt x="706010" y="1206886"/>
                  <a:pt x="689547" y="1214203"/>
                </a:cubicBezTo>
                <a:cubicBezTo>
                  <a:pt x="660669" y="1227038"/>
                  <a:pt x="629586" y="1234190"/>
                  <a:pt x="599606" y="1244183"/>
                </a:cubicBezTo>
                <a:lnTo>
                  <a:pt x="554636" y="1259173"/>
                </a:lnTo>
                <a:cubicBezTo>
                  <a:pt x="539646" y="1269167"/>
                  <a:pt x="525780" y="1281097"/>
                  <a:pt x="509666" y="1289154"/>
                </a:cubicBezTo>
                <a:cubicBezTo>
                  <a:pt x="478938" y="1304518"/>
                  <a:pt x="418249" y="1313433"/>
                  <a:pt x="389744" y="1319134"/>
                </a:cubicBezTo>
                <a:cubicBezTo>
                  <a:pt x="276845" y="1394400"/>
                  <a:pt x="420330" y="1306026"/>
                  <a:pt x="284813" y="1364105"/>
                </a:cubicBezTo>
                <a:cubicBezTo>
                  <a:pt x="268254" y="1371202"/>
                  <a:pt x="254833" y="1384092"/>
                  <a:pt x="239843" y="1394085"/>
                </a:cubicBezTo>
                <a:cubicBezTo>
                  <a:pt x="229849" y="1409075"/>
                  <a:pt x="221116" y="1424987"/>
                  <a:pt x="209862" y="1439055"/>
                </a:cubicBezTo>
                <a:cubicBezTo>
                  <a:pt x="201033" y="1450091"/>
                  <a:pt x="186202" y="1456395"/>
                  <a:pt x="179882" y="1469036"/>
                </a:cubicBezTo>
                <a:cubicBezTo>
                  <a:pt x="165749" y="1497302"/>
                  <a:pt x="155098" y="1527805"/>
                  <a:pt x="149902" y="1558977"/>
                </a:cubicBezTo>
                <a:cubicBezTo>
                  <a:pt x="142587" y="1602863"/>
                  <a:pt x="145465" y="1661461"/>
                  <a:pt x="104931" y="1693888"/>
                </a:cubicBezTo>
                <a:cubicBezTo>
                  <a:pt x="92593" y="1703759"/>
                  <a:pt x="74951" y="1703881"/>
                  <a:pt x="59961" y="1708878"/>
                </a:cubicBezTo>
                <a:cubicBezTo>
                  <a:pt x="8286" y="1691653"/>
                  <a:pt x="26163" y="1705061"/>
                  <a:pt x="0" y="1678898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Forme libre 98"/>
          <p:cNvSpPr/>
          <p:nvPr/>
        </p:nvSpPr>
        <p:spPr>
          <a:xfrm>
            <a:off x="2765685" y="3072047"/>
            <a:ext cx="3563912" cy="1909549"/>
          </a:xfrm>
          <a:custGeom>
            <a:avLst/>
            <a:gdLst>
              <a:gd name="connsiteX0" fmla="*/ 0 w 4751882"/>
              <a:gd name="connsiteY0" fmla="*/ 1918741 h 2546065"/>
              <a:gd name="connsiteX1" fmla="*/ 14990 w 4751882"/>
              <a:gd name="connsiteY1" fmla="*/ 2023672 h 2546065"/>
              <a:gd name="connsiteX2" fmla="*/ 44971 w 4751882"/>
              <a:gd name="connsiteY2" fmla="*/ 2053653 h 2546065"/>
              <a:gd name="connsiteX3" fmla="*/ 74951 w 4751882"/>
              <a:gd name="connsiteY3" fmla="*/ 2098623 h 2546065"/>
              <a:gd name="connsiteX4" fmla="*/ 119922 w 4751882"/>
              <a:gd name="connsiteY4" fmla="*/ 2143594 h 2546065"/>
              <a:gd name="connsiteX5" fmla="*/ 179882 w 4751882"/>
              <a:gd name="connsiteY5" fmla="*/ 2218545 h 2546065"/>
              <a:gd name="connsiteX6" fmla="*/ 224853 w 4751882"/>
              <a:gd name="connsiteY6" fmla="*/ 2308486 h 2546065"/>
              <a:gd name="connsiteX7" fmla="*/ 284813 w 4751882"/>
              <a:gd name="connsiteY7" fmla="*/ 2398427 h 2546065"/>
              <a:gd name="connsiteX8" fmla="*/ 389745 w 4751882"/>
              <a:gd name="connsiteY8" fmla="*/ 2428407 h 2546065"/>
              <a:gd name="connsiteX9" fmla="*/ 1573968 w 4751882"/>
              <a:gd name="connsiteY9" fmla="*/ 2443397 h 2546065"/>
              <a:gd name="connsiteX10" fmla="*/ 1648918 w 4751882"/>
              <a:gd name="connsiteY10" fmla="*/ 2428407 h 2546065"/>
              <a:gd name="connsiteX11" fmla="*/ 1738859 w 4751882"/>
              <a:gd name="connsiteY11" fmla="*/ 2413417 h 2546065"/>
              <a:gd name="connsiteX12" fmla="*/ 1933731 w 4751882"/>
              <a:gd name="connsiteY12" fmla="*/ 2383436 h 2546065"/>
              <a:gd name="connsiteX13" fmla="*/ 2038663 w 4751882"/>
              <a:gd name="connsiteY13" fmla="*/ 2353456 h 2546065"/>
              <a:gd name="connsiteX14" fmla="*/ 2113613 w 4751882"/>
              <a:gd name="connsiteY14" fmla="*/ 2338466 h 2546065"/>
              <a:gd name="connsiteX15" fmla="*/ 2203554 w 4751882"/>
              <a:gd name="connsiteY15" fmla="*/ 2308486 h 2546065"/>
              <a:gd name="connsiteX16" fmla="*/ 2293495 w 4751882"/>
              <a:gd name="connsiteY16" fmla="*/ 2263515 h 2546065"/>
              <a:gd name="connsiteX17" fmla="*/ 2398427 w 4751882"/>
              <a:gd name="connsiteY17" fmla="*/ 2248525 h 2546065"/>
              <a:gd name="connsiteX18" fmla="*/ 2488368 w 4751882"/>
              <a:gd name="connsiteY18" fmla="*/ 2218545 h 2546065"/>
              <a:gd name="connsiteX19" fmla="*/ 2563318 w 4751882"/>
              <a:gd name="connsiteY19" fmla="*/ 2203554 h 2546065"/>
              <a:gd name="connsiteX20" fmla="*/ 2758190 w 4751882"/>
              <a:gd name="connsiteY20" fmla="*/ 2143594 h 2546065"/>
              <a:gd name="connsiteX21" fmla="*/ 2893102 w 4751882"/>
              <a:gd name="connsiteY21" fmla="*/ 2068643 h 2546065"/>
              <a:gd name="connsiteX22" fmla="*/ 2953063 w 4751882"/>
              <a:gd name="connsiteY22" fmla="*/ 2053653 h 2546065"/>
              <a:gd name="connsiteX23" fmla="*/ 3057994 w 4751882"/>
              <a:gd name="connsiteY23" fmla="*/ 2023672 h 2546065"/>
              <a:gd name="connsiteX24" fmla="*/ 3132945 w 4751882"/>
              <a:gd name="connsiteY24" fmla="*/ 1978702 h 2546065"/>
              <a:gd name="connsiteX25" fmla="*/ 3192905 w 4751882"/>
              <a:gd name="connsiteY25" fmla="*/ 1948722 h 2546065"/>
              <a:gd name="connsiteX26" fmla="*/ 3312827 w 4751882"/>
              <a:gd name="connsiteY26" fmla="*/ 1873771 h 2546065"/>
              <a:gd name="connsiteX27" fmla="*/ 3342807 w 4751882"/>
              <a:gd name="connsiteY27" fmla="*/ 1828800 h 2546065"/>
              <a:gd name="connsiteX28" fmla="*/ 3387777 w 4751882"/>
              <a:gd name="connsiteY28" fmla="*/ 1798820 h 2546065"/>
              <a:gd name="connsiteX29" fmla="*/ 3432748 w 4751882"/>
              <a:gd name="connsiteY29" fmla="*/ 1753849 h 2546065"/>
              <a:gd name="connsiteX30" fmla="*/ 3582650 w 4751882"/>
              <a:gd name="connsiteY30" fmla="*/ 1618938 h 2546065"/>
              <a:gd name="connsiteX31" fmla="*/ 3657600 w 4751882"/>
              <a:gd name="connsiteY31" fmla="*/ 1573968 h 2546065"/>
              <a:gd name="connsiteX32" fmla="*/ 3837482 w 4751882"/>
              <a:gd name="connsiteY32" fmla="*/ 1424066 h 2546065"/>
              <a:gd name="connsiteX33" fmla="*/ 3897443 w 4751882"/>
              <a:gd name="connsiteY33" fmla="*/ 1409076 h 2546065"/>
              <a:gd name="connsiteX34" fmla="*/ 3927423 w 4751882"/>
              <a:gd name="connsiteY34" fmla="*/ 1379095 h 2546065"/>
              <a:gd name="connsiteX35" fmla="*/ 3987384 w 4751882"/>
              <a:gd name="connsiteY35" fmla="*/ 1364105 h 2546065"/>
              <a:gd name="connsiteX36" fmla="*/ 4062335 w 4751882"/>
              <a:gd name="connsiteY36" fmla="*/ 1274164 h 2546065"/>
              <a:gd name="connsiteX37" fmla="*/ 4122295 w 4751882"/>
              <a:gd name="connsiteY37" fmla="*/ 1244184 h 2546065"/>
              <a:gd name="connsiteX38" fmla="*/ 4167266 w 4751882"/>
              <a:gd name="connsiteY38" fmla="*/ 1214204 h 2546065"/>
              <a:gd name="connsiteX39" fmla="*/ 4272197 w 4751882"/>
              <a:gd name="connsiteY39" fmla="*/ 1079292 h 2546065"/>
              <a:gd name="connsiteX40" fmla="*/ 4347148 w 4751882"/>
              <a:gd name="connsiteY40" fmla="*/ 1019331 h 2546065"/>
              <a:gd name="connsiteX41" fmla="*/ 4452079 w 4751882"/>
              <a:gd name="connsiteY41" fmla="*/ 944381 h 2546065"/>
              <a:gd name="connsiteX42" fmla="*/ 4527030 w 4751882"/>
              <a:gd name="connsiteY42" fmla="*/ 824459 h 2546065"/>
              <a:gd name="connsiteX43" fmla="*/ 4572000 w 4751882"/>
              <a:gd name="connsiteY43" fmla="*/ 779489 h 2546065"/>
              <a:gd name="connsiteX44" fmla="*/ 4646951 w 4751882"/>
              <a:gd name="connsiteY44" fmla="*/ 689548 h 2546065"/>
              <a:gd name="connsiteX45" fmla="*/ 4676931 w 4751882"/>
              <a:gd name="connsiteY45" fmla="*/ 599607 h 2546065"/>
              <a:gd name="connsiteX46" fmla="*/ 4691922 w 4751882"/>
              <a:gd name="connsiteY46" fmla="*/ 554636 h 2546065"/>
              <a:gd name="connsiteX47" fmla="*/ 4721902 w 4751882"/>
              <a:gd name="connsiteY47" fmla="*/ 494676 h 2546065"/>
              <a:gd name="connsiteX48" fmla="*/ 4736892 w 4751882"/>
              <a:gd name="connsiteY48" fmla="*/ 419725 h 2546065"/>
              <a:gd name="connsiteX49" fmla="*/ 4751882 w 4751882"/>
              <a:gd name="connsiteY49" fmla="*/ 374754 h 2546065"/>
              <a:gd name="connsiteX50" fmla="*/ 4721902 w 4751882"/>
              <a:gd name="connsiteY50" fmla="*/ 209863 h 2546065"/>
              <a:gd name="connsiteX51" fmla="*/ 4691922 w 4751882"/>
              <a:gd name="connsiteY51" fmla="*/ 164892 h 2546065"/>
              <a:gd name="connsiteX52" fmla="*/ 4661941 w 4751882"/>
              <a:gd name="connsiteY52" fmla="*/ 104931 h 2546065"/>
              <a:gd name="connsiteX53" fmla="*/ 4646951 w 4751882"/>
              <a:gd name="connsiteY53" fmla="*/ 59961 h 2546065"/>
              <a:gd name="connsiteX54" fmla="*/ 4601981 w 4751882"/>
              <a:gd name="connsiteY54" fmla="*/ 14990 h 2546065"/>
              <a:gd name="connsiteX55" fmla="*/ 4557010 w 4751882"/>
              <a:gd name="connsiteY55" fmla="*/ 0 h 254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751882" h="2546065">
                <a:moveTo>
                  <a:pt x="0" y="1918741"/>
                </a:moveTo>
                <a:cubicBezTo>
                  <a:pt x="4997" y="1953718"/>
                  <a:pt x="3817" y="1990153"/>
                  <a:pt x="14990" y="2023672"/>
                </a:cubicBezTo>
                <a:cubicBezTo>
                  <a:pt x="19459" y="2037080"/>
                  <a:pt x="36142" y="2042617"/>
                  <a:pt x="44971" y="2053653"/>
                </a:cubicBezTo>
                <a:cubicBezTo>
                  <a:pt x="56225" y="2067721"/>
                  <a:pt x="63418" y="2084783"/>
                  <a:pt x="74951" y="2098623"/>
                </a:cubicBezTo>
                <a:cubicBezTo>
                  <a:pt x="88523" y="2114909"/>
                  <a:pt x="106350" y="2127308"/>
                  <a:pt x="119922" y="2143594"/>
                </a:cubicBezTo>
                <a:cubicBezTo>
                  <a:pt x="214482" y="2257065"/>
                  <a:pt x="92652" y="2131312"/>
                  <a:pt x="179882" y="2218545"/>
                </a:cubicBezTo>
                <a:cubicBezTo>
                  <a:pt x="211287" y="2344166"/>
                  <a:pt x="171395" y="2228299"/>
                  <a:pt x="224853" y="2308486"/>
                </a:cubicBezTo>
                <a:cubicBezTo>
                  <a:pt x="249147" y="2344928"/>
                  <a:pt x="246626" y="2375514"/>
                  <a:pt x="284813" y="2398427"/>
                </a:cubicBezTo>
                <a:cubicBezTo>
                  <a:pt x="300173" y="2407643"/>
                  <a:pt x="378546" y="2425607"/>
                  <a:pt x="389745" y="2428407"/>
                </a:cubicBezTo>
                <a:cubicBezTo>
                  <a:pt x="749798" y="2668443"/>
                  <a:pt x="436007" y="2471495"/>
                  <a:pt x="1573968" y="2443397"/>
                </a:cubicBezTo>
                <a:cubicBezTo>
                  <a:pt x="1599438" y="2442768"/>
                  <a:pt x="1623851" y="2432965"/>
                  <a:pt x="1648918" y="2428407"/>
                </a:cubicBezTo>
                <a:cubicBezTo>
                  <a:pt x="1678822" y="2422970"/>
                  <a:pt x="1708771" y="2417715"/>
                  <a:pt x="1738859" y="2413417"/>
                </a:cubicBezTo>
                <a:cubicBezTo>
                  <a:pt x="1823828" y="2401279"/>
                  <a:pt x="1857373" y="2402526"/>
                  <a:pt x="1933731" y="2383436"/>
                </a:cubicBezTo>
                <a:cubicBezTo>
                  <a:pt x="2133984" y="2333371"/>
                  <a:pt x="1786394" y="2409515"/>
                  <a:pt x="2038663" y="2353456"/>
                </a:cubicBezTo>
                <a:cubicBezTo>
                  <a:pt x="2063534" y="2347929"/>
                  <a:pt x="2089033" y="2345170"/>
                  <a:pt x="2113613" y="2338466"/>
                </a:cubicBezTo>
                <a:cubicBezTo>
                  <a:pt x="2144101" y="2330151"/>
                  <a:pt x="2175288" y="2322619"/>
                  <a:pt x="2203554" y="2308486"/>
                </a:cubicBezTo>
                <a:cubicBezTo>
                  <a:pt x="2233534" y="2293496"/>
                  <a:pt x="2261458" y="2273373"/>
                  <a:pt x="2293495" y="2263515"/>
                </a:cubicBezTo>
                <a:cubicBezTo>
                  <a:pt x="2327265" y="2253124"/>
                  <a:pt x="2363450" y="2253522"/>
                  <a:pt x="2398427" y="2248525"/>
                </a:cubicBezTo>
                <a:cubicBezTo>
                  <a:pt x="2428407" y="2238532"/>
                  <a:pt x="2457880" y="2226860"/>
                  <a:pt x="2488368" y="2218545"/>
                </a:cubicBezTo>
                <a:cubicBezTo>
                  <a:pt x="2512948" y="2211841"/>
                  <a:pt x="2538601" y="2209733"/>
                  <a:pt x="2563318" y="2203554"/>
                </a:cubicBezTo>
                <a:cubicBezTo>
                  <a:pt x="2602753" y="2193695"/>
                  <a:pt x="2717036" y="2160056"/>
                  <a:pt x="2758190" y="2143594"/>
                </a:cubicBezTo>
                <a:cubicBezTo>
                  <a:pt x="2903304" y="2085548"/>
                  <a:pt x="2721941" y="2144713"/>
                  <a:pt x="2893102" y="2068643"/>
                </a:cubicBezTo>
                <a:cubicBezTo>
                  <a:pt x="2911928" y="2060276"/>
                  <a:pt x="2933187" y="2059074"/>
                  <a:pt x="2953063" y="2053653"/>
                </a:cubicBezTo>
                <a:cubicBezTo>
                  <a:pt x="2988158" y="2044082"/>
                  <a:pt x="3023017" y="2033666"/>
                  <a:pt x="3057994" y="2023672"/>
                </a:cubicBezTo>
                <a:cubicBezTo>
                  <a:pt x="3082978" y="2008682"/>
                  <a:pt x="3107476" y="1992851"/>
                  <a:pt x="3132945" y="1978702"/>
                </a:cubicBezTo>
                <a:cubicBezTo>
                  <a:pt x="3152479" y="1967850"/>
                  <a:pt x="3174312" y="1961117"/>
                  <a:pt x="3192905" y="1948722"/>
                </a:cubicBezTo>
                <a:cubicBezTo>
                  <a:pt x="3315109" y="1867252"/>
                  <a:pt x="3220260" y="1904626"/>
                  <a:pt x="3312827" y="1873771"/>
                </a:cubicBezTo>
                <a:cubicBezTo>
                  <a:pt x="3322820" y="1858781"/>
                  <a:pt x="3330068" y="1841539"/>
                  <a:pt x="3342807" y="1828800"/>
                </a:cubicBezTo>
                <a:cubicBezTo>
                  <a:pt x="3355546" y="1816061"/>
                  <a:pt x="3373937" y="1810353"/>
                  <a:pt x="3387777" y="1798820"/>
                </a:cubicBezTo>
                <a:cubicBezTo>
                  <a:pt x="3404063" y="1785248"/>
                  <a:pt x="3417758" y="1768839"/>
                  <a:pt x="3432748" y="1753849"/>
                </a:cubicBezTo>
                <a:cubicBezTo>
                  <a:pt x="3464392" y="1658916"/>
                  <a:pt x="3436086" y="1713157"/>
                  <a:pt x="3582650" y="1618938"/>
                </a:cubicBezTo>
                <a:cubicBezTo>
                  <a:pt x="3607158" y="1603183"/>
                  <a:pt x="3636998" y="1594570"/>
                  <a:pt x="3657600" y="1573968"/>
                </a:cubicBezTo>
                <a:cubicBezTo>
                  <a:pt x="3703147" y="1528421"/>
                  <a:pt x="3792551" y="1435299"/>
                  <a:pt x="3837482" y="1424066"/>
                </a:cubicBezTo>
                <a:lnTo>
                  <a:pt x="3897443" y="1409076"/>
                </a:lnTo>
                <a:cubicBezTo>
                  <a:pt x="3907436" y="1399082"/>
                  <a:pt x="3914782" y="1385416"/>
                  <a:pt x="3927423" y="1379095"/>
                </a:cubicBezTo>
                <a:cubicBezTo>
                  <a:pt x="3945850" y="1369881"/>
                  <a:pt x="3970619" y="1376080"/>
                  <a:pt x="3987384" y="1364105"/>
                </a:cubicBezTo>
                <a:cubicBezTo>
                  <a:pt x="4146140" y="1250709"/>
                  <a:pt x="3955116" y="1345644"/>
                  <a:pt x="4062335" y="1274164"/>
                </a:cubicBezTo>
                <a:cubicBezTo>
                  <a:pt x="4080928" y="1261769"/>
                  <a:pt x="4102893" y="1255271"/>
                  <a:pt x="4122295" y="1244184"/>
                </a:cubicBezTo>
                <a:cubicBezTo>
                  <a:pt x="4137937" y="1235246"/>
                  <a:pt x="4152276" y="1224197"/>
                  <a:pt x="4167266" y="1214204"/>
                </a:cubicBezTo>
                <a:cubicBezTo>
                  <a:pt x="4215035" y="1142550"/>
                  <a:pt x="4215840" y="1128605"/>
                  <a:pt x="4272197" y="1079292"/>
                </a:cubicBezTo>
                <a:cubicBezTo>
                  <a:pt x="4296275" y="1058223"/>
                  <a:pt x="4321552" y="1038528"/>
                  <a:pt x="4347148" y="1019331"/>
                </a:cubicBezTo>
                <a:cubicBezTo>
                  <a:pt x="4381192" y="993798"/>
                  <a:pt x="4421684" y="974775"/>
                  <a:pt x="4452079" y="944381"/>
                </a:cubicBezTo>
                <a:cubicBezTo>
                  <a:pt x="4530826" y="865635"/>
                  <a:pt x="4467660" y="907578"/>
                  <a:pt x="4527030" y="824459"/>
                </a:cubicBezTo>
                <a:cubicBezTo>
                  <a:pt x="4539352" y="807209"/>
                  <a:pt x="4558429" y="795775"/>
                  <a:pt x="4572000" y="779489"/>
                </a:cubicBezTo>
                <a:cubicBezTo>
                  <a:pt x="4676348" y="654271"/>
                  <a:pt x="4515573" y="820926"/>
                  <a:pt x="4646951" y="689548"/>
                </a:cubicBezTo>
                <a:lnTo>
                  <a:pt x="4676931" y="599607"/>
                </a:lnTo>
                <a:cubicBezTo>
                  <a:pt x="4681928" y="584617"/>
                  <a:pt x="4684855" y="568769"/>
                  <a:pt x="4691922" y="554636"/>
                </a:cubicBezTo>
                <a:lnTo>
                  <a:pt x="4721902" y="494676"/>
                </a:lnTo>
                <a:cubicBezTo>
                  <a:pt x="4726899" y="469692"/>
                  <a:pt x="4730713" y="444443"/>
                  <a:pt x="4736892" y="419725"/>
                </a:cubicBezTo>
                <a:cubicBezTo>
                  <a:pt x="4740724" y="404396"/>
                  <a:pt x="4751882" y="390555"/>
                  <a:pt x="4751882" y="374754"/>
                </a:cubicBezTo>
                <a:cubicBezTo>
                  <a:pt x="4751882" y="358543"/>
                  <a:pt x="4735022" y="240476"/>
                  <a:pt x="4721902" y="209863"/>
                </a:cubicBezTo>
                <a:cubicBezTo>
                  <a:pt x="4714805" y="193304"/>
                  <a:pt x="4700860" y="180534"/>
                  <a:pt x="4691922" y="164892"/>
                </a:cubicBezTo>
                <a:cubicBezTo>
                  <a:pt x="4680835" y="145490"/>
                  <a:pt x="4670744" y="125470"/>
                  <a:pt x="4661941" y="104931"/>
                </a:cubicBezTo>
                <a:cubicBezTo>
                  <a:pt x="4655717" y="90408"/>
                  <a:pt x="4655716" y="73108"/>
                  <a:pt x="4646951" y="59961"/>
                </a:cubicBezTo>
                <a:cubicBezTo>
                  <a:pt x="4635192" y="42322"/>
                  <a:pt x="4619620" y="26749"/>
                  <a:pt x="4601981" y="14990"/>
                </a:cubicBezTo>
                <a:cubicBezTo>
                  <a:pt x="4588834" y="6225"/>
                  <a:pt x="4557010" y="0"/>
                  <a:pt x="45570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0" name="Forme libre 99"/>
          <p:cNvSpPr/>
          <p:nvPr/>
        </p:nvSpPr>
        <p:spPr>
          <a:xfrm>
            <a:off x="6396678" y="3049562"/>
            <a:ext cx="551263" cy="157689"/>
          </a:xfrm>
          <a:custGeom>
            <a:avLst/>
            <a:gdLst>
              <a:gd name="connsiteX0" fmla="*/ 735017 w 735017"/>
              <a:gd name="connsiteY0" fmla="*/ 0 h 210252"/>
              <a:gd name="connsiteX1" fmla="*/ 120421 w 735017"/>
              <a:gd name="connsiteY1" fmla="*/ 209862 h 210252"/>
              <a:gd name="connsiteX2" fmla="*/ 90440 w 735017"/>
              <a:gd name="connsiteY2" fmla="*/ 179882 h 210252"/>
              <a:gd name="connsiteX3" fmla="*/ 15489 w 735017"/>
              <a:gd name="connsiteY3" fmla="*/ 119921 h 210252"/>
              <a:gd name="connsiteX4" fmla="*/ 499 w 735017"/>
              <a:gd name="connsiteY4" fmla="*/ 29980 h 2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017" h="210252">
                <a:moveTo>
                  <a:pt x="735017" y="0"/>
                </a:moveTo>
                <a:cubicBezTo>
                  <a:pt x="530152" y="69954"/>
                  <a:pt x="328933" y="151673"/>
                  <a:pt x="120421" y="209862"/>
                </a:cubicBezTo>
                <a:cubicBezTo>
                  <a:pt x="106808" y="213661"/>
                  <a:pt x="101476" y="188711"/>
                  <a:pt x="90440" y="179882"/>
                </a:cubicBezTo>
                <a:cubicBezTo>
                  <a:pt x="-4104" y="104248"/>
                  <a:pt x="87874" y="192306"/>
                  <a:pt x="15489" y="119921"/>
                </a:cubicBezTo>
                <a:cubicBezTo>
                  <a:pt x="-4241" y="60730"/>
                  <a:pt x="499" y="90752"/>
                  <a:pt x="499" y="299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1" name="Forme libre 100"/>
          <p:cNvSpPr/>
          <p:nvPr/>
        </p:nvSpPr>
        <p:spPr>
          <a:xfrm>
            <a:off x="7116581" y="3060804"/>
            <a:ext cx="558740" cy="89951"/>
          </a:xfrm>
          <a:custGeom>
            <a:avLst/>
            <a:gdLst>
              <a:gd name="connsiteX0" fmla="*/ 0 w 744987"/>
              <a:gd name="connsiteY0" fmla="*/ 0 h 119934"/>
              <a:gd name="connsiteX1" fmla="*/ 734518 w 744987"/>
              <a:gd name="connsiteY1" fmla="*/ 119921 h 119934"/>
              <a:gd name="connsiteX2" fmla="*/ 719528 w 744987"/>
              <a:gd name="connsiteY2" fmla="*/ 29980 h 11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4987" h="119934">
                <a:moveTo>
                  <a:pt x="0" y="0"/>
                </a:moveTo>
                <a:cubicBezTo>
                  <a:pt x="244839" y="39974"/>
                  <a:pt x="486652" y="109593"/>
                  <a:pt x="734518" y="119921"/>
                </a:cubicBezTo>
                <a:cubicBezTo>
                  <a:pt x="764886" y="121186"/>
                  <a:pt x="719528" y="29980"/>
                  <a:pt x="719528" y="299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2" name="Forme libre 101"/>
          <p:cNvSpPr/>
          <p:nvPr/>
        </p:nvSpPr>
        <p:spPr>
          <a:xfrm>
            <a:off x="7858594" y="3049562"/>
            <a:ext cx="641342" cy="293341"/>
          </a:xfrm>
          <a:custGeom>
            <a:avLst/>
            <a:gdLst>
              <a:gd name="connsiteX0" fmla="*/ 0 w 855123"/>
              <a:gd name="connsiteY0" fmla="*/ 0 h 391121"/>
              <a:gd name="connsiteX1" fmla="*/ 659567 w 855123"/>
              <a:gd name="connsiteY1" fmla="*/ 389744 h 391121"/>
              <a:gd name="connsiteX2" fmla="*/ 779488 w 855123"/>
              <a:gd name="connsiteY2" fmla="*/ 299803 h 391121"/>
              <a:gd name="connsiteX3" fmla="*/ 824459 w 855123"/>
              <a:gd name="connsiteY3" fmla="*/ 254833 h 391121"/>
              <a:gd name="connsiteX4" fmla="*/ 854439 w 855123"/>
              <a:gd name="connsiteY4" fmla="*/ 89941 h 39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123" h="391121">
                <a:moveTo>
                  <a:pt x="0" y="0"/>
                </a:moveTo>
                <a:cubicBezTo>
                  <a:pt x="219856" y="129915"/>
                  <a:pt x="431156" y="275539"/>
                  <a:pt x="659567" y="389744"/>
                </a:cubicBezTo>
                <a:cubicBezTo>
                  <a:pt x="687981" y="403951"/>
                  <a:pt x="775610" y="303681"/>
                  <a:pt x="779488" y="299803"/>
                </a:cubicBezTo>
                <a:lnTo>
                  <a:pt x="824459" y="254833"/>
                </a:lnTo>
                <a:cubicBezTo>
                  <a:pt x="862339" y="141190"/>
                  <a:pt x="854439" y="196494"/>
                  <a:pt x="854439" y="899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3" name="Forme libre 102"/>
          <p:cNvSpPr/>
          <p:nvPr/>
        </p:nvSpPr>
        <p:spPr>
          <a:xfrm>
            <a:off x="3013023" y="3094532"/>
            <a:ext cx="5677525" cy="1641423"/>
          </a:xfrm>
          <a:custGeom>
            <a:avLst/>
            <a:gdLst>
              <a:gd name="connsiteX0" fmla="*/ 7570033 w 7570033"/>
              <a:gd name="connsiteY0" fmla="*/ 0 h 2188564"/>
              <a:gd name="connsiteX1" fmla="*/ 4347147 w 7570033"/>
              <a:gd name="connsiteY1" fmla="*/ 1678898 h 2188564"/>
              <a:gd name="connsiteX2" fmla="*/ 4242216 w 7570033"/>
              <a:gd name="connsiteY2" fmla="*/ 1708878 h 2188564"/>
              <a:gd name="connsiteX3" fmla="*/ 4152275 w 7570033"/>
              <a:gd name="connsiteY3" fmla="*/ 1738859 h 2188564"/>
              <a:gd name="connsiteX4" fmla="*/ 4077325 w 7570033"/>
              <a:gd name="connsiteY4" fmla="*/ 1753849 h 2188564"/>
              <a:gd name="connsiteX5" fmla="*/ 4002374 w 7570033"/>
              <a:gd name="connsiteY5" fmla="*/ 1783829 h 2188564"/>
              <a:gd name="connsiteX6" fmla="*/ 3957403 w 7570033"/>
              <a:gd name="connsiteY6" fmla="*/ 1798819 h 2188564"/>
              <a:gd name="connsiteX7" fmla="*/ 3777521 w 7570033"/>
              <a:gd name="connsiteY7" fmla="*/ 1813809 h 2188564"/>
              <a:gd name="connsiteX8" fmla="*/ 3717561 w 7570033"/>
              <a:gd name="connsiteY8" fmla="*/ 1843790 h 2188564"/>
              <a:gd name="connsiteX9" fmla="*/ 3447738 w 7570033"/>
              <a:gd name="connsiteY9" fmla="*/ 1903750 h 2188564"/>
              <a:gd name="connsiteX10" fmla="*/ 3147934 w 7570033"/>
              <a:gd name="connsiteY10" fmla="*/ 1963711 h 2188564"/>
              <a:gd name="connsiteX11" fmla="*/ 3087974 w 7570033"/>
              <a:gd name="connsiteY11" fmla="*/ 1978701 h 2188564"/>
              <a:gd name="connsiteX12" fmla="*/ 2953062 w 7570033"/>
              <a:gd name="connsiteY12" fmla="*/ 2008682 h 2188564"/>
              <a:gd name="connsiteX13" fmla="*/ 2818151 w 7570033"/>
              <a:gd name="connsiteY13" fmla="*/ 2053652 h 2188564"/>
              <a:gd name="connsiteX14" fmla="*/ 2758190 w 7570033"/>
              <a:gd name="connsiteY14" fmla="*/ 2068642 h 2188564"/>
              <a:gd name="connsiteX15" fmla="*/ 2713220 w 7570033"/>
              <a:gd name="connsiteY15" fmla="*/ 2083632 h 2188564"/>
              <a:gd name="connsiteX16" fmla="*/ 2503357 w 7570033"/>
              <a:gd name="connsiteY16" fmla="*/ 2113613 h 2188564"/>
              <a:gd name="connsiteX17" fmla="*/ 2413416 w 7570033"/>
              <a:gd name="connsiteY17" fmla="*/ 2128603 h 2188564"/>
              <a:gd name="connsiteX18" fmla="*/ 2158584 w 7570033"/>
              <a:gd name="connsiteY18" fmla="*/ 2173573 h 2188564"/>
              <a:gd name="connsiteX19" fmla="*/ 1798820 w 7570033"/>
              <a:gd name="connsiteY19" fmla="*/ 2188564 h 2188564"/>
              <a:gd name="connsiteX20" fmla="*/ 989351 w 7570033"/>
              <a:gd name="connsiteY20" fmla="*/ 2173573 h 2188564"/>
              <a:gd name="connsiteX21" fmla="*/ 944380 w 7570033"/>
              <a:gd name="connsiteY21" fmla="*/ 2158583 h 2188564"/>
              <a:gd name="connsiteX22" fmla="*/ 839449 w 7570033"/>
              <a:gd name="connsiteY22" fmla="*/ 2143593 h 2188564"/>
              <a:gd name="connsiteX23" fmla="*/ 734518 w 7570033"/>
              <a:gd name="connsiteY23" fmla="*/ 2083632 h 2188564"/>
              <a:gd name="connsiteX24" fmla="*/ 644577 w 7570033"/>
              <a:gd name="connsiteY24" fmla="*/ 2053652 h 2188564"/>
              <a:gd name="connsiteX25" fmla="*/ 599606 w 7570033"/>
              <a:gd name="connsiteY25" fmla="*/ 2023672 h 2188564"/>
              <a:gd name="connsiteX26" fmla="*/ 524656 w 7570033"/>
              <a:gd name="connsiteY26" fmla="*/ 2008682 h 2188564"/>
              <a:gd name="connsiteX27" fmla="*/ 464695 w 7570033"/>
              <a:gd name="connsiteY27" fmla="*/ 1993691 h 2188564"/>
              <a:gd name="connsiteX28" fmla="*/ 374754 w 7570033"/>
              <a:gd name="connsiteY28" fmla="*/ 1963711 h 2188564"/>
              <a:gd name="connsiteX29" fmla="*/ 209862 w 7570033"/>
              <a:gd name="connsiteY29" fmla="*/ 1933731 h 2188564"/>
              <a:gd name="connsiteX30" fmla="*/ 119921 w 7570033"/>
              <a:gd name="connsiteY30" fmla="*/ 1918741 h 2188564"/>
              <a:gd name="connsiteX31" fmla="*/ 14990 w 7570033"/>
              <a:gd name="connsiteY31" fmla="*/ 1903750 h 2188564"/>
              <a:gd name="connsiteX32" fmla="*/ 0 w 7570033"/>
              <a:gd name="connsiteY32" fmla="*/ 1873770 h 21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570033" h="2188564">
                <a:moveTo>
                  <a:pt x="7570033" y="0"/>
                </a:moveTo>
                <a:lnTo>
                  <a:pt x="4347147" y="1678898"/>
                </a:lnTo>
                <a:cubicBezTo>
                  <a:pt x="4324074" y="1690858"/>
                  <a:pt x="4263472" y="1702501"/>
                  <a:pt x="4242216" y="1708878"/>
                </a:cubicBezTo>
                <a:cubicBezTo>
                  <a:pt x="4211947" y="1717959"/>
                  <a:pt x="4183263" y="1732661"/>
                  <a:pt x="4152275" y="1738859"/>
                </a:cubicBezTo>
                <a:cubicBezTo>
                  <a:pt x="4127292" y="1743856"/>
                  <a:pt x="4101729" y="1746528"/>
                  <a:pt x="4077325" y="1753849"/>
                </a:cubicBezTo>
                <a:cubicBezTo>
                  <a:pt x="4051552" y="1761581"/>
                  <a:pt x="4027569" y="1774381"/>
                  <a:pt x="4002374" y="1783829"/>
                </a:cubicBezTo>
                <a:cubicBezTo>
                  <a:pt x="3987579" y="1789377"/>
                  <a:pt x="3973066" y="1796731"/>
                  <a:pt x="3957403" y="1798819"/>
                </a:cubicBezTo>
                <a:cubicBezTo>
                  <a:pt x="3897762" y="1806771"/>
                  <a:pt x="3837482" y="1808812"/>
                  <a:pt x="3777521" y="1813809"/>
                </a:cubicBezTo>
                <a:cubicBezTo>
                  <a:pt x="3757534" y="1823803"/>
                  <a:pt x="3738100" y="1834987"/>
                  <a:pt x="3717561" y="1843790"/>
                </a:cubicBezTo>
                <a:cubicBezTo>
                  <a:pt x="3648830" y="1873247"/>
                  <a:pt x="3452255" y="1902621"/>
                  <a:pt x="3447738" y="1903750"/>
                </a:cubicBezTo>
                <a:cubicBezTo>
                  <a:pt x="3219020" y="1960930"/>
                  <a:pt x="3441963" y="1908581"/>
                  <a:pt x="3147934" y="1963711"/>
                </a:cubicBezTo>
                <a:cubicBezTo>
                  <a:pt x="3127685" y="1967508"/>
                  <a:pt x="3108085" y="1974232"/>
                  <a:pt x="3087974" y="1978701"/>
                </a:cubicBezTo>
                <a:cubicBezTo>
                  <a:pt x="3038752" y="1989639"/>
                  <a:pt x="3000600" y="1994055"/>
                  <a:pt x="2953062" y="2008682"/>
                </a:cubicBezTo>
                <a:cubicBezTo>
                  <a:pt x="2907755" y="2022623"/>
                  <a:pt x="2864139" y="2042155"/>
                  <a:pt x="2818151" y="2053652"/>
                </a:cubicBezTo>
                <a:cubicBezTo>
                  <a:pt x="2798164" y="2058649"/>
                  <a:pt x="2777999" y="2062982"/>
                  <a:pt x="2758190" y="2068642"/>
                </a:cubicBezTo>
                <a:cubicBezTo>
                  <a:pt x="2742997" y="2072983"/>
                  <a:pt x="2728645" y="2080204"/>
                  <a:pt x="2713220" y="2083632"/>
                </a:cubicBezTo>
                <a:cubicBezTo>
                  <a:pt x="2648827" y="2097942"/>
                  <a:pt x="2566907" y="2104535"/>
                  <a:pt x="2503357" y="2113613"/>
                </a:cubicBezTo>
                <a:cubicBezTo>
                  <a:pt x="2473269" y="2117911"/>
                  <a:pt x="2443220" y="2122642"/>
                  <a:pt x="2413416" y="2128603"/>
                </a:cubicBezTo>
                <a:cubicBezTo>
                  <a:pt x="2297112" y="2151864"/>
                  <a:pt x="2273556" y="2166387"/>
                  <a:pt x="2158584" y="2173573"/>
                </a:cubicBezTo>
                <a:cubicBezTo>
                  <a:pt x="2038792" y="2181060"/>
                  <a:pt x="1918741" y="2183567"/>
                  <a:pt x="1798820" y="2188564"/>
                </a:cubicBezTo>
                <a:lnTo>
                  <a:pt x="989351" y="2173573"/>
                </a:lnTo>
                <a:cubicBezTo>
                  <a:pt x="973560" y="2173019"/>
                  <a:pt x="959874" y="2161682"/>
                  <a:pt x="944380" y="2158583"/>
                </a:cubicBezTo>
                <a:cubicBezTo>
                  <a:pt x="909734" y="2151654"/>
                  <a:pt x="874426" y="2148590"/>
                  <a:pt x="839449" y="2143593"/>
                </a:cubicBezTo>
                <a:cubicBezTo>
                  <a:pt x="701901" y="2097744"/>
                  <a:pt x="916024" y="2174385"/>
                  <a:pt x="734518" y="2083632"/>
                </a:cubicBezTo>
                <a:cubicBezTo>
                  <a:pt x="706252" y="2069499"/>
                  <a:pt x="670872" y="2071181"/>
                  <a:pt x="644577" y="2053652"/>
                </a:cubicBezTo>
                <a:cubicBezTo>
                  <a:pt x="629587" y="2043659"/>
                  <a:pt x="616475" y="2029998"/>
                  <a:pt x="599606" y="2023672"/>
                </a:cubicBezTo>
                <a:cubicBezTo>
                  <a:pt x="575750" y="2014726"/>
                  <a:pt x="549527" y="2014209"/>
                  <a:pt x="524656" y="2008682"/>
                </a:cubicBezTo>
                <a:cubicBezTo>
                  <a:pt x="504544" y="2004213"/>
                  <a:pt x="484428" y="1999611"/>
                  <a:pt x="464695" y="1993691"/>
                </a:cubicBezTo>
                <a:cubicBezTo>
                  <a:pt x="434426" y="1984610"/>
                  <a:pt x="406038" y="1968180"/>
                  <a:pt x="374754" y="1963711"/>
                </a:cubicBezTo>
                <a:cubicBezTo>
                  <a:pt x="108015" y="1925606"/>
                  <a:pt x="386558" y="1969070"/>
                  <a:pt x="209862" y="1933731"/>
                </a:cubicBezTo>
                <a:cubicBezTo>
                  <a:pt x="180058" y="1927770"/>
                  <a:pt x="149961" y="1923363"/>
                  <a:pt x="119921" y="1918741"/>
                </a:cubicBezTo>
                <a:cubicBezTo>
                  <a:pt x="85000" y="1913368"/>
                  <a:pt x="48072" y="1916156"/>
                  <a:pt x="14990" y="1903750"/>
                </a:cubicBezTo>
                <a:cubicBezTo>
                  <a:pt x="4529" y="1899827"/>
                  <a:pt x="4997" y="1883763"/>
                  <a:pt x="0" y="187377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04" name="Connecteur droit 103"/>
          <p:cNvCxnSpPr/>
          <p:nvPr/>
        </p:nvCxnSpPr>
        <p:spPr>
          <a:xfrm>
            <a:off x="3043956" y="4316121"/>
            <a:ext cx="784019" cy="351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flipV="1">
            <a:off x="3827975" y="4313572"/>
            <a:ext cx="0" cy="150449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V="1">
            <a:off x="3513335" y="4509694"/>
            <a:ext cx="0" cy="127899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3034587" y="4520590"/>
            <a:ext cx="47874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flipH="1" flipV="1">
            <a:off x="2404062" y="3797673"/>
            <a:ext cx="135864" cy="131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 flipH="1">
            <a:off x="4210414" y="3639799"/>
            <a:ext cx="221135" cy="1159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>
            <a:off x="3890573" y="4979545"/>
            <a:ext cx="0" cy="5546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>
            <a:off x="3418385" y="4261297"/>
            <a:ext cx="288479" cy="16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8059" y="2660136"/>
            <a:ext cx="6664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Note only the slow draw</a:t>
            </a:r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1171496" y="117827"/>
            <a:ext cx="6727983" cy="5437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5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dirty="0" smtClean="0">
                <a:latin typeface="+mn-lt"/>
              </a:rPr>
              <a:t>nBLM detectors Integration in </a:t>
            </a:r>
            <a:r>
              <a:rPr lang="en-GB" sz="2200" dirty="0" err="1" smtClean="0">
                <a:latin typeface="+mn-lt"/>
              </a:rPr>
              <a:t>ess</a:t>
            </a:r>
            <a:r>
              <a:rPr lang="en-GB" sz="2200" dirty="0" smtClean="0">
                <a:latin typeface="+mn-lt"/>
              </a:rPr>
              <a:t> (III)</a:t>
            </a: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21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839376394"/>
              </p:ext>
            </p:extLst>
          </p:nvPr>
        </p:nvGraphicFramePr>
        <p:xfrm>
          <a:off x="1115618" y="1130300"/>
          <a:ext cx="7226300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ccolade fermante 3"/>
          <p:cNvSpPr/>
          <p:nvPr/>
        </p:nvSpPr>
        <p:spPr>
          <a:xfrm>
            <a:off x="5511800" y="1130300"/>
            <a:ext cx="215900" cy="149860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5727700" y="1279435"/>
            <a:ext cx="2959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New Mechanics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Tests planned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Distribution and installation in 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Accolade fermante 9"/>
          <p:cNvSpPr/>
          <p:nvPr/>
        </p:nvSpPr>
        <p:spPr>
          <a:xfrm>
            <a:off x="7493000" y="3067050"/>
            <a:ext cx="215900" cy="149860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7708900" y="3452336"/>
            <a:ext cx="13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General update</a:t>
            </a:r>
            <a:endParaRPr lang="en-GB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1295400" y="3816350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92886" y="3400851"/>
            <a:ext cx="11557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Dedicated talk by    Y. Mariette</a:t>
            </a:r>
            <a:endParaRPr lang="en-GB" sz="1600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314700" y="5835650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52600" y="5543262"/>
            <a:ext cx="15621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Dedicated talk by P. </a:t>
            </a:r>
            <a:r>
              <a:rPr lang="en-GB" sz="1600" dirty="0" err="1" smtClean="0"/>
              <a:t>Legou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986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81000" y="1092200"/>
            <a:ext cx="8382000" cy="6155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/>
                </a:solidFill>
              </a:rPr>
              <a:t>nBLM </a:t>
            </a:r>
            <a:r>
              <a:rPr lang="en-GB" sz="160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 </a:t>
            </a:r>
            <a:r>
              <a:rPr lang="en-GB" sz="1600" dirty="0" smtClean="0">
                <a:sym typeface="Wingdings" panose="05000000000000000000" pitchFamily="2" charset="2"/>
              </a:rPr>
              <a:t>neutron Beam Loss Monitoring system based on the detection of fast neutrons 	 with Micromegas detectors. + low sensitivity to gammas and X-Rays.</a:t>
            </a:r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5900" y="1834033"/>
            <a:ext cx="7899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chemeClr val="accent5"/>
                </a:solidFill>
              </a:rPr>
              <a:t>Objective</a:t>
            </a:r>
            <a:r>
              <a:rPr lang="en-GB" sz="1600" dirty="0" smtClean="0">
                <a:solidFill>
                  <a:schemeClr val="accent5"/>
                </a:solidFill>
              </a:rPr>
              <a:t>: </a:t>
            </a:r>
            <a:r>
              <a:rPr lang="en-GB" sz="1600" b="1" dirty="0" smtClean="0">
                <a:solidFill>
                  <a:schemeClr val="accent5"/>
                </a:solidFill>
              </a:rPr>
              <a:t>Protection + monitoring normal operation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T</a:t>
            </a:r>
            <a:r>
              <a:rPr lang="en-US" sz="1600" dirty="0" smtClean="0"/>
              <a:t>o maintain accelerator activation at a low level (loss &lt;&lt; 1 W/m)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For fine beam tuning purpose, particularly for high beam intensity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Machine Protection</a:t>
            </a:r>
          </a:p>
          <a:p>
            <a:pPr lvl="1"/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accent6"/>
                </a:solidFill>
              </a:rPr>
              <a:t>Project to deliver and commission 42 modules (</a:t>
            </a:r>
            <a:r>
              <a:rPr lang="en-GB" sz="1600" b="1" dirty="0" smtClean="0">
                <a:solidFill>
                  <a:schemeClr val="accent6"/>
                </a:solidFill>
              </a:rPr>
              <a:t>84 detectors</a:t>
            </a:r>
            <a:r>
              <a:rPr lang="en-GB" sz="1600" dirty="0" smtClean="0">
                <a:solidFill>
                  <a:schemeClr val="accent6"/>
                </a:solidFill>
              </a:rPr>
              <a:t>) by </a:t>
            </a:r>
            <a:r>
              <a:rPr lang="en-GB" sz="1600" b="1" dirty="0" smtClean="0">
                <a:solidFill>
                  <a:schemeClr val="accent6"/>
                </a:solidFill>
              </a:rPr>
              <a:t>April 2019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To be installed mainly in the </a:t>
            </a:r>
            <a:r>
              <a:rPr lang="en-GB" sz="1600" b="1" dirty="0" smtClean="0"/>
              <a:t>DTL and Spokes </a:t>
            </a:r>
            <a:r>
              <a:rPr lang="en-GB" sz="1600" dirty="0" smtClean="0"/>
              <a:t>regions: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proton</a:t>
            </a:r>
            <a:r>
              <a:rPr lang="en-US" sz="1600" baseline="-25000" dirty="0" smtClean="0"/>
              <a:t> </a:t>
            </a:r>
            <a:r>
              <a:rPr lang="en-GB" sz="1600" dirty="0" smtClean="0"/>
              <a:t>3.6 – 216 MeV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 smtClean="0"/>
              <a:t>Some will be tested also at higher energies</a:t>
            </a:r>
          </a:p>
          <a:p>
            <a:pPr lvl="1"/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accent5"/>
                </a:solidFill>
              </a:rPr>
              <a:t>Why new BLM?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Complementary to the others ESS BLM systems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At low beam energy only neutrons and photons can escape beam pipe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6"/>
                </a:solidFill>
              </a:rPr>
              <a:t>Photons</a:t>
            </a:r>
            <a:r>
              <a:rPr lang="en-US" sz="1600" dirty="0" smtClean="0"/>
              <a:t> 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X-rays and </a:t>
            </a:r>
            <a:r>
              <a:rPr lang="en-US" sz="1600" dirty="0" err="1" smtClean="0"/>
              <a:t>γ’s</a:t>
            </a:r>
            <a:r>
              <a:rPr lang="en-US" sz="1600" dirty="0" smtClean="0"/>
              <a:t> </a:t>
            </a:r>
            <a:r>
              <a:rPr lang="en-US" sz="1600" dirty="0"/>
              <a:t>are highly produced by the RFQ </a:t>
            </a:r>
            <a:r>
              <a:rPr lang="en-US" sz="1600" dirty="0" smtClean="0"/>
              <a:t>and superconductive cavities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I</a:t>
            </a:r>
            <a:r>
              <a:rPr lang="en-US" sz="1600" dirty="0" smtClean="0"/>
              <a:t>mpossible </a:t>
            </a:r>
            <a:r>
              <a:rPr lang="en-US" sz="1600" dirty="0"/>
              <a:t>to distinguish contributions coming from beam </a:t>
            </a:r>
            <a:r>
              <a:rPr lang="en-US" sz="1600" dirty="0" smtClean="0"/>
              <a:t>or RF…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6"/>
                </a:solidFill>
              </a:rPr>
              <a:t>Neutrons 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T</a:t>
            </a:r>
            <a:r>
              <a:rPr lang="en-US" sz="1600" dirty="0" smtClean="0"/>
              <a:t>hermal </a:t>
            </a:r>
            <a:r>
              <a:rPr lang="en-US" sz="1600" dirty="0"/>
              <a:t>neutrons: no loss locations </a:t>
            </a:r>
            <a:endParaRPr lang="en-US" sz="1600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F</a:t>
            </a:r>
            <a:r>
              <a:rPr lang="en-US" sz="1600" dirty="0" smtClean="0"/>
              <a:t>ast </a:t>
            </a:r>
            <a:r>
              <a:rPr lang="en-US" sz="1600" dirty="0"/>
              <a:t>neutrons: good for beam loss representation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0" y="6666468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L. </a:t>
            </a:r>
            <a:r>
              <a:rPr lang="fr-FR" sz="1100" dirty="0" err="1" smtClean="0"/>
              <a:t>Segui</a:t>
            </a:r>
            <a:r>
              <a:rPr lang="fr-FR" sz="1100" dirty="0" smtClean="0"/>
              <a:t>                                                               21/11/2017 – 4th ESS-BI Forum				               1</a:t>
            </a:r>
            <a:endParaRPr lang="fr-FR" sz="1100" dirty="0"/>
          </a:p>
        </p:txBody>
      </p:sp>
      <p:sp>
        <p:nvSpPr>
          <p:cNvPr id="12" name="Titre 3"/>
          <p:cNvSpPr>
            <a:spLocks noGrp="1"/>
          </p:cNvSpPr>
          <p:nvPr>
            <p:ph type="title"/>
          </p:nvPr>
        </p:nvSpPr>
        <p:spPr>
          <a:xfrm>
            <a:off x="1115618" y="52752"/>
            <a:ext cx="6727983" cy="908720"/>
          </a:xfrm>
        </p:spPr>
        <p:txBody>
          <a:bodyPr/>
          <a:lstStyle/>
          <a:p>
            <a:r>
              <a:rPr lang="en-US" sz="2400" dirty="0" smtClean="0"/>
              <a:t>Motivation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7742001" y="5891000"/>
            <a:ext cx="154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BLM insensitive to thermal n’s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3" name="Accolade fermante 2"/>
          <p:cNvSpPr/>
          <p:nvPr/>
        </p:nvSpPr>
        <p:spPr>
          <a:xfrm>
            <a:off x="7564201" y="4818513"/>
            <a:ext cx="228600" cy="95250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ccolade fermante 13"/>
          <p:cNvSpPr/>
          <p:nvPr/>
        </p:nvSpPr>
        <p:spPr>
          <a:xfrm>
            <a:off x="7564201" y="5771013"/>
            <a:ext cx="228600" cy="763195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7742000" y="5019775"/>
            <a:ext cx="154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BLM insensitive to photons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241300" y="772320"/>
            <a:ext cx="6413500" cy="3164680"/>
            <a:chOff x="635000" y="1007765"/>
            <a:chExt cx="6830125" cy="3289300"/>
          </a:xfrm>
        </p:grpSpPr>
        <p:graphicFrame>
          <p:nvGraphicFramePr>
            <p:cNvPr id="6" name="Diagramme 5"/>
            <p:cNvGraphicFramePr/>
            <p:nvPr>
              <p:extLst>
                <p:ext uri="{D42A27DB-BD31-4B8C-83A1-F6EECF244321}">
                  <p14:modId xmlns:p14="http://schemas.microsoft.com/office/powerpoint/2010/main" val="3266471623"/>
                </p:ext>
              </p:extLst>
            </p:nvPr>
          </p:nvGraphicFramePr>
          <p:xfrm>
            <a:off x="635000" y="1007765"/>
            <a:ext cx="4927600" cy="32893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ZoneTexte 15"/>
            <p:cNvSpPr txBox="1"/>
            <p:nvPr/>
          </p:nvSpPr>
          <p:spPr>
            <a:xfrm>
              <a:off x="5316341" y="1091063"/>
              <a:ext cx="2148784" cy="95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ESS commissioning 2019</a:t>
              </a:r>
              <a:endParaRPr lang="fr-FR" b="1" dirty="0"/>
            </a:p>
          </p:txBody>
        </p:sp>
      </p:grpSp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1115618" y="52752"/>
            <a:ext cx="6727983" cy="908720"/>
          </a:xfrm>
        </p:spPr>
        <p:txBody>
          <a:bodyPr/>
          <a:lstStyle/>
          <a:p>
            <a:r>
              <a:rPr lang="en-US" sz="2400" dirty="0" err="1" smtClean="0"/>
              <a:t>PROJECt</a:t>
            </a:r>
            <a:r>
              <a:rPr lang="en-US" sz="2400" dirty="0" smtClean="0"/>
              <a:t> planning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347801" y="2951606"/>
            <a:ext cx="5694599" cy="357020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Juillet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2016: kick-off meeting</a:t>
            </a:r>
          </a:p>
          <a:p>
            <a:pPr>
              <a:spcBef>
                <a:spcPts val="600"/>
              </a:spcBef>
            </a:pPr>
            <a:r>
              <a:rPr lang="en-GB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chemeClr val="tx1"/>
                </a:solidFill>
              </a:rPr>
              <a:t>D</a:t>
            </a:r>
            <a:r>
              <a:rPr lang="fr-FR" sz="1600" dirty="0" smtClean="0">
                <a:solidFill>
                  <a:schemeClr val="tx1"/>
                </a:solidFill>
              </a:rPr>
              <a:t>é</a:t>
            </a:r>
            <a:r>
              <a:rPr lang="en-US" sz="1600" dirty="0" smtClean="0">
                <a:solidFill>
                  <a:schemeClr val="tx1"/>
                </a:solidFill>
              </a:rPr>
              <a:t>c. 2016: PDR1.1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First design of the prototype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MC </a:t>
            </a:r>
            <a:r>
              <a:rPr lang="fr-FR" sz="1600" dirty="0" err="1" smtClean="0">
                <a:solidFill>
                  <a:schemeClr val="tx1"/>
                </a:solidFill>
              </a:rPr>
              <a:t>studies</a:t>
            </a:r>
            <a:endParaRPr lang="fr-FR" sz="16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fr-FR" sz="1600" dirty="0" smtClean="0">
                <a:solidFill>
                  <a:schemeClr val="tx1"/>
                </a:solidFill>
              </a:rPr>
              <a:t>July</a:t>
            </a:r>
            <a:r>
              <a:rPr lang="en-US" sz="1600" dirty="0" smtClean="0">
                <a:solidFill>
                  <a:schemeClr val="tx1"/>
                </a:solidFill>
              </a:rPr>
              <a:t> 2017: Final PDR + 1</a:t>
            </a:r>
            <a:r>
              <a:rPr lang="en-US" sz="160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dirty="0" smtClean="0">
                <a:solidFill>
                  <a:schemeClr val="tx1"/>
                </a:solidFill>
              </a:rPr>
              <a:t> prototypes tests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fr-FR" sz="1600" dirty="0" err="1" smtClean="0">
                <a:sym typeface="Wingdings" panose="05000000000000000000" pitchFamily="2" charset="2"/>
              </a:rPr>
              <a:t>Dec</a:t>
            </a:r>
            <a:r>
              <a:rPr lang="fr-FR" sz="1600" dirty="0" smtClean="0">
                <a:sym typeface="Wingdings" panose="05000000000000000000" pitchFamily="2" charset="2"/>
              </a:rPr>
              <a:t>. 2017 CDR1.2 + new detector design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fr-FR" sz="1600" dirty="0" err="1" smtClean="0">
                <a:sym typeface="Wingdings" panose="05000000000000000000" pitchFamily="2" charset="2"/>
              </a:rPr>
              <a:t>Nov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smtClean="0"/>
              <a:t>2017 – Avril </a:t>
            </a:r>
            <a:r>
              <a:rPr lang="en-US" sz="1600" dirty="0" smtClean="0"/>
              <a:t>2018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tests at different radiation facilities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US" sz="1600" dirty="0" smtClean="0">
                <a:sym typeface="Wingdings" panose="05000000000000000000" pitchFamily="2" charset="2"/>
              </a:rPr>
              <a:t>Avril 2018: CDR1.2 </a:t>
            </a:r>
            <a:r>
              <a:rPr lang="en-US" sz="1600" dirty="0">
                <a:sym typeface="Wingdings" panose="05000000000000000000" pitchFamily="2" charset="2"/>
              </a:rPr>
              <a:t>Final 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US" sz="1600" dirty="0" smtClean="0">
                <a:sym typeface="Wingdings" panose="05000000000000000000" pitchFamily="2" charset="2"/>
              </a:rPr>
              <a:t>Avril-Oct 2018: Detector production and QA/QC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US" sz="1600" dirty="0" smtClean="0"/>
              <a:t>System </a:t>
            </a:r>
            <a:r>
              <a:rPr lang="en-US" sz="1600" dirty="0"/>
              <a:t>delivered to ESS Nov. </a:t>
            </a:r>
            <a:r>
              <a:rPr lang="en-US" sz="1600" dirty="0" smtClean="0"/>
              <a:t>2018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US" sz="1600" dirty="0" smtClean="0"/>
              <a:t>ESS </a:t>
            </a:r>
            <a:r>
              <a:rPr lang="en-US" sz="1600" dirty="0"/>
              <a:t>hand over: April 2019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6666468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L. </a:t>
            </a:r>
            <a:r>
              <a:rPr lang="fr-FR" sz="1100" dirty="0" err="1" smtClean="0"/>
              <a:t>Segui</a:t>
            </a:r>
            <a:r>
              <a:rPr lang="fr-FR" sz="1100" dirty="0" smtClean="0"/>
              <a:t>                                                               21/11/2017 – 4th ESS-BI Forum				               2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9226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nBLM </a:t>
            </a:r>
            <a:r>
              <a:rPr lang="en-US" sz="2000" dirty="0" smtClean="0"/>
              <a:t>Detectors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60000" y="954230"/>
            <a:ext cx="934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err="1">
                <a:solidFill>
                  <a:srgbClr val="002060"/>
                </a:solidFill>
              </a:rPr>
              <a:t>Two</a:t>
            </a:r>
            <a:r>
              <a:rPr lang="fr-FR" sz="1600" dirty="0">
                <a:solidFill>
                  <a:srgbClr val="002060"/>
                </a:solidFill>
              </a:rPr>
              <a:t> types of detectors: slow and </a:t>
            </a:r>
            <a:r>
              <a:rPr lang="fr-FR" sz="1600" dirty="0" err="1">
                <a:solidFill>
                  <a:srgbClr val="002060"/>
                </a:solidFill>
              </a:rPr>
              <a:t>fast</a:t>
            </a:r>
            <a:endParaRPr lang="fr-FR" sz="16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600" dirty="0" err="1" smtClean="0"/>
              <a:t>Different</a:t>
            </a:r>
            <a:r>
              <a:rPr lang="fr-FR" sz="1600" dirty="0" smtClean="0"/>
              <a:t> </a:t>
            </a:r>
            <a:r>
              <a:rPr lang="fr-FR" sz="1600" dirty="0" err="1" smtClean="0"/>
              <a:t>physical</a:t>
            </a:r>
            <a:r>
              <a:rPr lang="fr-FR" sz="1600" dirty="0" smtClean="0"/>
              <a:t> </a:t>
            </a:r>
            <a:r>
              <a:rPr lang="fr-FR" sz="1600" dirty="0" err="1" smtClean="0"/>
              <a:t>reaction</a:t>
            </a:r>
            <a:r>
              <a:rPr lang="fr-FR" sz="1600" dirty="0" smtClean="0"/>
              <a:t> to </a:t>
            </a:r>
            <a:r>
              <a:rPr lang="fr-FR" sz="1600" dirty="0" err="1" smtClean="0"/>
              <a:t>create</a:t>
            </a:r>
            <a:r>
              <a:rPr lang="fr-FR" sz="1600" dirty="0" smtClean="0"/>
              <a:t> the </a:t>
            </a:r>
            <a:r>
              <a:rPr lang="fr-FR" sz="1600" dirty="0" err="1" smtClean="0"/>
              <a:t>charged</a:t>
            </a:r>
            <a:r>
              <a:rPr lang="fr-FR" sz="1600" dirty="0" smtClean="0"/>
              <a:t> </a:t>
            </a:r>
            <a:r>
              <a:rPr lang="fr-FR" sz="1600" dirty="0" err="1" smtClean="0"/>
              <a:t>particles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the neutrons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600" dirty="0" err="1" smtClean="0"/>
              <a:t>Different</a:t>
            </a:r>
            <a:r>
              <a:rPr lang="fr-FR" sz="1600" dirty="0" smtClean="0"/>
              <a:t> applications</a:t>
            </a:r>
            <a:endParaRPr lang="fr-FR" sz="1600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6666468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L. </a:t>
            </a:r>
            <a:r>
              <a:rPr lang="fr-FR" sz="1100" dirty="0" err="1" smtClean="0"/>
              <a:t>Segui</a:t>
            </a:r>
            <a:r>
              <a:rPr lang="fr-FR" sz="1100" dirty="0" smtClean="0"/>
              <a:t>                                                               21/11/2017 – 4th ESS-BI Forum				               3</a:t>
            </a:r>
            <a:endParaRPr lang="fr-FR" sz="11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66588"/>
              </p:ext>
            </p:extLst>
          </p:nvPr>
        </p:nvGraphicFramePr>
        <p:xfrm>
          <a:off x="559434" y="1826477"/>
          <a:ext cx="8162291" cy="468333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819593"/>
                <a:gridCol w="3021330"/>
                <a:gridCol w="3321368"/>
              </a:tblGrid>
              <a:tr h="3302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SLOW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FAST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Convertor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</a:t>
                      </a:r>
                      <a:r>
                        <a:rPr lang="en-GB" sz="1600" baseline="-25000" dirty="0">
                          <a:effectLst/>
                        </a:rPr>
                        <a:t>4</a:t>
                      </a:r>
                      <a:r>
                        <a:rPr lang="en-GB" sz="1600" dirty="0">
                          <a:effectLst/>
                        </a:rPr>
                        <a:t>C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Mylar or Polypropylene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Reaction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(n,α)</a:t>
                      </a:r>
                      <a:r>
                        <a:rPr lang="en-GB" sz="1600" baseline="30000" dirty="0">
                          <a:effectLst/>
                        </a:rPr>
                        <a:t>10</a:t>
                      </a:r>
                      <a:r>
                        <a:rPr lang="en-GB" sz="1600" dirty="0">
                          <a:effectLst/>
                        </a:rPr>
                        <a:t>B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</a:t>
                      </a:r>
                      <a:r>
                        <a:rPr lang="en-GB" sz="1600" dirty="0" err="1">
                          <a:effectLst/>
                        </a:rPr>
                        <a:t>n,p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Signal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Fast neutrons after moderation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Fast neutrons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Detected energy</a:t>
                      </a:r>
                      <a:endParaRPr lang="fr-FR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~constant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Continuum distribution of energies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Sensitivity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</a:t>
                      </a:r>
                      <a:r>
                        <a:rPr lang="en-GB" sz="1600" baseline="30000" dirty="0">
                          <a:effectLst/>
                        </a:rPr>
                        <a:t>-6</a:t>
                      </a:r>
                      <a:r>
                        <a:rPr lang="en-GB" sz="1600" dirty="0">
                          <a:effectLst/>
                        </a:rPr>
                        <a:t> &lt; </a:t>
                      </a:r>
                      <a:r>
                        <a:rPr lang="en-GB" sz="1600" dirty="0" err="1">
                          <a:effectLst/>
                        </a:rPr>
                        <a:t>En</a:t>
                      </a:r>
                      <a:r>
                        <a:rPr lang="en-GB" sz="1600" dirty="0">
                          <a:effectLst/>
                        </a:rPr>
                        <a:t> &lt; 100 MeV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En</a:t>
                      </a:r>
                      <a:r>
                        <a:rPr lang="en-GB" sz="1600" dirty="0">
                          <a:effectLst/>
                        </a:rPr>
                        <a:t> &gt; 0.5 MeV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Solid angle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4π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2π, n coming from the front only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Efficiency</a:t>
                      </a:r>
                      <a:endParaRPr lang="fr-FR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~few n·cm</a:t>
                      </a:r>
                      <a:r>
                        <a:rPr lang="en-GB" sz="1600" baseline="30000" dirty="0">
                          <a:effectLst/>
                        </a:rPr>
                        <a:t>-2·</a:t>
                      </a:r>
                      <a:r>
                        <a:rPr lang="en-GB" sz="1600" dirty="0">
                          <a:effectLst/>
                        </a:rPr>
                        <a:t>s</a:t>
                      </a:r>
                      <a:r>
                        <a:rPr lang="en-GB" sz="1600" baseline="30000" dirty="0">
                          <a:effectLst/>
                        </a:rPr>
                        <a:t>-1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~10-100 times smaller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Response time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~200µs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~0.01µs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Objective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Monitoring of small losses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Alarm (in 5 µs)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Fine structure of the lost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39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Shielding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Yes, for thermal neutrons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Not needed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2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 51"/>
          <p:cNvGrpSpPr>
            <a:grpSpLocks noChangeAspect="1"/>
          </p:cNvGrpSpPr>
          <p:nvPr/>
        </p:nvGrpSpPr>
        <p:grpSpPr>
          <a:xfrm>
            <a:off x="773841" y="3406778"/>
            <a:ext cx="3438462" cy="3328160"/>
            <a:chOff x="215901" y="1644524"/>
            <a:chExt cx="4289568" cy="4151961"/>
          </a:xfrm>
        </p:grpSpPr>
        <p:grpSp>
          <p:nvGrpSpPr>
            <p:cNvPr id="53" name="Groupe 52"/>
            <p:cNvGrpSpPr>
              <a:grpSpLocks noChangeAspect="1"/>
            </p:cNvGrpSpPr>
            <p:nvPr/>
          </p:nvGrpSpPr>
          <p:grpSpPr>
            <a:xfrm>
              <a:off x="215901" y="1644524"/>
              <a:ext cx="4289568" cy="4151961"/>
              <a:chOff x="215900" y="1701800"/>
              <a:chExt cx="4783353" cy="4629912"/>
            </a:xfrm>
          </p:grpSpPr>
          <p:sp>
            <p:nvSpPr>
              <p:cNvPr id="55" name="ZoneTexte 54"/>
              <p:cNvSpPr txBox="1"/>
              <p:nvPr/>
            </p:nvSpPr>
            <p:spPr>
              <a:xfrm>
                <a:off x="1295400" y="4661895"/>
                <a:ext cx="2451100" cy="166981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Borated rubber (1mm)</a:t>
                </a:r>
              </a:p>
              <a:p>
                <a:r>
                  <a:rPr lang="en-GB" sz="1200" dirty="0" smtClean="0"/>
                  <a:t>Polyethylene (4cm)</a:t>
                </a:r>
              </a:p>
              <a:p>
                <a:r>
                  <a:rPr lang="en-GB" sz="1200" dirty="0" smtClean="0"/>
                  <a:t>Aluminium chamber</a:t>
                </a:r>
              </a:p>
              <a:p>
                <a:r>
                  <a:rPr lang="en-GB" sz="1200" dirty="0" smtClean="0"/>
                  <a:t>B4C deposited on Al</a:t>
                </a:r>
              </a:p>
              <a:p>
                <a:r>
                  <a:rPr lang="en-GB" sz="1200" dirty="0" smtClean="0"/>
                  <a:t>He+CO</a:t>
                </a:r>
                <a:r>
                  <a:rPr lang="en-GB" sz="1200" baseline="-25000" dirty="0" smtClean="0"/>
                  <a:t>2</a:t>
                </a:r>
                <a:r>
                  <a:rPr lang="en-GB" sz="1200" dirty="0" smtClean="0"/>
                  <a:t> gas</a:t>
                </a:r>
              </a:p>
              <a:p>
                <a:r>
                  <a:rPr lang="en-GB" sz="1200" dirty="0" smtClean="0"/>
                  <a:t>MMs detector</a:t>
                </a:r>
                <a:endParaRPr lang="en-GB" sz="1100" dirty="0" smtClean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49300" y="1701800"/>
                <a:ext cx="2997200" cy="2832100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5400000">
                <a:off x="1816100" y="2260600"/>
                <a:ext cx="863600" cy="17145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8" name="Connecteur droit 57"/>
              <p:cNvCxnSpPr/>
              <p:nvPr/>
            </p:nvCxnSpPr>
            <p:spPr>
              <a:xfrm flipV="1">
                <a:off x="1511300" y="2774950"/>
                <a:ext cx="1407718" cy="635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>
                <a:off x="1524000" y="3363274"/>
                <a:ext cx="1436400" cy="3174"/>
              </a:xfrm>
              <a:prstGeom prst="line">
                <a:avLst/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 flipV="1">
                <a:off x="1509318" y="3479800"/>
                <a:ext cx="1435100" cy="0"/>
              </a:xfrm>
              <a:prstGeom prst="line">
                <a:avLst/>
              </a:prstGeom>
              <a:ln w="28575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avec flèche 60"/>
              <p:cNvCxnSpPr/>
              <p:nvPr/>
            </p:nvCxnSpPr>
            <p:spPr>
              <a:xfrm flipV="1">
                <a:off x="215900" y="3893308"/>
                <a:ext cx="916786" cy="587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ZoneTexte 61"/>
              <p:cNvSpPr txBox="1"/>
              <p:nvPr/>
            </p:nvSpPr>
            <p:spPr>
              <a:xfrm>
                <a:off x="4089279" y="1838861"/>
                <a:ext cx="909974" cy="727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n, </a:t>
                </a:r>
              </a:p>
              <a:p>
                <a:r>
                  <a:rPr lang="el-GR" sz="1400" dirty="0" smtClean="0"/>
                  <a:t>γ</a:t>
                </a:r>
                <a:endParaRPr lang="en-GB" sz="1400" dirty="0"/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1245900" y="1765955"/>
                <a:ext cx="17145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Polyethylene moderator</a:t>
                </a:r>
                <a:endParaRPr lang="en-GB" sz="1400" dirty="0"/>
              </a:p>
            </p:txBody>
          </p:sp>
          <p:cxnSp>
            <p:nvCxnSpPr>
              <p:cNvPr id="64" name="Connecteur droit 63"/>
              <p:cNvCxnSpPr/>
              <p:nvPr/>
            </p:nvCxnSpPr>
            <p:spPr>
              <a:xfrm>
                <a:off x="674293" y="4864663"/>
                <a:ext cx="62110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>
                <a:off x="674293" y="5120865"/>
                <a:ext cx="621107" cy="0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>
                <a:off x="674293" y="5382035"/>
                <a:ext cx="62110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>
                <a:off x="674293" y="5590997"/>
                <a:ext cx="62110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>
                <a:off x="674293" y="6075235"/>
                <a:ext cx="621107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725095" y="5789370"/>
                <a:ext cx="444500" cy="1184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54" name="Connecteur droit avec flèche 53"/>
            <p:cNvCxnSpPr>
              <a:stCxn id="62" idx="0"/>
            </p:cNvCxnSpPr>
            <p:nvPr/>
          </p:nvCxnSpPr>
          <p:spPr>
            <a:xfrm flipH="1">
              <a:off x="2937905" y="1767436"/>
              <a:ext cx="1159546" cy="6043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oneTexte 5"/>
          <p:cNvSpPr txBox="1"/>
          <p:nvPr/>
        </p:nvSpPr>
        <p:spPr>
          <a:xfrm>
            <a:off x="254000" y="955927"/>
            <a:ext cx="835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 err="1" smtClean="0">
                <a:solidFill>
                  <a:srgbClr val="002060"/>
                </a:solidFill>
              </a:rPr>
              <a:t>Two</a:t>
            </a:r>
            <a:r>
              <a:rPr lang="fr-FR" dirty="0" smtClean="0">
                <a:solidFill>
                  <a:srgbClr val="002060"/>
                </a:solidFill>
              </a:rPr>
              <a:t> types of detectors: slow and </a:t>
            </a:r>
            <a:r>
              <a:rPr lang="fr-FR" dirty="0" err="1" smtClean="0">
                <a:solidFill>
                  <a:srgbClr val="002060"/>
                </a:solidFill>
              </a:rPr>
              <a:t>fast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3150" y="1333502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SLOW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7005" y="1708203"/>
            <a:ext cx="420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/>
              <a:t>Absorber shielding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/>
              <a:t>Detection of fast neutrons after moderation in polyethylene (~4cm)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/>
              <a:t>Gas chamber with layer of B4C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 smtClean="0"/>
              <a:t>(n, </a:t>
            </a:r>
            <a:r>
              <a:rPr lang="el-GR" sz="1600" dirty="0" smtClean="0"/>
              <a:t>α</a:t>
            </a:r>
            <a:r>
              <a:rPr lang="fr-FR" sz="1600" dirty="0" smtClean="0"/>
              <a:t>) </a:t>
            </a:r>
            <a:r>
              <a:rPr lang="fr-FR" sz="1600" baseline="30000" dirty="0" smtClean="0"/>
              <a:t>10</a:t>
            </a:r>
            <a:r>
              <a:rPr lang="fr-FR" sz="1600" dirty="0" smtClean="0"/>
              <a:t>B </a:t>
            </a:r>
            <a:r>
              <a:rPr lang="fr-FR" sz="1600" dirty="0" err="1" smtClean="0"/>
              <a:t>reaction</a:t>
            </a:r>
            <a:r>
              <a:rPr lang="fr-FR" sz="1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More efficient, 4</a:t>
            </a:r>
            <a:r>
              <a:rPr lang="el-GR" sz="1600" dirty="0" smtClean="0"/>
              <a:t>π</a:t>
            </a:r>
            <a:r>
              <a:rPr lang="fr-FR" sz="1600" dirty="0" smtClean="0"/>
              <a:t>, but </a:t>
            </a:r>
            <a:r>
              <a:rPr lang="en-GB" sz="1600" dirty="0" smtClean="0"/>
              <a:t>slower</a:t>
            </a:r>
            <a:r>
              <a:rPr lang="fr-FR" sz="1600" dirty="0" smtClean="0"/>
              <a:t> </a:t>
            </a:r>
            <a:r>
              <a:rPr lang="en-GB" sz="1600" dirty="0" smtClean="0"/>
              <a:t>response</a:t>
            </a:r>
            <a:endParaRPr lang="en-GB" sz="16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295400" y="1656715"/>
            <a:ext cx="1003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096750" y="1333502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FAST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119505" y="1711102"/>
            <a:ext cx="4024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Recoil protons </a:t>
            </a:r>
            <a:r>
              <a:rPr lang="en-US" sz="1600" dirty="0"/>
              <a:t>produced by neutrons in </a:t>
            </a:r>
            <a:r>
              <a:rPr lang="en-US" sz="1600" dirty="0" smtClean="0"/>
              <a:t>polypropylene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High </a:t>
            </a:r>
            <a:r>
              <a:rPr lang="en-US" sz="1600" dirty="0"/>
              <a:t>flux high energy </a:t>
            </a:r>
            <a:r>
              <a:rPr lang="en-US" sz="1600" dirty="0" smtClean="0"/>
              <a:t>n's (&gt;0.1 MeV)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/>
              <a:t>Faster response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/>
              <a:t>Just the gas chamber with polypropylene at </a:t>
            </a:r>
            <a:r>
              <a:rPr lang="fr-FR" sz="1600" dirty="0" smtClean="0"/>
              <a:t>the cathode </a:t>
            </a:r>
            <a:endParaRPr lang="fr-FR" sz="16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5969000" y="1656715"/>
            <a:ext cx="1003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98700" y="2801897"/>
            <a:ext cx="914400" cy="21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itre 3"/>
          <p:cNvSpPr>
            <a:spLocks noGrp="1"/>
          </p:cNvSpPr>
          <p:nvPr>
            <p:ph type="title"/>
          </p:nvPr>
        </p:nvSpPr>
        <p:spPr>
          <a:xfrm>
            <a:off x="1115618" y="52752"/>
            <a:ext cx="6727983" cy="908720"/>
          </a:xfrm>
        </p:spPr>
        <p:txBody>
          <a:bodyPr/>
          <a:lstStyle/>
          <a:p>
            <a:r>
              <a:rPr lang="en-US" sz="2400" dirty="0" smtClean="0"/>
              <a:t>nBLM Detectors</a:t>
            </a:r>
            <a:endParaRPr lang="en-US" dirty="0"/>
          </a:p>
        </p:txBody>
      </p:sp>
      <p:grpSp>
        <p:nvGrpSpPr>
          <p:cNvPr id="2" name="Groupe 1"/>
          <p:cNvGrpSpPr/>
          <p:nvPr/>
        </p:nvGrpSpPr>
        <p:grpSpPr>
          <a:xfrm>
            <a:off x="5570148" y="3848384"/>
            <a:ext cx="2858909" cy="2124815"/>
            <a:chOff x="5695012" y="3385567"/>
            <a:chExt cx="2858909" cy="2124815"/>
          </a:xfrm>
        </p:grpSpPr>
        <p:grpSp>
          <p:nvGrpSpPr>
            <p:cNvPr id="72" name="Groupe 71"/>
            <p:cNvGrpSpPr/>
            <p:nvPr/>
          </p:nvGrpSpPr>
          <p:grpSpPr>
            <a:xfrm>
              <a:off x="6087858" y="3877113"/>
              <a:ext cx="2466063" cy="1633269"/>
              <a:chOff x="5719558" y="3558877"/>
              <a:chExt cx="2466063" cy="1633269"/>
            </a:xfrm>
          </p:grpSpPr>
          <p:grpSp>
            <p:nvGrpSpPr>
              <p:cNvPr id="73" name="Groupe 72"/>
              <p:cNvGrpSpPr/>
              <p:nvPr/>
            </p:nvGrpSpPr>
            <p:grpSpPr>
              <a:xfrm>
                <a:off x="5719558" y="3558877"/>
                <a:ext cx="1232449" cy="620789"/>
                <a:chOff x="5842661" y="3731686"/>
                <a:chExt cx="1232449" cy="620789"/>
              </a:xfrm>
            </p:grpSpPr>
            <p:sp>
              <p:nvSpPr>
                <p:cNvPr id="79" name="Rectangle 78"/>
                <p:cNvSpPr/>
                <p:nvPr/>
              </p:nvSpPr>
              <p:spPr>
                <a:xfrm rot="5400000">
                  <a:off x="6148491" y="3425856"/>
                  <a:ext cx="620789" cy="123244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0" name="Connecteur droit 79"/>
                <p:cNvCxnSpPr/>
                <p:nvPr/>
              </p:nvCxnSpPr>
              <p:spPr>
                <a:xfrm flipV="1">
                  <a:off x="5929389" y="3795591"/>
                  <a:ext cx="1011923" cy="4565"/>
                </a:xfrm>
                <a:prstGeom prst="line">
                  <a:avLst/>
                </a:prstGeom>
                <a:ln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cteur droit 80"/>
                <p:cNvCxnSpPr/>
                <p:nvPr/>
              </p:nvCxnSpPr>
              <p:spPr>
                <a:xfrm>
                  <a:off x="5938518" y="4218501"/>
                  <a:ext cx="1032540" cy="2282"/>
                </a:xfrm>
                <a:prstGeom prst="line">
                  <a:avLst/>
                </a:prstGeom>
                <a:ln w="28575"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cteur droit 81"/>
                <p:cNvCxnSpPr/>
                <p:nvPr/>
              </p:nvCxnSpPr>
              <p:spPr>
                <a:xfrm flipV="1">
                  <a:off x="5927964" y="4302264"/>
                  <a:ext cx="1031606" cy="0"/>
                </a:xfrm>
                <a:prstGeom prst="line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ZoneTexte 73"/>
              <p:cNvSpPr txBox="1"/>
              <p:nvPr/>
            </p:nvSpPr>
            <p:spPr>
              <a:xfrm>
                <a:off x="6423675" y="4191872"/>
                <a:ext cx="1761946" cy="100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Aluminium chamber</a:t>
                </a:r>
              </a:p>
              <a:p>
                <a:r>
                  <a:rPr lang="en-GB" sz="1200" dirty="0" smtClean="0"/>
                  <a:t>Plastic deposited on Al</a:t>
                </a:r>
              </a:p>
              <a:p>
                <a:r>
                  <a:rPr lang="en-GB" sz="1200" dirty="0" smtClean="0"/>
                  <a:t>He+CO</a:t>
                </a:r>
                <a:r>
                  <a:rPr lang="en-GB" sz="1200" baseline="-25000" dirty="0" smtClean="0"/>
                  <a:t>2</a:t>
                </a:r>
                <a:r>
                  <a:rPr lang="en-GB" sz="1200" dirty="0" smtClean="0"/>
                  <a:t> gas</a:t>
                </a:r>
              </a:p>
              <a:p>
                <a:r>
                  <a:rPr lang="en-GB" sz="1200" dirty="0" smtClean="0"/>
                  <a:t>MMs detector</a:t>
                </a:r>
              </a:p>
              <a:p>
                <a:endParaRPr lang="en-GB" sz="1100" dirty="0" smtClean="0"/>
              </a:p>
            </p:txBody>
          </p:sp>
          <p:cxnSp>
            <p:nvCxnSpPr>
              <p:cNvPr id="75" name="Connecteur droit 74"/>
              <p:cNvCxnSpPr/>
              <p:nvPr/>
            </p:nvCxnSpPr>
            <p:spPr>
              <a:xfrm>
                <a:off x="6030830" y="4324315"/>
                <a:ext cx="4464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>
                <a:off x="6030830" y="4474525"/>
                <a:ext cx="446476" cy="0"/>
              </a:xfrm>
              <a:prstGeom prst="line">
                <a:avLst/>
              </a:prstGeom>
              <a:ln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6030830" y="4822614"/>
                <a:ext cx="446476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8" name="Rectangle 77"/>
              <p:cNvSpPr/>
              <p:nvPr/>
            </p:nvSpPr>
            <p:spPr>
              <a:xfrm>
                <a:off x="6067348" y="4617123"/>
                <a:ext cx="319524" cy="851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83" name="Connecteur droit avec flèche 82"/>
            <p:cNvCxnSpPr/>
            <p:nvPr/>
          </p:nvCxnSpPr>
          <p:spPr>
            <a:xfrm>
              <a:off x="5695012" y="3480309"/>
              <a:ext cx="704118" cy="3648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/>
            <p:cNvCxnSpPr/>
            <p:nvPr/>
          </p:nvCxnSpPr>
          <p:spPr>
            <a:xfrm flipH="1">
              <a:off x="6755172" y="3444442"/>
              <a:ext cx="653237" cy="363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/>
            <p:cNvSpPr txBox="1"/>
            <p:nvPr/>
          </p:nvSpPr>
          <p:spPr>
            <a:xfrm>
              <a:off x="7320307" y="3385567"/>
              <a:ext cx="654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n, </a:t>
              </a:r>
            </a:p>
            <a:p>
              <a:r>
                <a:rPr lang="el-GR" sz="1400" dirty="0" smtClean="0"/>
                <a:t>γ</a:t>
              </a:r>
              <a:endParaRPr lang="en-GB" sz="1400" dirty="0"/>
            </a:p>
          </p:txBody>
        </p:sp>
      </p:grpSp>
      <p:cxnSp>
        <p:nvCxnSpPr>
          <p:cNvPr id="86" name="Connecteur droit 85"/>
          <p:cNvCxnSpPr/>
          <p:nvPr/>
        </p:nvCxnSpPr>
        <p:spPr>
          <a:xfrm>
            <a:off x="0" y="6666468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L. </a:t>
            </a:r>
            <a:r>
              <a:rPr lang="fr-FR" sz="1100" dirty="0" err="1" smtClean="0"/>
              <a:t>Segui</a:t>
            </a:r>
            <a:r>
              <a:rPr lang="fr-FR" sz="1100" dirty="0" smtClean="0"/>
              <a:t>                                                               21/11/2017 – 4th ESS-BI Forum				               4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8243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4000" y="955927"/>
            <a:ext cx="835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 err="1" smtClean="0">
                <a:solidFill>
                  <a:srgbClr val="002060"/>
                </a:solidFill>
              </a:rPr>
              <a:t>Two</a:t>
            </a:r>
            <a:r>
              <a:rPr lang="fr-FR" dirty="0" smtClean="0">
                <a:solidFill>
                  <a:srgbClr val="002060"/>
                </a:solidFill>
              </a:rPr>
              <a:t> types of detectors: slow and </a:t>
            </a:r>
            <a:r>
              <a:rPr lang="fr-FR" dirty="0" err="1" smtClean="0">
                <a:solidFill>
                  <a:srgbClr val="002060"/>
                </a:solidFill>
              </a:rPr>
              <a:t>fast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3150" y="1333502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SLOW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7005" y="1708203"/>
            <a:ext cx="420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/>
              <a:t>Absorber shielding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/>
              <a:t>Detection of fast neutrons after moderation in polyethylene (~4cm)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/>
              <a:t>Gas chamber with layer of B4C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 smtClean="0"/>
              <a:t>(n, </a:t>
            </a:r>
            <a:r>
              <a:rPr lang="el-GR" sz="1600" dirty="0" smtClean="0"/>
              <a:t>α</a:t>
            </a:r>
            <a:r>
              <a:rPr lang="fr-FR" sz="1600" dirty="0" smtClean="0"/>
              <a:t>) </a:t>
            </a:r>
            <a:r>
              <a:rPr lang="fr-FR" sz="1600" baseline="30000" dirty="0" smtClean="0"/>
              <a:t>10</a:t>
            </a:r>
            <a:r>
              <a:rPr lang="fr-FR" sz="1600" dirty="0" smtClean="0"/>
              <a:t>B </a:t>
            </a:r>
            <a:r>
              <a:rPr lang="fr-FR" sz="1600" dirty="0" err="1" smtClean="0"/>
              <a:t>reaction</a:t>
            </a:r>
            <a:r>
              <a:rPr lang="fr-FR" sz="1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More efficient, 4</a:t>
            </a:r>
            <a:r>
              <a:rPr lang="el-GR" sz="1600" dirty="0" smtClean="0"/>
              <a:t>π</a:t>
            </a:r>
            <a:r>
              <a:rPr lang="fr-FR" sz="1600" dirty="0" smtClean="0"/>
              <a:t>, but </a:t>
            </a:r>
            <a:r>
              <a:rPr lang="en-GB" sz="1600" dirty="0" smtClean="0"/>
              <a:t>slower</a:t>
            </a:r>
            <a:r>
              <a:rPr lang="fr-FR" sz="1600" dirty="0" smtClean="0"/>
              <a:t> </a:t>
            </a:r>
            <a:r>
              <a:rPr lang="en-GB" sz="1600" dirty="0" smtClean="0"/>
              <a:t>response</a:t>
            </a:r>
            <a:endParaRPr lang="en-GB" sz="16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295400" y="1656715"/>
            <a:ext cx="1003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096750" y="1333502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FAST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119505" y="1711102"/>
            <a:ext cx="4024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Recoil protons </a:t>
            </a:r>
            <a:r>
              <a:rPr lang="en-US" sz="1600" dirty="0"/>
              <a:t>produced by neutrons in </a:t>
            </a:r>
            <a:r>
              <a:rPr lang="en-US" sz="1600" dirty="0" smtClean="0"/>
              <a:t>polypropylene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High </a:t>
            </a:r>
            <a:r>
              <a:rPr lang="en-US" sz="1600" dirty="0"/>
              <a:t>flux high energy </a:t>
            </a:r>
            <a:r>
              <a:rPr lang="en-US" sz="1600" dirty="0" smtClean="0"/>
              <a:t>n's (&gt;0.1 MeV)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/>
              <a:t>Faster response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/>
              <a:t>Just the gas chamber with polypropylene at </a:t>
            </a:r>
            <a:r>
              <a:rPr lang="fr-FR" sz="1600" dirty="0" smtClean="0"/>
              <a:t>the cathode </a:t>
            </a:r>
            <a:endParaRPr lang="fr-FR" sz="16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5969000" y="1656715"/>
            <a:ext cx="1003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98700" y="2801897"/>
            <a:ext cx="914400" cy="21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itre 3"/>
          <p:cNvSpPr>
            <a:spLocks noGrp="1"/>
          </p:cNvSpPr>
          <p:nvPr>
            <p:ph type="title"/>
          </p:nvPr>
        </p:nvSpPr>
        <p:spPr>
          <a:xfrm>
            <a:off x="1115618" y="52752"/>
            <a:ext cx="6727983" cy="908720"/>
          </a:xfrm>
        </p:spPr>
        <p:txBody>
          <a:bodyPr/>
          <a:lstStyle/>
          <a:p>
            <a:r>
              <a:rPr lang="en-US" sz="2400" dirty="0" smtClean="0"/>
              <a:t>nBLM Detectors</a:t>
            </a:r>
            <a:endParaRPr lang="en-US" dirty="0"/>
          </a:p>
        </p:txBody>
      </p:sp>
      <p:cxnSp>
        <p:nvCxnSpPr>
          <p:cNvPr id="86" name="Connecteur droit 85"/>
          <p:cNvCxnSpPr/>
          <p:nvPr/>
        </p:nvCxnSpPr>
        <p:spPr>
          <a:xfrm>
            <a:off x="0" y="6666468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L. </a:t>
            </a:r>
            <a:r>
              <a:rPr lang="fr-FR" sz="1100" dirty="0" err="1" smtClean="0"/>
              <a:t>Segui</a:t>
            </a:r>
            <a:r>
              <a:rPr lang="fr-FR" sz="1100" dirty="0" smtClean="0"/>
              <a:t>                                                               21/11/2017 – 4th ESS-BI Forum				               4</a:t>
            </a:r>
            <a:endParaRPr lang="fr-FR" sz="1100" dirty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900" y="3720695"/>
            <a:ext cx="2408090" cy="2268000"/>
          </a:xfrm>
          <a:prstGeom prst="rect">
            <a:avLst/>
          </a:prstGeom>
        </p:spPr>
      </p:pic>
      <p:pic>
        <p:nvPicPr>
          <p:cNvPr id="48" name="Image 4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6610" y="3860920"/>
            <a:ext cx="3018790" cy="198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3277863"/>
            <a:ext cx="3210177" cy="28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8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98700" y="2801897"/>
            <a:ext cx="914400" cy="21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itre 3"/>
          <p:cNvSpPr>
            <a:spLocks noGrp="1"/>
          </p:cNvSpPr>
          <p:nvPr>
            <p:ph type="title"/>
          </p:nvPr>
        </p:nvSpPr>
        <p:spPr>
          <a:xfrm>
            <a:off x="1115618" y="52752"/>
            <a:ext cx="6727983" cy="908720"/>
          </a:xfrm>
        </p:spPr>
        <p:txBody>
          <a:bodyPr/>
          <a:lstStyle/>
          <a:p>
            <a:r>
              <a:rPr lang="en-US" sz="2400" dirty="0" smtClean="0"/>
              <a:t>nBLM Detectors</a:t>
            </a:r>
            <a:endParaRPr lang="en-US" dirty="0"/>
          </a:p>
        </p:txBody>
      </p:sp>
      <p:cxnSp>
        <p:nvCxnSpPr>
          <p:cNvPr id="86" name="Connecteur droit 85"/>
          <p:cNvCxnSpPr/>
          <p:nvPr/>
        </p:nvCxnSpPr>
        <p:spPr>
          <a:xfrm>
            <a:off x="0" y="6666468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L. </a:t>
            </a:r>
            <a:r>
              <a:rPr lang="fr-FR" sz="1100" dirty="0" err="1" smtClean="0"/>
              <a:t>Segui</a:t>
            </a:r>
            <a:r>
              <a:rPr lang="fr-FR" sz="1100" dirty="0" smtClean="0"/>
              <a:t>                                                               21/11/2017 – 4th ESS-BI Forum				               5</a:t>
            </a:r>
            <a:endParaRPr lang="fr-FR" sz="1100" dirty="0"/>
          </a:p>
        </p:txBody>
      </p:sp>
      <p:pic>
        <p:nvPicPr>
          <p:cNvPr id="93" name="Image 9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311" y="2666329"/>
            <a:ext cx="3352800" cy="2484000"/>
          </a:xfrm>
          <a:prstGeom prst="rect">
            <a:avLst/>
          </a:prstGeom>
        </p:spPr>
      </p:pic>
      <p:sp>
        <p:nvSpPr>
          <p:cNvPr id="95" name="ZoneTexte 94"/>
          <p:cNvSpPr txBox="1"/>
          <p:nvPr/>
        </p:nvSpPr>
        <p:spPr>
          <a:xfrm>
            <a:off x="8030417" y="3863415"/>
            <a:ext cx="1172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Mezzanine card</a:t>
            </a:r>
            <a:endParaRPr lang="en-GB" sz="1600" dirty="0"/>
          </a:p>
        </p:txBody>
      </p:sp>
      <p:pic>
        <p:nvPicPr>
          <p:cNvPr id="96" name="Image 9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072" y="5068205"/>
            <a:ext cx="1909857" cy="16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ZoneTexte 96"/>
          <p:cNvSpPr txBox="1"/>
          <p:nvPr/>
        </p:nvSpPr>
        <p:spPr>
          <a:xfrm>
            <a:off x="4607871" y="4155803"/>
            <a:ext cx="116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New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Design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98" name="Virage 97"/>
          <p:cNvSpPr/>
          <p:nvPr/>
        </p:nvSpPr>
        <p:spPr>
          <a:xfrm>
            <a:off x="5191064" y="4623145"/>
            <a:ext cx="701219" cy="880105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5162497" y="5676487"/>
            <a:ext cx="116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Old Design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8111330" y="1189892"/>
            <a:ext cx="113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6"/>
                </a:solidFill>
              </a:rPr>
              <a:t>Signal, HV, LV, gas connectors</a:t>
            </a:r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02" name="Connecteur droit 101"/>
          <p:cNvCxnSpPr>
            <a:stCxn id="101" idx="2"/>
          </p:cNvCxnSpPr>
          <p:nvPr/>
        </p:nvCxnSpPr>
        <p:spPr>
          <a:xfrm>
            <a:off x="8676965" y="1836223"/>
            <a:ext cx="0" cy="37583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2671" y="1007332"/>
            <a:ext cx="475478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fr-FR" sz="2400" dirty="0">
                <a:solidFill>
                  <a:schemeClr val="accent5"/>
                </a:solidFill>
              </a:rPr>
              <a:t>New </a:t>
            </a:r>
            <a:r>
              <a:rPr lang="fr-FR" sz="2400" dirty="0" smtClean="0">
                <a:solidFill>
                  <a:schemeClr val="accent5"/>
                </a:solidFill>
              </a:rPr>
              <a:t>detectors design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600" dirty="0" smtClean="0">
                <a:sym typeface="Wingdings" panose="05000000000000000000" pitchFamily="2" charset="2"/>
              </a:rPr>
              <a:t>New </a:t>
            </a:r>
            <a:r>
              <a:rPr lang="en-GB" sz="1600" dirty="0">
                <a:sym typeface="Wingdings" panose="05000000000000000000" pitchFamily="2" charset="2"/>
              </a:rPr>
              <a:t>mechanics to improve electronic shielding 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Wingdings" panose="05000000000000000000" pitchFamily="2" charset="2"/>
              </a:rPr>
              <a:t>More </a:t>
            </a:r>
            <a:r>
              <a:rPr lang="fr-FR" sz="1600" dirty="0">
                <a:sym typeface="Wingdings" panose="05000000000000000000" pitchFamily="2" charset="2"/>
              </a:rPr>
              <a:t>compact, </a:t>
            </a:r>
            <a:r>
              <a:rPr lang="en-GB" sz="1600" dirty="0">
                <a:sym typeface="Wingdings" panose="05000000000000000000" pitchFamily="2" charset="2"/>
              </a:rPr>
              <a:t>easier</a:t>
            </a:r>
            <a:r>
              <a:rPr lang="fr-FR" sz="1600" dirty="0">
                <a:sym typeface="Wingdings" panose="05000000000000000000" pitchFamily="2" charset="2"/>
              </a:rPr>
              <a:t> for installation, more </a:t>
            </a:r>
            <a:r>
              <a:rPr lang="en-GB" sz="1600" dirty="0">
                <a:sym typeface="Wingdings" panose="05000000000000000000" pitchFamily="2" charset="2"/>
              </a:rPr>
              <a:t>“industrialized”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Wingdings" panose="05000000000000000000" pitchFamily="2" charset="2"/>
              </a:rPr>
              <a:t>All connections in front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 err="1" smtClean="0">
                <a:sym typeface="Wingdings" panose="05000000000000000000" pitchFamily="2" charset="2"/>
              </a:rPr>
              <a:t>Same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mechanics</a:t>
            </a:r>
            <a:r>
              <a:rPr lang="fr-FR" sz="1600" dirty="0">
                <a:sym typeface="Wingdings" panose="05000000000000000000" pitchFamily="2" charset="2"/>
              </a:rPr>
              <a:t> for </a:t>
            </a:r>
            <a:r>
              <a:rPr lang="fr-FR" sz="1600" dirty="0" err="1">
                <a:sym typeface="Wingdings" panose="05000000000000000000" pitchFamily="2" charset="2"/>
              </a:rPr>
              <a:t>fast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ym typeface="Wingdings" panose="05000000000000000000" pitchFamily="2" charset="2"/>
              </a:rPr>
              <a:t>/slow 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1600" dirty="0" smtClean="0"/>
              <a:t>N</a:t>
            </a:r>
            <a:r>
              <a:rPr lang="en-GB" sz="1600" dirty="0" err="1" smtClean="0"/>
              <a:t>ew</a:t>
            </a:r>
            <a:r>
              <a:rPr lang="en-GB" sz="1600" dirty="0" smtClean="0"/>
              <a:t> electronics: mezzanine cards 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600" dirty="0" smtClean="0"/>
              <a:t>One for signals + PAs; another for HV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600" dirty="0" err="1" smtClean="0"/>
              <a:t>Fastr</a:t>
            </a:r>
            <a:r>
              <a:rPr lang="en-GB" sz="1600" dirty="0" smtClean="0"/>
              <a:t> replacement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600" dirty="0" smtClean="0"/>
              <a:t>Easier to </a:t>
            </a:r>
            <a:r>
              <a:rPr lang="en-GB" sz="1600" dirty="0"/>
              <a:t>test different options </a:t>
            </a:r>
            <a:r>
              <a:rPr lang="en-GB" sz="1600" dirty="0">
                <a:sym typeface="Wingdings" panose="05000000000000000000" pitchFamily="2" charset="2"/>
              </a:rPr>
              <a:t> no need to change </a:t>
            </a:r>
            <a:r>
              <a:rPr lang="en-GB" sz="1600" dirty="0" smtClean="0">
                <a:sym typeface="Wingdings" panose="05000000000000000000" pitchFamily="2" charset="2"/>
              </a:rPr>
              <a:t>detector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600" dirty="0" smtClean="0">
                <a:sym typeface="Wingdings" panose="05000000000000000000" pitchFamily="2" charset="2"/>
              </a:rPr>
              <a:t>More details in Philippe’s talk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1600" dirty="0" smtClean="0">
                <a:sym typeface="Wingdings" panose="05000000000000000000" pitchFamily="2" charset="2"/>
              </a:rPr>
              <a:t>Design </a:t>
            </a:r>
            <a:r>
              <a:rPr lang="fr-FR" sz="1600" dirty="0">
                <a:sym typeface="Wingdings" panose="05000000000000000000" pitchFamily="2" charset="2"/>
              </a:rPr>
              <a:t>of </a:t>
            </a:r>
            <a:r>
              <a:rPr lang="fr-FR" sz="1600" dirty="0" err="1">
                <a:sym typeface="Wingdings" panose="05000000000000000000" pitchFamily="2" charset="2"/>
              </a:rPr>
              <a:t>closed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gas</a:t>
            </a:r>
            <a:r>
              <a:rPr lang="fr-FR" sz="1600" dirty="0">
                <a:sym typeface="Wingdings" panose="05000000000000000000" pitchFamily="2" charset="2"/>
              </a:rPr>
              <a:t> recirculation system via an </a:t>
            </a:r>
            <a:r>
              <a:rPr lang="fr-FR" sz="1600" dirty="0" err="1">
                <a:sym typeface="Wingdings" panose="05000000000000000000" pitchFamily="2" charset="2"/>
              </a:rPr>
              <a:t>oxisorb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filter</a:t>
            </a:r>
            <a:endParaRPr lang="fr-FR" sz="1600" dirty="0">
              <a:sym typeface="Wingdings" panose="05000000000000000000" pitchFamily="2" charset="2"/>
            </a:endParaRP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 err="1">
                <a:sym typeface="Wingdings" panose="05000000000000000000" pitchFamily="2" charset="2"/>
              </a:rPr>
              <a:t>Needed</a:t>
            </a:r>
            <a:r>
              <a:rPr lang="fr-FR" sz="1600" dirty="0">
                <a:sym typeface="Wingdings" panose="05000000000000000000" pitchFamily="2" charset="2"/>
              </a:rPr>
              <a:t> for tests at LINAC </a:t>
            </a:r>
            <a:r>
              <a:rPr lang="fr-FR" sz="1600" dirty="0" smtClean="0">
                <a:sym typeface="Wingdings" panose="05000000000000000000" pitchFamily="2" charset="2"/>
              </a:rPr>
              <a:t>4</a:t>
            </a:r>
            <a:endParaRPr lang="fr-FR" sz="1600" dirty="0">
              <a:sym typeface="Wingdings" panose="05000000000000000000" pitchFamily="2" charset="2"/>
            </a:endParaRPr>
          </a:p>
        </p:txBody>
      </p:sp>
      <p:pic>
        <p:nvPicPr>
          <p:cNvPr id="104" name="Image 10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4109" y="541043"/>
            <a:ext cx="2667000" cy="2143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0" name="Virage 99"/>
          <p:cNvSpPr/>
          <p:nvPr/>
        </p:nvSpPr>
        <p:spPr>
          <a:xfrm>
            <a:off x="5162497" y="2240345"/>
            <a:ext cx="701219" cy="880105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3" name="Connecteur droit avec flèche 102"/>
          <p:cNvCxnSpPr/>
          <p:nvPr/>
        </p:nvCxnSpPr>
        <p:spPr>
          <a:xfrm flipH="1">
            <a:off x="8030417" y="2223697"/>
            <a:ext cx="659430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602" y="5441569"/>
            <a:ext cx="1530998" cy="100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23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_powerpoint_CEA_Irfu (1)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6_IPHI_CP">
  <a:themeElements>
    <a:clrScheme name="IPHI_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wrap="square" rtlCol="0" anchor="ctr">
        <a:spAutoFit/>
      </a:bodyPr>
      <a:lstStyle>
        <a:defPPr algn="ctr">
          <a:buNone/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17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noAutofit/>
      </a:bodyPr>
      <a:lstStyle>
        <a:defPPr>
          <a:lnSpc>
            <a:spcPct val="120000"/>
          </a:lnSpc>
          <a:defRPr sz="2000" kern="0" dirty="0" smtClean="0">
            <a:latin typeface="+mj-lt"/>
          </a:defRPr>
        </a:defPPr>
      </a:lstStyle>
    </a:txDef>
  </a:objectDefaults>
  <a:extraClrSchemeLst>
    <a:extraClrScheme>
      <a:clrScheme name="IPHI_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7_IPHI_CP">
  <a:themeElements>
    <a:clrScheme name="IPHI_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wrap="square" rtlCol="0" anchor="ctr">
        <a:spAutoFit/>
      </a:bodyPr>
      <a:lstStyle>
        <a:defPPr algn="ctr">
          <a:buNone/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17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120000"/>
          </a:lnSpc>
          <a:buNone/>
          <a:defRPr sz="2000" kern="0" dirty="0" smtClean="0">
            <a:latin typeface="+mj-lt"/>
          </a:defRPr>
        </a:defPPr>
      </a:lstStyle>
    </a:txDef>
  </a:objectDefaults>
  <a:extraClrSchemeLst>
    <a:extraClrScheme>
      <a:clrScheme name="IPHI_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IPHI_CP">
  <a:themeElements>
    <a:clrScheme name="IPHI_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wrap="square" rtlCol="0" anchor="ctr">
        <a:spAutoFit/>
      </a:bodyPr>
      <a:lstStyle>
        <a:defPPr algn="ctr">
          <a:buNone/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17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120000"/>
          </a:lnSpc>
          <a:buNone/>
          <a:defRPr sz="2000" kern="0" dirty="0" smtClean="0">
            <a:latin typeface="+mj-lt"/>
          </a:defRPr>
        </a:defPPr>
      </a:lstStyle>
    </a:txDef>
  </a:objectDefaults>
  <a:extraClrSchemeLst>
    <a:extraClrScheme>
      <a:clrScheme name="IPHI_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IPHI_CP">
  <a:themeElements>
    <a:clrScheme name="IPHI_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wrap="square" rtlCol="0" anchor="ctr">
        <a:spAutoFit/>
      </a:bodyPr>
      <a:lstStyle>
        <a:defPPr algn="ctr">
          <a:buNone/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17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120000"/>
          </a:lnSpc>
          <a:buNone/>
          <a:defRPr sz="2000" kern="0" dirty="0" smtClean="0">
            <a:latin typeface="+mj-lt"/>
          </a:defRPr>
        </a:defPPr>
      </a:lstStyle>
    </a:txDef>
  </a:objectDefaults>
  <a:extraClrSchemeLst>
    <a:extraClrScheme>
      <a:clrScheme name="IPHI_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Mod_powerpoint_CEA_Irfu (1)</Template>
  <TotalTime>73272</TotalTime>
  <Words>1866</Words>
  <Application>Microsoft Office PowerPoint</Application>
  <PresentationFormat>Affichage à l'écran (4:3)</PresentationFormat>
  <Paragraphs>485</Paragraphs>
  <Slides>29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29</vt:i4>
      </vt:variant>
    </vt:vector>
  </HeadingPairs>
  <TitlesOfParts>
    <vt:vector size="43" baseType="lpstr">
      <vt:lpstr>ＭＳ Ｐゴシック</vt:lpstr>
      <vt:lpstr>Arial</vt:lpstr>
      <vt:lpstr>Calibri</vt:lpstr>
      <vt:lpstr>Comic Sans MS</vt:lpstr>
      <vt:lpstr>Courier New</vt:lpstr>
      <vt:lpstr>Times</vt:lpstr>
      <vt:lpstr>Times New Roman</vt:lpstr>
      <vt:lpstr>Wingdings</vt:lpstr>
      <vt:lpstr>Mod_powerpoint_CEA_Irfu (1)</vt:lpstr>
      <vt:lpstr>6_IPHI_CP</vt:lpstr>
      <vt:lpstr>Masque principal</vt:lpstr>
      <vt:lpstr>7_IPHI_CP</vt:lpstr>
      <vt:lpstr>8_IPHI_CP</vt:lpstr>
      <vt:lpstr>9_IPHI_CP</vt:lpstr>
      <vt:lpstr>Présentation PowerPoint</vt:lpstr>
      <vt:lpstr>OUTLOOK</vt:lpstr>
      <vt:lpstr>OUTLOOK</vt:lpstr>
      <vt:lpstr>Motivation</vt:lpstr>
      <vt:lpstr>PROJECt planning</vt:lpstr>
      <vt:lpstr>nBLM Detectors</vt:lpstr>
      <vt:lpstr>nBLM Detectors</vt:lpstr>
      <vt:lpstr>nBLM Detectors</vt:lpstr>
      <vt:lpstr>nBLM Detectors</vt:lpstr>
      <vt:lpstr>Présentation PowerPoint</vt:lpstr>
      <vt:lpstr>New Detector production</vt:lpstr>
      <vt:lpstr>nBLM PLAnned TESTS</vt:lpstr>
      <vt:lpstr>nBLM detectors distribution (I)</vt:lpstr>
      <vt:lpstr>Présentation PowerPoint</vt:lpstr>
      <vt:lpstr>nBLM detectors Integration in ess (I)</vt:lpstr>
      <vt:lpstr>nBLM detectors Integration in ess (II)</vt:lpstr>
      <vt:lpstr>nBlm gas system</vt:lpstr>
      <vt:lpstr>nBlm gas system</vt:lpstr>
      <vt:lpstr>CONclusions</vt:lpstr>
      <vt:lpstr>Présentation PowerPoint</vt:lpstr>
      <vt:lpstr>Présentation PowerPoint</vt:lpstr>
      <vt:lpstr>Micromegas detectors</vt:lpstr>
      <vt:lpstr>Présentation PowerPoint</vt:lpstr>
      <vt:lpstr>Studies by MC simulations</vt:lpstr>
      <vt:lpstr>éTUDES PAR SIMULATION MC</vt:lpstr>
      <vt:lpstr>éTUDES PAR SIMULATION MC</vt:lpstr>
      <vt:lpstr>éTUDES PAR SIMULATION MC</vt:lpstr>
      <vt:lpstr>nBlm gas system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BRUNIQUEL Anais</dc:creator>
  <cp:lastModifiedBy>SEGUI Laura</cp:lastModifiedBy>
  <cp:revision>1043</cp:revision>
  <cp:lastPrinted>2016-12-13T09:42:15Z</cp:lastPrinted>
  <dcterms:created xsi:type="dcterms:W3CDTF">2014-11-05T13:53:23Z</dcterms:created>
  <dcterms:modified xsi:type="dcterms:W3CDTF">2017-11-21T07:27:31Z</dcterms:modified>
</cp:coreProperties>
</file>