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6" r:id="rId3"/>
    <p:sldId id="306" r:id="rId4"/>
    <p:sldId id="307" r:id="rId5"/>
    <p:sldId id="309" r:id="rId6"/>
    <p:sldId id="303" r:id="rId7"/>
    <p:sldId id="304" r:id="rId8"/>
    <p:sldId id="305" r:id="rId9"/>
    <p:sldId id="310" r:id="rId10"/>
    <p:sldId id="314" r:id="rId11"/>
    <p:sldId id="315" r:id="rId12"/>
    <p:sldId id="312" r:id="rId13"/>
    <p:sldId id="311" r:id="rId14"/>
    <p:sldId id="31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560" autoAdjust="0"/>
  </p:normalViewPr>
  <p:slideViewPr>
    <p:cSldViewPr>
      <p:cViewPr varScale="1">
        <p:scale>
          <a:sx n="63" d="100"/>
          <a:sy n="63" d="100"/>
        </p:scale>
        <p:origin x="93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9C53C-B82A-4351-B1EF-A4391C7B86A2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ECE71-DBFB-4B75-8F10-14EC87FCE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639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Purpose of today’s presentation</a:t>
            </a:r>
            <a:r>
              <a:rPr lang="en-GB" baseline="0" dirty="0"/>
              <a:t> is to bring you up to date with progress on IBEX.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/>
              <a:t>IBEX is the new Instrument Control Program which will replace SECI &amp; LabVIEW at ISIS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8872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362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739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5606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3449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148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246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583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en-GB" dirty="0"/>
              <a:t>3 existing muon instruments continue to use SECI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GB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GB" dirty="0"/>
              <a:t>IBEX controls the magnets &amp; slits used to steer protons to muon target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GB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GB" dirty="0"/>
              <a:t>PVs are available to muon instruments via </a:t>
            </a:r>
            <a:r>
              <a:rPr lang="en-GB" dirty="0" err="1"/>
              <a:t>CALab</a:t>
            </a:r>
            <a:r>
              <a:rPr lang="en-GB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876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B41CB7BE-5631-47A0-85BD-536069924D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053B0E16-B046-4394-BAC4-6D75E946D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GB" altLang="en-US" dirty="0">
                <a:latin typeface="Arial" panose="020B0604020202020204" pitchFamily="34" charset="0"/>
              </a:rPr>
              <a:t>29 power supplies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4 serial RS422 chains to the PSUs (to speed up </a:t>
            </a:r>
            <a:r>
              <a:rPr lang="en-GB" altLang="en-US" dirty="0" err="1">
                <a:latin typeface="Arial" panose="020B0604020202020204" pitchFamily="34" charset="0"/>
              </a:rPr>
              <a:t>comms</a:t>
            </a:r>
            <a:r>
              <a:rPr lang="en-GB" altLang="en-US" dirty="0">
                <a:latin typeface="Arial" panose="020B0604020202020204" pitchFamily="34" charset="0"/>
              </a:rPr>
              <a:t>)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IBEX also monitors He level meters</a:t>
            </a:r>
          </a:p>
          <a:p>
            <a:endParaRPr lang="en-GB" altLang="en-US" dirty="0">
              <a:latin typeface="Arial" panose="020B0604020202020204" pitchFamily="34" charset="0"/>
            </a:endParaRPr>
          </a:p>
          <a:p>
            <a:r>
              <a:rPr lang="en-GB" altLang="en-US" dirty="0">
                <a:latin typeface="Arial" panose="020B0604020202020204" pitchFamily="34" charset="0"/>
              </a:rPr>
              <a:t>New proposals to extend control logic are in the pipeline</a:t>
            </a:r>
          </a:p>
          <a:p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05A84A5C-C735-44DC-8DE2-2FABA8832C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51842E-0F35-4867-A386-0C46527EF371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918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en-GB" dirty="0"/>
              <a:t>Rolling programme of instrument migrations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507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en-GB" dirty="0"/>
              <a:t>Obviously migration is not possible when an instrument is being used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GB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GB" dirty="0"/>
              <a:t>In cycle, we can prepare for migration by creating drivers &amp; GUIs, migrating configs &amp; scripts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GB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GB" dirty="0"/>
              <a:t>4 shutdowns per year (there are more, but the additional ones are very short)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GB" dirty="0"/>
              <a:t>Need a shutdown of 2-4 weeks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GB" dirty="0"/>
              <a:t>Experience shows that we can migrate up to 3 instruments per shutdown (depending on instrument &amp; device complexity and length of shutdown)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GB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GB" dirty="0"/>
              <a:t>During shutdown we need to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dirty="0"/>
              <a:t>Perform the installation &amp; configuration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dirty="0"/>
              <a:t>Test the newly installed IBEX – i.e. make sure instrument still works as expected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dirty="0"/>
              <a:t>Train the scientists &amp; technicians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GB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GB" dirty="0"/>
              <a:t>In the new cycle we need to provide support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dirty="0"/>
              <a:t>Our ability to provide support to more than 3 newly migrated instruments is a limiting factor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590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174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452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66F2D-3BE0-4D50-ABC4-670ADDD5AA41}" type="datetimeFigureOut">
              <a:rPr lang="en-GB"/>
              <a:pPr>
                <a:defRPr/>
              </a:pPr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FAD5B-4B07-4BEE-8E2A-7B226BE78F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527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F17D1-C6D6-4BEF-B0C8-5CCF813AA6F7}" type="datetimeFigureOut">
              <a:rPr lang="en-GB"/>
              <a:pPr>
                <a:defRPr/>
              </a:pPr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CE1FB-D798-4745-947F-69739FEA18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49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DB41F-5725-493E-951D-1F77D5F4827D}" type="datetimeFigureOut">
              <a:rPr lang="en-GB"/>
              <a:pPr>
                <a:defRPr/>
              </a:pPr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3B3E4-F4D7-4168-8235-33E3AD0DFE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63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A35AE-1511-422B-B340-11F73645775D}" type="datetimeFigureOut">
              <a:rPr lang="en-GB"/>
              <a:pPr>
                <a:defRPr/>
              </a:pPr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5C2A1-9770-416C-A6C8-5EE4A9E2A4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887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4CD39-D622-464F-91CE-B55592B34520}" type="datetimeFigureOut">
              <a:rPr lang="en-GB"/>
              <a:pPr>
                <a:defRPr/>
              </a:pPr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6B81-AA55-4E0D-BEF0-ADFF4CAC9E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47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80BBB-28EA-4D6F-87B2-C29B30C4F18A}" type="datetimeFigureOut">
              <a:rPr lang="en-GB"/>
              <a:pPr>
                <a:defRPr/>
              </a:pPr>
              <a:t>11/12/2017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227F3-8673-4DB8-9A95-3FCCF6986B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26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B603D-3B9B-4C02-9336-D635967E5F5C}" type="datetimeFigureOut">
              <a:rPr lang="en-GB"/>
              <a:pPr>
                <a:defRPr/>
              </a:pPr>
              <a:t>11/12/2017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EB736-26DB-4A88-8CED-9BFE43CAE7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1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E9B2C-A02D-4EA3-BD75-CDC4103043C2}" type="datetimeFigureOut">
              <a:rPr lang="en-GB"/>
              <a:pPr>
                <a:defRPr/>
              </a:pPr>
              <a:t>11/12/2017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557C3-C627-4B31-9D56-CF2D6547E7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720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B5D7E-B0C8-44D7-9A84-28D0E0034AE2}" type="datetimeFigureOut">
              <a:rPr lang="en-GB"/>
              <a:pPr>
                <a:defRPr/>
              </a:pPr>
              <a:t>11/12/2017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6D5B0-ABFB-4F35-8012-9ECB8FA7DB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66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E5C8A-8797-4B9B-9B56-FBA5AE36ECF6}" type="datetimeFigureOut">
              <a:rPr lang="en-GB"/>
              <a:pPr>
                <a:defRPr/>
              </a:pPr>
              <a:t>11/12/2017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C7B8A-7682-4436-8EDC-CA20DE076E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11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2D419-C04C-469E-AA83-0B47896FFCFB}" type="datetimeFigureOut">
              <a:rPr lang="en-GB"/>
              <a:pPr>
                <a:defRPr/>
              </a:pPr>
              <a:t>11/12/2017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4D9A3-7015-437D-A143-8703ECD588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88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2CD38F-1821-465A-96EA-49DD4AC10D9B}" type="datetimeFigureOut">
              <a:rPr lang="en-GB"/>
              <a:pPr>
                <a:defRPr/>
              </a:pPr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4EF482-4009-468A-80CD-4FF36BAA09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2" descr="isissmallbottom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60988"/>
            <a:ext cx="9144000" cy="149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449660"/>
          </a:xfrm>
        </p:spPr>
        <p:txBody>
          <a:bodyPr/>
          <a:lstStyle/>
          <a:p>
            <a:r>
              <a:rPr lang="en-GB" sz="3600" b="1" dirty="0">
                <a:solidFill>
                  <a:schemeClr val="tx1"/>
                </a:solidFill>
              </a:rPr>
              <a:t>IBEX – Current Status</a:t>
            </a:r>
            <a:br>
              <a:rPr lang="en-GB" sz="3600" b="1" dirty="0">
                <a:solidFill>
                  <a:schemeClr val="tx1"/>
                </a:solidFill>
              </a:rPr>
            </a:br>
            <a:r>
              <a:rPr lang="en-GB" dirty="0"/>
              <a:t>Kevin Woods, Tessella</a:t>
            </a:r>
            <a:br>
              <a:rPr lang="en-GB" dirty="0"/>
            </a:br>
            <a:r>
              <a:rPr lang="en-GB" dirty="0"/>
              <a:t>(ISIS/ESS/PSI ECP, December 2017)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0"/>
            <a:ext cx="47625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IBEX : New Developments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GB" dirty="0"/>
              <a:t>Scripting</a:t>
            </a:r>
          </a:p>
          <a:p>
            <a:pPr lvl="1"/>
            <a:r>
              <a:rPr lang="en-GB" dirty="0"/>
              <a:t>prototype scripting server</a:t>
            </a:r>
          </a:p>
          <a:p>
            <a:pPr lvl="2"/>
            <a:r>
              <a:rPr lang="en-GB" dirty="0"/>
              <a:t>based on NICOS</a:t>
            </a:r>
          </a:p>
          <a:p>
            <a:pPr lvl="1"/>
            <a:r>
              <a:rPr lang="en-GB" dirty="0"/>
              <a:t>proposed some changes to NICOS</a:t>
            </a:r>
          </a:p>
          <a:p>
            <a:pPr lvl="2"/>
            <a:r>
              <a:rPr lang="en-GB" dirty="0"/>
              <a:t>submitted to NICOS code-base</a:t>
            </a:r>
          </a:p>
          <a:p>
            <a:r>
              <a:rPr lang="en-GB" dirty="0"/>
              <a:t>Next steps</a:t>
            </a:r>
          </a:p>
          <a:p>
            <a:pPr lvl="1"/>
            <a:r>
              <a:rPr lang="en-GB" dirty="0"/>
              <a:t>extend the prototype</a:t>
            </a:r>
          </a:p>
          <a:p>
            <a:pPr lvl="1"/>
            <a:r>
              <a:rPr lang="en-GB" dirty="0"/>
              <a:t>release to scientists</a:t>
            </a:r>
          </a:p>
        </p:txBody>
      </p:sp>
    </p:spTree>
    <p:extLst>
      <p:ext uri="{BB962C8B-B14F-4D97-AF65-F5344CB8AC3E}">
        <p14:creationId xmlns:p14="http://schemas.microsoft.com/office/powerpoint/2010/main" val="1588577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IBEX : New Developments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648071"/>
          </a:xfrm>
        </p:spPr>
        <p:txBody>
          <a:bodyPr/>
          <a:lstStyle/>
          <a:p>
            <a:r>
              <a:rPr lang="en-GB" dirty="0"/>
              <a:t>New web dashboard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21D396-F6B1-4206-BC13-66BBF9BAE6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848623"/>
            <a:ext cx="5580620" cy="4734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99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IBEX : New Developments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GB" dirty="0" err="1"/>
              <a:t>genie_python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Python 2 support ends in 2020</a:t>
            </a:r>
          </a:p>
          <a:p>
            <a:pPr lvl="1"/>
            <a:r>
              <a:rPr lang="en-GB" dirty="0"/>
              <a:t>Prepare </a:t>
            </a:r>
            <a:r>
              <a:rPr lang="en-GB" dirty="0" err="1"/>
              <a:t>genie_python</a:t>
            </a:r>
            <a:r>
              <a:rPr lang="en-GB" dirty="0"/>
              <a:t> to work with both Python 2 and  Python 3</a:t>
            </a:r>
          </a:p>
          <a:p>
            <a:pPr lvl="1"/>
            <a:r>
              <a:rPr lang="en-GB" dirty="0"/>
              <a:t>Full migration to Python 3 needs to happen in step with Mantid.</a:t>
            </a:r>
          </a:p>
        </p:txBody>
      </p:sp>
    </p:spTree>
    <p:extLst>
      <p:ext uri="{BB962C8B-B14F-4D97-AF65-F5344CB8AC3E}">
        <p14:creationId xmlns:p14="http://schemas.microsoft.com/office/powerpoint/2010/main" val="4082773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IBEX :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GB" dirty="0"/>
              <a:t>Invested significant effort to improve testing</a:t>
            </a:r>
          </a:p>
          <a:p>
            <a:pPr lvl="1"/>
            <a:r>
              <a:rPr lang="en-GB" dirty="0"/>
              <a:t>Improved testing for</a:t>
            </a:r>
          </a:p>
          <a:p>
            <a:pPr lvl="2"/>
            <a:r>
              <a:rPr lang="en-GB" dirty="0"/>
              <a:t>OPIs, UIs, configs</a:t>
            </a:r>
          </a:p>
          <a:p>
            <a:pPr lvl="2"/>
            <a:r>
              <a:rPr lang="en-GB" dirty="0" err="1"/>
              <a:t>genie_python</a:t>
            </a:r>
            <a:r>
              <a:rPr lang="en-GB" dirty="0"/>
              <a:t> unit testing</a:t>
            </a:r>
          </a:p>
          <a:p>
            <a:pPr lvl="1"/>
            <a:r>
              <a:rPr lang="en-GB" dirty="0"/>
              <a:t>IOC Test Framework</a:t>
            </a:r>
          </a:p>
          <a:p>
            <a:pPr lvl="1"/>
            <a:r>
              <a:rPr lang="en-GB" dirty="0" err="1"/>
              <a:t>LeWIS</a:t>
            </a:r>
            <a:endParaRPr lang="en-GB" dirty="0"/>
          </a:p>
          <a:p>
            <a:r>
              <a:rPr lang="en-GB" dirty="0"/>
              <a:t>Improved quality, improved confidence</a:t>
            </a:r>
          </a:p>
          <a:p>
            <a:r>
              <a:rPr lang="en-GB" dirty="0"/>
              <a:t>Fewer problems during migrations</a:t>
            </a:r>
          </a:p>
        </p:txBody>
      </p:sp>
    </p:spTree>
    <p:extLst>
      <p:ext uri="{BB962C8B-B14F-4D97-AF65-F5344CB8AC3E}">
        <p14:creationId xmlns:p14="http://schemas.microsoft.com/office/powerpoint/2010/main" val="1885755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IBEX : Deployment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GB" dirty="0"/>
              <a:t>In addition to new migrations …</a:t>
            </a:r>
          </a:p>
          <a:p>
            <a:pPr lvl="1"/>
            <a:r>
              <a:rPr lang="en-GB" dirty="0"/>
              <a:t>previously migrated instruments need to be kept up to date as IBEX develops</a:t>
            </a:r>
          </a:p>
          <a:p>
            <a:pPr lvl="2"/>
            <a:r>
              <a:rPr lang="en-GB" dirty="0"/>
              <a:t>deployment workload is growing</a:t>
            </a:r>
          </a:p>
          <a:p>
            <a:r>
              <a:rPr lang="en-GB" dirty="0"/>
              <a:t>Increased automation</a:t>
            </a:r>
          </a:p>
          <a:p>
            <a:pPr lvl="1"/>
            <a:r>
              <a:rPr lang="en-GB" dirty="0"/>
              <a:t>faster, smoother, more consistent deployment</a:t>
            </a:r>
          </a:p>
          <a:p>
            <a:pPr lvl="1"/>
            <a:r>
              <a:rPr lang="en-GB" dirty="0"/>
              <a:t>better able to both migrate &amp; upgrade instruments during shutdowns</a:t>
            </a:r>
          </a:p>
          <a:p>
            <a:r>
              <a:rPr lang="en-GB" dirty="0"/>
              <a:t>Consider containerisation for future</a:t>
            </a:r>
          </a:p>
        </p:txBody>
      </p:sp>
    </p:spTree>
    <p:extLst>
      <p:ext uri="{BB962C8B-B14F-4D97-AF65-F5344CB8AC3E}">
        <p14:creationId xmlns:p14="http://schemas.microsoft.com/office/powerpoint/2010/main" val="2119796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IBEX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GB" dirty="0"/>
              <a:t>IBEX is the next generation instrument control system at ISIS</a:t>
            </a:r>
          </a:p>
          <a:p>
            <a:pPr lvl="1"/>
            <a:r>
              <a:rPr lang="en-GB" dirty="0"/>
              <a:t>EPICS</a:t>
            </a:r>
          </a:p>
          <a:p>
            <a:pPr lvl="1"/>
            <a:r>
              <a:rPr lang="en-GB" dirty="0"/>
              <a:t>CS-Studio</a:t>
            </a:r>
          </a:p>
          <a:p>
            <a:pPr lvl="1"/>
            <a:endParaRPr lang="en-GB" dirty="0"/>
          </a:p>
          <a:p>
            <a:r>
              <a:rPr lang="en-GB" dirty="0"/>
              <a:t>IBEX is replacing SECI</a:t>
            </a:r>
          </a:p>
          <a:p>
            <a:pPr lvl="1"/>
            <a:r>
              <a:rPr lang="en-GB" dirty="0"/>
              <a:t>.NET / C# GUI</a:t>
            </a:r>
          </a:p>
          <a:p>
            <a:pPr lvl="1"/>
            <a:r>
              <a:rPr lang="en-GB" dirty="0"/>
              <a:t>LabVIEW</a:t>
            </a:r>
          </a:p>
        </p:txBody>
      </p:sp>
    </p:spTree>
    <p:extLst>
      <p:ext uri="{BB962C8B-B14F-4D97-AF65-F5344CB8AC3E}">
        <p14:creationId xmlns:p14="http://schemas.microsoft.com/office/powerpoint/2010/main" val="4131278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IBEX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430512-BAE1-400C-96C1-42371EEB0B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865" y="3212976"/>
            <a:ext cx="8487884" cy="322637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A1B3097-F6B1-434E-9F62-C72E256E4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149" y="1268760"/>
            <a:ext cx="8229600" cy="1795338"/>
          </a:xfrm>
        </p:spPr>
        <p:txBody>
          <a:bodyPr/>
          <a:lstStyle/>
          <a:p>
            <a:r>
              <a:rPr lang="en-GB" dirty="0"/>
              <a:t>Currently 13 production instances of IBEX</a:t>
            </a:r>
          </a:p>
          <a:p>
            <a:r>
              <a:rPr lang="en-GB" dirty="0"/>
              <a:t>Also using “mini-</a:t>
            </a:r>
            <a:r>
              <a:rPr lang="en-GB" dirty="0" err="1"/>
              <a:t>inst</a:t>
            </a:r>
            <a:r>
              <a:rPr lang="en-GB" dirty="0"/>
              <a:t>” instances of IBEX </a:t>
            </a:r>
          </a:p>
          <a:p>
            <a:pPr lvl="1"/>
            <a:r>
              <a:rPr lang="en-GB" sz="2400" dirty="0"/>
              <a:t>To control specific devices on some instruments</a:t>
            </a:r>
          </a:p>
        </p:txBody>
      </p:sp>
    </p:spTree>
    <p:extLst>
      <p:ext uri="{BB962C8B-B14F-4D97-AF65-F5344CB8AC3E}">
        <p14:creationId xmlns:p14="http://schemas.microsoft.com/office/powerpoint/2010/main" val="3059484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0469"/>
            <a:ext cx="8229600" cy="1143000"/>
          </a:xfrm>
        </p:spPr>
        <p:txBody>
          <a:bodyPr/>
          <a:lstStyle/>
          <a:p>
            <a:r>
              <a:rPr lang="en-GB" dirty="0"/>
              <a:t>IBEX: Muon Front-End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688CAC4-EB10-4C53-82A2-2DCBC22F0A6B}"/>
              </a:ext>
            </a:extLst>
          </p:cNvPr>
          <p:cNvGrpSpPr/>
          <p:nvPr/>
        </p:nvGrpSpPr>
        <p:grpSpPr>
          <a:xfrm>
            <a:off x="863588" y="3004701"/>
            <a:ext cx="2448272" cy="1368152"/>
            <a:chOff x="1259632" y="3140968"/>
            <a:chExt cx="2448272" cy="136815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6097E03-DD1E-4FB7-9E7E-0FECA011949D}"/>
                </a:ext>
              </a:extLst>
            </p:cNvPr>
            <p:cNvSpPr/>
            <p:nvPr/>
          </p:nvSpPr>
          <p:spPr>
            <a:xfrm>
              <a:off x="1259632" y="3140968"/>
              <a:ext cx="2448272" cy="136815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0418698-E8CB-4967-BFCD-04A429E6C454}"/>
                </a:ext>
              </a:extLst>
            </p:cNvPr>
            <p:cNvSpPr txBox="1"/>
            <p:nvPr/>
          </p:nvSpPr>
          <p:spPr>
            <a:xfrm>
              <a:off x="1403648" y="3244334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MUONFE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25B1E0F-7246-42BA-9EC9-19B47B48E414}"/>
                </a:ext>
              </a:extLst>
            </p:cNvPr>
            <p:cNvSpPr txBox="1"/>
            <p:nvPr/>
          </p:nvSpPr>
          <p:spPr>
            <a:xfrm>
              <a:off x="1907704" y="3688777"/>
              <a:ext cx="1152128" cy="52322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chemeClr val="bg1"/>
                  </a:solidFill>
                </a:rPr>
                <a:t>IBEX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3F6108E-A93C-4B96-A809-B766907B5846}"/>
              </a:ext>
            </a:extLst>
          </p:cNvPr>
          <p:cNvGrpSpPr/>
          <p:nvPr/>
        </p:nvGrpSpPr>
        <p:grpSpPr>
          <a:xfrm>
            <a:off x="5148064" y="1432773"/>
            <a:ext cx="2448272" cy="1368152"/>
            <a:chOff x="4860032" y="1432773"/>
            <a:chExt cx="2448272" cy="136815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1F1EF73-2642-493A-9E6E-BD77C284A624}"/>
                </a:ext>
              </a:extLst>
            </p:cNvPr>
            <p:cNvSpPr/>
            <p:nvPr/>
          </p:nvSpPr>
          <p:spPr>
            <a:xfrm>
              <a:off x="4860032" y="1432773"/>
              <a:ext cx="2448272" cy="136815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A0C8949-280A-476B-8ACE-D4549DD82E74}"/>
                </a:ext>
              </a:extLst>
            </p:cNvPr>
            <p:cNvSpPr txBox="1"/>
            <p:nvPr/>
          </p:nvSpPr>
          <p:spPr>
            <a:xfrm>
              <a:off x="5004048" y="1536139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HIFI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D8058C8-3655-42E8-B93D-731214788935}"/>
                </a:ext>
              </a:extLst>
            </p:cNvPr>
            <p:cNvSpPr txBox="1"/>
            <p:nvPr/>
          </p:nvSpPr>
          <p:spPr>
            <a:xfrm>
              <a:off x="5508104" y="1980582"/>
              <a:ext cx="1152128" cy="5232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/>
                <a:t>SECI</a:t>
              </a:r>
              <a:endParaRPr lang="en-GB" b="1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0CB9A08-B8AB-4704-B7A9-0591750391C7}"/>
              </a:ext>
            </a:extLst>
          </p:cNvPr>
          <p:cNvGrpSpPr/>
          <p:nvPr/>
        </p:nvGrpSpPr>
        <p:grpSpPr>
          <a:xfrm>
            <a:off x="5148064" y="3004701"/>
            <a:ext cx="2448272" cy="1368152"/>
            <a:chOff x="4860032" y="3004701"/>
            <a:chExt cx="2448272" cy="136815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2923EE5-9E5A-464D-85CB-73604DDD2967}"/>
                </a:ext>
              </a:extLst>
            </p:cNvPr>
            <p:cNvSpPr/>
            <p:nvPr/>
          </p:nvSpPr>
          <p:spPr>
            <a:xfrm>
              <a:off x="4860032" y="3004701"/>
              <a:ext cx="2448272" cy="136815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8EA62BB-2225-40FF-B167-2F2FBD16255A}"/>
                </a:ext>
              </a:extLst>
            </p:cNvPr>
            <p:cNvSpPr txBox="1"/>
            <p:nvPr/>
          </p:nvSpPr>
          <p:spPr>
            <a:xfrm>
              <a:off x="5004048" y="3108067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MUSR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BC701C3-1097-4143-9E36-BADD9071802B}"/>
                </a:ext>
              </a:extLst>
            </p:cNvPr>
            <p:cNvSpPr txBox="1"/>
            <p:nvPr/>
          </p:nvSpPr>
          <p:spPr>
            <a:xfrm>
              <a:off x="5508104" y="3552510"/>
              <a:ext cx="1152128" cy="5232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/>
                <a:t>SECI</a:t>
              </a:r>
              <a:endParaRPr lang="en-GB" b="1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9F2689A-7625-49F0-905D-D007638CCB76}"/>
              </a:ext>
            </a:extLst>
          </p:cNvPr>
          <p:cNvGrpSpPr/>
          <p:nvPr/>
        </p:nvGrpSpPr>
        <p:grpSpPr>
          <a:xfrm>
            <a:off x="5148064" y="4576629"/>
            <a:ext cx="2448272" cy="1368152"/>
            <a:chOff x="4860032" y="4576629"/>
            <a:chExt cx="2448272" cy="136815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6543CA0-4E45-4469-957D-D8C8A1621FD4}"/>
                </a:ext>
              </a:extLst>
            </p:cNvPr>
            <p:cNvSpPr/>
            <p:nvPr/>
          </p:nvSpPr>
          <p:spPr>
            <a:xfrm>
              <a:off x="4860032" y="4576629"/>
              <a:ext cx="2448272" cy="136815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5FBA536-1D15-4254-82D1-2C46AF055C57}"/>
                </a:ext>
              </a:extLst>
            </p:cNvPr>
            <p:cNvSpPr txBox="1"/>
            <p:nvPr/>
          </p:nvSpPr>
          <p:spPr>
            <a:xfrm>
              <a:off x="5004048" y="4679995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EMU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576252D-9CF6-496C-AB3B-087A53854E4E}"/>
                </a:ext>
              </a:extLst>
            </p:cNvPr>
            <p:cNvSpPr txBox="1"/>
            <p:nvPr/>
          </p:nvSpPr>
          <p:spPr>
            <a:xfrm>
              <a:off x="5508104" y="5124438"/>
              <a:ext cx="1152128" cy="5232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/>
                <a:t>SECI</a:t>
              </a:r>
              <a:endParaRPr lang="en-GB" b="1" dirty="0"/>
            </a:p>
          </p:txBody>
        </p: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7DE3177-3DF5-476E-A69A-A1A65BDC8EA5}"/>
              </a:ext>
            </a:extLst>
          </p:cNvPr>
          <p:cNvCxnSpPr>
            <a:stCxn id="7" idx="3"/>
            <a:endCxn id="16" idx="1"/>
          </p:cNvCxnSpPr>
          <p:nvPr/>
        </p:nvCxnSpPr>
        <p:spPr>
          <a:xfrm>
            <a:off x="3311860" y="3688777"/>
            <a:ext cx="183620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6082BB7-6493-41C8-B15A-38ED296615D4}"/>
              </a:ext>
            </a:extLst>
          </p:cNvPr>
          <p:cNvCxnSpPr>
            <a:cxnSpLocks/>
          </p:cNvCxnSpPr>
          <p:nvPr/>
        </p:nvCxnSpPr>
        <p:spPr>
          <a:xfrm>
            <a:off x="4229962" y="2116849"/>
            <a:ext cx="0" cy="32691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6C61F96-540E-4A59-A475-8DF2E5A7D16D}"/>
              </a:ext>
            </a:extLst>
          </p:cNvPr>
          <p:cNvCxnSpPr>
            <a:cxnSpLocks/>
          </p:cNvCxnSpPr>
          <p:nvPr/>
        </p:nvCxnSpPr>
        <p:spPr>
          <a:xfrm>
            <a:off x="4229962" y="2116849"/>
            <a:ext cx="91810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2FF80C3-F4FF-49E6-945F-42F9DD095BAF}"/>
              </a:ext>
            </a:extLst>
          </p:cNvPr>
          <p:cNvCxnSpPr>
            <a:cxnSpLocks/>
          </p:cNvCxnSpPr>
          <p:nvPr/>
        </p:nvCxnSpPr>
        <p:spPr>
          <a:xfrm>
            <a:off x="4229962" y="5369495"/>
            <a:ext cx="91810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0F469CB4-8D78-4353-94CE-DED73D323F91}"/>
              </a:ext>
            </a:extLst>
          </p:cNvPr>
          <p:cNvSpPr txBox="1"/>
          <p:nvPr/>
        </p:nvSpPr>
        <p:spPr>
          <a:xfrm>
            <a:off x="489172" y="4679995"/>
            <a:ext cx="3762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PVs via </a:t>
            </a:r>
            <a:r>
              <a:rPr lang="en-GB" sz="2400" dirty="0" err="1"/>
              <a:t>CALab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Magnet power supplies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Momentum slits</a:t>
            </a:r>
          </a:p>
        </p:txBody>
      </p:sp>
    </p:spTree>
    <p:extLst>
      <p:ext uri="{BB962C8B-B14F-4D97-AF65-F5344CB8AC3E}">
        <p14:creationId xmlns:p14="http://schemas.microsoft.com/office/powerpoint/2010/main" val="36955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59DC9AE5-E91B-4DF5-B112-AC8EC6334404}"/>
              </a:ext>
            </a:extLst>
          </p:cNvPr>
          <p:cNvCxnSpPr>
            <a:cxnSpLocks/>
          </p:cNvCxnSpPr>
          <p:nvPr/>
        </p:nvCxnSpPr>
        <p:spPr>
          <a:xfrm flipV="1">
            <a:off x="2045482" y="5479941"/>
            <a:ext cx="6635080" cy="205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020A9F52-07F4-48B2-B04C-9CC8549BCE32}"/>
              </a:ext>
            </a:extLst>
          </p:cNvPr>
          <p:cNvCxnSpPr>
            <a:cxnSpLocks/>
          </p:cNvCxnSpPr>
          <p:nvPr/>
        </p:nvCxnSpPr>
        <p:spPr>
          <a:xfrm flipV="1">
            <a:off x="2051720" y="4699666"/>
            <a:ext cx="6635080" cy="205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le 1">
            <a:extLst>
              <a:ext uri="{FF2B5EF4-FFF2-40B4-BE49-F238E27FC236}">
                <a16:creationId xmlns:a16="http://schemas.microsoft.com/office/drawing/2014/main" id="{550E954E-096D-4650-B35A-CCEC7F3B6950}"/>
              </a:ext>
            </a:extLst>
          </p:cNvPr>
          <p:cNvSpPr txBox="1">
            <a:spLocks/>
          </p:cNvSpPr>
          <p:nvPr/>
        </p:nvSpPr>
        <p:spPr bwMode="auto">
          <a:xfrm>
            <a:off x="457200" y="21046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dirty="0"/>
              <a:t>IBEX: RIKEN Front-End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4076EF-32D4-4694-894E-18A099DC3992}"/>
              </a:ext>
            </a:extLst>
          </p:cNvPr>
          <p:cNvCxnSpPr>
            <a:cxnSpLocks/>
          </p:cNvCxnSpPr>
          <p:nvPr/>
        </p:nvCxnSpPr>
        <p:spPr>
          <a:xfrm flipV="1">
            <a:off x="2051720" y="3242533"/>
            <a:ext cx="6635080" cy="205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75690AE-4AC8-4F4F-825B-D057713F302D}"/>
              </a:ext>
            </a:extLst>
          </p:cNvPr>
          <p:cNvGrpSpPr/>
          <p:nvPr/>
        </p:nvGrpSpPr>
        <p:grpSpPr>
          <a:xfrm>
            <a:off x="2997108" y="2772728"/>
            <a:ext cx="648072" cy="635714"/>
            <a:chOff x="3491880" y="1988840"/>
            <a:chExt cx="648072" cy="63571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7CF9B3A-4987-45A7-B1DE-2BDA1A1419FC}"/>
                </a:ext>
              </a:extLst>
            </p:cNvPr>
            <p:cNvSpPr txBox="1"/>
            <p:nvPr/>
          </p:nvSpPr>
          <p:spPr>
            <a:xfrm>
              <a:off x="3491880" y="2286000"/>
              <a:ext cx="648072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RB4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2D57049-7583-4BFF-B913-587E143BD38F}"/>
                </a:ext>
              </a:extLst>
            </p:cNvPr>
            <p:cNvCxnSpPr>
              <a:cxnSpLocks/>
              <a:endCxn id="4" idx="0"/>
            </p:cNvCxnSpPr>
            <p:nvPr/>
          </p:nvCxnSpPr>
          <p:spPr>
            <a:xfrm>
              <a:off x="3815916" y="1988840"/>
              <a:ext cx="0" cy="29716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04297E5-4928-40CC-8D4A-9D316BC88E07}"/>
              </a:ext>
            </a:extLst>
          </p:cNvPr>
          <p:cNvGrpSpPr/>
          <p:nvPr/>
        </p:nvGrpSpPr>
        <p:grpSpPr>
          <a:xfrm>
            <a:off x="3766722" y="2772728"/>
            <a:ext cx="648072" cy="635714"/>
            <a:chOff x="3491880" y="1988840"/>
            <a:chExt cx="648072" cy="635714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50F7A07-084B-4B66-B83A-D94796E37519}"/>
                </a:ext>
              </a:extLst>
            </p:cNvPr>
            <p:cNvSpPr txBox="1"/>
            <p:nvPr/>
          </p:nvSpPr>
          <p:spPr>
            <a:xfrm>
              <a:off x="3491880" y="2286000"/>
              <a:ext cx="648072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RQ7</a:t>
              </a:r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47C8B73C-CCF6-4848-8EE2-34738BC381A4}"/>
                </a:ext>
              </a:extLst>
            </p:cNvPr>
            <p:cNvCxnSpPr>
              <a:cxnSpLocks/>
              <a:endCxn id="47" idx="0"/>
            </p:cNvCxnSpPr>
            <p:nvPr/>
          </p:nvCxnSpPr>
          <p:spPr>
            <a:xfrm>
              <a:off x="3815916" y="1988840"/>
              <a:ext cx="0" cy="29716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F37A91A-2FC8-41A3-9BD9-F73AF6E55097}"/>
              </a:ext>
            </a:extLst>
          </p:cNvPr>
          <p:cNvGrpSpPr/>
          <p:nvPr/>
        </p:nvGrpSpPr>
        <p:grpSpPr>
          <a:xfrm>
            <a:off x="4536336" y="2772728"/>
            <a:ext cx="648072" cy="635714"/>
            <a:chOff x="3491880" y="1988840"/>
            <a:chExt cx="648072" cy="635714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D7B82F3-4AC2-4974-99BB-34035D7F195F}"/>
                </a:ext>
              </a:extLst>
            </p:cNvPr>
            <p:cNvSpPr txBox="1"/>
            <p:nvPr/>
          </p:nvSpPr>
          <p:spPr>
            <a:xfrm>
              <a:off x="3491880" y="2286000"/>
              <a:ext cx="648072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RQ4</a:t>
              </a:r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B66DAA54-5F08-4BDF-A8EF-483F1C899897}"/>
                </a:ext>
              </a:extLst>
            </p:cNvPr>
            <p:cNvCxnSpPr>
              <a:cxnSpLocks/>
              <a:endCxn id="50" idx="0"/>
            </p:cNvCxnSpPr>
            <p:nvPr/>
          </p:nvCxnSpPr>
          <p:spPr>
            <a:xfrm>
              <a:off x="3815916" y="1988840"/>
              <a:ext cx="0" cy="29716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77D93C9-0546-4C9D-A53A-1B76927518F6}"/>
              </a:ext>
            </a:extLst>
          </p:cNvPr>
          <p:cNvGrpSpPr/>
          <p:nvPr/>
        </p:nvGrpSpPr>
        <p:grpSpPr>
          <a:xfrm>
            <a:off x="5305950" y="2772728"/>
            <a:ext cx="648072" cy="635714"/>
            <a:chOff x="3491880" y="1988840"/>
            <a:chExt cx="648072" cy="635714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F4808F7-9FB4-4E51-B2F3-0EBB08E83580}"/>
                </a:ext>
              </a:extLst>
            </p:cNvPr>
            <p:cNvSpPr txBox="1"/>
            <p:nvPr/>
          </p:nvSpPr>
          <p:spPr>
            <a:xfrm>
              <a:off x="3491880" y="2286000"/>
              <a:ext cx="648072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RQ2</a:t>
              </a: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C393FE58-F4F1-4FF9-8464-41219D0193CE}"/>
                </a:ext>
              </a:extLst>
            </p:cNvPr>
            <p:cNvCxnSpPr>
              <a:cxnSpLocks/>
              <a:endCxn id="53" idx="0"/>
            </p:cNvCxnSpPr>
            <p:nvPr/>
          </p:nvCxnSpPr>
          <p:spPr>
            <a:xfrm>
              <a:off x="3815916" y="1988840"/>
              <a:ext cx="0" cy="29716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8BF99A5-7860-4DD7-BD71-C377E17005DB}"/>
              </a:ext>
            </a:extLst>
          </p:cNvPr>
          <p:cNvGrpSpPr/>
          <p:nvPr/>
        </p:nvGrpSpPr>
        <p:grpSpPr>
          <a:xfrm>
            <a:off x="6075564" y="2772728"/>
            <a:ext cx="648072" cy="635714"/>
            <a:chOff x="3491880" y="1988840"/>
            <a:chExt cx="648072" cy="635714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AB85981-572E-4FB3-931C-3CB38F77F915}"/>
                </a:ext>
              </a:extLst>
            </p:cNvPr>
            <p:cNvSpPr txBox="1"/>
            <p:nvPr/>
          </p:nvSpPr>
          <p:spPr>
            <a:xfrm>
              <a:off x="3491880" y="2286000"/>
              <a:ext cx="648072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RB1</a:t>
              </a:r>
            </a:p>
          </p:txBody>
        </p: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E68B6A66-BA82-4C32-B413-5B664AE758C3}"/>
                </a:ext>
              </a:extLst>
            </p:cNvPr>
            <p:cNvCxnSpPr>
              <a:cxnSpLocks/>
              <a:endCxn id="56" idx="0"/>
            </p:cNvCxnSpPr>
            <p:nvPr/>
          </p:nvCxnSpPr>
          <p:spPr>
            <a:xfrm>
              <a:off x="3815916" y="1988840"/>
              <a:ext cx="0" cy="29716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C463134-9D80-4E41-BB76-EC144B62C3CF}"/>
              </a:ext>
            </a:extLst>
          </p:cNvPr>
          <p:cNvGrpSpPr/>
          <p:nvPr/>
        </p:nvGrpSpPr>
        <p:grpSpPr>
          <a:xfrm>
            <a:off x="6845178" y="2772728"/>
            <a:ext cx="648072" cy="635714"/>
            <a:chOff x="3491880" y="1988840"/>
            <a:chExt cx="648072" cy="635714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E534AA1-E86A-4EB6-85BB-7CB4442B1165}"/>
                </a:ext>
              </a:extLst>
            </p:cNvPr>
            <p:cNvSpPr txBox="1"/>
            <p:nvPr/>
          </p:nvSpPr>
          <p:spPr>
            <a:xfrm>
              <a:off x="3491880" y="2286000"/>
              <a:ext cx="648072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RQ1</a:t>
              </a: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FB16CA35-7C7B-48CF-8AD4-9C6312E247DF}"/>
                </a:ext>
              </a:extLst>
            </p:cNvPr>
            <p:cNvCxnSpPr>
              <a:cxnSpLocks/>
              <a:endCxn id="59" idx="0"/>
            </p:cNvCxnSpPr>
            <p:nvPr/>
          </p:nvCxnSpPr>
          <p:spPr>
            <a:xfrm>
              <a:off x="3815916" y="1988840"/>
              <a:ext cx="0" cy="29716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EF248F5-751E-4B3E-A549-53270BCCDAA1}"/>
              </a:ext>
            </a:extLst>
          </p:cNvPr>
          <p:cNvGrpSpPr/>
          <p:nvPr/>
        </p:nvGrpSpPr>
        <p:grpSpPr>
          <a:xfrm>
            <a:off x="7614792" y="2772728"/>
            <a:ext cx="648072" cy="635714"/>
            <a:chOff x="3491880" y="1988840"/>
            <a:chExt cx="648072" cy="635714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8ABEEE0-9718-4476-A25F-A44F8ED81AC1}"/>
                </a:ext>
              </a:extLst>
            </p:cNvPr>
            <p:cNvSpPr txBox="1"/>
            <p:nvPr/>
          </p:nvSpPr>
          <p:spPr>
            <a:xfrm>
              <a:off x="3491880" y="2286000"/>
              <a:ext cx="648072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sz="1600" b="1" dirty="0"/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F44E58F7-712C-4DDA-BFB0-93BCC9753871}"/>
                </a:ext>
              </a:extLst>
            </p:cNvPr>
            <p:cNvCxnSpPr>
              <a:cxnSpLocks/>
              <a:endCxn id="63" idx="0"/>
            </p:cNvCxnSpPr>
            <p:nvPr/>
          </p:nvCxnSpPr>
          <p:spPr>
            <a:xfrm>
              <a:off x="3815916" y="1988840"/>
              <a:ext cx="0" cy="29716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1D82B649-CEA1-4F16-BD17-A9D0D78FED0F}"/>
              </a:ext>
            </a:extLst>
          </p:cNvPr>
          <p:cNvSpPr txBox="1"/>
          <p:nvPr/>
        </p:nvSpPr>
        <p:spPr>
          <a:xfrm>
            <a:off x="8384408" y="3069888"/>
            <a:ext cx="648072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600" b="1" dirty="0"/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5723A1C1-F682-483B-A387-2E67BDB785BF}"/>
              </a:ext>
            </a:extLst>
          </p:cNvPr>
          <p:cNvCxnSpPr>
            <a:cxnSpLocks/>
            <a:endCxn id="66" idx="0"/>
          </p:cNvCxnSpPr>
          <p:nvPr/>
        </p:nvCxnSpPr>
        <p:spPr>
          <a:xfrm>
            <a:off x="8708444" y="2059688"/>
            <a:ext cx="0" cy="10102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2EF2E6F-70B6-4FDE-953F-56A7EFAFA3D2}"/>
              </a:ext>
            </a:extLst>
          </p:cNvPr>
          <p:cNvGrpSpPr/>
          <p:nvPr/>
        </p:nvGrpSpPr>
        <p:grpSpPr>
          <a:xfrm>
            <a:off x="2227494" y="2772728"/>
            <a:ext cx="648072" cy="635714"/>
            <a:chOff x="3491880" y="1988840"/>
            <a:chExt cx="648072" cy="635714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09E2186-83DD-4A9D-8A73-C652C0EA47D6}"/>
                </a:ext>
              </a:extLst>
            </p:cNvPr>
            <p:cNvSpPr txBox="1"/>
            <p:nvPr/>
          </p:nvSpPr>
          <p:spPr>
            <a:xfrm>
              <a:off x="3491880" y="2286000"/>
              <a:ext cx="648072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RB3</a:t>
              </a:r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79D2B529-DF83-4F1F-AB78-B30E352B2B56}"/>
                </a:ext>
              </a:extLst>
            </p:cNvPr>
            <p:cNvCxnSpPr>
              <a:cxnSpLocks/>
              <a:endCxn id="70" idx="0"/>
            </p:cNvCxnSpPr>
            <p:nvPr/>
          </p:nvCxnSpPr>
          <p:spPr>
            <a:xfrm>
              <a:off x="3815916" y="1988840"/>
              <a:ext cx="0" cy="29716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8FF0795-C3D7-47C9-9476-B853502D2C9F}"/>
              </a:ext>
            </a:extLst>
          </p:cNvPr>
          <p:cNvCxnSpPr>
            <a:cxnSpLocks/>
          </p:cNvCxnSpPr>
          <p:nvPr/>
        </p:nvCxnSpPr>
        <p:spPr>
          <a:xfrm flipV="1">
            <a:off x="2066588" y="3964276"/>
            <a:ext cx="6635080" cy="205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138EE03A-C6D8-41C6-BCBF-2CDA188008FF}"/>
              </a:ext>
            </a:extLst>
          </p:cNvPr>
          <p:cNvSpPr txBox="1"/>
          <p:nvPr/>
        </p:nvSpPr>
        <p:spPr>
          <a:xfrm>
            <a:off x="2992389" y="3815557"/>
            <a:ext cx="718425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RQ19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AF866426-41F2-4738-9E26-58503F5DC04D}"/>
              </a:ext>
            </a:extLst>
          </p:cNvPr>
          <p:cNvCxnSpPr>
            <a:cxnSpLocks/>
            <a:endCxn id="100" idx="0"/>
          </p:cNvCxnSpPr>
          <p:nvPr/>
        </p:nvCxnSpPr>
        <p:spPr>
          <a:xfrm flipH="1">
            <a:off x="3351602" y="3553946"/>
            <a:ext cx="13981" cy="26161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E56C4080-9DE1-4D8C-8773-0C9F8DEA4D3A}"/>
              </a:ext>
            </a:extLst>
          </p:cNvPr>
          <p:cNvSpPr txBox="1"/>
          <p:nvPr/>
        </p:nvSpPr>
        <p:spPr>
          <a:xfrm>
            <a:off x="3777955" y="3815557"/>
            <a:ext cx="718423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RQ20</a:t>
            </a: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EB56C2D9-EB3C-49F5-9E5A-F90E1EDEE271}"/>
              </a:ext>
            </a:extLst>
          </p:cNvPr>
          <p:cNvCxnSpPr>
            <a:cxnSpLocks/>
            <a:endCxn id="98" idx="0"/>
          </p:cNvCxnSpPr>
          <p:nvPr/>
        </p:nvCxnSpPr>
        <p:spPr>
          <a:xfrm flipH="1">
            <a:off x="4137167" y="3518397"/>
            <a:ext cx="13982" cy="29716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1A96EAD1-8D35-43AD-87F5-808F0024AE21}"/>
              </a:ext>
            </a:extLst>
          </p:cNvPr>
          <p:cNvSpPr txBox="1"/>
          <p:nvPr/>
        </p:nvSpPr>
        <p:spPr>
          <a:xfrm>
            <a:off x="4563519" y="3815557"/>
            <a:ext cx="729193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RQ18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B6858A70-9E4A-4C42-B043-7C14CF279E66}"/>
              </a:ext>
            </a:extLst>
          </p:cNvPr>
          <p:cNvCxnSpPr>
            <a:cxnSpLocks/>
            <a:endCxn id="96" idx="0"/>
          </p:cNvCxnSpPr>
          <p:nvPr/>
        </p:nvCxnSpPr>
        <p:spPr>
          <a:xfrm>
            <a:off x="4928116" y="3553946"/>
            <a:ext cx="0" cy="26161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8FE5BFA0-DA5D-4FC3-BD34-10234D607347}"/>
              </a:ext>
            </a:extLst>
          </p:cNvPr>
          <p:cNvSpPr txBox="1"/>
          <p:nvPr/>
        </p:nvSpPr>
        <p:spPr>
          <a:xfrm>
            <a:off x="5359853" y="3815557"/>
            <a:ext cx="764367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RQ16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1721253B-8C81-474D-802D-5DF407898594}"/>
              </a:ext>
            </a:extLst>
          </p:cNvPr>
          <p:cNvCxnSpPr>
            <a:cxnSpLocks/>
            <a:endCxn id="94" idx="0"/>
          </p:cNvCxnSpPr>
          <p:nvPr/>
        </p:nvCxnSpPr>
        <p:spPr>
          <a:xfrm>
            <a:off x="5742036" y="3567440"/>
            <a:ext cx="1" cy="24811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C654C77E-B789-47D0-900D-66B782F79CA0}"/>
              </a:ext>
            </a:extLst>
          </p:cNvPr>
          <p:cNvSpPr txBox="1"/>
          <p:nvPr/>
        </p:nvSpPr>
        <p:spPr>
          <a:xfrm>
            <a:off x="6191361" y="3815557"/>
            <a:ext cx="718422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RQ17</a:t>
            </a: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AAE32105-10B6-4E8A-9B55-3B749AFE438D}"/>
              </a:ext>
            </a:extLst>
          </p:cNvPr>
          <p:cNvCxnSpPr>
            <a:cxnSpLocks/>
            <a:endCxn id="92" idx="0"/>
          </p:cNvCxnSpPr>
          <p:nvPr/>
        </p:nvCxnSpPr>
        <p:spPr>
          <a:xfrm>
            <a:off x="6550572" y="3567440"/>
            <a:ext cx="0" cy="24811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46DF4FE-A8FC-4469-941F-61D6937EA29A}"/>
              </a:ext>
            </a:extLst>
          </p:cNvPr>
          <p:cNvGrpSpPr/>
          <p:nvPr/>
        </p:nvGrpSpPr>
        <p:grpSpPr>
          <a:xfrm>
            <a:off x="6976924" y="3518397"/>
            <a:ext cx="648072" cy="635714"/>
            <a:chOff x="3491880" y="1988840"/>
            <a:chExt cx="648072" cy="635714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5F78DA6-2350-496F-B1F8-D3AC86EDACE3}"/>
                </a:ext>
              </a:extLst>
            </p:cNvPr>
            <p:cNvSpPr txBox="1"/>
            <p:nvPr/>
          </p:nvSpPr>
          <p:spPr>
            <a:xfrm>
              <a:off x="3491880" y="2286000"/>
              <a:ext cx="648072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sz="1600" b="1" dirty="0"/>
            </a:p>
          </p:txBody>
        </p: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DEB30B6F-9EDE-4D3C-BC41-FD9AFD87DFA2}"/>
                </a:ext>
              </a:extLst>
            </p:cNvPr>
            <p:cNvCxnSpPr>
              <a:cxnSpLocks/>
              <a:endCxn id="90" idx="0"/>
            </p:cNvCxnSpPr>
            <p:nvPr/>
          </p:nvCxnSpPr>
          <p:spPr>
            <a:xfrm>
              <a:off x="3815916" y="1988840"/>
              <a:ext cx="0" cy="29716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C44B142A-71DB-4B03-B8C4-D2E0A4D7EFEF}"/>
              </a:ext>
            </a:extLst>
          </p:cNvPr>
          <p:cNvGrpSpPr/>
          <p:nvPr/>
        </p:nvGrpSpPr>
        <p:grpSpPr>
          <a:xfrm>
            <a:off x="7692137" y="3518397"/>
            <a:ext cx="648072" cy="635714"/>
            <a:chOff x="3491880" y="1988840"/>
            <a:chExt cx="648072" cy="635714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C553D12-8C85-46BA-AD99-8F19B278CCEA}"/>
                </a:ext>
              </a:extLst>
            </p:cNvPr>
            <p:cNvSpPr txBox="1"/>
            <p:nvPr/>
          </p:nvSpPr>
          <p:spPr>
            <a:xfrm>
              <a:off x="3491880" y="2286000"/>
              <a:ext cx="648072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sz="1600" b="1" dirty="0"/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DD7A64AA-731E-4A7F-8FA4-A09C16F16F81}"/>
                </a:ext>
              </a:extLst>
            </p:cNvPr>
            <p:cNvCxnSpPr>
              <a:cxnSpLocks/>
              <a:endCxn id="88" idx="0"/>
            </p:cNvCxnSpPr>
            <p:nvPr/>
          </p:nvCxnSpPr>
          <p:spPr>
            <a:xfrm>
              <a:off x="3815916" y="1988840"/>
              <a:ext cx="0" cy="29716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8E0C137E-1619-4A41-BCB6-88FE1F22DE1B}"/>
              </a:ext>
            </a:extLst>
          </p:cNvPr>
          <p:cNvGrpSpPr/>
          <p:nvPr/>
        </p:nvGrpSpPr>
        <p:grpSpPr>
          <a:xfrm>
            <a:off x="8407352" y="3518397"/>
            <a:ext cx="648072" cy="635714"/>
            <a:chOff x="3491880" y="1988840"/>
            <a:chExt cx="648072" cy="635714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7F615FF-6047-4FA4-B0E7-9521088C539B}"/>
                </a:ext>
              </a:extLst>
            </p:cNvPr>
            <p:cNvSpPr txBox="1"/>
            <p:nvPr/>
          </p:nvSpPr>
          <p:spPr>
            <a:xfrm>
              <a:off x="3491880" y="2286000"/>
              <a:ext cx="648072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sz="1600" b="1" dirty="0"/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8EA10E33-7B30-48B7-B249-40792F6A2E2F}"/>
                </a:ext>
              </a:extLst>
            </p:cNvPr>
            <p:cNvCxnSpPr>
              <a:cxnSpLocks/>
              <a:endCxn id="86" idx="0"/>
            </p:cNvCxnSpPr>
            <p:nvPr/>
          </p:nvCxnSpPr>
          <p:spPr>
            <a:xfrm>
              <a:off x="3815916" y="1988840"/>
              <a:ext cx="0" cy="29716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9C0FC34C-634B-480B-9EFB-AF0A8DA230B4}"/>
              </a:ext>
            </a:extLst>
          </p:cNvPr>
          <p:cNvSpPr txBox="1"/>
          <p:nvPr/>
        </p:nvSpPr>
        <p:spPr>
          <a:xfrm>
            <a:off x="2206821" y="3815557"/>
            <a:ext cx="718427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RQ10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EDE8EB8E-EDC3-4F4B-AEF5-9445BA7285B2}"/>
              </a:ext>
            </a:extLst>
          </p:cNvPr>
          <p:cNvCxnSpPr>
            <a:cxnSpLocks/>
            <a:endCxn id="84" idx="0"/>
          </p:cNvCxnSpPr>
          <p:nvPr/>
        </p:nvCxnSpPr>
        <p:spPr>
          <a:xfrm>
            <a:off x="2566035" y="3530469"/>
            <a:ext cx="0" cy="2850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79C783B-FCFF-4FDE-9095-D2D428370F70}"/>
              </a:ext>
            </a:extLst>
          </p:cNvPr>
          <p:cNvCxnSpPr/>
          <p:nvPr/>
        </p:nvCxnSpPr>
        <p:spPr>
          <a:xfrm>
            <a:off x="2051720" y="3263091"/>
            <a:ext cx="0" cy="22370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832A353-BA59-4F8B-870B-487D2C9F1D1C}"/>
              </a:ext>
            </a:extLst>
          </p:cNvPr>
          <p:cNvCxnSpPr>
            <a:cxnSpLocks/>
          </p:cNvCxnSpPr>
          <p:nvPr/>
        </p:nvCxnSpPr>
        <p:spPr>
          <a:xfrm>
            <a:off x="1727685" y="4437112"/>
            <a:ext cx="32403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9DCBFCF1-0CAB-4010-8A83-86633D2DCDCA}"/>
              </a:ext>
            </a:extLst>
          </p:cNvPr>
          <p:cNvCxnSpPr>
            <a:cxnSpLocks/>
          </p:cNvCxnSpPr>
          <p:nvPr/>
        </p:nvCxnSpPr>
        <p:spPr>
          <a:xfrm>
            <a:off x="1187624" y="2348880"/>
            <a:ext cx="0" cy="18052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DA31E66-F518-44C5-ACAA-68990A116D38}"/>
              </a:ext>
            </a:extLst>
          </p:cNvPr>
          <p:cNvSpPr txBox="1"/>
          <p:nvPr/>
        </p:nvSpPr>
        <p:spPr>
          <a:xfrm>
            <a:off x="712110" y="1887215"/>
            <a:ext cx="951027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PLC</a:t>
            </a:r>
            <a:endParaRPr lang="en-GB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FC7D539-927D-4501-AA1B-474918EDA7E4}"/>
              </a:ext>
            </a:extLst>
          </p:cNvPr>
          <p:cNvCxnSpPr>
            <a:cxnSpLocks/>
          </p:cNvCxnSpPr>
          <p:nvPr/>
        </p:nvCxnSpPr>
        <p:spPr>
          <a:xfrm>
            <a:off x="1663137" y="2059690"/>
            <a:ext cx="7045307" cy="1999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A8CB196-8142-4EF3-BEDE-8B43664B6215}"/>
              </a:ext>
            </a:extLst>
          </p:cNvPr>
          <p:cNvSpPr txBox="1"/>
          <p:nvPr/>
        </p:nvSpPr>
        <p:spPr>
          <a:xfrm>
            <a:off x="4247968" y="1624031"/>
            <a:ext cx="1270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Interlocks</a:t>
            </a:r>
          </a:p>
        </p:txBody>
      </p: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0CB1B349-1F2D-4651-B7C4-634C8344F4E5}"/>
              </a:ext>
            </a:extLst>
          </p:cNvPr>
          <p:cNvCxnSpPr>
            <a:cxnSpLocks/>
          </p:cNvCxnSpPr>
          <p:nvPr/>
        </p:nvCxnSpPr>
        <p:spPr>
          <a:xfrm>
            <a:off x="1663137" y="2211681"/>
            <a:ext cx="6869303" cy="8581"/>
          </a:xfrm>
          <a:prstGeom prst="line">
            <a:avLst/>
          </a:prstGeom>
          <a:ln w="19050">
            <a:solidFill>
              <a:srgbClr val="C00000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90365955-153E-43C0-9566-1502AB4079E3}"/>
              </a:ext>
            </a:extLst>
          </p:cNvPr>
          <p:cNvCxnSpPr>
            <a:cxnSpLocks/>
          </p:cNvCxnSpPr>
          <p:nvPr/>
        </p:nvCxnSpPr>
        <p:spPr>
          <a:xfrm flipV="1">
            <a:off x="8532440" y="2211679"/>
            <a:ext cx="0" cy="858209"/>
          </a:xfrm>
          <a:prstGeom prst="straightConnector1">
            <a:avLst/>
          </a:prstGeom>
          <a:ln w="19050">
            <a:solidFill>
              <a:srgbClr val="C0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>
            <a:extLst>
              <a:ext uri="{FF2B5EF4-FFF2-40B4-BE49-F238E27FC236}">
                <a16:creationId xmlns:a16="http://schemas.microsoft.com/office/drawing/2014/main" id="{0BB933E7-412E-4950-8989-A91342BE47EE}"/>
              </a:ext>
            </a:extLst>
          </p:cNvPr>
          <p:cNvSpPr txBox="1"/>
          <p:nvPr/>
        </p:nvSpPr>
        <p:spPr>
          <a:xfrm>
            <a:off x="3008602" y="4529765"/>
            <a:ext cx="718425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SY2</a:t>
            </a:r>
          </a:p>
        </p:txBody>
      </p: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id="{9F3B7E42-7A06-4139-BEFB-FCD9B1A522B0}"/>
              </a:ext>
            </a:extLst>
          </p:cNvPr>
          <p:cNvCxnSpPr>
            <a:cxnSpLocks/>
            <a:endCxn id="206" idx="0"/>
          </p:cNvCxnSpPr>
          <p:nvPr/>
        </p:nvCxnSpPr>
        <p:spPr>
          <a:xfrm flipH="1">
            <a:off x="3367815" y="4268154"/>
            <a:ext cx="13981" cy="26161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>
            <a:extLst>
              <a:ext uri="{FF2B5EF4-FFF2-40B4-BE49-F238E27FC236}">
                <a16:creationId xmlns:a16="http://schemas.microsoft.com/office/drawing/2014/main" id="{C96E983C-846E-4CAB-945B-D6932EB8E3AC}"/>
              </a:ext>
            </a:extLst>
          </p:cNvPr>
          <p:cNvSpPr txBox="1"/>
          <p:nvPr/>
        </p:nvSpPr>
        <p:spPr>
          <a:xfrm>
            <a:off x="3794168" y="4529765"/>
            <a:ext cx="718423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RQ5</a:t>
            </a:r>
          </a:p>
        </p:txBody>
      </p:sp>
      <p:cxnSp>
        <p:nvCxnSpPr>
          <p:cNvPr id="209" name="Straight Arrow Connector 208">
            <a:extLst>
              <a:ext uri="{FF2B5EF4-FFF2-40B4-BE49-F238E27FC236}">
                <a16:creationId xmlns:a16="http://schemas.microsoft.com/office/drawing/2014/main" id="{F08D4503-86C7-486E-8225-30937B5687B0}"/>
              </a:ext>
            </a:extLst>
          </p:cNvPr>
          <p:cNvCxnSpPr>
            <a:cxnSpLocks/>
            <a:endCxn id="208" idx="0"/>
          </p:cNvCxnSpPr>
          <p:nvPr/>
        </p:nvCxnSpPr>
        <p:spPr>
          <a:xfrm flipH="1">
            <a:off x="4153380" y="4232605"/>
            <a:ext cx="13982" cy="29716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TextBox 209">
            <a:extLst>
              <a:ext uri="{FF2B5EF4-FFF2-40B4-BE49-F238E27FC236}">
                <a16:creationId xmlns:a16="http://schemas.microsoft.com/office/drawing/2014/main" id="{3E997392-450C-45BD-8B97-44AB59D0436B}"/>
              </a:ext>
            </a:extLst>
          </p:cNvPr>
          <p:cNvSpPr txBox="1"/>
          <p:nvPr/>
        </p:nvSpPr>
        <p:spPr>
          <a:xfrm>
            <a:off x="4579732" y="4529765"/>
            <a:ext cx="729193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RQ15</a:t>
            </a:r>
          </a:p>
        </p:txBody>
      </p:sp>
      <p:cxnSp>
        <p:nvCxnSpPr>
          <p:cNvPr id="211" name="Straight Arrow Connector 210">
            <a:extLst>
              <a:ext uri="{FF2B5EF4-FFF2-40B4-BE49-F238E27FC236}">
                <a16:creationId xmlns:a16="http://schemas.microsoft.com/office/drawing/2014/main" id="{FB0C9C5A-DB57-4BE2-B216-91F4B71A898A}"/>
              </a:ext>
            </a:extLst>
          </p:cNvPr>
          <p:cNvCxnSpPr>
            <a:cxnSpLocks/>
            <a:endCxn id="210" idx="0"/>
          </p:cNvCxnSpPr>
          <p:nvPr/>
        </p:nvCxnSpPr>
        <p:spPr>
          <a:xfrm>
            <a:off x="4944329" y="4268154"/>
            <a:ext cx="0" cy="26161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B791F0B6-B974-45CC-A835-0F29A33203D9}"/>
              </a:ext>
            </a:extLst>
          </p:cNvPr>
          <p:cNvSpPr txBox="1"/>
          <p:nvPr/>
        </p:nvSpPr>
        <p:spPr>
          <a:xfrm>
            <a:off x="5376066" y="4529765"/>
            <a:ext cx="764367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RQ8</a:t>
            </a:r>
          </a:p>
        </p:txBody>
      </p: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7D8C36AC-C167-4FD3-9870-16BF2572AE03}"/>
              </a:ext>
            </a:extLst>
          </p:cNvPr>
          <p:cNvCxnSpPr>
            <a:cxnSpLocks/>
            <a:endCxn id="212" idx="0"/>
          </p:cNvCxnSpPr>
          <p:nvPr/>
        </p:nvCxnSpPr>
        <p:spPr>
          <a:xfrm>
            <a:off x="5758249" y="4281648"/>
            <a:ext cx="1" cy="24811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213">
            <a:extLst>
              <a:ext uri="{FF2B5EF4-FFF2-40B4-BE49-F238E27FC236}">
                <a16:creationId xmlns:a16="http://schemas.microsoft.com/office/drawing/2014/main" id="{9CBB951E-D95C-42BD-9793-42C309552E77}"/>
              </a:ext>
            </a:extLst>
          </p:cNvPr>
          <p:cNvSpPr txBox="1"/>
          <p:nvPr/>
        </p:nvSpPr>
        <p:spPr>
          <a:xfrm>
            <a:off x="6207574" y="4529765"/>
            <a:ext cx="718422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RQ6</a:t>
            </a:r>
          </a:p>
        </p:txBody>
      </p: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818E2AF4-6B47-4E77-AE4A-AE37E1EF153B}"/>
              </a:ext>
            </a:extLst>
          </p:cNvPr>
          <p:cNvCxnSpPr>
            <a:cxnSpLocks/>
            <a:endCxn id="214" idx="0"/>
          </p:cNvCxnSpPr>
          <p:nvPr/>
        </p:nvCxnSpPr>
        <p:spPr>
          <a:xfrm>
            <a:off x="6566785" y="4281648"/>
            <a:ext cx="0" cy="24811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xtBox 224">
            <a:extLst>
              <a:ext uri="{FF2B5EF4-FFF2-40B4-BE49-F238E27FC236}">
                <a16:creationId xmlns:a16="http://schemas.microsoft.com/office/drawing/2014/main" id="{7D3E34C4-C38E-4196-8DE6-394E6A4AADE2}"/>
              </a:ext>
            </a:extLst>
          </p:cNvPr>
          <p:cNvSpPr txBox="1"/>
          <p:nvPr/>
        </p:nvSpPr>
        <p:spPr>
          <a:xfrm>
            <a:off x="2223034" y="4529765"/>
            <a:ext cx="718427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SY1</a:t>
            </a:r>
          </a:p>
        </p:txBody>
      </p:sp>
      <p:cxnSp>
        <p:nvCxnSpPr>
          <p:cNvPr id="226" name="Straight Arrow Connector 225">
            <a:extLst>
              <a:ext uri="{FF2B5EF4-FFF2-40B4-BE49-F238E27FC236}">
                <a16:creationId xmlns:a16="http://schemas.microsoft.com/office/drawing/2014/main" id="{B27809D2-EBF6-4160-9CDE-1CD43A48C1AE}"/>
              </a:ext>
            </a:extLst>
          </p:cNvPr>
          <p:cNvCxnSpPr>
            <a:cxnSpLocks/>
            <a:endCxn id="225" idx="0"/>
          </p:cNvCxnSpPr>
          <p:nvPr/>
        </p:nvCxnSpPr>
        <p:spPr>
          <a:xfrm>
            <a:off x="2582248" y="4244677"/>
            <a:ext cx="0" cy="2850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>
            <a:extLst>
              <a:ext uri="{FF2B5EF4-FFF2-40B4-BE49-F238E27FC236}">
                <a16:creationId xmlns:a16="http://schemas.microsoft.com/office/drawing/2014/main" id="{1543DC80-1100-408C-ACC2-5414BB2AB054}"/>
              </a:ext>
            </a:extLst>
          </p:cNvPr>
          <p:cNvSpPr txBox="1"/>
          <p:nvPr/>
        </p:nvSpPr>
        <p:spPr>
          <a:xfrm>
            <a:off x="2992389" y="5277380"/>
            <a:ext cx="718425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RQ9</a:t>
            </a:r>
          </a:p>
        </p:txBody>
      </p:sp>
      <p:cxnSp>
        <p:nvCxnSpPr>
          <p:cNvPr id="228" name="Straight Arrow Connector 227">
            <a:extLst>
              <a:ext uri="{FF2B5EF4-FFF2-40B4-BE49-F238E27FC236}">
                <a16:creationId xmlns:a16="http://schemas.microsoft.com/office/drawing/2014/main" id="{3182D2FD-D90A-42BA-8475-A80678853F8B}"/>
              </a:ext>
            </a:extLst>
          </p:cNvPr>
          <p:cNvCxnSpPr>
            <a:cxnSpLocks/>
            <a:endCxn id="227" idx="0"/>
          </p:cNvCxnSpPr>
          <p:nvPr/>
        </p:nvCxnSpPr>
        <p:spPr>
          <a:xfrm flipH="1">
            <a:off x="3351602" y="5015769"/>
            <a:ext cx="13981" cy="26161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>
            <a:extLst>
              <a:ext uri="{FF2B5EF4-FFF2-40B4-BE49-F238E27FC236}">
                <a16:creationId xmlns:a16="http://schemas.microsoft.com/office/drawing/2014/main" id="{8C8E77B4-3941-40C7-BEFC-7FF4F99FF22E}"/>
              </a:ext>
            </a:extLst>
          </p:cNvPr>
          <p:cNvSpPr txBox="1"/>
          <p:nvPr/>
        </p:nvSpPr>
        <p:spPr>
          <a:xfrm>
            <a:off x="3777955" y="5277380"/>
            <a:ext cx="718423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RQ12</a:t>
            </a:r>
          </a:p>
        </p:txBody>
      </p:sp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2F83E950-80D8-4E76-AAFB-23C703CFFD7B}"/>
              </a:ext>
            </a:extLst>
          </p:cNvPr>
          <p:cNvCxnSpPr>
            <a:cxnSpLocks/>
            <a:endCxn id="229" idx="0"/>
          </p:cNvCxnSpPr>
          <p:nvPr/>
        </p:nvCxnSpPr>
        <p:spPr>
          <a:xfrm flipH="1">
            <a:off x="4137167" y="5017770"/>
            <a:ext cx="494" cy="25961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>
            <a:extLst>
              <a:ext uri="{FF2B5EF4-FFF2-40B4-BE49-F238E27FC236}">
                <a16:creationId xmlns:a16="http://schemas.microsoft.com/office/drawing/2014/main" id="{88738911-910F-45F9-98D9-BC5A8DECF052}"/>
              </a:ext>
            </a:extLst>
          </p:cNvPr>
          <p:cNvSpPr txBox="1"/>
          <p:nvPr/>
        </p:nvSpPr>
        <p:spPr>
          <a:xfrm>
            <a:off x="4563519" y="5277380"/>
            <a:ext cx="729193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RQ13</a:t>
            </a:r>
          </a:p>
        </p:txBody>
      </p:sp>
      <p:cxnSp>
        <p:nvCxnSpPr>
          <p:cNvPr id="232" name="Straight Arrow Connector 231">
            <a:extLst>
              <a:ext uri="{FF2B5EF4-FFF2-40B4-BE49-F238E27FC236}">
                <a16:creationId xmlns:a16="http://schemas.microsoft.com/office/drawing/2014/main" id="{C2091801-6F67-4241-9291-B3A3FD5E155E}"/>
              </a:ext>
            </a:extLst>
          </p:cNvPr>
          <p:cNvCxnSpPr>
            <a:cxnSpLocks/>
            <a:endCxn id="231" idx="0"/>
          </p:cNvCxnSpPr>
          <p:nvPr/>
        </p:nvCxnSpPr>
        <p:spPr>
          <a:xfrm>
            <a:off x="4928116" y="5015769"/>
            <a:ext cx="0" cy="26161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>
            <a:extLst>
              <a:ext uri="{FF2B5EF4-FFF2-40B4-BE49-F238E27FC236}">
                <a16:creationId xmlns:a16="http://schemas.microsoft.com/office/drawing/2014/main" id="{C780A6AA-BC77-4B8A-966C-29B59B06F83F}"/>
              </a:ext>
            </a:extLst>
          </p:cNvPr>
          <p:cNvSpPr txBox="1"/>
          <p:nvPr/>
        </p:nvSpPr>
        <p:spPr>
          <a:xfrm>
            <a:off x="5359853" y="5277380"/>
            <a:ext cx="764367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RQ14</a:t>
            </a:r>
          </a:p>
        </p:txBody>
      </p:sp>
      <p:cxnSp>
        <p:nvCxnSpPr>
          <p:cNvPr id="234" name="Straight Arrow Connector 233">
            <a:extLst>
              <a:ext uri="{FF2B5EF4-FFF2-40B4-BE49-F238E27FC236}">
                <a16:creationId xmlns:a16="http://schemas.microsoft.com/office/drawing/2014/main" id="{3E57920F-3AD7-485E-BC56-40539D3935FE}"/>
              </a:ext>
            </a:extLst>
          </p:cNvPr>
          <p:cNvCxnSpPr>
            <a:cxnSpLocks/>
            <a:endCxn id="233" idx="0"/>
          </p:cNvCxnSpPr>
          <p:nvPr/>
        </p:nvCxnSpPr>
        <p:spPr>
          <a:xfrm>
            <a:off x="5742036" y="5029263"/>
            <a:ext cx="1" cy="24811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Box 234">
            <a:extLst>
              <a:ext uri="{FF2B5EF4-FFF2-40B4-BE49-F238E27FC236}">
                <a16:creationId xmlns:a16="http://schemas.microsoft.com/office/drawing/2014/main" id="{F5CACB80-D0A4-4523-9E83-487C73B22C7F}"/>
              </a:ext>
            </a:extLst>
          </p:cNvPr>
          <p:cNvSpPr txBox="1"/>
          <p:nvPr/>
        </p:nvSpPr>
        <p:spPr>
          <a:xfrm>
            <a:off x="6191361" y="5277380"/>
            <a:ext cx="718422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XFD3</a:t>
            </a:r>
          </a:p>
        </p:txBody>
      </p:sp>
      <p:cxnSp>
        <p:nvCxnSpPr>
          <p:cNvPr id="236" name="Straight Arrow Connector 235">
            <a:extLst>
              <a:ext uri="{FF2B5EF4-FFF2-40B4-BE49-F238E27FC236}">
                <a16:creationId xmlns:a16="http://schemas.microsoft.com/office/drawing/2014/main" id="{DCE6BA4E-13C4-4941-8BFC-FA87E277AA95}"/>
              </a:ext>
            </a:extLst>
          </p:cNvPr>
          <p:cNvCxnSpPr>
            <a:cxnSpLocks/>
            <a:endCxn id="235" idx="0"/>
          </p:cNvCxnSpPr>
          <p:nvPr/>
        </p:nvCxnSpPr>
        <p:spPr>
          <a:xfrm>
            <a:off x="6550572" y="5029263"/>
            <a:ext cx="0" cy="24811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0969AEB2-1EE0-4F46-A51B-C185173185C8}"/>
              </a:ext>
            </a:extLst>
          </p:cNvPr>
          <p:cNvGrpSpPr/>
          <p:nvPr/>
        </p:nvGrpSpPr>
        <p:grpSpPr>
          <a:xfrm>
            <a:off x="7692137" y="4980220"/>
            <a:ext cx="648072" cy="635714"/>
            <a:chOff x="3491880" y="1988840"/>
            <a:chExt cx="648072" cy="635714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E0A7DBEA-C6AA-4F62-9008-075F92959DE7}"/>
                </a:ext>
              </a:extLst>
            </p:cNvPr>
            <p:cNvSpPr txBox="1"/>
            <p:nvPr/>
          </p:nvSpPr>
          <p:spPr>
            <a:xfrm>
              <a:off x="3491880" y="2286000"/>
              <a:ext cx="648072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sz="1600" b="1" dirty="0"/>
            </a:p>
          </p:txBody>
        </p:sp>
        <p:cxnSp>
          <p:nvCxnSpPr>
            <p:cNvPr id="242" name="Straight Arrow Connector 241">
              <a:extLst>
                <a:ext uri="{FF2B5EF4-FFF2-40B4-BE49-F238E27FC236}">
                  <a16:creationId xmlns:a16="http://schemas.microsoft.com/office/drawing/2014/main" id="{1811DFF7-B249-4E6E-A338-CBAAC40B5FBA}"/>
                </a:ext>
              </a:extLst>
            </p:cNvPr>
            <p:cNvCxnSpPr>
              <a:cxnSpLocks/>
              <a:endCxn id="241" idx="0"/>
            </p:cNvCxnSpPr>
            <p:nvPr/>
          </p:nvCxnSpPr>
          <p:spPr>
            <a:xfrm>
              <a:off x="3815916" y="1988840"/>
              <a:ext cx="0" cy="29716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76BB0686-7976-40A1-AC1B-2F14D96F2BE1}"/>
              </a:ext>
            </a:extLst>
          </p:cNvPr>
          <p:cNvGrpSpPr/>
          <p:nvPr/>
        </p:nvGrpSpPr>
        <p:grpSpPr>
          <a:xfrm>
            <a:off x="8407352" y="4980220"/>
            <a:ext cx="648072" cy="635714"/>
            <a:chOff x="3491880" y="1988840"/>
            <a:chExt cx="648072" cy="635714"/>
          </a:xfrm>
        </p:grpSpPr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F23EB328-05F1-4091-97CF-DA7158D1DFBC}"/>
                </a:ext>
              </a:extLst>
            </p:cNvPr>
            <p:cNvSpPr txBox="1"/>
            <p:nvPr/>
          </p:nvSpPr>
          <p:spPr>
            <a:xfrm>
              <a:off x="3491880" y="2286000"/>
              <a:ext cx="648072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sz="1600" b="1" dirty="0"/>
            </a:p>
          </p:txBody>
        </p:sp>
        <p:cxnSp>
          <p:nvCxnSpPr>
            <p:cNvPr id="245" name="Straight Arrow Connector 244">
              <a:extLst>
                <a:ext uri="{FF2B5EF4-FFF2-40B4-BE49-F238E27FC236}">
                  <a16:creationId xmlns:a16="http://schemas.microsoft.com/office/drawing/2014/main" id="{070E3779-132C-47E5-8A75-8B2C31E20C37}"/>
                </a:ext>
              </a:extLst>
            </p:cNvPr>
            <p:cNvCxnSpPr>
              <a:cxnSpLocks/>
              <a:endCxn id="244" idx="0"/>
            </p:cNvCxnSpPr>
            <p:nvPr/>
          </p:nvCxnSpPr>
          <p:spPr>
            <a:xfrm>
              <a:off x="3815916" y="1988840"/>
              <a:ext cx="0" cy="29716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6" name="TextBox 245">
            <a:extLst>
              <a:ext uri="{FF2B5EF4-FFF2-40B4-BE49-F238E27FC236}">
                <a16:creationId xmlns:a16="http://schemas.microsoft.com/office/drawing/2014/main" id="{30F04FD6-A29F-42DC-8B8E-90FAC909372B}"/>
              </a:ext>
            </a:extLst>
          </p:cNvPr>
          <p:cNvSpPr txBox="1"/>
          <p:nvPr/>
        </p:nvSpPr>
        <p:spPr>
          <a:xfrm>
            <a:off x="2206821" y="5277380"/>
            <a:ext cx="718427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RQ11</a:t>
            </a:r>
          </a:p>
        </p:txBody>
      </p:sp>
      <p:cxnSp>
        <p:nvCxnSpPr>
          <p:cNvPr id="247" name="Straight Arrow Connector 246">
            <a:extLst>
              <a:ext uri="{FF2B5EF4-FFF2-40B4-BE49-F238E27FC236}">
                <a16:creationId xmlns:a16="http://schemas.microsoft.com/office/drawing/2014/main" id="{207A94AA-0622-4E58-BDE8-52C96E1E3810}"/>
              </a:ext>
            </a:extLst>
          </p:cNvPr>
          <p:cNvCxnSpPr>
            <a:cxnSpLocks/>
            <a:endCxn id="246" idx="0"/>
          </p:cNvCxnSpPr>
          <p:nvPr/>
        </p:nvCxnSpPr>
        <p:spPr>
          <a:xfrm>
            <a:off x="2566035" y="4992292"/>
            <a:ext cx="0" cy="2850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D4BD9F72-EC00-469B-B99D-83B07568D2F6}"/>
              </a:ext>
            </a:extLst>
          </p:cNvPr>
          <p:cNvGrpSpPr/>
          <p:nvPr/>
        </p:nvGrpSpPr>
        <p:grpSpPr>
          <a:xfrm>
            <a:off x="6993137" y="4228302"/>
            <a:ext cx="648072" cy="635714"/>
            <a:chOff x="3491880" y="1988840"/>
            <a:chExt cx="648072" cy="635714"/>
          </a:xfrm>
        </p:grpSpPr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5EBE5661-8839-4130-A3C3-940EA39903CB}"/>
                </a:ext>
              </a:extLst>
            </p:cNvPr>
            <p:cNvSpPr txBox="1"/>
            <p:nvPr/>
          </p:nvSpPr>
          <p:spPr>
            <a:xfrm>
              <a:off x="3491880" y="2286000"/>
              <a:ext cx="648072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RQ3</a:t>
              </a:r>
            </a:p>
          </p:txBody>
        </p:sp>
        <p:cxnSp>
          <p:nvCxnSpPr>
            <p:cNvPr id="255" name="Straight Arrow Connector 254">
              <a:extLst>
                <a:ext uri="{FF2B5EF4-FFF2-40B4-BE49-F238E27FC236}">
                  <a16:creationId xmlns:a16="http://schemas.microsoft.com/office/drawing/2014/main" id="{3B59500A-8ABF-47E5-BEBF-86BE7FDC81D6}"/>
                </a:ext>
              </a:extLst>
            </p:cNvPr>
            <p:cNvCxnSpPr>
              <a:cxnSpLocks/>
              <a:endCxn id="254" idx="0"/>
            </p:cNvCxnSpPr>
            <p:nvPr/>
          </p:nvCxnSpPr>
          <p:spPr>
            <a:xfrm>
              <a:off x="3815916" y="1988840"/>
              <a:ext cx="0" cy="29716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E06286FF-99F1-45F7-92CC-A5FFC7D6253B}"/>
              </a:ext>
            </a:extLst>
          </p:cNvPr>
          <p:cNvGrpSpPr/>
          <p:nvPr/>
        </p:nvGrpSpPr>
        <p:grpSpPr>
          <a:xfrm>
            <a:off x="7717344" y="4232605"/>
            <a:ext cx="648072" cy="635714"/>
            <a:chOff x="3491880" y="1988840"/>
            <a:chExt cx="648072" cy="635714"/>
          </a:xfrm>
        </p:grpSpPr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F28E81D0-A1C1-44EF-92DE-88BE7896ECDD}"/>
                </a:ext>
              </a:extLst>
            </p:cNvPr>
            <p:cNvSpPr txBox="1"/>
            <p:nvPr/>
          </p:nvSpPr>
          <p:spPr>
            <a:xfrm>
              <a:off x="3491880" y="2286000"/>
              <a:ext cx="648072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XF1</a:t>
              </a:r>
            </a:p>
          </p:txBody>
        </p:sp>
        <p:cxnSp>
          <p:nvCxnSpPr>
            <p:cNvPr id="258" name="Straight Arrow Connector 257">
              <a:extLst>
                <a:ext uri="{FF2B5EF4-FFF2-40B4-BE49-F238E27FC236}">
                  <a16:creationId xmlns:a16="http://schemas.microsoft.com/office/drawing/2014/main" id="{6015BE9E-AF39-4EC9-B468-90DB42264CA9}"/>
                </a:ext>
              </a:extLst>
            </p:cNvPr>
            <p:cNvCxnSpPr>
              <a:cxnSpLocks/>
              <a:endCxn id="257" idx="0"/>
            </p:cNvCxnSpPr>
            <p:nvPr/>
          </p:nvCxnSpPr>
          <p:spPr>
            <a:xfrm>
              <a:off x="3815916" y="1988840"/>
              <a:ext cx="0" cy="29716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1E999121-0E13-468D-B49E-77251157CCEE}"/>
              </a:ext>
            </a:extLst>
          </p:cNvPr>
          <p:cNvGrpSpPr/>
          <p:nvPr/>
        </p:nvGrpSpPr>
        <p:grpSpPr>
          <a:xfrm>
            <a:off x="8426216" y="4222672"/>
            <a:ext cx="648072" cy="635714"/>
            <a:chOff x="3491880" y="1988840"/>
            <a:chExt cx="648072" cy="635714"/>
          </a:xfrm>
        </p:grpSpPr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848719F4-EA13-426F-A1B1-9F09759A1C18}"/>
                </a:ext>
              </a:extLst>
            </p:cNvPr>
            <p:cNvSpPr txBox="1"/>
            <p:nvPr/>
          </p:nvSpPr>
          <p:spPr>
            <a:xfrm>
              <a:off x="3491880" y="2286000"/>
              <a:ext cx="648072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XF2</a:t>
              </a:r>
            </a:p>
          </p:txBody>
        </p:sp>
        <p:cxnSp>
          <p:nvCxnSpPr>
            <p:cNvPr id="261" name="Straight Arrow Connector 260">
              <a:extLst>
                <a:ext uri="{FF2B5EF4-FFF2-40B4-BE49-F238E27FC236}">
                  <a16:creationId xmlns:a16="http://schemas.microsoft.com/office/drawing/2014/main" id="{98614961-9138-41C7-8CB6-0D79E3CDA292}"/>
                </a:ext>
              </a:extLst>
            </p:cNvPr>
            <p:cNvCxnSpPr>
              <a:cxnSpLocks/>
              <a:endCxn id="260" idx="0"/>
            </p:cNvCxnSpPr>
            <p:nvPr/>
          </p:nvCxnSpPr>
          <p:spPr>
            <a:xfrm>
              <a:off x="3815916" y="1988840"/>
              <a:ext cx="0" cy="29716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E83C3C5F-3383-46EB-B6FC-EA31779D9158}"/>
              </a:ext>
            </a:extLst>
          </p:cNvPr>
          <p:cNvGrpSpPr/>
          <p:nvPr/>
        </p:nvGrpSpPr>
        <p:grpSpPr>
          <a:xfrm>
            <a:off x="6999555" y="4977181"/>
            <a:ext cx="648072" cy="635714"/>
            <a:chOff x="3491880" y="1988840"/>
            <a:chExt cx="648072" cy="635714"/>
          </a:xfrm>
        </p:grpSpPr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BE068977-DD99-4697-8483-9170EF39B5E6}"/>
                </a:ext>
              </a:extLst>
            </p:cNvPr>
            <p:cNvSpPr txBox="1"/>
            <p:nvPr/>
          </p:nvSpPr>
          <p:spPr>
            <a:xfrm>
              <a:off x="3491880" y="2286000"/>
              <a:ext cx="648072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RB3</a:t>
              </a:r>
            </a:p>
          </p:txBody>
        </p:sp>
        <p:cxnSp>
          <p:nvCxnSpPr>
            <p:cNvPr id="264" name="Straight Arrow Connector 263">
              <a:extLst>
                <a:ext uri="{FF2B5EF4-FFF2-40B4-BE49-F238E27FC236}">
                  <a16:creationId xmlns:a16="http://schemas.microsoft.com/office/drawing/2014/main" id="{2BD8D0B5-515B-4CB5-9DEB-DB5CE60D1B37}"/>
                </a:ext>
              </a:extLst>
            </p:cNvPr>
            <p:cNvCxnSpPr>
              <a:cxnSpLocks/>
              <a:endCxn id="263" idx="0"/>
            </p:cNvCxnSpPr>
            <p:nvPr/>
          </p:nvCxnSpPr>
          <p:spPr>
            <a:xfrm>
              <a:off x="3815916" y="1988840"/>
              <a:ext cx="0" cy="29716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E7ED66C7-6367-4B86-A170-96640B48A4BF}"/>
              </a:ext>
            </a:extLst>
          </p:cNvPr>
          <p:cNvGrpSpPr/>
          <p:nvPr/>
        </p:nvGrpSpPr>
        <p:grpSpPr>
          <a:xfrm>
            <a:off x="344142" y="3684751"/>
            <a:ext cx="1468701" cy="1143000"/>
            <a:chOff x="-756591" y="5153321"/>
            <a:chExt cx="1468701" cy="1143000"/>
          </a:xfrm>
        </p:grpSpPr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DF46C0E5-F62F-4083-A7A5-65CDB8558FE2}"/>
                </a:ext>
              </a:extLst>
            </p:cNvPr>
            <p:cNvSpPr/>
            <p:nvPr/>
          </p:nvSpPr>
          <p:spPr>
            <a:xfrm>
              <a:off x="-756591" y="5153321"/>
              <a:ext cx="1468701" cy="1143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8587DD99-9C21-4D16-B800-4BA709762E82}"/>
                </a:ext>
              </a:extLst>
            </p:cNvPr>
            <p:cNvSpPr txBox="1"/>
            <p:nvPr/>
          </p:nvSpPr>
          <p:spPr>
            <a:xfrm>
              <a:off x="-671954" y="5219341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RIKENFE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1AF16949-43A1-4C42-9943-C727ACDC560F}"/>
                </a:ext>
              </a:extLst>
            </p:cNvPr>
            <p:cNvSpPr txBox="1"/>
            <p:nvPr/>
          </p:nvSpPr>
          <p:spPr>
            <a:xfrm>
              <a:off x="-599946" y="5669587"/>
              <a:ext cx="1152128" cy="52322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chemeClr val="bg1"/>
                  </a:solidFill>
                </a:rPr>
                <a:t>IBEX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263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IBEX: Next Instruments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GB" dirty="0"/>
              <a:t>February 2018: 3 more instruments</a:t>
            </a:r>
          </a:p>
          <a:p>
            <a:pPr lvl="1"/>
            <a:r>
              <a:rPr lang="en-GB" dirty="0"/>
              <a:t>EMMA</a:t>
            </a:r>
          </a:p>
          <a:p>
            <a:pPr lvl="1"/>
            <a:r>
              <a:rPr lang="en-GB" dirty="0"/>
              <a:t>GEM</a:t>
            </a:r>
          </a:p>
          <a:p>
            <a:pPr lvl="1"/>
            <a:r>
              <a:rPr lang="en-GB" dirty="0"/>
              <a:t>SANDALS</a:t>
            </a:r>
          </a:p>
          <a:p>
            <a:r>
              <a:rPr lang="en-GB" dirty="0"/>
              <a:t>May 2018: 2 more instruments</a:t>
            </a:r>
          </a:p>
          <a:p>
            <a:pPr lvl="1"/>
            <a:r>
              <a:rPr lang="en-GB" dirty="0"/>
              <a:t>MAPS</a:t>
            </a:r>
          </a:p>
          <a:p>
            <a:pPr lvl="1"/>
            <a:r>
              <a:rPr lang="en-GB" dirty="0"/>
              <a:t>MARI</a:t>
            </a:r>
          </a:p>
          <a:p>
            <a:pPr lvl="1"/>
            <a:r>
              <a:rPr lang="en-GB" dirty="0"/>
              <a:t>may consider a 3</a:t>
            </a:r>
            <a:r>
              <a:rPr lang="en-GB" baseline="30000" dirty="0"/>
              <a:t>rd</a:t>
            </a:r>
            <a:r>
              <a:rPr lang="en-GB" dirty="0"/>
              <a:t>, if time allows</a:t>
            </a:r>
          </a:p>
        </p:txBody>
      </p:sp>
    </p:spTree>
    <p:extLst>
      <p:ext uri="{BB962C8B-B14F-4D97-AF65-F5344CB8AC3E}">
        <p14:creationId xmlns:p14="http://schemas.microsoft.com/office/powerpoint/2010/main" val="368138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IBEX: Migration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14602"/>
          </a:xfrm>
        </p:spPr>
        <p:txBody>
          <a:bodyPr/>
          <a:lstStyle/>
          <a:p>
            <a:r>
              <a:rPr lang="en-GB" dirty="0"/>
              <a:t>Migration can only be done during shutdown periods</a:t>
            </a:r>
          </a:p>
          <a:p>
            <a:pPr lvl="1"/>
            <a:r>
              <a:rPr lang="en-GB" dirty="0"/>
              <a:t>Use cycles to prepare for migration</a:t>
            </a:r>
          </a:p>
          <a:p>
            <a:pPr lvl="1"/>
            <a:r>
              <a:rPr lang="en-GB" dirty="0"/>
              <a:t>3 instruments is practical limit per shutdown</a:t>
            </a:r>
          </a:p>
          <a:p>
            <a:r>
              <a:rPr lang="en-GB" dirty="0"/>
              <a:t>During shutdown</a:t>
            </a:r>
          </a:p>
          <a:p>
            <a:pPr lvl="1"/>
            <a:r>
              <a:rPr lang="en-GB" dirty="0"/>
              <a:t>Migrate (install, configure, etc.)</a:t>
            </a:r>
          </a:p>
          <a:p>
            <a:pPr lvl="1"/>
            <a:r>
              <a:rPr lang="en-GB" dirty="0"/>
              <a:t>Test</a:t>
            </a:r>
          </a:p>
          <a:p>
            <a:pPr lvl="1"/>
            <a:r>
              <a:rPr lang="en-GB" dirty="0"/>
              <a:t>Train</a:t>
            </a:r>
          </a:p>
          <a:p>
            <a:r>
              <a:rPr lang="en-GB" dirty="0"/>
              <a:t>Support</a:t>
            </a:r>
          </a:p>
          <a:p>
            <a:pPr lvl="1"/>
            <a:r>
              <a:rPr lang="en-GB" dirty="0"/>
              <a:t>when cycle re-starts</a:t>
            </a:r>
          </a:p>
        </p:txBody>
      </p:sp>
    </p:spTree>
    <p:extLst>
      <p:ext uri="{BB962C8B-B14F-4D97-AF65-F5344CB8AC3E}">
        <p14:creationId xmlns:p14="http://schemas.microsoft.com/office/powerpoint/2010/main" val="1308884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IBEX : New Developments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GB" dirty="0"/>
              <a:t>EPICS v3.15.5</a:t>
            </a:r>
          </a:p>
          <a:p>
            <a:r>
              <a:rPr lang="en-GB" dirty="0"/>
              <a:t>ESS </a:t>
            </a:r>
            <a:r>
              <a:rPr lang="en-GB" dirty="0" err="1"/>
              <a:t>Beckhoff</a:t>
            </a:r>
            <a:r>
              <a:rPr lang="en-GB" dirty="0"/>
              <a:t> driver on IMAT</a:t>
            </a:r>
          </a:p>
          <a:p>
            <a:r>
              <a:rPr lang="en-GB" dirty="0"/>
              <a:t>New version of the EPICS Galil driver (ANSTO)</a:t>
            </a:r>
          </a:p>
          <a:p>
            <a:pPr lvl="1"/>
            <a:r>
              <a:rPr lang="en-GB" dirty="0"/>
              <a:t>Being tested</a:t>
            </a:r>
          </a:p>
          <a:p>
            <a:r>
              <a:rPr lang="en-GB" dirty="0"/>
              <a:t>NI equipment</a:t>
            </a:r>
          </a:p>
          <a:p>
            <a:pPr lvl="1"/>
            <a:r>
              <a:rPr lang="en-GB" dirty="0"/>
              <a:t>EPICS drivers for:</a:t>
            </a:r>
          </a:p>
          <a:p>
            <a:pPr lvl="2"/>
            <a:r>
              <a:rPr lang="en-GB" dirty="0"/>
              <a:t>NI GPIB for Instron stress rig (ENGIN-X)</a:t>
            </a:r>
          </a:p>
          <a:p>
            <a:pPr lvl="2"/>
            <a:r>
              <a:rPr lang="en-GB" dirty="0"/>
              <a:t>Delft PXI (LARMOR)</a:t>
            </a:r>
          </a:p>
          <a:p>
            <a:pPr lvl="1"/>
            <a:r>
              <a:rPr lang="en-GB" dirty="0" err="1"/>
              <a:t>CALab</a:t>
            </a:r>
            <a:r>
              <a:rPr lang="en-GB" dirty="0"/>
              <a:t> for LabVIEW </a:t>
            </a:r>
          </a:p>
          <a:p>
            <a:pPr lvl="2"/>
            <a:r>
              <a:rPr lang="en-GB" dirty="0"/>
              <a:t>MUONFE, SANS2D</a:t>
            </a:r>
          </a:p>
        </p:txBody>
      </p:sp>
    </p:spTree>
    <p:extLst>
      <p:ext uri="{BB962C8B-B14F-4D97-AF65-F5344CB8AC3E}">
        <p14:creationId xmlns:p14="http://schemas.microsoft.com/office/powerpoint/2010/main" val="3469905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IBEX : New Developments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GB" dirty="0"/>
              <a:t>Migrate to Eclipse 4</a:t>
            </a:r>
          </a:p>
          <a:p>
            <a:pPr lvl="1"/>
            <a:r>
              <a:rPr lang="en-GB" dirty="0"/>
              <a:t>Current IBEX GUI is Eclipse 3 / CS-Studio 3</a:t>
            </a:r>
          </a:p>
          <a:p>
            <a:pPr lvl="1"/>
            <a:r>
              <a:rPr lang="en-GB" dirty="0"/>
              <a:t>Eclipse 4 is a pre-requisite for CS-Studio 4</a:t>
            </a:r>
          </a:p>
          <a:p>
            <a:r>
              <a:rPr lang="en-GB" dirty="0"/>
              <a:t>Eclipse 4 also permits:</a:t>
            </a:r>
          </a:p>
          <a:p>
            <a:pPr lvl="1"/>
            <a:r>
              <a:rPr lang="en-GB" dirty="0"/>
              <a:t>Greater flexibility to develop GUI</a:t>
            </a:r>
          </a:p>
          <a:p>
            <a:pPr lvl="1"/>
            <a:r>
              <a:rPr lang="en-GB" dirty="0"/>
              <a:t>e.g. Live detector view using EPICS V4</a:t>
            </a:r>
          </a:p>
        </p:txBody>
      </p:sp>
    </p:spTree>
    <p:extLst>
      <p:ext uri="{BB962C8B-B14F-4D97-AF65-F5344CB8AC3E}">
        <p14:creationId xmlns:p14="http://schemas.microsoft.com/office/powerpoint/2010/main" val="4292530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3735</TotalTime>
  <Words>673</Words>
  <Application>Microsoft Office PowerPoint</Application>
  <PresentationFormat>On-screen Show (4:3)</PresentationFormat>
  <Paragraphs>171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IBEX</vt:lpstr>
      <vt:lpstr>IBEX</vt:lpstr>
      <vt:lpstr>IBEX: Muon Front-End</vt:lpstr>
      <vt:lpstr>PowerPoint Presentation</vt:lpstr>
      <vt:lpstr>IBEX: Next Instruments</vt:lpstr>
      <vt:lpstr>IBEX: Migration</vt:lpstr>
      <vt:lpstr>IBEX : New Developments</vt:lpstr>
      <vt:lpstr>IBEX : New Developments</vt:lpstr>
      <vt:lpstr>IBEX : New Developments</vt:lpstr>
      <vt:lpstr>IBEX : New Developments</vt:lpstr>
      <vt:lpstr>IBEX : New Developments</vt:lpstr>
      <vt:lpstr>IBEX : Testing</vt:lpstr>
      <vt:lpstr>IBEX : Deployment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IBEX Update</dc:title>
  <dc:subject>IBEX</dc:subject>
  <dc:creator>skn09965</dc:creator>
  <cp:keywords>IBEX EPICS Control System</cp:keywords>
  <cp:lastModifiedBy>Kevin Woods</cp:lastModifiedBy>
  <cp:revision>288</cp:revision>
  <dcterms:created xsi:type="dcterms:W3CDTF">2012-12-17T23:55:55Z</dcterms:created>
  <dcterms:modified xsi:type="dcterms:W3CDTF">2017-12-11T17:13:58Z</dcterms:modified>
</cp:coreProperties>
</file>