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3" r:id="rId2"/>
  </p:sldMasterIdLst>
  <p:notesMasterIdLst>
    <p:notesMasterId r:id="rId47"/>
  </p:notesMasterIdLst>
  <p:handoutMasterIdLst>
    <p:handoutMasterId r:id="rId48"/>
  </p:handoutMasterIdLst>
  <p:sldIdLst>
    <p:sldId id="287" r:id="rId3"/>
    <p:sldId id="402" r:id="rId4"/>
    <p:sldId id="403" r:id="rId5"/>
    <p:sldId id="456" r:id="rId6"/>
    <p:sldId id="455" r:id="rId7"/>
    <p:sldId id="404" r:id="rId8"/>
    <p:sldId id="457" r:id="rId9"/>
    <p:sldId id="479" r:id="rId10"/>
    <p:sldId id="459" r:id="rId11"/>
    <p:sldId id="460" r:id="rId12"/>
    <p:sldId id="461" r:id="rId13"/>
    <p:sldId id="480" r:id="rId14"/>
    <p:sldId id="463" r:id="rId15"/>
    <p:sldId id="464" r:id="rId16"/>
    <p:sldId id="465" r:id="rId17"/>
    <p:sldId id="466" r:id="rId18"/>
    <p:sldId id="467" r:id="rId19"/>
    <p:sldId id="412" r:id="rId20"/>
    <p:sldId id="423" r:id="rId21"/>
    <p:sldId id="422" r:id="rId22"/>
    <p:sldId id="462" r:id="rId23"/>
    <p:sldId id="481" r:id="rId24"/>
    <p:sldId id="469" r:id="rId25"/>
    <p:sldId id="413" r:id="rId26"/>
    <p:sldId id="452" r:id="rId27"/>
    <p:sldId id="453" r:id="rId28"/>
    <p:sldId id="409" r:id="rId29"/>
    <p:sldId id="408" r:id="rId30"/>
    <p:sldId id="471" r:id="rId31"/>
    <p:sldId id="424" r:id="rId32"/>
    <p:sldId id="437" r:id="rId33"/>
    <p:sldId id="418" r:id="rId34"/>
    <p:sldId id="417" r:id="rId35"/>
    <p:sldId id="441" r:id="rId36"/>
    <p:sldId id="430" r:id="rId37"/>
    <p:sldId id="443" r:id="rId38"/>
    <p:sldId id="445" r:id="rId39"/>
    <p:sldId id="448" r:id="rId40"/>
    <p:sldId id="450" r:id="rId41"/>
    <p:sldId id="474" r:id="rId42"/>
    <p:sldId id="475" r:id="rId43"/>
    <p:sldId id="476" r:id="rId44"/>
    <p:sldId id="477" r:id="rId45"/>
    <p:sldId id="478" r:id="rId46"/>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227B2F-B005-463E-AF7C-E718824A0065}">
          <p14:sldIdLst>
            <p14:sldId id="287"/>
            <p14:sldId id="402"/>
            <p14:sldId id="403"/>
            <p14:sldId id="456"/>
            <p14:sldId id="455"/>
            <p14:sldId id="404"/>
            <p14:sldId id="457"/>
            <p14:sldId id="479"/>
            <p14:sldId id="459"/>
            <p14:sldId id="460"/>
            <p14:sldId id="461"/>
            <p14:sldId id="480"/>
            <p14:sldId id="463"/>
            <p14:sldId id="464"/>
            <p14:sldId id="465"/>
            <p14:sldId id="466"/>
            <p14:sldId id="467"/>
            <p14:sldId id="412"/>
            <p14:sldId id="423"/>
            <p14:sldId id="422"/>
            <p14:sldId id="462"/>
            <p14:sldId id="481"/>
            <p14:sldId id="469"/>
            <p14:sldId id="413"/>
            <p14:sldId id="452"/>
            <p14:sldId id="453"/>
            <p14:sldId id="409"/>
            <p14:sldId id="408"/>
            <p14:sldId id="471"/>
            <p14:sldId id="424"/>
            <p14:sldId id="437"/>
            <p14:sldId id="418"/>
            <p14:sldId id="417"/>
            <p14:sldId id="441"/>
            <p14:sldId id="430"/>
            <p14:sldId id="443"/>
            <p14:sldId id="445"/>
            <p14:sldId id="448"/>
            <p14:sldId id="450"/>
            <p14:sldId id="474"/>
            <p14:sldId id="475"/>
            <p14:sldId id="476"/>
            <p14:sldId id="477"/>
            <p14:sldId id="4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93223" autoAdjust="0"/>
  </p:normalViewPr>
  <p:slideViewPr>
    <p:cSldViewPr>
      <p:cViewPr varScale="1">
        <p:scale>
          <a:sx n="107" d="100"/>
          <a:sy n="107" d="100"/>
        </p:scale>
        <p:origin x="1800" y="160"/>
      </p:cViewPr>
      <p:guideLst>
        <p:guide orient="horz" pos="2160"/>
        <p:guide pos="2880"/>
      </p:guideLst>
    </p:cSldViewPr>
  </p:slideViewPr>
  <p:outlineViewPr>
    <p:cViewPr>
      <p:scale>
        <a:sx n="33" d="100"/>
        <a:sy n="33" d="100"/>
      </p:scale>
      <p:origin x="0" y="4862"/>
    </p:cViewPr>
  </p:outlineViewPr>
  <p:notesTextViewPr>
    <p:cViewPr>
      <p:scale>
        <a:sx n="1" d="1"/>
        <a:sy n="1" d="1"/>
      </p:scale>
      <p:origin x="0" y="0"/>
    </p:cViewPr>
  </p:notesTextViewPr>
  <p:sorterViewPr>
    <p:cViewPr>
      <p:scale>
        <a:sx n="100" d="100"/>
        <a:sy n="100" d="100"/>
      </p:scale>
      <p:origin x="0" y="9072"/>
    </p:cViewPr>
  </p:sorterViewPr>
  <p:notesViewPr>
    <p:cSldViewPr>
      <p:cViewPr varScale="1">
        <p:scale>
          <a:sx n="64" d="100"/>
          <a:sy n="64" d="100"/>
        </p:scale>
        <p:origin x="-3144" y="-82"/>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41.xml"/><Relationship Id="rId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1BE42-EAE0-544C-9732-3E16E9E7FA8D}" type="doc">
      <dgm:prSet loTypeId="urn:microsoft.com/office/officeart/2005/8/layout/process2" loCatId="" qsTypeId="urn:microsoft.com/office/officeart/2005/8/quickstyle/simple4" qsCatId="simple" csTypeId="urn:microsoft.com/office/officeart/2005/8/colors/accent1_2" csCatId="accent1" phldr="1"/>
      <dgm:spPr/>
    </dgm:pt>
    <dgm:pt modelId="{FC622706-11C3-E247-82D7-DC71DB45DE46}">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dirty="0">
              <a:solidFill>
                <a:schemeClr val="tx1"/>
              </a:solidFill>
            </a:rPr>
            <a:t>Integrated plan</a:t>
          </a:r>
          <a:endParaRPr lang="en-US" sz="20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5BDED34-960A-C04F-A4DC-762FDA03042F}" type="parTrans" cxnId="{63CB2AA1-0997-8E43-B75F-2BCA5F3AC0AD}">
      <dgm:prSet/>
      <dgm:spPr/>
      <dgm:t>
        <a:bodyPr/>
        <a:lstStyle/>
        <a:p>
          <a:endParaRPr lang="en-US" sz="2400"/>
        </a:p>
      </dgm:t>
    </dgm:pt>
    <dgm:pt modelId="{105CAD75-F93F-224F-AC56-BC9D7C330A64}" type="sibTrans" cxnId="{63CB2AA1-0997-8E43-B75F-2BCA5F3AC0AD}">
      <dgm:prSet custT="1"/>
      <dgm:spPr/>
      <dgm:t>
        <a:bodyPr/>
        <a:lstStyle/>
        <a:p>
          <a:endParaRPr lang="en-US" sz="1800" dirty="0"/>
        </a:p>
      </dgm:t>
    </dgm:pt>
    <dgm:pt modelId="{B2F948CA-687C-8045-8E5E-DD1029CED90C}">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dirty="0" err="1">
              <a:solidFill>
                <a:schemeClr val="tx1"/>
              </a:solidFill>
            </a:rPr>
            <a:t>Infr</a:t>
          </a:r>
          <a:r>
            <a:rPr lang="en-US" sz="2000" dirty="0">
              <a:solidFill>
                <a:schemeClr val="tx1"/>
              </a:solidFill>
            </a:rPr>
            <a:t>. &amp; Utilities</a:t>
          </a:r>
          <a:endParaRPr lang="en-US" sz="1050" dirty="0">
            <a:solidFill>
              <a:schemeClr val="tx1"/>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D4F7563-EF1E-7941-8441-787C22373E11}" type="parTrans" cxnId="{5CC666BA-B4BF-EF47-9C9B-E2B056F5EE64}">
      <dgm:prSet/>
      <dgm:spPr/>
      <dgm:t>
        <a:bodyPr/>
        <a:lstStyle/>
        <a:p>
          <a:endParaRPr lang="en-US"/>
        </a:p>
      </dgm:t>
    </dgm:pt>
    <dgm:pt modelId="{D3A08C44-584A-2C47-872F-39DFA71E15C1}" type="sibTrans" cxnId="{5CC666BA-B4BF-EF47-9C9B-E2B056F5EE64}">
      <dgm:prSet/>
      <dgm:spPr/>
      <dgm:t>
        <a:bodyPr/>
        <a:lstStyle/>
        <a:p>
          <a:endParaRPr lang="en-US"/>
        </a:p>
      </dgm:t>
    </dgm:pt>
    <dgm:pt modelId="{E77AA32D-4B53-3643-A317-A91465EDEE80}">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dirty="0">
              <a:solidFill>
                <a:schemeClr val="tx1"/>
              </a:solidFill>
            </a:rPr>
            <a:t>FIP &amp; components</a:t>
          </a:r>
          <a:endParaRPr lang="en-US" sz="1050" dirty="0">
            <a:solidFill>
              <a:schemeClr val="tx1"/>
            </a:solidFill>
          </a:endParaRPr>
        </a:p>
      </dgm:t>
    </dgm:pt>
    <dgm:pt modelId="{4A24575A-D86E-824C-8290-1694BFD7B805}" type="parTrans" cxnId="{37DF1903-9AE5-3446-B34B-8F4FBBBDE331}">
      <dgm:prSet/>
      <dgm:spPr/>
      <dgm:t>
        <a:bodyPr/>
        <a:lstStyle/>
        <a:p>
          <a:endParaRPr lang="en-US"/>
        </a:p>
      </dgm:t>
    </dgm:pt>
    <dgm:pt modelId="{0712371C-80BF-2D40-AA7E-7DD2E3756295}" type="sibTrans" cxnId="{37DF1903-9AE5-3446-B34B-8F4FBBBDE331}">
      <dgm:prSet/>
      <dgm:spPr/>
      <dgm:t>
        <a:bodyPr/>
        <a:lstStyle/>
        <a:p>
          <a:endParaRPr lang="en-US"/>
        </a:p>
      </dgm:t>
    </dgm:pt>
    <dgm:pt modelId="{FD93065A-CD1A-614F-B500-A70B686D1A18}">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dirty="0">
              <a:solidFill>
                <a:schemeClr val="tx1"/>
              </a:solidFill>
            </a:rPr>
            <a:t>Areas prepared</a:t>
          </a:r>
        </a:p>
      </dgm:t>
    </dgm:pt>
    <dgm:pt modelId="{22457F27-0171-F449-ADE5-81BD4F1DB91E}" type="parTrans" cxnId="{3BBE19F4-F0A4-324B-A0F4-D1118B81C351}">
      <dgm:prSet/>
      <dgm:spPr/>
      <dgm:t>
        <a:bodyPr/>
        <a:lstStyle/>
        <a:p>
          <a:endParaRPr lang="en-US"/>
        </a:p>
      </dgm:t>
    </dgm:pt>
    <dgm:pt modelId="{68196268-32DB-FA44-BC9B-D15374C5C943}" type="sibTrans" cxnId="{3BBE19F4-F0A4-324B-A0F4-D1118B81C351}">
      <dgm:prSet/>
      <dgm:spPr/>
      <dgm:t>
        <a:bodyPr/>
        <a:lstStyle/>
        <a:p>
          <a:endParaRPr lang="en-US"/>
        </a:p>
      </dgm:t>
    </dgm:pt>
    <dgm:pt modelId="{307E5708-080B-184F-A2D6-47B0B8D1C1DF}">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1600" dirty="0">
              <a:solidFill>
                <a:schemeClr val="tx1"/>
              </a:solidFill>
            </a:rPr>
            <a:t>Installation and SAT (if apply)</a:t>
          </a:r>
        </a:p>
      </dgm:t>
    </dgm:pt>
    <dgm:pt modelId="{4A1C1AE2-0C25-E34D-9241-C9D40223150F}" type="parTrans" cxnId="{DC668E72-620D-744D-ACD4-BB5AF68C8959}">
      <dgm:prSet/>
      <dgm:spPr/>
      <dgm:t>
        <a:bodyPr/>
        <a:lstStyle/>
        <a:p>
          <a:endParaRPr lang="en-US"/>
        </a:p>
      </dgm:t>
    </dgm:pt>
    <dgm:pt modelId="{7D8DD6FE-DCED-7548-A041-D9B21E2C635F}" type="sibTrans" cxnId="{DC668E72-620D-744D-ACD4-BB5AF68C8959}">
      <dgm:prSet/>
      <dgm:spPr/>
      <dgm:t>
        <a:bodyPr/>
        <a:lstStyle/>
        <a:p>
          <a:endParaRPr lang="en-US"/>
        </a:p>
      </dgm:t>
    </dgm:pt>
    <dgm:pt modelId="{6696FF75-B148-7F42-93E4-A4EC51A25B9D}">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a:solidFill>
                <a:schemeClr val="tx1"/>
              </a:solidFill>
            </a:rPr>
            <a:t>As Built drawings</a:t>
          </a:r>
        </a:p>
      </dgm:t>
    </dgm:pt>
    <dgm:pt modelId="{5851A886-7860-5F47-B6A5-7354CA5395C8}" type="parTrans" cxnId="{599AAB0F-40D7-B04C-986E-D0187D57DB6E}">
      <dgm:prSet/>
      <dgm:spPr/>
      <dgm:t>
        <a:bodyPr/>
        <a:lstStyle/>
        <a:p>
          <a:endParaRPr lang="en-US"/>
        </a:p>
      </dgm:t>
    </dgm:pt>
    <dgm:pt modelId="{3AF81BEB-DB95-AB4B-A4E1-9204088F5323}" type="sibTrans" cxnId="{599AAB0F-40D7-B04C-986E-D0187D57DB6E}">
      <dgm:prSet/>
      <dgm:spPr/>
      <dgm:t>
        <a:bodyPr/>
        <a:lstStyle/>
        <a:p>
          <a:endParaRPr lang="en-US"/>
        </a:p>
      </dgm:t>
    </dgm:pt>
    <dgm:pt modelId="{99E16741-A6F4-324D-A2D0-9D4E3787E159}">
      <dgm:prSet phldrT="[Text]" custT="1"/>
      <dgm:spPr>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dgm:spPr>
      <dgm:t>
        <a:bodyPr/>
        <a:lstStyle/>
        <a:p>
          <a:r>
            <a:rPr lang="en-US" sz="2000" dirty="0">
              <a:solidFill>
                <a:schemeClr val="tx1"/>
              </a:solidFill>
            </a:rPr>
            <a:t>Teams in place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8DA9E34-C754-1B48-9089-3476F774322E}" type="sibTrans" cxnId="{661AC160-F622-A34D-8A1B-BD5A847BACBB}">
      <dgm:prSet/>
      <dgm:spPr/>
      <dgm:t>
        <a:bodyPr/>
        <a:lstStyle/>
        <a:p>
          <a:endParaRPr lang="en-US"/>
        </a:p>
      </dgm:t>
    </dgm:pt>
    <dgm:pt modelId="{05FCC254-95FC-0F4D-BCEF-16D7380BEDE0}" type="parTrans" cxnId="{661AC160-F622-A34D-8A1B-BD5A847BACBB}">
      <dgm:prSet/>
      <dgm:spPr/>
      <dgm:t>
        <a:bodyPr/>
        <a:lstStyle/>
        <a:p>
          <a:endParaRPr lang="en-US"/>
        </a:p>
      </dgm:t>
    </dgm:pt>
    <dgm:pt modelId="{3A5B05DA-047F-B54B-BC4B-9F80562B48E0}" type="pres">
      <dgm:prSet presAssocID="{4891BE42-EAE0-544C-9732-3E16E9E7FA8D}" presName="linearFlow" presStyleCnt="0">
        <dgm:presLayoutVars>
          <dgm:resizeHandles val="exact"/>
        </dgm:presLayoutVars>
      </dgm:prSet>
      <dgm:spPr/>
    </dgm:pt>
    <dgm:pt modelId="{92D035A7-BE6B-9F4B-BF45-B0C64F71A2E6}" type="pres">
      <dgm:prSet presAssocID="{FC622706-11C3-E247-82D7-DC71DB45DE46}" presName="node" presStyleLbl="node1" presStyleIdx="0" presStyleCnt="7" custScaleX="272103" custScaleY="128103" custLinFactNeighborX="-65725" custLinFactNeighborY="30099">
        <dgm:presLayoutVars>
          <dgm:bulletEnabled val="1"/>
        </dgm:presLayoutVars>
      </dgm:prSet>
      <dgm:spPr/>
    </dgm:pt>
    <dgm:pt modelId="{D5334647-CF58-3E4F-AA60-CD86EDFC66F0}" type="pres">
      <dgm:prSet presAssocID="{105CAD75-F93F-224F-AC56-BC9D7C330A64}" presName="sibTrans" presStyleLbl="sibTrans2D1" presStyleIdx="0" presStyleCnt="6"/>
      <dgm:spPr/>
    </dgm:pt>
    <dgm:pt modelId="{7ABDDCED-B756-ED4B-9091-1936DBD916DA}" type="pres">
      <dgm:prSet presAssocID="{105CAD75-F93F-224F-AC56-BC9D7C330A64}" presName="connectorText" presStyleLbl="sibTrans2D1" presStyleIdx="0" presStyleCnt="6"/>
      <dgm:spPr/>
    </dgm:pt>
    <dgm:pt modelId="{76789C30-A639-C241-9A75-B64955BFCEAF}" type="pres">
      <dgm:prSet presAssocID="{B2F948CA-687C-8045-8E5E-DD1029CED90C}" presName="node" presStyleLbl="node1" presStyleIdx="1" presStyleCnt="7" custScaleX="272103" custScaleY="128103" custLinFactNeighborX="0" custLinFactNeighborY="48837">
        <dgm:presLayoutVars>
          <dgm:bulletEnabled val="1"/>
        </dgm:presLayoutVars>
      </dgm:prSet>
      <dgm:spPr/>
    </dgm:pt>
    <dgm:pt modelId="{5A478317-1568-A649-82A1-F37CD2D26B48}" type="pres">
      <dgm:prSet presAssocID="{D3A08C44-584A-2C47-872F-39DFA71E15C1}" presName="sibTrans" presStyleLbl="sibTrans2D1" presStyleIdx="1" presStyleCnt="6"/>
      <dgm:spPr/>
    </dgm:pt>
    <dgm:pt modelId="{77CA596C-FFA8-B441-969F-0D3E93206642}" type="pres">
      <dgm:prSet presAssocID="{D3A08C44-584A-2C47-872F-39DFA71E15C1}" presName="connectorText" presStyleLbl="sibTrans2D1" presStyleIdx="1" presStyleCnt="6"/>
      <dgm:spPr/>
    </dgm:pt>
    <dgm:pt modelId="{BC65C4F6-B7E4-8545-AEEF-57136EF7FA8E}" type="pres">
      <dgm:prSet presAssocID="{99E16741-A6F4-324D-A2D0-9D4E3787E159}" presName="node" presStyleLbl="node1" presStyleIdx="2" presStyleCnt="7" custScaleX="272103" custScaleY="128103" custLinFactNeighborX="0" custLinFactNeighborY="28880">
        <dgm:presLayoutVars>
          <dgm:bulletEnabled val="1"/>
        </dgm:presLayoutVars>
      </dgm:prSet>
      <dgm:spPr/>
    </dgm:pt>
    <dgm:pt modelId="{3646B067-B518-CB47-9048-851A9B4A32BA}" type="pres">
      <dgm:prSet presAssocID="{88DA9E34-C754-1B48-9089-3476F774322E}" presName="sibTrans" presStyleLbl="sibTrans2D1" presStyleIdx="2" presStyleCnt="6"/>
      <dgm:spPr/>
    </dgm:pt>
    <dgm:pt modelId="{886188CE-C844-7244-9141-2DC963ACBB97}" type="pres">
      <dgm:prSet presAssocID="{88DA9E34-C754-1B48-9089-3476F774322E}" presName="connectorText" presStyleLbl="sibTrans2D1" presStyleIdx="2" presStyleCnt="6"/>
      <dgm:spPr/>
    </dgm:pt>
    <dgm:pt modelId="{F846EAFF-EC7F-A740-B6FF-76EB235F3C05}" type="pres">
      <dgm:prSet presAssocID="{E77AA32D-4B53-3643-A317-A91465EDEE80}" presName="node" presStyleLbl="node1" presStyleIdx="3" presStyleCnt="7" custScaleX="272103" custScaleY="128103" custLinFactNeighborX="0" custLinFactNeighborY="18105">
        <dgm:presLayoutVars>
          <dgm:bulletEnabled val="1"/>
        </dgm:presLayoutVars>
      </dgm:prSet>
      <dgm:spPr/>
    </dgm:pt>
    <dgm:pt modelId="{59C23339-7793-EE41-95BD-0FFF4BC208A6}" type="pres">
      <dgm:prSet presAssocID="{0712371C-80BF-2D40-AA7E-7DD2E3756295}" presName="sibTrans" presStyleLbl="sibTrans2D1" presStyleIdx="3" presStyleCnt="6"/>
      <dgm:spPr/>
    </dgm:pt>
    <dgm:pt modelId="{7BC10C62-4726-8240-BD2A-DA3CEFB110FC}" type="pres">
      <dgm:prSet presAssocID="{0712371C-80BF-2D40-AA7E-7DD2E3756295}" presName="connectorText" presStyleLbl="sibTrans2D1" presStyleIdx="3" presStyleCnt="6"/>
      <dgm:spPr/>
    </dgm:pt>
    <dgm:pt modelId="{4CF337FF-7C04-204A-8F5E-EBA40F387418}" type="pres">
      <dgm:prSet presAssocID="{FD93065A-CD1A-614F-B500-A70B686D1A18}" presName="node" presStyleLbl="node1" presStyleIdx="4" presStyleCnt="7" custScaleX="272103" custScaleY="128103" custLinFactNeighborX="0" custLinFactNeighborY="18935">
        <dgm:presLayoutVars>
          <dgm:bulletEnabled val="1"/>
        </dgm:presLayoutVars>
      </dgm:prSet>
      <dgm:spPr/>
    </dgm:pt>
    <dgm:pt modelId="{1B106CA0-17B0-C04E-AA27-B620983D5B43}" type="pres">
      <dgm:prSet presAssocID="{68196268-32DB-FA44-BC9B-D15374C5C943}" presName="sibTrans" presStyleLbl="sibTrans2D1" presStyleIdx="4" presStyleCnt="6"/>
      <dgm:spPr/>
    </dgm:pt>
    <dgm:pt modelId="{3861BDBB-04C0-B24C-8606-AF2AE7616211}" type="pres">
      <dgm:prSet presAssocID="{68196268-32DB-FA44-BC9B-D15374C5C943}" presName="connectorText" presStyleLbl="sibTrans2D1" presStyleIdx="4" presStyleCnt="6"/>
      <dgm:spPr/>
    </dgm:pt>
    <dgm:pt modelId="{31031B70-5998-604F-A991-A5FAE4E09E3E}" type="pres">
      <dgm:prSet presAssocID="{307E5708-080B-184F-A2D6-47B0B8D1C1DF}" presName="node" presStyleLbl="node1" presStyleIdx="5" presStyleCnt="7" custScaleX="272103" custScaleY="128103" custLinFactNeighborX="0" custLinFactNeighborY="-24693">
        <dgm:presLayoutVars>
          <dgm:bulletEnabled val="1"/>
        </dgm:presLayoutVars>
      </dgm:prSet>
      <dgm:spPr/>
    </dgm:pt>
    <dgm:pt modelId="{8EC401F0-983A-0741-A49D-155788A29F90}" type="pres">
      <dgm:prSet presAssocID="{7D8DD6FE-DCED-7548-A041-D9B21E2C635F}" presName="sibTrans" presStyleLbl="sibTrans2D1" presStyleIdx="5" presStyleCnt="6"/>
      <dgm:spPr/>
    </dgm:pt>
    <dgm:pt modelId="{DC8036A6-F44F-9146-B6FA-1D0299FD1264}" type="pres">
      <dgm:prSet presAssocID="{7D8DD6FE-DCED-7548-A041-D9B21E2C635F}" presName="connectorText" presStyleLbl="sibTrans2D1" presStyleIdx="5" presStyleCnt="6"/>
      <dgm:spPr/>
    </dgm:pt>
    <dgm:pt modelId="{B30FB874-12E7-654B-8B0F-8EAEF2B0DECC}" type="pres">
      <dgm:prSet presAssocID="{6696FF75-B148-7F42-93E4-A4EC51A25B9D}" presName="node" presStyleLbl="node1" presStyleIdx="6" presStyleCnt="7" custScaleX="272103" custScaleY="128103" custLinFactNeighborX="0" custLinFactNeighborY="-60920">
        <dgm:presLayoutVars>
          <dgm:bulletEnabled val="1"/>
        </dgm:presLayoutVars>
      </dgm:prSet>
      <dgm:spPr/>
    </dgm:pt>
  </dgm:ptLst>
  <dgm:cxnLst>
    <dgm:cxn modelId="{37DF1903-9AE5-3446-B34B-8F4FBBBDE331}" srcId="{4891BE42-EAE0-544C-9732-3E16E9E7FA8D}" destId="{E77AA32D-4B53-3643-A317-A91465EDEE80}" srcOrd="3" destOrd="0" parTransId="{4A24575A-D86E-824C-8290-1694BFD7B805}" sibTransId="{0712371C-80BF-2D40-AA7E-7DD2E3756295}"/>
    <dgm:cxn modelId="{599AAB0F-40D7-B04C-986E-D0187D57DB6E}" srcId="{4891BE42-EAE0-544C-9732-3E16E9E7FA8D}" destId="{6696FF75-B148-7F42-93E4-A4EC51A25B9D}" srcOrd="6" destOrd="0" parTransId="{5851A886-7860-5F47-B6A5-7354CA5395C8}" sibTransId="{3AF81BEB-DB95-AB4B-A4E1-9204088F5323}"/>
    <dgm:cxn modelId="{3BB4991D-C620-43BE-8B05-3D83189DF938}" type="presOf" srcId="{FC622706-11C3-E247-82D7-DC71DB45DE46}" destId="{92D035A7-BE6B-9F4B-BF45-B0C64F71A2E6}" srcOrd="0" destOrd="0" presId="urn:microsoft.com/office/officeart/2005/8/layout/process2"/>
    <dgm:cxn modelId="{1B348220-5246-4502-AD5F-7E0AA50D7B06}" type="presOf" srcId="{D3A08C44-584A-2C47-872F-39DFA71E15C1}" destId="{77CA596C-FFA8-B441-969F-0D3E93206642}" srcOrd="1" destOrd="0" presId="urn:microsoft.com/office/officeart/2005/8/layout/process2"/>
    <dgm:cxn modelId="{05E93429-E05A-493A-B5CD-0B20D351FD2A}" type="presOf" srcId="{105CAD75-F93F-224F-AC56-BC9D7C330A64}" destId="{7ABDDCED-B756-ED4B-9091-1936DBD916DA}" srcOrd="1" destOrd="0" presId="urn:microsoft.com/office/officeart/2005/8/layout/process2"/>
    <dgm:cxn modelId="{F5D59C2A-B39C-4175-81A0-7F030DA25AC3}" type="presOf" srcId="{0712371C-80BF-2D40-AA7E-7DD2E3756295}" destId="{7BC10C62-4726-8240-BD2A-DA3CEFB110FC}" srcOrd="1" destOrd="0" presId="urn:microsoft.com/office/officeart/2005/8/layout/process2"/>
    <dgm:cxn modelId="{2A75102D-EBFD-4A0B-A7A4-5A0F52BC1E95}" type="presOf" srcId="{88DA9E34-C754-1B48-9089-3476F774322E}" destId="{3646B067-B518-CB47-9048-851A9B4A32BA}" srcOrd="0" destOrd="0" presId="urn:microsoft.com/office/officeart/2005/8/layout/process2"/>
    <dgm:cxn modelId="{661AC160-F622-A34D-8A1B-BD5A847BACBB}" srcId="{4891BE42-EAE0-544C-9732-3E16E9E7FA8D}" destId="{99E16741-A6F4-324D-A2D0-9D4E3787E159}" srcOrd="2" destOrd="0" parTransId="{05FCC254-95FC-0F4D-BCEF-16D7380BEDE0}" sibTransId="{88DA9E34-C754-1B48-9089-3476F774322E}"/>
    <dgm:cxn modelId="{793A6562-4580-4C0B-A300-CB12D83699E3}" type="presOf" srcId="{6696FF75-B148-7F42-93E4-A4EC51A25B9D}" destId="{B30FB874-12E7-654B-8B0F-8EAEF2B0DECC}" srcOrd="0" destOrd="0" presId="urn:microsoft.com/office/officeart/2005/8/layout/process2"/>
    <dgm:cxn modelId="{83840767-8C03-4E75-B803-7FD7D2546F00}" type="presOf" srcId="{B2F948CA-687C-8045-8E5E-DD1029CED90C}" destId="{76789C30-A639-C241-9A75-B64955BFCEAF}" srcOrd="0" destOrd="0" presId="urn:microsoft.com/office/officeart/2005/8/layout/process2"/>
    <dgm:cxn modelId="{DC668E72-620D-744D-ACD4-BB5AF68C8959}" srcId="{4891BE42-EAE0-544C-9732-3E16E9E7FA8D}" destId="{307E5708-080B-184F-A2D6-47B0B8D1C1DF}" srcOrd="5" destOrd="0" parTransId="{4A1C1AE2-0C25-E34D-9241-C9D40223150F}" sibTransId="{7D8DD6FE-DCED-7548-A041-D9B21E2C635F}"/>
    <dgm:cxn modelId="{DEAF177A-844A-4F8C-AEA1-AEAA2E4771AC}" type="presOf" srcId="{105CAD75-F93F-224F-AC56-BC9D7C330A64}" destId="{D5334647-CF58-3E4F-AA60-CD86EDFC66F0}" srcOrd="0" destOrd="0" presId="urn:microsoft.com/office/officeart/2005/8/layout/process2"/>
    <dgm:cxn modelId="{B6AE7E8C-B946-427D-814C-A4D59F82D454}" type="presOf" srcId="{FD93065A-CD1A-614F-B500-A70B686D1A18}" destId="{4CF337FF-7C04-204A-8F5E-EBA40F387418}" srcOrd="0" destOrd="0" presId="urn:microsoft.com/office/officeart/2005/8/layout/process2"/>
    <dgm:cxn modelId="{2B7E589D-F211-4082-9662-9C53C0A91F63}" type="presOf" srcId="{68196268-32DB-FA44-BC9B-D15374C5C943}" destId="{1B106CA0-17B0-C04E-AA27-B620983D5B43}" srcOrd="0" destOrd="0" presId="urn:microsoft.com/office/officeart/2005/8/layout/process2"/>
    <dgm:cxn modelId="{63CB2AA1-0997-8E43-B75F-2BCA5F3AC0AD}" srcId="{4891BE42-EAE0-544C-9732-3E16E9E7FA8D}" destId="{FC622706-11C3-E247-82D7-DC71DB45DE46}" srcOrd="0" destOrd="0" parTransId="{85BDED34-960A-C04F-A4DC-762FDA03042F}" sibTransId="{105CAD75-F93F-224F-AC56-BC9D7C330A64}"/>
    <dgm:cxn modelId="{BE07BCA5-F7DA-44DF-BA19-B58E55D11B3F}" type="presOf" srcId="{68196268-32DB-FA44-BC9B-D15374C5C943}" destId="{3861BDBB-04C0-B24C-8606-AF2AE7616211}" srcOrd="1" destOrd="0" presId="urn:microsoft.com/office/officeart/2005/8/layout/process2"/>
    <dgm:cxn modelId="{DF049FA8-2C47-44F0-AB90-E1A30C0DC545}" type="presOf" srcId="{99E16741-A6F4-324D-A2D0-9D4E3787E159}" destId="{BC65C4F6-B7E4-8545-AEEF-57136EF7FA8E}" srcOrd="0" destOrd="0" presId="urn:microsoft.com/office/officeart/2005/8/layout/process2"/>
    <dgm:cxn modelId="{A94FFCA8-1FEA-4FD7-AD6C-B544F967C6C4}" type="presOf" srcId="{307E5708-080B-184F-A2D6-47B0B8D1C1DF}" destId="{31031B70-5998-604F-A991-A5FAE4E09E3E}" srcOrd="0" destOrd="0" presId="urn:microsoft.com/office/officeart/2005/8/layout/process2"/>
    <dgm:cxn modelId="{095780AF-7776-493E-AACA-D49967058015}" type="presOf" srcId="{7D8DD6FE-DCED-7548-A041-D9B21E2C635F}" destId="{8EC401F0-983A-0741-A49D-155788A29F90}" srcOrd="0" destOrd="0" presId="urn:microsoft.com/office/officeart/2005/8/layout/process2"/>
    <dgm:cxn modelId="{A495BEB5-0EBF-457F-8D5B-7D25D7D58A3A}" type="presOf" srcId="{0712371C-80BF-2D40-AA7E-7DD2E3756295}" destId="{59C23339-7793-EE41-95BD-0FFF4BC208A6}" srcOrd="0" destOrd="0" presId="urn:microsoft.com/office/officeart/2005/8/layout/process2"/>
    <dgm:cxn modelId="{5CC666BA-B4BF-EF47-9C9B-E2B056F5EE64}" srcId="{4891BE42-EAE0-544C-9732-3E16E9E7FA8D}" destId="{B2F948CA-687C-8045-8E5E-DD1029CED90C}" srcOrd="1" destOrd="0" parTransId="{0D4F7563-EF1E-7941-8441-787C22373E11}" sibTransId="{D3A08C44-584A-2C47-872F-39DFA71E15C1}"/>
    <dgm:cxn modelId="{D5B8ACDA-5823-4E28-B917-ADBB2B97E0D0}" type="presOf" srcId="{D3A08C44-584A-2C47-872F-39DFA71E15C1}" destId="{5A478317-1568-A649-82A1-F37CD2D26B48}" srcOrd="0" destOrd="0" presId="urn:microsoft.com/office/officeart/2005/8/layout/process2"/>
    <dgm:cxn modelId="{6F33ABDC-B672-4742-97DB-1395FA2190DA}" type="presOf" srcId="{88DA9E34-C754-1B48-9089-3476F774322E}" destId="{886188CE-C844-7244-9141-2DC963ACBB97}" srcOrd="1" destOrd="0" presId="urn:microsoft.com/office/officeart/2005/8/layout/process2"/>
    <dgm:cxn modelId="{4575C5EC-8552-44AA-8FD9-4AD332C41F1A}" type="presOf" srcId="{4891BE42-EAE0-544C-9732-3E16E9E7FA8D}" destId="{3A5B05DA-047F-B54B-BC4B-9F80562B48E0}" srcOrd="0" destOrd="0" presId="urn:microsoft.com/office/officeart/2005/8/layout/process2"/>
    <dgm:cxn modelId="{3BBE19F4-F0A4-324B-A0F4-D1118B81C351}" srcId="{4891BE42-EAE0-544C-9732-3E16E9E7FA8D}" destId="{FD93065A-CD1A-614F-B500-A70B686D1A18}" srcOrd="4" destOrd="0" parTransId="{22457F27-0171-F449-ADE5-81BD4F1DB91E}" sibTransId="{68196268-32DB-FA44-BC9B-D15374C5C943}"/>
    <dgm:cxn modelId="{291517FB-1471-4B05-808B-082AD8DD2F6E}" type="presOf" srcId="{E77AA32D-4B53-3643-A317-A91465EDEE80}" destId="{F846EAFF-EC7F-A740-B6FF-76EB235F3C05}" srcOrd="0" destOrd="0" presId="urn:microsoft.com/office/officeart/2005/8/layout/process2"/>
    <dgm:cxn modelId="{5CF2F4FE-8A9D-481D-8EF9-9EF5AE84EC8E}" type="presOf" srcId="{7D8DD6FE-DCED-7548-A041-D9B21E2C635F}" destId="{DC8036A6-F44F-9146-B6FA-1D0299FD1264}" srcOrd="1" destOrd="0" presId="urn:microsoft.com/office/officeart/2005/8/layout/process2"/>
    <dgm:cxn modelId="{A02DF22F-2B5A-4CFA-ACC5-D107682E9DF0}" type="presParOf" srcId="{3A5B05DA-047F-B54B-BC4B-9F80562B48E0}" destId="{92D035A7-BE6B-9F4B-BF45-B0C64F71A2E6}" srcOrd="0" destOrd="0" presId="urn:microsoft.com/office/officeart/2005/8/layout/process2"/>
    <dgm:cxn modelId="{66764B57-8501-4D22-94FB-92FCD7E78901}" type="presParOf" srcId="{3A5B05DA-047F-B54B-BC4B-9F80562B48E0}" destId="{D5334647-CF58-3E4F-AA60-CD86EDFC66F0}" srcOrd="1" destOrd="0" presId="urn:microsoft.com/office/officeart/2005/8/layout/process2"/>
    <dgm:cxn modelId="{0AAD35A7-A413-4EB8-88BF-A43E4AC18ED6}" type="presParOf" srcId="{D5334647-CF58-3E4F-AA60-CD86EDFC66F0}" destId="{7ABDDCED-B756-ED4B-9091-1936DBD916DA}" srcOrd="0" destOrd="0" presId="urn:microsoft.com/office/officeart/2005/8/layout/process2"/>
    <dgm:cxn modelId="{E7C9C27B-47DA-4262-A575-0B0E1B5BBCC9}" type="presParOf" srcId="{3A5B05DA-047F-B54B-BC4B-9F80562B48E0}" destId="{76789C30-A639-C241-9A75-B64955BFCEAF}" srcOrd="2" destOrd="0" presId="urn:microsoft.com/office/officeart/2005/8/layout/process2"/>
    <dgm:cxn modelId="{8B9F963C-E432-4321-85EF-320C5F30F54B}" type="presParOf" srcId="{3A5B05DA-047F-B54B-BC4B-9F80562B48E0}" destId="{5A478317-1568-A649-82A1-F37CD2D26B48}" srcOrd="3" destOrd="0" presId="urn:microsoft.com/office/officeart/2005/8/layout/process2"/>
    <dgm:cxn modelId="{725DF648-C74A-4B17-9BB2-BD46A39E77A7}" type="presParOf" srcId="{5A478317-1568-A649-82A1-F37CD2D26B48}" destId="{77CA596C-FFA8-B441-969F-0D3E93206642}" srcOrd="0" destOrd="0" presId="urn:microsoft.com/office/officeart/2005/8/layout/process2"/>
    <dgm:cxn modelId="{8045E0CC-5F17-4373-879B-9869D7E29821}" type="presParOf" srcId="{3A5B05DA-047F-B54B-BC4B-9F80562B48E0}" destId="{BC65C4F6-B7E4-8545-AEEF-57136EF7FA8E}" srcOrd="4" destOrd="0" presId="urn:microsoft.com/office/officeart/2005/8/layout/process2"/>
    <dgm:cxn modelId="{FA6FDF7E-C253-4B3A-ACF4-51151C3AAF5F}" type="presParOf" srcId="{3A5B05DA-047F-B54B-BC4B-9F80562B48E0}" destId="{3646B067-B518-CB47-9048-851A9B4A32BA}" srcOrd="5" destOrd="0" presId="urn:microsoft.com/office/officeart/2005/8/layout/process2"/>
    <dgm:cxn modelId="{B4C31DBA-195D-4758-8926-443725D67743}" type="presParOf" srcId="{3646B067-B518-CB47-9048-851A9B4A32BA}" destId="{886188CE-C844-7244-9141-2DC963ACBB97}" srcOrd="0" destOrd="0" presId="urn:microsoft.com/office/officeart/2005/8/layout/process2"/>
    <dgm:cxn modelId="{902E2B5A-54FD-4C40-8993-A9D9ABA1427F}" type="presParOf" srcId="{3A5B05DA-047F-B54B-BC4B-9F80562B48E0}" destId="{F846EAFF-EC7F-A740-B6FF-76EB235F3C05}" srcOrd="6" destOrd="0" presId="urn:microsoft.com/office/officeart/2005/8/layout/process2"/>
    <dgm:cxn modelId="{A68FD158-A336-4142-A65F-1F89586CAF36}" type="presParOf" srcId="{3A5B05DA-047F-B54B-BC4B-9F80562B48E0}" destId="{59C23339-7793-EE41-95BD-0FFF4BC208A6}" srcOrd="7" destOrd="0" presId="urn:microsoft.com/office/officeart/2005/8/layout/process2"/>
    <dgm:cxn modelId="{E43A1F5D-1024-46AB-837E-BD33C637473C}" type="presParOf" srcId="{59C23339-7793-EE41-95BD-0FFF4BC208A6}" destId="{7BC10C62-4726-8240-BD2A-DA3CEFB110FC}" srcOrd="0" destOrd="0" presId="urn:microsoft.com/office/officeart/2005/8/layout/process2"/>
    <dgm:cxn modelId="{F373FEF3-21F4-4541-B345-0A039370A038}" type="presParOf" srcId="{3A5B05DA-047F-B54B-BC4B-9F80562B48E0}" destId="{4CF337FF-7C04-204A-8F5E-EBA40F387418}" srcOrd="8" destOrd="0" presId="urn:microsoft.com/office/officeart/2005/8/layout/process2"/>
    <dgm:cxn modelId="{C3B20A95-33E8-4F97-B164-474DC6632B06}" type="presParOf" srcId="{3A5B05DA-047F-B54B-BC4B-9F80562B48E0}" destId="{1B106CA0-17B0-C04E-AA27-B620983D5B43}" srcOrd="9" destOrd="0" presId="urn:microsoft.com/office/officeart/2005/8/layout/process2"/>
    <dgm:cxn modelId="{E3AF414F-BF7D-4AEC-A7ED-9869CE652430}" type="presParOf" srcId="{1B106CA0-17B0-C04E-AA27-B620983D5B43}" destId="{3861BDBB-04C0-B24C-8606-AF2AE7616211}" srcOrd="0" destOrd="0" presId="urn:microsoft.com/office/officeart/2005/8/layout/process2"/>
    <dgm:cxn modelId="{6D0D0F5C-5133-44D5-9462-E14E5A2812AE}" type="presParOf" srcId="{3A5B05DA-047F-B54B-BC4B-9F80562B48E0}" destId="{31031B70-5998-604F-A991-A5FAE4E09E3E}" srcOrd="10" destOrd="0" presId="urn:microsoft.com/office/officeart/2005/8/layout/process2"/>
    <dgm:cxn modelId="{93D0366B-8EE4-4F20-B94A-52109FDBB2A0}" type="presParOf" srcId="{3A5B05DA-047F-B54B-BC4B-9F80562B48E0}" destId="{8EC401F0-983A-0741-A49D-155788A29F90}" srcOrd="11" destOrd="0" presId="urn:microsoft.com/office/officeart/2005/8/layout/process2"/>
    <dgm:cxn modelId="{36ED78D9-4C87-4BA5-A932-D176FFBB8EF5}" type="presParOf" srcId="{8EC401F0-983A-0741-A49D-155788A29F90}" destId="{DC8036A6-F44F-9146-B6FA-1D0299FD1264}" srcOrd="0" destOrd="0" presId="urn:microsoft.com/office/officeart/2005/8/layout/process2"/>
    <dgm:cxn modelId="{B63671B0-2EBA-4C51-A8C8-6C51879962BA}" type="presParOf" srcId="{3A5B05DA-047F-B54B-BC4B-9F80562B48E0}" destId="{B30FB874-12E7-654B-8B0F-8EAEF2B0DECC}" srcOrd="12" destOrd="0" presId="urn:microsoft.com/office/officeart/2005/8/layout/process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B7564B-D8D9-FE46-810C-A1E0D796FC90}"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en-US"/>
        </a:p>
      </dgm:t>
    </dgm:pt>
    <dgm:pt modelId="{109F6A70-B2D7-FD48-8276-310D0E4EC3B4}" type="pres">
      <dgm:prSet presAssocID="{65B7564B-D8D9-FE46-810C-A1E0D796FC90}" presName="Name0" presStyleCnt="0">
        <dgm:presLayoutVars>
          <dgm:chMax/>
          <dgm:chPref/>
          <dgm:dir/>
          <dgm:animLvl val="lvl"/>
        </dgm:presLayoutVars>
      </dgm:prSet>
      <dgm:spPr/>
    </dgm:pt>
  </dgm:ptLst>
  <dgm:cxnLst>
    <dgm:cxn modelId="{6E722106-0BAE-4C33-85EF-B5D4640F800D}" type="presOf" srcId="{65B7564B-D8D9-FE46-810C-A1E0D796FC90}" destId="{109F6A70-B2D7-FD48-8276-310D0E4EC3B4}" srcOrd="0"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035A7-BE6B-9F4B-BF45-B0C64F71A2E6}">
      <dsp:nvSpPr>
        <dsp:cNvPr id="0" name=""/>
        <dsp:cNvSpPr/>
      </dsp:nvSpPr>
      <dsp:spPr>
        <a:xfrm>
          <a:off x="0" y="45192"/>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Integrated plan</a:t>
          </a:r>
          <a:endParaRPr lang="en-US" sz="2000" kern="1200" dirty="0"/>
        </a:p>
      </dsp:txBody>
      <dsp:txXfrm>
        <a:off x="10529" y="55721"/>
        <a:ext cx="2298175" cy="338415"/>
      </dsp:txXfrm>
    </dsp:sp>
    <dsp:sp modelId="{D5334647-CF58-3E4F-AA60-CD86EDFC66F0}">
      <dsp:nvSpPr>
        <dsp:cNvPr id="0" name=""/>
        <dsp:cNvSpPr/>
      </dsp:nvSpPr>
      <dsp:spPr>
        <a:xfrm rot="5400000">
          <a:off x="1097143" y="424826"/>
          <a:ext cx="124947"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1121734" y="425490"/>
        <a:ext cx="75765" cy="87463"/>
      </dsp:txXfrm>
    </dsp:sp>
    <dsp:sp modelId="{76789C30-A639-C241-9A75-B64955BFCEAF}">
      <dsp:nvSpPr>
        <dsp:cNvPr id="0" name=""/>
        <dsp:cNvSpPr/>
      </dsp:nvSpPr>
      <dsp:spPr>
        <a:xfrm>
          <a:off x="0" y="571263"/>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Infr</a:t>
          </a:r>
          <a:r>
            <a:rPr lang="en-US" sz="2000" kern="1200" dirty="0">
              <a:solidFill>
                <a:schemeClr val="tx1"/>
              </a:solidFill>
            </a:rPr>
            <a:t>. &amp; Utilities</a:t>
          </a:r>
          <a:endParaRPr lang="en-US" sz="1050" kern="1200" dirty="0">
            <a:solidFill>
              <a:schemeClr val="tx1"/>
            </a:solidFill>
          </a:endParaRPr>
        </a:p>
      </dsp:txBody>
      <dsp:txXfrm>
        <a:off x="10529" y="581792"/>
        <a:ext cx="2298175" cy="338415"/>
      </dsp:txXfrm>
    </dsp:sp>
    <dsp:sp modelId="{5A478317-1568-A649-82A1-F37CD2D26B48}">
      <dsp:nvSpPr>
        <dsp:cNvPr id="0" name=""/>
        <dsp:cNvSpPr/>
      </dsp:nvSpPr>
      <dsp:spPr>
        <a:xfrm rot="5400000">
          <a:off x="1117502" y="923752"/>
          <a:ext cx="84229"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121735" y="944775"/>
        <a:ext cx="75765" cy="58960"/>
      </dsp:txXfrm>
    </dsp:sp>
    <dsp:sp modelId="{BC65C4F6-B7E4-8545-AEEF-57136EF7FA8E}">
      <dsp:nvSpPr>
        <dsp:cNvPr id="0" name=""/>
        <dsp:cNvSpPr/>
      </dsp:nvSpPr>
      <dsp:spPr>
        <a:xfrm>
          <a:off x="0" y="1043042"/>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Teams in place</a:t>
          </a:r>
        </a:p>
      </dsp:txBody>
      <dsp:txXfrm>
        <a:off x="10529" y="1053571"/>
        <a:ext cx="2298175" cy="338415"/>
      </dsp:txXfrm>
    </dsp:sp>
    <dsp:sp modelId="{3646B067-B518-CB47-9048-851A9B4A32BA}">
      <dsp:nvSpPr>
        <dsp:cNvPr id="0" name=""/>
        <dsp:cNvSpPr/>
      </dsp:nvSpPr>
      <dsp:spPr>
        <a:xfrm rot="5400000">
          <a:off x="1112671" y="1401973"/>
          <a:ext cx="93891"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121735" y="1418165"/>
        <a:ext cx="75765" cy="65724"/>
      </dsp:txXfrm>
    </dsp:sp>
    <dsp:sp modelId="{F846EAFF-EC7F-A740-B6FF-76EB235F3C05}">
      <dsp:nvSpPr>
        <dsp:cNvPr id="0" name=""/>
        <dsp:cNvSpPr/>
      </dsp:nvSpPr>
      <dsp:spPr>
        <a:xfrm>
          <a:off x="0" y="1527705"/>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FIP &amp; components</a:t>
          </a:r>
          <a:endParaRPr lang="en-US" sz="1050" kern="1200" dirty="0">
            <a:solidFill>
              <a:schemeClr val="tx1"/>
            </a:solidFill>
          </a:endParaRPr>
        </a:p>
      </dsp:txBody>
      <dsp:txXfrm>
        <a:off x="10529" y="1538234"/>
        <a:ext cx="2298175" cy="338415"/>
      </dsp:txXfrm>
    </dsp:sp>
    <dsp:sp modelId="{59C23339-7793-EE41-95BD-0FFF4BC208A6}">
      <dsp:nvSpPr>
        <dsp:cNvPr id="0" name=""/>
        <dsp:cNvSpPr/>
      </dsp:nvSpPr>
      <dsp:spPr>
        <a:xfrm rot="5400000">
          <a:off x="1106565" y="1894777"/>
          <a:ext cx="106103"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121735" y="1904863"/>
        <a:ext cx="75765" cy="74272"/>
      </dsp:txXfrm>
    </dsp:sp>
    <dsp:sp modelId="{4CF337FF-7C04-204A-8F5E-EBA40F387418}">
      <dsp:nvSpPr>
        <dsp:cNvPr id="0" name=""/>
        <dsp:cNvSpPr/>
      </dsp:nvSpPr>
      <dsp:spPr>
        <a:xfrm>
          <a:off x="0" y="2028650"/>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Areas prepared</a:t>
          </a:r>
        </a:p>
      </dsp:txBody>
      <dsp:txXfrm>
        <a:off x="10529" y="2039179"/>
        <a:ext cx="2298175" cy="338415"/>
      </dsp:txXfrm>
    </dsp:sp>
    <dsp:sp modelId="{1B106CA0-17B0-C04E-AA27-B620983D5B43}">
      <dsp:nvSpPr>
        <dsp:cNvPr id="0" name=""/>
        <dsp:cNvSpPr/>
      </dsp:nvSpPr>
      <dsp:spPr>
        <a:xfrm rot="5400000">
          <a:off x="1129956" y="2364533"/>
          <a:ext cx="59320"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121734" y="2398010"/>
        <a:ext cx="75765" cy="41524"/>
      </dsp:txXfrm>
    </dsp:sp>
    <dsp:sp modelId="{31031B70-5998-604F-A991-A5FAE4E09E3E}">
      <dsp:nvSpPr>
        <dsp:cNvPr id="0" name=""/>
        <dsp:cNvSpPr/>
      </dsp:nvSpPr>
      <dsp:spPr>
        <a:xfrm>
          <a:off x="0" y="2467218"/>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Installation and SAT (if apply)</a:t>
          </a:r>
        </a:p>
      </dsp:txBody>
      <dsp:txXfrm>
        <a:off x="10529" y="2477747"/>
        <a:ext cx="2298175" cy="338415"/>
      </dsp:txXfrm>
    </dsp:sp>
    <dsp:sp modelId="{8EC401F0-983A-0741-A49D-155788A29F90}">
      <dsp:nvSpPr>
        <dsp:cNvPr id="0" name=""/>
        <dsp:cNvSpPr/>
      </dsp:nvSpPr>
      <dsp:spPr>
        <a:xfrm rot="5400000">
          <a:off x="1126062" y="2808293"/>
          <a:ext cx="67108" cy="12627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121734" y="2837876"/>
        <a:ext cx="75765" cy="46976"/>
      </dsp:txXfrm>
    </dsp:sp>
    <dsp:sp modelId="{B30FB874-12E7-654B-8B0F-8EAEF2B0DECC}">
      <dsp:nvSpPr>
        <dsp:cNvPr id="0" name=""/>
        <dsp:cNvSpPr/>
      </dsp:nvSpPr>
      <dsp:spPr>
        <a:xfrm>
          <a:off x="0" y="2916169"/>
          <a:ext cx="2319233" cy="359473"/>
        </a:xfrm>
        <a:prstGeom prst="roundRect">
          <a:avLst>
            <a:gd name="adj" fmla="val 10000"/>
          </a:avLst>
        </a:prstGeom>
        <a:gradFill flip="none" rotWithShape="0">
          <a:gsLst>
            <a:gs pos="12000">
              <a:schemeClr val="accent2">
                <a:lumMod val="20000"/>
                <a:lumOff val="80000"/>
              </a:schemeClr>
            </a:gs>
            <a:gs pos="73000">
              <a:schemeClr val="bg1">
                <a:lumMod val="75000"/>
              </a:schemeClr>
            </a:gs>
            <a:gs pos="95000">
              <a:schemeClr val="bg1">
                <a:lumMod val="85000"/>
              </a:schemeClr>
            </a:gs>
            <a:gs pos="100000">
              <a:schemeClr val="bg1">
                <a:lumMod val="65000"/>
              </a:schemeClr>
            </a:gs>
          </a:gsLst>
          <a:lin ang="5400000" scaled="1"/>
          <a:tileRect/>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As Built drawings</a:t>
          </a:r>
        </a:p>
      </dsp:txBody>
      <dsp:txXfrm>
        <a:off x="10529" y="2926698"/>
        <a:ext cx="2298175" cy="338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31" tIns="45715" rIns="91431" bIns="45715" rtlCol="0"/>
          <a:lstStyle>
            <a:lvl1pPr algn="l">
              <a:defRPr sz="1200"/>
            </a:lvl1pPr>
          </a:lstStyle>
          <a:p>
            <a:endParaRPr lang="sv-SE"/>
          </a:p>
        </p:txBody>
      </p:sp>
      <p:sp>
        <p:nvSpPr>
          <p:cNvPr id="3" name="Date Placeholder 2"/>
          <p:cNvSpPr>
            <a:spLocks noGrp="1"/>
          </p:cNvSpPr>
          <p:nvPr>
            <p:ph type="dt" sz="quarter" idx="1"/>
          </p:nvPr>
        </p:nvSpPr>
        <p:spPr>
          <a:xfrm>
            <a:off x="3848646" y="0"/>
            <a:ext cx="2944283" cy="496570"/>
          </a:xfrm>
          <a:prstGeom prst="rect">
            <a:avLst/>
          </a:prstGeom>
        </p:spPr>
        <p:txBody>
          <a:bodyPr vert="horz" lIns="91431" tIns="45715" rIns="91431" bIns="45715" rtlCol="0"/>
          <a:lstStyle>
            <a:lvl1pPr algn="r">
              <a:defRPr sz="1200"/>
            </a:lvl1pPr>
          </a:lstStyle>
          <a:p>
            <a:fld id="{D290079D-A237-4F47-94B1-5F30B7BBBD37}" type="datetimeFigureOut">
              <a:rPr lang="sv-SE" smtClean="0"/>
              <a:t>2018-02-14</a:t>
            </a:fld>
            <a:endParaRPr lang="sv-SE"/>
          </a:p>
        </p:txBody>
      </p:sp>
      <p:sp>
        <p:nvSpPr>
          <p:cNvPr id="4" name="Footer Placeholder 3"/>
          <p:cNvSpPr>
            <a:spLocks noGrp="1"/>
          </p:cNvSpPr>
          <p:nvPr>
            <p:ph type="ftr" sz="quarter" idx="2"/>
          </p:nvPr>
        </p:nvSpPr>
        <p:spPr>
          <a:xfrm>
            <a:off x="1" y="9433107"/>
            <a:ext cx="2944283" cy="496570"/>
          </a:xfrm>
          <a:prstGeom prst="rect">
            <a:avLst/>
          </a:prstGeom>
        </p:spPr>
        <p:txBody>
          <a:bodyPr vert="horz" lIns="91431" tIns="45715" rIns="91431" bIns="45715" rtlCol="0" anchor="b"/>
          <a:lstStyle>
            <a:lvl1pPr algn="l">
              <a:defRPr sz="1200"/>
            </a:lvl1pPr>
          </a:lstStyle>
          <a:p>
            <a:endParaRPr lang="sv-SE"/>
          </a:p>
        </p:txBody>
      </p:sp>
      <p:sp>
        <p:nvSpPr>
          <p:cNvPr id="5" name="Slide Number Placeholder 4"/>
          <p:cNvSpPr>
            <a:spLocks noGrp="1"/>
          </p:cNvSpPr>
          <p:nvPr>
            <p:ph type="sldNum" sz="quarter" idx="3"/>
          </p:nvPr>
        </p:nvSpPr>
        <p:spPr>
          <a:xfrm>
            <a:off x="3848646" y="9433107"/>
            <a:ext cx="2944283" cy="496570"/>
          </a:xfrm>
          <a:prstGeom prst="rect">
            <a:avLst/>
          </a:prstGeom>
        </p:spPr>
        <p:txBody>
          <a:bodyPr vert="horz" lIns="91431" tIns="45715" rIns="91431" bIns="45715" rtlCol="0" anchor="b"/>
          <a:lstStyle>
            <a:lvl1pPr algn="r">
              <a:defRPr sz="1200"/>
            </a:lvl1pPr>
          </a:lstStyle>
          <a:p>
            <a:fld id="{91ACB023-3642-4ED7-9443-0FAA25166999}" type="slidenum">
              <a:rPr lang="sv-SE" smtClean="0"/>
              <a:t>‹#›</a:t>
            </a:fld>
            <a:endParaRPr lang="sv-SE"/>
          </a:p>
        </p:txBody>
      </p:sp>
    </p:spTree>
    <p:extLst>
      <p:ext uri="{BB962C8B-B14F-4D97-AF65-F5344CB8AC3E}">
        <p14:creationId xmlns:p14="http://schemas.microsoft.com/office/powerpoint/2010/main" val="1911046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848646" y="0"/>
            <a:ext cx="2944283" cy="496570"/>
          </a:xfrm>
          <a:prstGeom prst="rect">
            <a:avLst/>
          </a:prstGeom>
        </p:spPr>
        <p:txBody>
          <a:bodyPr vert="horz" lIns="91431" tIns="45715" rIns="91431" bIns="45715" rtlCol="0"/>
          <a:lstStyle>
            <a:lvl1pPr algn="r">
              <a:defRPr sz="1200"/>
            </a:lvl1pPr>
          </a:lstStyle>
          <a:p>
            <a:fld id="{EF53F788-FDE4-4697-B31D-6267C37B32E7}" type="datetimeFigureOut">
              <a:rPr lang="en-US" smtClean="0"/>
              <a:t>2/14/18</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679450" y="4717416"/>
            <a:ext cx="5435600" cy="4469130"/>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3107"/>
            <a:ext cx="2944283" cy="496570"/>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07"/>
            <a:ext cx="2944283" cy="496570"/>
          </a:xfrm>
          <a:prstGeom prst="rect">
            <a:avLst/>
          </a:prstGeom>
        </p:spPr>
        <p:txBody>
          <a:bodyPr vert="horz" lIns="91431" tIns="45715" rIns="91431" bIns="45715" rtlCol="0" anchor="b"/>
          <a:lstStyle>
            <a:lvl1pPr algn="r">
              <a:defRPr sz="1200"/>
            </a:lvl1pPr>
          </a:lstStyle>
          <a:p>
            <a:fld id="{BA47BD7B-7CF3-42F2-9D6A-B838D831036C}" type="slidenum">
              <a:rPr lang="en-US" smtClean="0"/>
              <a:t>‹#›</a:t>
            </a:fld>
            <a:endParaRPr lang="en-US"/>
          </a:p>
        </p:txBody>
      </p:sp>
    </p:spTree>
    <p:extLst>
      <p:ext uri="{BB962C8B-B14F-4D97-AF65-F5344CB8AC3E}">
        <p14:creationId xmlns:p14="http://schemas.microsoft.com/office/powerpoint/2010/main" val="23782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BA47BD7B-7CF3-42F2-9D6A-B838D831036C}" type="slidenum">
              <a:rPr lang="en-US" smtClean="0"/>
              <a:t>1</a:t>
            </a:fld>
            <a:endParaRPr lang="en-US"/>
          </a:p>
        </p:txBody>
      </p:sp>
    </p:spTree>
    <p:extLst>
      <p:ext uri="{BB962C8B-B14F-4D97-AF65-F5344CB8AC3E}">
        <p14:creationId xmlns:p14="http://schemas.microsoft.com/office/powerpoint/2010/main" val="43829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7BD7B-7CF3-42F2-9D6A-B838D831036C}" type="slidenum">
              <a:rPr lang="en-US" smtClean="0"/>
              <a:t>43</a:t>
            </a:fld>
            <a:endParaRPr lang="en-US"/>
          </a:p>
        </p:txBody>
      </p:sp>
    </p:spTree>
    <p:extLst>
      <p:ext uri="{BB962C8B-B14F-4D97-AF65-F5344CB8AC3E}">
        <p14:creationId xmlns:p14="http://schemas.microsoft.com/office/powerpoint/2010/main" val="137246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44</a:t>
            </a:fld>
            <a:endParaRPr lang="sv-SE"/>
          </a:p>
        </p:txBody>
      </p:sp>
    </p:spTree>
    <p:extLst>
      <p:ext uri="{BB962C8B-B14F-4D97-AF65-F5344CB8AC3E}">
        <p14:creationId xmlns:p14="http://schemas.microsoft.com/office/powerpoint/2010/main" val="100847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7BD7B-7CF3-42F2-9D6A-B838D831036C}" type="slidenum">
              <a:rPr lang="en-US" smtClean="0"/>
              <a:t>3</a:t>
            </a:fld>
            <a:endParaRPr lang="en-US"/>
          </a:p>
        </p:txBody>
      </p:sp>
    </p:spTree>
    <p:extLst>
      <p:ext uri="{BB962C8B-B14F-4D97-AF65-F5344CB8AC3E}">
        <p14:creationId xmlns:p14="http://schemas.microsoft.com/office/powerpoint/2010/main" val="224840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7BD7B-7CF3-42F2-9D6A-B838D831036C}" type="slidenum">
              <a:rPr lang="en-US" smtClean="0"/>
              <a:t>7</a:t>
            </a:fld>
            <a:endParaRPr lang="en-US"/>
          </a:p>
        </p:txBody>
      </p:sp>
    </p:spTree>
    <p:extLst>
      <p:ext uri="{BB962C8B-B14F-4D97-AF65-F5344CB8AC3E}">
        <p14:creationId xmlns:p14="http://schemas.microsoft.com/office/powerpoint/2010/main" val="240683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7BD7B-7CF3-42F2-9D6A-B838D831036C}" type="slidenum">
              <a:rPr lang="en-US" smtClean="0"/>
              <a:t>8</a:t>
            </a:fld>
            <a:endParaRPr lang="en-US"/>
          </a:p>
        </p:txBody>
      </p:sp>
    </p:spTree>
    <p:extLst>
      <p:ext uri="{BB962C8B-B14F-4D97-AF65-F5344CB8AC3E}">
        <p14:creationId xmlns:p14="http://schemas.microsoft.com/office/powerpoint/2010/main" val="240683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a:p>
        </p:txBody>
      </p:sp>
    </p:spTree>
    <p:extLst>
      <p:ext uri="{BB962C8B-B14F-4D97-AF65-F5344CB8AC3E}">
        <p14:creationId xmlns:p14="http://schemas.microsoft.com/office/powerpoint/2010/main" val="262551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 schedule with project phasing: design, manufacturing, installation and start up of operations.</a:t>
            </a:r>
          </a:p>
          <a:p>
            <a:r>
              <a:rPr lang="en-US" dirty="0"/>
              <a:t>Optimize resources (personnel, time, tools, reduce redundant activities, etc.)</a:t>
            </a:r>
          </a:p>
          <a:p>
            <a:r>
              <a:rPr lang="en-US" dirty="0"/>
              <a:t>Define field installation packages based on sequences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Fulfill safety and QA requirements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Reduce risks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Perform inspections and obtain test certifications</a:t>
            </a:r>
          </a:p>
          <a:p>
            <a:endParaRPr lang="en-US" dirty="0"/>
          </a:p>
          <a:p>
            <a:r>
              <a:rPr lang="en-US" dirty="0"/>
              <a:t>Facilitate integration process / </a:t>
            </a:r>
            <a:r>
              <a:rPr lang="en-US" dirty="0" err="1"/>
              <a:t>responsabilities</a:t>
            </a:r>
            <a:r>
              <a:rPr lang="en-US" dirty="0"/>
              <a:t> from NSS- Instrument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a:p>
        </p:txBody>
      </p:sp>
    </p:spTree>
    <p:extLst>
      <p:ext uri="{BB962C8B-B14F-4D97-AF65-F5344CB8AC3E}">
        <p14:creationId xmlns:p14="http://schemas.microsoft.com/office/powerpoint/2010/main" val="199674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a:p>
        </p:txBody>
      </p:sp>
    </p:spTree>
    <p:extLst>
      <p:ext uri="{BB962C8B-B14F-4D97-AF65-F5344CB8AC3E}">
        <p14:creationId xmlns:p14="http://schemas.microsoft.com/office/powerpoint/2010/main" val="47409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a:p>
        </p:txBody>
      </p:sp>
    </p:spTree>
    <p:extLst>
      <p:ext uri="{BB962C8B-B14F-4D97-AF65-F5344CB8AC3E}">
        <p14:creationId xmlns:p14="http://schemas.microsoft.com/office/powerpoint/2010/main" val="730890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34</a:t>
            </a:fld>
            <a:endParaRPr lang="sv-SE" dirty="0"/>
          </a:p>
        </p:txBody>
      </p:sp>
    </p:spTree>
    <p:extLst>
      <p:ext uri="{BB962C8B-B14F-4D97-AF65-F5344CB8AC3E}">
        <p14:creationId xmlns:p14="http://schemas.microsoft.com/office/powerpoint/2010/main" val="1532630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sv-SE" dirty="0"/>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p>
            <a:r>
              <a:rPr lang="sv-SE"/>
              <a:t>DRAFT DOCUMENT</a:t>
            </a:r>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97640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p>
            <a:r>
              <a:rPr lang="sv-SE"/>
              <a:t>DRAFT DOCUMENT</a:t>
            </a:r>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47896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r>
              <a:rPr lang="en-US">
                <a:solidFill>
                  <a:prstClr val="black">
                    <a:tint val="75000"/>
                  </a:prstClr>
                </a:solidFill>
              </a:rPr>
              <a:t>5/22/2017</a:t>
            </a:r>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p>
            <a:r>
              <a:rPr lang="sv-SE"/>
              <a:t>DRAFT DOCUMENT</a:t>
            </a:r>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09400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r>
              <a:rPr lang="en-US">
                <a:solidFill>
                  <a:prstClr val="black">
                    <a:tint val="75000"/>
                  </a:prstClr>
                </a:solidFill>
              </a:rPr>
              <a:t>5/22/2017</a:t>
            </a:r>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p>
            <a:r>
              <a:rPr lang="sv-SE"/>
              <a:t>DRAFT DOCUMENT</a:t>
            </a:r>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385407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30" name="Shape 30"/>
          <p:cNvSpPr/>
          <p:nvPr/>
        </p:nvSpPr>
        <p:spPr>
          <a:xfrm>
            <a:off x="0" y="0"/>
            <a:ext cx="9144000" cy="1434356"/>
          </a:xfrm>
          <a:prstGeom prst="rect">
            <a:avLst/>
          </a:prstGeom>
          <a:solidFill>
            <a:srgbClr val="0094CA"/>
          </a:solidFill>
          <a:ln w="12700">
            <a:miter lim="400000"/>
          </a:ln>
        </p:spPr>
        <p:txBody>
          <a:bodyPr lIns="0" tIns="0" rIns="0" bIns="0" anchor="ctr"/>
          <a:lstStyle/>
          <a:p>
            <a:pPr lvl="0" algn="ctr">
              <a:defRPr>
                <a:solidFill>
                  <a:srgbClr val="0094CA"/>
                </a:solidFill>
              </a:defRPr>
            </a:pPr>
            <a:endParaRPr/>
          </a:p>
        </p:txBody>
      </p:sp>
      <p:pic>
        <p:nvPicPr>
          <p:cNvPr id="31" name="image1.png" descr="ESS-vit-logga.png"/>
          <p:cNvPicPr/>
          <p:nvPr/>
        </p:nvPicPr>
        <p:blipFill>
          <a:blip r:embed="rId2">
            <a:extLst/>
          </a:blip>
          <a:stretch>
            <a:fillRect/>
          </a:stretch>
        </p:blipFill>
        <p:spPr>
          <a:xfrm>
            <a:off x="7326975" y="378760"/>
            <a:ext cx="1359827" cy="727508"/>
          </a:xfrm>
          <a:prstGeom prst="rect">
            <a:avLst/>
          </a:prstGeom>
          <a:ln w="12700">
            <a:miter lim="400000"/>
          </a:ln>
        </p:spPr>
      </p:pic>
      <p:sp>
        <p:nvSpPr>
          <p:cNvPr id="32" name="Shape 32"/>
          <p:cNvSpPr>
            <a:spLocks noGrp="1"/>
          </p:cNvSpPr>
          <p:nvPr>
            <p:ph type="title"/>
          </p:nvPr>
        </p:nvSpPr>
        <p:spPr>
          <a:xfrm>
            <a:off x="578915" y="2"/>
            <a:ext cx="6067427" cy="1441535"/>
          </a:xfrm>
          <a:prstGeom prst="rect">
            <a:avLst/>
          </a:prstGeom>
        </p:spPr>
        <p:txBody>
          <a:bodyPr lIns="0" tIns="0" rIns="0" bIns="0">
            <a:noAutofit/>
          </a:bodyPr>
          <a:lstStyle>
            <a:lvl1pPr algn="l">
              <a:defRPr sz="2800">
                <a:solidFill>
                  <a:srgbClr val="FFFFFF"/>
                </a:solidFill>
              </a:defRPr>
            </a:lvl1pPr>
          </a:lstStyle>
          <a:p>
            <a:pPr lvl="0">
              <a:defRPr sz="1800">
                <a:solidFill>
                  <a:srgbClr val="000000"/>
                </a:solidFill>
              </a:defRPr>
            </a:pPr>
            <a:r>
              <a:rPr sz="2800">
                <a:solidFill>
                  <a:srgbClr val="FFFFFF"/>
                </a:solidFill>
              </a:rPr>
              <a:t>Title Text</a:t>
            </a:r>
          </a:p>
        </p:txBody>
      </p:sp>
      <p:sp>
        <p:nvSpPr>
          <p:cNvPr id="33" name="Shape 33"/>
          <p:cNvSpPr>
            <a:spLocks noGrp="1"/>
          </p:cNvSpPr>
          <p:nvPr>
            <p:ph type="body" idx="1"/>
          </p:nvPr>
        </p:nvSpPr>
        <p:spPr>
          <a:xfrm>
            <a:off x="569997" y="1964945"/>
            <a:ext cx="6536399" cy="4893058"/>
          </a:xfrm>
          <a:prstGeom prst="rect">
            <a:avLst/>
          </a:prstGeom>
        </p:spPr>
        <p:txBody>
          <a:bodyPr lIns="0" tIns="0" rIns="0" bIns="0">
            <a:noAutofit/>
          </a:bodyPr>
          <a:lstStyle>
            <a:lvl1pPr marL="0" indent="0">
              <a:lnSpc>
                <a:spcPts val="2300"/>
              </a:lnSpc>
              <a:spcBef>
                <a:spcPts val="1200"/>
              </a:spcBef>
              <a:buSzTx/>
              <a:buFontTx/>
              <a:buNone/>
              <a:defRPr sz="2000">
                <a:solidFill>
                  <a:srgbClr val="0094CA"/>
                </a:solidFill>
              </a:defRPr>
            </a:lvl1pPr>
            <a:lvl2pPr marL="0" indent="457118">
              <a:lnSpc>
                <a:spcPts val="2300"/>
              </a:lnSpc>
              <a:spcBef>
                <a:spcPts val="1200"/>
              </a:spcBef>
              <a:buSzTx/>
              <a:buFontTx/>
              <a:buNone/>
              <a:defRPr sz="2000">
                <a:solidFill>
                  <a:srgbClr val="0094CA"/>
                </a:solidFill>
              </a:defRPr>
            </a:lvl2pPr>
            <a:lvl3pPr marL="0" indent="914238">
              <a:lnSpc>
                <a:spcPts val="2300"/>
              </a:lnSpc>
              <a:spcBef>
                <a:spcPts val="1200"/>
              </a:spcBef>
              <a:buSzTx/>
              <a:buFontTx/>
              <a:buNone/>
              <a:defRPr sz="2000">
                <a:solidFill>
                  <a:srgbClr val="0094CA"/>
                </a:solidFill>
              </a:defRPr>
            </a:lvl3pPr>
            <a:lvl4pPr marL="0" indent="1371357">
              <a:lnSpc>
                <a:spcPts val="2300"/>
              </a:lnSpc>
              <a:spcBef>
                <a:spcPts val="1200"/>
              </a:spcBef>
              <a:buSzTx/>
              <a:buFontTx/>
              <a:buNone/>
              <a:defRPr sz="2000">
                <a:solidFill>
                  <a:srgbClr val="0094CA"/>
                </a:solidFill>
              </a:defRPr>
            </a:lvl4pPr>
            <a:lvl5pPr marL="0" indent="1828476">
              <a:lnSpc>
                <a:spcPts val="2300"/>
              </a:lnSpc>
              <a:spcBef>
                <a:spcPts val="1200"/>
              </a:spcBef>
              <a:buSzTx/>
              <a:buFontTx/>
              <a:buNone/>
              <a:defRPr sz="2000">
                <a:solidFill>
                  <a:srgbClr val="0094CA"/>
                </a:solidFill>
              </a:defRPr>
            </a:lvl5pPr>
          </a:lstStyle>
          <a:p>
            <a:pPr lvl="0">
              <a:defRPr sz="1800">
                <a:solidFill>
                  <a:srgbClr val="000000"/>
                </a:solidFill>
              </a:defRPr>
            </a:pPr>
            <a:r>
              <a:rPr sz="2000">
                <a:solidFill>
                  <a:srgbClr val="0094CA"/>
                </a:solidFill>
              </a:rPr>
              <a:t>Body Level One</a:t>
            </a:r>
          </a:p>
          <a:p>
            <a:pPr lvl="1">
              <a:defRPr sz="1800">
                <a:solidFill>
                  <a:srgbClr val="000000"/>
                </a:solidFill>
              </a:defRPr>
            </a:pPr>
            <a:r>
              <a:rPr sz="2000">
                <a:solidFill>
                  <a:srgbClr val="0094CA"/>
                </a:solidFill>
              </a:rPr>
              <a:t>Body Level Two</a:t>
            </a:r>
          </a:p>
          <a:p>
            <a:pPr lvl="2">
              <a:defRPr sz="1800">
                <a:solidFill>
                  <a:srgbClr val="000000"/>
                </a:solidFill>
              </a:defRPr>
            </a:pPr>
            <a:r>
              <a:rPr sz="2000">
                <a:solidFill>
                  <a:srgbClr val="0094CA"/>
                </a:solidFill>
              </a:rPr>
              <a:t>Body Level Three</a:t>
            </a:r>
          </a:p>
          <a:p>
            <a:pPr lvl="3">
              <a:defRPr sz="1800">
                <a:solidFill>
                  <a:srgbClr val="000000"/>
                </a:solidFill>
              </a:defRPr>
            </a:pPr>
            <a:r>
              <a:rPr sz="2000">
                <a:solidFill>
                  <a:srgbClr val="0094CA"/>
                </a:solidFill>
              </a:rPr>
              <a:t>Body Level Four</a:t>
            </a:r>
          </a:p>
          <a:p>
            <a:pPr lvl="4">
              <a:defRPr sz="1800">
                <a:solidFill>
                  <a:srgbClr val="000000"/>
                </a:solidFill>
              </a:defRPr>
            </a:pPr>
            <a:r>
              <a:rPr sz="2000">
                <a:solidFill>
                  <a:srgbClr val="0094CA"/>
                </a:solidFill>
              </a:rPr>
              <a:t>Body Level Five</a:t>
            </a:r>
          </a:p>
        </p:txBody>
      </p:sp>
      <p:sp>
        <p:nvSpPr>
          <p:cNvPr id="34" name="Shape 34"/>
          <p:cNvSpPr>
            <a:spLocks noGrp="1"/>
          </p:cNvSpPr>
          <p:nvPr>
            <p:ph type="sldNum" sz="quarter" idx="2"/>
          </p:nvPr>
        </p:nvSpPr>
        <p:spPr>
          <a:prstGeom prst="rect">
            <a:avLst/>
          </a:prstGeom>
        </p:spPr>
        <p:txBody>
          <a:bodyPr/>
          <a:lstStyle>
            <a:lvl1pPr>
              <a:defRPr>
                <a:solidFill>
                  <a:srgbClr val="0094CA"/>
                </a:solidFill>
              </a:defRPr>
            </a:lvl1pPr>
          </a:lstStyle>
          <a:p>
            <a:pPr lvl="0"/>
            <a:fld id="{86CB4B4D-7CA3-9044-876B-883B54F8677D}" type="slidenum">
              <a:rPr/>
              <a:t>‹#›</a:t>
            </a:fld>
            <a:endParaRPr/>
          </a:p>
        </p:txBody>
      </p:sp>
      <p:sp>
        <p:nvSpPr>
          <p:cNvPr id="35" name="Shape 35"/>
          <p:cNvSpPr/>
          <p:nvPr/>
        </p:nvSpPr>
        <p:spPr>
          <a:xfrm>
            <a:off x="-326072" y="1452400"/>
            <a:ext cx="9696396" cy="1"/>
          </a:xfrm>
          <a:prstGeom prst="line">
            <a:avLst/>
          </a:prstGeom>
          <a:ln w="6350">
            <a:solidFill>
              <a:srgbClr val="FFFFFF"/>
            </a:solidFill>
          </a:ln>
        </p:spPr>
        <p:txBody>
          <a:bodyPr lIns="0" tIns="0" rIns="0" bIns="0"/>
          <a:lstStyle/>
          <a:p>
            <a:pPr lvl="0" defTabSz="457200">
              <a:defRPr sz="1200">
                <a:latin typeface="+mn-lt"/>
                <a:ea typeface="+mn-ea"/>
                <a:cs typeface="+mn-cs"/>
                <a:sym typeface="Helvetica"/>
              </a:defRPr>
            </a:pPr>
            <a:endParaRPr/>
          </a:p>
        </p:txBody>
      </p:sp>
    </p:spTree>
    <p:extLst>
      <p:ext uri="{BB962C8B-B14F-4D97-AF65-F5344CB8AC3E}">
        <p14:creationId xmlns:p14="http://schemas.microsoft.com/office/powerpoint/2010/main" val="9852807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endParaRPr lang="en-GB" noProof="0"/>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DRAFT DOCUMENT</a:t>
            </a:r>
          </a:p>
        </p:txBody>
      </p:sp>
      <p:sp>
        <p:nvSpPr>
          <p:cNvPr id="6" name="Slide Number Placeholder 5"/>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77303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94CA"/>
              </a:solidFill>
            </a:endParaRPr>
          </a:p>
        </p:txBody>
      </p:sp>
      <p:sp>
        <p:nvSpPr>
          <p:cNvPr id="2" name="Title 1"/>
          <p:cNvSpPr>
            <a:spLocks noGrp="1"/>
          </p:cNvSpPr>
          <p:nvPr>
            <p:ph type="title"/>
          </p:nvPr>
        </p:nvSpPr>
        <p:spPr/>
        <p:txBody>
          <a:bodyPr/>
          <a:lstStyle/>
          <a:p>
            <a:r>
              <a:rPr lang="sv-SE" noProof="0"/>
              <a:t>Click to edit Master title style</a:t>
            </a:r>
            <a:endParaRPr lang="en-GB" noProof="0"/>
          </a:p>
        </p:txBody>
      </p:sp>
      <p:sp>
        <p:nvSpPr>
          <p:cNvPr id="3" name="Content Placeholder 2"/>
          <p:cNvSpPr>
            <a:spLocks noGrp="1"/>
          </p:cNvSpPr>
          <p:nvPr>
            <p:ph idx="1"/>
          </p:nvPr>
        </p:nvSpPr>
        <p:spPr/>
        <p:txBody>
          <a:body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endParaRPr lang="en-GB" noProof="0"/>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DRAFT DOCUMENT</a:t>
            </a:r>
          </a:p>
        </p:txBody>
      </p:sp>
      <p:sp>
        <p:nvSpPr>
          <p:cNvPr id="6" name="Slide Number Placeholder 5"/>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02883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94CA"/>
              </a:solidFill>
            </a:endParaRPr>
          </a:p>
        </p:txBody>
      </p:sp>
      <p:sp>
        <p:nvSpPr>
          <p:cNvPr id="2" name="Title 1"/>
          <p:cNvSpPr>
            <a:spLocks noGrp="1"/>
          </p:cNvSpPr>
          <p:nvPr>
            <p:ph type="title"/>
          </p:nvPr>
        </p:nvSpPr>
        <p:spPr/>
        <p:txBody>
          <a:bodyPr/>
          <a:lstStyle/>
          <a:p>
            <a:r>
              <a:rPr lang="sv-SE"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p:txBody>
      </p:sp>
      <p:sp>
        <p:nvSpPr>
          <p:cNvPr id="5" name="Date Placeholder 4"/>
          <p:cNvSpPr>
            <a:spLocks noGrp="1"/>
          </p:cNvSpPr>
          <p:nvPr>
            <p:ph type="dt" sz="half" idx="10"/>
          </p:nvPr>
        </p:nvSpPr>
        <p:spPr/>
        <p:txBody>
          <a:bodyPr/>
          <a:lstStyle/>
          <a:p>
            <a:r>
              <a:rPr lang="en-US">
                <a:solidFill>
                  <a:prstClr val="black">
                    <a:tint val="75000"/>
                  </a:prstClr>
                </a:solidFill>
              </a:rPr>
              <a:t>5/22/2017</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DRAFT DOCUMENT</a:t>
            </a:r>
          </a:p>
        </p:txBody>
      </p:sp>
      <p:sp>
        <p:nvSpPr>
          <p:cNvPr id="7" name="Slide Number Placeholder 6"/>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48588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endParaRPr lang="en-GB" noProof="0"/>
          </a:p>
        </p:txBody>
      </p:sp>
      <p:sp>
        <p:nvSpPr>
          <p:cNvPr id="7" name="Date Placeholder 6"/>
          <p:cNvSpPr>
            <a:spLocks noGrp="1"/>
          </p:cNvSpPr>
          <p:nvPr>
            <p:ph type="dt" sz="half" idx="10"/>
          </p:nvPr>
        </p:nvSpPr>
        <p:spPr/>
        <p:txBody>
          <a:bodyPr/>
          <a:lstStyle/>
          <a:p>
            <a:r>
              <a:rPr lang="en-US">
                <a:solidFill>
                  <a:prstClr val="black">
                    <a:tint val="75000"/>
                  </a:prstClr>
                </a:solidFill>
              </a:rPr>
              <a:t>5/22/2017</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a:solidFill>
                  <a:prstClr val="black">
                    <a:tint val="75000"/>
                  </a:prstClr>
                </a:solidFill>
              </a:rPr>
              <a:t>DRAFT DOCUMENT</a:t>
            </a:r>
          </a:p>
        </p:txBody>
      </p:sp>
      <p:sp>
        <p:nvSpPr>
          <p:cNvPr id="9" name="Slide Number Placeholder 8"/>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94CA"/>
              </a:solidFill>
            </a:endParaRPr>
          </a:p>
        </p:txBody>
      </p:sp>
    </p:spTree>
    <p:extLst>
      <p:ext uri="{BB962C8B-B14F-4D97-AF65-F5344CB8AC3E}">
        <p14:creationId xmlns:p14="http://schemas.microsoft.com/office/powerpoint/2010/main" val="464835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a:t>Click to edit Master title style</a:t>
            </a:r>
            <a:endParaRPr lang="sv-SE" dirty="0"/>
          </a:p>
        </p:txBody>
      </p:sp>
      <p:sp>
        <p:nvSpPr>
          <p:cNvPr id="3" name="Text Placeholder 2"/>
          <p:cNvSpPr>
            <a:spLocks noGrp="1"/>
          </p:cNvSpPr>
          <p:nvPr>
            <p:ph type="body" idx="1"/>
          </p:nvPr>
        </p:nvSpPr>
        <p:spPr>
          <a:xfrm>
            <a:off x="457200" y="1600200"/>
            <a:ext cx="8229600" cy="45651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5/22/2017</a:t>
            </a:r>
            <a:endParaRPr lang="sv-SE" dirty="0">
              <a:solidFill>
                <a:prstClr val="black">
                  <a:tint val="75000"/>
                </a:prstClr>
              </a:solidFill>
            </a:endParaRPr>
          </a:p>
        </p:txBody>
      </p:sp>
      <p:sp>
        <p:nvSpPr>
          <p:cNvPr id="5" name="Footer Placeholder 4"/>
          <p:cNvSpPr>
            <a:spLocks noGrp="1"/>
          </p:cNvSpPr>
          <p:nvPr>
            <p:ph type="ftr" sz="quarter" idx="3"/>
          </p:nvPr>
        </p:nvSpPr>
        <p:spPr>
          <a:xfrm>
            <a:off x="1691680" y="6309320"/>
            <a:ext cx="6048672" cy="365125"/>
          </a:xfrm>
          <a:prstGeom prst="rect">
            <a:avLst/>
          </a:prstGeom>
        </p:spPr>
        <p:txBody>
          <a:bodyPr vert="horz" lIns="91440" tIns="45720" rIns="91440" bIns="45720" rtlCol="0" anchor="ctr"/>
          <a:lstStyle>
            <a:lvl1pPr algn="ctr">
              <a:defRPr sz="2000">
                <a:solidFill>
                  <a:srgbClr val="000000"/>
                </a:solidFill>
              </a:defRPr>
            </a:lvl1pPr>
          </a:lstStyle>
          <a:p>
            <a:r>
              <a:rPr lang="sv-SE"/>
              <a:t>DRAFT DOCUMENT</a:t>
            </a:r>
            <a:endParaRPr lang="sv-SE" sz="1000" dirty="0"/>
          </a:p>
        </p:txBody>
      </p:sp>
      <p:sp>
        <p:nvSpPr>
          <p:cNvPr id="6" name="Slide Number Placeholder 5"/>
          <p:cNvSpPr>
            <a:spLocks noGrp="1"/>
          </p:cNvSpPr>
          <p:nvPr>
            <p:ph type="sldNum" sz="quarter" idx="4"/>
          </p:nvPr>
        </p:nvSpPr>
        <p:spPr>
          <a:xfrm>
            <a:off x="7812360" y="6356350"/>
            <a:ext cx="874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Tree>
    <p:extLst>
      <p:ext uri="{BB962C8B-B14F-4D97-AF65-F5344CB8AC3E}">
        <p14:creationId xmlns:p14="http://schemas.microsoft.com/office/powerpoint/2010/main" val="24253354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84" r:id="rId5"/>
  </p:sldLayoutIdLst>
  <p:hf sldNum="0"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5/22/2017</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DRAFT DOCUMENT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47245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uropeanspallationsource.s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hyperlink" Target="https://www.bing.com/images/search?view=detailV2&amp;ccid=M4IZHUmC&amp;id=3F9E370667157AAFF0B274C41C688A486F9C0FFF&amp;thid=OIP.M4IZHUmCdbaradBI6akO2AHaFa&amp;q=ahlsell&amp;simid=608009234820039721&amp;selectedIndex=4" TargetMode="Externa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confluence.esss.lu.se/display/EIS/Manufacturing+Section" TargetMode="Externa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v.se/en/work-environment-work-and-inspections/publications/foreskrifter/"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confluence.esss.lu.se/display/ESH/Course+information:+Radiation+training+for+personnel+working+on+TS2" TargetMode="External"/><Relationship Id="rId3" Type="http://schemas.openxmlformats.org/officeDocument/2006/relationships/hyperlink" Target="https://confluence.esss.lu.se/display/ESH/Course+information:+Crane+Operator" TargetMode="External"/><Relationship Id="rId7" Type="http://schemas.openxmlformats.org/officeDocument/2006/relationships/hyperlink" Target="https://confluence.esss.lu.se/display/ESH/Course+information:+Hot+work" TargetMode="External"/><Relationship Id="rId12" Type="http://schemas.openxmlformats.org/officeDocument/2006/relationships/image" Target="../media/image48.jpeg"/><Relationship Id="rId2" Type="http://schemas.openxmlformats.org/officeDocument/2006/relationships/hyperlink" Target="https://confluence.esss.lu.se/pages/viewpage.action?pageId=251930651" TargetMode="External"/><Relationship Id="rId1" Type="http://schemas.openxmlformats.org/officeDocument/2006/relationships/slideLayout" Target="../slideLayouts/slideLayout2.xml"/><Relationship Id="rId6" Type="http://schemas.openxmlformats.org/officeDocument/2006/relationships/hyperlink" Target="https://confluence.esss.lu.se/pages/viewpage.action?pageId=255593569" TargetMode="External"/><Relationship Id="rId11" Type="http://schemas.openxmlformats.org/officeDocument/2006/relationships/hyperlink" Target="https://confluence.esss.lu.se/display/ESH/Safety+Training+Program" TargetMode="External"/><Relationship Id="rId5" Type="http://schemas.openxmlformats.org/officeDocument/2006/relationships/hyperlink" Target="https://confluence.esss.lu.se/pages/viewpage.action?pageId=251931035" TargetMode="External"/><Relationship Id="rId10" Type="http://schemas.openxmlformats.org/officeDocument/2006/relationships/hyperlink" Target="https://confluence.esss.lu.se/display/ESH/ESS+Safety+Training" TargetMode="External"/><Relationship Id="rId4" Type="http://schemas.openxmlformats.org/officeDocument/2006/relationships/hyperlink" Target="https://confluence.esss.lu.se/pages/viewpage.action?pageId=251931038" TargetMode="External"/><Relationship Id="rId9" Type="http://schemas.openxmlformats.org/officeDocument/2006/relationships/hyperlink" Target="https://confluence.esss.lu.se/display/ESH/Course+information:+Use+of+epox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hyperlink" Target="http://www.notisum.se/rnp/sls/lag/19900806.htm"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diagramQuickStyle" Target="../diagrams/quickStyle1.xml"/><Relationship Id="rId3" Type="http://schemas.openxmlformats.org/officeDocument/2006/relationships/slide" Target="slide11.xml"/><Relationship Id="rId7" Type="http://schemas.openxmlformats.org/officeDocument/2006/relationships/slide" Target="slide22.xml"/><Relationship Id="rId12" Type="http://schemas.openxmlformats.org/officeDocument/2006/relationships/diagramLayout" Target="../diagrams/layout1.xml"/><Relationship Id="rId2" Type="http://schemas.openxmlformats.org/officeDocument/2006/relationships/notesSlide" Target="../notesSlides/notesSlide5.xml"/><Relationship Id="rId16" Type="http://schemas.openxmlformats.org/officeDocument/2006/relationships/slide" Target="slide43.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diagramData" Target="../diagrams/data1.xml"/><Relationship Id="rId5" Type="http://schemas.openxmlformats.org/officeDocument/2006/relationships/slide" Target="slide13.xml"/><Relationship Id="rId15" Type="http://schemas.microsoft.com/office/2007/relationships/diagramDrawing" Target="../diagrams/drawing1.xml"/><Relationship Id="rId10" Type="http://schemas.openxmlformats.org/officeDocument/2006/relationships/slide" Target="slide29.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362200"/>
            <a:ext cx="6934200" cy="1219200"/>
          </a:xfrm>
        </p:spPr>
        <p:txBody>
          <a:bodyPr>
            <a:normAutofit fontScale="90000"/>
          </a:bodyPr>
          <a:lstStyle/>
          <a:p>
            <a:pPr algn="ctr"/>
            <a:br>
              <a:rPr lang="en-US" sz="3900" dirty="0"/>
            </a:br>
            <a:r>
              <a:rPr lang="en-US" sz="3900" dirty="0"/>
              <a:t>NSS construction works</a:t>
            </a:r>
            <a:br>
              <a:rPr lang="en-US" sz="3900" dirty="0"/>
            </a:br>
            <a:r>
              <a:rPr lang="en-US" sz="3900" dirty="0"/>
              <a:t>and Installation model</a:t>
            </a:r>
            <a:br>
              <a:rPr lang="en-US" sz="3900" dirty="0"/>
            </a:br>
            <a:br>
              <a:rPr lang="en-US" sz="2400" dirty="0"/>
            </a:br>
            <a:endParaRPr lang="en-GB" sz="2400" noProof="0" dirty="0"/>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sv-SE" dirty="0">
              <a:solidFill>
                <a:prstClr val="black">
                  <a:tint val="75000"/>
                </a:prstClr>
              </a:solidFill>
            </a:endParaRPr>
          </a:p>
        </p:txBody>
      </p:sp>
      <p:sp>
        <p:nvSpPr>
          <p:cNvPr id="6" name="Subtitle 2"/>
          <p:cNvSpPr>
            <a:spLocks noGrp="1"/>
          </p:cNvSpPr>
          <p:nvPr>
            <p:ph type="subTitle" idx="1"/>
          </p:nvPr>
        </p:nvSpPr>
        <p:spPr>
          <a:xfrm>
            <a:off x="1795500" y="3810000"/>
            <a:ext cx="5400600" cy="1524000"/>
          </a:xfrm>
        </p:spPr>
        <p:txBody>
          <a:bodyPr>
            <a:noAutofit/>
          </a:bodyPr>
          <a:lstStyle/>
          <a:p>
            <a:r>
              <a:rPr lang="en-GB" sz="1600" dirty="0">
                <a:solidFill>
                  <a:schemeClr val="bg1"/>
                </a:solidFill>
              </a:rPr>
              <a:t>Antonio Bianchi</a:t>
            </a:r>
          </a:p>
          <a:p>
            <a:r>
              <a:rPr lang="en-GB" sz="1600" dirty="0">
                <a:solidFill>
                  <a:schemeClr val="bg1"/>
                </a:solidFill>
              </a:rPr>
              <a:t>NSS Installation coordinator</a:t>
            </a:r>
          </a:p>
          <a:p>
            <a:r>
              <a:rPr lang="en-GB" sz="1600" dirty="0">
                <a:solidFill>
                  <a:schemeClr val="bg1"/>
                </a:solidFill>
              </a:rPr>
              <a:t>Clara Lopez</a:t>
            </a:r>
          </a:p>
          <a:p>
            <a:r>
              <a:rPr lang="en-GB" sz="1600" dirty="0">
                <a:solidFill>
                  <a:schemeClr val="bg1"/>
                </a:solidFill>
              </a:rPr>
              <a:t>Instrument Integration </a:t>
            </a:r>
          </a:p>
        </p:txBody>
      </p:sp>
      <p:sp>
        <p:nvSpPr>
          <p:cNvPr id="7" name="Rectangle 6"/>
          <p:cNvSpPr/>
          <p:nvPr/>
        </p:nvSpPr>
        <p:spPr>
          <a:xfrm>
            <a:off x="2590800" y="5334000"/>
            <a:ext cx="3810000" cy="683254"/>
          </a:xfrm>
          <a:prstGeom prst="rect">
            <a:avLst/>
          </a:prstGeom>
        </p:spPr>
        <p:txBody>
          <a:bodyPr wrap="square" lIns="91429" tIns="45715" rIns="91429" bIns="45715">
            <a:spAutoFit/>
          </a:bodyPr>
          <a:lstStyle/>
          <a:p>
            <a:pPr algn="ctr">
              <a:lnSpc>
                <a:spcPct val="120000"/>
              </a:lnSpc>
            </a:pPr>
            <a:r>
              <a:rPr lang="en-GB" sz="1600" dirty="0">
                <a:solidFill>
                  <a:srgbClr val="FFFFFF"/>
                </a:solidFill>
                <a:hlinkClick r:id="rId3"/>
              </a:rPr>
              <a:t>www.europeanspallationsource.se</a:t>
            </a:r>
            <a:endParaRPr lang="en-GB" sz="1600" dirty="0">
              <a:solidFill>
                <a:srgbClr val="FFFFFF"/>
              </a:solidFill>
            </a:endParaRPr>
          </a:p>
          <a:p>
            <a:pPr algn="ctr">
              <a:lnSpc>
                <a:spcPct val="120000"/>
              </a:lnSpc>
            </a:pPr>
            <a:r>
              <a:rPr lang="en-GB" sz="1600" dirty="0">
                <a:solidFill>
                  <a:srgbClr val="FFFFFF"/>
                </a:solidFill>
              </a:rPr>
              <a:t>14</a:t>
            </a:r>
            <a:r>
              <a:rPr lang="en-GB" sz="1600" baseline="30000" dirty="0">
                <a:solidFill>
                  <a:srgbClr val="FFFFFF"/>
                </a:solidFill>
              </a:rPr>
              <a:t>th</a:t>
            </a:r>
            <a:r>
              <a:rPr lang="en-GB" sz="1600" dirty="0">
                <a:solidFill>
                  <a:srgbClr val="FFFFFF"/>
                </a:solidFill>
              </a:rPr>
              <a:t> </a:t>
            </a:r>
            <a:r>
              <a:rPr lang="en-GB" sz="1400" dirty="0">
                <a:solidFill>
                  <a:srgbClr val="FFFFFF"/>
                </a:solidFill>
              </a:rPr>
              <a:t> February 2018</a:t>
            </a:r>
          </a:p>
        </p:txBody>
      </p:sp>
    </p:spTree>
    <p:extLst>
      <p:ext uri="{BB962C8B-B14F-4D97-AF65-F5344CB8AC3E}">
        <p14:creationId xmlns:p14="http://schemas.microsoft.com/office/powerpoint/2010/main" val="107002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 of Installation planning phase</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grpSp>
        <p:nvGrpSpPr>
          <p:cNvPr id="37" name="Group 36"/>
          <p:cNvGrpSpPr/>
          <p:nvPr/>
        </p:nvGrpSpPr>
        <p:grpSpPr>
          <a:xfrm>
            <a:off x="512632" y="1700809"/>
            <a:ext cx="8052825" cy="4378413"/>
            <a:chOff x="2952582" y="1782949"/>
            <a:chExt cx="8723893" cy="4743281"/>
          </a:xfrm>
        </p:grpSpPr>
        <p:sp>
          <p:nvSpPr>
            <p:cNvPr id="5" name="Rounded Rectangle 4"/>
            <p:cNvSpPr/>
            <p:nvPr/>
          </p:nvSpPr>
          <p:spPr>
            <a:xfrm>
              <a:off x="5529515" y="3768854"/>
              <a:ext cx="194421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2" dirty="0"/>
                <a:t>Instrument at ESS</a:t>
              </a:r>
            </a:p>
          </p:txBody>
        </p:sp>
        <p:grpSp>
          <p:nvGrpSpPr>
            <p:cNvPr id="7" name="Group 6"/>
            <p:cNvGrpSpPr/>
            <p:nvPr/>
          </p:nvGrpSpPr>
          <p:grpSpPr>
            <a:xfrm>
              <a:off x="8239838" y="3280279"/>
              <a:ext cx="1707361" cy="1815038"/>
              <a:chOff x="8210134" y="4649309"/>
              <a:chExt cx="1707361" cy="1815038"/>
            </a:xfrm>
          </p:grpSpPr>
          <p:sp>
            <p:nvSpPr>
              <p:cNvPr id="8" name="TextBox 7"/>
              <p:cNvSpPr txBox="1"/>
              <p:nvPr/>
            </p:nvSpPr>
            <p:spPr>
              <a:xfrm>
                <a:off x="8855318" y="5106972"/>
                <a:ext cx="466761" cy="269241"/>
              </a:xfrm>
              <a:prstGeom prst="rect">
                <a:avLst/>
              </a:prstGeom>
              <a:noFill/>
            </p:spPr>
            <p:txBody>
              <a:bodyPr wrap="square" rtlCol="0">
                <a:spAutoFit/>
              </a:bodyPr>
              <a:lstStyle/>
              <a:p>
                <a:r>
                  <a:rPr lang="en-US" sz="1015"/>
                  <a:t>P1</a:t>
                </a:r>
              </a:p>
            </p:txBody>
          </p:sp>
          <p:pic>
            <p:nvPicPr>
              <p:cNvPr id="9" name="Picture 10" descr="ocuments, files, folder, multiple, page, paper, text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8213" y="4649309"/>
                <a:ext cx="1689282" cy="18150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497476" y="4948711"/>
                <a:ext cx="451124" cy="284731"/>
              </a:xfrm>
              <a:prstGeom prst="rect">
                <a:avLst/>
              </a:prstGeom>
              <a:noFill/>
            </p:spPr>
            <p:txBody>
              <a:bodyPr wrap="square" rtlCol="0">
                <a:spAutoFit/>
              </a:bodyPr>
              <a:lstStyle/>
              <a:p>
                <a:r>
                  <a:rPr lang="en-US" sz="1108"/>
                  <a:t>P2</a:t>
                </a:r>
              </a:p>
            </p:txBody>
          </p:sp>
          <p:sp>
            <p:nvSpPr>
              <p:cNvPr id="11" name="TextBox 10"/>
              <p:cNvSpPr txBox="1"/>
              <p:nvPr/>
            </p:nvSpPr>
            <p:spPr>
              <a:xfrm>
                <a:off x="8210134" y="4778344"/>
                <a:ext cx="512904" cy="269241"/>
              </a:xfrm>
              <a:prstGeom prst="rect">
                <a:avLst/>
              </a:prstGeom>
              <a:noFill/>
            </p:spPr>
            <p:txBody>
              <a:bodyPr wrap="square" rtlCol="0">
                <a:spAutoFit/>
              </a:bodyPr>
              <a:lstStyle/>
              <a:p>
                <a:r>
                  <a:rPr lang="en-US" sz="1015"/>
                  <a:t>Pn</a:t>
                </a:r>
              </a:p>
            </p:txBody>
          </p:sp>
        </p:grpSp>
        <p:cxnSp>
          <p:nvCxnSpPr>
            <p:cNvPr id="12" name="Straight Arrow Connector 11"/>
            <p:cNvCxnSpPr/>
            <p:nvPr/>
          </p:nvCxnSpPr>
          <p:spPr>
            <a:xfrm>
              <a:off x="4745329" y="4173431"/>
              <a:ext cx="7841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087" y="3018412"/>
              <a:ext cx="2609388" cy="700192"/>
            </a:xfrm>
            <a:prstGeom prst="rect">
              <a:avLst/>
            </a:prstGeom>
            <a:noFill/>
          </p:spPr>
          <p:txBody>
            <a:bodyPr wrap="square" rtlCol="0">
              <a:spAutoFit/>
            </a:bodyPr>
            <a:lstStyle/>
            <a:p>
              <a:pPr algn="ctr"/>
              <a:r>
                <a:rPr lang="en-US" dirty="0"/>
                <a:t>Field Installation packages (FIP)</a:t>
              </a:r>
            </a:p>
          </p:txBody>
        </p:sp>
        <p:grpSp>
          <p:nvGrpSpPr>
            <p:cNvPr id="17" name="Group 16"/>
            <p:cNvGrpSpPr/>
            <p:nvPr/>
          </p:nvGrpSpPr>
          <p:grpSpPr>
            <a:xfrm>
              <a:off x="5550032" y="1782949"/>
              <a:ext cx="2325226" cy="1369573"/>
              <a:chOff x="5762390" y="2287249"/>
              <a:chExt cx="1691071" cy="890870"/>
            </a:xfrm>
          </p:grpSpPr>
          <p:sp>
            <p:nvSpPr>
              <p:cNvPr id="15" name="Multidocument 14"/>
              <p:cNvSpPr/>
              <p:nvPr/>
            </p:nvSpPr>
            <p:spPr>
              <a:xfrm>
                <a:off x="5773426" y="2287249"/>
                <a:ext cx="1680035" cy="890870"/>
              </a:xfrm>
              <a:prstGeom prst="flowChartMultidocumen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6" name="TextBox 15"/>
              <p:cNvSpPr txBox="1"/>
              <p:nvPr/>
            </p:nvSpPr>
            <p:spPr>
              <a:xfrm>
                <a:off x="5762390" y="2418992"/>
                <a:ext cx="1429228" cy="585495"/>
              </a:xfrm>
              <a:prstGeom prst="rect">
                <a:avLst/>
              </a:prstGeom>
              <a:noFill/>
            </p:spPr>
            <p:txBody>
              <a:bodyPr wrap="square" rtlCol="0">
                <a:spAutoFit/>
              </a:bodyPr>
              <a:lstStyle/>
              <a:p>
                <a:r>
                  <a:rPr lang="en-US" sz="2215"/>
                  <a:t>Resources:</a:t>
                </a:r>
              </a:p>
              <a:p>
                <a:r>
                  <a:rPr lang="en-US" sz="1292"/>
                  <a:t>Man power, Equipment, Materials, tools, etc.</a:t>
                </a:r>
              </a:p>
            </p:txBody>
          </p:sp>
        </p:grpSp>
        <p:cxnSp>
          <p:nvCxnSpPr>
            <p:cNvPr id="19" name="Straight Arrow Connector 18"/>
            <p:cNvCxnSpPr/>
            <p:nvPr/>
          </p:nvCxnSpPr>
          <p:spPr>
            <a:xfrm flipV="1">
              <a:off x="6465168" y="4560942"/>
              <a:ext cx="0" cy="591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334007" y="5185795"/>
              <a:ext cx="2363634" cy="1340435"/>
              <a:chOff x="5334007" y="5185795"/>
              <a:chExt cx="2363634" cy="1340435"/>
            </a:xfrm>
          </p:grpSpPr>
          <p:sp>
            <p:nvSpPr>
              <p:cNvPr id="22" name="Rounded Rectangle 21"/>
              <p:cNvSpPr/>
              <p:nvPr/>
            </p:nvSpPr>
            <p:spPr>
              <a:xfrm>
                <a:off x="5679699" y="5185795"/>
                <a:ext cx="2017942" cy="111356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4" name="Rounded Rectangle 23"/>
              <p:cNvSpPr/>
              <p:nvPr/>
            </p:nvSpPr>
            <p:spPr>
              <a:xfrm>
                <a:off x="5500025" y="5298105"/>
                <a:ext cx="2062651" cy="114921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5" name="Rounded Rectangle 24"/>
              <p:cNvSpPr/>
              <p:nvPr/>
            </p:nvSpPr>
            <p:spPr>
              <a:xfrm>
                <a:off x="5334007" y="5410415"/>
                <a:ext cx="2090806" cy="111581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15">
                    <a:solidFill>
                      <a:schemeClr val="accent1"/>
                    </a:solidFill>
                  </a:rPr>
                  <a:t>Regulatory requirements</a:t>
                </a:r>
                <a:r>
                  <a:rPr lang="en-US" sz="1662">
                    <a:solidFill>
                      <a:schemeClr val="accent1"/>
                    </a:solidFill>
                  </a:rPr>
                  <a:t>: </a:t>
                </a:r>
                <a:r>
                  <a:rPr lang="en-US" sz="1292">
                    <a:solidFill>
                      <a:schemeClr val="accent1"/>
                    </a:solidFill>
                  </a:rPr>
                  <a:t>QA, ES&amp;H, radiation protection, PPS, etc.</a:t>
                </a:r>
              </a:p>
            </p:txBody>
          </p:sp>
        </p:grpSp>
        <p:cxnSp>
          <p:nvCxnSpPr>
            <p:cNvPr id="28" name="Straight Arrow Connector 27"/>
            <p:cNvCxnSpPr/>
            <p:nvPr/>
          </p:nvCxnSpPr>
          <p:spPr>
            <a:xfrm>
              <a:off x="6467166" y="3134826"/>
              <a:ext cx="0" cy="6434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1"/>
              <a:endCxn id="5" idx="3"/>
            </p:cNvCxnSpPr>
            <p:nvPr/>
          </p:nvCxnSpPr>
          <p:spPr>
            <a:xfrm flipH="1" flipV="1">
              <a:off x="7473731" y="4164898"/>
              <a:ext cx="784186" cy="22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Document 35"/>
            <p:cNvSpPr/>
            <p:nvPr/>
          </p:nvSpPr>
          <p:spPr>
            <a:xfrm>
              <a:off x="2952582" y="3751434"/>
              <a:ext cx="1783708" cy="140071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15"/>
                <a:t>NSS Installation plan</a:t>
              </a:r>
            </a:p>
          </p:txBody>
        </p:sp>
      </p:grpSp>
      <p:pic>
        <p:nvPicPr>
          <p:cNvPr id="50" name="Picture 6" descr="ildresultat för integr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900" y="5165650"/>
            <a:ext cx="1978900" cy="11340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363695" y="4878778"/>
            <a:ext cx="1141082" cy="348109"/>
          </a:xfrm>
          <a:prstGeom prst="rect">
            <a:avLst/>
          </a:prstGeom>
          <a:solidFill>
            <a:schemeClr val="accent1"/>
          </a:solidFill>
        </p:spPr>
        <p:txBody>
          <a:bodyPr wrap="none" rtlCol="0">
            <a:spAutoFit/>
          </a:bodyPr>
          <a:lstStyle/>
          <a:p>
            <a:r>
              <a:rPr lang="en-US" sz="1662">
                <a:solidFill>
                  <a:schemeClr val="bg1"/>
                </a:solidFill>
              </a:rPr>
              <a:t>Integration</a:t>
            </a:r>
          </a:p>
        </p:txBody>
      </p:sp>
      <p:grpSp>
        <p:nvGrpSpPr>
          <p:cNvPr id="48" name="Group 47"/>
          <p:cNvGrpSpPr/>
          <p:nvPr/>
        </p:nvGrpSpPr>
        <p:grpSpPr>
          <a:xfrm>
            <a:off x="534814" y="1316885"/>
            <a:ext cx="6405225" cy="4919369"/>
            <a:chOff x="579382" y="1140876"/>
            <a:chExt cx="6938994" cy="5329316"/>
          </a:xfrm>
        </p:grpSpPr>
        <p:sp>
          <p:nvSpPr>
            <p:cNvPr id="49" name="Freeform 48"/>
            <p:cNvSpPr/>
            <p:nvPr/>
          </p:nvSpPr>
          <p:spPr>
            <a:xfrm>
              <a:off x="4930518" y="1140876"/>
              <a:ext cx="1699933" cy="1699933"/>
            </a:xfrm>
            <a:custGeom>
              <a:avLst/>
              <a:gdLst>
                <a:gd name="connsiteX0" fmla="*/ 0 w 1699933"/>
                <a:gd name="connsiteY0" fmla="*/ 0 h 1699933"/>
                <a:gd name="connsiteX1" fmla="*/ 1699933 w 1699933"/>
                <a:gd name="connsiteY1" fmla="*/ 0 h 1699933"/>
                <a:gd name="connsiteX2" fmla="*/ 1699933 w 1699933"/>
                <a:gd name="connsiteY2" fmla="*/ 1699933 h 1699933"/>
                <a:gd name="connsiteX3" fmla="*/ 0 w 1699933"/>
                <a:gd name="connsiteY3" fmla="*/ 1699933 h 1699933"/>
                <a:gd name="connsiteX4" fmla="*/ 0 w 1699933"/>
                <a:gd name="connsiteY4" fmla="*/ 0 h 169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933" h="1699933">
                  <a:moveTo>
                    <a:pt x="0" y="0"/>
                  </a:moveTo>
                  <a:lnTo>
                    <a:pt x="1699933" y="0"/>
                  </a:lnTo>
                  <a:lnTo>
                    <a:pt x="1699933" y="1699933"/>
                  </a:lnTo>
                  <a:lnTo>
                    <a:pt x="0" y="16999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ctr" defTabSz="2667067">
                <a:lnSpc>
                  <a:spcPct val="90000"/>
                </a:lnSpc>
                <a:spcBef>
                  <a:spcPct val="0"/>
                </a:spcBef>
                <a:spcAft>
                  <a:spcPct val="35000"/>
                </a:spcAft>
              </a:pPr>
              <a:r>
                <a:rPr lang="en-US" sz="6000"/>
                <a:t> </a:t>
              </a:r>
            </a:p>
          </p:txBody>
        </p:sp>
        <p:sp>
          <p:nvSpPr>
            <p:cNvPr id="51" name="Circular Arrow 50"/>
            <p:cNvSpPr/>
            <p:nvPr/>
          </p:nvSpPr>
          <p:spPr>
            <a:xfrm rot="3050175">
              <a:off x="2717566" y="1669382"/>
              <a:ext cx="4800810" cy="4800810"/>
            </a:xfrm>
            <a:prstGeom prst="circularArrow">
              <a:avLst>
                <a:gd name="adj1" fmla="val 6905"/>
                <a:gd name="adj2" fmla="val 465570"/>
                <a:gd name="adj3" fmla="val 548496"/>
                <a:gd name="adj4" fmla="val 20585934"/>
                <a:gd name="adj5" fmla="val 8056"/>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2" name="Freeform 51"/>
            <p:cNvSpPr/>
            <p:nvPr/>
          </p:nvSpPr>
          <p:spPr>
            <a:xfrm>
              <a:off x="4930518" y="4027703"/>
              <a:ext cx="1699933" cy="1699933"/>
            </a:xfrm>
            <a:custGeom>
              <a:avLst/>
              <a:gdLst>
                <a:gd name="connsiteX0" fmla="*/ 0 w 1699933"/>
                <a:gd name="connsiteY0" fmla="*/ 0 h 1699933"/>
                <a:gd name="connsiteX1" fmla="*/ 1699933 w 1699933"/>
                <a:gd name="connsiteY1" fmla="*/ 0 h 1699933"/>
                <a:gd name="connsiteX2" fmla="*/ 1699933 w 1699933"/>
                <a:gd name="connsiteY2" fmla="*/ 1699933 h 1699933"/>
                <a:gd name="connsiteX3" fmla="*/ 0 w 1699933"/>
                <a:gd name="connsiteY3" fmla="*/ 1699933 h 1699933"/>
                <a:gd name="connsiteX4" fmla="*/ 0 w 1699933"/>
                <a:gd name="connsiteY4" fmla="*/ 0 h 169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933" h="1699933">
                  <a:moveTo>
                    <a:pt x="0" y="0"/>
                  </a:moveTo>
                  <a:lnTo>
                    <a:pt x="1699933" y="0"/>
                  </a:lnTo>
                  <a:lnTo>
                    <a:pt x="1699933" y="1699933"/>
                  </a:lnTo>
                  <a:lnTo>
                    <a:pt x="0" y="16999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ctr" defTabSz="2667067">
                <a:lnSpc>
                  <a:spcPct val="90000"/>
                </a:lnSpc>
                <a:spcBef>
                  <a:spcPct val="0"/>
                </a:spcBef>
                <a:spcAft>
                  <a:spcPct val="35000"/>
                </a:spcAft>
              </a:pPr>
              <a:r>
                <a:rPr lang="en-US" sz="6000"/>
                <a:t> </a:t>
              </a:r>
            </a:p>
          </p:txBody>
        </p:sp>
        <p:sp>
          <p:nvSpPr>
            <p:cNvPr id="53" name="Circular Arrow 52"/>
            <p:cNvSpPr/>
            <p:nvPr/>
          </p:nvSpPr>
          <p:spPr>
            <a:xfrm rot="2336333">
              <a:off x="579382" y="1561220"/>
              <a:ext cx="4800810" cy="4800810"/>
            </a:xfrm>
            <a:prstGeom prst="circularArrow">
              <a:avLst>
                <a:gd name="adj1" fmla="val 6905"/>
                <a:gd name="adj2" fmla="val 465570"/>
                <a:gd name="adj3" fmla="val 5948496"/>
                <a:gd name="adj4" fmla="val 4385934"/>
                <a:gd name="adj5" fmla="val 8056"/>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Freeform 53"/>
            <p:cNvSpPr/>
            <p:nvPr/>
          </p:nvSpPr>
          <p:spPr>
            <a:xfrm>
              <a:off x="2043692" y="4027703"/>
              <a:ext cx="1699933" cy="1699933"/>
            </a:xfrm>
            <a:custGeom>
              <a:avLst/>
              <a:gdLst>
                <a:gd name="connsiteX0" fmla="*/ 0 w 1699933"/>
                <a:gd name="connsiteY0" fmla="*/ 0 h 1699933"/>
                <a:gd name="connsiteX1" fmla="*/ 1699933 w 1699933"/>
                <a:gd name="connsiteY1" fmla="*/ 0 h 1699933"/>
                <a:gd name="connsiteX2" fmla="*/ 1699933 w 1699933"/>
                <a:gd name="connsiteY2" fmla="*/ 1699933 h 1699933"/>
                <a:gd name="connsiteX3" fmla="*/ 0 w 1699933"/>
                <a:gd name="connsiteY3" fmla="*/ 1699933 h 1699933"/>
                <a:gd name="connsiteX4" fmla="*/ 0 w 1699933"/>
                <a:gd name="connsiteY4" fmla="*/ 0 h 169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933" h="1699933">
                  <a:moveTo>
                    <a:pt x="0" y="0"/>
                  </a:moveTo>
                  <a:lnTo>
                    <a:pt x="1699933" y="0"/>
                  </a:lnTo>
                  <a:lnTo>
                    <a:pt x="1699933" y="1699933"/>
                  </a:lnTo>
                  <a:lnTo>
                    <a:pt x="0" y="16999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ctr" defTabSz="2667067">
                <a:lnSpc>
                  <a:spcPct val="90000"/>
                </a:lnSpc>
                <a:spcBef>
                  <a:spcPct val="0"/>
                </a:spcBef>
                <a:spcAft>
                  <a:spcPct val="35000"/>
                </a:spcAft>
              </a:pPr>
              <a:r>
                <a:rPr lang="en-US" sz="6000"/>
                <a:t> </a:t>
              </a:r>
            </a:p>
          </p:txBody>
        </p:sp>
        <p:sp>
          <p:nvSpPr>
            <p:cNvPr id="55" name="Circular Arrow 54"/>
            <p:cNvSpPr/>
            <p:nvPr/>
          </p:nvSpPr>
          <p:spPr>
            <a:xfrm rot="2986376">
              <a:off x="731903" y="1561220"/>
              <a:ext cx="4800810" cy="4800810"/>
            </a:xfrm>
            <a:prstGeom prst="circularArrow">
              <a:avLst>
                <a:gd name="adj1" fmla="val 6905"/>
                <a:gd name="adj2" fmla="val 465570"/>
                <a:gd name="adj3" fmla="val 11348496"/>
                <a:gd name="adj4" fmla="val 9785934"/>
                <a:gd name="adj5" fmla="val 8056"/>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6" name="Freeform 55"/>
            <p:cNvSpPr/>
            <p:nvPr/>
          </p:nvSpPr>
          <p:spPr>
            <a:xfrm>
              <a:off x="2043692" y="1140876"/>
              <a:ext cx="1699933" cy="1699933"/>
            </a:xfrm>
            <a:custGeom>
              <a:avLst/>
              <a:gdLst>
                <a:gd name="connsiteX0" fmla="*/ 0 w 1699933"/>
                <a:gd name="connsiteY0" fmla="*/ 0 h 1699933"/>
                <a:gd name="connsiteX1" fmla="*/ 1699933 w 1699933"/>
                <a:gd name="connsiteY1" fmla="*/ 0 h 1699933"/>
                <a:gd name="connsiteX2" fmla="*/ 1699933 w 1699933"/>
                <a:gd name="connsiteY2" fmla="*/ 1699933 h 1699933"/>
                <a:gd name="connsiteX3" fmla="*/ 0 w 1699933"/>
                <a:gd name="connsiteY3" fmla="*/ 1699933 h 1699933"/>
                <a:gd name="connsiteX4" fmla="*/ 0 w 1699933"/>
                <a:gd name="connsiteY4" fmla="*/ 0 h 169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933" h="1699933">
                  <a:moveTo>
                    <a:pt x="0" y="0"/>
                  </a:moveTo>
                  <a:lnTo>
                    <a:pt x="1699933" y="0"/>
                  </a:lnTo>
                  <a:lnTo>
                    <a:pt x="1699933" y="1699933"/>
                  </a:lnTo>
                  <a:lnTo>
                    <a:pt x="0" y="16999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ctr" defTabSz="2667067">
                <a:lnSpc>
                  <a:spcPct val="90000"/>
                </a:lnSpc>
                <a:spcBef>
                  <a:spcPct val="0"/>
                </a:spcBef>
                <a:spcAft>
                  <a:spcPct val="35000"/>
                </a:spcAft>
              </a:pPr>
              <a:r>
                <a:rPr lang="en-US" sz="6000"/>
                <a:t>  </a:t>
              </a:r>
            </a:p>
          </p:txBody>
        </p:sp>
        <p:sp>
          <p:nvSpPr>
            <p:cNvPr id="57" name="Circular Arrow 56"/>
            <p:cNvSpPr/>
            <p:nvPr/>
          </p:nvSpPr>
          <p:spPr>
            <a:xfrm rot="2834079">
              <a:off x="2502826" y="1372980"/>
              <a:ext cx="4800810" cy="4800810"/>
            </a:xfrm>
            <a:prstGeom prst="circularArrow">
              <a:avLst>
                <a:gd name="adj1" fmla="val 6905"/>
                <a:gd name="adj2" fmla="val 465570"/>
                <a:gd name="adj3" fmla="val 16748496"/>
                <a:gd name="adj4" fmla="val 15185934"/>
                <a:gd name="adj5" fmla="val 8056"/>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3" name="Left Arrow 2">
            <a:hlinkClick r:id="rId5"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4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Integrated components</a:t>
            </a:r>
          </a:p>
        </p:txBody>
      </p:sp>
      <p:sp>
        <p:nvSpPr>
          <p:cNvPr id="3" name="Content Placeholder 2"/>
          <p:cNvSpPr>
            <a:spLocks noGrp="1"/>
          </p:cNvSpPr>
          <p:nvPr>
            <p:ph idx="1"/>
          </p:nvPr>
        </p:nvSpPr>
        <p:spPr/>
        <p:txBody>
          <a:bodyPr/>
          <a:lstStyle/>
          <a:p>
            <a:r>
              <a:rPr lang="en-US" dirty="0"/>
              <a:t>Assembled components at Partner site</a:t>
            </a:r>
          </a:p>
          <a:p>
            <a:r>
              <a:rPr lang="en-US" dirty="0"/>
              <a:t>FAT Factory acceptance test</a:t>
            </a:r>
          </a:p>
          <a:p>
            <a:r>
              <a:rPr lang="en-US" dirty="0"/>
              <a:t>CE Marking documentation</a:t>
            </a:r>
          </a:p>
          <a:p>
            <a:r>
              <a:rPr lang="en-US" dirty="0"/>
              <a:t>Packing list</a:t>
            </a:r>
          </a:p>
          <a:p>
            <a:r>
              <a:rPr lang="en-US" dirty="0"/>
              <a:t>Manuals for components</a:t>
            </a:r>
          </a:p>
          <a:p>
            <a:r>
              <a:rPr lang="en-US" dirty="0"/>
              <a:t>Documentation related: Drawings, models, datasheet for materials, etc.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a:p>
        </p:txBody>
      </p:sp>
      <p:sp>
        <p:nvSpPr>
          <p:cNvPr id="6" name="Left Arrow 5">
            <a:hlinkClick r:id="rId2"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297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Logistics at Partner site</a:t>
            </a:r>
          </a:p>
        </p:txBody>
      </p:sp>
      <p:sp>
        <p:nvSpPr>
          <p:cNvPr id="3" name="Content Placeholder 2"/>
          <p:cNvSpPr>
            <a:spLocks noGrp="1"/>
          </p:cNvSpPr>
          <p:nvPr>
            <p:ph idx="1"/>
          </p:nvPr>
        </p:nvSpPr>
        <p:spPr/>
        <p:txBody>
          <a:bodyPr>
            <a:normAutofit/>
          </a:bodyPr>
          <a:lstStyle/>
          <a:p>
            <a:r>
              <a:rPr lang="en-GB" sz="3200" dirty="0"/>
              <a:t>Transport preparation</a:t>
            </a:r>
          </a:p>
          <a:p>
            <a:r>
              <a:rPr lang="en-GB" sz="3200" dirty="0"/>
              <a:t>Packing list: ID, list, weight, description, etc.</a:t>
            </a:r>
          </a:p>
          <a:p>
            <a:r>
              <a:rPr lang="en-GB" sz="3200" dirty="0"/>
              <a:t>Logistic procedure: ESS &amp; partner</a:t>
            </a:r>
          </a:p>
          <a:p>
            <a:r>
              <a:rPr lang="en-GB" sz="3200" dirty="0"/>
              <a:t>Regulations</a:t>
            </a:r>
          </a:p>
          <a:p>
            <a:r>
              <a:rPr lang="en-GB" sz="3200" dirty="0"/>
              <a:t>Site inspection at arrival</a:t>
            </a:r>
          </a:p>
        </p:txBody>
      </p:sp>
      <p:pic>
        <p:nvPicPr>
          <p:cNvPr id="2050" name="Picture 2" descr="Bildresultat för pallet deliv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518" y="4765017"/>
            <a:ext cx="4297759" cy="138684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hlinkClick r:id="rId3"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94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Field installation Packages</a:t>
            </a:r>
          </a:p>
        </p:txBody>
      </p:sp>
      <p:sp>
        <p:nvSpPr>
          <p:cNvPr id="3" name="Content Placeholder 2"/>
          <p:cNvSpPr>
            <a:spLocks noGrp="1"/>
          </p:cNvSpPr>
          <p:nvPr>
            <p:ph idx="1"/>
          </p:nvPr>
        </p:nvSpPr>
        <p:spPr/>
        <p:txBody>
          <a:bodyPr vert="horz" lIns="84406" tIns="42203" rIns="84406" bIns="42203" rtlCol="0" anchor="t">
            <a:normAutofit fontScale="92500" lnSpcReduction="10000"/>
          </a:bodyPr>
          <a:lstStyle/>
          <a:p>
            <a:pPr marL="0" indent="0">
              <a:buNone/>
            </a:pPr>
            <a:r>
              <a:rPr lang="en-US" dirty="0"/>
              <a:t>To facilitate management of installation an instrument will be divided into a set of </a:t>
            </a:r>
            <a:r>
              <a:rPr lang="en-US" i="1" dirty="0"/>
              <a:t>field installation packages.</a:t>
            </a:r>
            <a:r>
              <a:rPr lang="en-US" dirty="0"/>
              <a:t> These will be chosen to be of manageable size and defined by the sequence of engineering work and the assembly process. The FIPs will be prepared in an organized way to deliver the scope of work needed for the process of installation required at ESS by the partner and ESS installation teams. </a:t>
            </a:r>
          </a:p>
          <a:p>
            <a:pPr marL="0" indent="0">
              <a:buNone/>
            </a:pPr>
            <a:endParaRPr lang="en-US" dirty="0"/>
          </a:p>
          <a:p>
            <a:pPr marL="0" indent="0">
              <a:buNone/>
            </a:pPr>
            <a:r>
              <a:rPr lang="en-US" dirty="0"/>
              <a:t>This process is aligned with the detailed design phase, manufacturing process, installation, QA &amp; safety requirements, and specific constraints and requirements specific to the relevant installation areas.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
        <p:nvSpPr>
          <p:cNvPr id="5" name="Down Arrow 4"/>
          <p:cNvSpPr/>
          <p:nvPr/>
        </p:nvSpPr>
        <p:spPr>
          <a:xfrm>
            <a:off x="7308304" y="6356350"/>
            <a:ext cx="216024" cy="313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5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Field installation packages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sp>
        <p:nvSpPr>
          <p:cNvPr id="5" name="Rectangle 4"/>
          <p:cNvSpPr/>
          <p:nvPr/>
        </p:nvSpPr>
        <p:spPr>
          <a:xfrm>
            <a:off x="716803" y="2654607"/>
            <a:ext cx="5216584" cy="3632556"/>
          </a:xfrm>
          <a:prstGeom prst="rect">
            <a:avLst/>
          </a:prstGeom>
          <a:noFill/>
          <a:ln w="381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6" name="TextBox 5"/>
          <p:cNvSpPr txBox="1"/>
          <p:nvPr/>
        </p:nvSpPr>
        <p:spPr>
          <a:xfrm>
            <a:off x="1162923" y="2243138"/>
            <a:ext cx="1252331" cy="376385"/>
          </a:xfrm>
          <a:prstGeom prst="rect">
            <a:avLst/>
          </a:prstGeom>
          <a:noFill/>
        </p:spPr>
        <p:txBody>
          <a:bodyPr wrap="none" rtlCol="0">
            <a:spAutoFit/>
          </a:bodyPr>
          <a:lstStyle/>
          <a:p>
            <a:r>
              <a:rPr lang="en-US" sz="1846"/>
              <a:t>Instrument</a:t>
            </a:r>
          </a:p>
        </p:txBody>
      </p:sp>
      <p:sp>
        <p:nvSpPr>
          <p:cNvPr id="7" name="Rectangle 6"/>
          <p:cNvSpPr/>
          <p:nvPr/>
        </p:nvSpPr>
        <p:spPr>
          <a:xfrm>
            <a:off x="990417" y="4313998"/>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8" name="Rectangle 7"/>
          <p:cNvSpPr/>
          <p:nvPr/>
        </p:nvSpPr>
        <p:spPr>
          <a:xfrm>
            <a:off x="489529" y="2166090"/>
            <a:ext cx="5744194" cy="4276529"/>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9" name="Rectangle 8"/>
          <p:cNvSpPr/>
          <p:nvPr/>
        </p:nvSpPr>
        <p:spPr>
          <a:xfrm>
            <a:off x="990417" y="5297869"/>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0" name="Rectangle 9"/>
          <p:cNvSpPr/>
          <p:nvPr/>
        </p:nvSpPr>
        <p:spPr>
          <a:xfrm>
            <a:off x="990417" y="3301069"/>
            <a:ext cx="2254674"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1" name="Rectangle 10"/>
          <p:cNvSpPr/>
          <p:nvPr/>
        </p:nvSpPr>
        <p:spPr>
          <a:xfrm>
            <a:off x="2181588" y="5268329"/>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2" name="Rectangle 11"/>
          <p:cNvSpPr/>
          <p:nvPr/>
        </p:nvSpPr>
        <p:spPr>
          <a:xfrm>
            <a:off x="2181588" y="4287217"/>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3" name="Rectangle 12"/>
          <p:cNvSpPr/>
          <p:nvPr/>
        </p:nvSpPr>
        <p:spPr>
          <a:xfrm>
            <a:off x="3372759" y="4287217"/>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4" name="Rectangle 13"/>
          <p:cNvSpPr/>
          <p:nvPr/>
        </p:nvSpPr>
        <p:spPr>
          <a:xfrm>
            <a:off x="3372759" y="5279207"/>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8" name="Rectangle 17"/>
          <p:cNvSpPr/>
          <p:nvPr/>
        </p:nvSpPr>
        <p:spPr>
          <a:xfrm>
            <a:off x="4565870" y="5280561"/>
            <a:ext cx="1063503" cy="871835"/>
          </a:xfrm>
          <a:prstGeom prst="rect">
            <a:avLst/>
          </a:prstGeom>
          <a:noFill/>
          <a:ln w="571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9" name="TextBox 18"/>
          <p:cNvSpPr txBox="1"/>
          <p:nvPr/>
        </p:nvSpPr>
        <p:spPr>
          <a:xfrm>
            <a:off x="1341167" y="4522000"/>
            <a:ext cx="402674" cy="348109"/>
          </a:xfrm>
          <a:prstGeom prst="rect">
            <a:avLst/>
          </a:prstGeom>
          <a:noFill/>
        </p:spPr>
        <p:txBody>
          <a:bodyPr wrap="none" rtlCol="0">
            <a:spAutoFit/>
          </a:bodyPr>
          <a:lstStyle/>
          <a:p>
            <a:r>
              <a:rPr lang="en-US" sz="1662"/>
              <a:t>P2</a:t>
            </a:r>
          </a:p>
        </p:txBody>
      </p:sp>
      <p:sp>
        <p:nvSpPr>
          <p:cNvPr id="20" name="TextBox 19"/>
          <p:cNvSpPr txBox="1"/>
          <p:nvPr/>
        </p:nvSpPr>
        <p:spPr>
          <a:xfrm>
            <a:off x="1857816" y="3576490"/>
            <a:ext cx="712753" cy="348109"/>
          </a:xfrm>
          <a:prstGeom prst="rect">
            <a:avLst/>
          </a:prstGeom>
          <a:noFill/>
        </p:spPr>
        <p:txBody>
          <a:bodyPr wrap="square" rtlCol="0">
            <a:spAutoFit/>
          </a:bodyPr>
          <a:lstStyle/>
          <a:p>
            <a:r>
              <a:rPr lang="en-US" sz="1662"/>
              <a:t>P5</a:t>
            </a:r>
          </a:p>
        </p:txBody>
      </p:sp>
      <p:sp>
        <p:nvSpPr>
          <p:cNvPr id="21" name="TextBox 20"/>
          <p:cNvSpPr txBox="1"/>
          <p:nvPr/>
        </p:nvSpPr>
        <p:spPr>
          <a:xfrm flipH="1">
            <a:off x="4904345" y="5533786"/>
            <a:ext cx="1142649" cy="348109"/>
          </a:xfrm>
          <a:prstGeom prst="rect">
            <a:avLst/>
          </a:prstGeom>
          <a:noFill/>
        </p:spPr>
        <p:txBody>
          <a:bodyPr wrap="square" rtlCol="0">
            <a:spAutoFit/>
          </a:bodyPr>
          <a:lstStyle/>
          <a:p>
            <a:r>
              <a:rPr lang="en-US" sz="1662" err="1"/>
              <a:t>Pn</a:t>
            </a:r>
            <a:endParaRPr lang="en-US" sz="1662"/>
          </a:p>
        </p:txBody>
      </p:sp>
      <p:sp>
        <p:nvSpPr>
          <p:cNvPr id="22" name="TextBox 21"/>
          <p:cNvSpPr txBox="1"/>
          <p:nvPr/>
        </p:nvSpPr>
        <p:spPr>
          <a:xfrm>
            <a:off x="1341167" y="5533786"/>
            <a:ext cx="402674" cy="348109"/>
          </a:xfrm>
          <a:prstGeom prst="rect">
            <a:avLst/>
          </a:prstGeom>
          <a:noFill/>
        </p:spPr>
        <p:txBody>
          <a:bodyPr wrap="none" rtlCol="0">
            <a:spAutoFit/>
          </a:bodyPr>
          <a:lstStyle/>
          <a:p>
            <a:r>
              <a:rPr lang="en-US" sz="1662"/>
              <a:t>P1</a:t>
            </a:r>
          </a:p>
        </p:txBody>
      </p:sp>
      <p:sp>
        <p:nvSpPr>
          <p:cNvPr id="23" name="TextBox 22"/>
          <p:cNvSpPr txBox="1"/>
          <p:nvPr/>
        </p:nvSpPr>
        <p:spPr>
          <a:xfrm>
            <a:off x="926037" y="2873510"/>
            <a:ext cx="2689454" cy="376385"/>
          </a:xfrm>
          <a:prstGeom prst="rect">
            <a:avLst/>
          </a:prstGeom>
          <a:noFill/>
        </p:spPr>
        <p:txBody>
          <a:bodyPr wrap="none" rtlCol="0">
            <a:spAutoFit/>
          </a:bodyPr>
          <a:lstStyle/>
          <a:p>
            <a:r>
              <a:rPr lang="en-US" sz="1846"/>
              <a:t>Field installation packages</a:t>
            </a:r>
          </a:p>
        </p:txBody>
      </p:sp>
      <p:sp>
        <p:nvSpPr>
          <p:cNvPr id="24" name="TextBox 23"/>
          <p:cNvSpPr txBox="1"/>
          <p:nvPr/>
        </p:nvSpPr>
        <p:spPr>
          <a:xfrm>
            <a:off x="1046796" y="1742242"/>
            <a:ext cx="3508268" cy="376385"/>
          </a:xfrm>
          <a:prstGeom prst="rect">
            <a:avLst/>
          </a:prstGeom>
          <a:noFill/>
        </p:spPr>
        <p:txBody>
          <a:bodyPr wrap="none" rtlCol="0">
            <a:spAutoFit/>
          </a:bodyPr>
          <a:lstStyle/>
          <a:p>
            <a:r>
              <a:rPr lang="en-US" sz="1846"/>
              <a:t>Envelope space in instrument halls</a:t>
            </a:r>
          </a:p>
        </p:txBody>
      </p:sp>
      <p:sp>
        <p:nvSpPr>
          <p:cNvPr id="25" name="TextBox 24"/>
          <p:cNvSpPr txBox="1"/>
          <p:nvPr/>
        </p:nvSpPr>
        <p:spPr>
          <a:xfrm flipH="1">
            <a:off x="2489635" y="5582324"/>
            <a:ext cx="883124" cy="348109"/>
          </a:xfrm>
          <a:prstGeom prst="rect">
            <a:avLst/>
          </a:prstGeom>
          <a:noFill/>
        </p:spPr>
        <p:txBody>
          <a:bodyPr wrap="square" rtlCol="0">
            <a:spAutoFit/>
          </a:bodyPr>
          <a:lstStyle/>
          <a:p>
            <a:r>
              <a:rPr lang="en-US" sz="1662"/>
              <a:t>P3</a:t>
            </a:r>
          </a:p>
        </p:txBody>
      </p:sp>
      <p:sp>
        <p:nvSpPr>
          <p:cNvPr id="26" name="TextBox 25"/>
          <p:cNvSpPr txBox="1"/>
          <p:nvPr/>
        </p:nvSpPr>
        <p:spPr>
          <a:xfrm flipH="1">
            <a:off x="2425801" y="4544351"/>
            <a:ext cx="883124" cy="348109"/>
          </a:xfrm>
          <a:prstGeom prst="rect">
            <a:avLst/>
          </a:prstGeom>
          <a:noFill/>
        </p:spPr>
        <p:txBody>
          <a:bodyPr wrap="square" rtlCol="0">
            <a:spAutoFit/>
          </a:bodyPr>
          <a:lstStyle/>
          <a:p>
            <a:r>
              <a:rPr lang="en-US" sz="1662"/>
              <a:t>P4</a:t>
            </a:r>
          </a:p>
        </p:txBody>
      </p:sp>
      <p:grpSp>
        <p:nvGrpSpPr>
          <p:cNvPr id="16" name="Group 15"/>
          <p:cNvGrpSpPr/>
          <p:nvPr/>
        </p:nvGrpSpPr>
        <p:grpSpPr>
          <a:xfrm>
            <a:off x="6460997" y="3359275"/>
            <a:ext cx="2528293" cy="2606716"/>
            <a:chOff x="6999413" y="3353465"/>
            <a:chExt cx="2738984" cy="2823942"/>
          </a:xfrm>
        </p:grpSpPr>
        <p:sp>
          <p:nvSpPr>
            <p:cNvPr id="27" name="TextBox 26"/>
            <p:cNvSpPr txBox="1"/>
            <p:nvPr/>
          </p:nvSpPr>
          <p:spPr>
            <a:xfrm>
              <a:off x="7373512" y="4059085"/>
              <a:ext cx="2311400" cy="1485476"/>
            </a:xfrm>
            <a:prstGeom prst="rect">
              <a:avLst/>
            </a:prstGeom>
            <a:noFill/>
            <a:ln>
              <a:noFill/>
            </a:ln>
          </p:spPr>
          <p:txBody>
            <a:bodyPr wrap="square" rtlCol="0">
              <a:spAutoFit/>
            </a:bodyPr>
            <a:lstStyle/>
            <a:p>
              <a:r>
                <a:rPr lang="en-US" sz="1662"/>
                <a:t>“Definition of field installation packages and the installation sequence are specific to each instrument.”</a:t>
              </a:r>
            </a:p>
          </p:txBody>
        </p:sp>
        <p:sp>
          <p:nvSpPr>
            <p:cNvPr id="15" name="Cloud 14"/>
            <p:cNvSpPr/>
            <p:nvPr/>
          </p:nvSpPr>
          <p:spPr>
            <a:xfrm rot="14543816">
              <a:off x="6956934" y="3395944"/>
              <a:ext cx="2823942" cy="2738984"/>
            </a:xfrm>
            <a:prstGeom prst="cloud">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sp>
        <p:nvSpPr>
          <p:cNvPr id="28" name="Down Arrow 27"/>
          <p:cNvSpPr/>
          <p:nvPr/>
        </p:nvSpPr>
        <p:spPr>
          <a:xfrm>
            <a:off x="7308304" y="6356350"/>
            <a:ext cx="216024" cy="313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44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Field installation packages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334" y="2290397"/>
            <a:ext cx="2531002" cy="4177812"/>
          </a:xfrm>
        </p:spPr>
      </p:pic>
      <p:sp>
        <p:nvSpPr>
          <p:cNvPr id="4" name="Slide Number Placeholder 3"/>
          <p:cNvSpPr>
            <a:spLocks noGrp="1"/>
          </p:cNvSpPr>
          <p:nvPr>
            <p:ph type="sldNum" sz="quarter" idx="12"/>
          </p:nvPr>
        </p:nvSpPr>
        <p:spPr/>
        <p:txBody>
          <a:bodyPr/>
          <a:lstStyle/>
          <a:p>
            <a:fld id="{551115BC-487E-4422-894C-CB7CD3E79223}" type="slidenum">
              <a:rPr lang="en-GB" noProof="0" smtClean="0"/>
              <a:t>15</a:t>
            </a:fld>
            <a:endParaRPr lang="en-GB" noProof="0"/>
          </a:p>
        </p:txBody>
      </p:sp>
      <p:sp>
        <p:nvSpPr>
          <p:cNvPr id="8" name="TextBox 7"/>
          <p:cNvSpPr txBox="1"/>
          <p:nvPr/>
        </p:nvSpPr>
        <p:spPr>
          <a:xfrm>
            <a:off x="630937" y="1816276"/>
            <a:ext cx="2493824" cy="348109"/>
          </a:xfrm>
          <a:prstGeom prst="rect">
            <a:avLst/>
          </a:prstGeom>
          <a:noFill/>
        </p:spPr>
        <p:txBody>
          <a:bodyPr wrap="none" rtlCol="0">
            <a:spAutoFit/>
          </a:bodyPr>
          <a:lstStyle/>
          <a:p>
            <a:r>
              <a:rPr lang="en-US" sz="1662"/>
              <a:t>Instrument Work packages</a:t>
            </a:r>
          </a:p>
        </p:txBody>
      </p:sp>
      <p:sp>
        <p:nvSpPr>
          <p:cNvPr id="11" name="Rectangle 10"/>
          <p:cNvSpPr/>
          <p:nvPr/>
        </p:nvSpPr>
        <p:spPr>
          <a:xfrm>
            <a:off x="3491896" y="4532739"/>
            <a:ext cx="5216584" cy="2188735"/>
          </a:xfrm>
          <a:prstGeom prst="rect">
            <a:avLst/>
          </a:prstGeom>
          <a:noFill/>
          <a:ln w="381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2" name="Rectangle 11"/>
          <p:cNvSpPr/>
          <p:nvPr/>
        </p:nvSpPr>
        <p:spPr>
          <a:xfrm>
            <a:off x="3765511" y="4748310"/>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3" name="Rectangle 12"/>
          <p:cNvSpPr/>
          <p:nvPr/>
        </p:nvSpPr>
        <p:spPr>
          <a:xfrm>
            <a:off x="3765511" y="5732181"/>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5" name="Rectangle 14"/>
          <p:cNvSpPr/>
          <p:nvPr/>
        </p:nvSpPr>
        <p:spPr>
          <a:xfrm>
            <a:off x="4956682" y="5702641"/>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6" name="Rectangle 15"/>
          <p:cNvSpPr/>
          <p:nvPr/>
        </p:nvSpPr>
        <p:spPr>
          <a:xfrm>
            <a:off x="4956682" y="4721529"/>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7" name="Rectangle 16"/>
          <p:cNvSpPr/>
          <p:nvPr/>
        </p:nvSpPr>
        <p:spPr>
          <a:xfrm>
            <a:off x="6147852" y="4721529"/>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8" name="Rectangle 17"/>
          <p:cNvSpPr/>
          <p:nvPr/>
        </p:nvSpPr>
        <p:spPr>
          <a:xfrm>
            <a:off x="6147852" y="5713519"/>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9" name="Rectangle 18"/>
          <p:cNvSpPr/>
          <p:nvPr/>
        </p:nvSpPr>
        <p:spPr>
          <a:xfrm>
            <a:off x="7340964" y="5714873"/>
            <a:ext cx="1063503" cy="871835"/>
          </a:xfrm>
          <a:prstGeom prst="rect">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1" name="Rectangle 20"/>
          <p:cNvSpPr/>
          <p:nvPr/>
        </p:nvSpPr>
        <p:spPr>
          <a:xfrm>
            <a:off x="3812032" y="4810051"/>
            <a:ext cx="507543" cy="378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2" name="Rectangle 21"/>
          <p:cNvSpPr/>
          <p:nvPr/>
        </p:nvSpPr>
        <p:spPr>
          <a:xfrm>
            <a:off x="6192264" y="4778848"/>
            <a:ext cx="507543" cy="37870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4" name="Rectangle 23"/>
          <p:cNvSpPr/>
          <p:nvPr/>
        </p:nvSpPr>
        <p:spPr>
          <a:xfrm>
            <a:off x="7387909" y="5783185"/>
            <a:ext cx="507543" cy="3488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5" name="Rectangle 24"/>
          <p:cNvSpPr/>
          <p:nvPr/>
        </p:nvSpPr>
        <p:spPr>
          <a:xfrm>
            <a:off x="6699806" y="4778848"/>
            <a:ext cx="507543" cy="3787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6" name="Rectangle 25"/>
          <p:cNvSpPr/>
          <p:nvPr/>
        </p:nvSpPr>
        <p:spPr>
          <a:xfrm>
            <a:off x="7927963" y="5783184"/>
            <a:ext cx="393009" cy="3250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27" name="Rectangle 26"/>
          <p:cNvSpPr/>
          <p:nvPr/>
        </p:nvSpPr>
        <p:spPr>
          <a:xfrm>
            <a:off x="6172937" y="5156728"/>
            <a:ext cx="507543" cy="3787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086" y="5138802"/>
            <a:ext cx="529264" cy="450438"/>
          </a:xfrm>
          <a:prstGeom prst="rect">
            <a:avLst/>
          </a:prstGeom>
        </p:spPr>
      </p:pic>
      <p:sp>
        <p:nvSpPr>
          <p:cNvPr id="29" name="Rectangle 28"/>
          <p:cNvSpPr/>
          <p:nvPr/>
        </p:nvSpPr>
        <p:spPr>
          <a:xfrm>
            <a:off x="6454609" y="4908038"/>
            <a:ext cx="507543" cy="3787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0" name="Rectangle 29"/>
          <p:cNvSpPr/>
          <p:nvPr/>
        </p:nvSpPr>
        <p:spPr>
          <a:xfrm>
            <a:off x="6200838" y="5793416"/>
            <a:ext cx="485443" cy="3787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1" name="Rectangle 30"/>
          <p:cNvSpPr/>
          <p:nvPr/>
        </p:nvSpPr>
        <p:spPr>
          <a:xfrm>
            <a:off x="6708506" y="5793416"/>
            <a:ext cx="466299" cy="3787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2" name="Rectangle 31"/>
          <p:cNvSpPr/>
          <p:nvPr/>
        </p:nvSpPr>
        <p:spPr>
          <a:xfrm>
            <a:off x="6200838" y="6229226"/>
            <a:ext cx="507543" cy="275526"/>
          </a:xfrm>
          <a:prstGeom prst="rect">
            <a:avLst/>
          </a:prstGeom>
          <a:solidFill>
            <a:srgbClr val="00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946" y="6225102"/>
            <a:ext cx="485859" cy="279650"/>
          </a:xfrm>
          <a:prstGeom prst="rect">
            <a:avLst/>
          </a:prstGeom>
        </p:spPr>
      </p:pic>
      <p:sp>
        <p:nvSpPr>
          <p:cNvPr id="34" name="Rectangle 33"/>
          <p:cNvSpPr/>
          <p:nvPr/>
        </p:nvSpPr>
        <p:spPr>
          <a:xfrm>
            <a:off x="5044043" y="4810050"/>
            <a:ext cx="440384" cy="3249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5" name="Rectangle 34"/>
          <p:cNvSpPr/>
          <p:nvPr/>
        </p:nvSpPr>
        <p:spPr>
          <a:xfrm>
            <a:off x="5493001" y="4810050"/>
            <a:ext cx="507543" cy="3249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6" name="Rectangle 35"/>
          <p:cNvSpPr/>
          <p:nvPr/>
        </p:nvSpPr>
        <p:spPr>
          <a:xfrm>
            <a:off x="5052491" y="5138526"/>
            <a:ext cx="451068" cy="3787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7" name="Rectangle 36"/>
          <p:cNvSpPr/>
          <p:nvPr/>
        </p:nvSpPr>
        <p:spPr>
          <a:xfrm>
            <a:off x="3827318" y="6143820"/>
            <a:ext cx="507543" cy="3787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39" name="Rectangle 38"/>
          <p:cNvSpPr/>
          <p:nvPr/>
        </p:nvSpPr>
        <p:spPr>
          <a:xfrm>
            <a:off x="4336395" y="4810051"/>
            <a:ext cx="445303" cy="3787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611" y="5210810"/>
            <a:ext cx="529264" cy="365292"/>
          </a:xfrm>
          <a:prstGeom prst="rect">
            <a:avLst/>
          </a:prstGeom>
        </p:spPr>
      </p:pic>
      <p:sp>
        <p:nvSpPr>
          <p:cNvPr id="41" name="Rectangle 40"/>
          <p:cNvSpPr/>
          <p:nvPr/>
        </p:nvSpPr>
        <p:spPr>
          <a:xfrm>
            <a:off x="3812032" y="5806212"/>
            <a:ext cx="507543" cy="3010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2" name="Rectangle 41"/>
          <p:cNvSpPr/>
          <p:nvPr/>
        </p:nvSpPr>
        <p:spPr>
          <a:xfrm>
            <a:off x="4359151" y="5798555"/>
            <a:ext cx="435804" cy="3164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3" name="Rectangle 42"/>
          <p:cNvSpPr/>
          <p:nvPr/>
        </p:nvSpPr>
        <p:spPr>
          <a:xfrm>
            <a:off x="7387910" y="6146638"/>
            <a:ext cx="536430" cy="3787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4" name="Rectangle 43"/>
          <p:cNvSpPr/>
          <p:nvPr/>
        </p:nvSpPr>
        <p:spPr>
          <a:xfrm>
            <a:off x="7952480" y="6132049"/>
            <a:ext cx="377207" cy="3787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7" name="Rectangle 46"/>
          <p:cNvSpPr/>
          <p:nvPr/>
        </p:nvSpPr>
        <p:spPr>
          <a:xfrm>
            <a:off x="5493001" y="5138526"/>
            <a:ext cx="507543" cy="3787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8" name="Rectangle 47"/>
          <p:cNvSpPr/>
          <p:nvPr/>
        </p:nvSpPr>
        <p:spPr>
          <a:xfrm>
            <a:off x="4353275" y="5247788"/>
            <a:ext cx="447556" cy="2876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49" name="Rectangle 48"/>
          <p:cNvSpPr/>
          <p:nvPr/>
        </p:nvSpPr>
        <p:spPr>
          <a:xfrm>
            <a:off x="6454609" y="4927250"/>
            <a:ext cx="507543" cy="3787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50" name="Rectangle 49"/>
          <p:cNvSpPr/>
          <p:nvPr/>
        </p:nvSpPr>
        <p:spPr>
          <a:xfrm>
            <a:off x="7683820" y="6002622"/>
            <a:ext cx="507543" cy="3787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9" name="TextBox 8"/>
          <p:cNvSpPr txBox="1"/>
          <p:nvPr/>
        </p:nvSpPr>
        <p:spPr>
          <a:xfrm>
            <a:off x="5173336" y="3277475"/>
            <a:ext cx="1270223" cy="859659"/>
          </a:xfrm>
          <a:prstGeom prst="rect">
            <a:avLst/>
          </a:prstGeom>
          <a:noFill/>
          <a:ln>
            <a:solidFill>
              <a:schemeClr val="tx1"/>
            </a:solidFill>
          </a:ln>
        </p:spPr>
        <p:txBody>
          <a:bodyPr wrap="square" rtlCol="0">
            <a:spAutoFit/>
          </a:bodyPr>
          <a:lstStyle/>
          <a:p>
            <a:r>
              <a:rPr lang="en-US" sz="1662"/>
              <a:t>Field Installation packages </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3054624"/>
            <a:ext cx="1141749" cy="1389608"/>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3638" y="1440581"/>
            <a:ext cx="1902687" cy="1540563"/>
          </a:xfrm>
          <a:prstGeom prst="rect">
            <a:avLst/>
          </a:prstGeom>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847" y="2977005"/>
            <a:ext cx="1753620" cy="1411860"/>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384" y="1562995"/>
            <a:ext cx="2055531" cy="1374171"/>
          </a:xfrm>
          <a:prstGeom prst="rect">
            <a:avLst/>
          </a:prstGeom>
        </p:spPr>
      </p:pic>
      <p:sp>
        <p:nvSpPr>
          <p:cNvPr id="55" name="Right Arrow 54"/>
          <p:cNvSpPr/>
          <p:nvPr/>
        </p:nvSpPr>
        <p:spPr>
          <a:xfrm>
            <a:off x="6454609" y="1990330"/>
            <a:ext cx="477266" cy="30527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p:cNvSpPr/>
          <p:nvPr/>
        </p:nvSpPr>
        <p:spPr>
          <a:xfrm>
            <a:off x="6562847" y="3248564"/>
            <a:ext cx="477266" cy="30527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ildresultat för check symb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4249" y="3095939"/>
            <a:ext cx="556436" cy="546587"/>
          </a:xfrm>
          <a:prstGeom prst="rect">
            <a:avLst/>
          </a:prstGeom>
          <a:noFill/>
          <a:extLst>
            <a:ext uri="{909E8E84-426E-40DD-AFC4-6F175D3DCCD1}">
              <a14:hiddenFill xmlns:a14="http://schemas.microsoft.com/office/drawing/2010/main">
                <a:solidFill>
                  <a:srgbClr val="FFFFFF"/>
                </a:solidFill>
              </a14:hiddenFill>
            </a:ext>
          </a:extLst>
        </p:spPr>
      </p:pic>
      <p:sp>
        <p:nvSpPr>
          <p:cNvPr id="59" name="Down Arrow 58"/>
          <p:cNvSpPr/>
          <p:nvPr/>
        </p:nvSpPr>
        <p:spPr>
          <a:xfrm>
            <a:off x="8452753" y="6146638"/>
            <a:ext cx="216024" cy="313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237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1" y="280866"/>
            <a:ext cx="7444519" cy="1055077"/>
          </a:xfrm>
        </p:spPr>
        <p:txBody>
          <a:bodyPr>
            <a:normAutofit fontScale="90000"/>
          </a:bodyPr>
          <a:lstStyle/>
          <a:p>
            <a:r>
              <a:rPr lang="en-US"/>
              <a:t>Field installation package document P1, P2,, </a:t>
            </a:r>
            <a:r>
              <a:rPr lang="en-US" err="1"/>
              <a:t>Pn</a:t>
            </a:r>
            <a:endParaRPr lang="en-US"/>
          </a:p>
        </p:txBody>
      </p:sp>
      <p:sp>
        <p:nvSpPr>
          <p:cNvPr id="3" name="Content Placeholder 2"/>
          <p:cNvSpPr>
            <a:spLocks noGrp="1"/>
          </p:cNvSpPr>
          <p:nvPr>
            <p:ph idx="1"/>
          </p:nvPr>
        </p:nvSpPr>
        <p:spPr>
          <a:xfrm>
            <a:off x="143817" y="1665904"/>
            <a:ext cx="8166724" cy="4928327"/>
          </a:xfrm>
        </p:spPr>
        <p:txBody>
          <a:bodyPr vert="horz" lIns="84406" tIns="42203" rIns="84406" bIns="42203" numCol="2" rtlCol="0" anchor="t">
            <a:noAutofit/>
          </a:bodyPr>
          <a:lstStyle/>
          <a:p>
            <a:r>
              <a:rPr lang="en-US" sz="1662" dirty="0"/>
              <a:t>Package ID.  (logistic operations)</a:t>
            </a:r>
          </a:p>
          <a:p>
            <a:r>
              <a:rPr lang="en-US" sz="1662" dirty="0"/>
              <a:t>Work description: Scope of work</a:t>
            </a:r>
          </a:p>
          <a:p>
            <a:r>
              <a:rPr lang="en-US" sz="1662" dirty="0"/>
              <a:t>Schedule: time and man power estimation</a:t>
            </a:r>
          </a:p>
          <a:p>
            <a:r>
              <a:rPr lang="en-US" sz="1662" dirty="0"/>
              <a:t>Site preparation needed for field installation package (grouting, mounting supports, alignment plates, etc.)</a:t>
            </a:r>
          </a:p>
          <a:p>
            <a:r>
              <a:rPr lang="en-US" sz="1662" dirty="0"/>
              <a:t>Pre assembly activities for field installation packages</a:t>
            </a:r>
          </a:p>
          <a:p>
            <a:r>
              <a:rPr lang="en-US" sz="1662" dirty="0"/>
              <a:t>List of Drawings /Mounting instructions/Figures/ Electrical schemes/reference documents P&amp;ID’s/specifications, 3d scans, photo archives, etc.</a:t>
            </a:r>
          </a:p>
          <a:p>
            <a:r>
              <a:rPr lang="en-US" sz="1662" dirty="0"/>
              <a:t>Particular considerations: access permits, regulatory requirements, risks, safety, temporary provisions, special limitations or recommendations for lifting equipment, subcontractors, vendors support, etc.</a:t>
            </a:r>
          </a:p>
          <a:p>
            <a:r>
              <a:rPr lang="en-US" sz="1662" dirty="0"/>
              <a:t>List of equipment, tools, consumables and materials</a:t>
            </a:r>
          </a:p>
          <a:p>
            <a:r>
              <a:rPr lang="en-US" sz="1662" dirty="0"/>
              <a:t>Location identification at site (bunker-hall-sectors)</a:t>
            </a:r>
          </a:p>
          <a:p>
            <a:r>
              <a:rPr lang="en-US" sz="1662" dirty="0"/>
              <a:t>Boundaries: dimensions </a:t>
            </a:r>
            <a:r>
              <a:rPr lang="en-US" sz="1662" dirty="0" err="1"/>
              <a:t>LxWxH</a:t>
            </a:r>
            <a:r>
              <a:rPr lang="en-US" sz="1662" dirty="0"/>
              <a:t> and mass</a:t>
            </a:r>
          </a:p>
          <a:p>
            <a:r>
              <a:rPr lang="en-US" sz="1662" dirty="0"/>
              <a:t>Utilities distribution preassembly needs: fluids, power, data, signals, etc.  Check lists</a:t>
            </a:r>
          </a:p>
          <a:p>
            <a:r>
              <a:rPr lang="en-US" sz="1662" dirty="0"/>
              <a:t>Scaffolding, cranes and construction equipment requirements</a:t>
            </a:r>
          </a:p>
          <a:p>
            <a:r>
              <a:rPr lang="en-US" sz="1662" dirty="0"/>
              <a:t>Critical interface verification</a:t>
            </a:r>
          </a:p>
          <a:p>
            <a:r>
              <a:rPr lang="en-US" sz="1662" dirty="0"/>
              <a:t>Test validation to perform at site: ref document</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16</a:t>
            </a:fld>
            <a:endParaRPr lang="en-GB" noProof="0"/>
          </a:p>
        </p:txBody>
      </p:sp>
      <p:grpSp>
        <p:nvGrpSpPr>
          <p:cNvPr id="5" name="Group 4"/>
          <p:cNvGrpSpPr/>
          <p:nvPr/>
        </p:nvGrpSpPr>
        <p:grpSpPr>
          <a:xfrm>
            <a:off x="7604269" y="4641277"/>
            <a:ext cx="1395857" cy="1481838"/>
            <a:chOff x="8210134" y="4731265"/>
            <a:chExt cx="1512178" cy="1605325"/>
          </a:xfrm>
        </p:grpSpPr>
        <p:sp>
          <p:nvSpPr>
            <p:cNvPr id="7" name="TextBox 6"/>
            <p:cNvSpPr txBox="1"/>
            <p:nvPr/>
          </p:nvSpPr>
          <p:spPr>
            <a:xfrm>
              <a:off x="8855318" y="5106972"/>
              <a:ext cx="466761" cy="269241"/>
            </a:xfrm>
            <a:prstGeom prst="rect">
              <a:avLst/>
            </a:prstGeom>
            <a:noFill/>
          </p:spPr>
          <p:txBody>
            <a:bodyPr wrap="square" rtlCol="0">
              <a:spAutoFit/>
            </a:bodyPr>
            <a:lstStyle/>
            <a:p>
              <a:r>
                <a:rPr lang="en-US" sz="1015"/>
                <a:t>P1</a:t>
              </a:r>
            </a:p>
          </p:txBody>
        </p:sp>
        <p:pic>
          <p:nvPicPr>
            <p:cNvPr id="1034" name="Picture 10" descr="ocuments, files, folder, multiple, page, paper, tex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8213" y="4731265"/>
              <a:ext cx="1494099" cy="1605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497476" y="4948711"/>
              <a:ext cx="451124" cy="284732"/>
            </a:xfrm>
            <a:prstGeom prst="rect">
              <a:avLst/>
            </a:prstGeom>
            <a:noFill/>
          </p:spPr>
          <p:txBody>
            <a:bodyPr wrap="square" rtlCol="0">
              <a:spAutoFit/>
            </a:bodyPr>
            <a:lstStyle/>
            <a:p>
              <a:r>
                <a:rPr lang="en-US" sz="1108"/>
                <a:t>P2</a:t>
              </a:r>
            </a:p>
          </p:txBody>
        </p:sp>
        <p:sp>
          <p:nvSpPr>
            <p:cNvPr id="12" name="TextBox 11"/>
            <p:cNvSpPr txBox="1"/>
            <p:nvPr/>
          </p:nvSpPr>
          <p:spPr>
            <a:xfrm>
              <a:off x="8210134" y="4778345"/>
              <a:ext cx="512904" cy="269241"/>
            </a:xfrm>
            <a:prstGeom prst="rect">
              <a:avLst/>
            </a:prstGeom>
            <a:noFill/>
          </p:spPr>
          <p:txBody>
            <a:bodyPr wrap="square" rtlCol="0">
              <a:spAutoFit/>
            </a:bodyPr>
            <a:lstStyle/>
            <a:p>
              <a:r>
                <a:rPr lang="en-US" sz="1015"/>
                <a:t>Pn</a:t>
              </a:r>
            </a:p>
          </p:txBody>
        </p:sp>
      </p:grpSp>
      <p:sp>
        <p:nvSpPr>
          <p:cNvPr id="14" name="Left Arrow 13">
            <a:hlinkClick r:id="rId3"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36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at ESS - Available space</a:t>
            </a:r>
          </a:p>
        </p:txBody>
      </p:sp>
      <p:sp>
        <p:nvSpPr>
          <p:cNvPr id="3" name="Content Placeholder 2"/>
          <p:cNvSpPr>
            <a:spLocks noGrp="1"/>
          </p:cNvSpPr>
          <p:nvPr>
            <p:ph idx="1"/>
          </p:nvPr>
        </p:nvSpPr>
        <p:spPr/>
        <p:txBody>
          <a:bodyPr/>
          <a:lstStyle/>
          <a:p>
            <a:r>
              <a:rPr lang="en-US" dirty="0"/>
              <a:t>Unpacking</a:t>
            </a:r>
          </a:p>
          <a:p>
            <a:r>
              <a:rPr lang="en-US" dirty="0"/>
              <a:t>Preassembly</a:t>
            </a:r>
          </a:p>
          <a:p>
            <a:r>
              <a:rPr lang="en-US" dirty="0"/>
              <a:t>Final adjustments</a:t>
            </a:r>
          </a:p>
          <a:p>
            <a:r>
              <a:rPr lang="en-US" dirty="0"/>
              <a:t>Reworks</a:t>
            </a:r>
          </a:p>
          <a:p>
            <a:r>
              <a:rPr lang="en-US" dirty="0"/>
              <a:t>Visit workshops if is needed- Support functions</a:t>
            </a:r>
          </a:p>
          <a:p>
            <a:r>
              <a:rPr lang="en-US" dirty="0"/>
              <a:t>Pre-installation checks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17</a:t>
            </a:fld>
            <a:endParaRPr lang="en-GB" noProof="0"/>
          </a:p>
        </p:txBody>
      </p:sp>
      <p:sp>
        <p:nvSpPr>
          <p:cNvPr id="7" name="Down Arrow 6"/>
          <p:cNvSpPr/>
          <p:nvPr/>
        </p:nvSpPr>
        <p:spPr>
          <a:xfrm>
            <a:off x="8700247" y="6050414"/>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71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ubrik 1"/>
          <p:cNvSpPr>
            <a:spLocks noGrp="1"/>
          </p:cNvSpPr>
          <p:nvPr>
            <p:ph type="title"/>
          </p:nvPr>
        </p:nvSpPr>
        <p:spPr/>
        <p:txBody>
          <a:bodyPr/>
          <a:lstStyle/>
          <a:p>
            <a:r>
              <a:rPr lang="sv-SE" altLang="en-US" dirty="0"/>
              <a:t>Logistic: handover of externals areas</a:t>
            </a:r>
            <a:endParaRPr lang="en-GB" altLang="en-US" dirty="0"/>
          </a:p>
        </p:txBody>
      </p:sp>
      <p:pic>
        <p:nvPicPr>
          <p:cNvPr id="44034"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20725" y="1524451"/>
            <a:ext cx="6353175" cy="4525963"/>
          </a:xfrm>
        </p:spPr>
      </p:pic>
      <p:sp>
        <p:nvSpPr>
          <p:cNvPr id="44035" name="Platshållare för bild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800">
                <a:solidFill>
                  <a:srgbClr val="7F7F7F"/>
                </a:solidFill>
                <a:latin typeface="Calibri" pitchFamily="34" charset="0"/>
              </a:defRPr>
            </a:lvl1pPr>
            <a:lvl2pPr marL="742950" indent="-285750">
              <a:spcBef>
                <a:spcPct val="20000"/>
              </a:spcBef>
              <a:buFont typeface="Arial" charset="0"/>
              <a:buChar char="–"/>
              <a:defRPr sz="2400">
                <a:solidFill>
                  <a:srgbClr val="7F7F7F"/>
                </a:solidFill>
                <a:latin typeface="Calibri" pitchFamily="34" charset="0"/>
              </a:defRPr>
            </a:lvl2pPr>
            <a:lvl3pPr marL="1143000" indent="-228600">
              <a:spcBef>
                <a:spcPct val="20000"/>
              </a:spcBef>
              <a:buFont typeface="Arial" charset="0"/>
              <a:buChar char="•"/>
              <a:defRPr sz="2000">
                <a:solidFill>
                  <a:srgbClr val="7F7F7F"/>
                </a:solidFill>
                <a:latin typeface="Calibri" pitchFamily="34" charset="0"/>
              </a:defRPr>
            </a:lvl3pPr>
            <a:lvl4pPr marL="1600200" indent="-228600">
              <a:spcBef>
                <a:spcPct val="20000"/>
              </a:spcBef>
              <a:buFont typeface="Arial" charset="0"/>
              <a:buChar char="–"/>
              <a:defRPr>
                <a:solidFill>
                  <a:srgbClr val="7F7F7F"/>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CF649AB-8519-4AB4-95C9-FA710FE39977}" type="slidenum">
              <a:rPr lang="sv-SE" altLang="en-US" sz="1200">
                <a:solidFill>
                  <a:srgbClr val="898989"/>
                </a:solidFill>
              </a:rPr>
              <a:pPr>
                <a:spcBef>
                  <a:spcPct val="0"/>
                </a:spcBef>
                <a:buFontTx/>
                <a:buNone/>
              </a:pPr>
              <a:t>18</a:t>
            </a:fld>
            <a:endParaRPr lang="sv-SE" altLang="en-US" sz="1200">
              <a:solidFill>
                <a:srgbClr val="898989"/>
              </a:solidFill>
            </a:endParaRPr>
          </a:p>
        </p:txBody>
      </p:sp>
      <p:sp>
        <p:nvSpPr>
          <p:cNvPr id="2" name="Right Arrow 1"/>
          <p:cNvSpPr/>
          <p:nvPr/>
        </p:nvSpPr>
        <p:spPr>
          <a:xfrm>
            <a:off x="225425" y="214402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759325" y="2896051"/>
            <a:ext cx="2057400" cy="646331"/>
          </a:xfrm>
          <a:prstGeom prst="rect">
            <a:avLst/>
          </a:prstGeom>
          <a:solidFill>
            <a:schemeClr val="accent1">
              <a:lumMod val="75000"/>
            </a:schemeClr>
          </a:solidFill>
          <a:ln>
            <a:solidFill>
              <a:srgbClr val="FF0000"/>
            </a:solidFill>
          </a:ln>
        </p:spPr>
        <p:txBody>
          <a:bodyPr wrap="square" rtlCol="0">
            <a:spAutoFit/>
          </a:bodyPr>
          <a:lstStyle/>
          <a:p>
            <a:r>
              <a:rPr lang="en-GB" b="1" dirty="0">
                <a:solidFill>
                  <a:schemeClr val="bg1"/>
                </a:solidFill>
              </a:rPr>
              <a:t>END OF JUNE 2020</a:t>
            </a:r>
          </a:p>
          <a:p>
            <a:r>
              <a:rPr lang="en-GB" b="1" dirty="0">
                <a:solidFill>
                  <a:schemeClr val="bg1"/>
                </a:solidFill>
              </a:rPr>
              <a:t>(green areas)</a:t>
            </a:r>
          </a:p>
        </p:txBody>
      </p:sp>
      <p:cxnSp>
        <p:nvCxnSpPr>
          <p:cNvPr id="5" name="Straight Arrow Connector 4"/>
          <p:cNvCxnSpPr/>
          <p:nvPr/>
        </p:nvCxnSpPr>
        <p:spPr>
          <a:xfrm flipH="1">
            <a:off x="2778125" y="3219216"/>
            <a:ext cx="1981200" cy="5912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1"/>
          </p:cNvCxnSpPr>
          <p:nvPr/>
        </p:nvCxnSpPr>
        <p:spPr>
          <a:xfrm flipH="1">
            <a:off x="3387725" y="3219217"/>
            <a:ext cx="1371600" cy="8325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8700247" y="6050414"/>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538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Site aerial view – Main site entrance</a:t>
            </a:r>
          </a:p>
        </p:txBody>
      </p:sp>
      <p:sp>
        <p:nvSpPr>
          <p:cNvPr id="4" name="Date Placeholder 3"/>
          <p:cNvSpPr>
            <a:spLocks noGrp="1"/>
          </p:cNvSpPr>
          <p:nvPr>
            <p:ph type="dt" sz="half" idx="10"/>
          </p:nvPr>
        </p:nvSpPr>
        <p:spPr/>
        <p:txBody>
          <a:bodyPr/>
          <a:lstStyle/>
          <a:p>
            <a:r>
              <a:rPr lang="en-US">
                <a:solidFill>
                  <a:prstClr val="black">
                    <a:tint val="75000"/>
                  </a:prstClr>
                </a:solidFill>
              </a:rPr>
              <a:t>5/22/2017</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DRAFT DOCUMENT</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41" t="9560" r="8025" b="5265"/>
          <a:stretch/>
        </p:blipFill>
        <p:spPr bwMode="auto">
          <a:xfrm>
            <a:off x="838200" y="1905000"/>
            <a:ext cx="7154334" cy="3767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486025" y="5029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p:cNvCxnSpPr>
            <a:stCxn id="3" idx="0"/>
          </p:cNvCxnSpPr>
          <p:nvPr/>
        </p:nvCxnSpPr>
        <p:spPr>
          <a:xfrm flipV="1">
            <a:off x="2562225" y="4191000"/>
            <a:ext cx="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76" name="Straight Arrow Connector 3075"/>
          <p:cNvCxnSpPr/>
          <p:nvPr/>
        </p:nvCxnSpPr>
        <p:spPr>
          <a:xfrm flipH="1" flipV="1">
            <a:off x="2486025" y="3810000"/>
            <a:ext cx="7620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78" name="Straight Arrow Connector 3077"/>
          <p:cNvCxnSpPr/>
          <p:nvPr/>
        </p:nvCxnSpPr>
        <p:spPr>
          <a:xfrm flipH="1" flipV="1">
            <a:off x="2438400" y="3276600"/>
            <a:ext cx="47625"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0" name="Straight Arrow Connector 3079"/>
          <p:cNvCxnSpPr/>
          <p:nvPr/>
        </p:nvCxnSpPr>
        <p:spPr>
          <a:xfrm flipH="1" flipV="1">
            <a:off x="1905000" y="2971800"/>
            <a:ext cx="533400"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4" name="Straight Arrow Connector 3083"/>
          <p:cNvCxnSpPr/>
          <p:nvPr/>
        </p:nvCxnSpPr>
        <p:spPr>
          <a:xfrm flipV="1">
            <a:off x="1905000" y="2667000"/>
            <a:ext cx="76200"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86" name="TextBox 3085"/>
          <p:cNvSpPr txBox="1"/>
          <p:nvPr/>
        </p:nvSpPr>
        <p:spPr>
          <a:xfrm>
            <a:off x="1562100" y="4956201"/>
            <a:ext cx="876300" cy="369332"/>
          </a:xfrm>
          <a:prstGeom prst="rect">
            <a:avLst/>
          </a:prstGeom>
          <a:solidFill>
            <a:srgbClr val="FF0000"/>
          </a:solidFill>
          <a:ln w="25400">
            <a:solidFill>
              <a:srgbClr val="FF0000"/>
            </a:solidFill>
          </a:ln>
        </p:spPr>
        <p:txBody>
          <a:bodyPr wrap="square" rtlCol="0">
            <a:spAutoFit/>
          </a:bodyPr>
          <a:lstStyle/>
          <a:p>
            <a:r>
              <a:rPr lang="en-GB" dirty="0">
                <a:solidFill>
                  <a:schemeClr val="bg1"/>
                </a:solidFill>
              </a:rPr>
              <a:t>Gate B</a:t>
            </a:r>
          </a:p>
        </p:txBody>
      </p:sp>
      <p:sp>
        <p:nvSpPr>
          <p:cNvPr id="6" name="TextBox 5"/>
          <p:cNvSpPr txBox="1"/>
          <p:nvPr/>
        </p:nvSpPr>
        <p:spPr>
          <a:xfrm>
            <a:off x="3886200" y="2160369"/>
            <a:ext cx="2438400" cy="923330"/>
          </a:xfrm>
          <a:prstGeom prst="rect">
            <a:avLst/>
          </a:prstGeom>
          <a:solidFill>
            <a:schemeClr val="accent1">
              <a:lumMod val="75000"/>
            </a:schemeClr>
          </a:solidFill>
          <a:ln>
            <a:solidFill>
              <a:srgbClr val="FF0000"/>
            </a:solidFill>
          </a:ln>
        </p:spPr>
        <p:txBody>
          <a:bodyPr wrap="square" rtlCol="0">
            <a:spAutoFit/>
          </a:bodyPr>
          <a:lstStyle>
            <a:defPPr>
              <a:defRPr lang="en-US"/>
            </a:defPPr>
            <a:lvl1pPr>
              <a:defRPr b="1">
                <a:solidFill>
                  <a:schemeClr val="bg1"/>
                </a:solidFill>
              </a:defRPr>
            </a:lvl1pPr>
          </a:lstStyle>
          <a:p>
            <a:r>
              <a:rPr lang="en-GB" dirty="0"/>
              <a:t>E01 building</a:t>
            </a:r>
          </a:p>
          <a:p>
            <a:r>
              <a:rPr lang="en-GB" dirty="0"/>
              <a:t>Installation start October 2019</a:t>
            </a:r>
          </a:p>
        </p:txBody>
      </p:sp>
      <p:cxnSp>
        <p:nvCxnSpPr>
          <p:cNvPr id="8" name="Straight Arrow Connector 7"/>
          <p:cNvCxnSpPr/>
          <p:nvPr/>
        </p:nvCxnSpPr>
        <p:spPr>
          <a:xfrm flipH="1">
            <a:off x="2524125" y="2483534"/>
            <a:ext cx="1362075" cy="1834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8382000" y="6104322"/>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14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6132733" cy="838200"/>
          </a:xfrm>
        </p:spPr>
        <p:txBody>
          <a:bodyPr>
            <a:normAutofit/>
          </a:bodyPr>
          <a:lstStyle/>
          <a:p>
            <a:r>
              <a:rPr lang="en-GB" sz="2800" dirty="0"/>
              <a:t>NSS construction works: E02 load test</a:t>
            </a:r>
            <a:endParaRPr lang="sv-SE" sz="2800" dirty="0"/>
          </a:p>
        </p:txBody>
      </p:sp>
      <p:sp>
        <p:nvSpPr>
          <p:cNvPr id="3" name="Content Placeholder 2"/>
          <p:cNvSpPr>
            <a:spLocks noGrp="1"/>
          </p:cNvSpPr>
          <p:nvPr>
            <p:ph idx="1"/>
          </p:nvPr>
        </p:nvSpPr>
        <p:spPr>
          <a:xfrm>
            <a:off x="457200" y="1600200"/>
            <a:ext cx="8229600" cy="1981200"/>
          </a:xfrm>
        </p:spPr>
        <p:txBody>
          <a:bodyPr>
            <a:normAutofit/>
          </a:bodyPr>
          <a:lstStyle/>
          <a:p>
            <a:pPr marL="0" indent="0">
              <a:buNone/>
            </a:pPr>
            <a:endParaRPr lang="en-GB" sz="1200" dirty="0"/>
          </a:p>
          <a:p>
            <a:pPr marL="0" indent="0">
              <a:buNone/>
            </a:pPr>
            <a:endParaRPr lang="en-US" sz="1200" dirty="0"/>
          </a:p>
          <a:p>
            <a:pPr marL="0" indent="0">
              <a:buNone/>
            </a:pPr>
            <a:endParaRPr lang="sv-SE"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59" t="20476" r="54688" b="36337"/>
          <a:stretch/>
        </p:blipFill>
        <p:spPr bwMode="auto">
          <a:xfrm>
            <a:off x="202142" y="2058663"/>
            <a:ext cx="3590925" cy="283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094" t="66715" r="60625" b="16642"/>
          <a:stretch/>
        </p:blipFill>
        <p:spPr bwMode="auto">
          <a:xfrm>
            <a:off x="581024" y="4895849"/>
            <a:ext cx="3152775" cy="138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655" t="14825" r="15626" b="44040"/>
          <a:stretch/>
        </p:blipFill>
        <p:spPr bwMode="auto">
          <a:xfrm rot="5400000">
            <a:off x="3863278" y="2995872"/>
            <a:ext cx="2976445" cy="177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94" t="24715" r="3359" b="9883"/>
          <a:stretch/>
        </p:blipFill>
        <p:spPr bwMode="auto">
          <a:xfrm>
            <a:off x="6352267" y="2399464"/>
            <a:ext cx="2340301" cy="247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ntoniobianchi\Pictures\From Iphone\ESS SITE\IMG_0835.JPG"/>
          <p:cNvPicPr/>
          <p:nvPr/>
        </p:nvPicPr>
        <p:blipFill rotWithShape="1">
          <a:blip r:embed="rId4" cstate="print">
            <a:extLst>
              <a:ext uri="{28A0092B-C50C-407E-A947-70E740481C1C}">
                <a14:useLocalDpi xmlns:a14="http://schemas.microsoft.com/office/drawing/2010/main" val="0"/>
              </a:ext>
            </a:extLst>
          </a:blip>
          <a:srcRect l="13225" t="37060" r="10189" b="35257"/>
          <a:stretch/>
        </p:blipFill>
        <p:spPr bwMode="auto">
          <a:xfrm>
            <a:off x="6589933" y="4880018"/>
            <a:ext cx="1944465" cy="708774"/>
          </a:xfrm>
          <a:prstGeom prst="rect">
            <a:avLst/>
          </a:prstGeom>
          <a:noFill/>
          <a:ln>
            <a:noFill/>
          </a:ln>
          <a:extLst>
            <a:ext uri="{53640926-AAD7-44D8-BBD7-CCE9431645EC}">
              <a14:shadowObscured xmlns:a14="http://schemas.microsoft.com/office/drawing/2010/main"/>
            </a:ext>
          </a:extLst>
        </p:spPr>
      </p:pic>
      <p:sp>
        <p:nvSpPr>
          <p:cNvPr id="5" name="Left-Right Arrow 4"/>
          <p:cNvSpPr/>
          <p:nvPr/>
        </p:nvSpPr>
        <p:spPr>
          <a:xfrm>
            <a:off x="3733799" y="3868506"/>
            <a:ext cx="685801"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p Arrow 5"/>
          <p:cNvSpPr/>
          <p:nvPr/>
        </p:nvSpPr>
        <p:spPr>
          <a:xfrm rot="10800000">
            <a:off x="3208866" y="5453060"/>
            <a:ext cx="152400" cy="2714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971800" y="5867400"/>
            <a:ext cx="609600" cy="41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4723033" y="5427660"/>
            <a:ext cx="3733799" cy="1243013"/>
            <a:chOff x="4800599" y="5038723"/>
            <a:chExt cx="3733799" cy="1243013"/>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0625" t="64099" r="38750" b="17950"/>
            <a:stretch/>
          </p:blipFill>
          <p:spPr bwMode="auto">
            <a:xfrm>
              <a:off x="4800599" y="5038723"/>
              <a:ext cx="3733799" cy="124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7848600" y="5867400"/>
              <a:ext cx="685798" cy="414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10800000">
              <a:off x="8115299" y="5469728"/>
              <a:ext cx="152400" cy="2714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p:cNvCxnSpPr/>
          <p:nvPr/>
        </p:nvCxnSpPr>
        <p:spPr>
          <a:xfrm>
            <a:off x="4038600" y="1665630"/>
            <a:ext cx="42331" cy="450656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89400" y="1480205"/>
            <a:ext cx="4603168" cy="400110"/>
          </a:xfrm>
          <a:prstGeom prst="rect">
            <a:avLst/>
          </a:prstGeom>
          <a:noFill/>
        </p:spPr>
        <p:txBody>
          <a:bodyPr wrap="square" rtlCol="0">
            <a:spAutoFit/>
          </a:bodyPr>
          <a:lstStyle/>
          <a:p>
            <a:pPr algn="ctr"/>
            <a:r>
              <a:rPr lang="en-GB" sz="2000" b="1" dirty="0"/>
              <a:t>Shielding “simulation” (concrete blocks)</a:t>
            </a:r>
          </a:p>
        </p:txBody>
      </p:sp>
      <p:sp>
        <p:nvSpPr>
          <p:cNvPr id="26" name="TextBox 25"/>
          <p:cNvSpPr txBox="1"/>
          <p:nvPr/>
        </p:nvSpPr>
        <p:spPr>
          <a:xfrm>
            <a:off x="4461933" y="2058663"/>
            <a:ext cx="1219201" cy="338554"/>
          </a:xfrm>
          <a:prstGeom prst="rect">
            <a:avLst/>
          </a:prstGeom>
          <a:noFill/>
        </p:spPr>
        <p:txBody>
          <a:bodyPr wrap="square" rtlCol="0">
            <a:spAutoFit/>
          </a:bodyPr>
          <a:lstStyle/>
          <a:p>
            <a:pPr algn="ctr"/>
            <a:r>
              <a:rPr lang="en-GB" sz="1600" b="1" dirty="0"/>
              <a:t>Plan view</a:t>
            </a:r>
          </a:p>
        </p:txBody>
      </p:sp>
      <p:sp>
        <p:nvSpPr>
          <p:cNvPr id="27" name="TextBox 26"/>
          <p:cNvSpPr txBox="1"/>
          <p:nvPr/>
        </p:nvSpPr>
        <p:spPr>
          <a:xfrm>
            <a:off x="6914464" y="2058663"/>
            <a:ext cx="1295401" cy="338554"/>
          </a:xfrm>
          <a:prstGeom prst="rect">
            <a:avLst/>
          </a:prstGeom>
          <a:noFill/>
        </p:spPr>
        <p:txBody>
          <a:bodyPr wrap="square" rtlCol="0">
            <a:spAutoFit/>
          </a:bodyPr>
          <a:lstStyle/>
          <a:p>
            <a:pPr algn="ctr"/>
            <a:r>
              <a:rPr lang="en-GB" sz="1600" b="1" dirty="0"/>
              <a:t>Section view</a:t>
            </a:r>
          </a:p>
        </p:txBody>
      </p:sp>
      <p:sp>
        <p:nvSpPr>
          <p:cNvPr id="29" name="TextBox 28"/>
          <p:cNvSpPr txBox="1"/>
          <p:nvPr/>
        </p:nvSpPr>
        <p:spPr>
          <a:xfrm>
            <a:off x="457200" y="1465575"/>
            <a:ext cx="3352800" cy="400110"/>
          </a:xfrm>
          <a:prstGeom prst="rect">
            <a:avLst/>
          </a:prstGeom>
          <a:noFill/>
        </p:spPr>
        <p:txBody>
          <a:bodyPr wrap="square" rtlCol="0">
            <a:spAutoFit/>
          </a:bodyPr>
          <a:lstStyle/>
          <a:p>
            <a:pPr algn="ctr"/>
            <a:r>
              <a:rPr lang="en-GB" sz="2000" b="1" dirty="0"/>
              <a:t>Preliminary shielding design</a:t>
            </a:r>
          </a:p>
        </p:txBody>
      </p:sp>
    </p:spTree>
    <p:extLst>
      <p:ext uri="{BB962C8B-B14F-4D97-AF65-F5344CB8AC3E}">
        <p14:creationId xmlns:p14="http://schemas.microsoft.com/office/powerpoint/2010/main" val="416237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External storage area (E buildings)</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76" t="12048" r="11420" b="6030"/>
          <a:stretch/>
        </p:blipFill>
        <p:spPr bwMode="auto">
          <a:xfrm>
            <a:off x="914400" y="1676400"/>
            <a:ext cx="6773334" cy="362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and Round Single Corner Rectangle 2"/>
          <p:cNvSpPr/>
          <p:nvPr/>
        </p:nvSpPr>
        <p:spPr>
          <a:xfrm rot="-2100000">
            <a:off x="3272557" y="2932318"/>
            <a:ext cx="732385" cy="231363"/>
          </a:xfrm>
          <a:prstGeom prst="snip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endCxn id="3" idx="1"/>
          </p:cNvCxnSpPr>
          <p:nvPr/>
        </p:nvCxnSpPr>
        <p:spPr>
          <a:xfrm flipH="1" flipV="1">
            <a:off x="3705102" y="3142760"/>
            <a:ext cx="485898" cy="31056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91000" y="62484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01067" y="5709847"/>
            <a:ext cx="3810000" cy="523220"/>
          </a:xfrm>
          <a:prstGeom prst="rect">
            <a:avLst/>
          </a:prstGeom>
          <a:noFill/>
        </p:spPr>
        <p:txBody>
          <a:bodyPr wrap="square" rtlCol="0">
            <a:spAutoFit/>
          </a:bodyPr>
          <a:lstStyle/>
          <a:p>
            <a:r>
              <a:rPr lang="en-GB" sz="1400" dirty="0"/>
              <a:t>Instruments team storage area from middle 2019 </a:t>
            </a:r>
          </a:p>
          <a:p>
            <a:r>
              <a:rPr lang="en-GB" sz="1400" b="1" dirty="0"/>
              <a:t>1000  m2 </a:t>
            </a:r>
            <a:r>
              <a:rPr lang="en-GB" sz="1400" dirty="0"/>
              <a:t>(on-going discussion with Skanska)</a:t>
            </a:r>
          </a:p>
        </p:txBody>
      </p:sp>
      <p:cxnSp>
        <p:nvCxnSpPr>
          <p:cNvPr id="14" name="Straight Arrow Connector 13"/>
          <p:cNvCxnSpPr/>
          <p:nvPr/>
        </p:nvCxnSpPr>
        <p:spPr>
          <a:xfrm flipH="1" flipV="1">
            <a:off x="2286000" y="4648200"/>
            <a:ext cx="8382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286000" y="3581400"/>
            <a:ext cx="76200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048000" y="3276600"/>
            <a:ext cx="357135"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8221134" y="6096000"/>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572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63" y="381000"/>
            <a:ext cx="6299972" cy="914400"/>
          </a:xfrm>
        </p:spPr>
        <p:txBody>
          <a:bodyPr>
            <a:normAutofit fontScale="90000"/>
          </a:bodyPr>
          <a:lstStyle/>
          <a:p>
            <a:r>
              <a:rPr lang="en-US" dirty="0"/>
              <a:t>Logistics and storage areas inside the building</a:t>
            </a:r>
          </a:p>
        </p:txBody>
      </p:sp>
      <p:sp>
        <p:nvSpPr>
          <p:cNvPr id="7" name="TextBox 6"/>
          <p:cNvSpPr txBox="1"/>
          <p:nvPr/>
        </p:nvSpPr>
        <p:spPr>
          <a:xfrm>
            <a:off x="280075" y="2048827"/>
            <a:ext cx="3740224" cy="1477328"/>
          </a:xfrm>
          <a:prstGeom prst="rect">
            <a:avLst/>
          </a:prstGeom>
          <a:noFill/>
        </p:spPr>
        <p:txBody>
          <a:bodyPr wrap="square" rtlCol="0">
            <a:spAutoFit/>
          </a:bodyPr>
          <a:lstStyle/>
          <a:p>
            <a:pPr marL="285750" indent="-285750">
              <a:buFont typeface="Arial" charset="0"/>
              <a:buChar char="•"/>
            </a:pPr>
            <a:r>
              <a:rPr lang="en-US" dirty="0"/>
              <a:t>Storage coordination</a:t>
            </a:r>
          </a:p>
          <a:p>
            <a:pPr marL="285750" indent="-285750">
              <a:buFont typeface="Arial" charset="0"/>
              <a:buChar char="•"/>
            </a:pPr>
            <a:r>
              <a:rPr lang="en-US" dirty="0"/>
              <a:t>Transportation </a:t>
            </a:r>
          </a:p>
          <a:p>
            <a:pPr marL="285750" indent="-285750">
              <a:buFont typeface="Arial" charset="0"/>
              <a:buChar char="•"/>
            </a:pPr>
            <a:r>
              <a:rPr lang="en-US" dirty="0"/>
              <a:t>Site inspection – Instrument team and Tech groups</a:t>
            </a:r>
          </a:p>
          <a:p>
            <a:pPr marL="285750" indent="-285750">
              <a:buFont typeface="Arial" charset="0"/>
              <a:buChar char="•"/>
            </a:pPr>
            <a:r>
              <a:rPr lang="en-US" dirty="0"/>
              <a:t>Regulations</a:t>
            </a:r>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394" t="21044" r="19139" b="18711"/>
          <a:stretch/>
        </p:blipFill>
        <p:spPr bwMode="auto">
          <a:xfrm>
            <a:off x="4267200" y="1752600"/>
            <a:ext cx="4670068" cy="426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5943600" y="2667000"/>
            <a:ext cx="708123" cy="91440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674046" y="2994313"/>
            <a:ext cx="267081" cy="66602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162799" y="5145878"/>
            <a:ext cx="301701"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a:off x="5562600" y="3352800"/>
            <a:ext cx="609600" cy="38100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5400000">
            <a:off x="6858000" y="5069678"/>
            <a:ext cx="152400" cy="3048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rot="5400000">
            <a:off x="7762009" y="4087090"/>
            <a:ext cx="152400"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255075" y="4992630"/>
            <a:ext cx="128342" cy="3064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rot="5400000">
            <a:off x="498763" y="4415815"/>
            <a:ext cx="152400"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706581" y="4362041"/>
            <a:ext cx="1066800" cy="1015663"/>
          </a:xfrm>
          <a:prstGeom prst="rect">
            <a:avLst/>
          </a:prstGeom>
          <a:noFill/>
        </p:spPr>
        <p:txBody>
          <a:bodyPr wrap="square" rtlCol="0">
            <a:spAutoFit/>
          </a:bodyPr>
          <a:lstStyle/>
          <a:p>
            <a:r>
              <a:rPr lang="en-GB" sz="1200" dirty="0"/>
              <a:t>Temporary storage areas according to the work progress</a:t>
            </a:r>
          </a:p>
        </p:txBody>
      </p:sp>
      <p:sp>
        <p:nvSpPr>
          <p:cNvPr id="27" name="Rectangle 26"/>
          <p:cNvSpPr/>
          <p:nvPr/>
        </p:nvSpPr>
        <p:spPr>
          <a:xfrm rot="5400000">
            <a:off x="1980835" y="4438241"/>
            <a:ext cx="1524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2209800" y="4353112"/>
            <a:ext cx="1066800" cy="461665"/>
          </a:xfrm>
          <a:prstGeom prst="rect">
            <a:avLst/>
          </a:prstGeom>
          <a:noFill/>
        </p:spPr>
        <p:txBody>
          <a:bodyPr wrap="square" rtlCol="0">
            <a:spAutoFit/>
          </a:bodyPr>
          <a:lstStyle/>
          <a:p>
            <a:r>
              <a:rPr lang="en-GB" sz="1200" dirty="0"/>
              <a:t>Installation  works</a:t>
            </a:r>
          </a:p>
        </p:txBody>
      </p:sp>
      <p:sp>
        <p:nvSpPr>
          <p:cNvPr id="29" name="Rectangle 28"/>
          <p:cNvSpPr/>
          <p:nvPr/>
        </p:nvSpPr>
        <p:spPr>
          <a:xfrm rot="4020000">
            <a:off x="6462858" y="2114798"/>
            <a:ext cx="152400" cy="2286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rot="5400000">
            <a:off x="6680972" y="4087090"/>
            <a:ext cx="152400" cy="2286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rot="5400000">
            <a:off x="1959687" y="4924288"/>
            <a:ext cx="152400" cy="2286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171335" y="4869873"/>
            <a:ext cx="1066800" cy="646331"/>
          </a:xfrm>
          <a:prstGeom prst="rect">
            <a:avLst/>
          </a:prstGeom>
          <a:noFill/>
        </p:spPr>
        <p:txBody>
          <a:bodyPr wrap="square" rtlCol="0">
            <a:spAutoFit/>
          </a:bodyPr>
          <a:lstStyle/>
          <a:p>
            <a:r>
              <a:rPr lang="en-GB" sz="1200" dirty="0"/>
              <a:t>Temporary </a:t>
            </a:r>
          </a:p>
          <a:p>
            <a:r>
              <a:rPr lang="en-GB" sz="1200" dirty="0"/>
              <a:t>Pre-assembly </a:t>
            </a:r>
          </a:p>
          <a:p>
            <a:r>
              <a:rPr lang="en-GB" sz="1200" dirty="0"/>
              <a:t>areas</a:t>
            </a:r>
          </a:p>
        </p:txBody>
      </p:sp>
      <p:sp>
        <p:nvSpPr>
          <p:cNvPr id="33" name="Rectangle 32"/>
          <p:cNvSpPr/>
          <p:nvPr/>
        </p:nvSpPr>
        <p:spPr>
          <a:xfrm>
            <a:off x="7838209" y="4738255"/>
            <a:ext cx="138545" cy="26323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172200" y="4125190"/>
            <a:ext cx="304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172200" y="4648200"/>
            <a:ext cx="304800" cy="90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352800" y="4457378"/>
            <a:ext cx="304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3733800" y="4337841"/>
            <a:ext cx="1066800" cy="646331"/>
          </a:xfrm>
          <a:prstGeom prst="rect">
            <a:avLst/>
          </a:prstGeom>
          <a:noFill/>
        </p:spPr>
        <p:txBody>
          <a:bodyPr wrap="square" rtlCol="0">
            <a:spAutoFit/>
          </a:bodyPr>
          <a:lstStyle/>
          <a:p>
            <a:r>
              <a:rPr lang="en-GB" sz="1200" dirty="0"/>
              <a:t>Choppers </a:t>
            </a:r>
          </a:p>
          <a:p>
            <a:r>
              <a:rPr lang="en-GB" sz="1200" dirty="0"/>
              <a:t>Workshop</a:t>
            </a:r>
          </a:p>
          <a:p>
            <a:r>
              <a:rPr lang="en-GB" sz="1200" dirty="0"/>
              <a:t>(permanent)</a:t>
            </a:r>
          </a:p>
        </p:txBody>
      </p:sp>
      <p:sp>
        <p:nvSpPr>
          <p:cNvPr id="42" name="Right Arrow 41"/>
          <p:cNvSpPr/>
          <p:nvPr/>
        </p:nvSpPr>
        <p:spPr>
          <a:xfrm>
            <a:off x="5715000" y="3962400"/>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Arrow 42"/>
          <p:cNvSpPr/>
          <p:nvPr/>
        </p:nvSpPr>
        <p:spPr>
          <a:xfrm rot="5400000">
            <a:off x="7762355" y="3567633"/>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Arrow 43"/>
          <p:cNvSpPr/>
          <p:nvPr/>
        </p:nvSpPr>
        <p:spPr>
          <a:xfrm rot="16200000">
            <a:off x="7795951" y="5625309"/>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Arrow 44"/>
          <p:cNvSpPr/>
          <p:nvPr/>
        </p:nvSpPr>
        <p:spPr>
          <a:xfrm>
            <a:off x="5715000" y="4771482"/>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ight Arrow 45"/>
          <p:cNvSpPr/>
          <p:nvPr/>
        </p:nvSpPr>
        <p:spPr>
          <a:xfrm rot="-3900000">
            <a:off x="4815236" y="3492385"/>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ight Arrow 46"/>
          <p:cNvSpPr/>
          <p:nvPr/>
        </p:nvSpPr>
        <p:spPr>
          <a:xfrm rot="9269920" flipV="1">
            <a:off x="6641828" y="1893413"/>
            <a:ext cx="370033" cy="1142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 Arrow 47"/>
          <p:cNvSpPr/>
          <p:nvPr/>
        </p:nvSpPr>
        <p:spPr>
          <a:xfrm>
            <a:off x="3368040" y="5101937"/>
            <a:ext cx="304800" cy="865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3743850" y="5006732"/>
            <a:ext cx="1312192" cy="276999"/>
          </a:xfrm>
          <a:prstGeom prst="rect">
            <a:avLst/>
          </a:prstGeom>
          <a:noFill/>
        </p:spPr>
        <p:txBody>
          <a:bodyPr wrap="square" rtlCol="0">
            <a:spAutoFit/>
          </a:bodyPr>
          <a:lstStyle/>
          <a:p>
            <a:r>
              <a:rPr lang="en-GB" sz="1200" dirty="0"/>
              <a:t>Main entrances</a:t>
            </a:r>
          </a:p>
        </p:txBody>
      </p:sp>
      <p:sp>
        <p:nvSpPr>
          <p:cNvPr id="50" name="Rectangle 49"/>
          <p:cNvSpPr/>
          <p:nvPr/>
        </p:nvSpPr>
        <p:spPr>
          <a:xfrm>
            <a:off x="228600" y="4337841"/>
            <a:ext cx="4739036" cy="13307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228600" y="5867400"/>
            <a:ext cx="5638800" cy="646331"/>
          </a:xfrm>
          <a:prstGeom prst="rect">
            <a:avLst/>
          </a:prstGeom>
          <a:noFill/>
        </p:spPr>
        <p:txBody>
          <a:bodyPr wrap="square" rtlCol="0">
            <a:spAutoFit/>
          </a:bodyPr>
          <a:lstStyle/>
          <a:p>
            <a:pPr marL="285750" indent="-285750">
              <a:buFont typeface="Arial" charset="0"/>
              <a:buChar char="•"/>
            </a:pPr>
            <a:r>
              <a:rPr lang="en-US" dirty="0"/>
              <a:t>Storage areas will  follow the integrated installation plan and the work-progress.  </a:t>
            </a:r>
          </a:p>
        </p:txBody>
      </p:sp>
      <p:sp>
        <p:nvSpPr>
          <p:cNvPr id="36" name="Left Arrow 35">
            <a:hlinkClick r:id="rId3"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39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Instrument teams areas</a:t>
            </a:r>
          </a:p>
        </p:txBody>
      </p:sp>
      <p:sp>
        <p:nvSpPr>
          <p:cNvPr id="3" name="Content Placeholder 2"/>
          <p:cNvSpPr>
            <a:spLocks noGrp="1"/>
          </p:cNvSpPr>
          <p:nvPr>
            <p:ph idx="1"/>
          </p:nvPr>
        </p:nvSpPr>
        <p:spPr/>
        <p:txBody>
          <a:bodyPr>
            <a:normAutofit/>
          </a:bodyPr>
          <a:lstStyle/>
          <a:p>
            <a:r>
              <a:rPr lang="en-US" sz="3200" dirty="0"/>
              <a:t>Provisional offices for teams</a:t>
            </a:r>
          </a:p>
          <a:p>
            <a:r>
              <a:rPr lang="en-US" sz="3200" dirty="0"/>
              <a:t>Container space</a:t>
            </a:r>
          </a:p>
          <a:p>
            <a:r>
              <a:rPr lang="en-US" sz="3200" dirty="0"/>
              <a:t>Instrument equipment location</a:t>
            </a:r>
          </a:p>
          <a:p>
            <a:r>
              <a:rPr lang="en-US" sz="3200" dirty="0"/>
              <a:t>Lockers</a:t>
            </a:r>
          </a:p>
          <a:p>
            <a:pPr marL="0" indent="0">
              <a:buNone/>
            </a:pPr>
            <a:endParaRPr lang="en-GB"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3676866"/>
            <a:ext cx="4927600" cy="248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a:hlinkClick r:id="rId3"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481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Equipment</a:t>
            </a:r>
          </a:p>
        </p:txBody>
      </p:sp>
      <p:sp>
        <p:nvSpPr>
          <p:cNvPr id="3" name="Content Placeholder 2"/>
          <p:cNvSpPr>
            <a:spLocks noGrp="1"/>
          </p:cNvSpPr>
          <p:nvPr>
            <p:ph idx="1"/>
          </p:nvPr>
        </p:nvSpPr>
        <p:spPr/>
        <p:txBody>
          <a:bodyPr>
            <a:normAutofit fontScale="92500" lnSpcReduction="10000"/>
          </a:bodyPr>
          <a:lstStyle/>
          <a:p>
            <a:r>
              <a:rPr lang="en-US" dirty="0"/>
              <a:t>Instrument teams</a:t>
            </a:r>
          </a:p>
          <a:p>
            <a:r>
              <a:rPr lang="en-US" dirty="0"/>
              <a:t>Technical groups</a:t>
            </a:r>
          </a:p>
          <a:p>
            <a:r>
              <a:rPr lang="en-US" dirty="0"/>
              <a:t>Cranes</a:t>
            </a:r>
          </a:p>
          <a:p>
            <a:r>
              <a:rPr lang="en-US" dirty="0"/>
              <a:t>Forklifts &amp; Hand truck</a:t>
            </a:r>
          </a:p>
          <a:p>
            <a:r>
              <a:rPr lang="en-US" dirty="0"/>
              <a:t>Fences</a:t>
            </a:r>
          </a:p>
          <a:p>
            <a:r>
              <a:rPr lang="en-US" dirty="0"/>
              <a:t>Scaffolding</a:t>
            </a:r>
          </a:p>
          <a:p>
            <a:r>
              <a:rPr lang="en-US" dirty="0"/>
              <a:t>Special equipment</a:t>
            </a:r>
          </a:p>
          <a:p>
            <a:r>
              <a:rPr lang="en-US" dirty="0"/>
              <a:t>Tools workshop</a:t>
            </a:r>
          </a:p>
          <a:p>
            <a:r>
              <a:rPr lang="en-US" dirty="0"/>
              <a:t>Ladders</a:t>
            </a:r>
          </a:p>
          <a:p>
            <a:r>
              <a:rPr lang="en-US" dirty="0"/>
              <a:t>Consumables, materials, etc.</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23</a:t>
            </a:fld>
            <a:endParaRPr lang="en-GB" noProof="0"/>
          </a:p>
        </p:txBody>
      </p:sp>
      <p:sp>
        <p:nvSpPr>
          <p:cNvPr id="7" name="TextBox 6"/>
          <p:cNvSpPr txBox="1"/>
          <p:nvPr/>
        </p:nvSpPr>
        <p:spPr>
          <a:xfrm>
            <a:off x="5257800" y="1828800"/>
            <a:ext cx="3404734" cy="2062103"/>
          </a:xfrm>
          <a:prstGeom prst="rect">
            <a:avLst/>
          </a:prstGeom>
          <a:noFill/>
          <a:ln w="38100">
            <a:solidFill>
              <a:srgbClr val="0094CA"/>
            </a:solidFill>
          </a:ln>
        </p:spPr>
        <p:txBody>
          <a:bodyPr wrap="square" rtlCol="0">
            <a:spAutoFit/>
          </a:bodyPr>
          <a:lstStyle/>
          <a:p>
            <a:r>
              <a:rPr lang="en-US" sz="3200" dirty="0"/>
              <a:t>Previously identified in Field installation Packages FIP</a:t>
            </a:r>
          </a:p>
        </p:txBody>
      </p:sp>
      <p:sp>
        <p:nvSpPr>
          <p:cNvPr id="8" name="Down Arrow 7"/>
          <p:cNvSpPr/>
          <p:nvPr/>
        </p:nvSpPr>
        <p:spPr>
          <a:xfrm>
            <a:off x="8644605" y="6048368"/>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995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800" dirty="0"/>
              <a:t>ESS Support function</a:t>
            </a:r>
            <a:endParaRPr lang="en-GB" sz="2800" dirty="0"/>
          </a:p>
        </p:txBody>
      </p:sp>
      <p:sp>
        <p:nvSpPr>
          <p:cNvPr id="3" name="Content Placeholder 2"/>
          <p:cNvSpPr>
            <a:spLocks noGrp="1"/>
          </p:cNvSpPr>
          <p:nvPr>
            <p:ph idx="1"/>
          </p:nvPr>
        </p:nvSpPr>
        <p:spPr>
          <a:xfrm>
            <a:off x="228600" y="2102035"/>
            <a:ext cx="4572000" cy="4302813"/>
          </a:xfrm>
          <a:ln>
            <a:solidFill>
              <a:schemeClr val="tx1"/>
            </a:solidFill>
          </a:ln>
        </p:spPr>
        <p:txBody>
          <a:bodyPr>
            <a:normAutofit fontScale="77500" lnSpcReduction="20000"/>
          </a:bodyPr>
          <a:lstStyle/>
          <a:p>
            <a:pPr marL="0" indent="0">
              <a:buNone/>
            </a:pPr>
            <a:endParaRPr lang="sv-SE" dirty="0">
              <a:solidFill>
                <a:schemeClr val="tx1"/>
              </a:solidFill>
            </a:endParaRPr>
          </a:p>
          <a:p>
            <a:r>
              <a:rPr lang="sv-SE" sz="2100" dirty="0">
                <a:solidFill>
                  <a:schemeClr val="tx1"/>
                </a:solidFill>
              </a:rPr>
              <a:t>Scaffolding</a:t>
            </a:r>
          </a:p>
          <a:p>
            <a:r>
              <a:rPr lang="sv-SE" sz="2100" dirty="0">
                <a:solidFill>
                  <a:schemeClr val="tx1"/>
                </a:solidFill>
              </a:rPr>
              <a:t>Laydown Areas</a:t>
            </a:r>
          </a:p>
          <a:p>
            <a:r>
              <a:rPr lang="sv-SE" sz="2100" dirty="0">
                <a:solidFill>
                  <a:schemeClr val="tx1"/>
                </a:solidFill>
              </a:rPr>
              <a:t>Crane drivers</a:t>
            </a:r>
          </a:p>
          <a:p>
            <a:r>
              <a:rPr lang="sv-SE" sz="2100" dirty="0">
                <a:solidFill>
                  <a:schemeClr val="tx1"/>
                </a:solidFill>
              </a:rPr>
              <a:t>Logistics/Transport</a:t>
            </a:r>
          </a:p>
          <a:p>
            <a:r>
              <a:rPr lang="sv-SE" sz="2100" dirty="0">
                <a:solidFill>
                  <a:schemeClr val="tx1"/>
                </a:solidFill>
              </a:rPr>
              <a:t>Heavy lifting</a:t>
            </a:r>
          </a:p>
          <a:p>
            <a:r>
              <a:rPr lang="sv-SE" sz="2100" dirty="0">
                <a:solidFill>
                  <a:schemeClr val="tx1"/>
                </a:solidFill>
              </a:rPr>
              <a:t>Temporary Power Fluids</a:t>
            </a:r>
          </a:p>
          <a:p>
            <a:r>
              <a:rPr lang="sv-SE" sz="2100" dirty="0">
                <a:solidFill>
                  <a:schemeClr val="tx1"/>
                </a:solidFill>
              </a:rPr>
              <a:t>Concrete drilling</a:t>
            </a:r>
          </a:p>
          <a:p>
            <a:r>
              <a:rPr lang="sv-SE" sz="2100" dirty="0">
                <a:solidFill>
                  <a:schemeClr val="tx1"/>
                </a:solidFill>
              </a:rPr>
              <a:t>Survey/Alignment</a:t>
            </a:r>
          </a:p>
          <a:p>
            <a:r>
              <a:rPr lang="sv-SE" sz="2100" dirty="0">
                <a:solidFill>
                  <a:schemeClr val="tx1"/>
                </a:solidFill>
              </a:rPr>
              <a:t>General support </a:t>
            </a:r>
          </a:p>
          <a:p>
            <a:pPr marL="0" indent="0">
              <a:buNone/>
            </a:pPr>
            <a:r>
              <a:rPr lang="sv-SE" sz="2100" dirty="0"/>
              <a:t>       </a:t>
            </a:r>
            <a:r>
              <a:rPr lang="sv-SE" sz="2100" dirty="0">
                <a:solidFill>
                  <a:schemeClr val="tx1"/>
                </a:solidFill>
              </a:rPr>
              <a:t>(washing/cleaning)</a:t>
            </a:r>
          </a:p>
          <a:p>
            <a:r>
              <a:rPr lang="sv-SE" sz="2100" dirty="0">
                <a:solidFill>
                  <a:schemeClr val="tx1"/>
                </a:solidFill>
              </a:rPr>
              <a:t>Office support</a:t>
            </a:r>
          </a:p>
          <a:p>
            <a:r>
              <a:rPr lang="sv-SE" sz="2100" dirty="0"/>
              <a:t>PPE and general consumables</a:t>
            </a:r>
            <a:endParaRPr lang="sv-SE" sz="2100" dirty="0">
              <a:solidFill>
                <a:schemeClr val="tx1"/>
              </a:solidFill>
            </a:endParaRPr>
          </a:p>
          <a:p>
            <a:r>
              <a:rPr lang="sv-SE" sz="2100" dirty="0"/>
              <a:t>Safety fencing</a:t>
            </a:r>
          </a:p>
          <a:p>
            <a:r>
              <a:rPr lang="sv-SE" sz="2100" dirty="0">
                <a:solidFill>
                  <a:schemeClr val="tx1"/>
                </a:solidFill>
              </a:rPr>
              <a:t>Workers cabin</a:t>
            </a:r>
          </a:p>
          <a:p>
            <a:r>
              <a:rPr lang="sv-SE" sz="2100" dirty="0"/>
              <a:t>Waste management</a:t>
            </a:r>
            <a:endParaRPr lang="en-GB" sz="2100"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a:p>
        </p:txBody>
      </p:sp>
      <p:sp>
        <p:nvSpPr>
          <p:cNvPr id="5" name="TextBox 4"/>
          <p:cNvSpPr txBox="1"/>
          <p:nvPr/>
        </p:nvSpPr>
        <p:spPr>
          <a:xfrm>
            <a:off x="228600" y="1448484"/>
            <a:ext cx="2362200" cy="646331"/>
          </a:xfrm>
          <a:prstGeom prst="rect">
            <a:avLst/>
          </a:prstGeom>
          <a:noFill/>
        </p:spPr>
        <p:txBody>
          <a:bodyPr wrap="square" rtlCol="0">
            <a:spAutoFit/>
          </a:bodyPr>
          <a:lstStyle/>
          <a:p>
            <a:pPr algn="ctr"/>
            <a:r>
              <a:rPr lang="en-GB" b="1" dirty="0"/>
              <a:t>SUPPORT FUNCTIONS</a:t>
            </a:r>
          </a:p>
          <a:p>
            <a:pPr algn="ctr"/>
            <a:r>
              <a:rPr lang="en-GB" b="1" dirty="0"/>
              <a:t>(to be extended)</a:t>
            </a:r>
          </a:p>
        </p:txBody>
      </p:sp>
      <p:sp>
        <p:nvSpPr>
          <p:cNvPr id="7" name="TextBox 6"/>
          <p:cNvSpPr txBox="1"/>
          <p:nvPr/>
        </p:nvSpPr>
        <p:spPr>
          <a:xfrm>
            <a:off x="5734050" y="2144354"/>
            <a:ext cx="2667000" cy="1169551"/>
          </a:xfrm>
          <a:prstGeom prst="rect">
            <a:avLst/>
          </a:prstGeom>
          <a:solidFill>
            <a:schemeClr val="accent5">
              <a:lumMod val="40000"/>
              <a:lumOff val="60000"/>
            </a:schemeClr>
          </a:solidFill>
          <a:ln w="38100">
            <a:solidFill>
              <a:srgbClr val="0070C0"/>
            </a:solidFill>
          </a:ln>
        </p:spPr>
        <p:txBody>
          <a:bodyPr wrap="square" rtlCol="0">
            <a:spAutoFit/>
          </a:bodyPr>
          <a:lstStyle/>
          <a:p>
            <a:pPr algn="ctr"/>
            <a:r>
              <a:rPr lang="en-GB" sz="1400" b="1" dirty="0"/>
              <a:t>ESS RESPONSIBLE</a:t>
            </a:r>
          </a:p>
          <a:p>
            <a:pPr algn="ctr"/>
            <a:r>
              <a:rPr lang="en-GB" sz="1400" b="1" dirty="0"/>
              <a:t>CONTACT PERSON</a:t>
            </a:r>
          </a:p>
          <a:p>
            <a:pPr algn="ctr"/>
            <a:r>
              <a:rPr lang="en-GB" sz="1400" b="1" dirty="0"/>
              <a:t>MANDATORY/OPTIONAL</a:t>
            </a:r>
          </a:p>
          <a:p>
            <a:pPr algn="ctr"/>
            <a:r>
              <a:rPr lang="en-GB" sz="1400" b="1" dirty="0"/>
              <a:t>FREE/COST</a:t>
            </a:r>
          </a:p>
          <a:p>
            <a:pPr algn="ctr"/>
            <a:r>
              <a:rPr lang="en-GB" sz="1400" b="1" dirty="0"/>
              <a:t>PROVIDER NAME</a:t>
            </a:r>
          </a:p>
        </p:txBody>
      </p:sp>
      <p:sp>
        <p:nvSpPr>
          <p:cNvPr id="8" name="TextBox 7"/>
          <p:cNvSpPr txBox="1"/>
          <p:nvPr/>
        </p:nvSpPr>
        <p:spPr>
          <a:xfrm>
            <a:off x="5871209" y="1508915"/>
            <a:ext cx="2362200" cy="646331"/>
          </a:xfrm>
          <a:prstGeom prst="rect">
            <a:avLst/>
          </a:prstGeom>
          <a:noFill/>
        </p:spPr>
        <p:txBody>
          <a:bodyPr wrap="square" rtlCol="0">
            <a:spAutoFit/>
          </a:bodyPr>
          <a:lstStyle/>
          <a:p>
            <a:pPr algn="ctr"/>
            <a:r>
              <a:rPr lang="en-GB" b="1" dirty="0"/>
              <a:t>FOR EACH OF THE SUPPORT FUNCTION</a:t>
            </a:r>
          </a:p>
        </p:txBody>
      </p:sp>
      <p:pic>
        <p:nvPicPr>
          <p:cNvPr id="11" name="Picture 10"/>
          <p:cNvPicPr/>
          <p:nvPr/>
        </p:nvPicPr>
        <p:blipFill rotWithShape="1">
          <a:blip r:embed="rId2"/>
          <a:srcRect l="48886" t="25781" r="10725" b="49086"/>
          <a:stretch/>
        </p:blipFill>
        <p:spPr bwMode="auto">
          <a:xfrm>
            <a:off x="3025774" y="2909096"/>
            <a:ext cx="1497330" cy="395284"/>
          </a:xfrm>
          <a:prstGeom prst="rect">
            <a:avLst/>
          </a:prstGeom>
          <a:ln>
            <a:noFill/>
          </a:ln>
          <a:extLst>
            <a:ext uri="{53640926-AAD7-44D8-BBD7-CCE9431645EC}">
              <a14:shadowObscured xmlns:a14="http://schemas.microsoft.com/office/drawing/2010/main"/>
            </a:ext>
          </a:extLst>
        </p:spPr>
      </p:pic>
      <p:pic>
        <p:nvPicPr>
          <p:cNvPr id="12" name="Picture 11" descr="4PL Central Station"/>
          <p:cNvPicPr/>
          <p:nvPr/>
        </p:nvPicPr>
        <p:blipFill>
          <a:blip r:embed="rId3">
            <a:extLst>
              <a:ext uri="{28A0092B-C50C-407E-A947-70E740481C1C}">
                <a14:useLocalDpi xmlns:a14="http://schemas.microsoft.com/office/drawing/2010/main" val="0"/>
              </a:ext>
            </a:extLst>
          </a:blip>
          <a:srcRect/>
          <a:stretch>
            <a:fillRect/>
          </a:stretch>
        </p:blipFill>
        <p:spPr bwMode="auto">
          <a:xfrm>
            <a:off x="3701414" y="3455551"/>
            <a:ext cx="737870" cy="849005"/>
          </a:xfrm>
          <a:prstGeom prst="rect">
            <a:avLst/>
          </a:prstGeom>
          <a:noFill/>
          <a:ln>
            <a:noFill/>
          </a:ln>
        </p:spPr>
      </p:pic>
      <p:pic>
        <p:nvPicPr>
          <p:cNvPr id="13" name="Picture 12" descr="Ohlsson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8375" y="5715000"/>
            <a:ext cx="1143000" cy="497368"/>
          </a:xfrm>
          <a:prstGeom prst="rect">
            <a:avLst/>
          </a:prstGeom>
          <a:noFill/>
          <a:ln>
            <a:noFill/>
          </a:ln>
        </p:spPr>
      </p:pic>
      <p:pic>
        <p:nvPicPr>
          <p:cNvPr id="14" name="Picture 13" descr="skanska-2_small"/>
          <p:cNvPicPr/>
          <p:nvPr/>
        </p:nvPicPr>
        <p:blipFill rotWithShape="1">
          <a:blip r:embed="rId5">
            <a:extLst>
              <a:ext uri="{28A0092B-C50C-407E-A947-70E740481C1C}">
                <a14:useLocalDpi xmlns:a14="http://schemas.microsoft.com/office/drawing/2010/main" val="0"/>
              </a:ext>
            </a:extLst>
          </a:blip>
          <a:srcRect l="21693" t="16608" r="58730" b="45928"/>
          <a:stretch/>
        </p:blipFill>
        <p:spPr bwMode="auto">
          <a:xfrm>
            <a:off x="3313430" y="4472501"/>
            <a:ext cx="1386840" cy="652105"/>
          </a:xfrm>
          <a:prstGeom prst="rect">
            <a:avLst/>
          </a:prstGeom>
          <a:noFill/>
          <a:ln>
            <a:noFill/>
          </a:ln>
          <a:extLst>
            <a:ext uri="{53640926-AAD7-44D8-BBD7-CCE9431645EC}">
              <a14:shadowObscured xmlns:a14="http://schemas.microsoft.com/office/drawing/2010/main"/>
            </a:ext>
          </a:extLst>
        </p:spPr>
      </p:pic>
      <p:pic>
        <p:nvPicPr>
          <p:cNvPr id="7172" name="Picture 4" descr="Bildresultat för he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3430" y="2251055"/>
            <a:ext cx="109728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ildresultat för ahlsell">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3508375" y="5124606"/>
            <a:ext cx="1210945" cy="692150"/>
          </a:xfrm>
          <a:prstGeom prst="rect">
            <a:avLst/>
          </a:prstGeom>
          <a:noFill/>
          <a:ln>
            <a:noFill/>
          </a:ln>
        </p:spPr>
      </p:pic>
      <p:sp>
        <p:nvSpPr>
          <p:cNvPr id="16" name="Right Arrow 15"/>
          <p:cNvSpPr/>
          <p:nvPr/>
        </p:nvSpPr>
        <p:spPr>
          <a:xfrm rot="5400000">
            <a:off x="6695756" y="3572975"/>
            <a:ext cx="617855" cy="366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718809" y="4210891"/>
            <a:ext cx="2667000" cy="523220"/>
          </a:xfrm>
          <a:prstGeom prst="rect">
            <a:avLst/>
          </a:prstGeom>
          <a:solidFill>
            <a:schemeClr val="accent5">
              <a:lumMod val="40000"/>
              <a:lumOff val="60000"/>
            </a:schemeClr>
          </a:solidFill>
          <a:ln w="38100">
            <a:solidFill>
              <a:srgbClr val="0070C0"/>
            </a:solidFill>
          </a:ln>
        </p:spPr>
        <p:txBody>
          <a:bodyPr wrap="square" rtlCol="0">
            <a:spAutoFit/>
          </a:bodyPr>
          <a:lstStyle/>
          <a:p>
            <a:pPr algn="ctr"/>
            <a:r>
              <a:rPr lang="en-GB" sz="1400" b="1" dirty="0"/>
              <a:t>NSS INSTALLATION COORDINATOR</a:t>
            </a:r>
          </a:p>
        </p:txBody>
      </p:sp>
      <p:sp>
        <p:nvSpPr>
          <p:cNvPr id="19" name="Right Arrow 18"/>
          <p:cNvSpPr/>
          <p:nvPr/>
        </p:nvSpPr>
        <p:spPr>
          <a:xfrm rot="5400000">
            <a:off x="6695756" y="4924065"/>
            <a:ext cx="617855" cy="366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5690233" y="5470681"/>
            <a:ext cx="2667000" cy="307777"/>
          </a:xfrm>
          <a:prstGeom prst="rect">
            <a:avLst/>
          </a:prstGeom>
          <a:solidFill>
            <a:schemeClr val="accent5">
              <a:lumMod val="40000"/>
              <a:lumOff val="60000"/>
            </a:schemeClr>
          </a:solidFill>
          <a:ln w="38100">
            <a:solidFill>
              <a:srgbClr val="0070C0"/>
            </a:solidFill>
          </a:ln>
        </p:spPr>
        <p:txBody>
          <a:bodyPr wrap="square" rtlCol="0">
            <a:spAutoFit/>
          </a:bodyPr>
          <a:lstStyle/>
          <a:p>
            <a:pPr algn="ctr"/>
            <a:r>
              <a:rPr lang="en-GB" sz="1400" b="1" dirty="0"/>
              <a:t>INSTRUMENT TEAM</a:t>
            </a:r>
          </a:p>
        </p:txBody>
      </p:sp>
      <p:sp>
        <p:nvSpPr>
          <p:cNvPr id="21" name="Down Arrow 20"/>
          <p:cNvSpPr/>
          <p:nvPr/>
        </p:nvSpPr>
        <p:spPr>
          <a:xfrm>
            <a:off x="8686800" y="6034856"/>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826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agreements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pic>
        <p:nvPicPr>
          <p:cNvPr id="3" name="Picture 2"/>
          <p:cNvPicPr>
            <a:picLocks noChangeAspect="1"/>
          </p:cNvPicPr>
          <p:nvPr/>
        </p:nvPicPr>
        <p:blipFill>
          <a:blip r:embed="rId2"/>
          <a:stretch>
            <a:fillRect/>
          </a:stretch>
        </p:blipFill>
        <p:spPr>
          <a:xfrm>
            <a:off x="0" y="1556792"/>
            <a:ext cx="9144000" cy="4528109"/>
          </a:xfrm>
          <a:prstGeom prst="rect">
            <a:avLst/>
          </a:prstGeom>
        </p:spPr>
      </p:pic>
      <p:sp>
        <p:nvSpPr>
          <p:cNvPr id="5" name="Rectangle 4"/>
          <p:cNvSpPr/>
          <p:nvPr/>
        </p:nvSpPr>
        <p:spPr>
          <a:xfrm>
            <a:off x="1619672" y="1988840"/>
            <a:ext cx="6984776"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19672" y="2924944"/>
            <a:ext cx="6984776"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19672" y="5085183"/>
            <a:ext cx="6984776" cy="999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7926" y="2195282"/>
            <a:ext cx="1066800" cy="523220"/>
          </a:xfrm>
          <a:prstGeom prst="rect">
            <a:avLst/>
          </a:prstGeom>
          <a:solidFill>
            <a:schemeClr val="accent1"/>
          </a:solidFill>
        </p:spPr>
        <p:txBody>
          <a:bodyPr wrap="square" rtlCol="0">
            <a:spAutoFit/>
          </a:bodyPr>
          <a:lstStyle/>
          <a:p>
            <a:pPr algn="ctr"/>
            <a:r>
              <a:rPr lang="en-GB" sz="1400" b="1" dirty="0"/>
              <a:t>PIPING &amp; COOLING</a:t>
            </a:r>
          </a:p>
        </p:txBody>
      </p:sp>
      <p:sp>
        <p:nvSpPr>
          <p:cNvPr id="9" name="TextBox 8"/>
          <p:cNvSpPr txBox="1"/>
          <p:nvPr/>
        </p:nvSpPr>
        <p:spPr>
          <a:xfrm>
            <a:off x="299826" y="3167390"/>
            <a:ext cx="1229147" cy="523220"/>
          </a:xfrm>
          <a:prstGeom prst="rect">
            <a:avLst/>
          </a:prstGeom>
          <a:solidFill>
            <a:schemeClr val="accent1"/>
          </a:solidFill>
        </p:spPr>
        <p:txBody>
          <a:bodyPr wrap="square" rtlCol="0">
            <a:spAutoFit/>
          </a:bodyPr>
          <a:lstStyle/>
          <a:p>
            <a:pPr algn="ctr"/>
            <a:r>
              <a:rPr lang="en-GB" sz="1400" b="1" dirty="0"/>
              <a:t>ELECTRICAL INSTALLATION</a:t>
            </a:r>
          </a:p>
        </p:txBody>
      </p:sp>
      <p:sp>
        <p:nvSpPr>
          <p:cNvPr id="10" name="TextBox 9"/>
          <p:cNvSpPr txBox="1"/>
          <p:nvPr/>
        </p:nvSpPr>
        <p:spPr>
          <a:xfrm>
            <a:off x="295274" y="5323431"/>
            <a:ext cx="1229147" cy="307777"/>
          </a:xfrm>
          <a:prstGeom prst="rect">
            <a:avLst/>
          </a:prstGeom>
          <a:solidFill>
            <a:schemeClr val="accent1"/>
          </a:solidFill>
        </p:spPr>
        <p:txBody>
          <a:bodyPr wrap="square" rtlCol="0">
            <a:spAutoFit/>
          </a:bodyPr>
          <a:lstStyle/>
          <a:p>
            <a:pPr algn="ctr"/>
            <a:r>
              <a:rPr lang="en-GB" sz="1400" b="1" dirty="0"/>
              <a:t>TRAINING</a:t>
            </a:r>
          </a:p>
        </p:txBody>
      </p:sp>
      <p:sp>
        <p:nvSpPr>
          <p:cNvPr id="11" name="Down Arrow 10"/>
          <p:cNvSpPr/>
          <p:nvPr/>
        </p:nvSpPr>
        <p:spPr>
          <a:xfrm>
            <a:off x="8604448" y="6071453"/>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15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pic>
        <p:nvPicPr>
          <p:cNvPr id="5" name="Picture 4"/>
          <p:cNvPicPr>
            <a:picLocks noChangeAspect="1"/>
          </p:cNvPicPr>
          <p:nvPr/>
        </p:nvPicPr>
        <p:blipFill>
          <a:blip r:embed="rId2"/>
          <a:stretch>
            <a:fillRect/>
          </a:stretch>
        </p:blipFill>
        <p:spPr>
          <a:xfrm>
            <a:off x="0" y="1537825"/>
            <a:ext cx="9144000" cy="5001087"/>
          </a:xfrm>
          <a:prstGeom prst="rect">
            <a:avLst/>
          </a:prstGeom>
        </p:spPr>
      </p:pic>
      <p:sp>
        <p:nvSpPr>
          <p:cNvPr id="6" name="Title 1"/>
          <p:cNvSpPr>
            <a:spLocks noGrp="1"/>
          </p:cNvSpPr>
          <p:nvPr>
            <p:ph type="title"/>
          </p:nvPr>
        </p:nvSpPr>
        <p:spPr/>
        <p:txBody>
          <a:bodyPr/>
          <a:lstStyle/>
          <a:p>
            <a:r>
              <a:rPr lang="sv-SE" dirty="0"/>
              <a:t>Framework agreements</a:t>
            </a:r>
          </a:p>
        </p:txBody>
      </p:sp>
      <p:sp>
        <p:nvSpPr>
          <p:cNvPr id="7" name="Rectangle 6"/>
          <p:cNvSpPr/>
          <p:nvPr/>
        </p:nvSpPr>
        <p:spPr>
          <a:xfrm>
            <a:off x="1619672" y="1534903"/>
            <a:ext cx="6984776" cy="7419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9672" y="2276872"/>
            <a:ext cx="6984776"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6224" y="1644277"/>
            <a:ext cx="1229147" cy="523220"/>
          </a:xfrm>
          <a:prstGeom prst="rect">
            <a:avLst/>
          </a:prstGeom>
          <a:solidFill>
            <a:schemeClr val="accent1"/>
          </a:solidFill>
        </p:spPr>
        <p:txBody>
          <a:bodyPr wrap="square" rtlCol="0">
            <a:spAutoFit/>
          </a:bodyPr>
          <a:lstStyle/>
          <a:p>
            <a:pPr algn="ctr"/>
            <a:r>
              <a:rPr lang="en-GB" sz="1400" b="1" dirty="0"/>
              <a:t>INSTALLATION RESOURCES</a:t>
            </a:r>
          </a:p>
        </p:txBody>
      </p:sp>
      <p:sp>
        <p:nvSpPr>
          <p:cNvPr id="10" name="TextBox 9"/>
          <p:cNvSpPr txBox="1"/>
          <p:nvPr/>
        </p:nvSpPr>
        <p:spPr>
          <a:xfrm>
            <a:off x="276224" y="2375302"/>
            <a:ext cx="1229147" cy="523220"/>
          </a:xfrm>
          <a:prstGeom prst="rect">
            <a:avLst/>
          </a:prstGeom>
          <a:solidFill>
            <a:schemeClr val="accent1"/>
          </a:solidFill>
        </p:spPr>
        <p:txBody>
          <a:bodyPr wrap="square" rtlCol="0">
            <a:spAutoFit/>
          </a:bodyPr>
          <a:lstStyle/>
          <a:p>
            <a:pPr algn="ctr"/>
            <a:r>
              <a:rPr lang="en-GB" sz="1400" b="1" dirty="0"/>
              <a:t>LIFTING &amp; HANDLING</a:t>
            </a:r>
          </a:p>
        </p:txBody>
      </p:sp>
      <p:sp>
        <p:nvSpPr>
          <p:cNvPr id="11" name="Down Arrow 10"/>
          <p:cNvSpPr/>
          <p:nvPr/>
        </p:nvSpPr>
        <p:spPr>
          <a:xfrm>
            <a:off x="8735380" y="6203972"/>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08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6845" r="3616"/>
          <a:stretch/>
        </p:blipFill>
        <p:spPr>
          <a:xfrm rot="16200000">
            <a:off x="2586085" y="1734045"/>
            <a:ext cx="2567655" cy="7583546"/>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noProof="0" smtClean="0"/>
              <a:t>27</a:t>
            </a:fld>
            <a:endParaRPr lang="en-GB" noProof="0" dirty="0"/>
          </a:p>
        </p:txBody>
      </p:sp>
      <p:sp>
        <p:nvSpPr>
          <p:cNvPr id="6" name="TextBox 5"/>
          <p:cNvSpPr txBox="1"/>
          <p:nvPr/>
        </p:nvSpPr>
        <p:spPr>
          <a:xfrm>
            <a:off x="1010796" y="2752514"/>
            <a:ext cx="1944217" cy="338554"/>
          </a:xfrm>
          <a:prstGeom prst="rect">
            <a:avLst/>
          </a:prstGeom>
          <a:gradFill flip="none" rotWithShape="1">
            <a:gsLst>
              <a:gs pos="0">
                <a:schemeClr val="accent4">
                  <a:lumMod val="75000"/>
                </a:schemeClr>
              </a:gs>
              <a:gs pos="100000">
                <a:srgbClr val="FFFFFF"/>
              </a:gs>
            </a:gsLst>
            <a:lin ang="16200000" scaled="0"/>
            <a:tileRect/>
          </a:gradFill>
          <a:ln w="12700" cmpd="sng">
            <a:solidFill>
              <a:schemeClr val="tx1"/>
            </a:solidFill>
          </a:ln>
        </p:spPr>
        <p:txBody>
          <a:bodyPr wrap="square" rtlCol="0">
            <a:spAutoFit/>
          </a:bodyPr>
          <a:lstStyle/>
          <a:p>
            <a:pPr algn="ctr"/>
            <a:r>
              <a:rPr lang="en-US" sz="800" b="1" dirty="0"/>
              <a:t>Survey Alignment Metrology Section</a:t>
            </a:r>
          </a:p>
          <a:p>
            <a:pPr algn="ctr"/>
            <a:r>
              <a:rPr lang="en-US" sz="800" i="1" dirty="0"/>
              <a:t>SL Fabien Rey </a:t>
            </a:r>
          </a:p>
        </p:txBody>
      </p:sp>
      <p:sp>
        <p:nvSpPr>
          <p:cNvPr id="7" name="TextBox 6"/>
          <p:cNvSpPr txBox="1"/>
          <p:nvPr/>
        </p:nvSpPr>
        <p:spPr>
          <a:xfrm>
            <a:off x="1010796" y="3681831"/>
            <a:ext cx="1944217" cy="33855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800" b="1" dirty="0"/>
              <a:t>Manufacturing Section</a:t>
            </a:r>
          </a:p>
          <a:p>
            <a:pPr algn="ctr"/>
            <a:r>
              <a:rPr lang="en-US" sz="800" i="1" dirty="0"/>
              <a:t>SL Benjamin Davidge</a:t>
            </a:r>
          </a:p>
        </p:txBody>
      </p:sp>
      <p:sp>
        <p:nvSpPr>
          <p:cNvPr id="8" name="TextBox 7"/>
          <p:cNvSpPr txBox="1"/>
          <p:nvPr/>
        </p:nvSpPr>
        <p:spPr>
          <a:xfrm>
            <a:off x="1010796" y="3225957"/>
            <a:ext cx="1944217" cy="338554"/>
          </a:xfrm>
          <a:prstGeom prst="rect">
            <a:avLst/>
          </a:prstGeom>
          <a:gradFill flip="none" rotWithShape="1">
            <a:gsLst>
              <a:gs pos="0">
                <a:schemeClr val="accent4">
                  <a:lumMod val="75000"/>
                </a:schemeClr>
              </a:gs>
              <a:gs pos="100000">
                <a:srgbClr val="FFFFFF"/>
              </a:gs>
            </a:gsLst>
            <a:lin ang="16200000" scaled="0"/>
            <a:tileRect/>
          </a:gradFill>
          <a:ln w="12700" cmpd="sng">
            <a:solidFill>
              <a:schemeClr val="tx1"/>
            </a:solidFill>
          </a:ln>
        </p:spPr>
        <p:txBody>
          <a:bodyPr wrap="square" rtlCol="0">
            <a:spAutoFit/>
          </a:bodyPr>
          <a:lstStyle/>
          <a:p>
            <a:pPr algn="ctr"/>
            <a:r>
              <a:rPr lang="en-US" sz="800" b="1" dirty="0"/>
              <a:t>Spatial Integration Section</a:t>
            </a:r>
          </a:p>
          <a:p>
            <a:pPr algn="ctr"/>
            <a:r>
              <a:rPr lang="en-US" sz="800" i="1" dirty="0"/>
              <a:t>SL Fabien Rey (Acting)</a:t>
            </a:r>
          </a:p>
        </p:txBody>
      </p:sp>
      <p:cxnSp>
        <p:nvCxnSpPr>
          <p:cNvPr id="9" name="Elbow Connector 8"/>
          <p:cNvCxnSpPr>
            <a:stCxn id="14" idx="2"/>
            <a:endCxn id="15" idx="0"/>
          </p:cNvCxnSpPr>
          <p:nvPr/>
        </p:nvCxnSpPr>
        <p:spPr>
          <a:xfrm rot="16200000" flipH="1">
            <a:off x="1144287" y="1864419"/>
            <a:ext cx="382288" cy="43962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2008" y="2084233"/>
            <a:ext cx="10436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Elbow Connector 10"/>
          <p:cNvCxnSpPr>
            <a:endCxn id="6" idx="1"/>
          </p:cNvCxnSpPr>
          <p:nvPr/>
        </p:nvCxnSpPr>
        <p:spPr>
          <a:xfrm rot="16200000" flipH="1">
            <a:off x="714698" y="2625693"/>
            <a:ext cx="304166" cy="28803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Elbow Connector 11"/>
          <p:cNvCxnSpPr>
            <a:endCxn id="8" idx="1"/>
          </p:cNvCxnSpPr>
          <p:nvPr/>
        </p:nvCxnSpPr>
        <p:spPr>
          <a:xfrm rot="16200000" flipH="1">
            <a:off x="617428" y="3001865"/>
            <a:ext cx="498705" cy="28803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endCxn id="7" idx="1"/>
          </p:cNvCxnSpPr>
          <p:nvPr/>
        </p:nvCxnSpPr>
        <p:spPr>
          <a:xfrm rot="16200000" flipH="1">
            <a:off x="638843" y="3479154"/>
            <a:ext cx="455875" cy="28803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7504" y="1554536"/>
            <a:ext cx="2016225" cy="338554"/>
          </a:xfrm>
          <a:prstGeom prst="rect">
            <a:avLst/>
          </a:prstGeom>
          <a:gradFill flip="none" rotWithShape="1">
            <a:gsLst>
              <a:gs pos="0">
                <a:schemeClr val="bg1">
                  <a:lumMod val="50000"/>
                </a:schemeClr>
              </a:gs>
              <a:gs pos="100000">
                <a:prstClr val="white"/>
              </a:gs>
            </a:gsLst>
            <a:lin ang="16200000" scaled="0"/>
            <a:tileRect/>
          </a:gradFill>
          <a:ln w="12700" cmpd="sng">
            <a:solidFill>
              <a:schemeClr val="tx1"/>
            </a:solidFill>
          </a:ln>
        </p:spPr>
        <p:txBody>
          <a:bodyPr wrap="square" rtlCol="0">
            <a:spAutoFit/>
          </a:bodyPr>
          <a:lstStyle/>
          <a:p>
            <a:pPr algn="ctr"/>
            <a:r>
              <a:rPr lang="en-US" sz="800" b="1" dirty="0"/>
              <a:t>Engineering &amp; Integration Support Division</a:t>
            </a:r>
          </a:p>
          <a:p>
            <a:pPr algn="ctr"/>
            <a:r>
              <a:rPr lang="en-US" sz="800" i="1" dirty="0"/>
              <a:t>HoD Peter Rådahl</a:t>
            </a:r>
          </a:p>
        </p:txBody>
      </p:sp>
      <p:sp>
        <p:nvSpPr>
          <p:cNvPr id="15" name="TextBox 14"/>
          <p:cNvSpPr txBox="1"/>
          <p:nvPr/>
        </p:nvSpPr>
        <p:spPr>
          <a:xfrm>
            <a:off x="583137" y="2275378"/>
            <a:ext cx="1944217" cy="338554"/>
          </a:xfrm>
          <a:prstGeom prst="rect">
            <a:avLst/>
          </a:prstGeom>
          <a:gradFill flip="none" rotWithShape="1">
            <a:gsLst>
              <a:gs pos="0">
                <a:schemeClr val="accent4">
                  <a:lumMod val="75000"/>
                </a:schemeClr>
              </a:gs>
              <a:gs pos="100000">
                <a:srgbClr val="FFFFFF"/>
              </a:gs>
            </a:gsLst>
            <a:lin ang="16200000" scaled="0"/>
            <a:tileRect/>
          </a:gradFill>
          <a:ln w="12700" cmpd="sng">
            <a:solidFill>
              <a:schemeClr val="tx1"/>
            </a:solidFill>
          </a:ln>
        </p:spPr>
        <p:txBody>
          <a:bodyPr wrap="square" rtlCol="0">
            <a:spAutoFit/>
          </a:bodyPr>
          <a:lstStyle/>
          <a:p>
            <a:pPr algn="ctr"/>
            <a:r>
              <a:rPr lang="en-US" sz="800" b="1" dirty="0"/>
              <a:t>Machine Engineering Service Group</a:t>
            </a:r>
          </a:p>
          <a:p>
            <a:pPr algn="ctr"/>
            <a:r>
              <a:rPr lang="en-US" sz="800" i="1" dirty="0"/>
              <a:t>GL  Fabien Rey (Acting)</a:t>
            </a:r>
          </a:p>
        </p:txBody>
      </p:sp>
      <p:sp>
        <p:nvSpPr>
          <p:cNvPr id="16" name="Rectangle 15"/>
          <p:cNvSpPr/>
          <p:nvPr/>
        </p:nvSpPr>
        <p:spPr>
          <a:xfrm>
            <a:off x="960845" y="3635824"/>
            <a:ext cx="2057400" cy="449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itle 1"/>
          <p:cNvSpPr>
            <a:spLocks noGrp="1"/>
          </p:cNvSpPr>
          <p:nvPr>
            <p:ph type="title"/>
          </p:nvPr>
        </p:nvSpPr>
        <p:spPr>
          <a:xfrm>
            <a:off x="300344" y="304800"/>
            <a:ext cx="7139136" cy="761083"/>
          </a:xfrm>
        </p:spPr>
        <p:txBody>
          <a:bodyPr>
            <a:normAutofit fontScale="90000"/>
          </a:bodyPr>
          <a:lstStyle/>
          <a:p>
            <a:br>
              <a:rPr lang="sv-SE" sz="2400" dirty="0"/>
            </a:br>
            <a:r>
              <a:rPr lang="sv-SE" sz="2400" dirty="0"/>
              <a:t>Manufacturing Section – Temporary Technical Center</a:t>
            </a:r>
          </a:p>
        </p:txBody>
      </p:sp>
      <p:sp>
        <p:nvSpPr>
          <p:cNvPr id="20" name="Content Placeholder 2"/>
          <p:cNvSpPr txBox="1">
            <a:spLocks/>
          </p:cNvSpPr>
          <p:nvPr/>
        </p:nvSpPr>
        <p:spPr>
          <a:xfrm>
            <a:off x="3635896" y="3225957"/>
            <a:ext cx="4583760" cy="954107"/>
          </a:xfrm>
          <a:prstGeom prst="rect">
            <a:avLst/>
          </a:prstGeom>
          <a:noFill/>
        </p:spPr>
        <p:txBody>
          <a:bodyPr wrap="square" rtlCol="0">
            <a:spAutoFit/>
          </a:bodyPr>
          <a:lstStyle>
            <a:defPPr>
              <a:defRPr lang="sv-SE"/>
            </a:defPPr>
            <a:lvl1pPr algn="ctr">
              <a:defRPr sz="1600" b="1" i="1">
                <a:solidFill>
                  <a:srgbClr val="0070C0"/>
                </a:solidFill>
              </a:defRPr>
            </a:lvl1pPr>
          </a:lstStyle>
          <a:p>
            <a:pPr algn="l"/>
            <a:r>
              <a:rPr lang="en-US" sz="1400" b="0" i="0" dirty="0"/>
              <a:t>Delivered through: </a:t>
            </a:r>
          </a:p>
          <a:p>
            <a:pPr marL="285750" indent="-285750" algn="l">
              <a:buFont typeface="Courier New" panose="02070309020205020404" pitchFamily="49" charset="0"/>
              <a:buChar char="o"/>
            </a:pPr>
            <a:r>
              <a:rPr lang="en-US" sz="1400" b="0" i="0" dirty="0"/>
              <a:t>Coordination of a central mechanical workshop </a:t>
            </a:r>
          </a:p>
          <a:p>
            <a:pPr marL="285750" indent="-285750" algn="l">
              <a:buFont typeface="Courier New" panose="02070309020205020404" pitchFamily="49" charset="0"/>
              <a:buChar char="o"/>
            </a:pPr>
            <a:r>
              <a:rPr lang="en-US" sz="1400" b="0" i="0" dirty="0"/>
              <a:t>Extensive network of external vendors </a:t>
            </a:r>
          </a:p>
          <a:p>
            <a:pPr marL="285750" indent="-285750" algn="l">
              <a:buFont typeface="Courier New" panose="02070309020205020404" pitchFamily="49" charset="0"/>
              <a:buChar char="o"/>
            </a:pPr>
            <a:r>
              <a:rPr lang="en-US" sz="1400" b="0" i="0" dirty="0"/>
              <a:t>Experienced staff</a:t>
            </a:r>
            <a:endParaRPr lang="sv-SE" sz="1400" b="0" i="0" dirty="0"/>
          </a:p>
        </p:txBody>
      </p:sp>
      <p:sp>
        <p:nvSpPr>
          <p:cNvPr id="18" name="Content Placeholder 2"/>
          <p:cNvSpPr txBox="1">
            <a:spLocks/>
          </p:cNvSpPr>
          <p:nvPr/>
        </p:nvSpPr>
        <p:spPr>
          <a:xfrm>
            <a:off x="2656208" y="1443965"/>
            <a:ext cx="6264696" cy="734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Formal establishment of new </a:t>
            </a:r>
            <a:r>
              <a:rPr lang="en-US" sz="1400" b="1" dirty="0">
                <a:solidFill>
                  <a:srgbClr val="FF5050"/>
                </a:solidFill>
              </a:rPr>
              <a:t>Manufacturing Section</a:t>
            </a:r>
            <a:r>
              <a:rPr lang="en-US" sz="1400" dirty="0"/>
              <a:t> in August 2017</a:t>
            </a:r>
          </a:p>
          <a:p>
            <a:r>
              <a:rPr lang="en-US" sz="1400" dirty="0"/>
              <a:t>Section is part of new Machine Engineering Service Group within E&amp;IS Division</a:t>
            </a:r>
          </a:p>
          <a:p>
            <a:r>
              <a:rPr lang="en-US" sz="1400" dirty="0"/>
              <a:t>Appointment of Benjamin Davidge as Section Leader in October 2017</a:t>
            </a:r>
          </a:p>
        </p:txBody>
      </p:sp>
      <p:sp>
        <p:nvSpPr>
          <p:cNvPr id="31" name="TextBox 30"/>
          <p:cNvSpPr txBox="1"/>
          <p:nvPr/>
        </p:nvSpPr>
        <p:spPr>
          <a:xfrm>
            <a:off x="3697990" y="2242151"/>
            <a:ext cx="4873311" cy="1169551"/>
          </a:xfrm>
          <a:prstGeom prst="rect">
            <a:avLst/>
          </a:prstGeom>
          <a:noFill/>
        </p:spPr>
        <p:txBody>
          <a:bodyPr wrap="square" rtlCol="0">
            <a:spAutoFit/>
          </a:bodyPr>
          <a:lstStyle/>
          <a:p>
            <a:r>
              <a:rPr lang="en-US" sz="1400" b="1" dirty="0">
                <a:solidFill>
                  <a:srgbClr val="0070C0"/>
                </a:solidFill>
              </a:rPr>
              <a:t>Section Mandate</a:t>
            </a:r>
            <a:r>
              <a:rPr lang="sv-SE" sz="1400" b="1" dirty="0">
                <a:solidFill>
                  <a:srgbClr val="0070C0"/>
                </a:solidFill>
              </a:rPr>
              <a:t>:</a:t>
            </a:r>
            <a:endParaRPr lang="en-US" sz="1400" b="1" dirty="0">
              <a:solidFill>
                <a:srgbClr val="0070C0"/>
              </a:solidFill>
            </a:endParaRPr>
          </a:p>
          <a:p>
            <a:r>
              <a:rPr lang="en-US" sz="1400" b="1" i="1" dirty="0">
                <a:solidFill>
                  <a:srgbClr val="0070C0"/>
                </a:solidFill>
              </a:rPr>
              <a:t>“Provide support for all mechanical disciplines of manufacturing to ESS as necessary to support installation, commissioning &amp; operation of the facility."</a:t>
            </a:r>
            <a:endParaRPr lang="en-US" sz="1400" b="1" dirty="0">
              <a:solidFill>
                <a:srgbClr val="0070C0"/>
              </a:solidFill>
            </a:endParaRPr>
          </a:p>
          <a:p>
            <a:endParaRPr lang="sv-SE" sz="1400" dirty="0">
              <a:solidFill>
                <a:srgbClr val="0070C0"/>
              </a:solidFill>
            </a:endParaRPr>
          </a:p>
        </p:txBody>
      </p:sp>
      <p:sp>
        <p:nvSpPr>
          <p:cNvPr id="38" name="Rectangle 37"/>
          <p:cNvSpPr/>
          <p:nvPr/>
        </p:nvSpPr>
        <p:spPr>
          <a:xfrm>
            <a:off x="3952880" y="5745480"/>
            <a:ext cx="276220" cy="115767"/>
          </a:xfrm>
          <a:prstGeom prst="rect">
            <a:avLst/>
          </a:prstGeom>
          <a:solidFill>
            <a:srgbClr val="FF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TextBox 38"/>
          <p:cNvSpPr txBox="1"/>
          <p:nvPr/>
        </p:nvSpPr>
        <p:spPr>
          <a:xfrm>
            <a:off x="4614223" y="6278079"/>
            <a:ext cx="3005053" cy="276999"/>
          </a:xfrm>
          <a:prstGeom prst="rect">
            <a:avLst/>
          </a:prstGeom>
          <a:noFill/>
          <a:ln>
            <a:noFill/>
          </a:ln>
        </p:spPr>
        <p:txBody>
          <a:bodyPr wrap="none" rtlCol="0">
            <a:spAutoFit/>
          </a:bodyPr>
          <a:lstStyle/>
          <a:p>
            <a:r>
              <a:rPr lang="en-US" sz="1200" dirty="0"/>
              <a:t>Location of Temporary Technical Center (TTC)</a:t>
            </a:r>
            <a:endParaRPr lang="sv-SE" sz="1200" dirty="0"/>
          </a:p>
        </p:txBody>
      </p:sp>
      <p:cxnSp>
        <p:nvCxnSpPr>
          <p:cNvPr id="40" name="Straight Arrow Connector 39"/>
          <p:cNvCxnSpPr>
            <a:stCxn id="39" idx="1"/>
          </p:cNvCxnSpPr>
          <p:nvPr/>
        </p:nvCxnSpPr>
        <p:spPr>
          <a:xfrm flipH="1" flipV="1">
            <a:off x="4103681" y="5793055"/>
            <a:ext cx="510542" cy="6235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p:cNvSpPr/>
          <p:nvPr/>
        </p:nvSpPr>
        <p:spPr>
          <a:xfrm>
            <a:off x="1763688" y="4592470"/>
            <a:ext cx="3880852" cy="97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Content Placeholder 2"/>
          <p:cNvSpPr txBox="1">
            <a:spLocks/>
          </p:cNvSpPr>
          <p:nvPr/>
        </p:nvSpPr>
        <p:spPr>
          <a:xfrm>
            <a:off x="1864121" y="4189284"/>
            <a:ext cx="7056783" cy="10038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1400" dirty="0"/>
              <a:t>Planned permanent location of central workshop </a:t>
            </a:r>
            <a:r>
              <a:rPr lang="sv-SE" sz="1400" b="1" dirty="0"/>
              <a:t>not</a:t>
            </a:r>
            <a:r>
              <a:rPr lang="sv-SE" sz="1400" dirty="0"/>
              <a:t> available for occupancy until earliest mid-2020</a:t>
            </a:r>
          </a:p>
          <a:p>
            <a:r>
              <a:rPr lang="en-US" sz="1400" dirty="0"/>
              <a:t>Availability of on-site mechanical workshop deemed </a:t>
            </a:r>
            <a:r>
              <a:rPr lang="en-US" sz="1400" b="1" dirty="0"/>
              <a:t>essential</a:t>
            </a:r>
            <a:r>
              <a:rPr lang="en-US" sz="1400" dirty="0"/>
              <a:t> during installation phase  </a:t>
            </a:r>
          </a:p>
          <a:p>
            <a:r>
              <a:rPr lang="en-US" sz="1400" dirty="0"/>
              <a:t>Location for establishment of a temporary mechanical workshop found in </a:t>
            </a:r>
            <a:r>
              <a:rPr lang="en-US" sz="1400" b="1" dirty="0"/>
              <a:t>Gallery building</a:t>
            </a:r>
          </a:p>
          <a:p>
            <a:r>
              <a:rPr lang="en-US" sz="1400" dirty="0"/>
              <a:t>To be called the Temporary Technical Center (TTC) </a:t>
            </a:r>
          </a:p>
        </p:txBody>
      </p:sp>
      <p:sp>
        <p:nvSpPr>
          <p:cNvPr id="24" name="Down Arrow 23"/>
          <p:cNvSpPr/>
          <p:nvPr/>
        </p:nvSpPr>
        <p:spPr>
          <a:xfrm>
            <a:off x="8603906" y="6046540"/>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10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noProof="0" smtClean="0"/>
              <a:t>28</a:t>
            </a:fld>
            <a:endParaRPr lang="en-GB" noProof="0" dirty="0"/>
          </a:p>
        </p:txBody>
      </p:sp>
      <p:sp>
        <p:nvSpPr>
          <p:cNvPr id="19" name="Title 1"/>
          <p:cNvSpPr>
            <a:spLocks noGrp="1"/>
          </p:cNvSpPr>
          <p:nvPr>
            <p:ph type="title"/>
          </p:nvPr>
        </p:nvSpPr>
        <p:spPr>
          <a:xfrm>
            <a:off x="107504" y="227683"/>
            <a:ext cx="7139136" cy="1143000"/>
          </a:xfrm>
        </p:spPr>
        <p:txBody>
          <a:bodyPr>
            <a:normAutofit/>
          </a:bodyPr>
          <a:lstStyle/>
          <a:p>
            <a:r>
              <a:rPr lang="sv-SE" sz="2400" dirty="0"/>
              <a:t>Manufacturing Section – Temporary Technical Center</a:t>
            </a:r>
          </a:p>
        </p:txBody>
      </p:sp>
      <p:sp>
        <p:nvSpPr>
          <p:cNvPr id="18" name="Content Placeholder 2"/>
          <p:cNvSpPr txBox="1">
            <a:spLocks/>
          </p:cNvSpPr>
          <p:nvPr/>
        </p:nvSpPr>
        <p:spPr>
          <a:xfrm>
            <a:off x="179512" y="1503068"/>
            <a:ext cx="7499176"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~300 m2 TTC floor area</a:t>
            </a:r>
          </a:p>
          <a:p>
            <a:r>
              <a:rPr lang="en-US" sz="1400" dirty="0"/>
              <a:t>Preparation of space starting end of March 2018</a:t>
            </a:r>
          </a:p>
          <a:p>
            <a:r>
              <a:rPr lang="en-US" sz="1400" dirty="0"/>
              <a:t>Machinery and equipment purchasing underway</a:t>
            </a:r>
          </a:p>
          <a:p>
            <a:r>
              <a:rPr lang="en-US" sz="1400" dirty="0"/>
              <a:t>Machinery for machining, material cutting, basic sheet metal/fabrication, welding</a:t>
            </a:r>
          </a:p>
          <a:p>
            <a:r>
              <a:rPr lang="en-US" sz="1400" dirty="0"/>
              <a:t>Limited assembly space – No overhead crane </a:t>
            </a:r>
          </a:p>
        </p:txBody>
      </p:sp>
      <p:sp>
        <p:nvSpPr>
          <p:cNvPr id="36" name="Content Placeholder 2"/>
          <p:cNvSpPr txBox="1">
            <a:spLocks/>
          </p:cNvSpPr>
          <p:nvPr/>
        </p:nvSpPr>
        <p:spPr>
          <a:xfrm>
            <a:off x="899592" y="6189672"/>
            <a:ext cx="7388399" cy="1398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400" i="1" dirty="0"/>
              <a:t>Please visit the </a:t>
            </a:r>
            <a:r>
              <a:rPr lang="en-US" sz="1400" b="1" i="1" dirty="0"/>
              <a:t>Manufacturing Section</a:t>
            </a:r>
            <a:r>
              <a:rPr lang="en-US" sz="1400" i="1" dirty="0"/>
              <a:t> page on </a:t>
            </a:r>
            <a:r>
              <a:rPr lang="en-US" sz="1400" b="1" i="1" dirty="0"/>
              <a:t>confluence</a:t>
            </a:r>
            <a:r>
              <a:rPr lang="en-US" sz="1400" i="1" dirty="0"/>
              <a:t> for more information and latest updates</a:t>
            </a:r>
          </a:p>
          <a:p>
            <a:pPr marL="0" indent="0" algn="ctr">
              <a:buNone/>
            </a:pPr>
            <a:r>
              <a:rPr lang="en-US" sz="1400" dirty="0">
                <a:hlinkClick r:id="rId2"/>
              </a:rPr>
              <a:t>https://confluence.esss.lu.se/display/EIS/Manufacturing+Section</a:t>
            </a:r>
            <a:r>
              <a:rPr lang="en-US" sz="1400" dirty="0"/>
              <a:t> </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21210"/>
          <a:stretch/>
        </p:blipFill>
        <p:spPr>
          <a:xfrm>
            <a:off x="153576" y="2873040"/>
            <a:ext cx="4253753" cy="2513627"/>
          </a:xfrm>
          <a:prstGeom prst="rect">
            <a:avLst/>
          </a:prstGeom>
        </p:spPr>
      </p:pic>
      <p:sp>
        <p:nvSpPr>
          <p:cNvPr id="29" name="Content Placeholder 2"/>
          <p:cNvSpPr txBox="1">
            <a:spLocks/>
          </p:cNvSpPr>
          <p:nvPr/>
        </p:nvSpPr>
        <p:spPr>
          <a:xfrm>
            <a:off x="179512" y="5599165"/>
            <a:ext cx="8507288"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Dedicated Manufacturing Section technicians only – </a:t>
            </a:r>
            <a:r>
              <a:rPr lang="en-US" sz="1400" b="1" dirty="0"/>
              <a:t>Not open access</a:t>
            </a:r>
          </a:p>
          <a:p>
            <a:r>
              <a:rPr lang="en-US" sz="1400" dirty="0"/>
              <a:t>First technician recruitment almost complete, plans for </a:t>
            </a:r>
            <a:r>
              <a:rPr lang="en-US" sz="1400" b="1" dirty="0"/>
              <a:t>3 full-time technicians available by mid-2019</a:t>
            </a:r>
          </a:p>
          <a:p>
            <a:endParaRPr lang="en-US" sz="1400" dirty="0"/>
          </a:p>
        </p:txBody>
      </p:sp>
      <p:sp>
        <p:nvSpPr>
          <p:cNvPr id="30" name="Content Placeholder 2"/>
          <p:cNvSpPr txBox="1">
            <a:spLocks/>
          </p:cNvSpPr>
          <p:nvPr/>
        </p:nvSpPr>
        <p:spPr>
          <a:xfrm>
            <a:off x="5671434" y="5386667"/>
            <a:ext cx="2007254" cy="313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dirty="0"/>
              <a:t>Proposed layout realized mid-2019</a:t>
            </a:r>
          </a:p>
        </p:txBody>
      </p:sp>
      <p:sp>
        <p:nvSpPr>
          <p:cNvPr id="32" name="Content Placeholder 2"/>
          <p:cNvSpPr txBox="1">
            <a:spLocks/>
          </p:cNvSpPr>
          <p:nvPr/>
        </p:nvSpPr>
        <p:spPr>
          <a:xfrm>
            <a:off x="1444838" y="5361974"/>
            <a:ext cx="2007254" cy="313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000" dirty="0"/>
              <a:t>Location as at Dec-2017</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156" y="2864555"/>
            <a:ext cx="4575794" cy="2522112"/>
          </a:xfrm>
          <a:prstGeom prst="rect">
            <a:avLst/>
          </a:prstGeom>
        </p:spPr>
      </p:pic>
      <p:sp>
        <p:nvSpPr>
          <p:cNvPr id="11" name="Left Arrow 10">
            <a:hlinkClick r:id="rId5" action="ppaction://hlinksldjump"/>
          </p:cNvPr>
          <p:cNvSpPr/>
          <p:nvPr/>
        </p:nvSpPr>
        <p:spPr>
          <a:xfrm>
            <a:off x="7264569" y="6479274"/>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96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Regulatory Requirements</a:t>
            </a:r>
          </a:p>
        </p:txBody>
      </p:sp>
      <p:sp>
        <p:nvSpPr>
          <p:cNvPr id="3" name="Content Placeholder 2"/>
          <p:cNvSpPr>
            <a:spLocks noGrp="1"/>
          </p:cNvSpPr>
          <p:nvPr>
            <p:ph idx="1"/>
          </p:nvPr>
        </p:nvSpPr>
        <p:spPr/>
        <p:txBody>
          <a:bodyPr>
            <a:normAutofit fontScale="92500" lnSpcReduction="10000"/>
          </a:bodyPr>
          <a:lstStyle/>
          <a:p>
            <a:r>
              <a:rPr lang="en-US" sz="2000" dirty="0"/>
              <a:t>Certifications – External</a:t>
            </a:r>
          </a:p>
          <a:p>
            <a:r>
              <a:rPr lang="en-US" sz="2000" dirty="0"/>
              <a:t>Risk assessments</a:t>
            </a:r>
          </a:p>
          <a:p>
            <a:r>
              <a:rPr lang="en-US" sz="2000" dirty="0"/>
              <a:t>Permits and authorizations</a:t>
            </a:r>
          </a:p>
          <a:p>
            <a:r>
              <a:rPr lang="en-US" sz="2000" dirty="0"/>
              <a:t>ESS training- ESS Safety code</a:t>
            </a:r>
          </a:p>
          <a:p>
            <a:r>
              <a:rPr lang="en-US" sz="2000" dirty="0"/>
              <a:t>QA requirements</a:t>
            </a:r>
          </a:p>
          <a:p>
            <a:r>
              <a:rPr lang="en-US" sz="2000" dirty="0"/>
              <a:t>Site Access teams – forms and formalities</a:t>
            </a:r>
          </a:p>
          <a:p>
            <a:r>
              <a:rPr lang="en-US" sz="2000" dirty="0"/>
              <a:t>Emergency procedures</a:t>
            </a:r>
          </a:p>
          <a:p>
            <a:r>
              <a:rPr lang="en-US" sz="2000" dirty="0"/>
              <a:t>Personal protective equipment PPE</a:t>
            </a:r>
          </a:p>
          <a:p>
            <a:r>
              <a:rPr lang="en-US" sz="2000" dirty="0"/>
              <a:t>Monitoring and compliances</a:t>
            </a:r>
          </a:p>
          <a:p>
            <a:r>
              <a:rPr lang="en-US" sz="2000" dirty="0"/>
              <a:t>Handling waste</a:t>
            </a:r>
          </a:p>
          <a:p>
            <a:r>
              <a:rPr lang="en-US" sz="2000" dirty="0"/>
              <a:t>Safety training, matrix, </a:t>
            </a:r>
          </a:p>
          <a:p>
            <a:r>
              <a:rPr lang="en-US" sz="2000" dirty="0"/>
              <a:t>Electrical safety</a:t>
            </a:r>
          </a:p>
          <a:p>
            <a:r>
              <a:rPr lang="en-US" sz="2000" dirty="0"/>
              <a:t>Crane operator</a:t>
            </a:r>
          </a:p>
          <a:p>
            <a:r>
              <a:rPr lang="en-US" sz="2000" dirty="0"/>
              <a:t>Swedish regulation for work environment</a:t>
            </a:r>
          </a:p>
          <a:p>
            <a:endParaRPr lang="en-US" sz="20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29</a:t>
            </a:fld>
            <a:endParaRPr lang="en-GB" noProof="0"/>
          </a:p>
        </p:txBody>
      </p:sp>
      <p:sp>
        <p:nvSpPr>
          <p:cNvPr id="8" name="Down Arrow 7"/>
          <p:cNvSpPr/>
          <p:nvPr/>
        </p:nvSpPr>
        <p:spPr>
          <a:xfrm>
            <a:off x="8610600" y="6059336"/>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8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5715000" cy="838200"/>
          </a:xfrm>
        </p:spPr>
        <p:txBody>
          <a:bodyPr>
            <a:normAutofit/>
          </a:bodyPr>
          <a:lstStyle/>
          <a:p>
            <a:r>
              <a:rPr lang="en-GB" sz="2800" dirty="0"/>
              <a:t>E02 load test location</a:t>
            </a:r>
            <a:endParaRPr lang="sv-SE" sz="2800" dirty="0"/>
          </a:p>
        </p:txBody>
      </p:sp>
      <p:sp>
        <p:nvSpPr>
          <p:cNvPr id="3" name="Content Placeholder 2"/>
          <p:cNvSpPr>
            <a:spLocks noGrp="1"/>
          </p:cNvSpPr>
          <p:nvPr>
            <p:ph idx="1"/>
          </p:nvPr>
        </p:nvSpPr>
        <p:spPr>
          <a:xfrm>
            <a:off x="6705600" y="1600200"/>
            <a:ext cx="1981200" cy="1981200"/>
          </a:xfrm>
        </p:spPr>
        <p:txBody>
          <a:bodyPr>
            <a:normAutofit/>
          </a:bodyPr>
          <a:lstStyle/>
          <a:p>
            <a:pPr marL="0" indent="0">
              <a:buNone/>
            </a:pPr>
            <a:endParaRPr lang="en-GB" sz="1200" dirty="0"/>
          </a:p>
          <a:p>
            <a:pPr marL="0" indent="0">
              <a:buNone/>
            </a:pPr>
            <a:endParaRPr lang="en-US" sz="1200" dirty="0"/>
          </a:p>
          <a:p>
            <a:pPr marL="0" indent="0">
              <a:buNone/>
            </a:pPr>
            <a:endParaRPr lang="sv-SE" dirty="0"/>
          </a:p>
        </p:txBody>
      </p:sp>
      <p:grpSp>
        <p:nvGrpSpPr>
          <p:cNvPr id="20" name="Group 19"/>
          <p:cNvGrpSpPr/>
          <p:nvPr/>
        </p:nvGrpSpPr>
        <p:grpSpPr>
          <a:xfrm>
            <a:off x="677489" y="2020959"/>
            <a:ext cx="2302626" cy="3673443"/>
            <a:chOff x="304800" y="1828800"/>
            <a:chExt cx="2302626" cy="3673443"/>
          </a:xfrm>
        </p:grpSpPr>
        <p:grpSp>
          <p:nvGrpSpPr>
            <p:cNvPr id="18" name="Group 17"/>
            <p:cNvGrpSpPr/>
            <p:nvPr/>
          </p:nvGrpSpPr>
          <p:grpSpPr>
            <a:xfrm>
              <a:off x="304800" y="1828800"/>
              <a:ext cx="2302626" cy="3304111"/>
              <a:chOff x="563187" y="2410889"/>
              <a:chExt cx="2302626" cy="3304111"/>
            </a:xfrm>
          </p:grpSpPr>
          <p:pic>
            <p:nvPicPr>
              <p:cNvPr id="2050" name="Picture 2" descr="C:\Users\antoniobianchi\Pictures\ESS SITE\Load test E02 pictures\IMG_15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87" y="2410889"/>
                <a:ext cx="2302626" cy="307571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H="1" flipV="1">
                <a:off x="1676400" y="3352800"/>
                <a:ext cx="76201" cy="236220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219200" y="5132911"/>
              <a:ext cx="533400" cy="369332"/>
            </a:xfrm>
            <a:prstGeom prst="rect">
              <a:avLst/>
            </a:prstGeom>
            <a:noFill/>
            <a:ln w="25400">
              <a:solidFill>
                <a:srgbClr val="FF0000"/>
              </a:solidFill>
            </a:ln>
          </p:spPr>
          <p:txBody>
            <a:bodyPr wrap="square" rtlCol="0">
              <a:spAutoFit/>
            </a:bodyPr>
            <a:lstStyle/>
            <a:p>
              <a:r>
                <a:rPr lang="en-GB" b="1" dirty="0"/>
                <a:t>W7</a:t>
              </a:r>
            </a:p>
          </p:txBody>
        </p:sp>
      </p:grpSp>
      <p:grpSp>
        <p:nvGrpSpPr>
          <p:cNvPr id="16" name="Group 15"/>
          <p:cNvGrpSpPr/>
          <p:nvPr/>
        </p:nvGrpSpPr>
        <p:grpSpPr>
          <a:xfrm>
            <a:off x="3810000" y="2033659"/>
            <a:ext cx="4084560" cy="3815048"/>
            <a:chOff x="3787020" y="1953566"/>
            <a:chExt cx="4084560" cy="3815048"/>
          </a:xfrm>
        </p:grpSpPr>
        <p:graphicFrame>
          <p:nvGraphicFramePr>
            <p:cNvPr id="6" name="Object 5"/>
            <p:cNvGraphicFramePr>
              <a:graphicFrameLocks noChangeAspect="1"/>
            </p:cNvGraphicFramePr>
            <p:nvPr>
              <p:extLst>
                <p:ext uri="{D42A27DB-BD31-4B8C-83A1-F6EECF244321}">
                  <p14:modId xmlns:p14="http://schemas.microsoft.com/office/powerpoint/2010/main" val="2318855357"/>
                </p:ext>
              </p:extLst>
            </p:nvPr>
          </p:nvGraphicFramePr>
          <p:xfrm>
            <a:off x="3787020" y="1953566"/>
            <a:ext cx="4084560" cy="2827080"/>
          </p:xfrm>
          <a:graphic>
            <a:graphicData uri="http://schemas.openxmlformats.org/presentationml/2006/ole">
              <mc:AlternateContent xmlns:mc="http://schemas.openxmlformats.org/markup-compatibility/2006">
                <mc:Choice xmlns:v="urn:schemas-microsoft-com:vml" Requires="v">
                  <p:oleObj spid="_x0000_s1315" name="Picture" r:id="rId5" imgW="4084560" imgH="2827080" progId="StaticMetafile">
                    <p:embed/>
                  </p:oleObj>
                </mc:Choice>
                <mc:Fallback>
                  <p:oleObj name="Picture" r:id="rId5" imgW="4084560" imgH="2827080" progId="StaticMetafil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7020" y="1953566"/>
                          <a:ext cx="4084560" cy="2827080"/>
                        </a:xfrm>
                        <a:prstGeom prst="rect">
                          <a:avLst/>
                        </a:prstGeom>
                        <a:noFill/>
                        <a:ln>
                          <a:noFill/>
                        </a:ln>
                      </p:spPr>
                    </p:pic>
                  </p:oleObj>
                </mc:Fallback>
              </mc:AlternateContent>
            </a:graphicData>
          </a:graphic>
        </p:graphicFrame>
        <p:cxnSp>
          <p:nvCxnSpPr>
            <p:cNvPr id="11" name="Straight Arrow Connector 10"/>
            <p:cNvCxnSpPr/>
            <p:nvPr/>
          </p:nvCxnSpPr>
          <p:spPr>
            <a:xfrm flipH="1" flipV="1">
              <a:off x="6629400" y="3558814"/>
              <a:ext cx="76200"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648200" y="5768614"/>
              <a:ext cx="20574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70400" y="4921811"/>
              <a:ext cx="1790700" cy="646331"/>
            </a:xfrm>
            <a:prstGeom prst="rect">
              <a:avLst/>
            </a:prstGeom>
            <a:noFill/>
          </p:spPr>
          <p:txBody>
            <a:bodyPr wrap="square" rtlCol="0">
              <a:spAutoFit/>
            </a:bodyPr>
            <a:lstStyle/>
            <a:p>
              <a:r>
                <a:rPr lang="en-GB" b="1" dirty="0"/>
                <a:t>TEST LOCATION</a:t>
              </a:r>
            </a:p>
            <a:p>
              <a:r>
                <a:rPr lang="en-GB" b="1" dirty="0"/>
                <a:t>(E02.2)</a:t>
              </a:r>
            </a:p>
          </p:txBody>
        </p:sp>
      </p:grpSp>
    </p:spTree>
    <p:extLst>
      <p:ext uri="{BB962C8B-B14F-4D97-AF65-F5344CB8AC3E}">
        <p14:creationId xmlns:p14="http://schemas.microsoft.com/office/powerpoint/2010/main" val="3834490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ESS installation documents</a:t>
            </a:r>
          </a:p>
        </p:txBody>
      </p:sp>
      <p:sp>
        <p:nvSpPr>
          <p:cNvPr id="3" name="Content Placeholder 2"/>
          <p:cNvSpPr>
            <a:spLocks noGrp="1"/>
          </p:cNvSpPr>
          <p:nvPr>
            <p:ph idx="1"/>
          </p:nvPr>
        </p:nvSpPr>
        <p:spPr>
          <a:xfrm>
            <a:off x="457200" y="2438400"/>
            <a:ext cx="8229600" cy="3276600"/>
          </a:xfrm>
        </p:spPr>
        <p:txBody>
          <a:bodyPr>
            <a:normAutofit fontScale="92500" lnSpcReduction="10000"/>
          </a:bodyPr>
          <a:lstStyle/>
          <a:p>
            <a:pPr marL="0" indent="0">
              <a:buNone/>
            </a:pPr>
            <a:r>
              <a:rPr lang="en-GB" sz="2000" b="1" dirty="0"/>
              <a:t>ESS-0147103</a:t>
            </a:r>
            <a:r>
              <a:rPr lang="en-GB" sz="2000" dirty="0"/>
              <a:t>	General Information</a:t>
            </a:r>
            <a:endParaRPr lang="en-GB" sz="2000" b="1" dirty="0"/>
          </a:p>
          <a:p>
            <a:pPr marL="0" indent="0">
              <a:buNone/>
            </a:pPr>
            <a:r>
              <a:rPr lang="en-GB" sz="2000" b="1" dirty="0"/>
              <a:t>ESS-0147089</a:t>
            </a:r>
            <a:r>
              <a:rPr lang="en-GB" sz="2000" dirty="0"/>
              <a:t>	ESS Guidelines For Accessing And Performing Work 			On Site</a:t>
            </a:r>
          </a:p>
          <a:p>
            <a:pPr marL="0" indent="0">
              <a:buNone/>
            </a:pPr>
            <a:r>
              <a:rPr lang="en-GB" sz="2000" b="1" dirty="0"/>
              <a:t>ESS-0012721</a:t>
            </a:r>
            <a:r>
              <a:rPr lang="en-GB" sz="2000" dirty="0"/>
              <a:t>	ESS Rules for Electrical Safety</a:t>
            </a:r>
          </a:p>
          <a:p>
            <a:pPr marL="0" indent="0">
              <a:buNone/>
            </a:pPr>
            <a:r>
              <a:rPr lang="en-GB" sz="2000" b="1" dirty="0"/>
              <a:t>ESS-0147093</a:t>
            </a:r>
            <a:r>
              <a:rPr lang="en-GB" sz="2000" dirty="0"/>
              <a:t>	Fire Safety Plan</a:t>
            </a:r>
          </a:p>
          <a:p>
            <a:pPr marL="0" indent="0">
              <a:buNone/>
            </a:pPr>
            <a:r>
              <a:rPr lang="en-GB" sz="2000" b="1" dirty="0"/>
              <a:t>ESS-0147094</a:t>
            </a:r>
            <a:r>
              <a:rPr lang="en-GB" sz="2000" dirty="0"/>
              <a:t>	Responsibility of Electrical Safety </a:t>
            </a:r>
          </a:p>
          <a:p>
            <a:pPr marL="0" indent="0">
              <a:buNone/>
            </a:pPr>
            <a:r>
              <a:rPr lang="en-GB" sz="2000" dirty="0"/>
              <a:t>		Permanent ESS Electrical System </a:t>
            </a:r>
          </a:p>
          <a:p>
            <a:pPr marL="0" indent="0">
              <a:buNone/>
            </a:pPr>
            <a:r>
              <a:rPr lang="en-GB" sz="2000" b="1" dirty="0"/>
              <a:t>ESS-0147099</a:t>
            </a:r>
            <a:r>
              <a:rPr lang="en-GB" sz="2000" dirty="0"/>
              <a:t>	Emergency notice. Safety plan</a:t>
            </a:r>
          </a:p>
          <a:p>
            <a:pPr marL="0" indent="0">
              <a:buNone/>
            </a:pPr>
            <a:r>
              <a:rPr lang="en-GB" sz="2000" b="1" dirty="0"/>
              <a:t>ESS-0147100</a:t>
            </a:r>
            <a:r>
              <a:rPr lang="en-GB" sz="2000" dirty="0"/>
              <a:t>	Safety Training Matrix for Installation Activities on Site</a:t>
            </a:r>
          </a:p>
          <a:p>
            <a:pPr marL="0" indent="0">
              <a:buNone/>
            </a:pPr>
            <a:r>
              <a:rPr lang="en-GB" sz="2000" b="1" dirty="0"/>
              <a:t>ESS-0147101</a:t>
            </a:r>
            <a:r>
              <a:rPr lang="en-GB" sz="2000" dirty="0"/>
              <a:t>	ESS Site Logistics</a:t>
            </a:r>
          </a:p>
        </p:txBody>
      </p:sp>
      <p:sp>
        <p:nvSpPr>
          <p:cNvPr id="6" name="TextBox 5"/>
          <p:cNvSpPr txBox="1"/>
          <p:nvPr/>
        </p:nvSpPr>
        <p:spPr>
          <a:xfrm>
            <a:off x="457200" y="1676400"/>
            <a:ext cx="7696200" cy="369332"/>
          </a:xfrm>
          <a:prstGeom prst="rect">
            <a:avLst/>
          </a:prstGeom>
          <a:noFill/>
        </p:spPr>
        <p:txBody>
          <a:bodyPr wrap="square" rtlCol="0">
            <a:spAutoFit/>
          </a:bodyPr>
          <a:lstStyle/>
          <a:p>
            <a:r>
              <a:rPr lang="en-GB" dirty="0"/>
              <a:t>Below are summarised relevant documents about installation in the ESS facility:</a:t>
            </a:r>
          </a:p>
        </p:txBody>
      </p:sp>
      <p:sp>
        <p:nvSpPr>
          <p:cNvPr id="5" name="Down Arrow 4"/>
          <p:cNvSpPr/>
          <p:nvPr/>
        </p:nvSpPr>
        <p:spPr>
          <a:xfrm>
            <a:off x="8506780" y="6172200"/>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586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324600" cy="838200"/>
          </a:xfrm>
        </p:spPr>
        <p:txBody>
          <a:bodyPr>
            <a:normAutofit fontScale="90000"/>
          </a:bodyPr>
          <a:lstStyle/>
          <a:p>
            <a:r>
              <a:rPr lang="en-GB" dirty="0"/>
              <a:t>Swedish Work Environment Authority</a:t>
            </a:r>
          </a:p>
        </p:txBody>
      </p:sp>
      <p:pic>
        <p:nvPicPr>
          <p:cNvPr id="20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3539" t="10834" r="34568" b="5331"/>
          <a:stretch/>
        </p:blipFill>
        <p:spPr bwMode="auto">
          <a:xfrm>
            <a:off x="6096000" y="1600200"/>
            <a:ext cx="2333037" cy="329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296333" y="1600200"/>
            <a:ext cx="5715000"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GB" sz="1400" b="1" dirty="0"/>
              <a:t>Reference provisions from Swedish work environment Authority:</a:t>
            </a:r>
          </a:p>
          <a:p>
            <a:pPr marL="0" indent="0" algn="just">
              <a:buFont typeface="Arial" panose="020B0604020202020204" pitchFamily="34" charset="0"/>
              <a:buNone/>
            </a:pPr>
            <a:endParaRPr lang="en-GB" sz="1400" b="1" dirty="0"/>
          </a:p>
          <a:p>
            <a:pPr algn="just"/>
            <a:r>
              <a:rPr lang="en-GB" sz="1400" dirty="0"/>
              <a:t>building-and-civil-engineering-work-provisions-afs1999-3;</a:t>
            </a:r>
          </a:p>
          <a:p>
            <a:pPr algn="just"/>
            <a:r>
              <a:rPr lang="en-GB" sz="1400" dirty="0"/>
              <a:t>scaffolding-provisions-afs2013-04;</a:t>
            </a:r>
          </a:p>
          <a:p>
            <a:pPr algn="just"/>
            <a:r>
              <a:rPr lang="en-GB" sz="1400" dirty="0"/>
              <a:t>use-of-lifting-devices-and-lifting-accessories-provisions-afs2006-6;</a:t>
            </a:r>
          </a:p>
          <a:p>
            <a:pPr algn="just"/>
            <a:r>
              <a:rPr lang="en-GB" sz="1400" dirty="0"/>
              <a:t>who-is-responsible-for-what-within-building-and-construction-adi704-eng;</a:t>
            </a:r>
          </a:p>
          <a:p>
            <a:pPr marL="0" indent="0" algn="just">
              <a:buNone/>
            </a:pPr>
            <a:endParaRPr lang="en-GB" sz="1400" dirty="0">
              <a:hlinkClick r:id="rId3"/>
            </a:endParaRPr>
          </a:p>
          <a:p>
            <a:pPr marL="0" indent="0" algn="just">
              <a:buNone/>
            </a:pPr>
            <a:r>
              <a:rPr lang="en-GB" sz="1400" dirty="0">
                <a:hlinkClick r:id="rId3"/>
              </a:rPr>
              <a:t>Web site</a:t>
            </a:r>
          </a:p>
          <a:p>
            <a:pPr marL="0" indent="0" algn="just">
              <a:buNone/>
            </a:pPr>
            <a:r>
              <a:rPr lang="en-GB" sz="1400" dirty="0">
                <a:hlinkClick r:id="rId3"/>
              </a:rPr>
              <a:t>https://www.av.se/en/work-environment-work-and inspections/publications/</a:t>
            </a:r>
            <a:r>
              <a:rPr lang="en-GB" sz="1400" dirty="0" err="1">
                <a:hlinkClick r:id="rId3"/>
              </a:rPr>
              <a:t>foreskrifter</a:t>
            </a:r>
            <a:r>
              <a:rPr lang="en-GB" sz="1400" dirty="0">
                <a:hlinkClick r:id="rId3"/>
              </a:rPr>
              <a:t>/</a:t>
            </a:r>
            <a:endParaRPr lang="en-GB" sz="1400" dirty="0"/>
          </a:p>
          <a:p>
            <a:pPr marL="0" indent="0" algn="just">
              <a:buNone/>
            </a:pPr>
            <a:endParaRPr lang="en-GB" sz="1400" dirty="0"/>
          </a:p>
          <a:p>
            <a:pPr marL="0" indent="0" algn="just">
              <a:buFont typeface="Arial" panose="020B0604020202020204" pitchFamily="34" charset="0"/>
              <a:buNone/>
            </a:pPr>
            <a:endParaRPr lang="en-GB" sz="1600" dirty="0"/>
          </a:p>
          <a:p>
            <a:pPr marL="0" indent="0" algn="just">
              <a:buFont typeface="Arial" panose="020B0604020202020204" pitchFamily="34" charset="0"/>
              <a:buNone/>
            </a:pPr>
            <a:endParaRPr lang="en-GB" sz="1600" dirty="0"/>
          </a:p>
          <a:p>
            <a:pPr marL="361950" indent="0" algn="just">
              <a:buFont typeface="Arial" panose="020B0604020202020204" pitchFamily="34" charset="0"/>
              <a:buNone/>
            </a:pPr>
            <a:endParaRPr lang="en-GB" sz="1600" dirty="0"/>
          </a:p>
          <a:p>
            <a:pPr marL="361950" indent="0" algn="just">
              <a:buFont typeface="Arial" panose="020B0604020202020204" pitchFamily="34" charset="0"/>
              <a:buNone/>
            </a:pPr>
            <a:endParaRPr lang="en-GB" sz="1600" dirty="0"/>
          </a:p>
        </p:txBody>
      </p:sp>
      <p:sp>
        <p:nvSpPr>
          <p:cNvPr id="10" name="Rectangle 9"/>
          <p:cNvSpPr/>
          <p:nvPr/>
        </p:nvSpPr>
        <p:spPr>
          <a:xfrm>
            <a:off x="5257801" y="5105400"/>
            <a:ext cx="3615266" cy="1169551"/>
          </a:xfrm>
          <a:prstGeom prst="rect">
            <a:avLst/>
          </a:prstGeom>
        </p:spPr>
        <p:txBody>
          <a:bodyPr wrap="square">
            <a:spAutoFit/>
          </a:bodyPr>
          <a:lstStyle/>
          <a:p>
            <a:pPr marL="355600" indent="0" algn="just">
              <a:buNone/>
            </a:pPr>
            <a:r>
              <a:rPr lang="en-GB" sz="1400" b="1" dirty="0">
                <a:solidFill>
                  <a:srgbClr val="FF0000"/>
                </a:solidFill>
              </a:rPr>
              <a:t>“Good planning and design lead to a safer construction site with  reduced risk of ill health and  accidents, more effective  production, and increased profitability”.</a:t>
            </a:r>
          </a:p>
          <a:p>
            <a:pPr marL="355600" indent="0">
              <a:buNone/>
            </a:pPr>
            <a:r>
              <a:rPr lang="en-GB" sz="1400" b="1" dirty="0">
                <a:solidFill>
                  <a:srgbClr val="FF0000"/>
                </a:solidFill>
              </a:rPr>
              <a:t>(Swedish Work Environment Authority)</a:t>
            </a: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056" t="51421" r="17778" b="8527"/>
          <a:stretch/>
        </p:blipFill>
        <p:spPr bwMode="auto">
          <a:xfrm>
            <a:off x="310199" y="4724400"/>
            <a:ext cx="3042601" cy="141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wn Arrow 6"/>
          <p:cNvSpPr/>
          <p:nvPr/>
        </p:nvSpPr>
        <p:spPr>
          <a:xfrm>
            <a:off x="8513027" y="6274951"/>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04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Installation Safety matrix</a:t>
            </a:r>
          </a:p>
        </p:txBody>
      </p:sp>
      <p:pic>
        <p:nvPicPr>
          <p:cNvPr id="6" name="Content Placeholder 5" descr="/Users/mariepowell/Desktop/Screen Shot 2017-10-04 at 11.57.56.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26984"/>
            <a:ext cx="7696200" cy="4641850"/>
          </a:xfrm>
          <a:prstGeom prst="rect">
            <a:avLst/>
          </a:prstGeom>
          <a:noFill/>
          <a:ln>
            <a:noFill/>
          </a:ln>
        </p:spPr>
      </p:pic>
      <p:sp>
        <p:nvSpPr>
          <p:cNvPr id="4" name="Down Arrow 3"/>
          <p:cNvSpPr/>
          <p:nvPr/>
        </p:nvSpPr>
        <p:spPr>
          <a:xfrm>
            <a:off x="8458200" y="6172200"/>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77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4876800" cy="762000"/>
          </a:xfrm>
        </p:spPr>
        <p:txBody>
          <a:bodyPr/>
          <a:lstStyle/>
          <a:p>
            <a:r>
              <a:rPr lang="en-GB" dirty="0"/>
              <a:t>Safety training programs</a:t>
            </a:r>
          </a:p>
        </p:txBody>
      </p:sp>
      <p:sp>
        <p:nvSpPr>
          <p:cNvPr id="3" name="Content Placeholder 2"/>
          <p:cNvSpPr>
            <a:spLocks noGrp="1"/>
          </p:cNvSpPr>
          <p:nvPr>
            <p:ph idx="1"/>
          </p:nvPr>
        </p:nvSpPr>
        <p:spPr>
          <a:xfrm>
            <a:off x="457200" y="1600200"/>
            <a:ext cx="8229600" cy="4572000"/>
          </a:xfrm>
        </p:spPr>
        <p:txBody>
          <a:bodyPr>
            <a:normAutofit fontScale="55000" lnSpcReduction="20000"/>
          </a:bodyPr>
          <a:lstStyle/>
          <a:p>
            <a:pPr marL="0" indent="0">
              <a:buNone/>
            </a:pPr>
            <a:endParaRPr lang="en-US" dirty="0"/>
          </a:p>
          <a:p>
            <a:pPr marL="0" indent="0">
              <a:buNone/>
            </a:pPr>
            <a:r>
              <a:rPr lang="en-US" dirty="0"/>
              <a:t>Safety courses are currently under development.</a:t>
            </a:r>
          </a:p>
          <a:p>
            <a:pPr marL="0" indent="0">
              <a:buNone/>
            </a:pPr>
            <a:endParaRPr lang="en-GB" b="1" u="sng" dirty="0">
              <a:hlinkClick r:id="rId2"/>
            </a:endParaRPr>
          </a:p>
          <a:p>
            <a:r>
              <a:rPr lang="en-GB" u="sng" dirty="0">
                <a:hlinkClick r:id="rId2"/>
              </a:rPr>
              <a:t>ATEX (basic)</a:t>
            </a:r>
            <a:endParaRPr lang="en-GB" dirty="0"/>
          </a:p>
          <a:p>
            <a:r>
              <a:rPr lang="en-GB" u="sng" dirty="0">
                <a:hlinkClick r:id="rId3"/>
              </a:rPr>
              <a:t>Crane Operator</a:t>
            </a:r>
            <a:endParaRPr lang="en-GB" dirty="0"/>
          </a:p>
          <a:p>
            <a:r>
              <a:rPr lang="en-GB" u="sng" dirty="0">
                <a:hlinkClick r:id="rId4"/>
              </a:rPr>
              <a:t>ESA-14 (Advanced)</a:t>
            </a:r>
            <a:endParaRPr lang="en-GB" dirty="0"/>
          </a:p>
          <a:p>
            <a:r>
              <a:rPr lang="en-GB" u="sng" dirty="0">
                <a:hlinkClick r:id="rId5"/>
              </a:rPr>
              <a:t>ESA-14 (Basic)</a:t>
            </a:r>
            <a:endParaRPr lang="en-GB" dirty="0"/>
          </a:p>
          <a:p>
            <a:r>
              <a:rPr lang="en-GB" u="sng" dirty="0">
                <a:hlinkClick r:id="rId6"/>
              </a:rPr>
              <a:t>First Aid: Basic (incl. electrical injuries)</a:t>
            </a:r>
            <a:endParaRPr lang="en-GB" dirty="0"/>
          </a:p>
          <a:p>
            <a:r>
              <a:rPr lang="en-GB" u="sng" dirty="0">
                <a:hlinkClick r:id="rId7"/>
              </a:rPr>
              <a:t>Hot work</a:t>
            </a:r>
            <a:endParaRPr lang="en-GB" dirty="0"/>
          </a:p>
          <a:p>
            <a:r>
              <a:rPr lang="en-GB" u="sng" dirty="0">
                <a:hlinkClick r:id="rId8"/>
              </a:rPr>
              <a:t>Radiation training for personnel working on TS2</a:t>
            </a:r>
            <a:endParaRPr lang="en-GB" dirty="0"/>
          </a:p>
          <a:p>
            <a:r>
              <a:rPr lang="en-GB" u="sng" dirty="0">
                <a:hlinkClick r:id="rId9"/>
              </a:rPr>
              <a:t>Use of epoxy</a:t>
            </a:r>
            <a:endParaRPr lang="en-GB" dirty="0"/>
          </a:p>
          <a:p>
            <a:pPr marL="0" indent="0">
              <a:buNone/>
            </a:pPr>
            <a:endParaRPr lang="en-US" dirty="0"/>
          </a:p>
          <a:p>
            <a:pPr marL="0" indent="0">
              <a:buNone/>
            </a:pPr>
            <a:r>
              <a:rPr lang="en-US" u="sng" dirty="0">
                <a:hlinkClick r:id="rId10"/>
              </a:rPr>
              <a:t>Safety Training Website</a:t>
            </a:r>
            <a:r>
              <a:rPr lang="en-US" dirty="0"/>
              <a:t> under development (on Confluence):</a:t>
            </a:r>
          </a:p>
          <a:p>
            <a:pPr marL="0" indent="0">
              <a:buNone/>
            </a:pPr>
            <a:endParaRPr lang="en-US" dirty="0"/>
          </a:p>
          <a:p>
            <a:pPr marL="0" indent="0">
              <a:buNone/>
            </a:pPr>
            <a:r>
              <a:rPr lang="en-US" u="sng" dirty="0">
                <a:hlinkClick r:id="rId11"/>
              </a:rPr>
              <a:t>https://confluence.esss.lu.se/display/ESH/Safety+Training+Program</a:t>
            </a:r>
            <a:endParaRPr lang="en-US" u="sng" dirty="0"/>
          </a:p>
          <a:p>
            <a:pPr marL="0" indent="0">
              <a:buNone/>
            </a:pPr>
            <a:endParaRPr lang="en-US" u="sng" dirty="0"/>
          </a:p>
          <a:p>
            <a:pPr marL="0" indent="0">
              <a:buNone/>
            </a:pPr>
            <a:r>
              <a:rPr lang="en-US" u="sng" dirty="0"/>
              <a:t>(Responsible: Lars Aprin (EH&amp;S Division)</a:t>
            </a:r>
            <a:endParaRPr lang="en-GB" dirty="0"/>
          </a:p>
          <a:p>
            <a:endParaRPr lang="en-GB" dirty="0"/>
          </a:p>
        </p:txBody>
      </p:sp>
      <p:pic>
        <p:nvPicPr>
          <p:cNvPr id="4098" name="Picture 2" descr="safety-iStock_000028306888_Lar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0800" y="18288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8506780" y="6085003"/>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92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7056784" cy="1143000"/>
          </a:xfrm>
        </p:spPr>
        <p:txBody>
          <a:bodyPr/>
          <a:lstStyle/>
          <a:p>
            <a:r>
              <a:rPr lang="en-GB" dirty="0"/>
              <a:t>Mandatory PPE on Construction Site</a:t>
            </a:r>
          </a:p>
        </p:txBody>
      </p:sp>
      <p:sp>
        <p:nvSpPr>
          <p:cNvPr id="4" name="Slide Number Placeholder 3"/>
          <p:cNvSpPr>
            <a:spLocks noGrp="1"/>
          </p:cNvSpPr>
          <p:nvPr>
            <p:ph type="sldNum" sz="quarter" idx="12"/>
          </p:nvPr>
        </p:nvSpPr>
        <p:spPr/>
        <p:txBody>
          <a:bodyPr/>
          <a:lstStyle/>
          <a:p>
            <a:fld id="{551115BC-487E-4422-894C-CB7CD3E79223}" type="slidenum">
              <a:rPr lang="en-GB" smtClean="0"/>
              <a:t>34</a:t>
            </a:fld>
            <a:endParaRPr lang="en-GB"/>
          </a:p>
        </p:txBody>
      </p:sp>
      <p:pic>
        <p:nvPicPr>
          <p:cNvPr id="5" name="Content Placeholder 4" descr="P1010906.JP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b="3881"/>
          <a:stretch/>
        </p:blipFill>
        <p:spPr>
          <a:xfrm>
            <a:off x="2771800" y="1837100"/>
            <a:ext cx="5688632" cy="4111248"/>
          </a:xfrm>
          <a:prstGeom prst="rect">
            <a:avLst/>
          </a:prstGeom>
        </p:spPr>
      </p:pic>
      <p:sp>
        <p:nvSpPr>
          <p:cNvPr id="8" name="TextBox 7"/>
          <p:cNvSpPr txBox="1"/>
          <p:nvPr/>
        </p:nvSpPr>
        <p:spPr>
          <a:xfrm>
            <a:off x="304800" y="1600200"/>
            <a:ext cx="2088232" cy="5078313"/>
          </a:xfrm>
          <a:prstGeom prst="rect">
            <a:avLst/>
          </a:prstGeom>
          <a:noFill/>
        </p:spPr>
        <p:txBody>
          <a:bodyPr wrap="square" rtlCol="0">
            <a:spAutoFit/>
          </a:bodyPr>
          <a:lstStyle/>
          <a:p>
            <a:r>
              <a:rPr lang="en-US" u="sng" dirty="0"/>
              <a:t>GENERAL RULE</a:t>
            </a:r>
          </a:p>
          <a:p>
            <a:r>
              <a:rPr lang="en-US" dirty="0"/>
              <a:t>Helmet as in picture</a:t>
            </a:r>
          </a:p>
          <a:p>
            <a:endParaRPr lang="en-US" dirty="0"/>
          </a:p>
          <a:p>
            <a:r>
              <a:rPr lang="en-US" dirty="0"/>
              <a:t>Safety glasses</a:t>
            </a:r>
          </a:p>
          <a:p>
            <a:endParaRPr lang="en-US" dirty="0"/>
          </a:p>
          <a:p>
            <a:r>
              <a:rPr lang="en-US" dirty="0"/>
              <a:t>Reflective clothing class 2 (chest)</a:t>
            </a:r>
          </a:p>
          <a:p>
            <a:endParaRPr lang="en-US" dirty="0"/>
          </a:p>
          <a:p>
            <a:r>
              <a:rPr lang="en-US" dirty="0"/>
              <a:t>Safety gloves</a:t>
            </a:r>
          </a:p>
          <a:p>
            <a:endParaRPr lang="en-US" dirty="0"/>
          </a:p>
          <a:p>
            <a:r>
              <a:rPr lang="en-US" dirty="0"/>
              <a:t>Long sleeve trousers</a:t>
            </a:r>
          </a:p>
          <a:p>
            <a:endParaRPr lang="en-US" dirty="0"/>
          </a:p>
          <a:p>
            <a:r>
              <a:rPr lang="en-US" dirty="0"/>
              <a:t>Safety shoes</a:t>
            </a:r>
          </a:p>
          <a:p>
            <a:endParaRPr lang="en-US" dirty="0"/>
          </a:p>
          <a:p>
            <a:r>
              <a:rPr lang="en-US" dirty="0">
                <a:solidFill>
                  <a:srgbClr val="FF0000"/>
                </a:solidFill>
              </a:rPr>
              <a:t>Exceptions from the general rule must be agreed with SEC</a:t>
            </a:r>
          </a:p>
          <a:p>
            <a:endParaRPr lang="en-US" dirty="0"/>
          </a:p>
        </p:txBody>
      </p:sp>
      <p:sp>
        <p:nvSpPr>
          <p:cNvPr id="9" name="TextBox 8"/>
          <p:cNvSpPr txBox="1"/>
          <p:nvPr/>
        </p:nvSpPr>
        <p:spPr>
          <a:xfrm>
            <a:off x="2771800" y="6032182"/>
            <a:ext cx="6192688" cy="646331"/>
          </a:xfrm>
          <a:prstGeom prst="rect">
            <a:avLst/>
          </a:prstGeom>
          <a:noFill/>
        </p:spPr>
        <p:txBody>
          <a:bodyPr wrap="square" rtlCol="0">
            <a:spAutoFit/>
          </a:bodyPr>
          <a:lstStyle/>
          <a:p>
            <a:r>
              <a:rPr lang="en-US" dirty="0"/>
              <a:t>Blue  – site operative	Green – OHS personnel </a:t>
            </a:r>
          </a:p>
          <a:p>
            <a:r>
              <a:rPr lang="en-US" dirty="0"/>
              <a:t>White  - supervisor		Red - visitor</a:t>
            </a:r>
          </a:p>
        </p:txBody>
      </p:sp>
      <p:sp>
        <p:nvSpPr>
          <p:cNvPr id="7" name="Down Arrow 6"/>
          <p:cNvSpPr/>
          <p:nvPr/>
        </p:nvSpPr>
        <p:spPr>
          <a:xfrm>
            <a:off x="8686800" y="6048303"/>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19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12" y="381000"/>
            <a:ext cx="7748588" cy="838200"/>
          </a:xfrm>
        </p:spPr>
        <p:txBody>
          <a:bodyPr>
            <a:normAutofit fontScale="90000"/>
          </a:bodyPr>
          <a:lstStyle/>
          <a:p>
            <a:r>
              <a:rPr lang="en-US" dirty="0"/>
              <a:t>Installation safety: NSS Area Safety Coordinator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2758902"/>
              </p:ext>
            </p:extLst>
          </p:nvPr>
        </p:nvGraphicFramePr>
        <p:xfrm>
          <a:off x="2555776" y="1603400"/>
          <a:ext cx="633670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sp>
        <p:nvSpPr>
          <p:cNvPr id="6" name="Left Brace 5"/>
          <p:cNvSpPr/>
          <p:nvPr/>
        </p:nvSpPr>
        <p:spPr>
          <a:xfrm rot="5400000">
            <a:off x="3801244" y="-908279"/>
            <a:ext cx="1008112" cy="7543800"/>
          </a:xfrm>
          <a:prstGeom prst="leftBrace">
            <a:avLst>
              <a:gd name="adj1" fmla="val 8333"/>
              <a:gd name="adj2" fmla="val 5027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209800" y="1841628"/>
            <a:ext cx="4495800" cy="338554"/>
          </a:xfrm>
          <a:prstGeom prst="rect">
            <a:avLst/>
          </a:prstGeom>
          <a:noFill/>
        </p:spPr>
        <p:txBody>
          <a:bodyPr wrap="square" rtlCol="0">
            <a:spAutoFit/>
          </a:bodyPr>
          <a:lstStyle/>
          <a:p>
            <a:pPr algn="ctr"/>
            <a:r>
              <a:rPr lang="en-US" sz="1600" b="1" dirty="0"/>
              <a:t>Site Responsible BAS-U (construction safety)</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6845" r="3616"/>
          <a:stretch/>
        </p:blipFill>
        <p:spPr>
          <a:xfrm rot="16200000">
            <a:off x="3041346" y="997255"/>
            <a:ext cx="2567655" cy="7583546"/>
          </a:xfrm>
          <a:prstGeom prst="rect">
            <a:avLst/>
          </a:prstGeom>
        </p:spPr>
      </p:pic>
      <p:cxnSp>
        <p:nvCxnSpPr>
          <p:cNvPr id="13" name="Straight Connector 12"/>
          <p:cNvCxnSpPr/>
          <p:nvPr/>
        </p:nvCxnSpPr>
        <p:spPr>
          <a:xfrm flipV="1">
            <a:off x="1524000" y="3367677"/>
            <a:ext cx="381000" cy="518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33700" y="6582781"/>
            <a:ext cx="3429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05000" y="3029123"/>
            <a:ext cx="3810000" cy="338554"/>
          </a:xfrm>
          <a:prstGeom prst="rect">
            <a:avLst/>
          </a:prstGeom>
          <a:noFill/>
        </p:spPr>
        <p:txBody>
          <a:bodyPr wrap="square" rtlCol="0">
            <a:spAutoFit/>
          </a:bodyPr>
          <a:lstStyle/>
          <a:p>
            <a:pPr algn="ctr"/>
            <a:r>
              <a:rPr lang="en-US" sz="1600" b="1" dirty="0"/>
              <a:t>NSS Area safety coordinator (E buildings)</a:t>
            </a:r>
          </a:p>
        </p:txBody>
      </p:sp>
      <p:sp>
        <p:nvSpPr>
          <p:cNvPr id="19" name="TextBox 18"/>
          <p:cNvSpPr txBox="1"/>
          <p:nvPr/>
        </p:nvSpPr>
        <p:spPr>
          <a:xfrm>
            <a:off x="2743200" y="6248400"/>
            <a:ext cx="3810000" cy="338554"/>
          </a:xfrm>
          <a:prstGeom prst="rect">
            <a:avLst/>
          </a:prstGeom>
          <a:noFill/>
        </p:spPr>
        <p:txBody>
          <a:bodyPr wrap="square" rtlCol="0">
            <a:spAutoFit/>
          </a:bodyPr>
          <a:lstStyle/>
          <a:p>
            <a:pPr algn="ctr"/>
            <a:r>
              <a:rPr lang="en-US" sz="1600" b="1" dirty="0"/>
              <a:t>NSS Area safety coordinator (D buildings)</a:t>
            </a:r>
          </a:p>
        </p:txBody>
      </p:sp>
      <p:cxnSp>
        <p:nvCxnSpPr>
          <p:cNvPr id="21" name="Straight Connector 20"/>
          <p:cNvCxnSpPr/>
          <p:nvPr/>
        </p:nvCxnSpPr>
        <p:spPr>
          <a:xfrm>
            <a:off x="1905000" y="3367677"/>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2209800" y="5638800"/>
            <a:ext cx="723900" cy="948154"/>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77000" y="1549240"/>
            <a:ext cx="2133600" cy="923330"/>
          </a:xfrm>
          <a:prstGeom prst="rect">
            <a:avLst/>
          </a:prstGeom>
          <a:noFill/>
        </p:spPr>
        <p:txBody>
          <a:bodyPr wrap="square" rtlCol="0">
            <a:spAutoFit/>
          </a:bodyPr>
          <a:lstStyle/>
          <a:p>
            <a:pPr algn="ctr"/>
            <a:r>
              <a:rPr lang="en-GB" b="1" dirty="0"/>
              <a:t>Up to the end of SKANSKA construction works</a:t>
            </a:r>
          </a:p>
        </p:txBody>
      </p:sp>
      <p:sp>
        <p:nvSpPr>
          <p:cNvPr id="16" name="TextBox 15"/>
          <p:cNvSpPr txBox="1"/>
          <p:nvPr/>
        </p:nvSpPr>
        <p:spPr>
          <a:xfrm>
            <a:off x="2162175" y="3470701"/>
            <a:ext cx="2981325" cy="830997"/>
          </a:xfrm>
          <a:prstGeom prst="rect">
            <a:avLst/>
          </a:prstGeom>
          <a:noFill/>
          <a:ln>
            <a:solidFill>
              <a:schemeClr val="tx1"/>
            </a:solidFill>
          </a:ln>
        </p:spPr>
        <p:txBody>
          <a:bodyPr wrap="square" rtlCol="0">
            <a:spAutoFit/>
          </a:bodyPr>
          <a:lstStyle/>
          <a:p>
            <a:pPr algn="ctr"/>
            <a:r>
              <a:rPr lang="en-US" sz="1200" b="1" dirty="0">
                <a:solidFill>
                  <a:srgbClr val="FF0000"/>
                </a:solidFill>
              </a:rPr>
              <a:t>Note</a:t>
            </a:r>
          </a:p>
          <a:p>
            <a:pPr algn="ctr"/>
            <a:r>
              <a:rPr lang="en-US" sz="1200" b="1" dirty="0">
                <a:solidFill>
                  <a:srgbClr val="FF0000"/>
                </a:solidFill>
              </a:rPr>
              <a:t>A Safety Manager has to be appointed from each Instrument team, to interface with the </a:t>
            </a:r>
            <a:r>
              <a:rPr lang="en-US" sz="1200" b="1" dirty="0" err="1">
                <a:solidFill>
                  <a:srgbClr val="FF0000"/>
                </a:solidFill>
              </a:rPr>
              <a:t>the</a:t>
            </a:r>
            <a:r>
              <a:rPr lang="en-US" sz="1200" b="1" dirty="0">
                <a:solidFill>
                  <a:srgbClr val="FF0000"/>
                </a:solidFill>
              </a:rPr>
              <a:t> NSS Area Safety Coordinator</a:t>
            </a:r>
          </a:p>
        </p:txBody>
      </p:sp>
      <p:sp>
        <p:nvSpPr>
          <p:cNvPr id="18" name="Down Arrow 17"/>
          <p:cNvSpPr/>
          <p:nvPr/>
        </p:nvSpPr>
        <p:spPr>
          <a:xfrm>
            <a:off x="8609620" y="6072856"/>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1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8915" y="2"/>
            <a:ext cx="6067427" cy="1441535"/>
          </a:xfrm>
        </p:spPr>
        <p:txBody>
          <a:bodyPr/>
          <a:lstStyle/>
          <a:p>
            <a:r>
              <a:rPr lang="sv-SE" dirty="0"/>
              <a:t>Installation Electrical safety</a:t>
            </a:r>
            <a:endParaRPr lang="en-US" dirty="0"/>
          </a:p>
        </p:txBody>
      </p:sp>
      <p:sp>
        <p:nvSpPr>
          <p:cNvPr id="5" name="TextBox 4"/>
          <p:cNvSpPr txBox="1"/>
          <p:nvPr/>
        </p:nvSpPr>
        <p:spPr>
          <a:xfrm>
            <a:off x="251520" y="1614398"/>
            <a:ext cx="8640960" cy="4339650"/>
          </a:xfrm>
          <a:prstGeom prst="rect">
            <a:avLst/>
          </a:prstGeom>
          <a:noFill/>
        </p:spPr>
        <p:txBody>
          <a:bodyPr wrap="square" rtlCol="0">
            <a:spAutoFit/>
          </a:bodyPr>
          <a:lstStyle/>
          <a:p>
            <a:r>
              <a:rPr lang="en-US" sz="2000" dirty="0"/>
              <a:t>An “</a:t>
            </a:r>
            <a:r>
              <a:rPr lang="en-US" sz="2000" b="1" dirty="0"/>
              <a:t>Electrical contractor</a:t>
            </a:r>
            <a:r>
              <a:rPr lang="en-US" sz="2000" dirty="0"/>
              <a:t>” is a person who has been authorized by </a:t>
            </a:r>
            <a:r>
              <a:rPr lang="en-US" sz="2000" b="1" dirty="0">
                <a:solidFill>
                  <a:srgbClr val="FF0000"/>
                </a:solidFill>
              </a:rPr>
              <a:t>The Swedish National Electrical Safety Board </a:t>
            </a:r>
            <a:r>
              <a:rPr lang="en-US" sz="2000" dirty="0"/>
              <a:t>to perform electrical installation work within the scope of The Act on Electrical Contractors (SFS </a:t>
            </a:r>
            <a:r>
              <a:rPr lang="en-US" sz="2000" dirty="0">
                <a:hlinkClick r:id="rId2"/>
              </a:rPr>
              <a:t>1990:806</a:t>
            </a:r>
            <a:r>
              <a:rPr lang="en-US" sz="2000" dirty="0"/>
              <a:t>).</a:t>
            </a:r>
          </a:p>
          <a:p>
            <a:pPr marL="285750" indent="-285750">
              <a:buFont typeface="Arial" charset="0"/>
              <a:buChar char="•"/>
            </a:pPr>
            <a:endParaRPr lang="en-US" sz="2000" dirty="0"/>
          </a:p>
          <a:p>
            <a:pPr marL="285750" indent="-285750">
              <a:buFont typeface="Arial" charset="0"/>
              <a:buChar char="•"/>
            </a:pPr>
            <a:r>
              <a:rPr lang="en-US" sz="2000" dirty="0"/>
              <a:t>To get authorization as </a:t>
            </a:r>
            <a:r>
              <a:rPr lang="en-US" sz="2000" b="1" dirty="0"/>
              <a:t>“Electrical Contractor” </a:t>
            </a:r>
            <a:r>
              <a:rPr lang="en-US" sz="2000" dirty="0"/>
              <a:t>you need qualification e.g. right education and experience to work with electrical installations in Sweden (High or Low Voltage)</a:t>
            </a:r>
          </a:p>
          <a:p>
            <a:pPr marL="285750" indent="-285750">
              <a:buFont typeface="Arial" charset="0"/>
              <a:buChar char="•"/>
            </a:pPr>
            <a:endParaRPr lang="en-US" sz="2000" dirty="0"/>
          </a:p>
          <a:p>
            <a:pPr marL="285750" indent="-285750" algn="just">
              <a:buFont typeface="Arial" charset="0"/>
              <a:buChar char="•"/>
            </a:pPr>
            <a:r>
              <a:rPr lang="en-US" sz="2000" b="1" dirty="0"/>
              <a:t>“Electrical contractor” </a:t>
            </a:r>
            <a:r>
              <a:rPr lang="en-US" sz="2000" dirty="0"/>
              <a:t>may perform electrical installation work relating to the execution, alteration or repair of electrical installations and installations of electrical devices, where such a voltage, current or frequency that can be dangerous to persons or property. </a:t>
            </a:r>
          </a:p>
          <a:p>
            <a:pPr marL="285750" indent="-285750">
              <a:buFont typeface="Arial" charset="0"/>
              <a:buChar char="•"/>
            </a:pPr>
            <a:endParaRPr lang="en-US" b="1" dirty="0"/>
          </a:p>
          <a:p>
            <a:endParaRPr lang="en-US" b="1" dirty="0"/>
          </a:p>
        </p:txBody>
      </p:sp>
      <p:sp>
        <p:nvSpPr>
          <p:cNvPr id="6" name="Down Arrow 5"/>
          <p:cNvSpPr/>
          <p:nvPr/>
        </p:nvSpPr>
        <p:spPr>
          <a:xfrm>
            <a:off x="8458200" y="6126909"/>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152011"/>
      </p:ext>
    </p:extLst>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safety: Need of Authorization and Authorization types</a:t>
            </a:r>
          </a:p>
        </p:txBody>
      </p:sp>
      <p:sp>
        <p:nvSpPr>
          <p:cNvPr id="4" name="Slide Number Placeholder 3"/>
          <p:cNvSpPr>
            <a:spLocks noGrp="1"/>
          </p:cNvSpPr>
          <p:nvPr>
            <p:ph type="sldNum" sz="quarter" idx="2"/>
          </p:nvPr>
        </p:nvSpPr>
        <p:spPr/>
        <p:txBody>
          <a:bodyPr/>
          <a:lstStyle/>
          <a:p>
            <a:pPr lvl="0"/>
            <a:fld id="{86CB4B4D-7CA3-9044-876B-883B54F8677D}" type="slidenum">
              <a:rPr lang="uk-UA" smtClean="0"/>
              <a:t>37</a:t>
            </a:fld>
            <a:endParaRPr lang="uk-UA" dirty="0"/>
          </a:p>
        </p:txBody>
      </p:sp>
      <p:sp>
        <p:nvSpPr>
          <p:cNvPr id="5" name="Rectangle 4"/>
          <p:cNvSpPr/>
          <p:nvPr/>
        </p:nvSpPr>
        <p:spPr>
          <a:xfrm>
            <a:off x="428625" y="1600200"/>
            <a:ext cx="8130480" cy="2554545"/>
          </a:xfrm>
          <a:prstGeom prst="rect">
            <a:avLst/>
          </a:prstGeom>
        </p:spPr>
        <p:txBody>
          <a:bodyPr wrap="square">
            <a:spAutoFit/>
          </a:bodyPr>
          <a:lstStyle/>
          <a:p>
            <a:r>
              <a:rPr lang="en-US" sz="2000" b="1" dirty="0"/>
              <a:t>An authorization is needed to:</a:t>
            </a:r>
            <a:endParaRPr lang="en-US" sz="2000" dirty="0"/>
          </a:p>
          <a:p>
            <a:pPr marL="285750" indent="-285750">
              <a:buFont typeface="Arial" charset="0"/>
              <a:buChar char="•"/>
            </a:pPr>
            <a:r>
              <a:rPr lang="en-US" sz="2000" dirty="0"/>
              <a:t>perform </a:t>
            </a:r>
            <a:r>
              <a:rPr lang="en-US" sz="2000" u="sng" dirty="0"/>
              <a:t>fixed</a:t>
            </a:r>
            <a:r>
              <a:rPr lang="en-US" sz="2000" dirty="0"/>
              <a:t> connection/disconnection of devices to and from an electrical installation that could be dangerous to people or property.</a:t>
            </a:r>
          </a:p>
          <a:p>
            <a:r>
              <a:rPr lang="en-US" sz="2000" b="1" dirty="0"/>
              <a:t>An authorization is </a:t>
            </a:r>
            <a:r>
              <a:rPr lang="en-US" sz="2000" b="1" u="sng" dirty="0"/>
              <a:t>not </a:t>
            </a:r>
            <a:r>
              <a:rPr lang="en-US" sz="2000" b="1" dirty="0"/>
              <a:t>needed to:</a:t>
            </a:r>
            <a:endParaRPr lang="en-US" sz="2000" dirty="0"/>
          </a:p>
          <a:p>
            <a:pPr marL="285750" indent="-285750">
              <a:buFont typeface="Arial" charset="0"/>
              <a:buChar char="•"/>
            </a:pPr>
            <a:r>
              <a:rPr lang="en-US" sz="2000" dirty="0"/>
              <a:t>perform electrical installations for machinery  and vehicles such as cars &amp; aircrafts are excluded from the electrical installation regulations.</a:t>
            </a:r>
          </a:p>
          <a:p>
            <a:pPr marL="285750" indent="-285750">
              <a:buFont typeface="Arial" charset="0"/>
              <a:buChar char="•"/>
            </a:pPr>
            <a:r>
              <a:rPr lang="en-US" sz="2000" dirty="0"/>
              <a:t>perform electrical installations and works within machinery considered as a </a:t>
            </a:r>
            <a:r>
              <a:rPr lang="en-US" sz="2000" u="sng" dirty="0"/>
              <a:t>non-fixed </a:t>
            </a:r>
            <a:r>
              <a:rPr lang="en-US" sz="2000" dirty="0"/>
              <a:t>electrical installation.</a:t>
            </a:r>
          </a:p>
        </p:txBody>
      </p:sp>
      <p:sp>
        <p:nvSpPr>
          <p:cNvPr id="6" name="Text Placeholder 2"/>
          <p:cNvSpPr>
            <a:spLocks noGrp="1"/>
          </p:cNvSpPr>
          <p:nvPr>
            <p:ph type="body" idx="1"/>
          </p:nvPr>
        </p:nvSpPr>
        <p:spPr>
          <a:xfrm>
            <a:off x="685800" y="4267200"/>
            <a:ext cx="7620000" cy="2097345"/>
          </a:xfrm>
        </p:spPr>
        <p:txBody>
          <a:bodyPr/>
          <a:lstStyle/>
          <a:p>
            <a:r>
              <a:rPr lang="en-US" sz="2400" b="1" dirty="0">
                <a:solidFill>
                  <a:schemeClr val="tx1"/>
                </a:solidFill>
              </a:rPr>
              <a:t>There are 2 types of authorization </a:t>
            </a:r>
          </a:p>
          <a:p>
            <a:r>
              <a:rPr lang="en-US" b="1" dirty="0">
                <a:solidFill>
                  <a:schemeClr val="tx1"/>
                </a:solidFill>
              </a:rPr>
              <a:t>General authorization- High and Low Voltage (AB)</a:t>
            </a:r>
          </a:p>
          <a:p>
            <a:pPr>
              <a:spcBef>
                <a:spcPts val="0"/>
              </a:spcBef>
            </a:pPr>
            <a:r>
              <a:rPr lang="en-US" dirty="0">
                <a:solidFill>
                  <a:schemeClr val="tx1"/>
                </a:solidFill>
              </a:rPr>
              <a:t>Can perform all types of electrical installation work </a:t>
            </a:r>
          </a:p>
          <a:p>
            <a:pPr>
              <a:spcBef>
                <a:spcPts val="0"/>
              </a:spcBef>
            </a:pPr>
            <a:endParaRPr lang="en-US" b="1" dirty="0">
              <a:solidFill>
                <a:schemeClr val="tx1"/>
              </a:solidFill>
            </a:endParaRPr>
          </a:p>
          <a:p>
            <a:pPr>
              <a:spcBef>
                <a:spcPts val="0"/>
              </a:spcBef>
            </a:pPr>
            <a:r>
              <a:rPr lang="en-US" b="1" dirty="0">
                <a:solidFill>
                  <a:schemeClr val="tx1"/>
                </a:solidFill>
              </a:rPr>
              <a:t>General authorization – Low Voltage (ABL)</a:t>
            </a:r>
          </a:p>
          <a:p>
            <a:pPr>
              <a:spcBef>
                <a:spcPts val="0"/>
              </a:spcBef>
            </a:pPr>
            <a:r>
              <a:rPr lang="en-US" dirty="0">
                <a:solidFill>
                  <a:schemeClr val="tx1"/>
                </a:solidFill>
              </a:rPr>
              <a:t>Can perform all types of electrical installation work on facilities for nominal 	voltage up to 1 000 Volt AC or 1500 Volt DC.</a:t>
            </a:r>
          </a:p>
          <a:p>
            <a:pPr>
              <a:spcBef>
                <a:spcPts val="0"/>
              </a:spcBef>
            </a:pPr>
            <a:endParaRPr lang="en-US" sz="1800" dirty="0"/>
          </a:p>
          <a:p>
            <a:endParaRPr lang="en-US" sz="1400" dirty="0">
              <a:solidFill>
                <a:schemeClr val="tx1"/>
              </a:solidFill>
            </a:endParaRPr>
          </a:p>
        </p:txBody>
      </p:sp>
      <p:sp>
        <p:nvSpPr>
          <p:cNvPr id="7" name="Down Arrow 6"/>
          <p:cNvSpPr/>
          <p:nvPr/>
        </p:nvSpPr>
        <p:spPr>
          <a:xfrm>
            <a:off x="8673353" y="6112517"/>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7259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067427" cy="1066800"/>
          </a:xfrm>
        </p:spPr>
        <p:txBody>
          <a:bodyPr/>
          <a:lstStyle/>
          <a:p>
            <a:r>
              <a:rPr lang="sv-SE" dirty="0"/>
              <a:t>Electrical safety: In-Kind Contributors</a:t>
            </a:r>
            <a:endParaRPr lang="en-US" dirty="0"/>
          </a:p>
        </p:txBody>
      </p:sp>
      <p:sp>
        <p:nvSpPr>
          <p:cNvPr id="3" name="Text Placeholder 2"/>
          <p:cNvSpPr>
            <a:spLocks noGrp="1"/>
          </p:cNvSpPr>
          <p:nvPr>
            <p:ph type="body" idx="1"/>
          </p:nvPr>
        </p:nvSpPr>
        <p:spPr>
          <a:xfrm>
            <a:off x="381000" y="1752600"/>
            <a:ext cx="3048000" cy="3902455"/>
          </a:xfrm>
        </p:spPr>
        <p:txBody>
          <a:bodyPr/>
          <a:lstStyle/>
          <a:p>
            <a:pPr marL="342900" indent="-342900">
              <a:buFont typeface="Arial" panose="020B0604020202020204" pitchFamily="34" charset="0"/>
              <a:buChar char="•"/>
            </a:pPr>
            <a:r>
              <a:rPr lang="en-US" dirty="0">
                <a:solidFill>
                  <a:schemeClr val="tx1"/>
                </a:solidFill>
              </a:rPr>
              <a:t>An Electrical contractor with qualifications from an EES country other than Sweden may temporarily perform electrical installation work.</a:t>
            </a:r>
          </a:p>
          <a:p>
            <a:pPr marL="342900" indent="-342900">
              <a:buFont typeface="Arial" panose="020B0604020202020204" pitchFamily="34" charset="0"/>
              <a:buChar char="•"/>
            </a:pPr>
            <a:r>
              <a:rPr lang="sv-SE" dirty="0">
                <a:solidFill>
                  <a:schemeClr val="tx1"/>
                </a:solidFill>
              </a:rPr>
              <a:t>Must submit an application to get a temporary authorization.</a:t>
            </a:r>
          </a:p>
          <a:p>
            <a:pPr marL="342900" indent="-342900">
              <a:buFont typeface="Arial" panose="020B0604020202020204" pitchFamily="34" charset="0"/>
              <a:buChar char="•"/>
            </a:pPr>
            <a:endParaRPr lang="sv-SE" dirty="0">
              <a:solidFill>
                <a:schemeClr val="tx1"/>
              </a:solidFill>
            </a:endParaRPr>
          </a:p>
        </p:txBody>
      </p:sp>
      <p:sp>
        <p:nvSpPr>
          <p:cNvPr id="4" name="Slide Number Placeholder 3"/>
          <p:cNvSpPr>
            <a:spLocks noGrp="1"/>
          </p:cNvSpPr>
          <p:nvPr>
            <p:ph type="sldNum" sz="quarter" idx="2"/>
          </p:nvPr>
        </p:nvSpPr>
        <p:spPr/>
        <p:txBody>
          <a:bodyPr/>
          <a:lstStyle/>
          <a:p>
            <a:pPr lvl="0"/>
            <a:fld id="{86CB4B4D-7CA3-9044-876B-883B54F8677D}" type="slidenum">
              <a:rPr lang="en-US" smtClean="0"/>
              <a:t>38</a:t>
            </a:fld>
            <a:endParaRPr lang="en-US"/>
          </a:p>
        </p:txBody>
      </p:sp>
      <p:pic>
        <p:nvPicPr>
          <p:cNvPr id="5" name="Picture 4"/>
          <p:cNvPicPr>
            <a:picLocks noChangeAspect="1"/>
          </p:cNvPicPr>
          <p:nvPr/>
        </p:nvPicPr>
        <p:blipFill>
          <a:blip r:embed="rId2"/>
          <a:stretch>
            <a:fillRect/>
          </a:stretch>
        </p:blipFill>
        <p:spPr>
          <a:xfrm>
            <a:off x="4038600" y="1524000"/>
            <a:ext cx="4314799" cy="5181600"/>
          </a:xfrm>
          <a:prstGeom prst="rect">
            <a:avLst/>
          </a:prstGeom>
        </p:spPr>
      </p:pic>
      <p:sp>
        <p:nvSpPr>
          <p:cNvPr id="6" name="Down Arrow 5"/>
          <p:cNvSpPr/>
          <p:nvPr/>
        </p:nvSpPr>
        <p:spPr>
          <a:xfrm>
            <a:off x="8686800" y="6104322"/>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987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83885" cy="990600"/>
          </a:xfrm>
        </p:spPr>
        <p:txBody>
          <a:bodyPr/>
          <a:lstStyle/>
          <a:p>
            <a:r>
              <a:rPr lang="sv-SE" dirty="0"/>
              <a:t>Electrical safety: how to register with E-NAV</a:t>
            </a:r>
            <a:endParaRPr lang="en-US" dirty="0"/>
          </a:p>
        </p:txBody>
      </p:sp>
      <p:sp>
        <p:nvSpPr>
          <p:cNvPr id="3" name="Text Placeholder 2"/>
          <p:cNvSpPr>
            <a:spLocks noGrp="1"/>
          </p:cNvSpPr>
          <p:nvPr>
            <p:ph type="body" idx="1"/>
          </p:nvPr>
        </p:nvSpPr>
        <p:spPr>
          <a:xfrm>
            <a:off x="395536" y="1752600"/>
            <a:ext cx="7681664" cy="3352800"/>
          </a:xfrm>
        </p:spPr>
        <p:txBody>
          <a:bodyPr/>
          <a:lstStyle/>
          <a:p>
            <a:pPr>
              <a:lnSpc>
                <a:spcPct val="150000"/>
              </a:lnSpc>
              <a:spcBef>
                <a:spcPts val="0"/>
              </a:spcBef>
            </a:pPr>
            <a:r>
              <a:rPr lang="en-US" sz="2200" b="1" dirty="0">
                <a:solidFill>
                  <a:schemeClr val="tx1"/>
                </a:solidFill>
              </a:rPr>
              <a:t>Application</a:t>
            </a:r>
          </a:p>
          <a:p>
            <a:pPr>
              <a:lnSpc>
                <a:spcPct val="150000"/>
              </a:lnSpc>
              <a:spcBef>
                <a:spcPts val="0"/>
              </a:spcBef>
            </a:pPr>
            <a:endParaRPr lang="en-US" sz="1400" b="1" dirty="0">
              <a:solidFill>
                <a:schemeClr val="tx1"/>
              </a:solidFill>
            </a:endParaRPr>
          </a:p>
          <a:p>
            <a:pPr>
              <a:lnSpc>
                <a:spcPct val="150000"/>
              </a:lnSpc>
              <a:spcBef>
                <a:spcPts val="0"/>
              </a:spcBef>
            </a:pPr>
            <a:r>
              <a:rPr lang="en-US" sz="1800" b="1" dirty="0">
                <a:solidFill>
                  <a:schemeClr val="tx1"/>
                </a:solidFill>
              </a:rPr>
              <a:t>Prepare following before register starts</a:t>
            </a:r>
          </a:p>
          <a:p>
            <a:pPr marL="457200" indent="-457200">
              <a:lnSpc>
                <a:spcPct val="150000"/>
              </a:lnSpc>
              <a:spcBef>
                <a:spcPts val="0"/>
              </a:spcBef>
              <a:buFontTx/>
              <a:buAutoNum type="arabicPeriod"/>
            </a:pPr>
            <a:r>
              <a:rPr lang="en-US" sz="1800" dirty="0">
                <a:solidFill>
                  <a:schemeClr val="tx1"/>
                </a:solidFill>
              </a:rPr>
              <a:t>Self-audit scheme shall be handed over to ESH&amp;Q when registration starts.</a:t>
            </a:r>
          </a:p>
          <a:p>
            <a:pPr marL="457200" indent="-457200">
              <a:lnSpc>
                <a:spcPct val="150000"/>
              </a:lnSpc>
              <a:spcBef>
                <a:spcPts val="0"/>
              </a:spcBef>
              <a:buAutoNum type="arabicPeriod"/>
            </a:pPr>
            <a:r>
              <a:rPr lang="en-US" sz="1800" dirty="0">
                <a:solidFill>
                  <a:schemeClr val="tx1"/>
                </a:solidFill>
              </a:rPr>
              <a:t>In-Kind Contributors need to have an authorization (Certificate) in the home-country in EU. (AB or ABL)</a:t>
            </a:r>
          </a:p>
          <a:p>
            <a:pPr marL="457200" indent="-457200">
              <a:lnSpc>
                <a:spcPct val="150000"/>
              </a:lnSpc>
              <a:spcBef>
                <a:spcPts val="0"/>
              </a:spcBef>
              <a:buAutoNum type="arabicPeriod"/>
            </a:pPr>
            <a:r>
              <a:rPr lang="en-US" sz="1800" dirty="0">
                <a:solidFill>
                  <a:schemeClr val="tx1"/>
                </a:solidFill>
              </a:rPr>
              <a:t>The work shall be performed temporary in Sweden and during a limited time period.</a:t>
            </a:r>
          </a:p>
          <a:p>
            <a:pPr marL="457200" indent="-457200">
              <a:lnSpc>
                <a:spcPct val="150000"/>
              </a:lnSpc>
              <a:spcBef>
                <a:spcPts val="0"/>
              </a:spcBef>
              <a:buAutoNum type="arabicPeriod"/>
            </a:pPr>
            <a:endParaRPr lang="en-US" sz="1400" dirty="0">
              <a:solidFill>
                <a:schemeClr val="tx1"/>
              </a:solidFill>
            </a:endParaRPr>
          </a:p>
          <a:p>
            <a:pPr>
              <a:lnSpc>
                <a:spcPct val="150000"/>
              </a:lnSpc>
              <a:spcBef>
                <a:spcPts val="0"/>
              </a:spcBef>
            </a:pPr>
            <a:r>
              <a:rPr lang="en-US" sz="1400" b="1" dirty="0">
                <a:solidFill>
                  <a:schemeClr val="tx1"/>
                </a:solidFill>
              </a:rPr>
              <a:t>More information: </a:t>
            </a:r>
          </a:p>
          <a:p>
            <a:pPr>
              <a:lnSpc>
                <a:spcPct val="150000"/>
              </a:lnSpc>
              <a:spcBef>
                <a:spcPts val="0"/>
              </a:spcBef>
            </a:pPr>
            <a:r>
              <a:rPr lang="en-US" sz="1400" b="1" dirty="0">
                <a:solidFill>
                  <a:schemeClr val="tx1"/>
                </a:solidFill>
              </a:rPr>
              <a:t>http://www.elsakerhetsverket.se/en/electrical-installation-companies/register-your-company</a:t>
            </a:r>
            <a:r>
              <a:rPr lang="en-US" sz="1400" dirty="0">
                <a:solidFill>
                  <a:schemeClr val="tx1"/>
                </a:solidFill>
              </a:rPr>
              <a:t>/</a:t>
            </a:r>
          </a:p>
        </p:txBody>
      </p:sp>
      <p:sp>
        <p:nvSpPr>
          <p:cNvPr id="4" name="Slide Number Placeholder 3"/>
          <p:cNvSpPr>
            <a:spLocks noGrp="1"/>
          </p:cNvSpPr>
          <p:nvPr>
            <p:ph type="sldNum" sz="quarter" idx="2"/>
          </p:nvPr>
        </p:nvSpPr>
        <p:spPr/>
        <p:txBody>
          <a:bodyPr/>
          <a:lstStyle/>
          <a:p>
            <a:pPr lvl="0"/>
            <a:r>
              <a:rPr lang="en-US" dirty="0"/>
              <a:t>.</a:t>
            </a:r>
          </a:p>
          <a:p>
            <a:pPr lvl="0"/>
            <a:fld id="{86CB4B4D-7CA3-9044-876B-883B54F8677D}" type="slidenum">
              <a:rPr lang="en-US" smtClean="0"/>
              <a:t>39</a:t>
            </a:fld>
            <a:endParaRPr lang="en-US" dirty="0"/>
          </a:p>
        </p:txBody>
      </p:sp>
      <p:sp>
        <p:nvSpPr>
          <p:cNvPr id="5" name="Left Arrow 4">
            <a:hlinkClick r:id="rId2"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6295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1143000"/>
          </a:xfrm>
        </p:spPr>
        <p:txBody>
          <a:bodyPr/>
          <a:lstStyle/>
          <a:p>
            <a:r>
              <a:rPr lang="en-GB" dirty="0"/>
              <a:t>E02 load test – on going work</a:t>
            </a:r>
          </a:p>
        </p:txBody>
      </p:sp>
      <p:pic>
        <p:nvPicPr>
          <p:cNvPr id="9" name="Picture 3" descr="C:\Users\antoniobianchi\Pictures\ESS SITE\Load test E02 pictures\IMG_15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09800"/>
            <a:ext cx="3840480" cy="2880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ntoniobianchi\Pictures\ESS SITE\Load test E02 pictures\IMG_15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950726"/>
            <a:ext cx="2620645" cy="2948940"/>
          </a:xfrm>
          <a:prstGeom prst="rect">
            <a:avLst/>
          </a:prstGeom>
          <a:noFill/>
          <a:ln>
            <a:noFill/>
          </a:ln>
        </p:spPr>
      </p:pic>
      <p:cxnSp>
        <p:nvCxnSpPr>
          <p:cNvPr id="5" name="Straight Arrow Connector 4"/>
          <p:cNvCxnSpPr>
            <a:stCxn id="8" idx="1"/>
          </p:cNvCxnSpPr>
          <p:nvPr/>
        </p:nvCxnSpPr>
        <p:spPr>
          <a:xfrm flipH="1">
            <a:off x="2819400" y="2362200"/>
            <a:ext cx="3048000" cy="323165"/>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67400" y="2039034"/>
            <a:ext cx="2667000" cy="646331"/>
          </a:xfrm>
          <a:prstGeom prst="rect">
            <a:avLst/>
          </a:prstGeom>
          <a:noFill/>
        </p:spPr>
        <p:txBody>
          <a:bodyPr wrap="square" rtlCol="0">
            <a:spAutoFit/>
          </a:bodyPr>
          <a:lstStyle/>
          <a:p>
            <a:r>
              <a:rPr lang="en-GB" b="1" dirty="0"/>
              <a:t>BMS – MOBILE CRANE AND CRANE DRIVER</a:t>
            </a:r>
          </a:p>
        </p:txBody>
      </p:sp>
      <p:cxnSp>
        <p:nvCxnSpPr>
          <p:cNvPr id="11" name="Straight Arrow Connector 10"/>
          <p:cNvCxnSpPr/>
          <p:nvPr/>
        </p:nvCxnSpPr>
        <p:spPr>
          <a:xfrm flipV="1">
            <a:off x="1981200" y="4038600"/>
            <a:ext cx="0" cy="1676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3100" y="5715000"/>
            <a:ext cx="2679700" cy="369332"/>
          </a:xfrm>
          <a:prstGeom prst="rect">
            <a:avLst/>
          </a:prstGeom>
          <a:noFill/>
        </p:spPr>
        <p:txBody>
          <a:bodyPr wrap="square" rtlCol="0">
            <a:spAutoFit/>
          </a:bodyPr>
          <a:lstStyle/>
          <a:p>
            <a:r>
              <a:rPr lang="en-GB" b="1" dirty="0"/>
              <a:t>SKANSKA PERSONNELL </a:t>
            </a:r>
          </a:p>
        </p:txBody>
      </p:sp>
      <p:cxnSp>
        <p:nvCxnSpPr>
          <p:cNvPr id="15" name="Straight Arrow Connector 14"/>
          <p:cNvCxnSpPr/>
          <p:nvPr/>
        </p:nvCxnSpPr>
        <p:spPr>
          <a:xfrm flipH="1" flipV="1">
            <a:off x="1416050" y="4123267"/>
            <a:ext cx="565150" cy="16002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873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plan</a:t>
            </a:r>
          </a:p>
        </p:txBody>
      </p:sp>
      <p:sp>
        <p:nvSpPr>
          <p:cNvPr id="3" name="Content Placeholder 2"/>
          <p:cNvSpPr>
            <a:spLocks noGrp="1"/>
          </p:cNvSpPr>
          <p:nvPr>
            <p:ph idx="1"/>
          </p:nvPr>
        </p:nvSpPr>
        <p:spPr>
          <a:xfrm>
            <a:off x="533400" y="1447800"/>
            <a:ext cx="8435280" cy="452596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Master plan schedule and Work process at site installation</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40</a:t>
            </a:fld>
            <a:endParaRPr lang="en-GB" noProof="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05000"/>
            <a:ext cx="7391400" cy="4725125"/>
          </a:xfrm>
          <a:prstGeom prst="rect">
            <a:avLst/>
          </a:prstGeom>
          <a:ln w="38100">
            <a:solidFill>
              <a:schemeClr val="tx1"/>
            </a:solidFill>
          </a:ln>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9768" r="43663"/>
          <a:stretch/>
        </p:blipFill>
        <p:spPr bwMode="auto">
          <a:xfrm>
            <a:off x="2438400" y="2057400"/>
            <a:ext cx="6096000" cy="477078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Left Arrow 7">
            <a:hlinkClick r:id="rId4" action="ppaction://hlinksldjump"/>
          </p:cNvPr>
          <p:cNvSpPr/>
          <p:nvPr/>
        </p:nvSpPr>
        <p:spPr>
          <a:xfrm>
            <a:off x="8594959" y="6538912"/>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497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Infrastructure and utilities</a:t>
            </a:r>
          </a:p>
        </p:txBody>
      </p:sp>
      <p:sp>
        <p:nvSpPr>
          <p:cNvPr id="3" name="Content Placeholder 2"/>
          <p:cNvSpPr>
            <a:spLocks noGrp="1"/>
          </p:cNvSpPr>
          <p:nvPr>
            <p:ph idx="1"/>
          </p:nvPr>
        </p:nvSpPr>
        <p:spPr>
          <a:xfrm>
            <a:off x="457200" y="1600200"/>
            <a:ext cx="8229600" cy="4875974"/>
          </a:xfrm>
        </p:spPr>
        <p:txBody>
          <a:bodyPr/>
          <a:lstStyle/>
          <a:p>
            <a:r>
              <a:rPr lang="en-US" sz="2200" dirty="0"/>
              <a:t>According to the Instrument Installation package and the integrated project schedule, NSS will ensure all the required connection points for utilities distribution (fluids, power, data, signals, etc. ) are in place.</a:t>
            </a: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41</a:t>
            </a:fld>
            <a:endParaRPr lang="en-GB" noProof="0"/>
          </a:p>
        </p:txBody>
      </p:sp>
      <p:pic>
        <p:nvPicPr>
          <p:cNvPr id="2050" name="Picture 2" descr="Bildresultat för check l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6794" y="2796540"/>
            <a:ext cx="1546412"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7" t="12936" r="16406" b="11919"/>
          <a:stretch/>
        </p:blipFill>
        <p:spPr bwMode="auto">
          <a:xfrm>
            <a:off x="838200" y="3090011"/>
            <a:ext cx="5220661" cy="265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14115" y="3657600"/>
            <a:ext cx="696024" cy="430887"/>
          </a:xfrm>
          <a:prstGeom prst="rect">
            <a:avLst/>
          </a:prstGeom>
        </p:spPr>
        <p:txBody>
          <a:bodyPr wrap="none">
            <a:spAutoFit/>
          </a:bodyPr>
          <a:lstStyle/>
          <a:p>
            <a:r>
              <a:rPr lang="en-US" sz="2200" b="1" dirty="0"/>
              <a:t>DO3</a:t>
            </a:r>
          </a:p>
        </p:txBody>
      </p:sp>
      <p:cxnSp>
        <p:nvCxnSpPr>
          <p:cNvPr id="9" name="Straight Arrow Connector 8"/>
          <p:cNvCxnSpPr/>
          <p:nvPr/>
        </p:nvCxnSpPr>
        <p:spPr>
          <a:xfrm flipH="1" flipV="1">
            <a:off x="4402414" y="4636770"/>
            <a:ext cx="7375" cy="1717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804647" y="6335078"/>
            <a:ext cx="161251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63678" y="5965746"/>
            <a:ext cx="1938736" cy="369332"/>
          </a:xfrm>
          <a:prstGeom prst="rect">
            <a:avLst/>
          </a:prstGeom>
        </p:spPr>
        <p:txBody>
          <a:bodyPr wrap="none">
            <a:spAutoFit/>
          </a:bodyPr>
          <a:lstStyle/>
          <a:p>
            <a:r>
              <a:rPr lang="en-US" b="1" dirty="0"/>
              <a:t>Instrument gallery</a:t>
            </a:r>
          </a:p>
        </p:txBody>
      </p:sp>
      <p:sp>
        <p:nvSpPr>
          <p:cNvPr id="12" name="Rectangle 11"/>
          <p:cNvSpPr/>
          <p:nvPr/>
        </p:nvSpPr>
        <p:spPr>
          <a:xfrm>
            <a:off x="6441992" y="4088487"/>
            <a:ext cx="1704506" cy="2031325"/>
          </a:xfrm>
          <a:prstGeom prst="rect">
            <a:avLst/>
          </a:prstGeom>
        </p:spPr>
        <p:txBody>
          <a:bodyPr wrap="none">
            <a:spAutoFit/>
          </a:bodyPr>
          <a:lstStyle/>
          <a:p>
            <a:r>
              <a:rPr lang="en-US" dirty="0"/>
              <a:t>Power ;</a:t>
            </a:r>
          </a:p>
          <a:p>
            <a:r>
              <a:rPr lang="en-US" dirty="0"/>
              <a:t>Cooling water;</a:t>
            </a:r>
          </a:p>
          <a:p>
            <a:r>
              <a:rPr lang="en-US" dirty="0"/>
              <a:t>Compressed air;</a:t>
            </a:r>
          </a:p>
          <a:p>
            <a:r>
              <a:rPr lang="en-US" dirty="0"/>
              <a:t>Vacuum pumps;</a:t>
            </a:r>
          </a:p>
          <a:p>
            <a:r>
              <a:rPr lang="en-US" dirty="0"/>
              <a:t>Data;</a:t>
            </a:r>
          </a:p>
          <a:p>
            <a:r>
              <a:rPr lang="en-US" dirty="0"/>
              <a:t>………….;</a:t>
            </a:r>
          </a:p>
          <a:p>
            <a:r>
              <a:rPr lang="en-US" dirty="0"/>
              <a:t>………….;</a:t>
            </a:r>
          </a:p>
        </p:txBody>
      </p:sp>
      <p:sp>
        <p:nvSpPr>
          <p:cNvPr id="16" name="Left Arrow 15">
            <a:hlinkClick r:id="rId4" action="ppaction://hlinksldjump"/>
          </p:cNvPr>
          <p:cNvSpPr/>
          <p:nvPr/>
        </p:nvSpPr>
        <p:spPr>
          <a:xfrm>
            <a:off x="7620000" y="6444573"/>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080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in place</a:t>
            </a:r>
          </a:p>
        </p:txBody>
      </p:sp>
      <p:sp>
        <p:nvSpPr>
          <p:cNvPr id="3" name="Content Placeholder 2"/>
          <p:cNvSpPr>
            <a:spLocks noGrp="1"/>
          </p:cNvSpPr>
          <p:nvPr>
            <p:ph idx="1"/>
          </p:nvPr>
        </p:nvSpPr>
        <p:spPr/>
        <p:txBody>
          <a:bodyPr>
            <a:normAutofit/>
          </a:bodyPr>
          <a:lstStyle/>
          <a:p>
            <a:pPr marL="0" indent="0">
              <a:buNone/>
            </a:pPr>
            <a:r>
              <a:rPr lang="en-US" dirty="0"/>
              <a:t>Coordination :</a:t>
            </a:r>
          </a:p>
          <a:p>
            <a:r>
              <a:rPr lang="en-US" dirty="0"/>
              <a:t>Technical groups</a:t>
            </a:r>
          </a:p>
          <a:p>
            <a:r>
              <a:rPr lang="en-US" dirty="0"/>
              <a:t>Instrument crew</a:t>
            </a:r>
          </a:p>
          <a:p>
            <a:r>
              <a:rPr lang="en-US" dirty="0"/>
              <a:t>ESS installation crew</a:t>
            </a:r>
          </a:p>
          <a:p>
            <a:r>
              <a:rPr lang="en-US" dirty="0"/>
              <a:t>ESS Equipment/tools</a:t>
            </a:r>
          </a:p>
          <a:p>
            <a:r>
              <a:rPr lang="en-US" dirty="0"/>
              <a:t>Configuration – Bunker preparation/mobile cranes, etc.</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42</a:t>
            </a:fld>
            <a:endParaRPr lang="en-GB" noProof="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47800"/>
            <a:ext cx="2905125" cy="235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a:hlinkClick r:id="rId3" action="ppaction://hlinksldjump"/>
          </p:cNvPr>
          <p:cNvSpPr/>
          <p:nvPr/>
        </p:nvSpPr>
        <p:spPr>
          <a:xfrm>
            <a:off x="6553200" y="6453336"/>
            <a:ext cx="416002" cy="268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427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dresultat för 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80895"/>
            <a:ext cx="3386286" cy="29799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is needed?</a:t>
            </a:r>
          </a:p>
        </p:txBody>
      </p:sp>
      <p:sp>
        <p:nvSpPr>
          <p:cNvPr id="3" name="Content Placeholder 2"/>
          <p:cNvSpPr>
            <a:spLocks noGrp="1"/>
          </p:cNvSpPr>
          <p:nvPr>
            <p:ph idx="1"/>
          </p:nvPr>
        </p:nvSpPr>
        <p:spPr/>
        <p:txBody>
          <a:bodyPr>
            <a:normAutofit/>
          </a:bodyPr>
          <a:lstStyle/>
          <a:p>
            <a:r>
              <a:rPr lang="en-US" dirty="0"/>
              <a:t>Planning NSS/Instruments</a:t>
            </a:r>
          </a:p>
          <a:p>
            <a:r>
              <a:rPr lang="en-US" dirty="0"/>
              <a:t>Field Installation Packages (FIP) – start !</a:t>
            </a:r>
          </a:p>
          <a:p>
            <a:r>
              <a:rPr lang="en-US" dirty="0"/>
              <a:t>Definition of resources</a:t>
            </a:r>
          </a:p>
          <a:p>
            <a:r>
              <a:rPr lang="en-US" dirty="0"/>
              <a:t>Responsible /Team/clear communication</a:t>
            </a:r>
          </a:p>
          <a:p>
            <a:r>
              <a:rPr lang="en-US" dirty="0"/>
              <a:t>Definition of equipment and tools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43</a:t>
            </a:fld>
            <a:endParaRPr lang="en-GB" noProof="0"/>
          </a:p>
        </p:txBody>
      </p:sp>
    </p:spTree>
    <p:extLst>
      <p:ext uri="{BB962C8B-B14F-4D97-AF65-F5344CB8AC3E}">
        <p14:creationId xmlns:p14="http://schemas.microsoft.com/office/powerpoint/2010/main" val="3390158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44</a:t>
            </a:fld>
            <a:endParaRPr lang="en-GB" noProof="0"/>
          </a:p>
        </p:txBody>
      </p:sp>
      <p:grpSp>
        <p:nvGrpSpPr>
          <p:cNvPr id="15" name="Group 14"/>
          <p:cNvGrpSpPr/>
          <p:nvPr/>
        </p:nvGrpSpPr>
        <p:grpSpPr>
          <a:xfrm>
            <a:off x="2250680" y="1762758"/>
            <a:ext cx="6912768" cy="4248472"/>
            <a:chOff x="2250680" y="1762758"/>
            <a:chExt cx="6912768" cy="4248472"/>
          </a:xfrm>
        </p:grpSpPr>
        <p:grpSp>
          <p:nvGrpSpPr>
            <p:cNvPr id="11" name="Group 10"/>
            <p:cNvGrpSpPr/>
            <p:nvPr/>
          </p:nvGrpSpPr>
          <p:grpSpPr>
            <a:xfrm>
              <a:off x="2250680" y="1762758"/>
              <a:ext cx="6912768" cy="4248472"/>
              <a:chOff x="1763688" y="1916832"/>
              <a:chExt cx="5855512" cy="3600400"/>
            </a:xfrm>
          </p:grpSpPr>
          <p:pic>
            <p:nvPicPr>
              <p:cNvPr id="10250" name="Picture 10" descr="ildresultat för long queue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560" y="1916832"/>
                <a:ext cx="5760640" cy="35203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63688" y="5013176"/>
                <a:ext cx="108012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rot="21437599">
              <a:off x="5959849" y="2778002"/>
              <a:ext cx="2701236" cy="1384995"/>
            </a:xfrm>
            <a:prstGeom prst="rect">
              <a:avLst/>
            </a:prstGeom>
            <a:solidFill>
              <a:schemeClr val="bg1"/>
            </a:solidFill>
          </p:spPr>
          <p:txBody>
            <a:bodyPr wrap="square" rtlCol="0">
              <a:spAutoFit/>
            </a:bodyPr>
            <a:lstStyle/>
            <a:p>
              <a:pPr algn="ctr"/>
              <a:r>
                <a:rPr lang="en-US" sz="2800" b="1">
                  <a:solidFill>
                    <a:srgbClr val="FF0000"/>
                  </a:solidFill>
                  <a:latin typeface="Chalkduster" charset="0"/>
                  <a:ea typeface="Chalkduster" charset="0"/>
                  <a:cs typeface="Chalkduster" charset="0"/>
                </a:rPr>
                <a:t>For </a:t>
              </a:r>
              <a:r>
                <a:rPr lang="en-US" sz="2800" b="1" dirty="0">
                  <a:solidFill>
                    <a:srgbClr val="FF0000"/>
                  </a:solidFill>
                  <a:latin typeface="Chalkduster" charset="0"/>
                  <a:ea typeface="Chalkduster" charset="0"/>
                  <a:cs typeface="Chalkduster" charset="0"/>
                </a:rPr>
                <a:t>last moment installation!</a:t>
              </a:r>
            </a:p>
          </p:txBody>
        </p:sp>
        <p:sp>
          <p:nvSpPr>
            <p:cNvPr id="20" name="TextBox 19"/>
            <p:cNvSpPr txBox="1"/>
            <p:nvPr/>
          </p:nvSpPr>
          <p:spPr>
            <a:xfrm rot="21437599">
              <a:off x="5793310" y="2262697"/>
              <a:ext cx="2850751" cy="523220"/>
            </a:xfrm>
            <a:prstGeom prst="rect">
              <a:avLst/>
            </a:prstGeom>
            <a:solidFill>
              <a:schemeClr val="bg1"/>
            </a:solidFill>
          </p:spPr>
          <p:txBody>
            <a:bodyPr wrap="square" rtlCol="0">
              <a:spAutoFit/>
            </a:bodyPr>
            <a:lstStyle/>
            <a:p>
              <a:pPr algn="ctr"/>
              <a:r>
                <a:rPr lang="en-US" sz="2800" b="1">
                  <a:solidFill>
                    <a:srgbClr val="FF0000"/>
                  </a:solidFill>
                  <a:latin typeface="Chalkduster" charset="0"/>
                  <a:ea typeface="Chalkduster" charset="0"/>
                  <a:cs typeface="Chalkduster" charset="0"/>
                </a:rPr>
                <a:t>QUEUE HERE</a:t>
              </a:r>
              <a:endParaRPr lang="en-US" sz="2800" b="1" dirty="0">
                <a:solidFill>
                  <a:srgbClr val="FF0000"/>
                </a:solidFill>
                <a:latin typeface="Chalkduster" charset="0"/>
                <a:ea typeface="Chalkduster" charset="0"/>
                <a:cs typeface="Chalkduster" charset="0"/>
              </a:endParaRPr>
            </a:p>
          </p:txBody>
        </p:sp>
      </p:grpSp>
      <p:pic>
        <p:nvPicPr>
          <p:cNvPr id="10254" name="Picture 14" descr="ildresultat för planning is import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4495800"/>
            <a:ext cx="4161073" cy="222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6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3200" cy="1143000"/>
          </a:xfrm>
        </p:spPr>
        <p:txBody>
          <a:bodyPr/>
          <a:lstStyle/>
          <a:p>
            <a:r>
              <a:rPr lang="en-GB" dirty="0"/>
              <a:t>E02 load test – Final Configuration</a:t>
            </a:r>
          </a:p>
        </p:txBody>
      </p:sp>
      <p:pic>
        <p:nvPicPr>
          <p:cNvPr id="6" name="Picture 3" descr="C:\Users\antoniobianchi\Pictures\ESS SITE\IMG_15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480" y="1676400"/>
            <a:ext cx="288036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ntoniobianchi\Pictures\ESS SITE\IMG_158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701800"/>
            <a:ext cx="3424237" cy="4565650"/>
          </a:xfrm>
          <a:prstGeom prst="rect">
            <a:avLst/>
          </a:prstGeom>
          <a:solidFill>
            <a:schemeClr val="accent1"/>
          </a:solidFill>
        </p:spPr>
      </p:pic>
      <p:sp>
        <p:nvSpPr>
          <p:cNvPr id="8" name="TextBox 7"/>
          <p:cNvSpPr txBox="1"/>
          <p:nvPr/>
        </p:nvSpPr>
        <p:spPr>
          <a:xfrm>
            <a:off x="4729480" y="5638800"/>
            <a:ext cx="3804920" cy="646331"/>
          </a:xfrm>
          <a:prstGeom prst="rect">
            <a:avLst/>
          </a:prstGeom>
          <a:noFill/>
        </p:spPr>
        <p:txBody>
          <a:bodyPr wrap="square" rtlCol="0">
            <a:spAutoFit/>
          </a:bodyPr>
          <a:lstStyle/>
          <a:p>
            <a:r>
              <a:rPr lang="en-GB" b="1" dirty="0"/>
              <a:t>SURVEYING STILL ON-GOING (ESS METROLOGY GROUP)</a:t>
            </a:r>
          </a:p>
        </p:txBody>
      </p:sp>
    </p:spTree>
    <p:extLst>
      <p:ext uri="{BB962C8B-B14F-4D97-AF65-F5344CB8AC3E}">
        <p14:creationId xmlns:p14="http://schemas.microsoft.com/office/powerpoint/2010/main" val="310203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5867400" cy="838200"/>
          </a:xfrm>
        </p:spPr>
        <p:txBody>
          <a:bodyPr>
            <a:normAutofit/>
          </a:bodyPr>
          <a:lstStyle/>
          <a:p>
            <a:r>
              <a:rPr lang="sv-SE" sz="2800" dirty="0"/>
              <a:t>E02 slab and piles deflection </a:t>
            </a:r>
          </a:p>
        </p:txBody>
      </p:sp>
      <p:sp>
        <p:nvSpPr>
          <p:cNvPr id="3" name="Content Placeholder 2"/>
          <p:cNvSpPr>
            <a:spLocks noGrp="1"/>
          </p:cNvSpPr>
          <p:nvPr>
            <p:ph idx="1"/>
          </p:nvPr>
        </p:nvSpPr>
        <p:spPr>
          <a:xfrm>
            <a:off x="457200" y="1600200"/>
            <a:ext cx="8229600" cy="1981200"/>
          </a:xfrm>
        </p:spPr>
        <p:txBody>
          <a:bodyPr>
            <a:normAutofit/>
          </a:bodyPr>
          <a:lstStyle/>
          <a:p>
            <a:pPr marL="0" indent="0">
              <a:buNone/>
            </a:pPr>
            <a:endParaRPr lang="en-GB" sz="1200" dirty="0"/>
          </a:p>
          <a:p>
            <a:pPr marL="0" indent="0">
              <a:buNone/>
            </a:pPr>
            <a:endParaRPr lang="en-US" sz="1200" dirty="0"/>
          </a:p>
          <a:p>
            <a:pPr marL="0" indent="0">
              <a:buNone/>
            </a:pPr>
            <a:endParaRPr lang="sv-SE" dirty="0"/>
          </a:p>
        </p:txBody>
      </p:sp>
      <p:sp>
        <p:nvSpPr>
          <p:cNvPr id="4" name="Rectangle 3"/>
          <p:cNvSpPr/>
          <p:nvPr/>
        </p:nvSpPr>
        <p:spPr>
          <a:xfrm>
            <a:off x="533400" y="1516380"/>
            <a:ext cx="1395895" cy="369332"/>
          </a:xfrm>
          <a:prstGeom prst="rect">
            <a:avLst/>
          </a:prstGeom>
        </p:spPr>
        <p:txBody>
          <a:bodyPr wrap="none">
            <a:spAutoFit/>
          </a:bodyPr>
          <a:lstStyle/>
          <a:p>
            <a:r>
              <a:rPr lang="en-GB" b="1" dirty="0"/>
              <a:t>ESS-0237432</a:t>
            </a:r>
          </a:p>
        </p:txBody>
      </p:sp>
      <p:graphicFrame>
        <p:nvGraphicFramePr>
          <p:cNvPr id="5" name="Table 4"/>
          <p:cNvGraphicFramePr>
            <a:graphicFrameLocks noGrp="1"/>
          </p:cNvGraphicFramePr>
          <p:nvPr>
            <p:extLst>
              <p:ext uri="{D42A27DB-BD31-4B8C-83A1-F6EECF244321}">
                <p14:modId xmlns:p14="http://schemas.microsoft.com/office/powerpoint/2010/main" val="2065520935"/>
              </p:ext>
            </p:extLst>
          </p:nvPr>
        </p:nvGraphicFramePr>
        <p:xfrm>
          <a:off x="609600" y="1885712"/>
          <a:ext cx="7239001" cy="1158716"/>
        </p:xfrm>
        <a:graphic>
          <a:graphicData uri="http://schemas.openxmlformats.org/drawingml/2006/table">
            <a:tbl>
              <a:tblPr firstRow="1" firstCol="1" bandRow="1">
                <a:tableStyleId>{5C22544A-7EE6-4342-B048-85BDC9FD1C3A}</a:tableStyleId>
              </a:tblPr>
              <a:tblGrid>
                <a:gridCol w="1315303">
                  <a:extLst>
                    <a:ext uri="{9D8B030D-6E8A-4147-A177-3AD203B41FA5}">
                      <a16:colId xmlns:a16="http://schemas.microsoft.com/office/drawing/2014/main" val="20000"/>
                    </a:ext>
                  </a:extLst>
                </a:gridCol>
                <a:gridCol w="1548221">
                  <a:extLst>
                    <a:ext uri="{9D8B030D-6E8A-4147-A177-3AD203B41FA5}">
                      <a16:colId xmlns:a16="http://schemas.microsoft.com/office/drawing/2014/main" val="20001"/>
                    </a:ext>
                  </a:extLst>
                </a:gridCol>
                <a:gridCol w="4375477">
                  <a:extLst>
                    <a:ext uri="{9D8B030D-6E8A-4147-A177-3AD203B41FA5}">
                      <a16:colId xmlns:a16="http://schemas.microsoft.com/office/drawing/2014/main" val="20002"/>
                    </a:ext>
                  </a:extLst>
                </a:gridCol>
              </a:tblGrid>
              <a:tr h="340799">
                <a:tc>
                  <a:txBody>
                    <a:bodyPr/>
                    <a:lstStyle/>
                    <a:p>
                      <a:pPr algn="ctr">
                        <a:lnSpc>
                          <a:spcPts val="1400"/>
                        </a:lnSpc>
                        <a:spcAft>
                          <a:spcPts val="1200"/>
                        </a:spcAft>
                      </a:pPr>
                      <a:r>
                        <a:rPr lang="en-GB" sz="1200" dirty="0">
                          <a:effectLst/>
                        </a:rPr>
                        <a:t>Date</a:t>
                      </a:r>
                      <a:endParaRPr lang="en-GB"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a:effectLst/>
                        </a:rPr>
                        <a:t>Epoch</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a:effectLst/>
                        </a:rPr>
                        <a:t>Comments</a:t>
                      </a:r>
                      <a:endParaRPr lang="en-GB" sz="12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72639">
                <a:tc>
                  <a:txBody>
                    <a:bodyPr/>
                    <a:lstStyle/>
                    <a:p>
                      <a:pPr algn="ctr">
                        <a:lnSpc>
                          <a:spcPts val="1400"/>
                        </a:lnSpc>
                        <a:spcAft>
                          <a:spcPts val="1200"/>
                        </a:spcAft>
                      </a:pPr>
                      <a:r>
                        <a:rPr lang="en-GB" sz="1200">
                          <a:effectLst/>
                        </a:rPr>
                        <a:t>11/01/2018</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a:effectLst/>
                        </a:rPr>
                        <a:t>0</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Initial Measurement – No load</a:t>
                      </a:r>
                      <a:endParaRPr lang="en-GB"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272639">
                <a:tc>
                  <a:txBody>
                    <a:bodyPr/>
                    <a:lstStyle/>
                    <a:p>
                      <a:pPr algn="ctr">
                        <a:lnSpc>
                          <a:spcPts val="1400"/>
                        </a:lnSpc>
                        <a:spcAft>
                          <a:spcPts val="1200"/>
                        </a:spcAft>
                      </a:pPr>
                      <a:r>
                        <a:rPr lang="en-GB" sz="1200">
                          <a:effectLst/>
                        </a:rPr>
                        <a:t>26/01/2018</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a:effectLst/>
                        </a:rPr>
                        <a:t>1</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 15 days after loading</a:t>
                      </a:r>
                      <a:endParaRPr lang="en-GB"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2639">
                <a:tc>
                  <a:txBody>
                    <a:bodyPr/>
                    <a:lstStyle/>
                    <a:p>
                      <a:pPr algn="ctr">
                        <a:lnSpc>
                          <a:spcPts val="1400"/>
                        </a:lnSpc>
                        <a:spcAft>
                          <a:spcPts val="1200"/>
                        </a:spcAft>
                      </a:pPr>
                      <a:r>
                        <a:rPr lang="en-GB" sz="1200">
                          <a:effectLst/>
                        </a:rPr>
                        <a:t>01/02/2018</a:t>
                      </a:r>
                      <a:endParaRPr lang="en-GB" sz="120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a:t>
                      </a:r>
                      <a:endParaRPr lang="en-GB" sz="1200" dirty="0">
                        <a:effectLst/>
                        <a:latin typeface="Calibri"/>
                        <a:ea typeface="Calibri"/>
                        <a:cs typeface="Times New Roman"/>
                      </a:endParaRPr>
                    </a:p>
                  </a:txBody>
                  <a:tcPr marL="68580" marR="68580" marT="0" marB="0" anchor="ctr"/>
                </a:tc>
                <a:tc>
                  <a:txBody>
                    <a:bodyPr/>
                    <a:lstStyle/>
                    <a:p>
                      <a:pPr algn="ctr">
                        <a:lnSpc>
                          <a:spcPts val="1400"/>
                        </a:lnSpc>
                        <a:spcAft>
                          <a:spcPts val="1200"/>
                        </a:spcAft>
                      </a:pPr>
                      <a:r>
                        <a:rPr lang="en-GB" sz="1200" dirty="0">
                          <a:effectLst/>
                        </a:rPr>
                        <a:t>21 days after loading</a:t>
                      </a:r>
                      <a:endParaRPr lang="en-GB"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7" name="Picture 6"/>
          <p:cNvPicPr/>
          <p:nvPr/>
        </p:nvPicPr>
        <p:blipFill>
          <a:blip r:embed="rId2"/>
          <a:stretch>
            <a:fillRect/>
          </a:stretch>
        </p:blipFill>
        <p:spPr>
          <a:xfrm>
            <a:off x="228600" y="3196590"/>
            <a:ext cx="4100830" cy="2307590"/>
          </a:xfrm>
          <a:prstGeom prst="rect">
            <a:avLst/>
          </a:prstGeom>
        </p:spPr>
      </p:pic>
      <p:pic>
        <p:nvPicPr>
          <p:cNvPr id="8" name="Picture 7"/>
          <p:cNvPicPr/>
          <p:nvPr/>
        </p:nvPicPr>
        <p:blipFill>
          <a:blip r:embed="rId3"/>
          <a:stretch>
            <a:fillRect/>
          </a:stretch>
        </p:blipFill>
        <p:spPr>
          <a:xfrm>
            <a:off x="4419600" y="3196590"/>
            <a:ext cx="4420235" cy="2162810"/>
          </a:xfrm>
          <a:prstGeom prst="rect">
            <a:avLst/>
          </a:prstGeom>
        </p:spPr>
      </p:pic>
      <p:pic>
        <p:nvPicPr>
          <p:cNvPr id="9" name="Picture 8"/>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7700" y="5257800"/>
            <a:ext cx="1371600" cy="1371600"/>
          </a:xfrm>
          <a:prstGeom prst="rect">
            <a:avLst/>
          </a:prstGeom>
        </p:spPr>
      </p:pic>
    </p:spTree>
    <p:extLst>
      <p:ext uri="{BB962C8B-B14F-4D97-AF65-F5344CB8AC3E}">
        <p14:creationId xmlns:p14="http://schemas.microsoft.com/office/powerpoint/2010/main" val="802937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Load test results (1 Epoch)</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389" t="32199" r="8218" b="12030"/>
          <a:stretch/>
        </p:blipFill>
        <p:spPr bwMode="auto">
          <a:xfrm>
            <a:off x="381000" y="2286000"/>
            <a:ext cx="3841277" cy="2850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27761" r="50496" b="8430"/>
          <a:stretch/>
        </p:blipFill>
        <p:spPr bwMode="auto">
          <a:xfrm>
            <a:off x="4495800" y="2286000"/>
            <a:ext cx="3860800" cy="326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57200" y="1910358"/>
            <a:ext cx="627095" cy="369332"/>
          </a:xfrm>
          <a:prstGeom prst="rect">
            <a:avLst/>
          </a:prstGeom>
        </p:spPr>
        <p:txBody>
          <a:bodyPr wrap="none">
            <a:spAutoFit/>
          </a:bodyPr>
          <a:lstStyle/>
          <a:p>
            <a:r>
              <a:rPr lang="en-GB" b="1" dirty="0"/>
              <a:t>Piles</a:t>
            </a:r>
          </a:p>
        </p:txBody>
      </p:sp>
      <p:sp>
        <p:nvSpPr>
          <p:cNvPr id="9" name="Rectangle 8"/>
          <p:cNvSpPr/>
          <p:nvPr/>
        </p:nvSpPr>
        <p:spPr>
          <a:xfrm>
            <a:off x="4572000" y="1910358"/>
            <a:ext cx="675185" cy="369332"/>
          </a:xfrm>
          <a:prstGeom prst="rect">
            <a:avLst/>
          </a:prstGeom>
        </p:spPr>
        <p:txBody>
          <a:bodyPr wrap="none">
            <a:spAutoFit/>
          </a:bodyPr>
          <a:lstStyle/>
          <a:p>
            <a:r>
              <a:rPr lang="en-GB" b="1" dirty="0"/>
              <a:t>Floor</a:t>
            </a:r>
          </a:p>
        </p:txBody>
      </p:sp>
      <p:sp>
        <p:nvSpPr>
          <p:cNvPr id="12" name="Rectangle 11"/>
          <p:cNvSpPr/>
          <p:nvPr/>
        </p:nvSpPr>
        <p:spPr>
          <a:xfrm>
            <a:off x="2438400" y="1651754"/>
            <a:ext cx="1023037" cy="369332"/>
          </a:xfrm>
          <a:prstGeom prst="rect">
            <a:avLst/>
          </a:prstGeom>
          <a:noFill/>
          <a:ln>
            <a:solidFill>
              <a:schemeClr val="tx1"/>
            </a:solidFill>
          </a:ln>
        </p:spPr>
        <p:txBody>
          <a:bodyPr wrap="none">
            <a:spAutoFit/>
          </a:bodyPr>
          <a:lstStyle/>
          <a:p>
            <a:r>
              <a:rPr lang="en-GB" b="1" dirty="0"/>
              <a:t>0,13 mm</a:t>
            </a:r>
          </a:p>
        </p:txBody>
      </p:sp>
      <p:cxnSp>
        <p:nvCxnSpPr>
          <p:cNvPr id="11" name="Straight Arrow Connector 10"/>
          <p:cNvCxnSpPr/>
          <p:nvPr/>
        </p:nvCxnSpPr>
        <p:spPr>
          <a:xfrm>
            <a:off x="3461437" y="2021086"/>
            <a:ext cx="424763" cy="4173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635718" y="4960502"/>
            <a:ext cx="270562" cy="2897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612681" y="5250297"/>
            <a:ext cx="1023037" cy="369332"/>
          </a:xfrm>
          <a:prstGeom prst="rect">
            <a:avLst/>
          </a:prstGeom>
          <a:noFill/>
          <a:ln>
            <a:solidFill>
              <a:schemeClr val="tx1"/>
            </a:solidFill>
          </a:ln>
        </p:spPr>
        <p:txBody>
          <a:bodyPr wrap="none">
            <a:spAutoFit/>
          </a:bodyPr>
          <a:lstStyle/>
          <a:p>
            <a:r>
              <a:rPr lang="en-GB" b="1" dirty="0"/>
              <a:t>0,11 mm</a:t>
            </a:r>
          </a:p>
        </p:txBody>
      </p:sp>
      <p:sp>
        <p:nvSpPr>
          <p:cNvPr id="24" name="Rectangle 23"/>
          <p:cNvSpPr/>
          <p:nvPr/>
        </p:nvSpPr>
        <p:spPr>
          <a:xfrm>
            <a:off x="6426199" y="1711932"/>
            <a:ext cx="1023037" cy="369332"/>
          </a:xfrm>
          <a:prstGeom prst="rect">
            <a:avLst/>
          </a:prstGeom>
          <a:noFill/>
          <a:ln>
            <a:solidFill>
              <a:schemeClr val="tx1"/>
            </a:solidFill>
          </a:ln>
        </p:spPr>
        <p:txBody>
          <a:bodyPr wrap="none">
            <a:spAutoFit/>
          </a:bodyPr>
          <a:lstStyle/>
          <a:p>
            <a:r>
              <a:rPr lang="en-GB" b="1" dirty="0"/>
              <a:t>0,95 mm</a:t>
            </a:r>
          </a:p>
        </p:txBody>
      </p:sp>
      <p:cxnSp>
        <p:nvCxnSpPr>
          <p:cNvPr id="25" name="Straight Arrow Connector 24"/>
          <p:cNvCxnSpPr/>
          <p:nvPr/>
        </p:nvCxnSpPr>
        <p:spPr>
          <a:xfrm>
            <a:off x="7449237" y="2081264"/>
            <a:ext cx="627963" cy="9667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740181" y="5791200"/>
            <a:ext cx="1023037" cy="369332"/>
          </a:xfrm>
          <a:prstGeom prst="rect">
            <a:avLst/>
          </a:prstGeom>
          <a:noFill/>
          <a:ln>
            <a:solidFill>
              <a:schemeClr val="tx1"/>
            </a:solidFill>
          </a:ln>
        </p:spPr>
        <p:txBody>
          <a:bodyPr wrap="none">
            <a:spAutoFit/>
          </a:bodyPr>
          <a:lstStyle/>
          <a:p>
            <a:r>
              <a:rPr lang="en-GB" b="1" dirty="0"/>
              <a:t>0,00 mm</a:t>
            </a:r>
          </a:p>
        </p:txBody>
      </p:sp>
      <p:cxnSp>
        <p:nvCxnSpPr>
          <p:cNvPr id="32" name="Straight Arrow Connector 31"/>
          <p:cNvCxnSpPr/>
          <p:nvPr/>
        </p:nvCxnSpPr>
        <p:spPr>
          <a:xfrm flipV="1">
            <a:off x="7763218" y="5334000"/>
            <a:ext cx="270562" cy="4463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408034" y="6096000"/>
            <a:ext cx="2175532" cy="369332"/>
          </a:xfrm>
          <a:prstGeom prst="rect">
            <a:avLst/>
          </a:prstGeom>
          <a:noFill/>
          <a:ln>
            <a:solidFill>
              <a:schemeClr val="tx1"/>
            </a:solidFill>
          </a:ln>
        </p:spPr>
        <p:txBody>
          <a:bodyPr wrap="none">
            <a:spAutoFit/>
          </a:bodyPr>
          <a:lstStyle/>
          <a:p>
            <a:r>
              <a:rPr lang="en-GB" b="1" dirty="0">
                <a:solidFill>
                  <a:srgbClr val="FF0000"/>
                </a:solidFill>
              </a:rPr>
              <a:t>15 days after loading</a:t>
            </a:r>
          </a:p>
        </p:txBody>
      </p:sp>
    </p:spTree>
    <p:extLst>
      <p:ext uri="{BB962C8B-B14F-4D97-AF65-F5344CB8AC3E}">
        <p14:creationId xmlns:p14="http://schemas.microsoft.com/office/powerpoint/2010/main" val="384368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643" t="21594" r="50624" b="6106"/>
          <a:stretch/>
        </p:blipFill>
        <p:spPr bwMode="auto">
          <a:xfrm>
            <a:off x="4604657" y="2290576"/>
            <a:ext cx="3303025" cy="369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042" t="20930" r="8021" b="3294"/>
          <a:stretch/>
        </p:blipFill>
        <p:spPr bwMode="auto">
          <a:xfrm>
            <a:off x="457200" y="2279690"/>
            <a:ext cx="3593548" cy="357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04800"/>
            <a:ext cx="4789985" cy="838200"/>
          </a:xfrm>
        </p:spPr>
        <p:txBody>
          <a:bodyPr/>
          <a:lstStyle/>
          <a:p>
            <a:r>
              <a:rPr lang="en-GB" dirty="0"/>
              <a:t>Load test results (2 Epoch)</a:t>
            </a:r>
          </a:p>
        </p:txBody>
      </p:sp>
      <p:sp>
        <p:nvSpPr>
          <p:cNvPr id="8" name="Rectangle 7"/>
          <p:cNvSpPr/>
          <p:nvPr/>
        </p:nvSpPr>
        <p:spPr>
          <a:xfrm>
            <a:off x="457200" y="1910358"/>
            <a:ext cx="627095" cy="369332"/>
          </a:xfrm>
          <a:prstGeom prst="rect">
            <a:avLst/>
          </a:prstGeom>
        </p:spPr>
        <p:txBody>
          <a:bodyPr wrap="none">
            <a:spAutoFit/>
          </a:bodyPr>
          <a:lstStyle/>
          <a:p>
            <a:r>
              <a:rPr lang="en-GB" b="1" dirty="0"/>
              <a:t>Piles</a:t>
            </a:r>
          </a:p>
        </p:txBody>
      </p:sp>
      <p:sp>
        <p:nvSpPr>
          <p:cNvPr id="9" name="Rectangle 8"/>
          <p:cNvSpPr/>
          <p:nvPr/>
        </p:nvSpPr>
        <p:spPr>
          <a:xfrm>
            <a:off x="4572000" y="1910358"/>
            <a:ext cx="675185" cy="369332"/>
          </a:xfrm>
          <a:prstGeom prst="rect">
            <a:avLst/>
          </a:prstGeom>
        </p:spPr>
        <p:txBody>
          <a:bodyPr wrap="none">
            <a:spAutoFit/>
          </a:bodyPr>
          <a:lstStyle/>
          <a:p>
            <a:r>
              <a:rPr lang="en-GB" b="1" dirty="0"/>
              <a:t>Floor</a:t>
            </a:r>
          </a:p>
        </p:txBody>
      </p:sp>
      <p:sp>
        <p:nvSpPr>
          <p:cNvPr id="12" name="Rectangle 11"/>
          <p:cNvSpPr/>
          <p:nvPr/>
        </p:nvSpPr>
        <p:spPr>
          <a:xfrm>
            <a:off x="2032473" y="1711932"/>
            <a:ext cx="1023037" cy="369332"/>
          </a:xfrm>
          <a:prstGeom prst="rect">
            <a:avLst/>
          </a:prstGeom>
          <a:noFill/>
          <a:ln>
            <a:solidFill>
              <a:schemeClr val="tx1"/>
            </a:solidFill>
          </a:ln>
        </p:spPr>
        <p:txBody>
          <a:bodyPr wrap="none">
            <a:spAutoFit/>
          </a:bodyPr>
          <a:lstStyle/>
          <a:p>
            <a:r>
              <a:rPr lang="en-GB" b="1" dirty="0"/>
              <a:t>0,12 mm</a:t>
            </a:r>
          </a:p>
        </p:txBody>
      </p:sp>
      <p:cxnSp>
        <p:nvCxnSpPr>
          <p:cNvPr id="11" name="Straight Arrow Connector 10"/>
          <p:cNvCxnSpPr/>
          <p:nvPr/>
        </p:nvCxnSpPr>
        <p:spPr>
          <a:xfrm>
            <a:off x="3055510" y="2081264"/>
            <a:ext cx="641907" cy="8143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26855" y="5638800"/>
            <a:ext cx="383145" cy="4819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403818" y="6120763"/>
            <a:ext cx="1023037" cy="369332"/>
          </a:xfrm>
          <a:prstGeom prst="rect">
            <a:avLst/>
          </a:prstGeom>
          <a:noFill/>
          <a:ln>
            <a:solidFill>
              <a:schemeClr val="tx1"/>
            </a:solidFill>
          </a:ln>
        </p:spPr>
        <p:txBody>
          <a:bodyPr wrap="none">
            <a:spAutoFit/>
          </a:bodyPr>
          <a:lstStyle/>
          <a:p>
            <a:r>
              <a:rPr lang="en-GB" b="1" dirty="0"/>
              <a:t>0,09 mm</a:t>
            </a:r>
          </a:p>
        </p:txBody>
      </p:sp>
      <p:sp>
        <p:nvSpPr>
          <p:cNvPr id="24" name="Rectangle 23"/>
          <p:cNvSpPr/>
          <p:nvPr/>
        </p:nvSpPr>
        <p:spPr>
          <a:xfrm>
            <a:off x="5914678" y="1659596"/>
            <a:ext cx="1023037" cy="369332"/>
          </a:xfrm>
          <a:prstGeom prst="rect">
            <a:avLst/>
          </a:prstGeom>
          <a:noFill/>
          <a:ln>
            <a:solidFill>
              <a:schemeClr val="tx1"/>
            </a:solidFill>
          </a:ln>
        </p:spPr>
        <p:txBody>
          <a:bodyPr wrap="none">
            <a:spAutoFit/>
          </a:bodyPr>
          <a:lstStyle/>
          <a:p>
            <a:r>
              <a:rPr lang="en-GB" b="1" dirty="0"/>
              <a:t>1,91 mm</a:t>
            </a:r>
          </a:p>
        </p:txBody>
      </p:sp>
      <p:cxnSp>
        <p:nvCxnSpPr>
          <p:cNvPr id="25" name="Straight Arrow Connector 24"/>
          <p:cNvCxnSpPr/>
          <p:nvPr/>
        </p:nvCxnSpPr>
        <p:spPr>
          <a:xfrm>
            <a:off x="6937716" y="2005064"/>
            <a:ext cx="627963" cy="9667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096000" y="6120763"/>
            <a:ext cx="1023037" cy="369332"/>
          </a:xfrm>
          <a:prstGeom prst="rect">
            <a:avLst/>
          </a:prstGeom>
          <a:noFill/>
          <a:ln>
            <a:solidFill>
              <a:schemeClr val="tx1"/>
            </a:solidFill>
          </a:ln>
        </p:spPr>
        <p:txBody>
          <a:bodyPr wrap="none">
            <a:spAutoFit/>
          </a:bodyPr>
          <a:lstStyle/>
          <a:p>
            <a:r>
              <a:rPr lang="en-GB" b="1" dirty="0"/>
              <a:t>0,26 mm</a:t>
            </a:r>
          </a:p>
        </p:txBody>
      </p:sp>
      <p:cxnSp>
        <p:nvCxnSpPr>
          <p:cNvPr id="32" name="Straight Arrow Connector 31"/>
          <p:cNvCxnSpPr/>
          <p:nvPr/>
        </p:nvCxnSpPr>
        <p:spPr>
          <a:xfrm flipV="1">
            <a:off x="7261229" y="5855032"/>
            <a:ext cx="270562" cy="4463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51219" y="6120764"/>
            <a:ext cx="2175532" cy="369332"/>
          </a:xfrm>
          <a:prstGeom prst="rect">
            <a:avLst/>
          </a:prstGeom>
          <a:noFill/>
          <a:ln>
            <a:solidFill>
              <a:schemeClr val="tx1"/>
            </a:solidFill>
          </a:ln>
        </p:spPr>
        <p:txBody>
          <a:bodyPr wrap="none">
            <a:spAutoFit/>
          </a:bodyPr>
          <a:lstStyle/>
          <a:p>
            <a:r>
              <a:rPr lang="en-GB" b="1" dirty="0">
                <a:solidFill>
                  <a:srgbClr val="FF0000"/>
                </a:solidFill>
              </a:rPr>
              <a:t>21 days after loading</a:t>
            </a:r>
          </a:p>
        </p:txBody>
      </p:sp>
    </p:spTree>
    <p:extLst>
      <p:ext uri="{BB962C8B-B14F-4D97-AF65-F5344CB8AC3E}">
        <p14:creationId xmlns:p14="http://schemas.microsoft.com/office/powerpoint/2010/main" val="401366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73" y="76200"/>
            <a:ext cx="4267200" cy="1143000"/>
          </a:xfrm>
        </p:spPr>
        <p:txBody>
          <a:bodyPr/>
          <a:lstStyle/>
          <a:p>
            <a:r>
              <a:rPr lang="en-GB" dirty="0"/>
              <a:t>Installation Model </a:t>
            </a:r>
          </a:p>
        </p:txBody>
      </p:sp>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grpSp>
        <p:nvGrpSpPr>
          <p:cNvPr id="20" name="Group 19"/>
          <p:cNvGrpSpPr/>
          <p:nvPr/>
        </p:nvGrpSpPr>
        <p:grpSpPr>
          <a:xfrm>
            <a:off x="0" y="1556792"/>
            <a:ext cx="8972550" cy="1100477"/>
            <a:chOff x="-5140198" y="2688563"/>
            <a:chExt cx="11931373" cy="1480874"/>
          </a:xfrm>
        </p:grpSpPr>
        <p:grpSp>
          <p:nvGrpSpPr>
            <p:cNvPr id="11" name="Group 10"/>
            <p:cNvGrpSpPr/>
            <p:nvPr/>
          </p:nvGrpSpPr>
          <p:grpSpPr>
            <a:xfrm>
              <a:off x="-5140198" y="2688563"/>
              <a:ext cx="4319992" cy="1480874"/>
              <a:chOff x="0" y="0"/>
              <a:chExt cx="4319992" cy="1480874"/>
            </a:xfrm>
          </p:grpSpPr>
          <p:sp>
            <p:nvSpPr>
              <p:cNvPr id="18" name="Pentagon 17"/>
              <p:cNvSpPr/>
              <p:nvPr/>
            </p:nvSpPr>
            <p:spPr>
              <a:xfrm>
                <a:off x="0" y="0"/>
                <a:ext cx="4319992" cy="1480874"/>
              </a:xfrm>
              <a:prstGeom prst="homePlate">
                <a:avLst/>
              </a:prstGeom>
              <a:gradFill flip="none" rotWithShape="0">
                <a:gsLst>
                  <a:gs pos="4000">
                    <a:schemeClr val="accent5">
                      <a:lumMod val="60000"/>
                      <a:lumOff val="40000"/>
                    </a:schemeClr>
                  </a:gs>
                  <a:gs pos="69000">
                    <a:schemeClr val="accent5">
                      <a:lumMod val="20000"/>
                      <a:lumOff val="80000"/>
                    </a:schemeClr>
                  </a:gs>
                  <a:gs pos="32000">
                    <a:schemeClr val="accent5">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Pentagon 4"/>
              <p:cNvSpPr/>
              <p:nvPr/>
            </p:nvSpPr>
            <p:spPr>
              <a:xfrm>
                <a:off x="0" y="0"/>
                <a:ext cx="3949774" cy="1480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85344" rIns="42672" bIns="85344" numCol="1" spcCol="1270" anchor="ctr" anchorCtr="0">
                <a:noAutofit/>
              </a:bodyPr>
              <a:lstStyle/>
              <a:p>
                <a:pPr lvl="0" algn="ctr" defTabSz="1422400">
                  <a:lnSpc>
                    <a:spcPct val="90000"/>
                  </a:lnSpc>
                  <a:spcBef>
                    <a:spcPct val="0"/>
                  </a:spcBef>
                  <a:spcAft>
                    <a:spcPct val="35000"/>
                  </a:spcAft>
                </a:pPr>
                <a:r>
                  <a:rPr lang="en-US" sz="2800" kern="1200" dirty="0">
                    <a:solidFill>
                      <a:schemeClr val="tx1"/>
                    </a:solidFill>
                  </a:rPr>
                  <a:t>Delivery process from partner </a:t>
                </a:r>
              </a:p>
            </p:txBody>
          </p:sp>
        </p:grpSp>
        <p:grpSp>
          <p:nvGrpSpPr>
            <p:cNvPr id="12" name="Group 11"/>
            <p:cNvGrpSpPr/>
            <p:nvPr/>
          </p:nvGrpSpPr>
          <p:grpSpPr>
            <a:xfrm>
              <a:off x="-1364265" y="2728854"/>
              <a:ext cx="4319992" cy="1440021"/>
              <a:chOff x="3775933" y="40291"/>
              <a:chExt cx="4319992" cy="1440021"/>
            </a:xfrm>
          </p:grpSpPr>
          <p:sp>
            <p:nvSpPr>
              <p:cNvPr id="16" name="Chevron 15"/>
              <p:cNvSpPr/>
              <p:nvPr/>
            </p:nvSpPr>
            <p:spPr>
              <a:xfrm>
                <a:off x="3775933" y="40291"/>
                <a:ext cx="4319992" cy="1440021"/>
              </a:xfrm>
              <a:prstGeom prst="chevron">
                <a:avLst/>
              </a:prstGeom>
              <a:gradFill flip="none" rotWithShape="0">
                <a:gsLst>
                  <a:gs pos="63000">
                    <a:schemeClr val="accent4">
                      <a:lumMod val="60000"/>
                      <a:lumOff val="40000"/>
                    </a:schemeClr>
                  </a:gs>
                  <a:gs pos="10000">
                    <a:schemeClr val="accent4">
                      <a:lumMod val="97000"/>
                      <a:lumOff val="3000"/>
                    </a:schemeClr>
                  </a:gs>
                  <a:gs pos="11000">
                    <a:schemeClr val="accent4">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Chevron 6"/>
              <p:cNvSpPr/>
              <p:nvPr/>
            </p:nvSpPr>
            <p:spPr>
              <a:xfrm>
                <a:off x="4495944" y="40291"/>
                <a:ext cx="2879971" cy="1440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2800" kern="1200">
                    <a:solidFill>
                      <a:schemeClr val="tx1"/>
                    </a:solidFill>
                  </a:rPr>
                  <a:t>ACCESS at ESS</a:t>
                </a:r>
              </a:p>
            </p:txBody>
          </p:sp>
        </p:grpSp>
        <p:grpSp>
          <p:nvGrpSpPr>
            <p:cNvPr id="13" name="Group 12"/>
            <p:cNvGrpSpPr/>
            <p:nvPr/>
          </p:nvGrpSpPr>
          <p:grpSpPr>
            <a:xfrm>
              <a:off x="2352824" y="2688563"/>
              <a:ext cx="4438351" cy="1480874"/>
              <a:chOff x="7493022" y="0"/>
              <a:chExt cx="4438351" cy="1480874"/>
            </a:xfrm>
          </p:grpSpPr>
          <p:sp>
            <p:nvSpPr>
              <p:cNvPr id="14" name="Chevron 13"/>
              <p:cNvSpPr/>
              <p:nvPr/>
            </p:nvSpPr>
            <p:spPr>
              <a:xfrm>
                <a:off x="7493022" y="0"/>
                <a:ext cx="4438351" cy="1480874"/>
              </a:xfrm>
              <a:prstGeom prst="chevron">
                <a:avLst/>
              </a:prstGeom>
              <a:gradFill flip="none" rotWithShape="0">
                <a:gsLst>
                  <a:gs pos="0">
                    <a:schemeClr val="accent3">
                      <a:lumMod val="67000"/>
                    </a:schemeClr>
                  </a:gs>
                  <a:gs pos="6000">
                    <a:schemeClr val="accent3">
                      <a:lumMod val="97000"/>
                      <a:lumOff val="3000"/>
                    </a:schemeClr>
                  </a:gs>
                  <a:gs pos="47000">
                    <a:schemeClr val="accent3">
                      <a:lumMod val="60000"/>
                      <a:lumOff val="40000"/>
                    </a:schemeClr>
                  </a:gs>
                </a:gsLst>
                <a:lin ang="16200000" scaled="1"/>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Chevron 8"/>
              <p:cNvSpPr/>
              <p:nvPr/>
            </p:nvSpPr>
            <p:spPr>
              <a:xfrm>
                <a:off x="8233459" y="0"/>
                <a:ext cx="2957477" cy="14808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2800" kern="1200">
                    <a:solidFill>
                      <a:schemeClr val="tx1"/>
                    </a:solidFill>
                  </a:rPr>
                  <a:t>Installation</a:t>
                </a:r>
              </a:p>
            </p:txBody>
          </p:sp>
        </p:grpSp>
      </p:grpSp>
      <p:grpSp>
        <p:nvGrpSpPr>
          <p:cNvPr id="21" name="Group 20"/>
          <p:cNvGrpSpPr/>
          <p:nvPr/>
        </p:nvGrpSpPr>
        <p:grpSpPr>
          <a:xfrm>
            <a:off x="145673" y="2708920"/>
            <a:ext cx="2693878" cy="4085930"/>
            <a:chOff x="1456" y="0"/>
            <a:chExt cx="3786813" cy="6322763"/>
          </a:xfrm>
        </p:grpSpPr>
        <p:sp>
          <p:nvSpPr>
            <p:cNvPr id="22" name="Rounded Rectangle 21"/>
            <p:cNvSpPr/>
            <p:nvPr/>
          </p:nvSpPr>
          <p:spPr>
            <a:xfrm>
              <a:off x="1456" y="0"/>
              <a:ext cx="3786813" cy="6322763"/>
            </a:xfrm>
            <a:prstGeom prst="roundRect">
              <a:avLst>
                <a:gd name="adj" fmla="val 10000"/>
              </a:avLst>
            </a:prstGeom>
            <a:solidFill>
              <a:schemeClr val="accent1">
                <a:lumMod val="20000"/>
                <a:lumOff val="80000"/>
              </a:schemeClr>
            </a:soli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3" name="Rounded Rectangle 4"/>
            <p:cNvSpPr/>
            <p:nvPr/>
          </p:nvSpPr>
          <p:spPr>
            <a:xfrm>
              <a:off x="1456" y="0"/>
              <a:ext cx="3786813" cy="9157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3600" kern="1200"/>
                <a:t>Partner site</a:t>
              </a:r>
            </a:p>
          </p:txBody>
        </p:sp>
      </p:grpSp>
      <p:grpSp>
        <p:nvGrpSpPr>
          <p:cNvPr id="24" name="Group 23"/>
          <p:cNvGrpSpPr/>
          <p:nvPr/>
        </p:nvGrpSpPr>
        <p:grpSpPr>
          <a:xfrm>
            <a:off x="2924428" y="2708920"/>
            <a:ext cx="2764645" cy="4096845"/>
            <a:chOff x="7978404" y="-6787571"/>
            <a:chExt cx="3886291" cy="6613344"/>
          </a:xfrm>
          <a:solidFill>
            <a:schemeClr val="accent4">
              <a:lumMod val="40000"/>
              <a:lumOff val="60000"/>
            </a:schemeClr>
          </a:solidFill>
        </p:grpSpPr>
        <p:sp>
          <p:nvSpPr>
            <p:cNvPr id="25" name="Rounded Rectangle 24"/>
            <p:cNvSpPr/>
            <p:nvPr/>
          </p:nvSpPr>
          <p:spPr>
            <a:xfrm>
              <a:off x="8077882" y="-6787571"/>
              <a:ext cx="3786813" cy="6613344"/>
            </a:xfrm>
            <a:prstGeom prst="roundRect">
              <a:avLst>
                <a:gd name="adj" fmla="val 10000"/>
              </a:avLst>
            </a:prstGeom>
            <a:grp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6" name="Rounded Rectangle 4"/>
            <p:cNvSpPr/>
            <p:nvPr/>
          </p:nvSpPr>
          <p:spPr>
            <a:xfrm>
              <a:off x="7978404" y="-6671889"/>
              <a:ext cx="3786813" cy="85724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4000" kern="1200"/>
                <a:t>ESS site</a:t>
              </a:r>
            </a:p>
          </p:txBody>
        </p:sp>
      </p:grpSp>
      <p:sp>
        <p:nvSpPr>
          <p:cNvPr id="27" name="Rounded Rectangle 26"/>
          <p:cNvSpPr/>
          <p:nvPr/>
        </p:nvSpPr>
        <p:spPr>
          <a:xfrm>
            <a:off x="5956761" y="2686792"/>
            <a:ext cx="2693878" cy="4096845"/>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8" name="Rounded Rectangle 4"/>
          <p:cNvSpPr/>
          <p:nvPr/>
        </p:nvSpPr>
        <p:spPr>
          <a:xfrm>
            <a:off x="5956761" y="2780928"/>
            <a:ext cx="2693878" cy="5310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r>
              <a:rPr lang="en-US" sz="2800" kern="1200" dirty="0"/>
              <a:t>Steady…., go!</a:t>
            </a:r>
          </a:p>
        </p:txBody>
      </p:sp>
      <p:grpSp>
        <p:nvGrpSpPr>
          <p:cNvPr id="29" name="Group 28"/>
          <p:cNvGrpSpPr/>
          <p:nvPr/>
        </p:nvGrpSpPr>
        <p:grpSpPr>
          <a:xfrm>
            <a:off x="251520" y="3356992"/>
            <a:ext cx="2484000" cy="648000"/>
            <a:chOff x="0" y="13178"/>
            <a:chExt cx="3241288" cy="761574"/>
          </a:xfrm>
        </p:grpSpPr>
        <p:sp>
          <p:nvSpPr>
            <p:cNvPr id="39" name="Rounded Rectangle 38"/>
            <p:cNvSpPr/>
            <p:nvPr/>
          </p:nvSpPr>
          <p:spPr>
            <a:xfrm>
              <a:off x="0" y="13178"/>
              <a:ext cx="3241288" cy="761574"/>
            </a:xfrm>
            <a:prstGeom prst="roundRect">
              <a:avLst>
                <a:gd name="adj" fmla="val 10000"/>
              </a:avLst>
            </a:prstGeom>
            <a:gradFill rotWithShape="0">
              <a:gsLst>
                <a:gs pos="0">
                  <a:schemeClr val="accent6">
                    <a:lumMod val="40000"/>
                    <a:lumOff val="60000"/>
                  </a:schemeClr>
                </a:gs>
                <a:gs pos="19000">
                  <a:schemeClr val="bg2">
                    <a:lumMod val="90000"/>
                  </a:schemeClr>
                </a:gs>
                <a:gs pos="100000">
                  <a:schemeClr val="accent6">
                    <a:lumMod val="20000"/>
                    <a:lumOff val="8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40" name="Rounded Rectangle 4">
              <a:hlinkClick r:id="rId3" action="ppaction://hlinksldjump"/>
            </p:cNvPr>
            <p:cNvSpPr/>
            <p:nvPr/>
          </p:nvSpPr>
          <p:spPr>
            <a:xfrm>
              <a:off x="22306" y="35484"/>
              <a:ext cx="3196676" cy="7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Integrated components</a:t>
              </a:r>
            </a:p>
          </p:txBody>
        </p:sp>
      </p:grpSp>
      <p:sp>
        <p:nvSpPr>
          <p:cNvPr id="37" name="Rounded Rectangle 36"/>
          <p:cNvSpPr/>
          <p:nvPr/>
        </p:nvSpPr>
        <p:spPr>
          <a:xfrm>
            <a:off x="251520" y="4221088"/>
            <a:ext cx="2484000" cy="647999"/>
          </a:xfrm>
          <a:prstGeom prst="roundRect">
            <a:avLst>
              <a:gd name="adj" fmla="val 10000"/>
            </a:avLst>
          </a:prstGeom>
          <a:gradFill rotWithShape="0">
            <a:gsLst>
              <a:gs pos="0">
                <a:schemeClr val="accent6">
                  <a:lumMod val="40000"/>
                  <a:lumOff val="60000"/>
                </a:schemeClr>
              </a:gs>
              <a:gs pos="19000">
                <a:schemeClr val="bg2">
                  <a:lumMod val="90000"/>
                </a:schemeClr>
              </a:gs>
              <a:gs pos="100000">
                <a:schemeClr val="accent6">
                  <a:lumMod val="20000"/>
                  <a:lumOff val="8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8" name="Rounded Rectangle 6"/>
          <p:cNvSpPr/>
          <p:nvPr/>
        </p:nvSpPr>
        <p:spPr>
          <a:xfrm>
            <a:off x="268614" y="4240070"/>
            <a:ext cx="2449811" cy="610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Integrated plan ESS/Instruments</a:t>
            </a:r>
          </a:p>
        </p:txBody>
      </p:sp>
      <p:grpSp>
        <p:nvGrpSpPr>
          <p:cNvPr id="31" name="Group 30"/>
          <p:cNvGrpSpPr/>
          <p:nvPr/>
        </p:nvGrpSpPr>
        <p:grpSpPr>
          <a:xfrm>
            <a:off x="251520" y="5131447"/>
            <a:ext cx="2484000" cy="648000"/>
            <a:chOff x="0" y="2628920"/>
            <a:chExt cx="3241288" cy="761574"/>
          </a:xfrm>
        </p:grpSpPr>
        <p:sp>
          <p:nvSpPr>
            <p:cNvPr id="35" name="Rounded Rectangle 34">
              <a:hlinkClick r:id="rId4" action="ppaction://hlinksldjump"/>
            </p:cNvPr>
            <p:cNvSpPr/>
            <p:nvPr/>
          </p:nvSpPr>
          <p:spPr>
            <a:xfrm>
              <a:off x="0" y="2628920"/>
              <a:ext cx="3241288" cy="761574"/>
            </a:xfrm>
            <a:prstGeom prst="roundRect">
              <a:avLst>
                <a:gd name="adj" fmla="val 10000"/>
              </a:avLst>
            </a:prstGeom>
            <a:gradFill rotWithShape="0">
              <a:gsLst>
                <a:gs pos="0">
                  <a:schemeClr val="accent6">
                    <a:lumMod val="40000"/>
                    <a:lumOff val="60000"/>
                  </a:schemeClr>
                </a:gs>
                <a:gs pos="19000">
                  <a:schemeClr val="bg2">
                    <a:lumMod val="90000"/>
                  </a:schemeClr>
                </a:gs>
                <a:gs pos="100000">
                  <a:schemeClr val="accent6">
                    <a:lumMod val="20000"/>
                    <a:lumOff val="8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6" name="Rounded Rectangle 8">
              <a:hlinkClick r:id="rId4" action="ppaction://hlinksldjump"/>
            </p:cNvPr>
            <p:cNvSpPr/>
            <p:nvPr/>
          </p:nvSpPr>
          <p:spPr>
            <a:xfrm>
              <a:off x="22306" y="2651226"/>
              <a:ext cx="3196676" cy="7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Logistics - Transportation</a:t>
              </a:r>
            </a:p>
          </p:txBody>
        </p:sp>
      </p:grpSp>
      <p:grpSp>
        <p:nvGrpSpPr>
          <p:cNvPr id="32" name="Group 31"/>
          <p:cNvGrpSpPr/>
          <p:nvPr/>
        </p:nvGrpSpPr>
        <p:grpSpPr>
          <a:xfrm>
            <a:off x="268614" y="5987177"/>
            <a:ext cx="2484000" cy="648000"/>
            <a:chOff x="0" y="3942048"/>
            <a:chExt cx="3241288" cy="761574"/>
          </a:xfrm>
        </p:grpSpPr>
        <p:sp>
          <p:nvSpPr>
            <p:cNvPr id="33" name="Rounded Rectangle 32"/>
            <p:cNvSpPr/>
            <p:nvPr/>
          </p:nvSpPr>
          <p:spPr>
            <a:xfrm>
              <a:off x="0" y="3942048"/>
              <a:ext cx="3241288" cy="761574"/>
            </a:xfrm>
            <a:prstGeom prst="roundRect">
              <a:avLst>
                <a:gd name="adj" fmla="val 10000"/>
              </a:avLst>
            </a:prstGeom>
            <a:gradFill rotWithShape="0">
              <a:gsLst>
                <a:gs pos="0">
                  <a:schemeClr val="accent6">
                    <a:lumMod val="40000"/>
                    <a:lumOff val="60000"/>
                  </a:schemeClr>
                </a:gs>
                <a:gs pos="19000">
                  <a:schemeClr val="bg2">
                    <a:lumMod val="90000"/>
                  </a:schemeClr>
                </a:gs>
                <a:gs pos="100000">
                  <a:schemeClr val="accent6">
                    <a:lumMod val="20000"/>
                    <a:lumOff val="8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10">
              <a:hlinkClick r:id="rId5" action="ppaction://hlinksldjump"/>
            </p:cNvPr>
            <p:cNvSpPr/>
            <p:nvPr/>
          </p:nvSpPr>
          <p:spPr>
            <a:xfrm>
              <a:off x="22306" y="3964354"/>
              <a:ext cx="3196676" cy="716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Field installation Packages (FIP)</a:t>
              </a:r>
            </a:p>
          </p:txBody>
        </p:sp>
      </p:grpSp>
      <p:grpSp>
        <p:nvGrpSpPr>
          <p:cNvPr id="41" name="Group 40"/>
          <p:cNvGrpSpPr/>
          <p:nvPr/>
        </p:nvGrpSpPr>
        <p:grpSpPr>
          <a:xfrm>
            <a:off x="3115154" y="3375971"/>
            <a:ext cx="2431631" cy="576000"/>
            <a:chOff x="0" y="159361"/>
            <a:chExt cx="2999679" cy="722225"/>
          </a:xfrm>
        </p:grpSpPr>
        <p:sp>
          <p:nvSpPr>
            <p:cNvPr id="54" name="Rounded Rectangle 53">
              <a:hlinkClick r:id="rId6" action="ppaction://hlinksldjump"/>
            </p:cNvPr>
            <p:cNvSpPr/>
            <p:nvPr/>
          </p:nvSpPr>
          <p:spPr>
            <a:xfrm>
              <a:off x="0" y="159361"/>
              <a:ext cx="2999679" cy="722225"/>
            </a:xfrm>
            <a:prstGeom prst="roundRect">
              <a:avLst>
                <a:gd name="adj" fmla="val 10000"/>
              </a:avLst>
            </a:prstGeom>
            <a:gradFill rotWithShape="0">
              <a:gsLst>
                <a:gs pos="76000">
                  <a:schemeClr val="accent3">
                    <a:lumMod val="60000"/>
                    <a:lumOff val="40000"/>
                  </a:schemeClr>
                </a:gs>
                <a:gs pos="24000">
                  <a:schemeClr val="accent4">
                    <a:lumMod val="20000"/>
                    <a:lumOff val="80000"/>
                  </a:schemeClr>
                </a:gs>
                <a:gs pos="56000">
                  <a:schemeClr val="accent3">
                    <a:lumMod val="60000"/>
                    <a:lumOff val="4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5" name="Rounded Rectangle 4"/>
            <p:cNvSpPr/>
            <p:nvPr/>
          </p:nvSpPr>
          <p:spPr>
            <a:xfrm>
              <a:off x="21153" y="180514"/>
              <a:ext cx="2957373" cy="679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400" kern="1200" dirty="0">
                  <a:solidFill>
                    <a:schemeClr val="tx1"/>
                  </a:solidFill>
                </a:rPr>
                <a:t>Logistics at ESS</a:t>
              </a:r>
            </a:p>
          </p:txBody>
        </p:sp>
      </p:grpSp>
      <p:grpSp>
        <p:nvGrpSpPr>
          <p:cNvPr id="42" name="Group 41"/>
          <p:cNvGrpSpPr/>
          <p:nvPr/>
        </p:nvGrpSpPr>
        <p:grpSpPr>
          <a:xfrm>
            <a:off x="3115154" y="4026696"/>
            <a:ext cx="2431631" cy="576064"/>
            <a:chOff x="0" y="1230305"/>
            <a:chExt cx="2999679" cy="722305"/>
          </a:xfrm>
        </p:grpSpPr>
        <p:sp>
          <p:nvSpPr>
            <p:cNvPr id="52" name="Rounded Rectangle 51"/>
            <p:cNvSpPr/>
            <p:nvPr/>
          </p:nvSpPr>
          <p:spPr>
            <a:xfrm>
              <a:off x="0" y="1230305"/>
              <a:ext cx="2999679" cy="722225"/>
            </a:xfrm>
            <a:prstGeom prst="roundRect">
              <a:avLst>
                <a:gd name="adj" fmla="val 10000"/>
              </a:avLst>
            </a:prstGeom>
            <a:gradFill rotWithShape="0">
              <a:gsLst>
                <a:gs pos="76000">
                  <a:schemeClr val="accent3">
                    <a:lumMod val="60000"/>
                    <a:lumOff val="40000"/>
                  </a:schemeClr>
                </a:gs>
                <a:gs pos="24000">
                  <a:schemeClr val="accent4">
                    <a:lumMod val="20000"/>
                    <a:lumOff val="80000"/>
                  </a:schemeClr>
                </a:gs>
                <a:gs pos="56000">
                  <a:schemeClr val="accent3">
                    <a:lumMod val="60000"/>
                    <a:lumOff val="4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3" name="Rounded Rectangle 6">
              <a:hlinkClick r:id="rId7" action="ppaction://hlinksldjump"/>
            </p:cNvPr>
            <p:cNvSpPr/>
            <p:nvPr/>
          </p:nvSpPr>
          <p:spPr>
            <a:xfrm>
              <a:off x="21153" y="1272692"/>
              <a:ext cx="2957373" cy="679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Instrument team area</a:t>
              </a:r>
            </a:p>
          </p:txBody>
        </p:sp>
      </p:grpSp>
      <p:grpSp>
        <p:nvGrpSpPr>
          <p:cNvPr id="43" name="Group 42"/>
          <p:cNvGrpSpPr/>
          <p:nvPr/>
        </p:nvGrpSpPr>
        <p:grpSpPr>
          <a:xfrm>
            <a:off x="3115154" y="4674768"/>
            <a:ext cx="2431631" cy="576000"/>
            <a:chOff x="0" y="2169584"/>
            <a:chExt cx="2999679" cy="722225"/>
          </a:xfrm>
        </p:grpSpPr>
        <p:sp>
          <p:nvSpPr>
            <p:cNvPr id="50" name="Rounded Rectangle 49"/>
            <p:cNvSpPr/>
            <p:nvPr/>
          </p:nvSpPr>
          <p:spPr>
            <a:xfrm>
              <a:off x="0" y="2169584"/>
              <a:ext cx="2999679" cy="722225"/>
            </a:xfrm>
            <a:prstGeom prst="roundRect">
              <a:avLst>
                <a:gd name="adj" fmla="val 10000"/>
              </a:avLst>
            </a:prstGeom>
            <a:gradFill rotWithShape="0">
              <a:gsLst>
                <a:gs pos="76000">
                  <a:schemeClr val="accent3">
                    <a:lumMod val="60000"/>
                    <a:lumOff val="40000"/>
                  </a:schemeClr>
                </a:gs>
                <a:gs pos="24000">
                  <a:schemeClr val="accent4">
                    <a:lumMod val="20000"/>
                    <a:lumOff val="80000"/>
                  </a:schemeClr>
                </a:gs>
                <a:gs pos="56000">
                  <a:schemeClr val="accent3">
                    <a:lumMod val="60000"/>
                    <a:lumOff val="4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51" name="Rounded Rectangle 8">
              <a:hlinkClick r:id="rId8" action="ppaction://hlinksldjump"/>
            </p:cNvPr>
            <p:cNvSpPr/>
            <p:nvPr/>
          </p:nvSpPr>
          <p:spPr>
            <a:xfrm>
              <a:off x="21153" y="2190737"/>
              <a:ext cx="2957373" cy="679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Resources</a:t>
              </a:r>
            </a:p>
          </p:txBody>
        </p:sp>
      </p:grpSp>
      <p:grpSp>
        <p:nvGrpSpPr>
          <p:cNvPr id="44" name="Group 43"/>
          <p:cNvGrpSpPr/>
          <p:nvPr/>
        </p:nvGrpSpPr>
        <p:grpSpPr>
          <a:xfrm>
            <a:off x="3115154" y="5394848"/>
            <a:ext cx="2431631" cy="576000"/>
            <a:chOff x="0" y="3248104"/>
            <a:chExt cx="2999679" cy="722225"/>
          </a:xfrm>
        </p:grpSpPr>
        <p:sp>
          <p:nvSpPr>
            <p:cNvPr id="48" name="Rounded Rectangle 47">
              <a:hlinkClick r:id="rId9" action="ppaction://hlinksldjump"/>
            </p:cNvPr>
            <p:cNvSpPr/>
            <p:nvPr/>
          </p:nvSpPr>
          <p:spPr>
            <a:xfrm>
              <a:off x="0" y="3248104"/>
              <a:ext cx="2999679" cy="722225"/>
            </a:xfrm>
            <a:prstGeom prst="roundRect">
              <a:avLst>
                <a:gd name="adj" fmla="val 10000"/>
              </a:avLst>
            </a:prstGeom>
            <a:gradFill rotWithShape="0">
              <a:gsLst>
                <a:gs pos="76000">
                  <a:schemeClr val="accent3">
                    <a:lumMod val="60000"/>
                    <a:lumOff val="40000"/>
                  </a:schemeClr>
                </a:gs>
                <a:gs pos="24000">
                  <a:schemeClr val="accent4">
                    <a:lumMod val="20000"/>
                    <a:lumOff val="80000"/>
                  </a:schemeClr>
                </a:gs>
                <a:gs pos="56000">
                  <a:schemeClr val="accent3">
                    <a:lumMod val="60000"/>
                    <a:lumOff val="4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49" name="Rounded Rectangle 10">
              <a:hlinkClick r:id="rId10" action="ppaction://hlinksldjump"/>
            </p:cNvPr>
            <p:cNvSpPr/>
            <p:nvPr/>
          </p:nvSpPr>
          <p:spPr>
            <a:xfrm>
              <a:off x="21153" y="3269253"/>
              <a:ext cx="2957373" cy="679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Regulatory requirements</a:t>
              </a:r>
              <a:endParaRPr lang="en-US" sz="2000" kern="1200" dirty="0">
                <a:solidFill>
                  <a:schemeClr val="tx1"/>
                </a:solidFill>
              </a:endParaRPr>
            </a:p>
          </p:txBody>
        </p:sp>
      </p:grpSp>
      <p:grpSp>
        <p:nvGrpSpPr>
          <p:cNvPr id="45" name="Group 44"/>
          <p:cNvGrpSpPr/>
          <p:nvPr/>
        </p:nvGrpSpPr>
        <p:grpSpPr>
          <a:xfrm>
            <a:off x="3115154" y="6114928"/>
            <a:ext cx="2431631" cy="576000"/>
            <a:chOff x="0" y="4155450"/>
            <a:chExt cx="2999679" cy="722225"/>
          </a:xfrm>
        </p:grpSpPr>
        <p:sp>
          <p:nvSpPr>
            <p:cNvPr id="46" name="Rounded Rectangle 45"/>
            <p:cNvSpPr/>
            <p:nvPr/>
          </p:nvSpPr>
          <p:spPr>
            <a:xfrm>
              <a:off x="0" y="4155450"/>
              <a:ext cx="2999679" cy="722225"/>
            </a:xfrm>
            <a:prstGeom prst="roundRect">
              <a:avLst>
                <a:gd name="adj" fmla="val 10000"/>
              </a:avLst>
            </a:prstGeom>
            <a:gradFill rotWithShape="0">
              <a:gsLst>
                <a:gs pos="76000">
                  <a:schemeClr val="accent3">
                    <a:lumMod val="60000"/>
                    <a:lumOff val="40000"/>
                  </a:schemeClr>
                </a:gs>
                <a:gs pos="24000">
                  <a:schemeClr val="accent4">
                    <a:lumMod val="20000"/>
                    <a:lumOff val="80000"/>
                  </a:schemeClr>
                </a:gs>
                <a:gs pos="56000">
                  <a:schemeClr val="accent3">
                    <a:lumMod val="60000"/>
                    <a:lumOff val="40000"/>
                  </a:schemeClr>
                </a:gs>
              </a:gsLst>
            </a:gra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47" name="Rounded Rectangle 12"/>
            <p:cNvSpPr/>
            <p:nvPr/>
          </p:nvSpPr>
          <p:spPr>
            <a:xfrm>
              <a:off x="21153" y="4176603"/>
              <a:ext cx="2957373" cy="679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kern="1200" dirty="0">
                  <a:solidFill>
                    <a:schemeClr val="tx1"/>
                  </a:solidFill>
                </a:rPr>
                <a:t>Planning coordination – work order</a:t>
              </a:r>
            </a:p>
          </p:txBody>
        </p:sp>
      </p:grpSp>
      <p:graphicFrame>
        <p:nvGraphicFramePr>
          <p:cNvPr id="56" name="Diagram 55"/>
          <p:cNvGraphicFramePr/>
          <p:nvPr>
            <p:extLst>
              <p:ext uri="{D42A27DB-BD31-4B8C-83A1-F6EECF244321}">
                <p14:modId xmlns:p14="http://schemas.microsoft.com/office/powerpoint/2010/main" val="1886531686"/>
              </p:ext>
            </p:extLst>
          </p:nvPr>
        </p:nvGraphicFramePr>
        <p:xfrm>
          <a:off x="6096497" y="3357396"/>
          <a:ext cx="2319234" cy="33640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9" name="Right Arrow 58">
            <a:hlinkClick r:id="rId16" action="ppaction://hlinksldjump"/>
          </p:cNvPr>
          <p:cNvSpPr/>
          <p:nvPr/>
        </p:nvSpPr>
        <p:spPr>
          <a:xfrm>
            <a:off x="8686800" y="6538912"/>
            <a:ext cx="349696" cy="244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41963" y="1250398"/>
            <a:ext cx="1387111" cy="523220"/>
          </a:xfrm>
          <a:prstGeom prst="rect">
            <a:avLst/>
          </a:prstGeom>
          <a:solidFill>
            <a:schemeClr val="bg1"/>
          </a:solidFill>
        </p:spPr>
        <p:txBody>
          <a:bodyPr wrap="none" rtlCol="0">
            <a:spAutoFit/>
          </a:bodyPr>
          <a:lstStyle/>
          <a:p>
            <a:r>
              <a:rPr lang="en-GB" sz="2800" dirty="0"/>
              <a:t>Ready,…</a:t>
            </a:r>
          </a:p>
        </p:txBody>
      </p:sp>
    </p:spTree>
    <p:extLst>
      <p:ext uri="{BB962C8B-B14F-4D97-AF65-F5344CB8AC3E}">
        <p14:creationId xmlns:p14="http://schemas.microsoft.com/office/powerpoint/2010/main" val="3811254203"/>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38928</TotalTime>
  <Words>1974</Words>
  <Application>Microsoft Macintosh PowerPoint</Application>
  <PresentationFormat>On-screen Show (4:3)</PresentationFormat>
  <Paragraphs>455</Paragraphs>
  <Slides>44</Slides>
  <Notes>11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Chalkduster</vt:lpstr>
      <vt:lpstr>Courier New</vt:lpstr>
      <vt:lpstr>Helvetica</vt:lpstr>
      <vt:lpstr>Times New Roman</vt:lpstr>
      <vt:lpstr>ESS Core Powerpoint</vt:lpstr>
      <vt:lpstr>Chess Core Powerpoint</vt:lpstr>
      <vt:lpstr>Picture</vt:lpstr>
      <vt:lpstr> NSS construction works and Installation model  </vt:lpstr>
      <vt:lpstr>NSS construction works: E02 load test</vt:lpstr>
      <vt:lpstr>E02 load test location</vt:lpstr>
      <vt:lpstr>E02 load test – on going work</vt:lpstr>
      <vt:lpstr>E02 load test – Final Configuration</vt:lpstr>
      <vt:lpstr>E02 slab and piles deflection </vt:lpstr>
      <vt:lpstr>Load test results (1 Epoch)</vt:lpstr>
      <vt:lpstr>Load test results (2 Epoch)</vt:lpstr>
      <vt:lpstr>Installation Model </vt:lpstr>
      <vt:lpstr>Objectives of Installation planning phase</vt:lpstr>
      <vt:lpstr>Integrated components</vt:lpstr>
      <vt:lpstr>Logistics at Partner site</vt:lpstr>
      <vt:lpstr>Field installation Packages</vt:lpstr>
      <vt:lpstr>Field installation packages</vt:lpstr>
      <vt:lpstr>Field installation packages</vt:lpstr>
      <vt:lpstr>Field installation package document P1, P2,, Pn</vt:lpstr>
      <vt:lpstr>Logistics at ESS - Available space</vt:lpstr>
      <vt:lpstr>Logistic: handover of externals areas</vt:lpstr>
      <vt:lpstr>Site aerial view – Main site entrance</vt:lpstr>
      <vt:lpstr>External storage area (E buildings)</vt:lpstr>
      <vt:lpstr>Logistics and storage areas inside the building</vt:lpstr>
      <vt:lpstr>Instrument teams areas</vt:lpstr>
      <vt:lpstr>Resources Equipment</vt:lpstr>
      <vt:lpstr>ESS Support function</vt:lpstr>
      <vt:lpstr>Framework agreements</vt:lpstr>
      <vt:lpstr>Framework agreements</vt:lpstr>
      <vt:lpstr> Manufacturing Section – Temporary Technical Center</vt:lpstr>
      <vt:lpstr>Manufacturing Section – Temporary Technical Center</vt:lpstr>
      <vt:lpstr>Regulatory Requirements</vt:lpstr>
      <vt:lpstr>Main ESS installation documents</vt:lpstr>
      <vt:lpstr>Swedish Work Environment Authority</vt:lpstr>
      <vt:lpstr>Installation Safety matrix</vt:lpstr>
      <vt:lpstr>Safety training programs</vt:lpstr>
      <vt:lpstr>Mandatory PPE on Construction Site</vt:lpstr>
      <vt:lpstr>Installation safety: NSS Area Safety Coordinator </vt:lpstr>
      <vt:lpstr>Installation Electrical safety</vt:lpstr>
      <vt:lpstr>Electrical safety: Need of Authorization and Authorization types</vt:lpstr>
      <vt:lpstr>Electrical safety: In-Kind Contributors</vt:lpstr>
      <vt:lpstr>Electrical safety: how to register with E-NAV</vt:lpstr>
      <vt:lpstr>Integrated plan</vt:lpstr>
      <vt:lpstr>Infrastructure and utilities</vt:lpstr>
      <vt:lpstr>Teams in place</vt:lpstr>
      <vt:lpstr>What is needed?</vt:lpstr>
      <vt:lpstr>Questions?</vt:lpstr>
    </vt:vector>
  </TitlesOfParts>
  <Company>ESS</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Hartl</dc:creator>
  <cp:lastModifiedBy>Microsoft Office User</cp:lastModifiedBy>
  <cp:revision>943</cp:revision>
  <cp:lastPrinted>2018-01-24T09:04:13Z</cp:lastPrinted>
  <dcterms:created xsi:type="dcterms:W3CDTF">2016-05-23T21:35:31Z</dcterms:created>
  <dcterms:modified xsi:type="dcterms:W3CDTF">2018-02-14T09:06:54Z</dcterms:modified>
</cp:coreProperties>
</file>