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294" r:id="rId3"/>
    <p:sldId id="369" r:id="rId4"/>
    <p:sldId id="293" r:id="rId5"/>
    <p:sldId id="295" r:id="rId6"/>
    <p:sldId id="296" r:id="rId7"/>
    <p:sldId id="353" r:id="rId8"/>
    <p:sldId id="354" r:id="rId9"/>
    <p:sldId id="355" r:id="rId10"/>
    <p:sldId id="342" r:id="rId11"/>
    <p:sldId id="297" r:id="rId12"/>
    <p:sldId id="304" r:id="rId13"/>
    <p:sldId id="356" r:id="rId14"/>
    <p:sldId id="340" r:id="rId15"/>
    <p:sldId id="343" r:id="rId16"/>
    <p:sldId id="346" r:id="rId17"/>
    <p:sldId id="345" r:id="rId18"/>
    <p:sldId id="344" r:id="rId19"/>
    <p:sldId id="347" r:id="rId20"/>
    <p:sldId id="348" r:id="rId21"/>
    <p:sldId id="349" r:id="rId22"/>
    <p:sldId id="350" r:id="rId23"/>
    <p:sldId id="357" r:id="rId24"/>
    <p:sldId id="358" r:id="rId25"/>
    <p:sldId id="359" r:id="rId26"/>
    <p:sldId id="360" r:id="rId27"/>
    <p:sldId id="363" r:id="rId28"/>
    <p:sldId id="312" r:id="rId29"/>
    <p:sldId id="366" r:id="rId30"/>
    <p:sldId id="365" r:id="rId31"/>
    <p:sldId id="313" r:id="rId32"/>
    <p:sldId id="314" r:id="rId33"/>
    <p:sldId id="318" r:id="rId34"/>
    <p:sldId id="367" r:id="rId35"/>
    <p:sldId id="323" r:id="rId36"/>
    <p:sldId id="319" r:id="rId37"/>
    <p:sldId id="368" r:id="rId38"/>
    <p:sldId id="341" r:id="rId39"/>
    <p:sldId id="320" r:id="rId40"/>
    <p:sldId id="371" r:id="rId41"/>
    <p:sldId id="370" r:id="rId42"/>
    <p:sldId id="372" r:id="rId43"/>
    <p:sldId id="373" r:id="rId44"/>
    <p:sldId id="326" r:id="rId45"/>
    <p:sldId id="327" r:id="rId46"/>
    <p:sldId id="321" r:id="rId47"/>
    <p:sldId id="374" r:id="rId48"/>
    <p:sldId id="328" r:id="rId49"/>
    <p:sldId id="330" r:id="rId50"/>
    <p:sldId id="329" r:id="rId51"/>
    <p:sldId id="331" r:id="rId52"/>
    <p:sldId id="332" r:id="rId53"/>
    <p:sldId id="333" r:id="rId54"/>
    <p:sldId id="334" r:id="rId55"/>
    <p:sldId id="335" r:id="rId56"/>
    <p:sldId id="337" r:id="rId57"/>
    <p:sldId id="336" r:id="rId58"/>
    <p:sldId id="338" r:id="rId5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94656" autoAdjust="0"/>
  </p:normalViewPr>
  <p:slideViewPr>
    <p:cSldViewPr>
      <p:cViewPr>
        <p:scale>
          <a:sx n="100" d="100"/>
          <a:sy n="100" d="100"/>
        </p:scale>
        <p:origin x="-55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2017-11-29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2017-11-29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The Bunker Steel Structure – Structural Analysis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Mikael Möller 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Structural Engineer, Analysis Section </a:t>
            </a:r>
          </a:p>
          <a:p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2017-11-28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Rudimentary code (EC3) resistance assessment to start with.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53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VKR 100 x 100 x 8 S355 R6 column resistance, both ends pinned. Resistance 580 kN as compared to design load 385 kN.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7" y="1628800"/>
            <a:ext cx="70485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VKR 200 x 200 x 10 S355 &gt; R9 column resistance, clamped foot, free top (cantilever column). Centric load. Resistance 1540 kN as compared to design load 950 kN. 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115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20880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VKR 200 x 200 x 10 S355 &gt; R9 column resistance, clamped foot, free top (cantilever column). Eccentric load (e=100 mm). Resistance 785 kN as compared to design load 950/2 = 475 kN. 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1516062"/>
            <a:ext cx="6937480" cy="515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9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FE-analysis to determine resistance for different loading scenarios.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99592" y="1628800"/>
            <a:ext cx="54543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All analysis is elastoplastic large deformation analysis including geometrical initial imperfections.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Residual stresses no concern since all columns are hot formed hollow sections (EC3 buckling curve [a] in code assessment).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This ensures maximum accuracy and maximum resistance.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Color plots display effective plastic strain (not stress) prior to collapse. 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Initially the cantilever 200 x 200 x 10 S355 case. Centric load.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7704" y="1688638"/>
            <a:ext cx="5193307" cy="433568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34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Detail of the column footing.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772816"/>
            <a:ext cx="5265315" cy="43924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326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Flexibility of foot plate accounted for, which affects stability of column.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87512"/>
            <a:ext cx="5193307" cy="41897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739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Resistance 1660 kN with perfect clamp on column foot as (compared to 1510 kN code resistance).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686970"/>
            <a:ext cx="5265315" cy="45605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874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1560 kN with plate bolts M36 10.9 and foot plate 60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83702"/>
            <a:ext cx="5337323" cy="43375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946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status.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Internal review conducted by Anders Olsson, ESS.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External third party review conducted by Peter Sjöberg, Sweco Structures AB.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1495 kN with plate bolts M36 8.8 and foot plate 60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89734"/>
            <a:ext cx="5409331" cy="440356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6618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1305 kN with plate bolts M36 8.8 and foot plate 40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51720" y="1628800"/>
            <a:ext cx="5481339" cy="440800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315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895 kN with plate bolts M30 8.8 and foot plate 30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705245"/>
            <a:ext cx="5337323" cy="43997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63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Cantilever 200 x 200 x 10 S355 case. Eccentric load, eccentricity 100 mm.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7704" y="1688638"/>
            <a:ext cx="5193307" cy="433568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55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Resistance 820 kN with perfect clamp on column foot as (compared to 785 kN code resistance).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91957"/>
            <a:ext cx="5193307" cy="43293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0065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795 kN with plate bolts M36 10.9 and foot plate 60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25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1723043"/>
            <a:ext cx="5337323" cy="41853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04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Resistance 755 kN with plate bolts M36 8.8 and foot plate 40 mm.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26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7704" y="1694180"/>
            <a:ext cx="5481339" cy="44711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1418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07524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Hence: M36 10.9 bolts and 60 mm foot plate.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3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Detailed analysis accounting for semi-rigid beam to column connection.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28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7704" y="1692910"/>
            <a:ext cx="5553347" cy="45444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23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Detailed of the connection. Massive block at column top and 100 mm thick top flange of beam (from shielding considerations).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29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667949"/>
            <a:ext cx="5625355" cy="433441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49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Bunker Steel Structure Requirements.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6480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Support roof weight 6.6 tonnes / m</a:t>
            </a:r>
            <a:r>
              <a:rPr lang="sv-SE" sz="2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+ 50 % during maintenance operations due to stacking elements on top of roof.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Any beam element must be removable from above.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Bunker in D02 shall resist an H4 seismic event.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Bunker in D01 &amp; D03 may not fall inwards during an H4 seismic event. 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Frame de-coupled from neighboring structural elements. Initial imperfection 0.5 % sway deformation (exaggerated in picture). In plane buckling mode initially studied.Initial imperfections visible (exxagerated).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30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772816"/>
            <a:ext cx="5553347" cy="44679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96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Resistance 1470 kN per column. Plastic strains prior to collapse shown. Design load for this case 950 / 2 = 475 kN.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31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689100"/>
            <a:ext cx="5625355" cy="44041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23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16824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Adding a frame: Resistance 2540 kN on mid column and 1270 kN on outer columns. Design load for this case 950 kN on mid column and 950 / 2 = 475 kN on outer columns.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32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63688" y="1695681"/>
            <a:ext cx="6057403" cy="44885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23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Adding 100 mm eccentricity (load from one side only). Initial imperfection visible (exxagerated).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33</a:t>
            </a:fld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5626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Sway imperfection still there. 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34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772816"/>
            <a:ext cx="5337323" cy="41846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67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Resistance 740 kN on per column. The design column load is 950 / 4 = 240 kN.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35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7704" y="1772816"/>
            <a:ext cx="5337323" cy="44057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41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Adding a frame: Resistance 1080 kN on mid column and 540 kN for outer columns. Design load 950 / 2 = 475 kN on center column and 950 / 4 = 240 kN on outer columns.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36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772816"/>
            <a:ext cx="5481339" cy="43315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41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Center column assisted by outer columns, hence larger resistance than the 820 kN on slide 23.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37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844824"/>
            <a:ext cx="5481339" cy="41869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852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Stability considerations for D01 &amp; D03 bunker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56886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No seismic loads is at hands. Bunker may fall radially outwards and circumferentially. 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To ensure the bunker do not fall inwards, bracing is arranged that makes the structure much stronger inwards than outwards.</a:t>
            </a:r>
          </a:p>
          <a:p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The bracing must then be much stronger than the framing itself. A factor 1.25 was selected in agreement with COWI. 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Lateral resistance: 55 mm displacement for 90 kN, collapse imminent. No axial load in column.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39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684436"/>
            <a:ext cx="5553347" cy="45469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41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Stability considerations, D02 bunker.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5454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From space requirements, diagonal bracings are ruled out in D02.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The bottom shielding 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steel elements between R6 and R9 are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pinned to the R6 &amp; R9 beams, creating a diaphragm which transfers horizontal seismic loads to R6 &amp; R9 diagonal wall anchoring.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During maintenance, structural elements may be removed and stability of the structure relies on clamped column base.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Lateral resistance: 275 mm displacement for 95 kN. No axial load in column.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40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23728" y="1916832"/>
            <a:ext cx="5409331" cy="417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24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Lateral resistance: Load-displacement curve (symmetry model). Resistance 95 kN for no axial load in column.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41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91680" y="1844824"/>
            <a:ext cx="5625355" cy="44130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845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Lateral resistance: 45 mm displacement for 90 kN, collapse imminent. 300 kN axial load in column.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42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79712" y="1700808"/>
            <a:ext cx="5400600" cy="418626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52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Lateral resistance: Load-displacement curve (symmetry model). Resistance 90 kN for 300 kN axial load in column. Hence minor second order contributuions. 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43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18765" y="1772816"/>
            <a:ext cx="5328592" cy="425891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0677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Maximum six columns radially, hence max 6 x 90 x 1.25 = 675 kN radial resistance of the framing per radial line of columns.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44</a:t>
            </a:fld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43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To be resisted by diagonal struts, strong inwards and weak outwards.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45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25860"/>
            <a:ext cx="7452450" cy="37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72200" y="3212976"/>
            <a:ext cx="864096" cy="12961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Solid diagonal brace 60 x 60 S355 does the job with negligible resistance outwards.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74636"/>
            <a:ext cx="6477148" cy="517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71184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Anchor lift too large for post-installed anchors. Cast in anchors D=40 mm L = approx 680 mm required (Same anchor length used also for remaining plates in D01 &amp; D03).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50" y="1662325"/>
            <a:ext cx="6245578" cy="51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71184" cy="1143000"/>
          </a:xfrm>
        </p:spPr>
        <p:txBody>
          <a:bodyPr>
            <a:noAutofit/>
          </a:bodyPr>
          <a:lstStyle/>
          <a:p>
            <a:r>
              <a:rPr lang="sv-SE" sz="2400" dirty="0" smtClean="0"/>
              <a:t>Same footing as remaining D01 &amp; D03 columns may be used, resists the loads from the strut.</a:t>
            </a:r>
            <a:endParaRPr lang="en-GB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48</a:t>
            </a:fld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35696" y="1772816"/>
            <a:ext cx="5481339" cy="440292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66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Seismic analysis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Horizontal seismic is addressed by means of response spectrum analysis of beam model. Based upon modal superposition.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Horizontal seismic affects </a:t>
            </a:r>
          </a:p>
          <a:p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  the beam structure.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Response spectra provided </a:t>
            </a:r>
          </a:p>
          <a:p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  by Scanscot.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47" y="3047429"/>
            <a:ext cx="3587105" cy="28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Stability considerations, D01 &amp; D03 bunker.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5454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Diagonal bracing is arranged in radial direction such that strength of the system is much larger in radial inwards direction than in 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radial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outwards 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direction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. So, if structure falls during H4 seismic, it falls either radially outwards or circumferentially. </a:t>
            </a: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During maintenance, structural elements may be removed and stability of the structure relies on clamped column base.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Analysis model for horizontal seismic. Bottom steel shielding pinned to circumferential R6 &amp; R9 beams to generate a diaphragm. 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50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5245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First eigenmode 10 Hz.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514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Second eigenmode 15 Hz.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52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Third eigenmode 16 Hz, and so forth. 100 modes included.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53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51973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Moderate stresses in structure, about 30 MPa.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54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55387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But large reaction forces at the wall, 1300 kN. Sweco mitigated this to 900 kN by including frame in their master model dynamic analysis.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55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5149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Also large pinning forces between lower steel shielding and R6 &amp; R9 beams. Maximum 700 kN resisted by D=50 mm pin 8.8.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56</a:t>
            </a:fld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5768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Vertical seismic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56886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Vertical response spectra indicated larger accelerations than +/- 1g, meaning need for vertical anchoring of roof, highly unwanted.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Response spectrum analysis yields a conservative bound of dynamic events.</a:t>
            </a:r>
          </a:p>
          <a:p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To increase accuracy, vertical </a:t>
            </a:r>
            <a:r>
              <a:rPr lang="sv-SE" sz="2400" dirty="0">
                <a:solidFill>
                  <a:schemeClr val="bg1">
                    <a:lumMod val="50000"/>
                  </a:schemeClr>
                </a:solidFill>
              </a:rPr>
              <a:t>seismic is addressed directly by Scanscot in their dynamic analysis model, by including the frame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. This way, +/- 1g was reached.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Questions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Column loads.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Maximum nominal column load in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R6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is 190 kN. Load factor 1.35 on DW. Hence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design load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including an extra 50 % is then 190 x 1.35 x 1.5 =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385 kN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Maximum nominal column load in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remaining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 D01/D02/D03 is 470 kN. Hence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design load 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470 x 1.35 x 1.5 = </a:t>
            </a:r>
            <a:r>
              <a:rPr lang="sv-SE" sz="2400" b="1" dirty="0" smtClean="0">
                <a:solidFill>
                  <a:schemeClr val="bg1">
                    <a:lumMod val="50000"/>
                  </a:schemeClr>
                </a:solidFill>
              </a:rPr>
              <a:t>950 kN</a:t>
            </a: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Further stability considerations.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5454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Load scenarios with smaller column loads may be more dangerous due to eccentricity of load.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For that reason, it is desireable with a semi-rigid beam-to-column connection because it enhances stability. </a:t>
            </a: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Beam top flange is 400 x 100 mm for shielding purposes. Below that, a VKR 400 x 200 x 10 is welded.  </a:t>
            </a:r>
          </a:p>
          <a:p>
            <a:pPr marL="285750" indent="-285750">
              <a:buFontTx/>
              <a:buChar char="-"/>
            </a:pP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Beam-to-column connection (half structure shown, symmetry).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6673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Lateral stiffness 2.4 kN/mm compared to 0.8 kN/mm hinged and 6.2 kN/mm rigid beam-to-column connection. 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16832"/>
            <a:ext cx="5676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1509</Words>
  <Application>Microsoft Office PowerPoint</Application>
  <PresentationFormat>On-screen Show (4:3)</PresentationFormat>
  <Paragraphs>187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The Bunker Steel Structure – Structural Analysis</vt:lpstr>
      <vt:lpstr>Review status.</vt:lpstr>
      <vt:lpstr>Bunker Steel Structure Requirements.</vt:lpstr>
      <vt:lpstr>Stability considerations, D02 bunker.</vt:lpstr>
      <vt:lpstr>Stability considerations, D01 &amp; D03 bunker.</vt:lpstr>
      <vt:lpstr>Column loads.</vt:lpstr>
      <vt:lpstr>Further stability considerations.</vt:lpstr>
      <vt:lpstr>Beam-to-column connection (half structure shown, symmetry).</vt:lpstr>
      <vt:lpstr>Lateral stiffness 2.4 kN/mm compared to 0.8 kN/mm hinged and 6.2 kN/mm rigid beam-to-column connection. </vt:lpstr>
      <vt:lpstr>Rudimentary code (EC3) resistance assessment to start with.</vt:lpstr>
      <vt:lpstr>VKR 100 x 100 x 8 S355 R6 column resistance, both ends pinned. Resistance 580 kN as compared to design load 385 kN.</vt:lpstr>
      <vt:lpstr>VKR 200 x 200 x 10 S355 &gt; R9 column resistance, clamped foot, free top (cantilever column). Centric load. Resistance 1540 kN as compared to design load 950 kN. </vt:lpstr>
      <vt:lpstr>VKR 200 x 200 x 10 S355 &gt; R9 column resistance, clamped foot, free top (cantilever column). Eccentric load (e=100 mm). Resistance 785 kN as compared to design load 950/2 = 475 kN. </vt:lpstr>
      <vt:lpstr>FE-analysis to determine resistance for different loading scenarios. </vt:lpstr>
      <vt:lpstr>Initially the cantilever 200 x 200 x 10 S355 case. Centric load.</vt:lpstr>
      <vt:lpstr>Detail of the column footing. </vt:lpstr>
      <vt:lpstr>Flexibility of foot plate accounted for, which affects stability of column. </vt:lpstr>
      <vt:lpstr>Resistance 1660 kN with perfect clamp on column foot as (compared to 1510 kN code resistance). </vt:lpstr>
      <vt:lpstr>Resistance 1560 kN with plate bolts M36 10.9 and foot plate 60 mm. </vt:lpstr>
      <vt:lpstr>Resistance 1495 kN with plate bolts M36 8.8 and foot plate 60 mm. </vt:lpstr>
      <vt:lpstr>Resistance 1305 kN with plate bolts M36 8.8 and foot plate 40 mm. </vt:lpstr>
      <vt:lpstr>Resistance 895 kN with plate bolts M30 8.8 and foot plate 30 mm. </vt:lpstr>
      <vt:lpstr>Cantilever 200 x 200 x 10 S355 case. Eccentric load, eccentricity 100 mm.</vt:lpstr>
      <vt:lpstr>Resistance 820 kN with perfect clamp on column foot as (compared to 785 kN code resistance). </vt:lpstr>
      <vt:lpstr>Resistance 795 kN with plate bolts M36 10.9 and foot plate 60 mm. </vt:lpstr>
      <vt:lpstr>Resistance 755 kN with plate bolts M36 8.8 and foot plate 40 mm. </vt:lpstr>
      <vt:lpstr>Hence: M36 10.9 bolts and 60 mm foot plate. </vt:lpstr>
      <vt:lpstr>Detailed analysis accounting for semi-rigid beam to column connection.</vt:lpstr>
      <vt:lpstr>Detailed of the connection. Massive block at column top and 100 mm thick top flange of beam (from shielding considerations).</vt:lpstr>
      <vt:lpstr>Frame de-coupled from neighboring structural elements. Initial imperfection 0.5 % sway deformation (exaggerated in picture). In plane buckling mode initially studied.Initial imperfections visible (exxagerated).</vt:lpstr>
      <vt:lpstr>Resistance 1470 kN per column. Plastic strains prior to collapse shown. Design load for this case 950 / 2 = 475 kN. </vt:lpstr>
      <vt:lpstr>Adding a frame: Resistance 2540 kN on mid column and 1270 kN on outer columns. Design load for this case 950 kN on mid column and 950 / 2 = 475 kN on outer columns.</vt:lpstr>
      <vt:lpstr>Adding 100 mm eccentricity (load from one side only). Initial imperfection visible (exxagerated). </vt:lpstr>
      <vt:lpstr>Sway imperfection still there.  </vt:lpstr>
      <vt:lpstr>Resistance 740 kN on per column. The design column load is 950 / 4 = 240 kN. </vt:lpstr>
      <vt:lpstr>Adding a frame: Resistance 1080 kN on mid column and 540 kN for outer columns. Design load 950 / 2 = 475 kN on center column and 950 / 4 = 240 kN on outer columns.</vt:lpstr>
      <vt:lpstr>Center column assisted by outer columns, hence larger resistance than the 820 kN on slide 23.</vt:lpstr>
      <vt:lpstr>Stability considerations for D01 &amp; D03 bunker</vt:lpstr>
      <vt:lpstr>Lateral resistance: 55 mm displacement for 90 kN, collapse imminent. No axial load in column. </vt:lpstr>
      <vt:lpstr>Lateral resistance: 275 mm displacement for 95 kN. No axial load in column. </vt:lpstr>
      <vt:lpstr>Lateral resistance: Load-displacement curve (symmetry model). Resistance 95 kN for no axial load in column. </vt:lpstr>
      <vt:lpstr>Lateral resistance: 45 mm displacement for 90 kN, collapse imminent. 300 kN axial load in column. </vt:lpstr>
      <vt:lpstr>Lateral resistance: Load-displacement curve (symmetry model). Resistance 90 kN for 300 kN axial load in column. Hence minor second order contributuions. </vt:lpstr>
      <vt:lpstr>Maximum six columns radially, hence max 6 x 90 x 1.25 = 675 kN radial resistance of the framing per radial line of columns. </vt:lpstr>
      <vt:lpstr>To be resisted by diagonal struts, strong inwards and weak outwards. </vt:lpstr>
      <vt:lpstr>Solid diagonal brace 60 x 60 S355 does the job with negligible resistance outwards. </vt:lpstr>
      <vt:lpstr>Anchor lift too large for post-installed anchors. Cast in anchors D=40 mm L = approx 680 mm required (Same anchor length used also for remaining plates in D01 &amp; D03).</vt:lpstr>
      <vt:lpstr>Same footing as remaining D01 &amp; D03 columns may be used, resists the loads from the strut.</vt:lpstr>
      <vt:lpstr>Seismic analysis</vt:lpstr>
      <vt:lpstr>Analysis model for horizontal seismic. Bottom steel shielding pinned to circumferential R6 &amp; R9 beams to generate a diaphragm.  </vt:lpstr>
      <vt:lpstr>First eigenmode 10 Hz.</vt:lpstr>
      <vt:lpstr>Second eigenmode 15 Hz.</vt:lpstr>
      <vt:lpstr>Third eigenmode 16 Hz, and so forth. 100 modes included. </vt:lpstr>
      <vt:lpstr>Moderate stresses in structure, about 30 MPa. </vt:lpstr>
      <vt:lpstr>But large reaction forces at the wall, 1300 kN. Sweco mitigated this to 900 kN by including frame in their master model dynamic analysis. </vt:lpstr>
      <vt:lpstr>Also large pinning forces between lower steel shielding and R6 &amp; R9 beams. Maximum 700 kN resisted by D=50 mm pin 8.8.</vt:lpstr>
      <vt:lpstr>Vertical seismic</vt:lpstr>
      <vt:lpstr>Questions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Mikael Möller</cp:lastModifiedBy>
  <cp:revision>279</cp:revision>
  <cp:lastPrinted>2017-06-22T11:26:25Z</cp:lastPrinted>
  <dcterms:created xsi:type="dcterms:W3CDTF">2013-10-29T16:05:10Z</dcterms:created>
  <dcterms:modified xsi:type="dcterms:W3CDTF">2017-11-29T13:50:12Z</dcterms:modified>
</cp:coreProperties>
</file>