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95" r:id="rId3"/>
    <p:sldId id="394" r:id="rId4"/>
    <p:sldId id="370" r:id="rId5"/>
    <p:sldId id="387" r:id="rId6"/>
    <p:sldId id="388" r:id="rId7"/>
    <p:sldId id="398" r:id="rId8"/>
    <p:sldId id="397" r:id="rId9"/>
    <p:sldId id="399" r:id="rId10"/>
    <p:sldId id="400" r:id="rId11"/>
    <p:sldId id="404" r:id="rId12"/>
    <p:sldId id="396" r:id="rId13"/>
    <p:sldId id="391" r:id="rId14"/>
    <p:sldId id="403" r:id="rId15"/>
    <p:sldId id="405" r:id="rId16"/>
    <p:sldId id="406" r:id="rId17"/>
    <p:sldId id="407" r:id="rId18"/>
    <p:sldId id="408" r:id="rId19"/>
    <p:sldId id="409" r:id="rId20"/>
  </p:sldIdLst>
  <p:sldSz cx="9144000" cy="6858000" type="screen4x3"/>
  <p:notesSz cx="6858000" cy="9144000"/>
  <p:defaultTextStyle>
    <a:defPPr>
      <a:defRPr lang="sv-SE"/>
    </a:defPPr>
    <a:lvl1pPr marL="0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8B"/>
    <a:srgbClr val="CEFFF6"/>
    <a:srgbClr val="FFD7F8"/>
    <a:srgbClr val="EEEEE6"/>
    <a:srgbClr val="EEE6DF"/>
    <a:srgbClr val="FFFFA0"/>
    <a:srgbClr val="FFBBDB"/>
    <a:srgbClr val="FF00FF"/>
    <a:srgbClr val="020000"/>
    <a:srgbClr val="FF2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3" autoAdjust="0"/>
    <p:restoredTop sz="95000" autoAdjust="0"/>
  </p:normalViewPr>
  <p:slideViewPr>
    <p:cSldViewPr>
      <p:cViewPr varScale="1">
        <p:scale>
          <a:sx n="92" d="100"/>
          <a:sy n="92" d="100"/>
        </p:scale>
        <p:origin x="-1176" y="-10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30/11/17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30/11/17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1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30/11/17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  <a:latin typeface="Papyrus"/>
                <a:cs typeface="Papyrus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6" y="44624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pyrus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30/11/17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throught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30/11/17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85772" tIns="42885" rIns="85772" bIns="428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30/11/17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857716" rtl="0" eaLnBrk="1" latinLnBrk="0" hangingPunct="1">
        <a:spcBef>
          <a:spcPct val="0"/>
        </a:spcBef>
        <a:buNone/>
        <a:defRPr sz="3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1643" indent="-321643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96894" indent="-268036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2145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0100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929862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720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578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6436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9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58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16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574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433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291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149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007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65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600" dirty="0" smtClean="0">
                <a:latin typeface="Constantia"/>
                <a:cs typeface="Constantia"/>
              </a:rPr>
              <a:t>Feed  through </a:t>
            </a:r>
            <a:r>
              <a:rPr lang="en-GB" sz="4600" dirty="0" err="1" smtClean="0">
                <a:latin typeface="Constantia"/>
                <a:cs typeface="Constantia"/>
              </a:rPr>
              <a:t>neutronics</a:t>
            </a:r>
            <a:r>
              <a:rPr lang="en-GB" sz="4600" dirty="0" smtClean="0">
                <a:latin typeface="Constantia"/>
                <a:cs typeface="Constantia"/>
              </a:rPr>
              <a:t> calculation </a:t>
            </a:r>
            <a:br>
              <a:rPr lang="en-GB" sz="4600" dirty="0" smtClean="0">
                <a:latin typeface="Constantia"/>
                <a:cs typeface="Constantia"/>
              </a:rPr>
            </a:br>
            <a:r>
              <a:rPr lang="en-GB" sz="4600" dirty="0" smtClean="0">
                <a:latin typeface="Constantia"/>
                <a:cs typeface="Constantia"/>
              </a:rPr>
              <a:t> </a:t>
            </a:r>
            <a:br>
              <a:rPr lang="en-GB" sz="4600" dirty="0" smtClean="0">
                <a:latin typeface="Constantia"/>
                <a:cs typeface="Constantia"/>
              </a:rPr>
            </a:br>
            <a:r>
              <a:rPr lang="en-GB" sz="3400" dirty="0" smtClean="0">
                <a:latin typeface="Constantia"/>
                <a:cs typeface="Constantia"/>
              </a:rPr>
              <a:t>Valentina Santoro </a:t>
            </a:r>
            <a:br>
              <a:rPr lang="en-GB" sz="3400" dirty="0" smtClean="0">
                <a:latin typeface="Constantia"/>
                <a:cs typeface="Constantia"/>
              </a:rPr>
            </a:br>
            <a:r>
              <a:rPr lang="en-GB" sz="3400" dirty="0" smtClean="0">
                <a:latin typeface="Constantia"/>
                <a:cs typeface="Constantia"/>
              </a:rPr>
              <a:t>on behalf of the </a:t>
            </a:r>
            <a:r>
              <a:rPr lang="en-GB" sz="3400" dirty="0" err="1" smtClean="0">
                <a:latin typeface="Constantia"/>
                <a:cs typeface="Constantia"/>
              </a:rPr>
              <a:t>neutronics</a:t>
            </a:r>
            <a:r>
              <a:rPr lang="en-GB" sz="3400" dirty="0" smtClean="0">
                <a:latin typeface="Constantia"/>
                <a:cs typeface="Constantia"/>
              </a:rPr>
              <a:t> bunker team </a:t>
            </a:r>
            <a:br>
              <a:rPr lang="en-GB" sz="3400" dirty="0" smtClean="0">
                <a:latin typeface="Constantia"/>
                <a:cs typeface="Constantia"/>
              </a:rPr>
            </a:br>
            <a:r>
              <a:rPr lang="en-GB" sz="3400" dirty="0" smtClean="0">
                <a:latin typeface="Constantia"/>
                <a:cs typeface="Constantia"/>
              </a:rPr>
              <a:t>G. </a:t>
            </a:r>
            <a:r>
              <a:rPr lang="en-GB" sz="3400" dirty="0" err="1" smtClean="0">
                <a:latin typeface="Constantia"/>
                <a:cs typeface="Constantia"/>
              </a:rPr>
              <a:t>Muhrer</a:t>
            </a:r>
            <a:r>
              <a:rPr lang="en-GB" sz="3400" dirty="0" smtClean="0">
                <a:latin typeface="Constantia"/>
                <a:cs typeface="Constantia"/>
              </a:rPr>
              <a:t>, D. Di Julio, S. Ansell, E. </a:t>
            </a:r>
            <a:r>
              <a:rPr lang="en-GB" sz="3400" dirty="0" err="1" smtClean="0">
                <a:latin typeface="Constantia"/>
                <a:cs typeface="Constantia"/>
              </a:rPr>
              <a:t>Klinkby</a:t>
            </a:r>
            <a:r>
              <a:rPr lang="en-GB" sz="3400" dirty="0" smtClean="0">
                <a:latin typeface="Constantia"/>
                <a:cs typeface="Constantia"/>
              </a:rPr>
              <a:t> </a:t>
            </a:r>
            <a:endParaRPr lang="en-GB" sz="3400" dirty="0">
              <a:latin typeface="Constantia"/>
              <a:cs typeface="Constant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7059" y="1852706"/>
            <a:ext cx="1846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2016-09-08_16[2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55" y="5229200"/>
            <a:ext cx="177594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percentfillin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9" y="1536700"/>
            <a:ext cx="7279451" cy="47726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1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Radiation Dose Map in the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feed</a:t>
            </a:r>
            <a:r>
              <a:rPr lang="en-US" sz="3200" dirty="0">
                <a:solidFill>
                  <a:srgbClr val="FF0000"/>
                </a:solidFill>
                <a:latin typeface="Chalkduster"/>
                <a:cs typeface="Chalkduster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through</a:t>
            </a:r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5549170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0" y="83671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3933056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908720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 1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91880" y="5013176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40352" y="1484784"/>
            <a:ext cx="72008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6512" y="5877272"/>
            <a:ext cx="2123728" cy="1015663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 30% filling fraction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2048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21" name="Picture 20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8720"/>
            <a:ext cx="1778000" cy="23241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68743" y="5589240"/>
            <a:ext cx="3967753" cy="400110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Imp =0 for guide in the bunker wall  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876256" y="5013176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2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Summary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424936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Candara"/>
                <a:cs typeface="Candara"/>
              </a:rPr>
              <a:t>Neutronics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 calculation for the utilities feed-through have been performed 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The feed-through design is viable </a:t>
            </a:r>
          </a:p>
          <a:p>
            <a:endParaRPr lang="en-US" sz="2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A filling fraction of 30%  is enough to bring the radiation to the required safety limit for a standard ESS-beam line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5576" y="6525344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7332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For additional information ESS-0118440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0759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1988840"/>
            <a:ext cx="5976664" cy="280831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 smtClean="0">
                <a:solidFill>
                  <a:srgbClr val="FF0000"/>
                </a:solidFill>
                <a:latin typeface="Chalkduster"/>
                <a:cs typeface="Chalkduster"/>
              </a:rPr>
              <a:t>BACK-UP SLIDES</a:t>
            </a:r>
            <a:endParaRPr lang="en-GB" sz="8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6992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00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Bunker feed </a:t>
            </a:r>
            <a:r>
              <a:rPr lang="en-GB" sz="32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throught</a:t>
            </a:r>
            <a:r>
              <a:rPr lang="en-GB" sz="3200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HAND CALCULATION </a:t>
            </a:r>
            <a:endParaRPr lang="en-US" sz="3200" dirty="0">
              <a:latin typeface="Chalkduster"/>
              <a:cs typeface="Chalkduster"/>
            </a:endParaRPr>
          </a:p>
          <a:p>
            <a:endParaRPr lang="en-GB" sz="32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H1ec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23752"/>
            <a:ext cx="6480720" cy="62056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7944" y="2420888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 smtClean="0">
                <a:latin typeface="Candara"/>
                <a:cs typeface="Candara"/>
              </a:rPr>
              <a:t>0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2120" y="2420888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>
                <a:latin typeface="Candara"/>
                <a:cs typeface="Candara"/>
              </a:rPr>
              <a:t>1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112" y="2113111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 smtClean="0">
                <a:latin typeface="Candara"/>
                <a:cs typeface="Candara"/>
              </a:rPr>
              <a:t>2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4248" y="2132856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>
                <a:latin typeface="Candara"/>
                <a:cs typeface="Candara"/>
              </a:rPr>
              <a:t>3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2473151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 smtClean="0">
                <a:latin typeface="Candara"/>
                <a:cs typeface="Candara"/>
              </a:rPr>
              <a:t>4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4328" y="2420888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H</a:t>
            </a:r>
            <a:r>
              <a:rPr lang="en-US" sz="1400" baseline="-25000" dirty="0">
                <a:latin typeface="Candara"/>
                <a:cs typeface="Candara"/>
              </a:rPr>
              <a:t>5</a:t>
            </a:r>
            <a:endParaRPr lang="en-US" sz="1400" dirty="0">
              <a:latin typeface="Candara"/>
              <a:cs typeface="Candar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9952" y="2852936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76056" y="2852936"/>
            <a:ext cx="3600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ndara"/>
                <a:cs typeface="Candara"/>
              </a:rPr>
              <a:t>L</a:t>
            </a:r>
            <a:r>
              <a:rPr lang="en-US" sz="1400" baseline="-25000" dirty="0">
                <a:latin typeface="Candara"/>
                <a:cs typeface="Candara"/>
              </a:rPr>
              <a:t>1</a:t>
            </a:r>
            <a:endParaRPr lang="en-US" sz="1400" dirty="0"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3573016"/>
            <a:ext cx="360040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4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Assumptions (II)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40304"/>
            <a:ext cx="4032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Source term at the 2m  position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FE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8064896" cy="28213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691680" y="3717032"/>
            <a:ext cx="504056" cy="13681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ndara"/>
                <a:cs typeface="Candara"/>
              </a:rPr>
              <a:t>LOKI BEAM LINE N7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4254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Source term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spectrumComparisonProtonSource5.5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0" y="1196752"/>
            <a:ext cx="7803976" cy="5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DThoru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848872" cy="5357913"/>
          </a:xfrm>
          <a:prstGeom prst="rect">
            <a:avLst/>
          </a:prstGeom>
        </p:spPr>
      </p:pic>
      <p:pic>
        <p:nvPicPr>
          <p:cNvPr id="21" name="Picture 20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76908"/>
            <a:ext cx="1778000" cy="2324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87824" y="5229200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1700808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229200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1844824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1196752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~ 10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19872" y="4725144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44408" y="1844824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9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nRadi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7752"/>
            <a:ext cx="6819900" cy="568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23728" y="5477162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229200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39752" y="4941168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96336" y="2276872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92080" y="1300698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&lt;&lt; 1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  <p:pic>
        <p:nvPicPr>
          <p:cNvPr id="16" name="Picture 15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76908"/>
            <a:ext cx="1778000" cy="232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5656" y="1700808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1438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percentenfillin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425715" cy="48459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2267744" y="5621178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944" y="4077072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2204864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1012666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&lt;&lt; 1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71800" y="5157192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668344" y="1556792"/>
            <a:ext cx="57606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96735" y="5805264"/>
            <a:ext cx="3967753" cy="400110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Imp =0 for guide in the bunker wall  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732240" y="5085184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" y="1176908"/>
            <a:ext cx="1778000" cy="232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5569" y="115668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3533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percentfillin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9" y="1536700"/>
            <a:ext cx="7279451" cy="47726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3131840" y="5549170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0" y="119675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3933056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1988840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1228690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 1 </a:t>
            </a:r>
            <a:r>
              <a:rPr lang="en-US" sz="2000" dirty="0" err="1" smtClean="0"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latin typeface="Candara"/>
                <a:cs typeface="Candara"/>
              </a:rPr>
              <a:t>Sv</a:t>
            </a:r>
            <a:r>
              <a:rPr lang="en-US" sz="2000" dirty="0" smtClean="0">
                <a:latin typeface="Candara"/>
                <a:cs typeface="Candara"/>
              </a:rPr>
              <a:t>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91880" y="5013176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40352" y="1988840"/>
            <a:ext cx="72008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8720"/>
            <a:ext cx="1778000" cy="23241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68743" y="5589240"/>
            <a:ext cx="3967753" cy="400110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Imp =0 for guide in the bunker wall  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876256" y="5013176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6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44624"/>
            <a:ext cx="6768752" cy="69269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Utilities feed </a:t>
            </a:r>
            <a:r>
              <a:rPr lang="en-GB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through (I)  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9672" y="5765194"/>
            <a:ext cx="612068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Detailed simulation in mcnp6 of the engineering model 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 descr="2016-12-06_1[3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910414"/>
            <a:ext cx="7596336" cy="53989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95736" y="2780928"/>
            <a:ext cx="792088" cy="576064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43808" y="4725144"/>
            <a:ext cx="792088" cy="576064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6381328"/>
            <a:ext cx="69847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The utilities feed-through are located on top of the beam line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4408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9-08_16[2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173461" cy="33843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44624"/>
            <a:ext cx="6768752" cy="69269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Utilities feed </a:t>
            </a:r>
            <a:r>
              <a:rPr lang="en-GB" sz="32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throughs</a:t>
            </a:r>
            <a:r>
              <a:rPr lang="en-GB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(II)  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1156682"/>
            <a:ext cx="22365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Engineering Model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1052736"/>
            <a:ext cx="17498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MCNP6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672" y="5765194"/>
            <a:ext cx="612068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Detailed simulation in mcnp6 of the engineering model 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2" name="Picture 1" descr="MCNP6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0200"/>
            <a:ext cx="4333829" cy="386104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55576" y="6525344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6880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Assumptions 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882651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We computed the feed-through radiations using the worst </a:t>
            </a:r>
          </a:p>
          <a:p>
            <a:r>
              <a:rPr lang="en-US" sz="2600" dirty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ossible case scenario for spreading the radiation throughout  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the bunker roof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This scenario is represented by a straight  focusing metallic 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guide  </a:t>
            </a:r>
          </a:p>
          <a:p>
            <a:endParaRPr lang="en-US" sz="26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FE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8064896" cy="28213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096" y="5877272"/>
            <a:ext cx="3600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Guide ends  before the bunker wall  at 11.5 m with a width and height of </a:t>
            </a:r>
          </a:p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1 cm  (aluminum substrate )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19872" y="4149080"/>
            <a:ext cx="504056" cy="13681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5909791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Guide in the bunker starts at 6m with a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width and height of  10 cm </a:t>
            </a:r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(aluminum substrate)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32240" y="4149080"/>
            <a:ext cx="14401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44624"/>
            <a:ext cx="7848872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4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r>
              <a:rPr lang="en-GB" sz="6300" b="1" dirty="0" smtClean="0">
                <a:solidFill>
                  <a:srgbClr val="FF0000"/>
                </a:solidFill>
                <a:latin typeface="Chalkduster"/>
                <a:cs typeface="Chalkduster"/>
              </a:rPr>
              <a:t>Radiation Dose Map in the bunker </a:t>
            </a:r>
            <a:endParaRPr lang="en-GB" sz="63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BunkerF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5" y="2164851"/>
            <a:ext cx="8218491" cy="4576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405154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3264" y="5261138"/>
            <a:ext cx="117452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Monolith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5748" y="6053226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1340768"/>
            <a:ext cx="3240360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Entrance of Feed-</a:t>
            </a:r>
            <a:r>
              <a:rPr lang="en-US" sz="2000" dirty="0" err="1" smtClean="0">
                <a:latin typeface="Candara"/>
                <a:cs typeface="Candara"/>
              </a:rPr>
              <a:t>throught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r>
              <a:rPr lang="en-US" sz="2000" dirty="0" smtClean="0">
                <a:latin typeface="Candara"/>
                <a:cs typeface="Candara"/>
              </a:rPr>
              <a:t>                     ~ 58mSv/h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6100" y="2452826"/>
            <a:ext cx="15440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Roof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12360" y="5013176"/>
            <a:ext cx="288032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32040" y="4941168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unkerFEE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1451"/>
            <a:ext cx="2016224" cy="26315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63688" y="1156682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380312" y="2636912"/>
            <a:ext cx="1440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55576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129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DThoru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848872" cy="53579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1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Radiation Dose Map in the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feed</a:t>
            </a:r>
            <a:r>
              <a:rPr lang="en-US" sz="3200" dirty="0">
                <a:solidFill>
                  <a:srgbClr val="FF0000"/>
                </a:solidFill>
                <a:latin typeface="Chalkduster"/>
                <a:cs typeface="Chalkduster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through</a:t>
            </a:r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 descr="Chicn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" y="1772816"/>
            <a:ext cx="1680707" cy="2485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87824" y="5229200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1700808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229200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1844824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1196752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~ 10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19872" y="4725144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44408" y="1844824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6285989"/>
            <a:ext cx="2123728" cy="553998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NEUTRONS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5576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02069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nRadia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3" y="1956296"/>
            <a:ext cx="2006600" cy="2336800"/>
          </a:xfrm>
          <a:prstGeom prst="rect">
            <a:avLst/>
          </a:prstGeom>
        </p:spPr>
      </p:pic>
      <p:pic>
        <p:nvPicPr>
          <p:cNvPr id="2" name="Picture 1" descr="PhotonRadi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6819900" cy="568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2123728" y="5477162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1700808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229200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39752" y="4941168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96336" y="2276872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1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Radiation Dose Map in the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feed</a:t>
            </a:r>
            <a:r>
              <a:rPr lang="en-US" sz="3200" dirty="0">
                <a:solidFill>
                  <a:srgbClr val="FF0000"/>
                </a:solidFill>
                <a:latin typeface="Chalkduster"/>
                <a:cs typeface="Chalkduster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through</a:t>
            </a:r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85989"/>
            <a:ext cx="1907704" cy="553998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PHOTONS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5576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1300698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&lt;&lt; 1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</p:spTree>
    <p:extLst>
      <p:ext uri="{BB962C8B-B14F-4D97-AF65-F5344CB8AC3E}">
        <p14:creationId xmlns:p14="http://schemas.microsoft.com/office/powerpoint/2010/main" val="37704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77500" lnSpcReduction="2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Status of the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neutronics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calculation after PDR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42493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the radiation escaping the feed-through are around 10-15 </a:t>
            </a:r>
            <a:r>
              <a:rPr lang="en-US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ndara"/>
                <a:cs typeface="Candara"/>
              </a:rPr>
              <a:t>Sv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/h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o achieve the safety limit of 3 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ndara"/>
                <a:cs typeface="Candara"/>
              </a:rPr>
              <a:t>Sv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/h (1.5 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0000FF"/>
                </a:solidFill>
                <a:latin typeface="Candara"/>
                <a:cs typeface="Candara"/>
              </a:rPr>
              <a:t>Sv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/h in Monte Carlo simulation) we need to fill the </a:t>
            </a:r>
            <a:r>
              <a:rPr lang="en-US" sz="2800" dirty="0">
                <a:solidFill>
                  <a:srgbClr val="0000FF"/>
                </a:solidFill>
                <a:latin typeface="Candara"/>
                <a:cs typeface="Candara"/>
              </a:rPr>
              <a:t>feed-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through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  <a:latin typeface="Candara"/>
                <a:cs typeface="Candara"/>
              </a:rPr>
              <a:t>f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rom </a:t>
            </a:r>
            <a:r>
              <a:rPr lang="en-US" sz="2800" dirty="0" err="1" smtClean="0">
                <a:solidFill>
                  <a:srgbClr val="0000FF"/>
                </a:solidFill>
                <a:latin typeface="Candara"/>
                <a:cs typeface="Candara"/>
              </a:rPr>
              <a:t>neutronic</a:t>
            </a:r>
            <a:r>
              <a:rPr lang="en-US" sz="2800" dirty="0" smtClean="0">
                <a:solidFill>
                  <a:srgbClr val="0000FF"/>
                </a:solidFill>
                <a:latin typeface="Candara"/>
                <a:cs typeface="Candara"/>
              </a:rPr>
              <a:t> point of view we need to simulate a sufficient filling fraction to reduce the amount of the radiation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5576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5745450"/>
            <a:ext cx="8244408" cy="707886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Note: these numbers have been verified with hand calculation (see</a:t>
            </a:r>
          </a:p>
          <a:p>
            <a:r>
              <a:rPr lang="en-US" sz="2000" dirty="0" smtClean="0">
                <a:latin typeface="Candara"/>
                <a:cs typeface="Candara"/>
              </a:rPr>
              <a:t>ESS-0118440) 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5866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percentenfilling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425715" cy="48459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 fontScale="85000" lnSpcReduction="100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  <a:latin typeface="Chalkduster"/>
                <a:cs typeface="Chalkduster"/>
              </a:rPr>
              <a:t>Radiation Dose Map in the 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feed</a:t>
            </a:r>
            <a:r>
              <a:rPr lang="en-US" sz="3200" dirty="0">
                <a:solidFill>
                  <a:srgbClr val="FF0000"/>
                </a:solidFill>
                <a:latin typeface="Chalkduster"/>
                <a:cs typeface="Chalkduster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Chalkduster"/>
                <a:cs typeface="Chalkduster"/>
              </a:rPr>
              <a:t>through</a:t>
            </a:r>
            <a:endParaRPr lang="en-GB" sz="3200" b="1" dirty="0" smtClean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5621178"/>
            <a:ext cx="1067695" cy="400110"/>
          </a:xfrm>
          <a:prstGeom prst="rect">
            <a:avLst/>
          </a:prstGeom>
          <a:solidFill>
            <a:srgbClr val="FF768B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2000" dirty="0" smtClean="0"/>
              <a:t>Al Guide</a:t>
            </a:r>
            <a:r>
              <a:rPr lang="is-IS" sz="2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944" y="4077072"/>
            <a:ext cx="1492716" cy="400110"/>
          </a:xfrm>
          <a:prstGeom prst="rect">
            <a:avLst/>
          </a:prstGeom>
          <a:solidFill>
            <a:srgbClr val="FFFFA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Bunker Wall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2204864"/>
            <a:ext cx="187220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Feed-through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908720"/>
            <a:ext cx="3816424" cy="4001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Exit of Feed-through &lt;&lt; 1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71800" y="5157192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668344" y="1556792"/>
            <a:ext cx="57606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6512" y="5877272"/>
            <a:ext cx="2123728" cy="1015663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 50% filling fraction </a:t>
            </a:r>
            <a:endParaRPr lang="en-US" sz="3000" b="1" dirty="0">
              <a:latin typeface="Candara"/>
              <a:cs typeface="Candar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1560" y="6597352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Feed through </a:t>
            </a:r>
            <a:r>
              <a:rPr lang="en-GB" sz="2000" dirty="0" err="1" smtClean="0">
                <a:solidFill>
                  <a:srgbClr val="FF0000"/>
                </a:solidFill>
                <a:latin typeface="Constantia"/>
                <a:cs typeface="Constantia"/>
              </a:rPr>
              <a:t>neutronics</a:t>
            </a:r>
            <a: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  <a:t> calculation </a:t>
            </a:r>
            <a:br>
              <a:rPr lang="en-GB" sz="2000" dirty="0" smtClean="0">
                <a:solidFill>
                  <a:srgbClr val="FF0000"/>
                </a:solidFill>
                <a:latin typeface="Constantia"/>
                <a:cs typeface="Constantia"/>
              </a:rPr>
            </a:b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22" name="Picture 21" descr="Legen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1778000" cy="232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5656" y="1052736"/>
            <a:ext cx="79418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Candara"/>
                <a:cs typeface="Candara"/>
              </a:rPr>
              <a:t>Sv/h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6735" y="5805264"/>
            <a:ext cx="3967753" cy="400110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ndara"/>
                <a:cs typeface="Candara"/>
              </a:rPr>
              <a:t>Imp =0 for guide in the bunker wall  </a:t>
            </a:r>
            <a:endParaRPr lang="en-US" sz="2000" dirty="0">
              <a:latin typeface="Candara"/>
              <a:cs typeface="Candar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732240" y="5085184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8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38030</TotalTime>
  <Words>597</Words>
  <Application>Microsoft Macintosh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 Core Powerpoint</vt:lpstr>
      <vt:lpstr>Feed  through neutronics calculation    Valentina Santoro  on behalf of the neutronics bunker team  G. Muhrer, D. Di Julio, S. Ansell, E. Klinkby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Valentina Santoro</cp:lastModifiedBy>
  <cp:revision>1332</cp:revision>
  <cp:lastPrinted>2016-09-02T13:12:56Z</cp:lastPrinted>
  <dcterms:created xsi:type="dcterms:W3CDTF">2013-10-29T16:05:10Z</dcterms:created>
  <dcterms:modified xsi:type="dcterms:W3CDTF">2017-11-30T07:35:14Z</dcterms:modified>
</cp:coreProperties>
</file>