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4"/>
  </p:notesMasterIdLst>
  <p:sldIdLst>
    <p:sldId id="404" r:id="rId2"/>
    <p:sldId id="405" r:id="rId3"/>
    <p:sldId id="453" r:id="rId4"/>
    <p:sldId id="456" r:id="rId5"/>
    <p:sldId id="451" r:id="rId6"/>
    <p:sldId id="454" r:id="rId7"/>
    <p:sldId id="458" r:id="rId8"/>
    <p:sldId id="459" r:id="rId9"/>
    <p:sldId id="460" r:id="rId10"/>
    <p:sldId id="452" r:id="rId11"/>
    <p:sldId id="445" r:id="rId12"/>
    <p:sldId id="422" r:id="rId13"/>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7E76BA-1C17-4B79-BB53-6B7EFC6BF484}">
          <p14:sldIdLst>
            <p14:sldId id="404"/>
            <p14:sldId id="405"/>
            <p14:sldId id="453"/>
            <p14:sldId id="456"/>
            <p14:sldId id="451"/>
            <p14:sldId id="454"/>
            <p14:sldId id="458"/>
            <p14:sldId id="459"/>
            <p14:sldId id="460"/>
            <p14:sldId id="452"/>
            <p14:sldId id="445"/>
            <p14:sldId id="422"/>
          </p14:sldIdLst>
        </p14:section>
        <p14:section name="Untitled Section" id="{7FC38CFA-B4DC-48AA-9A47-243C2BB4B5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90" autoAdjust="0"/>
    <p:restoredTop sz="93629" autoAdjust="0"/>
  </p:normalViewPr>
  <p:slideViewPr>
    <p:cSldViewPr>
      <p:cViewPr>
        <p:scale>
          <a:sx n="120" d="100"/>
          <a:sy n="120" d="100"/>
        </p:scale>
        <p:origin x="1480" y="102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D12DD1-412C-FB40-B9FB-7DD64D7F2A27}" type="doc">
      <dgm:prSet loTypeId="urn:microsoft.com/office/officeart/2005/8/layout/radial4" loCatId="" qsTypeId="urn:microsoft.com/office/officeart/2005/8/quickstyle/3D1" qsCatId="3D" csTypeId="urn:microsoft.com/office/officeart/2005/8/colors/accent1_2" csCatId="accent1" phldr="1"/>
      <dgm:spPr/>
      <dgm:t>
        <a:bodyPr/>
        <a:lstStyle/>
        <a:p>
          <a:endParaRPr lang="en-US"/>
        </a:p>
      </dgm:t>
    </dgm:pt>
    <dgm:pt modelId="{37671BDF-F473-FA4C-9CCD-221142696A99}">
      <dgm:prSet phldrT="[Text]"/>
      <dgm:spPr>
        <a:solidFill>
          <a:schemeClr val="accent1">
            <a:lumMod val="60000"/>
            <a:lumOff val="40000"/>
          </a:schemeClr>
        </a:solidFill>
      </dgm:spPr>
      <dgm:t>
        <a:bodyPr/>
        <a:lstStyle/>
        <a:p>
          <a:r>
            <a:rPr lang="en-US" dirty="0" smtClean="0"/>
            <a:t>Integrator</a:t>
          </a:r>
          <a:endParaRPr lang="en-US" dirty="0"/>
        </a:p>
      </dgm:t>
    </dgm:pt>
    <dgm:pt modelId="{E534B14D-FE54-774E-BF10-5E6FCCE617A4}" type="parTrans" cxnId="{23DBCF95-31EE-DB46-B06D-B2510D5E7D04}">
      <dgm:prSet/>
      <dgm:spPr/>
      <dgm:t>
        <a:bodyPr/>
        <a:lstStyle/>
        <a:p>
          <a:endParaRPr lang="en-US"/>
        </a:p>
      </dgm:t>
    </dgm:pt>
    <dgm:pt modelId="{CEC7C1AD-2C14-9845-8147-B2DF1EC5F657}" type="sibTrans" cxnId="{23DBCF95-31EE-DB46-B06D-B2510D5E7D04}">
      <dgm:prSet/>
      <dgm:spPr/>
      <dgm:t>
        <a:bodyPr/>
        <a:lstStyle/>
        <a:p>
          <a:endParaRPr lang="en-US"/>
        </a:p>
      </dgm:t>
    </dgm:pt>
    <dgm:pt modelId="{4BB128EA-0A59-7740-B73C-EF581CFE025D}">
      <dgm:prSet phldrT="[Text]"/>
      <dgm:spPr>
        <a:solidFill>
          <a:schemeClr val="accent3">
            <a:lumMod val="75000"/>
          </a:schemeClr>
        </a:solidFill>
      </dgm:spPr>
      <dgm:t>
        <a:bodyPr/>
        <a:lstStyle/>
        <a:p>
          <a:r>
            <a:rPr lang="en-US" dirty="0" smtClean="0"/>
            <a:t>Supplier 1 [HDPE</a:t>
          </a:r>
          <a:r>
            <a:rPr lang="mr-IN" dirty="0" smtClean="0"/>
            <a:t>…</a:t>
          </a:r>
          <a:r>
            <a:rPr lang="en-US" dirty="0" smtClean="0"/>
            <a:t>]</a:t>
          </a:r>
          <a:endParaRPr lang="en-US" dirty="0"/>
        </a:p>
      </dgm:t>
    </dgm:pt>
    <dgm:pt modelId="{49C5AB5E-C2AE-8C41-BF85-F228AFBD8BE9}" type="parTrans" cxnId="{7F2F2B4A-3B7B-4E4C-80D5-3AB23EFD01CF}">
      <dgm:prSet/>
      <dgm:spPr/>
      <dgm:t>
        <a:bodyPr/>
        <a:lstStyle/>
        <a:p>
          <a:endParaRPr lang="en-US"/>
        </a:p>
      </dgm:t>
    </dgm:pt>
    <dgm:pt modelId="{9A80F2C6-7BE2-7D4A-8253-DC83C3062F26}" type="sibTrans" cxnId="{7F2F2B4A-3B7B-4E4C-80D5-3AB23EFD01CF}">
      <dgm:prSet/>
      <dgm:spPr/>
      <dgm:t>
        <a:bodyPr/>
        <a:lstStyle/>
        <a:p>
          <a:endParaRPr lang="en-US"/>
        </a:p>
      </dgm:t>
    </dgm:pt>
    <dgm:pt modelId="{622B116F-F094-AC4C-A88C-D65C610D254E}">
      <dgm:prSet phldrT="[Text]"/>
      <dgm:spPr>
        <a:solidFill>
          <a:schemeClr val="bg2">
            <a:lumMod val="50000"/>
          </a:schemeClr>
        </a:solidFill>
      </dgm:spPr>
      <dgm:t>
        <a:bodyPr/>
        <a:lstStyle/>
        <a:p>
          <a:r>
            <a:rPr lang="en-US" dirty="0" smtClean="0"/>
            <a:t>Supplier 2 [steel</a:t>
          </a:r>
          <a:r>
            <a:rPr lang="mr-IN" dirty="0" smtClean="0"/>
            <a:t>…</a:t>
          </a:r>
          <a:r>
            <a:rPr lang="en-US" dirty="0" smtClean="0"/>
            <a:t>]</a:t>
          </a:r>
          <a:endParaRPr lang="en-US" dirty="0"/>
        </a:p>
      </dgm:t>
    </dgm:pt>
    <dgm:pt modelId="{8A4509D4-D27A-8F49-AB62-ABD045998FD0}" type="parTrans" cxnId="{B256FE28-6AA5-7E42-9E43-83E8519EF626}">
      <dgm:prSet/>
      <dgm:spPr/>
      <dgm:t>
        <a:bodyPr/>
        <a:lstStyle/>
        <a:p>
          <a:endParaRPr lang="en-US"/>
        </a:p>
      </dgm:t>
    </dgm:pt>
    <dgm:pt modelId="{C5B32727-BAC7-8E43-85FD-7B5E92CF1786}" type="sibTrans" cxnId="{B256FE28-6AA5-7E42-9E43-83E8519EF626}">
      <dgm:prSet/>
      <dgm:spPr/>
      <dgm:t>
        <a:bodyPr/>
        <a:lstStyle/>
        <a:p>
          <a:endParaRPr lang="en-US"/>
        </a:p>
      </dgm:t>
    </dgm:pt>
    <dgm:pt modelId="{7AE0563B-3DC7-BC4A-9ADA-B252DAD36214}">
      <dgm:prSet phldrT="[Text]"/>
      <dgm:spPr>
        <a:solidFill>
          <a:schemeClr val="bg1">
            <a:lumMod val="75000"/>
          </a:schemeClr>
        </a:solidFill>
      </dgm:spPr>
      <dgm:t>
        <a:bodyPr/>
        <a:lstStyle/>
        <a:p>
          <a:r>
            <a:rPr lang="en-US" dirty="0" smtClean="0"/>
            <a:t>Supplier 3 [concrete</a:t>
          </a:r>
          <a:r>
            <a:rPr lang="mr-IN" dirty="0" smtClean="0"/>
            <a:t>…</a:t>
          </a:r>
          <a:endParaRPr lang="en-US" dirty="0"/>
        </a:p>
      </dgm:t>
    </dgm:pt>
    <dgm:pt modelId="{5DD9FA4F-4D39-3847-A9D8-1FD954F1D774}" type="parTrans" cxnId="{B9766495-9C05-DD43-A737-5CD0B9B6E6C5}">
      <dgm:prSet/>
      <dgm:spPr/>
      <dgm:t>
        <a:bodyPr/>
        <a:lstStyle/>
        <a:p>
          <a:endParaRPr lang="en-US"/>
        </a:p>
      </dgm:t>
    </dgm:pt>
    <dgm:pt modelId="{94F81F60-599C-B346-8EEB-2BBBEE10AA29}" type="sibTrans" cxnId="{B9766495-9C05-DD43-A737-5CD0B9B6E6C5}">
      <dgm:prSet/>
      <dgm:spPr/>
      <dgm:t>
        <a:bodyPr/>
        <a:lstStyle/>
        <a:p>
          <a:endParaRPr lang="en-US"/>
        </a:p>
      </dgm:t>
    </dgm:pt>
    <dgm:pt modelId="{D719D948-D7F0-E44B-8408-2C36D03AE4DF}" type="pres">
      <dgm:prSet presAssocID="{2FD12DD1-412C-FB40-B9FB-7DD64D7F2A27}" presName="cycle" presStyleCnt="0">
        <dgm:presLayoutVars>
          <dgm:chMax val="1"/>
          <dgm:dir/>
          <dgm:animLvl val="ctr"/>
          <dgm:resizeHandles val="exact"/>
        </dgm:presLayoutVars>
      </dgm:prSet>
      <dgm:spPr/>
      <dgm:t>
        <a:bodyPr/>
        <a:lstStyle/>
        <a:p>
          <a:endParaRPr lang="en-US"/>
        </a:p>
      </dgm:t>
    </dgm:pt>
    <dgm:pt modelId="{B9798B5B-1B5B-C846-A4CA-F0E174DC3ADF}" type="pres">
      <dgm:prSet presAssocID="{37671BDF-F473-FA4C-9CCD-221142696A99}" presName="centerShape" presStyleLbl="node0" presStyleIdx="0" presStyleCnt="1" custLinFactNeighborX="345" custLinFactNeighborY="-262"/>
      <dgm:spPr/>
      <dgm:t>
        <a:bodyPr/>
        <a:lstStyle/>
        <a:p>
          <a:endParaRPr lang="en-US"/>
        </a:p>
      </dgm:t>
    </dgm:pt>
    <dgm:pt modelId="{BD9E04D6-497C-234D-B353-0B450B845584}" type="pres">
      <dgm:prSet presAssocID="{49C5AB5E-C2AE-8C41-BF85-F228AFBD8BE9}" presName="parTrans" presStyleLbl="bgSibTrans2D1" presStyleIdx="0" presStyleCnt="3" custLinFactNeighborX="3431" custLinFactNeighborY="-15715"/>
      <dgm:spPr/>
      <dgm:t>
        <a:bodyPr/>
        <a:lstStyle/>
        <a:p>
          <a:endParaRPr lang="en-US"/>
        </a:p>
      </dgm:t>
    </dgm:pt>
    <dgm:pt modelId="{C9179BA9-C612-3E49-A293-AAAFBC721916}" type="pres">
      <dgm:prSet presAssocID="{4BB128EA-0A59-7740-B73C-EF581CFE025D}" presName="node" presStyleLbl="node1" presStyleIdx="0" presStyleCnt="3" custRadScaleRad="104910" custRadScaleInc="14042">
        <dgm:presLayoutVars>
          <dgm:bulletEnabled val="1"/>
        </dgm:presLayoutVars>
      </dgm:prSet>
      <dgm:spPr/>
      <dgm:t>
        <a:bodyPr/>
        <a:lstStyle/>
        <a:p>
          <a:endParaRPr lang="en-US"/>
        </a:p>
      </dgm:t>
    </dgm:pt>
    <dgm:pt modelId="{D227AFE0-32C6-3A4A-B51B-D904CDA4EE48}" type="pres">
      <dgm:prSet presAssocID="{8A4509D4-D27A-8F49-AB62-ABD045998FD0}" presName="parTrans" presStyleLbl="bgSibTrans2D1" presStyleIdx="1" presStyleCnt="3"/>
      <dgm:spPr/>
      <dgm:t>
        <a:bodyPr/>
        <a:lstStyle/>
        <a:p>
          <a:endParaRPr lang="en-US"/>
        </a:p>
      </dgm:t>
    </dgm:pt>
    <dgm:pt modelId="{D5BE26C0-7D3D-BB46-800D-697CEC1E636A}" type="pres">
      <dgm:prSet presAssocID="{622B116F-F094-AC4C-A88C-D65C610D254E}" presName="node" presStyleLbl="node1" presStyleIdx="1" presStyleCnt="3">
        <dgm:presLayoutVars>
          <dgm:bulletEnabled val="1"/>
        </dgm:presLayoutVars>
      </dgm:prSet>
      <dgm:spPr/>
      <dgm:t>
        <a:bodyPr/>
        <a:lstStyle/>
        <a:p>
          <a:endParaRPr lang="en-US"/>
        </a:p>
      </dgm:t>
    </dgm:pt>
    <dgm:pt modelId="{07698459-8A53-9448-B5C4-90AA96B62642}" type="pres">
      <dgm:prSet presAssocID="{5DD9FA4F-4D39-3847-A9D8-1FD954F1D774}" presName="parTrans" presStyleLbl="bgSibTrans2D1" presStyleIdx="2" presStyleCnt="3" custLinFactNeighborX="-1077" custLinFactNeighborY="-7062"/>
      <dgm:spPr/>
      <dgm:t>
        <a:bodyPr/>
        <a:lstStyle/>
        <a:p>
          <a:endParaRPr lang="en-US"/>
        </a:p>
      </dgm:t>
    </dgm:pt>
    <dgm:pt modelId="{764C5F97-8C00-C945-BF2C-4C166631E34B}" type="pres">
      <dgm:prSet presAssocID="{7AE0563B-3DC7-BC4A-9ADA-B252DAD36214}" presName="node" presStyleLbl="node1" presStyleIdx="2" presStyleCnt="3" custRadScaleRad="122043" custRadScaleInc="-3670">
        <dgm:presLayoutVars>
          <dgm:bulletEnabled val="1"/>
        </dgm:presLayoutVars>
      </dgm:prSet>
      <dgm:spPr/>
      <dgm:t>
        <a:bodyPr/>
        <a:lstStyle/>
        <a:p>
          <a:endParaRPr lang="en-US"/>
        </a:p>
      </dgm:t>
    </dgm:pt>
  </dgm:ptLst>
  <dgm:cxnLst>
    <dgm:cxn modelId="{B256FE28-6AA5-7E42-9E43-83E8519EF626}" srcId="{37671BDF-F473-FA4C-9CCD-221142696A99}" destId="{622B116F-F094-AC4C-A88C-D65C610D254E}" srcOrd="1" destOrd="0" parTransId="{8A4509D4-D27A-8F49-AB62-ABD045998FD0}" sibTransId="{C5B32727-BAC7-8E43-85FD-7B5E92CF1786}"/>
    <dgm:cxn modelId="{AB0C36E3-D408-B149-B8B9-0D4F50AC817E}" type="presOf" srcId="{8A4509D4-D27A-8F49-AB62-ABD045998FD0}" destId="{D227AFE0-32C6-3A4A-B51B-D904CDA4EE48}" srcOrd="0" destOrd="0" presId="urn:microsoft.com/office/officeart/2005/8/layout/radial4"/>
    <dgm:cxn modelId="{B3E1546C-925C-E941-84E9-39B153DE67CB}" type="presOf" srcId="{5DD9FA4F-4D39-3847-A9D8-1FD954F1D774}" destId="{07698459-8A53-9448-B5C4-90AA96B62642}" srcOrd="0" destOrd="0" presId="urn:microsoft.com/office/officeart/2005/8/layout/radial4"/>
    <dgm:cxn modelId="{3D9967E0-9904-2642-BC46-609580C66A80}" type="presOf" srcId="{622B116F-F094-AC4C-A88C-D65C610D254E}" destId="{D5BE26C0-7D3D-BB46-800D-697CEC1E636A}" srcOrd="0" destOrd="0" presId="urn:microsoft.com/office/officeart/2005/8/layout/radial4"/>
    <dgm:cxn modelId="{B9766495-9C05-DD43-A737-5CD0B9B6E6C5}" srcId="{37671BDF-F473-FA4C-9CCD-221142696A99}" destId="{7AE0563B-3DC7-BC4A-9ADA-B252DAD36214}" srcOrd="2" destOrd="0" parTransId="{5DD9FA4F-4D39-3847-A9D8-1FD954F1D774}" sibTransId="{94F81F60-599C-B346-8EEB-2BBBEE10AA29}"/>
    <dgm:cxn modelId="{A8039B18-4FC6-7E4B-93F7-A929B1C9D9DC}" type="presOf" srcId="{4BB128EA-0A59-7740-B73C-EF581CFE025D}" destId="{C9179BA9-C612-3E49-A293-AAAFBC721916}" srcOrd="0" destOrd="0" presId="urn:microsoft.com/office/officeart/2005/8/layout/radial4"/>
    <dgm:cxn modelId="{7F2F2B4A-3B7B-4E4C-80D5-3AB23EFD01CF}" srcId="{37671BDF-F473-FA4C-9CCD-221142696A99}" destId="{4BB128EA-0A59-7740-B73C-EF581CFE025D}" srcOrd="0" destOrd="0" parTransId="{49C5AB5E-C2AE-8C41-BF85-F228AFBD8BE9}" sibTransId="{9A80F2C6-7BE2-7D4A-8253-DC83C3062F26}"/>
    <dgm:cxn modelId="{1897127A-669C-7B41-98E9-C93FA1B3090D}" type="presOf" srcId="{2FD12DD1-412C-FB40-B9FB-7DD64D7F2A27}" destId="{D719D948-D7F0-E44B-8408-2C36D03AE4DF}" srcOrd="0" destOrd="0" presId="urn:microsoft.com/office/officeart/2005/8/layout/radial4"/>
    <dgm:cxn modelId="{23DBCF95-31EE-DB46-B06D-B2510D5E7D04}" srcId="{2FD12DD1-412C-FB40-B9FB-7DD64D7F2A27}" destId="{37671BDF-F473-FA4C-9CCD-221142696A99}" srcOrd="0" destOrd="0" parTransId="{E534B14D-FE54-774E-BF10-5E6FCCE617A4}" sibTransId="{CEC7C1AD-2C14-9845-8147-B2DF1EC5F657}"/>
    <dgm:cxn modelId="{8875AAB3-A93B-FC40-9C1C-7D46F888E724}" type="presOf" srcId="{7AE0563B-3DC7-BC4A-9ADA-B252DAD36214}" destId="{764C5F97-8C00-C945-BF2C-4C166631E34B}" srcOrd="0" destOrd="0" presId="urn:microsoft.com/office/officeart/2005/8/layout/radial4"/>
    <dgm:cxn modelId="{AB86D93A-4F0F-B549-BE69-25DD10645527}" type="presOf" srcId="{37671BDF-F473-FA4C-9CCD-221142696A99}" destId="{B9798B5B-1B5B-C846-A4CA-F0E174DC3ADF}" srcOrd="0" destOrd="0" presId="urn:microsoft.com/office/officeart/2005/8/layout/radial4"/>
    <dgm:cxn modelId="{71DF5358-AD71-7744-8231-A791DE5AC884}" type="presOf" srcId="{49C5AB5E-C2AE-8C41-BF85-F228AFBD8BE9}" destId="{BD9E04D6-497C-234D-B353-0B450B845584}" srcOrd="0" destOrd="0" presId="urn:microsoft.com/office/officeart/2005/8/layout/radial4"/>
    <dgm:cxn modelId="{EFAD39DF-F3BF-8742-8D5A-F4FCBBA20174}" type="presParOf" srcId="{D719D948-D7F0-E44B-8408-2C36D03AE4DF}" destId="{B9798B5B-1B5B-C846-A4CA-F0E174DC3ADF}" srcOrd="0" destOrd="0" presId="urn:microsoft.com/office/officeart/2005/8/layout/radial4"/>
    <dgm:cxn modelId="{349330D7-54E9-0B4D-A78A-4D90FF2E6C0D}" type="presParOf" srcId="{D719D948-D7F0-E44B-8408-2C36D03AE4DF}" destId="{BD9E04D6-497C-234D-B353-0B450B845584}" srcOrd="1" destOrd="0" presId="urn:microsoft.com/office/officeart/2005/8/layout/radial4"/>
    <dgm:cxn modelId="{01F4FF9E-33BB-AC4D-88DB-1139B62C05DE}" type="presParOf" srcId="{D719D948-D7F0-E44B-8408-2C36D03AE4DF}" destId="{C9179BA9-C612-3E49-A293-AAAFBC721916}" srcOrd="2" destOrd="0" presId="urn:microsoft.com/office/officeart/2005/8/layout/radial4"/>
    <dgm:cxn modelId="{A72030FE-CBDC-3948-9DA2-9714F8190358}" type="presParOf" srcId="{D719D948-D7F0-E44B-8408-2C36D03AE4DF}" destId="{D227AFE0-32C6-3A4A-B51B-D904CDA4EE48}" srcOrd="3" destOrd="0" presId="urn:microsoft.com/office/officeart/2005/8/layout/radial4"/>
    <dgm:cxn modelId="{EAC3A058-5FE9-984E-90FC-701D331E2544}" type="presParOf" srcId="{D719D948-D7F0-E44B-8408-2C36D03AE4DF}" destId="{D5BE26C0-7D3D-BB46-800D-697CEC1E636A}" srcOrd="4" destOrd="0" presId="urn:microsoft.com/office/officeart/2005/8/layout/radial4"/>
    <dgm:cxn modelId="{2C0DB167-BF2C-C24C-A5B2-2203236DFA3C}" type="presParOf" srcId="{D719D948-D7F0-E44B-8408-2C36D03AE4DF}" destId="{07698459-8A53-9448-B5C4-90AA96B62642}" srcOrd="5" destOrd="0" presId="urn:microsoft.com/office/officeart/2005/8/layout/radial4"/>
    <dgm:cxn modelId="{F698724D-7A68-FD46-BBED-3213432194A2}" type="presParOf" srcId="{D719D948-D7F0-E44B-8408-2C36D03AE4DF}" destId="{764C5F97-8C00-C945-BF2C-4C166631E34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D12DD1-412C-FB40-B9FB-7DD64D7F2A27}" type="doc">
      <dgm:prSet loTypeId="urn:microsoft.com/office/officeart/2005/8/layout/radial4" loCatId="" qsTypeId="urn:microsoft.com/office/officeart/2005/8/quickstyle/3D1" qsCatId="3D" csTypeId="urn:microsoft.com/office/officeart/2005/8/colors/accent1_2" csCatId="accent1" phldr="1"/>
      <dgm:spPr/>
      <dgm:t>
        <a:bodyPr/>
        <a:lstStyle/>
        <a:p>
          <a:endParaRPr lang="en-US"/>
        </a:p>
      </dgm:t>
    </dgm:pt>
    <dgm:pt modelId="{37671BDF-F473-FA4C-9CCD-221142696A99}">
      <dgm:prSet phldrT="[Text]"/>
      <dgm:spPr>
        <a:solidFill>
          <a:schemeClr val="accent1">
            <a:lumMod val="60000"/>
            <a:lumOff val="40000"/>
          </a:schemeClr>
        </a:solidFill>
      </dgm:spPr>
      <dgm:t>
        <a:bodyPr/>
        <a:lstStyle/>
        <a:p>
          <a:r>
            <a:rPr lang="en-US" dirty="0" smtClean="0"/>
            <a:t>Integrator</a:t>
          </a:r>
          <a:endParaRPr lang="en-US" dirty="0"/>
        </a:p>
      </dgm:t>
    </dgm:pt>
    <dgm:pt modelId="{E534B14D-FE54-774E-BF10-5E6FCCE617A4}" type="parTrans" cxnId="{23DBCF95-31EE-DB46-B06D-B2510D5E7D04}">
      <dgm:prSet/>
      <dgm:spPr/>
      <dgm:t>
        <a:bodyPr/>
        <a:lstStyle/>
        <a:p>
          <a:endParaRPr lang="en-US"/>
        </a:p>
      </dgm:t>
    </dgm:pt>
    <dgm:pt modelId="{CEC7C1AD-2C14-9845-8147-B2DF1EC5F657}" type="sibTrans" cxnId="{23DBCF95-31EE-DB46-B06D-B2510D5E7D04}">
      <dgm:prSet/>
      <dgm:spPr/>
      <dgm:t>
        <a:bodyPr/>
        <a:lstStyle/>
        <a:p>
          <a:endParaRPr lang="en-US"/>
        </a:p>
      </dgm:t>
    </dgm:pt>
    <dgm:pt modelId="{4BB128EA-0A59-7740-B73C-EF581CFE025D}">
      <dgm:prSet phldrT="[Text]"/>
      <dgm:spPr>
        <a:solidFill>
          <a:schemeClr val="accent3">
            <a:lumMod val="75000"/>
          </a:schemeClr>
        </a:solidFill>
      </dgm:spPr>
      <dgm:t>
        <a:bodyPr/>
        <a:lstStyle/>
        <a:p>
          <a:r>
            <a:rPr lang="en-US" dirty="0" smtClean="0"/>
            <a:t>Supplier 1 [HDPE</a:t>
          </a:r>
          <a:r>
            <a:rPr lang="mr-IN" dirty="0" smtClean="0"/>
            <a:t>…</a:t>
          </a:r>
          <a:r>
            <a:rPr lang="en-US" dirty="0" smtClean="0"/>
            <a:t>]</a:t>
          </a:r>
          <a:endParaRPr lang="en-US" dirty="0"/>
        </a:p>
      </dgm:t>
    </dgm:pt>
    <dgm:pt modelId="{49C5AB5E-C2AE-8C41-BF85-F228AFBD8BE9}" type="parTrans" cxnId="{7F2F2B4A-3B7B-4E4C-80D5-3AB23EFD01CF}">
      <dgm:prSet/>
      <dgm:spPr/>
      <dgm:t>
        <a:bodyPr/>
        <a:lstStyle/>
        <a:p>
          <a:endParaRPr lang="en-US"/>
        </a:p>
      </dgm:t>
    </dgm:pt>
    <dgm:pt modelId="{9A80F2C6-7BE2-7D4A-8253-DC83C3062F26}" type="sibTrans" cxnId="{7F2F2B4A-3B7B-4E4C-80D5-3AB23EFD01CF}">
      <dgm:prSet/>
      <dgm:spPr/>
      <dgm:t>
        <a:bodyPr/>
        <a:lstStyle/>
        <a:p>
          <a:endParaRPr lang="en-US"/>
        </a:p>
      </dgm:t>
    </dgm:pt>
    <dgm:pt modelId="{622B116F-F094-AC4C-A88C-D65C610D254E}">
      <dgm:prSet phldrT="[Text]"/>
      <dgm:spPr>
        <a:solidFill>
          <a:schemeClr val="bg2">
            <a:lumMod val="50000"/>
          </a:schemeClr>
        </a:solidFill>
      </dgm:spPr>
      <dgm:t>
        <a:bodyPr/>
        <a:lstStyle/>
        <a:p>
          <a:r>
            <a:rPr lang="en-US" dirty="0" smtClean="0"/>
            <a:t>Supplier 2 [steel</a:t>
          </a:r>
          <a:r>
            <a:rPr lang="mr-IN" dirty="0" smtClean="0"/>
            <a:t>…</a:t>
          </a:r>
          <a:r>
            <a:rPr lang="en-US" dirty="0" smtClean="0"/>
            <a:t>]</a:t>
          </a:r>
          <a:endParaRPr lang="en-US" dirty="0"/>
        </a:p>
      </dgm:t>
    </dgm:pt>
    <dgm:pt modelId="{8A4509D4-D27A-8F49-AB62-ABD045998FD0}" type="parTrans" cxnId="{B256FE28-6AA5-7E42-9E43-83E8519EF626}">
      <dgm:prSet/>
      <dgm:spPr/>
      <dgm:t>
        <a:bodyPr/>
        <a:lstStyle/>
        <a:p>
          <a:endParaRPr lang="en-US"/>
        </a:p>
      </dgm:t>
    </dgm:pt>
    <dgm:pt modelId="{C5B32727-BAC7-8E43-85FD-7B5E92CF1786}" type="sibTrans" cxnId="{B256FE28-6AA5-7E42-9E43-83E8519EF626}">
      <dgm:prSet/>
      <dgm:spPr/>
      <dgm:t>
        <a:bodyPr/>
        <a:lstStyle/>
        <a:p>
          <a:endParaRPr lang="en-US"/>
        </a:p>
      </dgm:t>
    </dgm:pt>
    <dgm:pt modelId="{7AE0563B-3DC7-BC4A-9ADA-B252DAD36214}">
      <dgm:prSet phldrT="[Text]"/>
      <dgm:spPr>
        <a:solidFill>
          <a:schemeClr val="bg1">
            <a:lumMod val="75000"/>
          </a:schemeClr>
        </a:solidFill>
      </dgm:spPr>
      <dgm:t>
        <a:bodyPr/>
        <a:lstStyle/>
        <a:p>
          <a:r>
            <a:rPr lang="en-US" dirty="0" smtClean="0"/>
            <a:t>Supplier 3 [concrete</a:t>
          </a:r>
          <a:r>
            <a:rPr lang="mr-IN" dirty="0" smtClean="0"/>
            <a:t>…</a:t>
          </a:r>
          <a:endParaRPr lang="en-US" dirty="0"/>
        </a:p>
      </dgm:t>
    </dgm:pt>
    <dgm:pt modelId="{5DD9FA4F-4D39-3847-A9D8-1FD954F1D774}" type="parTrans" cxnId="{B9766495-9C05-DD43-A737-5CD0B9B6E6C5}">
      <dgm:prSet/>
      <dgm:spPr/>
      <dgm:t>
        <a:bodyPr/>
        <a:lstStyle/>
        <a:p>
          <a:endParaRPr lang="en-US"/>
        </a:p>
      </dgm:t>
    </dgm:pt>
    <dgm:pt modelId="{94F81F60-599C-B346-8EEB-2BBBEE10AA29}" type="sibTrans" cxnId="{B9766495-9C05-DD43-A737-5CD0B9B6E6C5}">
      <dgm:prSet/>
      <dgm:spPr/>
      <dgm:t>
        <a:bodyPr/>
        <a:lstStyle/>
        <a:p>
          <a:endParaRPr lang="en-US"/>
        </a:p>
      </dgm:t>
    </dgm:pt>
    <dgm:pt modelId="{D719D948-D7F0-E44B-8408-2C36D03AE4DF}" type="pres">
      <dgm:prSet presAssocID="{2FD12DD1-412C-FB40-B9FB-7DD64D7F2A27}" presName="cycle" presStyleCnt="0">
        <dgm:presLayoutVars>
          <dgm:chMax val="1"/>
          <dgm:dir/>
          <dgm:animLvl val="ctr"/>
          <dgm:resizeHandles val="exact"/>
        </dgm:presLayoutVars>
      </dgm:prSet>
      <dgm:spPr/>
      <dgm:t>
        <a:bodyPr/>
        <a:lstStyle/>
        <a:p>
          <a:endParaRPr lang="en-US"/>
        </a:p>
      </dgm:t>
    </dgm:pt>
    <dgm:pt modelId="{B9798B5B-1B5B-C846-A4CA-F0E174DC3ADF}" type="pres">
      <dgm:prSet presAssocID="{37671BDF-F473-FA4C-9CCD-221142696A99}" presName="centerShape" presStyleLbl="node0" presStyleIdx="0" presStyleCnt="1" custLinFactNeighborX="345" custLinFactNeighborY="-262"/>
      <dgm:spPr/>
      <dgm:t>
        <a:bodyPr/>
        <a:lstStyle/>
        <a:p>
          <a:endParaRPr lang="en-US"/>
        </a:p>
      </dgm:t>
    </dgm:pt>
    <dgm:pt modelId="{BD9E04D6-497C-234D-B353-0B450B845584}" type="pres">
      <dgm:prSet presAssocID="{49C5AB5E-C2AE-8C41-BF85-F228AFBD8BE9}" presName="parTrans" presStyleLbl="bgSibTrans2D1" presStyleIdx="0" presStyleCnt="3" custLinFactNeighborX="3431" custLinFactNeighborY="-15715"/>
      <dgm:spPr/>
      <dgm:t>
        <a:bodyPr/>
        <a:lstStyle/>
        <a:p>
          <a:endParaRPr lang="en-US"/>
        </a:p>
      </dgm:t>
    </dgm:pt>
    <dgm:pt modelId="{C9179BA9-C612-3E49-A293-AAAFBC721916}" type="pres">
      <dgm:prSet presAssocID="{4BB128EA-0A59-7740-B73C-EF581CFE025D}" presName="node" presStyleLbl="node1" presStyleIdx="0" presStyleCnt="3" custRadScaleRad="104910" custRadScaleInc="14042">
        <dgm:presLayoutVars>
          <dgm:bulletEnabled val="1"/>
        </dgm:presLayoutVars>
      </dgm:prSet>
      <dgm:spPr/>
      <dgm:t>
        <a:bodyPr/>
        <a:lstStyle/>
        <a:p>
          <a:endParaRPr lang="en-US"/>
        </a:p>
      </dgm:t>
    </dgm:pt>
    <dgm:pt modelId="{D227AFE0-32C6-3A4A-B51B-D904CDA4EE48}" type="pres">
      <dgm:prSet presAssocID="{8A4509D4-D27A-8F49-AB62-ABD045998FD0}" presName="parTrans" presStyleLbl="bgSibTrans2D1" presStyleIdx="1" presStyleCnt="3"/>
      <dgm:spPr/>
      <dgm:t>
        <a:bodyPr/>
        <a:lstStyle/>
        <a:p>
          <a:endParaRPr lang="en-US"/>
        </a:p>
      </dgm:t>
    </dgm:pt>
    <dgm:pt modelId="{D5BE26C0-7D3D-BB46-800D-697CEC1E636A}" type="pres">
      <dgm:prSet presAssocID="{622B116F-F094-AC4C-A88C-D65C610D254E}" presName="node" presStyleLbl="node1" presStyleIdx="1" presStyleCnt="3">
        <dgm:presLayoutVars>
          <dgm:bulletEnabled val="1"/>
        </dgm:presLayoutVars>
      </dgm:prSet>
      <dgm:spPr/>
      <dgm:t>
        <a:bodyPr/>
        <a:lstStyle/>
        <a:p>
          <a:endParaRPr lang="en-US"/>
        </a:p>
      </dgm:t>
    </dgm:pt>
    <dgm:pt modelId="{07698459-8A53-9448-B5C4-90AA96B62642}" type="pres">
      <dgm:prSet presAssocID="{5DD9FA4F-4D39-3847-A9D8-1FD954F1D774}" presName="parTrans" presStyleLbl="bgSibTrans2D1" presStyleIdx="2" presStyleCnt="3" custLinFactNeighborX="-1077" custLinFactNeighborY="-7062"/>
      <dgm:spPr/>
      <dgm:t>
        <a:bodyPr/>
        <a:lstStyle/>
        <a:p>
          <a:endParaRPr lang="en-US"/>
        </a:p>
      </dgm:t>
    </dgm:pt>
    <dgm:pt modelId="{764C5F97-8C00-C945-BF2C-4C166631E34B}" type="pres">
      <dgm:prSet presAssocID="{7AE0563B-3DC7-BC4A-9ADA-B252DAD36214}" presName="node" presStyleLbl="node1" presStyleIdx="2" presStyleCnt="3" custRadScaleRad="122043" custRadScaleInc="-3670">
        <dgm:presLayoutVars>
          <dgm:bulletEnabled val="1"/>
        </dgm:presLayoutVars>
      </dgm:prSet>
      <dgm:spPr/>
      <dgm:t>
        <a:bodyPr/>
        <a:lstStyle/>
        <a:p>
          <a:endParaRPr lang="en-US"/>
        </a:p>
      </dgm:t>
    </dgm:pt>
  </dgm:ptLst>
  <dgm:cxnLst>
    <dgm:cxn modelId="{B256FE28-6AA5-7E42-9E43-83E8519EF626}" srcId="{37671BDF-F473-FA4C-9CCD-221142696A99}" destId="{622B116F-F094-AC4C-A88C-D65C610D254E}" srcOrd="1" destOrd="0" parTransId="{8A4509D4-D27A-8F49-AB62-ABD045998FD0}" sibTransId="{C5B32727-BAC7-8E43-85FD-7B5E92CF1786}"/>
    <dgm:cxn modelId="{E43BD47C-19B0-7247-86BD-BCD8BA80D492}" type="presOf" srcId="{7AE0563B-3DC7-BC4A-9ADA-B252DAD36214}" destId="{764C5F97-8C00-C945-BF2C-4C166631E34B}" srcOrd="0" destOrd="0" presId="urn:microsoft.com/office/officeart/2005/8/layout/radial4"/>
    <dgm:cxn modelId="{4D13DC02-E74E-4741-AF09-8E4AE6517E21}" type="presOf" srcId="{2FD12DD1-412C-FB40-B9FB-7DD64D7F2A27}" destId="{D719D948-D7F0-E44B-8408-2C36D03AE4DF}" srcOrd="0" destOrd="0" presId="urn:microsoft.com/office/officeart/2005/8/layout/radial4"/>
    <dgm:cxn modelId="{FDF110F3-A587-6246-B478-36000851D874}" type="presOf" srcId="{4BB128EA-0A59-7740-B73C-EF581CFE025D}" destId="{C9179BA9-C612-3E49-A293-AAAFBC721916}" srcOrd="0" destOrd="0" presId="urn:microsoft.com/office/officeart/2005/8/layout/radial4"/>
    <dgm:cxn modelId="{A4FFC1D9-6A0F-5C47-A90E-A99E0B67642C}" type="presOf" srcId="{49C5AB5E-C2AE-8C41-BF85-F228AFBD8BE9}" destId="{BD9E04D6-497C-234D-B353-0B450B845584}" srcOrd="0" destOrd="0" presId="urn:microsoft.com/office/officeart/2005/8/layout/radial4"/>
    <dgm:cxn modelId="{B9766495-9C05-DD43-A737-5CD0B9B6E6C5}" srcId="{37671BDF-F473-FA4C-9CCD-221142696A99}" destId="{7AE0563B-3DC7-BC4A-9ADA-B252DAD36214}" srcOrd="2" destOrd="0" parTransId="{5DD9FA4F-4D39-3847-A9D8-1FD954F1D774}" sibTransId="{94F81F60-599C-B346-8EEB-2BBBEE10AA29}"/>
    <dgm:cxn modelId="{7F2F2B4A-3B7B-4E4C-80D5-3AB23EFD01CF}" srcId="{37671BDF-F473-FA4C-9CCD-221142696A99}" destId="{4BB128EA-0A59-7740-B73C-EF581CFE025D}" srcOrd="0" destOrd="0" parTransId="{49C5AB5E-C2AE-8C41-BF85-F228AFBD8BE9}" sibTransId="{9A80F2C6-7BE2-7D4A-8253-DC83C3062F26}"/>
    <dgm:cxn modelId="{A46C8EF1-76E5-494B-BAD2-B1407076D478}" type="presOf" srcId="{5DD9FA4F-4D39-3847-A9D8-1FD954F1D774}" destId="{07698459-8A53-9448-B5C4-90AA96B62642}" srcOrd="0" destOrd="0" presId="urn:microsoft.com/office/officeart/2005/8/layout/radial4"/>
    <dgm:cxn modelId="{AA278D0A-5617-9640-B28C-FF9F0BC7E407}" type="presOf" srcId="{622B116F-F094-AC4C-A88C-D65C610D254E}" destId="{D5BE26C0-7D3D-BB46-800D-697CEC1E636A}" srcOrd="0" destOrd="0" presId="urn:microsoft.com/office/officeart/2005/8/layout/radial4"/>
    <dgm:cxn modelId="{23DBCF95-31EE-DB46-B06D-B2510D5E7D04}" srcId="{2FD12DD1-412C-FB40-B9FB-7DD64D7F2A27}" destId="{37671BDF-F473-FA4C-9CCD-221142696A99}" srcOrd="0" destOrd="0" parTransId="{E534B14D-FE54-774E-BF10-5E6FCCE617A4}" sibTransId="{CEC7C1AD-2C14-9845-8147-B2DF1EC5F657}"/>
    <dgm:cxn modelId="{22F52FEF-CF78-3049-9F82-70E4E0B517D6}" type="presOf" srcId="{37671BDF-F473-FA4C-9CCD-221142696A99}" destId="{B9798B5B-1B5B-C846-A4CA-F0E174DC3ADF}" srcOrd="0" destOrd="0" presId="urn:microsoft.com/office/officeart/2005/8/layout/radial4"/>
    <dgm:cxn modelId="{9B5990B1-728C-924E-8EC9-9DF27CFD5FA8}" type="presOf" srcId="{8A4509D4-D27A-8F49-AB62-ABD045998FD0}" destId="{D227AFE0-32C6-3A4A-B51B-D904CDA4EE48}" srcOrd="0" destOrd="0" presId="urn:microsoft.com/office/officeart/2005/8/layout/radial4"/>
    <dgm:cxn modelId="{5CFB3808-DB84-7742-B06C-4CB8A8C89F84}" type="presParOf" srcId="{D719D948-D7F0-E44B-8408-2C36D03AE4DF}" destId="{B9798B5B-1B5B-C846-A4CA-F0E174DC3ADF}" srcOrd="0" destOrd="0" presId="urn:microsoft.com/office/officeart/2005/8/layout/radial4"/>
    <dgm:cxn modelId="{D20C0709-E5DA-AA4A-A733-9B6C05E4CC95}" type="presParOf" srcId="{D719D948-D7F0-E44B-8408-2C36D03AE4DF}" destId="{BD9E04D6-497C-234D-B353-0B450B845584}" srcOrd="1" destOrd="0" presId="urn:microsoft.com/office/officeart/2005/8/layout/radial4"/>
    <dgm:cxn modelId="{17EC05FA-A6D5-BE4F-A43C-312C9E5C96CA}" type="presParOf" srcId="{D719D948-D7F0-E44B-8408-2C36D03AE4DF}" destId="{C9179BA9-C612-3E49-A293-AAAFBC721916}" srcOrd="2" destOrd="0" presId="urn:microsoft.com/office/officeart/2005/8/layout/radial4"/>
    <dgm:cxn modelId="{8707018E-BB0A-D440-B8AB-BBF620E7A645}" type="presParOf" srcId="{D719D948-D7F0-E44B-8408-2C36D03AE4DF}" destId="{D227AFE0-32C6-3A4A-B51B-D904CDA4EE48}" srcOrd="3" destOrd="0" presId="urn:microsoft.com/office/officeart/2005/8/layout/radial4"/>
    <dgm:cxn modelId="{AD70BE03-C29C-644F-90E9-A0AB381111CC}" type="presParOf" srcId="{D719D948-D7F0-E44B-8408-2C36D03AE4DF}" destId="{D5BE26C0-7D3D-BB46-800D-697CEC1E636A}" srcOrd="4" destOrd="0" presId="urn:microsoft.com/office/officeart/2005/8/layout/radial4"/>
    <dgm:cxn modelId="{D9C5F0DF-EB33-4348-9CDB-1E1722798E28}" type="presParOf" srcId="{D719D948-D7F0-E44B-8408-2C36D03AE4DF}" destId="{07698459-8A53-9448-B5C4-90AA96B62642}" srcOrd="5" destOrd="0" presId="urn:microsoft.com/office/officeart/2005/8/layout/radial4"/>
    <dgm:cxn modelId="{A152FC9C-5F8D-5A48-B21C-0603D8E63CE8}" type="presParOf" srcId="{D719D948-D7F0-E44B-8408-2C36D03AE4DF}" destId="{764C5F97-8C00-C945-BF2C-4C166631E34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98B5B-1B5B-C846-A4CA-F0E174DC3ADF}">
      <dsp:nvSpPr>
        <dsp:cNvPr id="0" name=""/>
        <dsp:cNvSpPr/>
      </dsp:nvSpPr>
      <dsp:spPr>
        <a:xfrm>
          <a:off x="2172691" y="2264554"/>
          <a:ext cx="1784985" cy="1784985"/>
        </a:xfrm>
        <a:prstGeom prst="ellipse">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Integrator</a:t>
          </a:r>
          <a:endParaRPr lang="en-US" sz="2300" kern="1200" dirty="0"/>
        </a:p>
      </dsp:txBody>
      <dsp:txXfrm>
        <a:off x="2434096" y="2525959"/>
        <a:ext cx="1262175" cy="1262175"/>
      </dsp:txXfrm>
    </dsp:sp>
    <dsp:sp modelId="{BD9E04D6-497C-234D-B353-0B450B845584}">
      <dsp:nvSpPr>
        <dsp:cNvPr id="0" name=""/>
        <dsp:cNvSpPr/>
      </dsp:nvSpPr>
      <dsp:spPr>
        <a:xfrm rot="13377537">
          <a:off x="987970" y="1594872"/>
          <a:ext cx="1628965" cy="50872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9179BA9-C612-3E49-A293-AAAFBC721916}">
      <dsp:nvSpPr>
        <dsp:cNvPr id="0" name=""/>
        <dsp:cNvSpPr/>
      </dsp:nvSpPr>
      <dsp:spPr>
        <a:xfrm>
          <a:off x="302622" y="695835"/>
          <a:ext cx="1695735" cy="1356588"/>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Supplier 1 [HDPE</a:t>
          </a:r>
          <a:r>
            <a:rPr lang="mr-IN" sz="2600" kern="1200" dirty="0" smtClean="0"/>
            <a:t>…</a:t>
          </a:r>
          <a:r>
            <a:rPr lang="en-US" sz="2600" kern="1200" dirty="0" smtClean="0"/>
            <a:t>]</a:t>
          </a:r>
          <a:endParaRPr lang="en-US" sz="2600" kern="1200" dirty="0"/>
        </a:p>
      </dsp:txBody>
      <dsp:txXfrm>
        <a:off x="342355" y="735568"/>
        <a:ext cx="1616269" cy="1277122"/>
      </dsp:txXfrm>
    </dsp:sp>
    <dsp:sp modelId="{D227AFE0-32C6-3A4A-B51B-D904CDA4EE48}">
      <dsp:nvSpPr>
        <dsp:cNvPr id="0" name=""/>
        <dsp:cNvSpPr/>
      </dsp:nvSpPr>
      <dsp:spPr>
        <a:xfrm rot="16176155">
          <a:off x="2304325" y="1174196"/>
          <a:ext cx="1497738" cy="50872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5BE26C0-7D3D-BB46-800D-697CEC1E636A}">
      <dsp:nvSpPr>
        <dsp:cNvPr id="0" name=""/>
        <dsp:cNvSpPr/>
      </dsp:nvSpPr>
      <dsp:spPr>
        <a:xfrm>
          <a:off x="2200132" y="1411"/>
          <a:ext cx="1695735" cy="1356588"/>
        </a:xfrm>
        <a:prstGeom prst="roundRect">
          <a:avLst>
            <a:gd name="adj" fmla="val 10000"/>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Supplier 2 [steel</a:t>
          </a:r>
          <a:r>
            <a:rPr lang="mr-IN" sz="2600" kern="1200" dirty="0" smtClean="0"/>
            <a:t>…</a:t>
          </a:r>
          <a:r>
            <a:rPr lang="en-US" sz="2600" kern="1200" dirty="0" smtClean="0"/>
            <a:t>]</a:t>
          </a:r>
          <a:endParaRPr lang="en-US" sz="2600" kern="1200" dirty="0"/>
        </a:p>
      </dsp:txBody>
      <dsp:txXfrm>
        <a:off x="2239865" y="41144"/>
        <a:ext cx="1616269" cy="1277122"/>
      </dsp:txXfrm>
    </dsp:sp>
    <dsp:sp modelId="{07698459-8A53-9448-B5C4-90AA96B62642}">
      <dsp:nvSpPr>
        <dsp:cNvPr id="0" name=""/>
        <dsp:cNvSpPr/>
      </dsp:nvSpPr>
      <dsp:spPr>
        <a:xfrm rot="19206562">
          <a:off x="3597776" y="1633824"/>
          <a:ext cx="1845199" cy="50872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64C5F97-8C00-C945-BF2C-4C166631E34B}">
      <dsp:nvSpPr>
        <dsp:cNvPr id="0" name=""/>
        <dsp:cNvSpPr/>
      </dsp:nvSpPr>
      <dsp:spPr>
        <a:xfrm>
          <a:off x="4400264" y="654130"/>
          <a:ext cx="1695735" cy="1356588"/>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Supplier 3 [concrete</a:t>
          </a:r>
          <a:r>
            <a:rPr lang="mr-IN" sz="2600" kern="1200" dirty="0" smtClean="0"/>
            <a:t>…</a:t>
          </a:r>
          <a:endParaRPr lang="en-US" sz="2600" kern="1200" dirty="0"/>
        </a:p>
      </dsp:txBody>
      <dsp:txXfrm>
        <a:off x="4439997" y="693863"/>
        <a:ext cx="1616269" cy="1277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98B5B-1B5B-C846-A4CA-F0E174DC3ADF}">
      <dsp:nvSpPr>
        <dsp:cNvPr id="0" name=""/>
        <dsp:cNvSpPr/>
      </dsp:nvSpPr>
      <dsp:spPr>
        <a:xfrm>
          <a:off x="1349482" y="1276419"/>
          <a:ext cx="991089" cy="991089"/>
        </a:xfrm>
        <a:prstGeom prst="ellipse">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Integrator</a:t>
          </a:r>
          <a:endParaRPr lang="en-US" sz="1300" kern="1200" dirty="0"/>
        </a:p>
      </dsp:txBody>
      <dsp:txXfrm>
        <a:off x="1494624" y="1421561"/>
        <a:ext cx="700805" cy="700805"/>
      </dsp:txXfrm>
    </dsp:sp>
    <dsp:sp modelId="{BD9E04D6-497C-234D-B353-0B450B845584}">
      <dsp:nvSpPr>
        <dsp:cNvPr id="0" name=""/>
        <dsp:cNvSpPr/>
      </dsp:nvSpPr>
      <dsp:spPr>
        <a:xfrm rot="13377537">
          <a:off x="674725" y="897208"/>
          <a:ext cx="923858" cy="28246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9179BA9-C612-3E49-A293-AAAFBC721916}">
      <dsp:nvSpPr>
        <dsp:cNvPr id="0" name=""/>
        <dsp:cNvSpPr/>
      </dsp:nvSpPr>
      <dsp:spPr>
        <a:xfrm>
          <a:off x="296129" y="391420"/>
          <a:ext cx="941535" cy="753228"/>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Supplier 1 [HDPE</a:t>
          </a:r>
          <a:r>
            <a:rPr lang="mr-IN" sz="1400" kern="1200" dirty="0" smtClean="0"/>
            <a:t>…</a:t>
          </a:r>
          <a:r>
            <a:rPr lang="en-US" sz="1400" kern="1200" dirty="0" smtClean="0"/>
            <a:t>]</a:t>
          </a:r>
          <a:endParaRPr lang="en-US" sz="1400" kern="1200" dirty="0"/>
        </a:p>
      </dsp:txBody>
      <dsp:txXfrm>
        <a:off x="318190" y="413481"/>
        <a:ext cx="897413" cy="709106"/>
      </dsp:txXfrm>
    </dsp:sp>
    <dsp:sp modelId="{D227AFE0-32C6-3A4A-B51B-D904CDA4EE48}">
      <dsp:nvSpPr>
        <dsp:cNvPr id="0" name=""/>
        <dsp:cNvSpPr/>
      </dsp:nvSpPr>
      <dsp:spPr>
        <a:xfrm rot="16176155">
          <a:off x="1413315" y="660759"/>
          <a:ext cx="849966" cy="28246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5BE26C0-7D3D-BB46-800D-697CEC1E636A}">
      <dsp:nvSpPr>
        <dsp:cNvPr id="0" name=""/>
        <dsp:cNvSpPr/>
      </dsp:nvSpPr>
      <dsp:spPr>
        <a:xfrm>
          <a:off x="1364583" y="402"/>
          <a:ext cx="941535" cy="753228"/>
        </a:xfrm>
        <a:prstGeom prst="roundRect">
          <a:avLst>
            <a:gd name="adj" fmla="val 10000"/>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Supplier 2 [steel</a:t>
          </a:r>
          <a:r>
            <a:rPr lang="mr-IN" sz="1400" kern="1200" dirty="0" smtClean="0"/>
            <a:t>…</a:t>
          </a:r>
          <a:r>
            <a:rPr lang="en-US" sz="1400" kern="1200" dirty="0" smtClean="0"/>
            <a:t>]</a:t>
          </a:r>
          <a:endParaRPr lang="en-US" sz="1400" kern="1200" dirty="0"/>
        </a:p>
      </dsp:txBody>
      <dsp:txXfrm>
        <a:off x="1386644" y="22463"/>
        <a:ext cx="897413" cy="709106"/>
      </dsp:txXfrm>
    </dsp:sp>
    <dsp:sp modelId="{07698459-8A53-9448-B5C4-90AA96B62642}">
      <dsp:nvSpPr>
        <dsp:cNvPr id="0" name=""/>
        <dsp:cNvSpPr/>
      </dsp:nvSpPr>
      <dsp:spPr>
        <a:xfrm rot="19367885">
          <a:off x="2164479" y="927256"/>
          <a:ext cx="1137504" cy="282460"/>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64C5F97-8C00-C945-BF2C-4C166631E34B}">
      <dsp:nvSpPr>
        <dsp:cNvPr id="0" name=""/>
        <dsp:cNvSpPr/>
      </dsp:nvSpPr>
      <dsp:spPr>
        <a:xfrm>
          <a:off x="2727731" y="367937"/>
          <a:ext cx="941535" cy="753228"/>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Supplier 3 [concrete</a:t>
          </a:r>
          <a:r>
            <a:rPr lang="mr-IN" sz="1400" kern="1200" dirty="0" smtClean="0"/>
            <a:t>…</a:t>
          </a:r>
          <a:endParaRPr lang="en-US" sz="1400" kern="1200" dirty="0"/>
        </a:p>
      </dsp:txBody>
      <dsp:txXfrm>
        <a:off x="2749792" y="389998"/>
        <a:ext cx="897413" cy="70910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09F57FC-B3FF-4DF2-9417-962901C07B3B}" type="datetimeFigureOut">
              <a:rPr lang="sv-SE" smtClean="0"/>
              <a:t>2017-11-29</a:t>
            </a:fld>
            <a:endParaRPr lang="sv-SE"/>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108018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NBPI is still in the design phase so operational and maintenance aspects are in the same state.</a:t>
            </a:r>
          </a:p>
          <a:p>
            <a:r>
              <a:rPr lang="en-US" smtClean="0"/>
              <a:t>Based on this reasoning - each NBPI is expected to be changed every 15 years. When we are up and running with all 42 ports this will mean a change of approximately three beam guides each year.</a:t>
            </a:r>
          </a:p>
          <a:p>
            <a:r>
              <a:rPr lang="en-US" smtClean="0"/>
              <a:t>Port</a:t>
            </a:r>
            <a:r>
              <a:rPr lang="en-US" baseline="0" smtClean="0"/>
              <a:t> block surface is refurbished due to potential damage from NBW</a:t>
            </a:r>
            <a:endParaRPr lang="en-US" smtClean="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a:p>
        </p:txBody>
      </p:sp>
    </p:spTree>
    <p:extLst>
      <p:ext uri="{BB962C8B-B14F-4D97-AF65-F5344CB8AC3E}">
        <p14:creationId xmlns:p14="http://schemas.microsoft.com/office/powerpoint/2010/main" val="2014205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NBPI is still in the design phase so operational and maintenance aspects are in the same state.</a:t>
            </a:r>
          </a:p>
          <a:p>
            <a:r>
              <a:rPr lang="en-US" smtClean="0"/>
              <a:t>Based on this reasoning - each NBPI is expected to be changed every 15 years. When we are up and running with all 42 ports this will mean a change of approximately three beam guides each year.</a:t>
            </a:r>
          </a:p>
          <a:p>
            <a:r>
              <a:rPr lang="en-US" smtClean="0"/>
              <a:t>Port</a:t>
            </a:r>
            <a:r>
              <a:rPr lang="en-US" baseline="0" smtClean="0"/>
              <a:t> block surface is refurbished due to potential damage from NBW</a:t>
            </a:r>
            <a:endParaRPr lang="en-US" smtClean="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a:p>
        </p:txBody>
      </p:sp>
    </p:spTree>
    <p:extLst>
      <p:ext uri="{BB962C8B-B14F-4D97-AF65-F5344CB8AC3E}">
        <p14:creationId xmlns:p14="http://schemas.microsoft.com/office/powerpoint/2010/main" val="89178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NBPI is still in the design phase so operational and maintenance aspects are in the same state.</a:t>
            </a:r>
          </a:p>
          <a:p>
            <a:r>
              <a:rPr lang="en-US" smtClean="0"/>
              <a:t>Based on this reasoning - each NBPI is expected to be changed every 15 years. When we are up and running with all 42 ports this will mean a change of approximately three beam guides each year.</a:t>
            </a:r>
          </a:p>
          <a:p>
            <a:r>
              <a:rPr lang="en-US" smtClean="0"/>
              <a:t>Port</a:t>
            </a:r>
            <a:r>
              <a:rPr lang="en-US" baseline="0" smtClean="0"/>
              <a:t> block surface is refurbished due to potential damage from NBW</a:t>
            </a:r>
            <a:endParaRPr lang="en-US" smtClean="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a:p>
        </p:txBody>
      </p:sp>
    </p:spTree>
    <p:extLst>
      <p:ext uri="{BB962C8B-B14F-4D97-AF65-F5344CB8AC3E}">
        <p14:creationId xmlns:p14="http://schemas.microsoft.com/office/powerpoint/2010/main" val="1258466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NBPI is still in the design phase so operational and maintenance aspects are in the same state.</a:t>
            </a:r>
          </a:p>
          <a:p>
            <a:r>
              <a:rPr lang="en-US" smtClean="0"/>
              <a:t>Based on this reasoning - each NBPI is expected to be changed every 15 years. When we are up and running with all 42 ports this will mean a change of approximately three beam guides each year.</a:t>
            </a:r>
          </a:p>
          <a:p>
            <a:r>
              <a:rPr lang="en-US" smtClean="0"/>
              <a:t>Port</a:t>
            </a:r>
            <a:r>
              <a:rPr lang="en-US" baseline="0" smtClean="0"/>
              <a:t> block surface is refurbished due to potential damage from NBW</a:t>
            </a:r>
            <a:endParaRPr lang="en-US" smtClean="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a:p>
        </p:txBody>
      </p:sp>
    </p:spTree>
    <p:extLst>
      <p:ext uri="{BB962C8B-B14F-4D97-AF65-F5344CB8AC3E}">
        <p14:creationId xmlns:p14="http://schemas.microsoft.com/office/powerpoint/2010/main" val="50935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NBPI is still in the design phase so operational and maintenance aspects are in the same state.</a:t>
            </a:r>
          </a:p>
          <a:p>
            <a:r>
              <a:rPr lang="en-US" smtClean="0"/>
              <a:t>Based on this reasoning - each NBPI is expected to be changed every 15 years. When we are up and running with all 42 ports this will mean a change of approximately three beam guides each year.</a:t>
            </a:r>
          </a:p>
          <a:p>
            <a:r>
              <a:rPr lang="en-US" smtClean="0"/>
              <a:t>Port</a:t>
            </a:r>
            <a:r>
              <a:rPr lang="en-US" baseline="0" smtClean="0"/>
              <a:t> block surface is refurbished due to potential damage from NBW</a:t>
            </a:r>
            <a:endParaRPr lang="en-US" smtClean="0"/>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a:p>
        </p:txBody>
      </p:sp>
    </p:spTree>
    <p:extLst>
      <p:ext uri="{BB962C8B-B14F-4D97-AF65-F5344CB8AC3E}">
        <p14:creationId xmlns:p14="http://schemas.microsoft.com/office/powerpoint/2010/main" val="156621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2017-11-29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2017-11-29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2017-11-29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2017-11-29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2017-11-29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844824"/>
            <a:ext cx="6408712" cy="2376264"/>
          </a:xfrm>
        </p:spPr>
        <p:txBody>
          <a:bodyPr>
            <a:normAutofit/>
          </a:bodyPr>
          <a:lstStyle/>
          <a:p>
            <a:pPr algn="ctr">
              <a:lnSpc>
                <a:spcPct val="150000"/>
              </a:lnSpc>
              <a:spcBef>
                <a:spcPts val="0"/>
              </a:spcBef>
            </a:pPr>
            <a:r>
              <a:rPr lang="en-US" sz="6000" dirty="0" smtClean="0"/>
              <a:t>Bunker Project</a:t>
            </a:r>
            <a:br>
              <a:rPr lang="en-US" sz="6000" dirty="0" smtClean="0"/>
            </a:br>
            <a:r>
              <a:rPr lang="en-US" sz="3600" dirty="0" smtClean="0"/>
              <a:t>Purchasing/Manufacturing</a:t>
            </a:r>
            <a:endParaRPr lang="en-US" sz="3600" dirty="0"/>
          </a:p>
        </p:txBody>
      </p:sp>
      <p:sp>
        <p:nvSpPr>
          <p:cNvPr id="3" name="Subtitle 2"/>
          <p:cNvSpPr>
            <a:spLocks noGrp="1"/>
          </p:cNvSpPr>
          <p:nvPr>
            <p:ph type="subTitle" idx="1"/>
          </p:nvPr>
        </p:nvSpPr>
        <p:spPr>
          <a:xfrm>
            <a:off x="1763688" y="4293096"/>
            <a:ext cx="5400600" cy="1343000"/>
          </a:xfrm>
        </p:spPr>
        <p:txBody>
          <a:bodyPr>
            <a:noAutofit/>
          </a:bodyPr>
          <a:lstStyle/>
          <a:p>
            <a:pPr>
              <a:lnSpc>
                <a:spcPts val="2700"/>
              </a:lnSpc>
              <a:spcBef>
                <a:spcPts val="600"/>
              </a:spcBef>
            </a:pPr>
            <a:r>
              <a:rPr lang="sv-SE" sz="2400" dirty="0" smtClean="0">
                <a:solidFill>
                  <a:schemeClr val="bg1"/>
                </a:solidFill>
              </a:rPr>
              <a:t> </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hlinkClick r:id="rId2"/>
              </a:rPr>
              <a:t>www.europeanspallationsource.se</a:t>
            </a:r>
            <a:endParaRPr lang="en-GB" sz="1600" dirty="0" smtClean="0">
              <a:solidFill>
                <a:srgbClr val="FFFFFF"/>
              </a:solidFill>
            </a:endParaRPr>
          </a:p>
          <a:p>
            <a:pPr algn="ctr"/>
            <a:r>
              <a:rPr lang="en-GB" sz="1400" dirty="0" smtClean="0">
                <a:solidFill>
                  <a:srgbClr val="FFFFFF"/>
                </a:solidFill>
              </a:rPr>
              <a:t>5 </a:t>
            </a:r>
            <a:r>
              <a:rPr lang="en-GB" sz="1400" dirty="0" err="1" smtClean="0">
                <a:solidFill>
                  <a:srgbClr val="FFFFFF"/>
                </a:solidFill>
              </a:rPr>
              <a:t>december</a:t>
            </a:r>
            <a:r>
              <a:rPr lang="en-GB" sz="1400" dirty="0" smtClean="0">
                <a:solidFill>
                  <a:srgbClr val="FFFFFF"/>
                </a:solidFill>
              </a:rPr>
              <a:t> 2017</a:t>
            </a:r>
          </a:p>
        </p:txBody>
      </p:sp>
      <p:sp>
        <p:nvSpPr>
          <p:cNvPr id="5" name="TextBox 4"/>
          <p:cNvSpPr txBox="1"/>
          <p:nvPr/>
        </p:nvSpPr>
        <p:spPr>
          <a:xfrm>
            <a:off x="3260712" y="5296703"/>
            <a:ext cx="3111488" cy="369332"/>
          </a:xfrm>
          <a:prstGeom prst="rect">
            <a:avLst/>
          </a:prstGeom>
          <a:noFill/>
        </p:spPr>
        <p:txBody>
          <a:bodyPr wrap="square" rtlCol="0">
            <a:spAutoFit/>
          </a:bodyPr>
          <a:lstStyle/>
          <a:p>
            <a:r>
              <a:rPr lang="en-US" dirty="0" smtClean="0">
                <a:solidFill>
                  <a:schemeClr val="bg1"/>
                </a:solidFill>
              </a:rPr>
              <a:t>Zvonko L.   </a:t>
            </a:r>
            <a:r>
              <a:rPr lang="en-US" dirty="0" err="1" smtClean="0">
                <a:solidFill>
                  <a:schemeClr val="bg1"/>
                </a:solidFill>
              </a:rPr>
              <a:t>Mirko</a:t>
            </a:r>
            <a:r>
              <a:rPr lang="en-US" dirty="0" smtClean="0">
                <a:solidFill>
                  <a:schemeClr val="bg1"/>
                </a:solidFill>
              </a:rPr>
              <a:t> M.</a:t>
            </a:r>
            <a:endParaRPr lang="en-US" dirty="0">
              <a:solidFill>
                <a:schemeClr val="bg1"/>
              </a:solidFill>
            </a:endParaRPr>
          </a:p>
        </p:txBody>
      </p:sp>
    </p:spTree>
    <p:extLst>
      <p:ext uri="{BB962C8B-B14F-4D97-AF65-F5344CB8AC3E}">
        <p14:creationId xmlns:p14="http://schemas.microsoft.com/office/powerpoint/2010/main" val="1985057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graphicFrame>
        <p:nvGraphicFramePr>
          <p:cNvPr id="29" name="Table 28"/>
          <p:cNvGraphicFramePr>
            <a:graphicFrameLocks noGrp="1"/>
          </p:cNvGraphicFramePr>
          <p:nvPr>
            <p:extLst/>
          </p:nvPr>
        </p:nvGraphicFramePr>
        <p:xfrm>
          <a:off x="294458" y="1462335"/>
          <a:ext cx="8849544" cy="5395664"/>
        </p:xfrm>
        <a:graphic>
          <a:graphicData uri="http://schemas.openxmlformats.org/drawingml/2006/table">
            <a:tbl>
              <a:tblPr>
                <a:tableStyleId>{5C22544A-7EE6-4342-B048-85BDC9FD1C3A}</a:tableStyleId>
              </a:tblPr>
              <a:tblGrid>
                <a:gridCol w="737462"/>
                <a:gridCol w="737462"/>
                <a:gridCol w="737462"/>
                <a:gridCol w="737462"/>
                <a:gridCol w="737462"/>
                <a:gridCol w="737462"/>
                <a:gridCol w="737462"/>
                <a:gridCol w="737462"/>
                <a:gridCol w="737462"/>
                <a:gridCol w="737462"/>
                <a:gridCol w="737462"/>
                <a:gridCol w="737462"/>
              </a:tblGrid>
              <a:tr h="337229">
                <a:tc gridSpan="4">
                  <a:txBody>
                    <a:bodyPr/>
                    <a:lstStyle/>
                    <a:p>
                      <a:pPr algn="ctr" fontAlgn="ctr"/>
                      <a:r>
                        <a:rPr lang="is-IS" sz="1300" u="none" strike="noStrike" dirty="0">
                          <a:effectLst/>
                        </a:rPr>
                        <a:t>2018</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is-IS" sz="1300" u="none" strike="noStrike" dirty="0">
                          <a:effectLst/>
                        </a:rPr>
                        <a:t>2019</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is-IS" sz="1300" u="none" strike="noStrike" dirty="0">
                          <a:effectLst/>
                        </a:rPr>
                        <a:t>2020</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7229">
                <a:tc>
                  <a:txBody>
                    <a:bodyPr/>
                    <a:lstStyle/>
                    <a:p>
                      <a:pPr algn="ctr" fontAlgn="ctr"/>
                      <a:r>
                        <a:rPr lang="fr-FR" sz="1300" u="none" strike="noStrike" dirty="0">
                          <a:effectLst/>
                        </a:rPr>
                        <a:t>Q1</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Q3</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Q4</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Q1</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Q3</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Q4</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Q1</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dirty="0">
                          <a:effectLst/>
                        </a:rPr>
                        <a:t>Q3</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dirty="0">
                          <a:effectLst/>
                        </a:rPr>
                        <a:t>Q4</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bl>
          </a:graphicData>
        </a:graphic>
      </p:graphicFrame>
      <p:sp>
        <p:nvSpPr>
          <p:cNvPr id="30" name="Pentagon 29"/>
          <p:cNvSpPr/>
          <p:nvPr/>
        </p:nvSpPr>
        <p:spPr>
          <a:xfrm>
            <a:off x="1" y="2132856"/>
            <a:ext cx="1043607" cy="360040"/>
          </a:xfrm>
          <a:prstGeom prst="homePlate">
            <a:avLst/>
          </a:prstGeom>
          <a:solidFill>
            <a:schemeClr val="accent4">
              <a:lumMod val="40000"/>
              <a:lumOff val="6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Procur</a:t>
            </a:r>
            <a:r>
              <a:rPr lang="en-US" sz="1200" dirty="0" smtClean="0"/>
              <a:t>.</a:t>
            </a:r>
            <a:endParaRPr lang="en-US" sz="1200" dirty="0"/>
          </a:p>
        </p:txBody>
      </p:sp>
      <p:sp>
        <p:nvSpPr>
          <p:cNvPr id="31" name="Pentagon 30"/>
          <p:cNvSpPr/>
          <p:nvPr/>
        </p:nvSpPr>
        <p:spPr>
          <a:xfrm>
            <a:off x="457200" y="2456490"/>
            <a:ext cx="1043607" cy="360040"/>
          </a:xfrm>
          <a:prstGeom prst="homePlate">
            <a:avLst/>
          </a:prstGeom>
          <a:solidFill>
            <a:schemeClr val="accent4">
              <a:lumMod val="60000"/>
              <a:lumOff val="4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Colab</a:t>
            </a:r>
            <a:r>
              <a:rPr lang="en-US" sz="1200" dirty="0" smtClean="0"/>
              <a:t>. setup</a:t>
            </a:r>
            <a:endParaRPr lang="en-US" sz="1200" dirty="0"/>
          </a:p>
        </p:txBody>
      </p:sp>
      <p:sp>
        <p:nvSpPr>
          <p:cNvPr id="32" name="Pentagon 31"/>
          <p:cNvSpPr/>
          <p:nvPr/>
        </p:nvSpPr>
        <p:spPr>
          <a:xfrm>
            <a:off x="1403648" y="2824255"/>
            <a:ext cx="6780076" cy="1710375"/>
          </a:xfrm>
          <a:prstGeom prst="homePlate">
            <a:avLst/>
          </a:prstGeom>
          <a:solidFill>
            <a:srgbClr val="D196EC"/>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1200" dirty="0" smtClean="0"/>
              <a:t>Production (</a:t>
            </a:r>
            <a:r>
              <a:rPr lang="en-US" sz="1200" dirty="0" smtClean="0">
                <a:solidFill>
                  <a:schemeClr val="accent3">
                    <a:lumMod val="20000"/>
                    <a:lumOff val="80000"/>
                  </a:schemeClr>
                </a:solidFill>
              </a:rPr>
              <a:t>confirmed with potential supplier</a:t>
            </a:r>
            <a:r>
              <a:rPr lang="en-US" sz="1200" dirty="0" smtClean="0"/>
              <a:t>)           </a:t>
            </a:r>
            <a:r>
              <a:rPr lang="en-US" sz="1200" dirty="0" err="1" smtClean="0"/>
              <a:t>i</a:t>
            </a:r>
            <a:endParaRPr lang="en-US" sz="1200" dirty="0"/>
          </a:p>
        </p:txBody>
      </p:sp>
      <p:sp>
        <p:nvSpPr>
          <p:cNvPr id="34" name="Pentagon 33"/>
          <p:cNvSpPr/>
          <p:nvPr/>
        </p:nvSpPr>
        <p:spPr>
          <a:xfrm>
            <a:off x="1074462" y="2849576"/>
            <a:ext cx="2265041"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Frame</a:t>
            </a:r>
            <a:endParaRPr lang="en-US" sz="1200" dirty="0"/>
          </a:p>
        </p:txBody>
      </p:sp>
      <p:sp>
        <p:nvSpPr>
          <p:cNvPr id="35" name="Pentagon 34"/>
          <p:cNvSpPr/>
          <p:nvPr/>
        </p:nvSpPr>
        <p:spPr>
          <a:xfrm>
            <a:off x="1061007" y="3268014"/>
            <a:ext cx="5726994"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Roof elements </a:t>
            </a:r>
            <a:r>
              <a:rPr lang="en-US" sz="1200" smtClean="0"/>
              <a:t>and subassemblies</a:t>
            </a:r>
            <a:endParaRPr lang="en-US" sz="1200" dirty="0"/>
          </a:p>
        </p:txBody>
      </p:sp>
      <p:sp>
        <p:nvSpPr>
          <p:cNvPr id="36" name="Pentagon 35"/>
          <p:cNvSpPr/>
          <p:nvPr/>
        </p:nvSpPr>
        <p:spPr>
          <a:xfrm>
            <a:off x="1403648" y="3676904"/>
            <a:ext cx="5541830"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Wall elements and subassemblies</a:t>
            </a:r>
            <a:endParaRPr lang="en-US" sz="1200" dirty="0"/>
          </a:p>
        </p:txBody>
      </p:sp>
      <p:sp>
        <p:nvSpPr>
          <p:cNvPr id="37" name="Pentagon 36"/>
          <p:cNvSpPr/>
          <p:nvPr/>
        </p:nvSpPr>
        <p:spPr>
          <a:xfrm>
            <a:off x="1704630" y="4099975"/>
            <a:ext cx="5387649"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Temporary shielding</a:t>
            </a:r>
            <a:endParaRPr lang="en-US" sz="1200" dirty="0"/>
          </a:p>
        </p:txBody>
      </p:sp>
      <p:sp>
        <p:nvSpPr>
          <p:cNvPr id="33" name="Pentagon 32"/>
          <p:cNvSpPr/>
          <p:nvPr/>
        </p:nvSpPr>
        <p:spPr>
          <a:xfrm>
            <a:off x="2900941" y="4564850"/>
            <a:ext cx="6063548" cy="2280045"/>
          </a:xfrm>
          <a:prstGeom prst="homePlate">
            <a:avLst/>
          </a:prstGeom>
          <a:solidFill>
            <a:srgbClr val="D196EC"/>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smtClean="0"/>
              <a:t>Installation (detailed schedule presented by </a:t>
            </a:r>
            <a:r>
              <a:rPr lang="en-US" sz="1200" dirty="0" err="1" smtClean="0"/>
              <a:t>ABi</a:t>
            </a:r>
            <a:r>
              <a:rPr lang="en-US" sz="1200" dirty="0" smtClean="0"/>
              <a:t>)</a:t>
            </a:r>
            <a:endParaRPr lang="en-US" sz="1200" dirty="0"/>
          </a:p>
        </p:txBody>
      </p:sp>
      <p:sp>
        <p:nvSpPr>
          <p:cNvPr id="44" name="Pentagon 43"/>
          <p:cNvSpPr/>
          <p:nvPr/>
        </p:nvSpPr>
        <p:spPr>
          <a:xfrm>
            <a:off x="2411760" y="4859634"/>
            <a:ext cx="5544616" cy="1586788"/>
          </a:xfrm>
          <a:prstGeom prst="homePlate">
            <a:avLst/>
          </a:prstGeom>
          <a:solidFill>
            <a:schemeClr val="accent3">
              <a:lumMod val="75000"/>
              <a:alpha val="56000"/>
            </a:schemeClr>
          </a:solidFill>
          <a:ln>
            <a:solidFill>
              <a:srgbClr val="0094C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i="1" dirty="0" smtClean="0"/>
              <a:t>LOGISTICS</a:t>
            </a:r>
            <a:endParaRPr lang="en-US" i="1" dirty="0"/>
          </a:p>
        </p:txBody>
      </p:sp>
      <p:sp>
        <p:nvSpPr>
          <p:cNvPr id="38" name="Pentagon 37"/>
          <p:cNvSpPr/>
          <p:nvPr/>
        </p:nvSpPr>
        <p:spPr>
          <a:xfrm>
            <a:off x="2946191" y="4604693"/>
            <a:ext cx="905730" cy="360040"/>
          </a:xfrm>
          <a:prstGeom prst="homePlate">
            <a:avLst/>
          </a:prstGeom>
          <a:solidFill>
            <a:schemeClr val="accent3">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Predrilling</a:t>
            </a:r>
            <a:endParaRPr lang="en-US" sz="1200" dirty="0"/>
          </a:p>
        </p:txBody>
      </p:sp>
      <p:sp>
        <p:nvSpPr>
          <p:cNvPr id="39" name="Pentagon 38"/>
          <p:cNvSpPr/>
          <p:nvPr/>
        </p:nvSpPr>
        <p:spPr>
          <a:xfrm>
            <a:off x="3168210" y="5016334"/>
            <a:ext cx="3564030" cy="360040"/>
          </a:xfrm>
          <a:prstGeom prst="homePlate">
            <a:avLst/>
          </a:prstGeom>
          <a:solidFill>
            <a:schemeClr val="accent3">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Frame and base plates</a:t>
            </a:r>
            <a:endParaRPr lang="en-US" sz="1200" dirty="0"/>
          </a:p>
        </p:txBody>
      </p:sp>
      <p:sp>
        <p:nvSpPr>
          <p:cNvPr id="40" name="Pentagon 39"/>
          <p:cNvSpPr/>
          <p:nvPr/>
        </p:nvSpPr>
        <p:spPr>
          <a:xfrm>
            <a:off x="6205840" y="5416841"/>
            <a:ext cx="2265041" cy="360040"/>
          </a:xfrm>
          <a:prstGeom prst="homePlate">
            <a:avLst/>
          </a:prstGeom>
          <a:solidFill>
            <a:schemeClr val="accent3">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Walls</a:t>
            </a:r>
            <a:endParaRPr lang="en-US" sz="1200" dirty="0"/>
          </a:p>
        </p:txBody>
      </p:sp>
      <p:sp>
        <p:nvSpPr>
          <p:cNvPr id="41" name="Pentagon 40"/>
          <p:cNvSpPr/>
          <p:nvPr/>
        </p:nvSpPr>
        <p:spPr>
          <a:xfrm>
            <a:off x="6945478" y="5815813"/>
            <a:ext cx="1619755" cy="360040"/>
          </a:xfrm>
          <a:prstGeom prst="homePlate">
            <a:avLst/>
          </a:prstGeom>
          <a:solidFill>
            <a:schemeClr val="accent3">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Roof</a:t>
            </a:r>
            <a:endParaRPr lang="en-US" sz="1200" dirty="0"/>
          </a:p>
        </p:txBody>
      </p:sp>
      <p:sp>
        <p:nvSpPr>
          <p:cNvPr id="42" name="Pentagon 41"/>
          <p:cNvSpPr/>
          <p:nvPr/>
        </p:nvSpPr>
        <p:spPr>
          <a:xfrm>
            <a:off x="6205840" y="6214785"/>
            <a:ext cx="2775417" cy="360040"/>
          </a:xfrm>
          <a:prstGeom prst="homePlate">
            <a:avLst/>
          </a:prstGeom>
          <a:solidFill>
            <a:schemeClr val="accent3">
              <a:lumMod val="75000"/>
              <a:alpha val="56000"/>
            </a:schemeClr>
          </a:solidFill>
          <a:ln>
            <a:solidFill>
              <a:srgbClr val="0094C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smtClean="0"/>
              <a:t>Utilities</a:t>
            </a:r>
            <a:endParaRPr lang="en-US" sz="1200" dirty="0"/>
          </a:p>
        </p:txBody>
      </p:sp>
      <p:sp>
        <p:nvSpPr>
          <p:cNvPr id="43" name="Pentagon 42"/>
          <p:cNvSpPr/>
          <p:nvPr/>
        </p:nvSpPr>
        <p:spPr>
          <a:xfrm>
            <a:off x="7164288" y="6446422"/>
            <a:ext cx="1766646" cy="360040"/>
          </a:xfrm>
          <a:prstGeom prst="homePlate">
            <a:avLst/>
          </a:prstGeom>
          <a:solidFill>
            <a:schemeClr val="accent3">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PSS</a:t>
            </a:r>
            <a:endParaRPr lang="en-US" sz="1200" dirty="0"/>
          </a:p>
        </p:txBody>
      </p:sp>
      <p:sp>
        <p:nvSpPr>
          <p:cNvPr id="2" name="Title 1"/>
          <p:cNvSpPr>
            <a:spLocks noGrp="1"/>
          </p:cNvSpPr>
          <p:nvPr>
            <p:ph type="title"/>
          </p:nvPr>
        </p:nvSpPr>
        <p:spPr/>
        <p:txBody>
          <a:bodyPr/>
          <a:lstStyle/>
          <a:p>
            <a:r>
              <a:rPr lang="en-US" dirty="0" smtClean="0"/>
              <a:t> </a:t>
            </a:r>
            <a:endParaRPr lang="en-US" dirty="0"/>
          </a:p>
        </p:txBody>
      </p:sp>
      <p:sp>
        <p:nvSpPr>
          <p:cNvPr id="24" name="TextBox 23"/>
          <p:cNvSpPr txBox="1"/>
          <p:nvPr/>
        </p:nvSpPr>
        <p:spPr>
          <a:xfrm>
            <a:off x="294457" y="133119"/>
            <a:ext cx="7436787" cy="1077218"/>
          </a:xfrm>
          <a:prstGeom prst="rect">
            <a:avLst/>
          </a:prstGeom>
          <a:noFill/>
        </p:spPr>
        <p:txBody>
          <a:bodyPr wrap="square" rtlCol="0">
            <a:spAutoFit/>
          </a:bodyPr>
          <a:lstStyle/>
          <a:p>
            <a:pPr algn="ctr"/>
            <a:r>
              <a:rPr lang="en-US" sz="3200" dirty="0" smtClean="0">
                <a:solidFill>
                  <a:schemeClr val="bg1"/>
                </a:solidFill>
              </a:rPr>
              <a:t>High level Bunker manufacturing and Installation Schedule</a:t>
            </a:r>
            <a:endParaRPr lang="en-US" sz="3200" dirty="0">
              <a:solidFill>
                <a:srgbClr val="FF0000"/>
              </a:solidFill>
            </a:endParaRPr>
          </a:p>
        </p:txBody>
      </p:sp>
      <p:sp>
        <p:nvSpPr>
          <p:cNvPr id="27" name="TextBox 26"/>
          <p:cNvSpPr txBox="1"/>
          <p:nvPr/>
        </p:nvSpPr>
        <p:spPr>
          <a:xfrm>
            <a:off x="6945478" y="1076693"/>
            <a:ext cx="785767" cy="307777"/>
          </a:xfrm>
          <a:prstGeom prst="rect">
            <a:avLst/>
          </a:prstGeom>
          <a:noFill/>
        </p:spPr>
        <p:txBody>
          <a:bodyPr wrap="none" rtlCol="0">
            <a:spAutoFit/>
          </a:bodyPr>
          <a:lstStyle/>
          <a:p>
            <a:r>
              <a:rPr lang="en-US" sz="1400" i="1" dirty="0" smtClean="0">
                <a:solidFill>
                  <a:schemeClr val="bg1"/>
                </a:solidFill>
              </a:rPr>
              <a:t>Sofie O.</a:t>
            </a:r>
          </a:p>
        </p:txBody>
      </p:sp>
    </p:spTree>
    <p:extLst>
      <p:ext uri="{BB962C8B-B14F-4D97-AF65-F5344CB8AC3E}">
        <p14:creationId xmlns:p14="http://schemas.microsoft.com/office/powerpoint/2010/main" val="7013559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5917" y="1454437"/>
            <a:ext cx="935685" cy="850900"/>
            <a:chOff x="524451" y="908720"/>
            <a:chExt cx="735181" cy="850900"/>
          </a:xfrm>
        </p:grpSpPr>
        <p:sp>
          <p:nvSpPr>
            <p:cNvPr id="20" name="Pentagon 19"/>
            <p:cNvSpPr/>
            <p:nvPr/>
          </p:nvSpPr>
          <p:spPr>
            <a:xfrm>
              <a:off x="539552" y="908720"/>
              <a:ext cx="720080" cy="8509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524451" y="980728"/>
              <a:ext cx="735181" cy="523220"/>
            </a:xfrm>
            <a:prstGeom prst="rect">
              <a:avLst/>
            </a:prstGeom>
            <a:noFill/>
          </p:spPr>
          <p:txBody>
            <a:bodyPr wrap="none" rtlCol="0">
              <a:spAutoFit/>
            </a:bodyPr>
            <a:lstStyle/>
            <a:p>
              <a:r>
                <a:rPr lang="en-US" sz="1400" dirty="0" smtClean="0">
                  <a:solidFill>
                    <a:schemeClr val="bg1"/>
                  </a:solidFill>
                </a:rPr>
                <a:t>R6</a:t>
              </a:r>
            </a:p>
            <a:p>
              <a:r>
                <a:rPr lang="en-US" sz="1400" dirty="0" smtClean="0">
                  <a:solidFill>
                    <a:schemeClr val="bg1"/>
                  </a:solidFill>
                </a:rPr>
                <a:t>(Jan 2019)</a:t>
              </a:r>
              <a:endParaRPr lang="en-US" sz="1400" dirty="0">
                <a:solidFill>
                  <a:schemeClr val="bg1"/>
                </a:solidFill>
              </a:endParaRPr>
            </a:p>
          </p:txBody>
        </p:sp>
      </p:grpSp>
      <p:sp>
        <p:nvSpPr>
          <p:cNvPr id="2" name="Title 1"/>
          <p:cNvSpPr>
            <a:spLocks noGrp="1"/>
          </p:cNvSpPr>
          <p:nvPr>
            <p:ph type="title"/>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grpSp>
        <p:nvGrpSpPr>
          <p:cNvPr id="5" name="Group 4"/>
          <p:cNvGrpSpPr/>
          <p:nvPr/>
        </p:nvGrpSpPr>
        <p:grpSpPr>
          <a:xfrm>
            <a:off x="221341" y="2145593"/>
            <a:ext cx="8613769" cy="4516832"/>
            <a:chOff x="221340" y="1364338"/>
            <a:chExt cx="8613769" cy="4516832"/>
          </a:xfrm>
        </p:grpSpPr>
        <p:sp>
          <p:nvSpPr>
            <p:cNvPr id="6" name="Pentagon 5"/>
            <p:cNvSpPr/>
            <p:nvPr/>
          </p:nvSpPr>
          <p:spPr>
            <a:xfrm>
              <a:off x="221340" y="1364338"/>
              <a:ext cx="2347685" cy="8509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73324" y="1364338"/>
              <a:ext cx="1992828" cy="738664"/>
            </a:xfrm>
            <a:prstGeom prst="rect">
              <a:avLst/>
            </a:prstGeom>
            <a:noFill/>
          </p:spPr>
          <p:txBody>
            <a:bodyPr wrap="none" rtlCol="0">
              <a:spAutoFit/>
            </a:bodyPr>
            <a:lstStyle/>
            <a:p>
              <a:r>
                <a:rPr lang="en-US" sz="1400" dirty="0" smtClean="0">
                  <a:solidFill>
                    <a:schemeClr val="bg1"/>
                  </a:solidFill>
                </a:rPr>
                <a:t>LS &amp; Insert  (with Target)</a:t>
              </a:r>
            </a:p>
            <a:p>
              <a:r>
                <a:rPr lang="en-US" sz="1400" dirty="0" smtClean="0">
                  <a:solidFill>
                    <a:schemeClr val="bg1"/>
                  </a:solidFill>
                </a:rPr>
                <a:t>installation</a:t>
              </a:r>
            </a:p>
            <a:p>
              <a:r>
                <a:rPr lang="en-US" sz="1400" dirty="0" smtClean="0">
                  <a:solidFill>
                    <a:schemeClr val="bg1"/>
                  </a:solidFill>
                </a:rPr>
                <a:t>(</a:t>
              </a:r>
              <a:r>
                <a:rPr lang="en-US" sz="1400" dirty="0">
                  <a:solidFill>
                    <a:schemeClr val="bg1"/>
                  </a:solidFill>
                </a:rPr>
                <a:t>F</a:t>
              </a:r>
              <a:r>
                <a:rPr lang="en-US" sz="1400" dirty="0" smtClean="0">
                  <a:solidFill>
                    <a:schemeClr val="bg1"/>
                  </a:solidFill>
                </a:rPr>
                <a:t>eb-Sep 2019)</a:t>
              </a:r>
              <a:endParaRPr lang="en-US" sz="1400" dirty="0">
                <a:solidFill>
                  <a:schemeClr val="bg1"/>
                </a:solidFill>
              </a:endParaRPr>
            </a:p>
          </p:txBody>
        </p:sp>
        <p:sp>
          <p:nvSpPr>
            <p:cNvPr id="8" name="Pentagon 7"/>
            <p:cNvSpPr/>
            <p:nvPr/>
          </p:nvSpPr>
          <p:spPr>
            <a:xfrm>
              <a:off x="1343612" y="2069152"/>
              <a:ext cx="1821687" cy="8255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421741" y="2106558"/>
              <a:ext cx="1343236" cy="738664"/>
            </a:xfrm>
            <a:prstGeom prst="rect">
              <a:avLst/>
            </a:prstGeom>
            <a:noFill/>
          </p:spPr>
          <p:txBody>
            <a:bodyPr wrap="none" rtlCol="0">
              <a:spAutoFit/>
            </a:bodyPr>
            <a:lstStyle/>
            <a:p>
              <a:r>
                <a:rPr lang="en-US" sz="1400" dirty="0" smtClean="0">
                  <a:solidFill>
                    <a:schemeClr val="bg1"/>
                  </a:solidFill>
                </a:rPr>
                <a:t>Bunker Pillars </a:t>
              </a:r>
            </a:p>
            <a:p>
              <a:r>
                <a:rPr lang="en-US" sz="1400" dirty="0" smtClean="0">
                  <a:solidFill>
                    <a:schemeClr val="bg1"/>
                  </a:solidFill>
                </a:rPr>
                <a:t>&amp; Beams</a:t>
              </a:r>
            </a:p>
            <a:p>
              <a:r>
                <a:rPr lang="en-US" sz="1400" dirty="0" smtClean="0">
                  <a:solidFill>
                    <a:schemeClr val="bg1"/>
                  </a:solidFill>
                </a:rPr>
                <a:t>(June-Oct 2019)</a:t>
              </a:r>
              <a:endParaRPr lang="en-US" sz="1400" dirty="0">
                <a:solidFill>
                  <a:schemeClr val="bg1"/>
                </a:solidFill>
              </a:endParaRPr>
            </a:p>
          </p:txBody>
        </p:sp>
        <p:sp>
          <p:nvSpPr>
            <p:cNvPr id="10" name="Pentagon 9"/>
            <p:cNvSpPr/>
            <p:nvPr/>
          </p:nvSpPr>
          <p:spPr>
            <a:xfrm>
              <a:off x="2315368" y="2822644"/>
              <a:ext cx="1699861" cy="8509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401933" y="2937991"/>
              <a:ext cx="1327457" cy="738664"/>
            </a:xfrm>
            <a:prstGeom prst="rect">
              <a:avLst/>
            </a:prstGeom>
            <a:noFill/>
          </p:spPr>
          <p:txBody>
            <a:bodyPr wrap="none" rtlCol="0">
              <a:spAutoFit/>
            </a:bodyPr>
            <a:lstStyle/>
            <a:p>
              <a:r>
                <a:rPr lang="en-US" sz="1400" dirty="0" smtClean="0">
                  <a:solidFill>
                    <a:schemeClr val="bg1"/>
                  </a:solidFill>
                </a:rPr>
                <a:t>Bunker walls &amp; </a:t>
              </a:r>
              <a:br>
                <a:rPr lang="en-US" sz="1400" dirty="0" smtClean="0">
                  <a:solidFill>
                    <a:schemeClr val="bg1"/>
                  </a:solidFill>
                </a:rPr>
              </a:br>
              <a:r>
                <a:rPr lang="en-US" sz="1400" dirty="0" smtClean="0">
                  <a:solidFill>
                    <a:schemeClr val="bg1"/>
                  </a:solidFill>
                </a:rPr>
                <a:t>first roof layer</a:t>
              </a:r>
            </a:p>
            <a:p>
              <a:r>
                <a:rPr lang="en-US" sz="1400" dirty="0" smtClean="0">
                  <a:solidFill>
                    <a:schemeClr val="bg1"/>
                  </a:solidFill>
                </a:rPr>
                <a:t>(Aug-Nov 2019)</a:t>
              </a:r>
              <a:endParaRPr lang="en-US" sz="1400" dirty="0">
                <a:solidFill>
                  <a:schemeClr val="bg1"/>
                </a:solidFill>
              </a:endParaRPr>
            </a:p>
          </p:txBody>
        </p:sp>
        <p:sp>
          <p:nvSpPr>
            <p:cNvPr id="12" name="Pentagon 11"/>
            <p:cNvSpPr/>
            <p:nvPr/>
          </p:nvSpPr>
          <p:spPr>
            <a:xfrm>
              <a:off x="3317449" y="3630883"/>
              <a:ext cx="2404417" cy="671341"/>
            </a:xfrm>
            <a:prstGeom prst="homePlat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317449" y="3681647"/>
              <a:ext cx="2312890" cy="523220"/>
            </a:xfrm>
            <a:prstGeom prst="rect">
              <a:avLst/>
            </a:prstGeom>
            <a:noFill/>
          </p:spPr>
          <p:txBody>
            <a:bodyPr wrap="none" rtlCol="0">
              <a:spAutoFit/>
            </a:bodyPr>
            <a:lstStyle/>
            <a:p>
              <a:r>
                <a:rPr lang="en-US" sz="1400" dirty="0" smtClean="0">
                  <a:solidFill>
                    <a:schemeClr val="bg1"/>
                  </a:solidFill>
                </a:rPr>
                <a:t>Instrument &amp; TBL installation</a:t>
              </a:r>
            </a:p>
            <a:p>
              <a:r>
                <a:rPr lang="en-US" sz="1400" dirty="0" smtClean="0">
                  <a:solidFill>
                    <a:schemeClr val="bg1"/>
                  </a:solidFill>
                </a:rPr>
                <a:t>(Nov 2019 – May 2020 )</a:t>
              </a:r>
              <a:endParaRPr lang="en-US" sz="1400" dirty="0">
                <a:solidFill>
                  <a:schemeClr val="bg1"/>
                </a:solidFill>
              </a:endParaRPr>
            </a:p>
          </p:txBody>
        </p:sp>
        <p:sp>
          <p:nvSpPr>
            <p:cNvPr id="14" name="Pentagon 13"/>
            <p:cNvSpPr/>
            <p:nvPr/>
          </p:nvSpPr>
          <p:spPr>
            <a:xfrm>
              <a:off x="4953795" y="4285676"/>
              <a:ext cx="1569949" cy="791984"/>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953795" y="4290244"/>
              <a:ext cx="1371026" cy="738664"/>
            </a:xfrm>
            <a:prstGeom prst="rect">
              <a:avLst/>
            </a:prstGeom>
            <a:noFill/>
          </p:spPr>
          <p:txBody>
            <a:bodyPr wrap="none" rtlCol="0">
              <a:spAutoFit/>
            </a:bodyPr>
            <a:lstStyle/>
            <a:p>
              <a:r>
                <a:rPr lang="en-US" sz="1400" dirty="0" smtClean="0">
                  <a:solidFill>
                    <a:schemeClr val="bg1"/>
                  </a:solidFill>
                </a:rPr>
                <a:t>Bunker roof </a:t>
              </a:r>
            </a:p>
            <a:p>
              <a:r>
                <a:rPr lang="en-US" sz="1400" dirty="0" smtClean="0">
                  <a:solidFill>
                    <a:schemeClr val="bg1"/>
                  </a:solidFill>
                </a:rPr>
                <a:t>outer layer</a:t>
              </a:r>
            </a:p>
            <a:p>
              <a:r>
                <a:rPr lang="en-US" sz="1400" dirty="0" smtClean="0">
                  <a:solidFill>
                    <a:schemeClr val="bg1"/>
                  </a:solidFill>
                </a:rPr>
                <a:t>(June-Aug 2020)</a:t>
              </a:r>
              <a:endParaRPr lang="en-US" sz="1400" dirty="0">
                <a:solidFill>
                  <a:schemeClr val="bg1"/>
                </a:solidFill>
              </a:endParaRPr>
            </a:p>
          </p:txBody>
        </p:sp>
        <p:sp>
          <p:nvSpPr>
            <p:cNvPr id="16" name="Pentagon 15"/>
            <p:cNvSpPr/>
            <p:nvPr/>
          </p:nvSpPr>
          <p:spPr>
            <a:xfrm>
              <a:off x="5891152" y="5082786"/>
              <a:ext cx="2006600" cy="798384"/>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993202" y="5072727"/>
              <a:ext cx="1904550" cy="738664"/>
            </a:xfrm>
            <a:prstGeom prst="rect">
              <a:avLst/>
            </a:prstGeom>
            <a:noFill/>
          </p:spPr>
          <p:txBody>
            <a:bodyPr wrap="none" rtlCol="0">
              <a:spAutoFit/>
            </a:bodyPr>
            <a:lstStyle/>
            <a:p>
              <a:r>
                <a:rPr lang="en-US" sz="1400" dirty="0" smtClean="0">
                  <a:solidFill>
                    <a:schemeClr val="bg1"/>
                  </a:solidFill>
                </a:rPr>
                <a:t>Utilities/</a:t>
              </a:r>
              <a:r>
                <a:rPr lang="en-US" sz="1400" dirty="0" err="1" smtClean="0">
                  <a:solidFill>
                    <a:schemeClr val="bg1"/>
                  </a:solidFill>
                </a:rPr>
                <a:t>Infrastr</a:t>
              </a:r>
              <a:r>
                <a:rPr lang="en-US" sz="1400" dirty="0" smtClean="0">
                  <a:solidFill>
                    <a:schemeClr val="bg1"/>
                  </a:solidFill>
                </a:rPr>
                <a:t>. </a:t>
              </a:r>
              <a:br>
                <a:rPr lang="en-US" sz="1400" dirty="0" smtClean="0">
                  <a:solidFill>
                    <a:schemeClr val="bg1"/>
                  </a:solidFill>
                </a:rPr>
              </a:br>
              <a:r>
                <a:rPr lang="en-US" sz="1400" dirty="0" smtClean="0">
                  <a:solidFill>
                    <a:schemeClr val="bg1"/>
                  </a:solidFill>
                </a:rPr>
                <a:t>&amp; ICS installation &amp; test</a:t>
              </a:r>
            </a:p>
            <a:p>
              <a:r>
                <a:rPr lang="en-US" sz="1400" dirty="0" smtClean="0">
                  <a:solidFill>
                    <a:schemeClr val="bg1"/>
                  </a:solidFill>
                </a:rPr>
                <a:t>(Sep-Oct 2020)</a:t>
              </a:r>
              <a:endParaRPr lang="en-US" sz="1400" dirty="0">
                <a:solidFill>
                  <a:schemeClr val="bg1"/>
                </a:solidFill>
              </a:endParaRPr>
            </a:p>
          </p:txBody>
        </p:sp>
        <p:sp>
          <p:nvSpPr>
            <p:cNvPr id="18" name="Diamond 17"/>
            <p:cNvSpPr/>
            <p:nvPr/>
          </p:nvSpPr>
          <p:spPr>
            <a:xfrm>
              <a:off x="7910601" y="5234241"/>
              <a:ext cx="460511" cy="476333"/>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7366303" y="4407685"/>
              <a:ext cx="1468806" cy="523220"/>
            </a:xfrm>
            <a:prstGeom prst="rect">
              <a:avLst/>
            </a:prstGeom>
            <a:noFill/>
          </p:spPr>
          <p:txBody>
            <a:bodyPr wrap="square" rtlCol="0">
              <a:spAutoFit/>
            </a:bodyPr>
            <a:lstStyle/>
            <a:p>
              <a:pPr algn="ctr"/>
              <a:r>
                <a:rPr lang="en-US" sz="1400" b="1" dirty="0" smtClean="0"/>
                <a:t>Beam on Target</a:t>
              </a:r>
            </a:p>
            <a:p>
              <a:pPr algn="ctr"/>
              <a:r>
                <a:rPr lang="en-US" sz="1400" b="1" dirty="0" smtClean="0"/>
                <a:t>Oct 2020</a:t>
              </a:r>
              <a:endParaRPr lang="en-US" sz="1400" b="1" dirty="0"/>
            </a:p>
          </p:txBody>
        </p:sp>
      </p:grpSp>
      <p:sp>
        <p:nvSpPr>
          <p:cNvPr id="23" name="TextBox 22"/>
          <p:cNvSpPr txBox="1"/>
          <p:nvPr/>
        </p:nvSpPr>
        <p:spPr>
          <a:xfrm>
            <a:off x="2010351" y="5069080"/>
            <a:ext cx="2744244" cy="738664"/>
          </a:xfrm>
          <a:prstGeom prst="rect">
            <a:avLst/>
          </a:prstGeom>
          <a:noFill/>
        </p:spPr>
        <p:txBody>
          <a:bodyPr wrap="square" rtlCol="0">
            <a:spAutoFit/>
          </a:bodyPr>
          <a:lstStyle/>
          <a:p>
            <a:r>
              <a:rPr lang="en-US" sz="1400" i="1" dirty="0" smtClean="0"/>
              <a:t>First neutron instruments planning for “In-Bunker” installation within this 6 month period.</a:t>
            </a:r>
          </a:p>
        </p:txBody>
      </p:sp>
      <p:sp>
        <p:nvSpPr>
          <p:cNvPr id="24" name="TextBox 23"/>
          <p:cNvSpPr txBox="1"/>
          <p:nvPr/>
        </p:nvSpPr>
        <p:spPr>
          <a:xfrm>
            <a:off x="294458" y="133119"/>
            <a:ext cx="5741682" cy="1077218"/>
          </a:xfrm>
          <a:prstGeom prst="rect">
            <a:avLst/>
          </a:prstGeom>
          <a:noFill/>
        </p:spPr>
        <p:txBody>
          <a:bodyPr wrap="square" rtlCol="0">
            <a:spAutoFit/>
          </a:bodyPr>
          <a:lstStyle/>
          <a:p>
            <a:pPr algn="ctr"/>
            <a:r>
              <a:rPr lang="en-US" sz="3200" dirty="0" smtClean="0">
                <a:solidFill>
                  <a:schemeClr val="bg1"/>
                </a:solidFill>
              </a:rPr>
              <a:t>High level Bunker </a:t>
            </a:r>
            <a:r>
              <a:rPr lang="en-US" sz="3200" smtClean="0">
                <a:solidFill>
                  <a:schemeClr val="bg1"/>
                </a:solidFill>
              </a:rPr>
              <a:t>manufacturing and Installation </a:t>
            </a:r>
            <a:r>
              <a:rPr lang="en-US" sz="3200" dirty="0" smtClean="0">
                <a:solidFill>
                  <a:schemeClr val="bg1"/>
                </a:solidFill>
              </a:rPr>
              <a:t>Schedule</a:t>
            </a:r>
            <a:endParaRPr lang="en-US" sz="3200" dirty="0">
              <a:solidFill>
                <a:schemeClr val="bg1"/>
              </a:solidFill>
            </a:endParaRPr>
          </a:p>
        </p:txBody>
      </p:sp>
      <p:sp>
        <p:nvSpPr>
          <p:cNvPr id="25" name="TextBox 24"/>
          <p:cNvSpPr txBox="1"/>
          <p:nvPr/>
        </p:nvSpPr>
        <p:spPr>
          <a:xfrm>
            <a:off x="107504" y="6311062"/>
            <a:ext cx="3229094" cy="646331"/>
          </a:xfrm>
          <a:prstGeom prst="rect">
            <a:avLst/>
          </a:prstGeom>
          <a:noFill/>
        </p:spPr>
        <p:txBody>
          <a:bodyPr wrap="none" rtlCol="0">
            <a:spAutoFit/>
          </a:bodyPr>
          <a:lstStyle/>
          <a:p>
            <a:r>
              <a:rPr lang="en-US" sz="1200" i="1" dirty="0" smtClean="0"/>
              <a:t>Installations assumes normal </a:t>
            </a:r>
            <a:r>
              <a:rPr lang="en-US" sz="1200" i="1" dirty="0"/>
              <a:t>working hours and </a:t>
            </a:r>
            <a:r>
              <a:rPr lang="en-US" sz="1200" i="1" dirty="0" smtClean="0"/>
              <a:t/>
            </a:r>
            <a:br>
              <a:rPr lang="en-US" sz="1200" i="1" dirty="0" smtClean="0"/>
            </a:br>
            <a:r>
              <a:rPr lang="en-US" sz="1200" i="1" dirty="0" smtClean="0"/>
              <a:t>summer/Christmas holidays</a:t>
            </a:r>
            <a:endParaRPr lang="en-US" sz="1200" i="1" dirty="0"/>
          </a:p>
          <a:p>
            <a:endParaRPr lang="en-US" sz="1200" dirty="0"/>
          </a:p>
        </p:txBody>
      </p:sp>
      <p:sp>
        <p:nvSpPr>
          <p:cNvPr id="26" name="Oval 25"/>
          <p:cNvSpPr/>
          <p:nvPr/>
        </p:nvSpPr>
        <p:spPr>
          <a:xfrm>
            <a:off x="3065662" y="3886584"/>
            <a:ext cx="2664296" cy="155529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945478" y="1076693"/>
            <a:ext cx="785767" cy="307777"/>
          </a:xfrm>
          <a:prstGeom prst="rect">
            <a:avLst/>
          </a:prstGeom>
          <a:noFill/>
        </p:spPr>
        <p:txBody>
          <a:bodyPr wrap="none" rtlCol="0">
            <a:spAutoFit/>
          </a:bodyPr>
          <a:lstStyle/>
          <a:p>
            <a:r>
              <a:rPr lang="en-US" sz="1400" i="1" dirty="0" smtClean="0">
                <a:solidFill>
                  <a:schemeClr val="bg1"/>
                </a:solidFill>
              </a:rPr>
              <a:t>Sofie O.</a:t>
            </a:r>
          </a:p>
        </p:txBody>
      </p:sp>
      <p:sp>
        <p:nvSpPr>
          <p:cNvPr id="3" name="Rectangle 2"/>
          <p:cNvSpPr/>
          <p:nvPr/>
        </p:nvSpPr>
        <p:spPr>
          <a:xfrm>
            <a:off x="3261569" y="1526292"/>
            <a:ext cx="5842089" cy="1631216"/>
          </a:xfrm>
          <a:prstGeom prst="rect">
            <a:avLst/>
          </a:prstGeom>
          <a:ln w="22225">
            <a:solidFill>
              <a:schemeClr val="accent1"/>
            </a:solidFill>
          </a:ln>
        </p:spPr>
        <p:txBody>
          <a:bodyPr wrap="square">
            <a:spAutoFit/>
          </a:bodyPr>
          <a:lstStyle/>
          <a:p>
            <a:pPr marL="268288" indent="-268288">
              <a:spcBef>
                <a:spcPts val="600"/>
              </a:spcBef>
              <a:buFont typeface="Arial" charset="0"/>
              <a:buChar char="•"/>
            </a:pPr>
            <a:r>
              <a:rPr lang="is-IS" sz="1600" dirty="0" smtClean="0">
                <a:latin typeface="Calibri" charset="0"/>
              </a:rPr>
              <a:t>Critical </a:t>
            </a:r>
            <a:r>
              <a:rPr lang="is-IS" sz="1600" dirty="0">
                <a:latin typeface="Calibri" charset="0"/>
              </a:rPr>
              <a:t>Design Review                                                           </a:t>
            </a:r>
            <a:r>
              <a:rPr lang="is-IS" sz="1600" dirty="0" smtClean="0">
                <a:latin typeface="Calibri" charset="0"/>
              </a:rPr>
              <a:t>Dec </a:t>
            </a:r>
            <a:r>
              <a:rPr lang="is-IS" sz="1600" dirty="0">
                <a:latin typeface="Calibri" charset="0"/>
              </a:rPr>
              <a:t>2017</a:t>
            </a:r>
          </a:p>
          <a:p>
            <a:pPr marL="268288" indent="-268288">
              <a:spcBef>
                <a:spcPts val="600"/>
              </a:spcBef>
              <a:buFont typeface="Arial" charset="0"/>
              <a:buChar char="•"/>
            </a:pPr>
            <a:r>
              <a:rPr lang="is-IS" sz="1600" dirty="0" smtClean="0">
                <a:latin typeface="Calibri" charset="0"/>
              </a:rPr>
              <a:t>Contract </a:t>
            </a:r>
            <a:r>
              <a:rPr lang="is-IS" sz="1600" dirty="0">
                <a:latin typeface="Calibri" charset="0"/>
              </a:rPr>
              <a:t>for manufacturing                                                 </a:t>
            </a:r>
            <a:r>
              <a:rPr lang="is-IS" sz="1600" dirty="0" smtClean="0">
                <a:latin typeface="Calibri" charset="0"/>
              </a:rPr>
              <a:t>Q1   2018</a:t>
            </a:r>
            <a:endParaRPr lang="is-IS" sz="1600" dirty="0">
              <a:latin typeface="Calibri" charset="0"/>
            </a:endParaRPr>
          </a:p>
          <a:p>
            <a:pPr marL="268288" indent="-268288">
              <a:spcBef>
                <a:spcPts val="600"/>
              </a:spcBef>
              <a:buFont typeface="Arial" charset="0"/>
              <a:buChar char="•"/>
            </a:pPr>
            <a:r>
              <a:rPr lang="is-IS" sz="1600" dirty="0">
                <a:latin typeface="Calibri" charset="0"/>
              </a:rPr>
              <a:t>First Delivery to ESS site (R6 &amp; steel sructure)                </a:t>
            </a:r>
            <a:r>
              <a:rPr lang="is-IS" sz="1600" dirty="0" smtClean="0">
                <a:latin typeface="Calibri" charset="0"/>
              </a:rPr>
              <a:t> Dec  2018</a:t>
            </a:r>
            <a:endParaRPr lang="is-IS" sz="1600" dirty="0">
              <a:latin typeface="Calibri" charset="0"/>
            </a:endParaRPr>
          </a:p>
          <a:p>
            <a:pPr marL="268288" indent="-268288">
              <a:spcBef>
                <a:spcPts val="600"/>
              </a:spcBef>
              <a:buFont typeface="Arial" charset="0"/>
              <a:buChar char="•"/>
            </a:pPr>
            <a:r>
              <a:rPr lang="is-IS" sz="1600" dirty="0" smtClean="0">
                <a:latin typeface="Calibri" charset="0"/>
              </a:rPr>
              <a:t>Mid</a:t>
            </a:r>
            <a:r>
              <a:rPr lang="is-IS" sz="1600" dirty="0">
                <a:latin typeface="Calibri" charset="0"/>
              </a:rPr>
              <a:t> delivery to ESS site (wall blocks &amp; first roof layer)  </a:t>
            </a:r>
            <a:r>
              <a:rPr lang="is-IS" sz="1600" dirty="0" smtClean="0">
                <a:latin typeface="Calibri" charset="0"/>
              </a:rPr>
              <a:t>June </a:t>
            </a:r>
            <a:r>
              <a:rPr lang="is-IS" sz="1600" dirty="0">
                <a:latin typeface="Calibri" charset="0"/>
              </a:rPr>
              <a:t>2019</a:t>
            </a:r>
          </a:p>
          <a:p>
            <a:pPr marL="268288" indent="-268288">
              <a:spcBef>
                <a:spcPts val="600"/>
              </a:spcBef>
              <a:buFont typeface="Arial" charset="0"/>
              <a:buChar char="•"/>
            </a:pPr>
            <a:r>
              <a:rPr lang="is-IS" sz="1600" dirty="0">
                <a:latin typeface="Calibri" charset="0"/>
              </a:rPr>
              <a:t>Final delivery to ESS site (final roof layer)                         </a:t>
            </a:r>
            <a:r>
              <a:rPr lang="is-IS" sz="1600" dirty="0" smtClean="0">
                <a:latin typeface="Calibri" charset="0"/>
              </a:rPr>
              <a:t>July  2020</a:t>
            </a:r>
            <a:endParaRPr lang="is-IS" sz="1600" dirty="0">
              <a:latin typeface="Calibri" charset="0"/>
            </a:endParaRPr>
          </a:p>
        </p:txBody>
      </p:sp>
    </p:spTree>
    <p:extLst>
      <p:ext uri="{BB962C8B-B14F-4D97-AF65-F5344CB8AC3E}">
        <p14:creationId xmlns:p14="http://schemas.microsoft.com/office/powerpoint/2010/main" val="143119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dirty="0" smtClean="0"/>
              <a:t>Bunker</a:t>
            </a:r>
            <a:br>
              <a:rPr lang="en-US" dirty="0" smtClean="0"/>
            </a:br>
            <a:r>
              <a:rPr lang="en-US" sz="2000" dirty="0" smtClean="0"/>
              <a:t>Q/A</a:t>
            </a:r>
            <a:endParaRPr lang="en-US" sz="2000" dirty="0"/>
          </a:p>
        </p:txBody>
      </p:sp>
      <p:pic>
        <p:nvPicPr>
          <p:cNvPr id="9" name="Pictur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3824" y="1593303"/>
            <a:ext cx="3350176" cy="1566371"/>
          </a:xfrm>
          <a:prstGeom prst="rect">
            <a:avLst/>
          </a:prstGeom>
        </p:spPr>
      </p:pic>
      <p:sp>
        <p:nvSpPr>
          <p:cNvPr id="8" name="Rectangle 7"/>
          <p:cNvSpPr/>
          <p:nvPr/>
        </p:nvSpPr>
        <p:spPr>
          <a:xfrm>
            <a:off x="251520" y="1772816"/>
            <a:ext cx="5328592" cy="3240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End of presentation</a:t>
            </a:r>
          </a:p>
          <a:p>
            <a:endParaRPr lang="en-US" b="1" dirty="0">
              <a:solidFill>
                <a:schemeClr val="tx1"/>
              </a:solidFill>
            </a:endParaRPr>
          </a:p>
          <a:p>
            <a:r>
              <a:rPr lang="en-US" b="1" dirty="0" smtClean="0">
                <a:solidFill>
                  <a:schemeClr val="tx1"/>
                </a:solidFill>
              </a:rPr>
              <a:t>Q/A</a:t>
            </a:r>
          </a:p>
          <a:p>
            <a:endParaRPr lang="en-US" b="1"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 </a:t>
            </a:r>
          </a:p>
          <a:p>
            <a:pPr marL="285750" indent="-285750">
              <a:buFont typeface="Arial" panose="020B0604020202020204" pitchFamily="34" charset="0"/>
              <a:buChar char="•"/>
            </a:pPr>
            <a:r>
              <a:rPr lang="en-US" sz="1600" dirty="0">
                <a:solidFill>
                  <a:schemeClr val="tx1"/>
                </a:solidFill>
              </a:rPr>
              <a:t> </a:t>
            </a:r>
            <a:r>
              <a:rPr lang="en-US" sz="1600" dirty="0" smtClean="0">
                <a:solidFill>
                  <a:schemeClr val="tx1"/>
                </a:solidFill>
              </a:rPr>
              <a:t> </a:t>
            </a:r>
          </a:p>
          <a:p>
            <a:pPr marL="285750" indent="-285750">
              <a:buFont typeface="Arial" panose="020B0604020202020204" pitchFamily="34" charset="0"/>
              <a:buChar char="•"/>
            </a:pPr>
            <a:r>
              <a:rPr lang="en-US" sz="1600" dirty="0">
                <a:solidFill>
                  <a:schemeClr val="tx1"/>
                </a:solidFill>
              </a:rPr>
              <a:t> </a:t>
            </a:r>
            <a:r>
              <a:rPr lang="en-US" sz="1600" dirty="0" smtClean="0">
                <a:solidFill>
                  <a:schemeClr val="tx1"/>
                </a:solidFill>
              </a:rPr>
              <a:t>  </a:t>
            </a:r>
          </a:p>
          <a:p>
            <a:pPr marL="285750" indent="-285750">
              <a:buFont typeface="Arial" panose="020B0604020202020204" pitchFamily="34" charset="0"/>
              <a:buChar char="•"/>
            </a:pPr>
            <a:r>
              <a:rPr lang="en-US" sz="1600" dirty="0">
                <a:solidFill>
                  <a:schemeClr val="tx1"/>
                </a:solidFill>
              </a:rPr>
              <a:t> </a:t>
            </a:r>
            <a:r>
              <a:rPr lang="en-US" sz="1600" dirty="0" smtClean="0">
                <a:solidFill>
                  <a:schemeClr val="tx1"/>
                </a:solidFill>
              </a:rPr>
              <a:t>  </a:t>
            </a:r>
            <a:r>
              <a:rPr lang="en-US" sz="1600" dirty="0">
                <a:solidFill>
                  <a:schemeClr val="tx1"/>
                </a:solidFill>
              </a:rPr>
              <a:t/>
            </a:r>
            <a:br>
              <a:rPr lang="en-US" sz="1600" dirty="0">
                <a:solidFill>
                  <a:schemeClr val="tx1"/>
                </a:solidFill>
              </a:rPr>
            </a:br>
            <a:endParaRPr lang="en-US" sz="1600" dirty="0" smtClean="0">
              <a:solidFill>
                <a:schemeClr val="tx1"/>
              </a:solidFill>
            </a:endParaRPr>
          </a:p>
          <a:p>
            <a:endParaRPr lang="en-US" sz="1600" dirty="0" smtClean="0">
              <a:solidFill>
                <a:schemeClr val="tx1"/>
              </a:solidFill>
            </a:endParaRPr>
          </a:p>
          <a:p>
            <a:endParaRPr lang="en-US" dirty="0">
              <a:solidFill>
                <a:schemeClr val="tx1"/>
              </a:solidFill>
            </a:endParaRPr>
          </a:p>
        </p:txBody>
      </p:sp>
      <p:sp>
        <p:nvSpPr>
          <p:cNvPr id="3" name="Slide Number Placeholder 2"/>
          <p:cNvSpPr>
            <a:spLocks noGrp="1"/>
          </p:cNvSpPr>
          <p:nvPr>
            <p:ph type="sldNum" sz="quarter" idx="12"/>
          </p:nvPr>
        </p:nvSpPr>
        <p:spPr/>
        <p:txBody>
          <a:bodyPr/>
          <a:lstStyle/>
          <a:p>
            <a:fld id="{551115BC-487E-4422-894C-CB7CD3E79223}" type="slidenum">
              <a:rPr lang="sv-SE" smtClean="0"/>
              <a:t>12</a:t>
            </a:fld>
            <a:endParaRPr lang="sv-SE" dirty="0"/>
          </a:p>
        </p:txBody>
      </p:sp>
    </p:spTree>
    <p:extLst>
      <p:ext uri="{BB962C8B-B14F-4D97-AF65-F5344CB8AC3E}">
        <p14:creationId xmlns:p14="http://schemas.microsoft.com/office/powerpoint/2010/main" val="1329301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dirty="0"/>
          </a:p>
        </p:txBody>
      </p:sp>
      <p:sp>
        <p:nvSpPr>
          <p:cNvPr id="9" name="Title 1"/>
          <p:cNvSpPr>
            <a:spLocks noGrp="1"/>
          </p:cNvSpPr>
          <p:nvPr>
            <p:ph type="title"/>
          </p:nvPr>
        </p:nvSpPr>
        <p:spPr>
          <a:xfrm>
            <a:off x="125124" y="208463"/>
            <a:ext cx="7494876" cy="1143000"/>
          </a:xfrm>
        </p:spPr>
        <p:txBody>
          <a:bodyPr/>
          <a:lstStyle/>
          <a:p>
            <a:r>
              <a:rPr lang="en-GB" dirty="0" smtClean="0"/>
              <a:t>The </a:t>
            </a:r>
            <a:r>
              <a:rPr lang="en-GB" dirty="0"/>
              <a:t>B</a:t>
            </a:r>
            <a:r>
              <a:rPr lang="en-GB" dirty="0" smtClean="0"/>
              <a:t>unker Purchasing/Manufacturing content</a:t>
            </a:r>
            <a:endParaRPr lang="en-GB" dirty="0"/>
          </a:p>
        </p:txBody>
      </p:sp>
      <p:sp>
        <p:nvSpPr>
          <p:cNvPr id="10" name="TextBox 9"/>
          <p:cNvSpPr txBox="1"/>
          <p:nvPr/>
        </p:nvSpPr>
        <p:spPr>
          <a:xfrm>
            <a:off x="323528" y="1700808"/>
            <a:ext cx="3751359"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Purchasing</a:t>
            </a:r>
          </a:p>
          <a:p>
            <a:pPr marL="742950" lvl="1" indent="-285750">
              <a:buSzPct val="60000"/>
              <a:buFont typeface="Courier New" charset="0"/>
              <a:buChar char="o"/>
            </a:pPr>
            <a:r>
              <a:rPr lang="en-US" i="1" dirty="0" smtClean="0"/>
              <a:t>Prequalification Tender</a:t>
            </a:r>
            <a:endParaRPr lang="en-US" i="1" dirty="0"/>
          </a:p>
          <a:p>
            <a:pPr marL="742950" lvl="1" indent="-285750">
              <a:buSzPct val="60000"/>
              <a:buFont typeface="Courier New" charset="0"/>
              <a:buChar char="o"/>
            </a:pPr>
            <a:r>
              <a:rPr lang="en-US" i="1" dirty="0" smtClean="0"/>
              <a:t>Procurement Tender</a:t>
            </a:r>
          </a:p>
          <a:p>
            <a:pPr marL="285750" indent="-285750">
              <a:buFont typeface="Arial" panose="020B0604020202020204" pitchFamily="34" charset="0"/>
              <a:buChar char="•"/>
            </a:pPr>
            <a:r>
              <a:rPr lang="en-US" sz="2400" dirty="0" smtClean="0"/>
              <a:t>Manufacturing</a:t>
            </a:r>
          </a:p>
          <a:p>
            <a:pPr marL="720000" lvl="1" indent="-285750">
              <a:buSzPct val="60000"/>
              <a:buFont typeface="Courier New" panose="02070309020205020404" pitchFamily="49" charset="0"/>
              <a:buChar char="o"/>
            </a:pPr>
            <a:r>
              <a:rPr lang="en-US" i="1" dirty="0" smtClean="0"/>
              <a:t>Planned setup</a:t>
            </a:r>
            <a:r>
              <a:rPr lang="en-US" sz="1200" i="1" dirty="0" smtClean="0"/>
              <a:t/>
            </a:r>
            <a:br>
              <a:rPr lang="en-US" sz="1200" i="1" dirty="0" smtClean="0"/>
            </a:br>
            <a:endParaRPr lang="en-US" i="1" dirty="0" smtClean="0">
              <a:solidFill>
                <a:srgbClr val="FF0000"/>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20762" y="1484784"/>
            <a:ext cx="4782747" cy="3456384"/>
          </a:xfrm>
          <a:prstGeom prst="rect">
            <a:avLst/>
          </a:prstGeom>
        </p:spPr>
      </p:pic>
    </p:spTree>
    <p:extLst>
      <p:ext uri="{BB962C8B-B14F-4D97-AF65-F5344CB8AC3E}">
        <p14:creationId xmlns:p14="http://schemas.microsoft.com/office/powerpoint/2010/main" val="4201453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Purchasing </a:t>
            </a:r>
            <a:r>
              <a:rPr lang="mr-IN" dirty="0" smtClean="0"/>
              <a:t>–</a:t>
            </a:r>
            <a:r>
              <a:rPr lang="en-GB" dirty="0" smtClean="0"/>
              <a:t> stage I</a:t>
            </a:r>
            <a:endParaRPr lang="en-GB" dirty="0"/>
          </a:p>
        </p:txBody>
      </p:sp>
      <p:sp>
        <p:nvSpPr>
          <p:cNvPr id="8" name="TextBox 7"/>
          <p:cNvSpPr txBox="1"/>
          <p:nvPr/>
        </p:nvSpPr>
        <p:spPr>
          <a:xfrm>
            <a:off x="4499992" y="6372036"/>
            <a:ext cx="2261709" cy="369332"/>
          </a:xfrm>
          <a:prstGeom prst="rect">
            <a:avLst/>
          </a:prstGeom>
          <a:noFill/>
        </p:spPr>
        <p:txBody>
          <a:bodyPr wrap="none" rtlCol="0">
            <a:spAutoFit/>
          </a:bodyPr>
          <a:lstStyle/>
          <a:p>
            <a:r>
              <a:rPr lang="en-US" smtClean="0">
                <a:solidFill>
                  <a:schemeClr val="bg1"/>
                </a:solidFill>
              </a:rPr>
              <a:t>Cold box arrival to ESS</a:t>
            </a:r>
            <a:endParaRPr lang="en-US">
              <a:solidFill>
                <a:schemeClr val="bg1"/>
              </a:solidFill>
            </a:endParaRPr>
          </a:p>
        </p:txBody>
      </p:sp>
      <p:sp>
        <p:nvSpPr>
          <p:cNvPr id="4" name="TextBox 3"/>
          <p:cNvSpPr txBox="1"/>
          <p:nvPr/>
        </p:nvSpPr>
        <p:spPr>
          <a:xfrm>
            <a:off x="0" y="1556792"/>
            <a:ext cx="9036496" cy="4832092"/>
          </a:xfrm>
          <a:prstGeom prst="rect">
            <a:avLst/>
          </a:prstGeom>
          <a:noFill/>
        </p:spPr>
        <p:txBody>
          <a:bodyPr wrap="square" rtlCol="0">
            <a:spAutoFit/>
          </a:bodyPr>
          <a:lstStyle/>
          <a:p>
            <a:r>
              <a:rPr lang="en-GB" sz="2400" b="1" dirty="0" smtClean="0"/>
              <a:t>Tendering plan</a:t>
            </a:r>
          </a:p>
          <a:p>
            <a:endParaRPr lang="en-GB" b="1" dirty="0" smtClean="0"/>
          </a:p>
          <a:p>
            <a:r>
              <a:rPr lang="en-GB" sz="1900" b="1" dirty="0" smtClean="0"/>
              <a:t>Stage I:</a:t>
            </a:r>
            <a:endParaRPr lang="en-GB" sz="1900" dirty="0"/>
          </a:p>
          <a:p>
            <a:r>
              <a:rPr lang="en-GB" sz="1900" dirty="0"/>
              <a:t>This is the pre-qualification </a:t>
            </a:r>
            <a:r>
              <a:rPr lang="en-GB" sz="1900" dirty="0" smtClean="0"/>
              <a:t>stage.</a:t>
            </a:r>
          </a:p>
          <a:p>
            <a:r>
              <a:rPr lang="en-GB" sz="1900" dirty="0" smtClean="0"/>
              <a:t>In </a:t>
            </a:r>
            <a:r>
              <a:rPr lang="en-GB" sz="1900" dirty="0"/>
              <a:t>this stage we will select a number of companies who pass this gate; and issue ‘turn key’ </a:t>
            </a:r>
            <a:r>
              <a:rPr lang="en-GB" sz="1900" dirty="0" smtClean="0"/>
              <a:t>procurement tender </a:t>
            </a:r>
            <a:r>
              <a:rPr lang="en-GB" sz="1900" dirty="0"/>
              <a:t>to those qualified companies. </a:t>
            </a:r>
            <a:endParaRPr lang="en-GB" sz="1900" dirty="0" smtClean="0"/>
          </a:p>
          <a:p>
            <a:r>
              <a:rPr lang="en-GB" sz="1900" dirty="0" smtClean="0"/>
              <a:t>The </a:t>
            </a:r>
            <a:r>
              <a:rPr lang="en-GB" sz="1900" dirty="0"/>
              <a:t>pre-qualification criteria </a:t>
            </a:r>
            <a:r>
              <a:rPr lang="en-GB" sz="1900" dirty="0" smtClean="0"/>
              <a:t>center </a:t>
            </a:r>
            <a:r>
              <a:rPr lang="en-GB" sz="1900" dirty="0"/>
              <a:t>around ensuring the supplier </a:t>
            </a:r>
            <a:r>
              <a:rPr lang="en-GB" sz="1900" dirty="0" smtClean="0"/>
              <a:t>has:</a:t>
            </a:r>
          </a:p>
          <a:p>
            <a:r>
              <a:rPr lang="en-GB" sz="1900" dirty="0"/>
              <a:t>	</a:t>
            </a:r>
            <a:r>
              <a:rPr lang="en-GB" sz="1900" dirty="0" smtClean="0"/>
              <a:t>required turnover,</a:t>
            </a:r>
          </a:p>
          <a:p>
            <a:r>
              <a:rPr lang="en-GB" sz="1900" dirty="0"/>
              <a:t>	</a:t>
            </a:r>
            <a:r>
              <a:rPr lang="en-GB" sz="1900" dirty="0" smtClean="0"/>
              <a:t>has </a:t>
            </a:r>
            <a:r>
              <a:rPr lang="en-GB" sz="1900" dirty="0"/>
              <a:t>required background demonstrating ability to deliver this </a:t>
            </a:r>
            <a:r>
              <a:rPr lang="en-GB" sz="1900" dirty="0" smtClean="0"/>
              <a:t>project and,</a:t>
            </a:r>
          </a:p>
          <a:p>
            <a:r>
              <a:rPr lang="en-GB" sz="1900" dirty="0"/>
              <a:t>	</a:t>
            </a:r>
            <a:r>
              <a:rPr lang="en-GB" sz="1900" dirty="0" smtClean="0"/>
              <a:t>can </a:t>
            </a:r>
            <a:r>
              <a:rPr lang="en-GB" sz="1900" dirty="0"/>
              <a:t>demonstrate that the proposed contract layout can be delivered</a:t>
            </a:r>
            <a:r>
              <a:rPr lang="en-GB" sz="1900" dirty="0" smtClean="0"/>
              <a:t>.</a:t>
            </a:r>
          </a:p>
          <a:p>
            <a:endParaRPr lang="en-GB" sz="1900" dirty="0"/>
          </a:p>
          <a:p>
            <a:r>
              <a:rPr lang="en-GB" sz="1900" dirty="0" smtClean="0"/>
              <a:t>Proposed contract setup is broadly explained; being an ‘open book’ project, with heavy reliance on collaboration.</a:t>
            </a:r>
          </a:p>
          <a:p>
            <a:r>
              <a:rPr lang="en-GB" sz="1900" dirty="0" smtClean="0"/>
              <a:t>The collaboration model will be set up by the supplier and ESS, ensuring the network of companies involved in production of the bunker is included.</a:t>
            </a:r>
          </a:p>
          <a:p>
            <a:endParaRPr lang="en-GB" sz="1900" dirty="0"/>
          </a:p>
        </p:txBody>
      </p:sp>
    </p:spTree>
    <p:extLst>
      <p:ext uri="{BB962C8B-B14F-4D97-AF65-F5344CB8AC3E}">
        <p14:creationId xmlns:p14="http://schemas.microsoft.com/office/powerpoint/2010/main" val="87983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Purchasing </a:t>
            </a:r>
            <a:r>
              <a:rPr lang="mr-IN" dirty="0" smtClean="0"/>
              <a:t>–</a:t>
            </a:r>
            <a:r>
              <a:rPr lang="en-GB" dirty="0" smtClean="0"/>
              <a:t> stage II</a:t>
            </a:r>
            <a:endParaRPr lang="en-GB" dirty="0"/>
          </a:p>
        </p:txBody>
      </p:sp>
      <p:sp>
        <p:nvSpPr>
          <p:cNvPr id="8" name="TextBox 7"/>
          <p:cNvSpPr txBox="1"/>
          <p:nvPr/>
        </p:nvSpPr>
        <p:spPr>
          <a:xfrm>
            <a:off x="4499992" y="6372036"/>
            <a:ext cx="2261709" cy="369332"/>
          </a:xfrm>
          <a:prstGeom prst="rect">
            <a:avLst/>
          </a:prstGeom>
          <a:noFill/>
        </p:spPr>
        <p:txBody>
          <a:bodyPr wrap="none" rtlCol="0">
            <a:spAutoFit/>
          </a:bodyPr>
          <a:lstStyle/>
          <a:p>
            <a:r>
              <a:rPr lang="en-US" smtClean="0">
                <a:solidFill>
                  <a:schemeClr val="bg1"/>
                </a:solidFill>
              </a:rPr>
              <a:t>Cold box arrival to ESS</a:t>
            </a:r>
            <a:endParaRPr lang="en-US">
              <a:solidFill>
                <a:schemeClr val="bg1"/>
              </a:solidFill>
            </a:endParaRPr>
          </a:p>
        </p:txBody>
      </p:sp>
      <p:sp>
        <p:nvSpPr>
          <p:cNvPr id="4" name="TextBox 3"/>
          <p:cNvSpPr txBox="1"/>
          <p:nvPr/>
        </p:nvSpPr>
        <p:spPr>
          <a:xfrm>
            <a:off x="0" y="1556792"/>
            <a:ext cx="9036496" cy="3677930"/>
          </a:xfrm>
          <a:prstGeom prst="rect">
            <a:avLst/>
          </a:prstGeom>
          <a:noFill/>
        </p:spPr>
        <p:txBody>
          <a:bodyPr wrap="square" rtlCol="0">
            <a:spAutoFit/>
          </a:bodyPr>
          <a:lstStyle/>
          <a:p>
            <a:r>
              <a:rPr lang="en-GB" sz="2400" b="1" dirty="0" smtClean="0"/>
              <a:t>Tendering plan</a:t>
            </a:r>
          </a:p>
          <a:p>
            <a:endParaRPr lang="en-GB" sz="1900" dirty="0"/>
          </a:p>
          <a:p>
            <a:r>
              <a:rPr lang="en-GB" sz="1900" b="1" dirty="0"/>
              <a:t>Stage </a:t>
            </a:r>
            <a:r>
              <a:rPr lang="en-GB" sz="1900" b="1" dirty="0" smtClean="0"/>
              <a:t>II:</a:t>
            </a:r>
            <a:endParaRPr lang="en-GB" sz="1900" dirty="0"/>
          </a:p>
          <a:p>
            <a:pPr marL="342900" indent="-342900">
              <a:buFont typeface="Arial" charset="0"/>
              <a:buChar char="•"/>
            </a:pPr>
            <a:r>
              <a:rPr lang="en-GB" sz="1900" dirty="0" smtClean="0"/>
              <a:t>This </a:t>
            </a:r>
            <a:r>
              <a:rPr lang="en-GB" sz="1900" dirty="0"/>
              <a:t>project </a:t>
            </a:r>
            <a:r>
              <a:rPr lang="en-GB" sz="1900" dirty="0" smtClean="0"/>
              <a:t>will </a:t>
            </a:r>
            <a:r>
              <a:rPr lang="en-GB" sz="1900" dirty="0"/>
              <a:t>be manages as an open book </a:t>
            </a:r>
            <a:r>
              <a:rPr lang="en-GB" sz="1900" dirty="0" smtClean="0"/>
              <a:t>contract,</a:t>
            </a:r>
          </a:p>
          <a:p>
            <a:pPr marL="342900" indent="-342900">
              <a:buFont typeface="Arial" charset="0"/>
              <a:buChar char="•"/>
            </a:pPr>
            <a:r>
              <a:rPr lang="en-GB" sz="1900" dirty="0" smtClean="0"/>
              <a:t>We </a:t>
            </a:r>
            <a:r>
              <a:rPr lang="en-GB" sz="1900" dirty="0"/>
              <a:t>will set-up collaborative relationship with the supplier and execute the production, pre-assembly and installation </a:t>
            </a:r>
            <a:r>
              <a:rPr lang="en-GB" sz="1900" dirty="0" smtClean="0"/>
              <a:t>together,</a:t>
            </a:r>
          </a:p>
          <a:p>
            <a:pPr marL="342900" indent="-342900">
              <a:buFont typeface="Arial" charset="0"/>
              <a:buChar char="•"/>
            </a:pPr>
            <a:r>
              <a:rPr lang="en-GB" sz="1900" dirty="0" smtClean="0"/>
              <a:t>The </a:t>
            </a:r>
            <a:r>
              <a:rPr lang="en-GB" sz="1900" dirty="0" smtClean="0"/>
              <a:t>difference </a:t>
            </a:r>
            <a:r>
              <a:rPr lang="en-GB" sz="1900" dirty="0"/>
              <a:t>between this and other </a:t>
            </a:r>
            <a:r>
              <a:rPr lang="en-GB" sz="1900" dirty="0" smtClean="0"/>
              <a:t>projects, </a:t>
            </a:r>
            <a:r>
              <a:rPr lang="en-GB" sz="1900" dirty="0"/>
              <a:t>is that for this project we will deliver the detailed design, but in the model form only (we will supply detail drawings only of key components and subassemblies to enable us to perform the budgeting work safely</a:t>
            </a:r>
            <a:r>
              <a:rPr lang="en-GB" sz="1900" dirty="0" smtClean="0"/>
              <a:t>),</a:t>
            </a:r>
          </a:p>
          <a:p>
            <a:pPr marL="342900" indent="-342900">
              <a:buFont typeface="Arial" charset="0"/>
              <a:buChar char="•"/>
            </a:pPr>
            <a:r>
              <a:rPr lang="en-GB" sz="1900" dirty="0" smtClean="0"/>
              <a:t>The selection criteria for this tendering process will center around company’ ability to engage into collaborative environment, and the expected fees.</a:t>
            </a:r>
            <a:endParaRPr lang="en-US" sz="1900" dirty="0" smtClean="0"/>
          </a:p>
        </p:txBody>
      </p:sp>
    </p:spTree>
    <p:extLst>
      <p:ext uri="{BB962C8B-B14F-4D97-AF65-F5344CB8AC3E}">
        <p14:creationId xmlns:p14="http://schemas.microsoft.com/office/powerpoint/2010/main" val="204940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
        <p:nvSpPr>
          <p:cNvPr id="24" name="TextBox 23"/>
          <p:cNvSpPr txBox="1"/>
          <p:nvPr/>
        </p:nvSpPr>
        <p:spPr>
          <a:xfrm>
            <a:off x="139811" y="421993"/>
            <a:ext cx="5741682" cy="584775"/>
          </a:xfrm>
          <a:prstGeom prst="rect">
            <a:avLst/>
          </a:prstGeom>
          <a:noFill/>
        </p:spPr>
        <p:txBody>
          <a:bodyPr wrap="square" rtlCol="0">
            <a:spAutoFit/>
          </a:bodyPr>
          <a:lstStyle/>
          <a:p>
            <a:pPr algn="ctr"/>
            <a:r>
              <a:rPr lang="en-US" sz="3200" dirty="0" smtClean="0">
                <a:solidFill>
                  <a:schemeClr val="bg1"/>
                </a:solidFill>
              </a:rPr>
              <a:t>Procurement/Tendering schedule</a:t>
            </a:r>
            <a:endParaRPr lang="en-US" sz="3200" dirty="0">
              <a:solidFill>
                <a:schemeClr val="bg1"/>
              </a:solidFill>
            </a:endParaRPr>
          </a:p>
        </p:txBody>
      </p:sp>
      <p:sp>
        <p:nvSpPr>
          <p:cNvPr id="27" name="TextBox 26"/>
          <p:cNvSpPr txBox="1"/>
          <p:nvPr/>
        </p:nvSpPr>
        <p:spPr>
          <a:xfrm>
            <a:off x="6945478" y="1076693"/>
            <a:ext cx="847027" cy="307777"/>
          </a:xfrm>
          <a:prstGeom prst="rect">
            <a:avLst/>
          </a:prstGeom>
          <a:noFill/>
        </p:spPr>
        <p:txBody>
          <a:bodyPr wrap="none" rtlCol="0">
            <a:spAutoFit/>
          </a:bodyPr>
          <a:lstStyle/>
          <a:p>
            <a:r>
              <a:rPr lang="en-US" sz="1400" i="1" dirty="0" err="1" smtClean="0">
                <a:solidFill>
                  <a:schemeClr val="bg1"/>
                </a:solidFill>
              </a:rPr>
              <a:t>Mirko</a:t>
            </a:r>
            <a:r>
              <a:rPr lang="en-US" sz="1400" i="1" dirty="0" smtClean="0">
                <a:solidFill>
                  <a:schemeClr val="bg1"/>
                </a:solidFill>
              </a:rPr>
              <a:t> M.</a:t>
            </a:r>
          </a:p>
        </p:txBody>
      </p:sp>
      <p:graphicFrame>
        <p:nvGraphicFramePr>
          <p:cNvPr id="28" name="Table 27"/>
          <p:cNvGraphicFramePr>
            <a:graphicFrameLocks noGrp="1"/>
          </p:cNvGraphicFramePr>
          <p:nvPr>
            <p:extLst/>
          </p:nvPr>
        </p:nvGraphicFramePr>
        <p:xfrm>
          <a:off x="140328" y="1504894"/>
          <a:ext cx="8896167" cy="5078566"/>
        </p:xfrm>
        <a:graphic>
          <a:graphicData uri="http://schemas.openxmlformats.org/drawingml/2006/table">
            <a:tbl>
              <a:tblPr firstRow="1" firstCol="1" bandRow="1">
                <a:tableStyleId>{5C22544A-7EE6-4342-B048-85BDC9FD1C3A}</a:tableStyleId>
              </a:tblPr>
              <a:tblGrid>
                <a:gridCol w="2317448"/>
                <a:gridCol w="6578719"/>
              </a:tblGrid>
              <a:tr h="377494">
                <a:tc>
                  <a:txBody>
                    <a:bodyPr/>
                    <a:lstStyle/>
                    <a:p>
                      <a:pPr>
                        <a:spcBef>
                          <a:spcPts val="600"/>
                        </a:spcBef>
                        <a:spcAft>
                          <a:spcPts val="1200"/>
                        </a:spcAft>
                      </a:pPr>
                      <a:r>
                        <a:rPr lang="en-GB" sz="1100">
                          <a:effectLst/>
                        </a:rPr>
                        <a:t>Estimated date</a:t>
                      </a:r>
                      <a:endParaRPr lang="en-GB" sz="1100">
                        <a:effectLst/>
                        <a:latin typeface="Tahoma" charset="0"/>
                        <a:ea typeface="Times New Roman" charset="0"/>
                        <a:cs typeface="Times New Roman" charset="0"/>
                      </a:endParaRPr>
                    </a:p>
                  </a:txBody>
                  <a:tcPr marL="68580" marR="68580" marT="0" marB="0"/>
                </a:tc>
                <a:tc>
                  <a:txBody>
                    <a:bodyPr/>
                    <a:lstStyle/>
                    <a:p>
                      <a:pPr>
                        <a:spcBef>
                          <a:spcPts val="600"/>
                        </a:spcBef>
                        <a:spcAft>
                          <a:spcPts val="1200"/>
                        </a:spcAft>
                      </a:pPr>
                      <a:r>
                        <a:rPr lang="en-GB" sz="1100">
                          <a:effectLst/>
                        </a:rPr>
                        <a:t>Activity</a:t>
                      </a:r>
                      <a:endParaRPr lang="en-GB" sz="1100">
                        <a:effectLst/>
                        <a:latin typeface="Tahoma" charset="0"/>
                        <a:ea typeface="Times New Roman" charset="0"/>
                        <a:cs typeface="Times New Roman" charset="0"/>
                      </a:endParaRPr>
                    </a:p>
                  </a:txBody>
                  <a:tcPr marL="68580" marR="68580" marT="0" marB="0"/>
                </a:tc>
              </a:tr>
              <a:tr h="754987">
                <a:tc>
                  <a:txBody>
                    <a:bodyPr/>
                    <a:lstStyle/>
                    <a:p>
                      <a:pPr>
                        <a:spcBef>
                          <a:spcPts val="600"/>
                        </a:spcBef>
                        <a:spcAft>
                          <a:spcPts val="1200"/>
                        </a:spcAft>
                      </a:pPr>
                      <a:r>
                        <a:rPr lang="en-GB"/>
                        <a:t>2017-11-16</a:t>
                      </a:r>
                    </a:p>
                  </a:txBody>
                  <a:tcPr marL="68580" marR="68580" marT="0" marB="0"/>
                </a:tc>
                <a:tc>
                  <a:txBody>
                    <a:bodyPr/>
                    <a:lstStyle/>
                    <a:p>
                      <a:pPr>
                        <a:spcBef>
                          <a:spcPts val="600"/>
                        </a:spcBef>
                        <a:spcAft>
                          <a:spcPts val="1200"/>
                        </a:spcAft>
                      </a:pPr>
                      <a:r>
                        <a:rPr lang="en-GB" dirty="0"/>
                        <a:t>Contract published on the ESS website.  Tendering documents made available to the potential </a:t>
                      </a:r>
                      <a:r>
                        <a:rPr lang="en-GB" dirty="0" smtClean="0"/>
                        <a:t>candidates.</a:t>
                      </a:r>
                      <a:endParaRPr lang="en-GB" dirty="0"/>
                    </a:p>
                  </a:txBody>
                  <a:tcPr marL="68580" marR="68580" marT="0" marB="0"/>
                </a:tc>
              </a:tr>
              <a:tr h="377494">
                <a:tc>
                  <a:txBody>
                    <a:bodyPr/>
                    <a:lstStyle/>
                    <a:p>
                      <a:pPr>
                        <a:spcBef>
                          <a:spcPts val="600"/>
                        </a:spcBef>
                        <a:spcAft>
                          <a:spcPts val="1200"/>
                        </a:spcAft>
                      </a:pPr>
                      <a:r>
                        <a:rPr lang="en-GB"/>
                        <a:t>2017-11-30</a:t>
                      </a:r>
                    </a:p>
                  </a:txBody>
                  <a:tcPr marL="68580" marR="68580" marT="0" marB="0"/>
                </a:tc>
                <a:tc>
                  <a:txBody>
                    <a:bodyPr/>
                    <a:lstStyle/>
                    <a:p>
                      <a:pPr>
                        <a:spcBef>
                          <a:spcPts val="600"/>
                        </a:spcBef>
                        <a:spcAft>
                          <a:spcPts val="1200"/>
                        </a:spcAft>
                      </a:pPr>
                      <a:r>
                        <a:rPr lang="en-GB" dirty="0"/>
                        <a:t>Deadline for submitting requests for clarification to </a:t>
                      </a:r>
                      <a:r>
                        <a:rPr lang="en-GB" dirty="0" smtClean="0"/>
                        <a:t>ESS.</a:t>
                      </a:r>
                      <a:endParaRPr lang="en-GB" dirty="0"/>
                    </a:p>
                  </a:txBody>
                  <a:tcPr marL="68580" marR="68580" marT="0" marB="0"/>
                </a:tc>
              </a:tr>
              <a:tr h="377494">
                <a:tc>
                  <a:txBody>
                    <a:bodyPr/>
                    <a:lstStyle/>
                    <a:p>
                      <a:pPr>
                        <a:spcBef>
                          <a:spcPts val="600"/>
                        </a:spcBef>
                        <a:spcAft>
                          <a:spcPts val="1200"/>
                        </a:spcAft>
                      </a:pPr>
                      <a:r>
                        <a:rPr lang="en-GB"/>
                        <a:t>2017-12-11</a:t>
                      </a:r>
                    </a:p>
                  </a:txBody>
                  <a:tcPr marL="68580" marR="68580" marT="0" marB="0"/>
                </a:tc>
                <a:tc>
                  <a:txBody>
                    <a:bodyPr/>
                    <a:lstStyle/>
                    <a:p>
                      <a:pPr>
                        <a:spcBef>
                          <a:spcPts val="600"/>
                        </a:spcBef>
                        <a:spcAft>
                          <a:spcPts val="1200"/>
                        </a:spcAft>
                      </a:pPr>
                      <a:r>
                        <a:rPr lang="en-GB" dirty="0"/>
                        <a:t>Deadline for submission of </a:t>
                      </a:r>
                      <a:r>
                        <a:rPr lang="en-GB" dirty="0" smtClean="0"/>
                        <a:t>PQQ.</a:t>
                      </a:r>
                      <a:endParaRPr lang="en-GB" dirty="0"/>
                    </a:p>
                  </a:txBody>
                  <a:tcPr marL="68580" marR="68580" marT="0" marB="0"/>
                </a:tc>
              </a:tr>
              <a:tr h="754987">
                <a:tc>
                  <a:txBody>
                    <a:bodyPr/>
                    <a:lstStyle/>
                    <a:p>
                      <a:pPr>
                        <a:spcBef>
                          <a:spcPts val="600"/>
                        </a:spcBef>
                        <a:spcAft>
                          <a:spcPts val="1200"/>
                        </a:spcAft>
                      </a:pPr>
                      <a:r>
                        <a:rPr lang="en-GB"/>
                        <a:t>2017-12-22</a:t>
                      </a:r>
                    </a:p>
                  </a:txBody>
                  <a:tcPr marL="68580" marR="68580" marT="0" marB="0"/>
                </a:tc>
                <a:tc>
                  <a:txBody>
                    <a:bodyPr/>
                    <a:lstStyle/>
                    <a:p>
                      <a:pPr>
                        <a:spcBef>
                          <a:spcPts val="600"/>
                        </a:spcBef>
                        <a:spcAft>
                          <a:spcPts val="1200"/>
                        </a:spcAft>
                      </a:pPr>
                      <a:r>
                        <a:rPr lang="en-GB" dirty="0"/>
                        <a:t>Notification of the result of the pre-qualification sent to the candidates (selection of max 5 candidates</a:t>
                      </a:r>
                      <a:r>
                        <a:rPr lang="en-GB" dirty="0" smtClean="0"/>
                        <a:t>).</a:t>
                      </a:r>
                      <a:endParaRPr lang="en-GB" dirty="0"/>
                    </a:p>
                  </a:txBody>
                  <a:tcPr marL="68580" marR="68580" marT="0" marB="0"/>
                </a:tc>
              </a:tr>
              <a:tr h="377494">
                <a:tc>
                  <a:txBody>
                    <a:bodyPr/>
                    <a:lstStyle/>
                    <a:p>
                      <a:pPr>
                        <a:spcBef>
                          <a:spcPts val="600"/>
                        </a:spcBef>
                        <a:spcAft>
                          <a:spcPts val="1200"/>
                        </a:spcAft>
                      </a:pPr>
                      <a:r>
                        <a:rPr lang="en-GB"/>
                        <a:t>2018-01-31</a:t>
                      </a:r>
                    </a:p>
                  </a:txBody>
                  <a:tcPr marL="68580" marR="68580" marT="0" marB="0"/>
                </a:tc>
                <a:tc>
                  <a:txBody>
                    <a:bodyPr/>
                    <a:lstStyle/>
                    <a:p>
                      <a:pPr>
                        <a:spcBef>
                          <a:spcPts val="600"/>
                        </a:spcBef>
                        <a:spcAft>
                          <a:spcPts val="1200"/>
                        </a:spcAft>
                      </a:pPr>
                      <a:r>
                        <a:rPr lang="en-GB"/>
                        <a:t>Invitation to Tender (ITT) issued to selected candidates</a:t>
                      </a:r>
                    </a:p>
                  </a:txBody>
                  <a:tcPr marL="68580" marR="68580" marT="0" marB="0"/>
                </a:tc>
              </a:tr>
              <a:tr h="377494">
                <a:tc>
                  <a:txBody>
                    <a:bodyPr/>
                    <a:lstStyle/>
                    <a:p>
                      <a:pPr>
                        <a:spcBef>
                          <a:spcPts val="600"/>
                        </a:spcBef>
                        <a:spcAft>
                          <a:spcPts val="1200"/>
                        </a:spcAft>
                      </a:pPr>
                      <a:r>
                        <a:rPr lang="en-GB"/>
                        <a:t>2018-03-05</a:t>
                      </a:r>
                    </a:p>
                  </a:txBody>
                  <a:tcPr marL="68580" marR="68580" marT="0" marB="0"/>
                </a:tc>
                <a:tc>
                  <a:txBody>
                    <a:bodyPr/>
                    <a:lstStyle/>
                    <a:p>
                      <a:pPr>
                        <a:spcBef>
                          <a:spcPts val="600"/>
                        </a:spcBef>
                        <a:spcAft>
                          <a:spcPts val="1200"/>
                        </a:spcAft>
                      </a:pPr>
                      <a:r>
                        <a:rPr lang="en-GB"/>
                        <a:t>Deadline for submission of Tenders</a:t>
                      </a:r>
                    </a:p>
                  </a:txBody>
                  <a:tcPr marL="68580" marR="68580" marT="0" marB="0"/>
                </a:tc>
              </a:tr>
              <a:tr h="377494">
                <a:tc>
                  <a:txBody>
                    <a:bodyPr/>
                    <a:lstStyle/>
                    <a:p>
                      <a:pPr>
                        <a:spcBef>
                          <a:spcPts val="600"/>
                        </a:spcBef>
                        <a:spcAft>
                          <a:spcPts val="1200"/>
                        </a:spcAft>
                      </a:pPr>
                      <a:r>
                        <a:rPr lang="en-GB"/>
                        <a:t>2018-03-30</a:t>
                      </a:r>
                    </a:p>
                  </a:txBody>
                  <a:tcPr marL="68580" marR="68580" marT="0" marB="0"/>
                </a:tc>
                <a:tc>
                  <a:txBody>
                    <a:bodyPr/>
                    <a:lstStyle/>
                    <a:p>
                      <a:pPr>
                        <a:spcBef>
                          <a:spcPts val="600"/>
                        </a:spcBef>
                        <a:spcAft>
                          <a:spcPts val="1200"/>
                        </a:spcAft>
                      </a:pPr>
                      <a:r>
                        <a:rPr lang="en-GB"/>
                        <a:t>Notification of the award and the evaluation results sent to the tenderers </a:t>
                      </a:r>
                    </a:p>
                  </a:txBody>
                  <a:tcPr marL="68580" marR="68580" marT="0" marB="0"/>
                </a:tc>
              </a:tr>
              <a:tr h="377494">
                <a:tc>
                  <a:txBody>
                    <a:bodyPr/>
                    <a:lstStyle/>
                    <a:p>
                      <a:pPr>
                        <a:spcBef>
                          <a:spcPts val="600"/>
                        </a:spcBef>
                        <a:spcAft>
                          <a:spcPts val="1200"/>
                        </a:spcAft>
                      </a:pPr>
                      <a:r>
                        <a:rPr lang="en-GB"/>
                        <a:t>2018-04-09</a:t>
                      </a:r>
                    </a:p>
                  </a:txBody>
                  <a:tcPr marL="68580" marR="68580" marT="0" marB="0"/>
                </a:tc>
                <a:tc>
                  <a:txBody>
                    <a:bodyPr/>
                    <a:lstStyle/>
                    <a:p>
                      <a:pPr>
                        <a:spcBef>
                          <a:spcPts val="600"/>
                        </a:spcBef>
                        <a:spcAft>
                          <a:spcPts val="1200"/>
                        </a:spcAft>
                      </a:pPr>
                      <a:r>
                        <a:rPr lang="en-GB" dirty="0"/>
                        <a:t>Contract signed</a:t>
                      </a:r>
                    </a:p>
                  </a:txBody>
                  <a:tcPr marL="68580" marR="68580" marT="0" marB="0"/>
                </a:tc>
              </a:tr>
              <a:tr h="377494">
                <a:tc>
                  <a:txBody>
                    <a:bodyPr/>
                    <a:lstStyle/>
                    <a:p>
                      <a:pPr>
                        <a:spcBef>
                          <a:spcPts val="600"/>
                        </a:spcBef>
                        <a:spcAft>
                          <a:spcPts val="1200"/>
                        </a:spcAft>
                      </a:pPr>
                      <a:r>
                        <a:rPr lang="en-GB"/>
                        <a:t>Apr 2018 – Aug 2018</a:t>
                      </a:r>
                    </a:p>
                  </a:txBody>
                  <a:tcPr marL="68580" marR="68580" marT="0" marB="0"/>
                </a:tc>
                <a:tc>
                  <a:txBody>
                    <a:bodyPr/>
                    <a:lstStyle/>
                    <a:p>
                      <a:pPr>
                        <a:spcBef>
                          <a:spcPts val="600"/>
                        </a:spcBef>
                        <a:spcAft>
                          <a:spcPts val="1200"/>
                        </a:spcAft>
                      </a:pPr>
                      <a:r>
                        <a:rPr lang="en-GB"/>
                        <a:t>Design  review + ESS approval of any changes, ordering of materials</a:t>
                      </a:r>
                    </a:p>
                  </a:txBody>
                  <a:tcPr marL="68580" marR="68580" marT="0" marB="0"/>
                </a:tc>
              </a:tr>
              <a:tr h="377494">
                <a:tc>
                  <a:txBody>
                    <a:bodyPr/>
                    <a:lstStyle/>
                    <a:p>
                      <a:pPr>
                        <a:spcBef>
                          <a:spcPts val="600"/>
                        </a:spcBef>
                        <a:spcAft>
                          <a:spcPts val="1200"/>
                        </a:spcAft>
                      </a:pPr>
                      <a:r>
                        <a:rPr lang="en-GB"/>
                        <a:t>Sep 2018 – July 2020</a:t>
                      </a:r>
                    </a:p>
                  </a:txBody>
                  <a:tcPr marL="68580" marR="68580" marT="0" marB="0"/>
                </a:tc>
                <a:tc>
                  <a:txBody>
                    <a:bodyPr/>
                    <a:lstStyle/>
                    <a:p>
                      <a:pPr>
                        <a:spcBef>
                          <a:spcPts val="600"/>
                        </a:spcBef>
                        <a:spcAft>
                          <a:spcPts val="1200"/>
                        </a:spcAft>
                      </a:pPr>
                      <a:r>
                        <a:rPr lang="en-GB" dirty="0"/>
                        <a:t>Delivery and Construction </a:t>
                      </a:r>
                    </a:p>
                  </a:txBody>
                  <a:tcPr marL="68580" marR="68580" marT="0" marB="0"/>
                </a:tc>
              </a:tr>
            </a:tbl>
          </a:graphicData>
        </a:graphic>
      </p:graphicFrame>
    </p:spTree>
    <p:extLst>
      <p:ext uri="{BB962C8B-B14F-4D97-AF65-F5344CB8AC3E}">
        <p14:creationId xmlns:p14="http://schemas.microsoft.com/office/powerpoint/2010/main" val="126461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Manufacturing plan</a:t>
            </a:r>
            <a:endParaRPr lang="en-GB" dirty="0"/>
          </a:p>
        </p:txBody>
      </p:sp>
      <p:sp>
        <p:nvSpPr>
          <p:cNvPr id="8" name="TextBox 7"/>
          <p:cNvSpPr txBox="1"/>
          <p:nvPr/>
        </p:nvSpPr>
        <p:spPr>
          <a:xfrm>
            <a:off x="4499992" y="6372036"/>
            <a:ext cx="2261709" cy="369332"/>
          </a:xfrm>
          <a:prstGeom prst="rect">
            <a:avLst/>
          </a:prstGeom>
          <a:noFill/>
        </p:spPr>
        <p:txBody>
          <a:bodyPr wrap="none" rtlCol="0">
            <a:spAutoFit/>
          </a:bodyPr>
          <a:lstStyle/>
          <a:p>
            <a:r>
              <a:rPr lang="en-US" smtClean="0">
                <a:solidFill>
                  <a:schemeClr val="bg1"/>
                </a:solidFill>
              </a:rPr>
              <a:t>Cold box arrival to ESS</a:t>
            </a:r>
            <a:endParaRPr lang="en-US">
              <a:solidFill>
                <a:schemeClr val="bg1"/>
              </a:solidFill>
            </a:endParaRPr>
          </a:p>
        </p:txBody>
      </p:sp>
      <p:sp>
        <p:nvSpPr>
          <p:cNvPr id="4" name="TextBox 3"/>
          <p:cNvSpPr txBox="1"/>
          <p:nvPr/>
        </p:nvSpPr>
        <p:spPr>
          <a:xfrm>
            <a:off x="0" y="1556792"/>
            <a:ext cx="9144000" cy="4770537"/>
          </a:xfrm>
          <a:prstGeom prst="rect">
            <a:avLst/>
          </a:prstGeom>
          <a:noFill/>
        </p:spPr>
        <p:txBody>
          <a:bodyPr wrap="square" rtlCol="0">
            <a:spAutoFit/>
          </a:bodyPr>
          <a:lstStyle/>
          <a:p>
            <a:r>
              <a:rPr lang="en-GB" dirty="0"/>
              <a:t> </a:t>
            </a:r>
            <a:r>
              <a:rPr lang="en-GB" sz="2400" b="1" i="1" dirty="0"/>
              <a:t>T</a:t>
            </a:r>
            <a:r>
              <a:rPr lang="en-GB" sz="2400" b="1" i="1" dirty="0" smtClean="0"/>
              <a:t>he </a:t>
            </a:r>
            <a:r>
              <a:rPr lang="en-GB" sz="2400" b="1" i="1" dirty="0"/>
              <a:t>project structure could look something like this:</a:t>
            </a:r>
            <a:endParaRPr lang="en-GB" sz="2400" dirty="0"/>
          </a:p>
          <a:p>
            <a:pPr marL="285750" indent="-285750">
              <a:buFontTx/>
              <a:buChar char="-"/>
            </a:pPr>
            <a:r>
              <a:rPr lang="en-GB" sz="2000" i="1" dirty="0" smtClean="0"/>
              <a:t>Supplier</a:t>
            </a:r>
            <a:r>
              <a:rPr lang="en-GB" sz="2000" dirty="0"/>
              <a:t> – manages ‘production office’ (houses bunker production project personnel, drafting personnel, ESS engineer will be seated at this office; alternatively, a production manager/engineer is located at ESS-Lund; calls for any ‘open book contract’ discussions</a:t>
            </a:r>
            <a:r>
              <a:rPr lang="en-GB" sz="2000" dirty="0" smtClean="0"/>
              <a:t>)</a:t>
            </a:r>
          </a:p>
          <a:p>
            <a:pPr marL="285750" indent="-285750">
              <a:buFontTx/>
              <a:buChar char="-"/>
            </a:pPr>
            <a:endParaRPr lang="en-GB" sz="2000" dirty="0"/>
          </a:p>
          <a:p>
            <a:r>
              <a:rPr lang="en-GB" sz="2000" dirty="0"/>
              <a:t>*This office is responsible for ordering all materials (whether the materials are pre-cut to final shapes, or delivered raw and cut at the supplier’ facility, is up to the supplier), production of detailed drawings, managing logistics and assembly of individual blocks; manages delivery </a:t>
            </a:r>
            <a:r>
              <a:rPr lang="en-GB" sz="2000" dirty="0" smtClean="0"/>
              <a:t>of</a:t>
            </a:r>
          </a:p>
          <a:p>
            <a:endParaRPr lang="en-GB" sz="2000" dirty="0"/>
          </a:p>
          <a:p>
            <a:pPr marL="285750" indent="-285750">
              <a:buFontTx/>
              <a:buChar char="-"/>
            </a:pPr>
            <a:r>
              <a:rPr lang="en-GB" sz="2000" i="1" dirty="0" smtClean="0"/>
              <a:t>ESS </a:t>
            </a:r>
            <a:r>
              <a:rPr lang="en-GB" sz="2000" i="1" dirty="0"/>
              <a:t>bunker office – oversees the drafting and production effort. Enables collaboration model to work (ensures communication is maintained, key milestones are reviewed, and calls for any discussions relating to managing the open book contract</a:t>
            </a:r>
            <a:r>
              <a:rPr lang="en-GB" sz="2000" i="1" dirty="0" smtClean="0"/>
              <a:t>).</a:t>
            </a:r>
            <a:endParaRPr lang="en-GB" sz="2000" i="1" dirty="0"/>
          </a:p>
        </p:txBody>
      </p:sp>
    </p:spTree>
    <p:extLst>
      <p:ext uri="{BB962C8B-B14F-4D97-AF65-F5344CB8AC3E}">
        <p14:creationId xmlns:p14="http://schemas.microsoft.com/office/powerpoint/2010/main" val="196164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087468" y="4411564"/>
            <a:ext cx="1944216" cy="178498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office</a:t>
            </a:r>
          </a:p>
          <a:p>
            <a:pPr algn="ctr"/>
            <a:r>
              <a:rPr lang="en-US" dirty="0" smtClean="0"/>
              <a:t>QA handling</a:t>
            </a:r>
          </a:p>
          <a:p>
            <a:pPr algn="ctr"/>
            <a:r>
              <a:rPr lang="en-US" dirty="0" smtClean="0"/>
              <a:t>Logistics</a:t>
            </a:r>
          </a:p>
          <a:p>
            <a:pPr algn="ctr"/>
            <a:r>
              <a:rPr lang="en-US" dirty="0" smtClean="0"/>
              <a:t>Sequencing</a:t>
            </a:r>
          </a:p>
          <a:p>
            <a:pPr algn="ctr"/>
            <a:r>
              <a:rPr lang="en-US" dirty="0" smtClean="0"/>
              <a:t>(Integrator engineer)</a:t>
            </a:r>
            <a:endParaRPr lang="en-US" dirty="0"/>
          </a:p>
        </p:txBody>
      </p:sp>
      <p:sp>
        <p:nvSpPr>
          <p:cNvPr id="4" name="Rounded Rectangle 3"/>
          <p:cNvSpPr/>
          <p:nvPr/>
        </p:nvSpPr>
        <p:spPr>
          <a:xfrm>
            <a:off x="574919" y="4411564"/>
            <a:ext cx="1944216" cy="178498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office</a:t>
            </a:r>
          </a:p>
          <a:p>
            <a:pPr algn="ctr"/>
            <a:r>
              <a:rPr lang="en-US" dirty="0" smtClean="0"/>
              <a:t>Manufacturing office</a:t>
            </a:r>
          </a:p>
          <a:p>
            <a:pPr algn="ctr"/>
            <a:r>
              <a:rPr lang="en-US" dirty="0" smtClean="0"/>
              <a:t>Design office</a:t>
            </a:r>
          </a:p>
          <a:p>
            <a:pPr algn="ctr"/>
            <a:r>
              <a:rPr lang="en-US" dirty="0" smtClean="0"/>
              <a:t>(ESS engineer)</a:t>
            </a:r>
            <a:endParaRPr lang="en-US" dirty="0"/>
          </a:p>
        </p:txBody>
      </p:sp>
      <p:grpSp>
        <p:nvGrpSpPr>
          <p:cNvPr id="6" name="Group 5"/>
          <p:cNvGrpSpPr/>
          <p:nvPr/>
        </p:nvGrpSpPr>
        <p:grpSpPr>
          <a:xfrm>
            <a:off x="3563888" y="4502481"/>
            <a:ext cx="1784985" cy="1784985"/>
            <a:chOff x="2155507" y="2277603"/>
            <a:chExt cx="1784985" cy="1784985"/>
          </a:xfrm>
          <a:solidFill>
            <a:schemeClr val="tx2">
              <a:lumMod val="60000"/>
              <a:lumOff val="40000"/>
            </a:schemeClr>
          </a:solidFill>
        </p:grpSpPr>
        <p:sp>
          <p:nvSpPr>
            <p:cNvPr id="7" name="Oval 6"/>
            <p:cNvSpPr/>
            <p:nvPr/>
          </p:nvSpPr>
          <p:spPr>
            <a:xfrm>
              <a:off x="2155507" y="2277603"/>
              <a:ext cx="1784985" cy="1784985"/>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Oval 4"/>
            <p:cNvSpPr/>
            <p:nvPr/>
          </p:nvSpPr>
          <p:spPr>
            <a:xfrm>
              <a:off x="2416912" y="2539008"/>
              <a:ext cx="1262175" cy="12621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ESS bunker office</a:t>
              </a:r>
              <a:endParaRPr lang="en-US" sz="2300" kern="1200" dirty="0"/>
            </a:p>
          </p:txBody>
        </p:sp>
      </p:grpSp>
      <p:sp>
        <p:nvSpPr>
          <p:cNvPr id="2" name="Title 1"/>
          <p:cNvSpPr>
            <a:spLocks noGrp="1"/>
          </p:cNvSpPr>
          <p:nvPr>
            <p:ph type="title"/>
          </p:nvPr>
        </p:nvSpPr>
        <p:spPr/>
        <p:txBody>
          <a:bodyPr/>
          <a:lstStyle/>
          <a:p>
            <a:r>
              <a:rPr lang="en-GB" dirty="0" smtClean="0"/>
              <a:t>Project &amp; Manufacturing plan</a:t>
            </a:r>
            <a:endParaRPr lang="en-GB" dirty="0"/>
          </a:p>
        </p:txBody>
      </p:sp>
      <p:graphicFrame>
        <p:nvGraphicFramePr>
          <p:cNvPr id="3" name="Diagram 2"/>
          <p:cNvGraphicFramePr/>
          <p:nvPr>
            <p:extLst>
              <p:ext uri="{D42A27DB-BD31-4B8C-83A1-F6EECF244321}">
                <p14:modId xmlns:p14="http://schemas.microsoft.com/office/powerpoint/2010/main" val="1730880270"/>
              </p:ext>
            </p:extLst>
          </p:nvPr>
        </p:nvGraphicFramePr>
        <p:xfrm>
          <a:off x="154590" y="167289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107504" y="1433538"/>
            <a:ext cx="8928992" cy="5301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297676" y="1916832"/>
            <a:ext cx="2450788" cy="2031325"/>
          </a:xfrm>
          <a:prstGeom prst="rect">
            <a:avLst/>
          </a:prstGeom>
          <a:noFill/>
        </p:spPr>
        <p:txBody>
          <a:bodyPr wrap="square" rtlCol="0">
            <a:spAutoFit/>
          </a:bodyPr>
          <a:lstStyle/>
          <a:p>
            <a:pPr marL="285750" indent="-285750">
              <a:buFontTx/>
              <a:buChar char="-"/>
            </a:pPr>
            <a:r>
              <a:rPr lang="en-US" dirty="0" smtClean="0"/>
              <a:t>Open book project</a:t>
            </a:r>
          </a:p>
          <a:p>
            <a:pPr marL="285750" indent="-285750">
              <a:buFontTx/>
              <a:buChar char="-"/>
            </a:pPr>
            <a:r>
              <a:rPr lang="en-US" dirty="0" smtClean="0"/>
              <a:t>Cash flow monitored</a:t>
            </a:r>
          </a:p>
          <a:p>
            <a:pPr marL="285750" indent="-285750">
              <a:buFontTx/>
              <a:buChar char="-"/>
            </a:pPr>
            <a:r>
              <a:rPr lang="en-US" dirty="0" smtClean="0"/>
              <a:t>Early detection of possible issues</a:t>
            </a:r>
          </a:p>
          <a:p>
            <a:pPr marL="285750" indent="-285750">
              <a:buFontTx/>
              <a:buChar char="-"/>
            </a:pPr>
            <a:r>
              <a:rPr lang="en-US" dirty="0" smtClean="0"/>
              <a:t>Logistics coordinated between ESS and the Integrator</a:t>
            </a:r>
          </a:p>
        </p:txBody>
      </p:sp>
    </p:spTree>
    <p:extLst>
      <p:ext uri="{BB962C8B-B14F-4D97-AF65-F5344CB8AC3E}">
        <p14:creationId xmlns:p14="http://schemas.microsoft.com/office/powerpoint/2010/main" val="445830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546650" y="3499210"/>
            <a:ext cx="996700" cy="89534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Project office</a:t>
            </a:r>
          </a:p>
          <a:p>
            <a:pPr algn="ctr"/>
            <a:r>
              <a:rPr lang="en-US" sz="1000" dirty="0" smtClean="0"/>
              <a:t>QA handling</a:t>
            </a:r>
          </a:p>
          <a:p>
            <a:pPr algn="ctr"/>
            <a:r>
              <a:rPr lang="en-US" sz="1000" dirty="0" smtClean="0"/>
              <a:t>Logistics</a:t>
            </a:r>
          </a:p>
          <a:p>
            <a:pPr algn="ctr"/>
            <a:r>
              <a:rPr lang="en-US" sz="1000" dirty="0" smtClean="0"/>
              <a:t>Sequencing</a:t>
            </a:r>
          </a:p>
          <a:p>
            <a:pPr algn="ctr"/>
            <a:r>
              <a:rPr lang="en-US" sz="1000" dirty="0" smtClean="0"/>
              <a:t>(Integrator engineer)</a:t>
            </a:r>
            <a:endParaRPr lang="en-US" sz="1000" dirty="0"/>
          </a:p>
        </p:txBody>
      </p:sp>
      <p:sp>
        <p:nvSpPr>
          <p:cNvPr id="4" name="Rounded Rectangle 3"/>
          <p:cNvSpPr/>
          <p:nvPr/>
        </p:nvSpPr>
        <p:spPr>
          <a:xfrm>
            <a:off x="423178" y="3280846"/>
            <a:ext cx="1187495" cy="88964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Project office</a:t>
            </a:r>
          </a:p>
          <a:p>
            <a:pPr algn="ctr"/>
            <a:r>
              <a:rPr lang="en-US" sz="1000" dirty="0" smtClean="0"/>
              <a:t>Manufacturing office</a:t>
            </a:r>
          </a:p>
          <a:p>
            <a:pPr algn="ctr"/>
            <a:r>
              <a:rPr lang="en-US" sz="1000" dirty="0" smtClean="0"/>
              <a:t>Design office</a:t>
            </a:r>
          </a:p>
          <a:p>
            <a:pPr algn="ctr"/>
            <a:r>
              <a:rPr lang="en-US" sz="1000" dirty="0" smtClean="0"/>
              <a:t>(ESS engineer)</a:t>
            </a:r>
            <a:endParaRPr lang="en-US" sz="1000" dirty="0"/>
          </a:p>
        </p:txBody>
      </p:sp>
      <p:grpSp>
        <p:nvGrpSpPr>
          <p:cNvPr id="6" name="Group 5"/>
          <p:cNvGrpSpPr/>
          <p:nvPr/>
        </p:nvGrpSpPr>
        <p:grpSpPr>
          <a:xfrm>
            <a:off x="1671596" y="3527172"/>
            <a:ext cx="970025" cy="884392"/>
            <a:chOff x="2155507" y="2277603"/>
            <a:chExt cx="1784985" cy="1784985"/>
          </a:xfrm>
          <a:solidFill>
            <a:schemeClr val="tx2">
              <a:lumMod val="60000"/>
              <a:lumOff val="40000"/>
            </a:schemeClr>
          </a:solidFill>
        </p:grpSpPr>
        <p:sp>
          <p:nvSpPr>
            <p:cNvPr id="7" name="Oval 6"/>
            <p:cNvSpPr/>
            <p:nvPr/>
          </p:nvSpPr>
          <p:spPr>
            <a:xfrm>
              <a:off x="2155507" y="2277603"/>
              <a:ext cx="1784985" cy="1784985"/>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Oval 4"/>
            <p:cNvSpPr/>
            <p:nvPr/>
          </p:nvSpPr>
          <p:spPr>
            <a:xfrm>
              <a:off x="2416912" y="2539008"/>
              <a:ext cx="1262175" cy="12621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b" anchorCtr="0">
              <a:noAutofit/>
            </a:bodyPr>
            <a:lstStyle/>
            <a:p>
              <a:pPr lvl="0" algn="ctr" defTabSz="1022350">
                <a:lnSpc>
                  <a:spcPct val="90000"/>
                </a:lnSpc>
                <a:spcBef>
                  <a:spcPct val="0"/>
                </a:spcBef>
                <a:spcAft>
                  <a:spcPct val="35000"/>
                </a:spcAft>
              </a:pPr>
              <a:r>
                <a:rPr lang="en-US" sz="1000" kern="1200" dirty="0" smtClean="0"/>
                <a:t>ESS bunker office</a:t>
              </a:r>
              <a:endParaRPr lang="en-US" sz="1000" kern="1200" dirty="0"/>
            </a:p>
          </p:txBody>
        </p:sp>
      </p:grpSp>
      <p:sp>
        <p:nvSpPr>
          <p:cNvPr id="2" name="Title 1"/>
          <p:cNvSpPr>
            <a:spLocks noGrp="1"/>
          </p:cNvSpPr>
          <p:nvPr>
            <p:ph type="title"/>
          </p:nvPr>
        </p:nvSpPr>
        <p:spPr/>
        <p:txBody>
          <a:bodyPr/>
          <a:lstStyle/>
          <a:p>
            <a:r>
              <a:rPr lang="en-GB" dirty="0" smtClean="0"/>
              <a:t>Project &amp; Manufacturing plan</a:t>
            </a:r>
            <a:endParaRPr lang="en-GB" dirty="0"/>
          </a:p>
        </p:txBody>
      </p:sp>
      <p:graphicFrame>
        <p:nvGraphicFramePr>
          <p:cNvPr id="3" name="Diagram 2"/>
          <p:cNvGraphicFramePr/>
          <p:nvPr>
            <p:extLst>
              <p:ext uri="{D42A27DB-BD31-4B8C-83A1-F6EECF244321}">
                <p14:modId xmlns:p14="http://schemas.microsoft.com/office/powerpoint/2010/main" val="1751174120"/>
              </p:ext>
            </p:extLst>
          </p:nvPr>
        </p:nvGraphicFramePr>
        <p:xfrm>
          <a:off x="154590" y="1672897"/>
          <a:ext cx="3670703" cy="2275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4000492" y="1433538"/>
            <a:ext cx="2450788" cy="2308324"/>
          </a:xfrm>
          <a:prstGeom prst="rect">
            <a:avLst/>
          </a:prstGeom>
          <a:noFill/>
        </p:spPr>
        <p:txBody>
          <a:bodyPr wrap="square" rtlCol="0">
            <a:spAutoFit/>
          </a:bodyPr>
          <a:lstStyle/>
          <a:p>
            <a:pPr marL="285750" indent="-285750">
              <a:buFontTx/>
              <a:buChar char="-"/>
            </a:pPr>
            <a:r>
              <a:rPr lang="en-US" dirty="0" smtClean="0"/>
              <a:t>Contract signed</a:t>
            </a:r>
            <a:endParaRPr lang="en-US" dirty="0" smtClean="0"/>
          </a:p>
          <a:p>
            <a:pPr marL="285750" indent="-285750">
              <a:buFontTx/>
              <a:buChar char="-"/>
            </a:pPr>
            <a:r>
              <a:rPr lang="en-US" dirty="0" smtClean="0"/>
              <a:t>Design review and translation</a:t>
            </a:r>
            <a:endParaRPr lang="en-US" dirty="0" smtClean="0"/>
          </a:p>
          <a:p>
            <a:pPr marL="285750" indent="-285750">
              <a:buFontTx/>
              <a:buChar char="-"/>
            </a:pPr>
            <a:r>
              <a:rPr lang="en-US" dirty="0" smtClean="0"/>
              <a:t>Early detection of possible issues</a:t>
            </a:r>
          </a:p>
          <a:p>
            <a:pPr marL="285750" indent="-285750">
              <a:buFontTx/>
              <a:buChar char="-"/>
            </a:pPr>
            <a:r>
              <a:rPr lang="en-US" dirty="0" smtClean="0"/>
              <a:t>Logistics coordinated between ESS and the Integrator</a:t>
            </a:r>
          </a:p>
        </p:txBody>
      </p:sp>
      <p:sp>
        <p:nvSpPr>
          <p:cNvPr id="19" name="TextBox 18"/>
          <p:cNvSpPr txBox="1"/>
          <p:nvPr/>
        </p:nvSpPr>
        <p:spPr>
          <a:xfrm>
            <a:off x="6392552" y="1672897"/>
            <a:ext cx="2643944" cy="2585323"/>
          </a:xfrm>
          <a:prstGeom prst="rect">
            <a:avLst/>
          </a:prstGeom>
          <a:noFill/>
        </p:spPr>
        <p:txBody>
          <a:bodyPr wrap="square" rtlCol="0">
            <a:spAutoFit/>
          </a:bodyPr>
          <a:lstStyle/>
          <a:p>
            <a:pPr marL="285750" indent="-285750">
              <a:buFontTx/>
              <a:buChar char="-"/>
            </a:pPr>
            <a:r>
              <a:rPr lang="en-US" dirty="0" smtClean="0"/>
              <a:t>Commence generating manufacturing documentation</a:t>
            </a:r>
            <a:endParaRPr lang="en-US" dirty="0" smtClean="0"/>
          </a:p>
          <a:p>
            <a:pPr marL="285750" indent="-285750">
              <a:buFontTx/>
              <a:buChar char="-"/>
            </a:pPr>
            <a:r>
              <a:rPr lang="en-US" dirty="0" smtClean="0"/>
              <a:t>Cash flow monitored</a:t>
            </a:r>
          </a:p>
          <a:p>
            <a:pPr marL="285750" indent="-285750">
              <a:buFontTx/>
              <a:buChar char="-"/>
            </a:pPr>
            <a:r>
              <a:rPr lang="en-US" dirty="0" smtClean="0"/>
              <a:t>Early detection of possible issues</a:t>
            </a:r>
          </a:p>
          <a:p>
            <a:pPr marL="285750" indent="-285750">
              <a:buFontTx/>
              <a:buChar char="-"/>
            </a:pPr>
            <a:r>
              <a:rPr lang="en-US" dirty="0" smtClean="0"/>
              <a:t>Logistics coordinated between ESS and the Integrator</a:t>
            </a:r>
          </a:p>
        </p:txBody>
      </p:sp>
    </p:spTree>
    <p:extLst>
      <p:ext uri="{BB962C8B-B14F-4D97-AF65-F5344CB8AC3E}">
        <p14:creationId xmlns:p14="http://schemas.microsoft.com/office/powerpoint/2010/main" val="1562886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graphicFrame>
        <p:nvGraphicFramePr>
          <p:cNvPr id="29" name="Table 28"/>
          <p:cNvGraphicFramePr>
            <a:graphicFrameLocks noGrp="1"/>
          </p:cNvGraphicFramePr>
          <p:nvPr>
            <p:extLst/>
          </p:nvPr>
        </p:nvGraphicFramePr>
        <p:xfrm>
          <a:off x="294458" y="1462335"/>
          <a:ext cx="8849544" cy="5395664"/>
        </p:xfrm>
        <a:graphic>
          <a:graphicData uri="http://schemas.openxmlformats.org/drawingml/2006/table">
            <a:tbl>
              <a:tblPr>
                <a:tableStyleId>{5C22544A-7EE6-4342-B048-85BDC9FD1C3A}</a:tableStyleId>
              </a:tblPr>
              <a:tblGrid>
                <a:gridCol w="737462"/>
                <a:gridCol w="737462"/>
                <a:gridCol w="737462"/>
                <a:gridCol w="737462"/>
                <a:gridCol w="737462"/>
                <a:gridCol w="737462"/>
                <a:gridCol w="737462"/>
                <a:gridCol w="737462"/>
                <a:gridCol w="737462"/>
                <a:gridCol w="737462"/>
                <a:gridCol w="737462"/>
                <a:gridCol w="737462"/>
              </a:tblGrid>
              <a:tr h="337229">
                <a:tc gridSpan="4">
                  <a:txBody>
                    <a:bodyPr/>
                    <a:lstStyle/>
                    <a:p>
                      <a:pPr algn="ctr" fontAlgn="ctr"/>
                      <a:r>
                        <a:rPr lang="is-IS" sz="1300" u="none" strike="noStrike" dirty="0">
                          <a:effectLst/>
                        </a:rPr>
                        <a:t>2018</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is-IS" sz="1300" u="none" strike="noStrike" dirty="0">
                          <a:effectLst/>
                        </a:rPr>
                        <a:t>2019</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is-IS" sz="1300" u="none" strike="noStrike" dirty="0">
                          <a:effectLst/>
                        </a:rPr>
                        <a:t>2020</a:t>
                      </a:r>
                      <a:endParaRPr lang="is-IS" sz="1300" b="0" i="0" u="none" strike="noStrike" dirty="0">
                        <a:solidFill>
                          <a:srgbClr val="000000"/>
                        </a:solidFill>
                        <a:effectLst/>
                        <a:latin typeface="Calibri" charset="0"/>
                      </a:endParaRPr>
                    </a:p>
                  </a:txBody>
                  <a:tcPr marL="10551" marR="10551" marT="10551"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7229">
                <a:tc>
                  <a:txBody>
                    <a:bodyPr/>
                    <a:lstStyle/>
                    <a:p>
                      <a:pPr algn="ctr" fontAlgn="ctr"/>
                      <a:r>
                        <a:rPr lang="fr-FR" sz="1300" u="none" strike="noStrike" dirty="0">
                          <a:effectLst/>
                        </a:rPr>
                        <a:t>Q1</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Q3</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Q4</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Q1</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Q3</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Q4</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a:effectLst/>
                        </a:rPr>
                        <a:t>Q1</a:t>
                      </a:r>
                      <a:endParaRPr lang="fr-FR"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it-IT" sz="1300" u="none" strike="noStrike">
                          <a:effectLst/>
                        </a:rPr>
                        <a:t>Q2</a:t>
                      </a:r>
                      <a:endParaRPr lang="it-IT" sz="1300" b="0" i="0" u="none" strike="noStrike">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dirty="0">
                          <a:effectLst/>
                        </a:rPr>
                        <a:t>Q3</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c>
                  <a:txBody>
                    <a:bodyPr/>
                    <a:lstStyle/>
                    <a:p>
                      <a:pPr algn="ctr" fontAlgn="ctr"/>
                      <a:r>
                        <a:rPr lang="fr-FR" sz="1300" u="none" strike="noStrike" dirty="0">
                          <a:effectLst/>
                        </a:rPr>
                        <a:t>Q4</a:t>
                      </a:r>
                      <a:endParaRPr lang="fr-FR" sz="1300" b="0" i="0" u="none" strike="noStrike" dirty="0">
                        <a:solidFill>
                          <a:srgbClr val="000000"/>
                        </a:solidFill>
                        <a:effectLst/>
                        <a:latin typeface="Calibri" charset="0"/>
                      </a:endParaRPr>
                    </a:p>
                  </a:txBody>
                  <a:tcPr marL="10551" marR="10551" marT="10551" marB="0" anchor="ctr">
                    <a:solidFill>
                      <a:schemeClr val="accent3">
                        <a:lumMod val="40000"/>
                        <a:lumOff val="6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dirty="0">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r h="337229">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c>
                  <a:txBody>
                    <a:bodyPr/>
                    <a:lstStyle/>
                    <a:p>
                      <a:pPr algn="l" fontAlgn="b"/>
                      <a:endParaRPr lang="en-US" sz="1300" b="0" i="0" u="none" strike="noStrike">
                        <a:solidFill>
                          <a:srgbClr val="000000"/>
                        </a:solidFill>
                        <a:effectLst/>
                        <a:latin typeface="Calibri" charset="0"/>
                      </a:endParaRPr>
                    </a:p>
                  </a:txBody>
                  <a:tcPr marL="10551" marR="10551" marT="10551" marB="0" anchor="b"/>
                </a:tc>
              </a:tr>
              <a:tr h="337229">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c>
                  <a:txBody>
                    <a:bodyPr/>
                    <a:lstStyle/>
                    <a:p>
                      <a:pPr algn="l" fontAlgn="b"/>
                      <a:endParaRPr lang="en-US" sz="1300" b="0" i="0" u="none" strike="noStrike" dirty="0">
                        <a:solidFill>
                          <a:srgbClr val="000000"/>
                        </a:solidFill>
                        <a:effectLst/>
                        <a:latin typeface="Calibri" charset="0"/>
                      </a:endParaRPr>
                    </a:p>
                  </a:txBody>
                  <a:tcPr marL="10551" marR="10551" marT="10551" marB="0" anchor="b">
                    <a:solidFill>
                      <a:schemeClr val="tx2">
                        <a:lumMod val="20000"/>
                        <a:lumOff val="80000"/>
                      </a:schemeClr>
                    </a:solidFill>
                  </a:tcPr>
                </a:tc>
              </a:tr>
            </a:tbl>
          </a:graphicData>
        </a:graphic>
      </p:graphicFrame>
      <p:sp>
        <p:nvSpPr>
          <p:cNvPr id="30" name="Pentagon 29"/>
          <p:cNvSpPr/>
          <p:nvPr/>
        </p:nvSpPr>
        <p:spPr>
          <a:xfrm>
            <a:off x="1" y="2132856"/>
            <a:ext cx="1043607" cy="360040"/>
          </a:xfrm>
          <a:prstGeom prst="homePlate">
            <a:avLst/>
          </a:prstGeom>
          <a:solidFill>
            <a:schemeClr val="accent4">
              <a:lumMod val="40000"/>
              <a:lumOff val="6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Procur</a:t>
            </a:r>
            <a:r>
              <a:rPr lang="en-US" sz="1200" dirty="0" smtClean="0"/>
              <a:t>.</a:t>
            </a:r>
            <a:endParaRPr lang="en-US" sz="1200" dirty="0"/>
          </a:p>
        </p:txBody>
      </p:sp>
      <p:sp>
        <p:nvSpPr>
          <p:cNvPr id="31" name="Pentagon 30"/>
          <p:cNvSpPr/>
          <p:nvPr/>
        </p:nvSpPr>
        <p:spPr>
          <a:xfrm>
            <a:off x="457200" y="2456490"/>
            <a:ext cx="2818656" cy="360040"/>
          </a:xfrm>
          <a:prstGeom prst="homePlate">
            <a:avLst/>
          </a:prstGeom>
          <a:solidFill>
            <a:schemeClr val="accent4">
              <a:lumMod val="60000"/>
              <a:lumOff val="4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Colab</a:t>
            </a:r>
            <a:r>
              <a:rPr lang="en-US" sz="1200" dirty="0" err="1" smtClean="0"/>
              <a:t>oration</a:t>
            </a:r>
            <a:r>
              <a:rPr lang="en-US" sz="1200" dirty="0" smtClean="0"/>
              <a:t> </a:t>
            </a:r>
            <a:r>
              <a:rPr lang="en-US" sz="1200" dirty="0" smtClean="0"/>
              <a:t>setup</a:t>
            </a:r>
            <a:endParaRPr lang="en-US" sz="1200" dirty="0"/>
          </a:p>
        </p:txBody>
      </p:sp>
      <p:sp>
        <p:nvSpPr>
          <p:cNvPr id="32" name="Pentagon 31"/>
          <p:cNvSpPr/>
          <p:nvPr/>
        </p:nvSpPr>
        <p:spPr>
          <a:xfrm>
            <a:off x="1403648" y="2824255"/>
            <a:ext cx="7416824" cy="3395571"/>
          </a:xfrm>
          <a:prstGeom prst="homePlate">
            <a:avLst>
              <a:gd name="adj" fmla="val 22758"/>
            </a:avLst>
          </a:prstGeom>
          <a:solidFill>
            <a:schemeClr val="tx1">
              <a:lumMod val="50000"/>
              <a:lumOff val="5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1200" dirty="0" smtClean="0"/>
              <a:t>Assembly; logistics</a:t>
            </a:r>
            <a:r>
              <a:rPr lang="en-US" sz="1200" smtClean="0"/>
              <a:t>; Installation              </a:t>
            </a:r>
            <a:r>
              <a:rPr lang="en-US" sz="1200" dirty="0" smtClean="0"/>
              <a:t>I</a:t>
            </a:r>
            <a:endParaRPr lang="en-US" sz="1200" dirty="0"/>
          </a:p>
        </p:txBody>
      </p:sp>
      <p:sp>
        <p:nvSpPr>
          <p:cNvPr id="34" name="Pentagon 33"/>
          <p:cNvSpPr/>
          <p:nvPr/>
        </p:nvSpPr>
        <p:spPr>
          <a:xfrm>
            <a:off x="1074462" y="2849576"/>
            <a:ext cx="3137498" cy="360040"/>
          </a:xfrm>
          <a:prstGeom prst="homePlate">
            <a:avLst/>
          </a:prstGeom>
          <a:solidFill>
            <a:schemeClr val="bg1"/>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solidFill>
                  <a:schemeClr val="tx1"/>
                </a:solidFill>
              </a:rPr>
              <a:t>Manufacturing documentation</a:t>
            </a:r>
            <a:endParaRPr lang="en-US" sz="1200" dirty="0">
              <a:solidFill>
                <a:schemeClr val="tx1"/>
              </a:solidFill>
            </a:endParaRPr>
          </a:p>
        </p:txBody>
      </p:sp>
      <p:sp>
        <p:nvSpPr>
          <p:cNvPr id="35" name="Pentagon 34"/>
          <p:cNvSpPr/>
          <p:nvPr/>
        </p:nvSpPr>
        <p:spPr>
          <a:xfrm>
            <a:off x="1061006" y="3268014"/>
            <a:ext cx="5884471" cy="360040"/>
          </a:xfrm>
          <a:prstGeom prst="homePlate">
            <a:avLst/>
          </a:prstGeom>
          <a:solidFill>
            <a:schemeClr val="bg2">
              <a:lumMod val="5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t>Order &amp; Production of raw materials</a:t>
            </a:r>
            <a:endParaRPr lang="en-US" sz="1200" dirty="0"/>
          </a:p>
        </p:txBody>
      </p:sp>
      <p:sp>
        <p:nvSpPr>
          <p:cNvPr id="36" name="Pentagon 35"/>
          <p:cNvSpPr/>
          <p:nvPr/>
        </p:nvSpPr>
        <p:spPr>
          <a:xfrm>
            <a:off x="1403648" y="3676904"/>
            <a:ext cx="5541830" cy="360040"/>
          </a:xfrm>
          <a:prstGeom prst="homePlate">
            <a:avLst/>
          </a:prstGeom>
          <a:solidFill>
            <a:schemeClr val="tx2">
              <a:lumMod val="20000"/>
              <a:lumOff val="8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2">
                    <a:lumMod val="75000"/>
                  </a:schemeClr>
                </a:solidFill>
              </a:rPr>
              <a:t>HDPE &amp; HDPE+B (pressing)</a:t>
            </a:r>
            <a:endParaRPr lang="en-US" sz="1200" dirty="0">
              <a:solidFill>
                <a:schemeClr val="tx2">
                  <a:lumMod val="75000"/>
                </a:schemeClr>
              </a:solidFill>
            </a:endParaRPr>
          </a:p>
        </p:txBody>
      </p:sp>
      <p:sp>
        <p:nvSpPr>
          <p:cNvPr id="37" name="Pentagon 36"/>
          <p:cNvSpPr/>
          <p:nvPr/>
        </p:nvSpPr>
        <p:spPr>
          <a:xfrm>
            <a:off x="1403648" y="4420360"/>
            <a:ext cx="4176464"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Steel (sourcing required </a:t>
            </a:r>
            <a:r>
              <a:rPr lang="en-US" sz="1200" dirty="0" err="1" smtClean="0"/>
              <a:t>stock_logistics</a:t>
            </a:r>
            <a:r>
              <a:rPr lang="en-US" sz="1200" dirty="0" smtClean="0"/>
              <a:t>)</a:t>
            </a:r>
            <a:endParaRPr lang="en-US" sz="1200" dirty="0"/>
          </a:p>
        </p:txBody>
      </p:sp>
      <p:sp>
        <p:nvSpPr>
          <p:cNvPr id="2" name="Title 1"/>
          <p:cNvSpPr>
            <a:spLocks noGrp="1"/>
          </p:cNvSpPr>
          <p:nvPr>
            <p:ph type="title"/>
          </p:nvPr>
        </p:nvSpPr>
        <p:spPr/>
        <p:txBody>
          <a:bodyPr/>
          <a:lstStyle/>
          <a:p>
            <a:r>
              <a:rPr lang="en-US" dirty="0" smtClean="0"/>
              <a:t> </a:t>
            </a:r>
            <a:endParaRPr lang="en-US" dirty="0"/>
          </a:p>
        </p:txBody>
      </p:sp>
      <p:sp>
        <p:nvSpPr>
          <p:cNvPr id="24" name="TextBox 23"/>
          <p:cNvSpPr txBox="1"/>
          <p:nvPr/>
        </p:nvSpPr>
        <p:spPr>
          <a:xfrm>
            <a:off x="294457" y="133119"/>
            <a:ext cx="7436787" cy="1077218"/>
          </a:xfrm>
          <a:prstGeom prst="rect">
            <a:avLst/>
          </a:prstGeom>
          <a:noFill/>
        </p:spPr>
        <p:txBody>
          <a:bodyPr wrap="square" rtlCol="0">
            <a:spAutoFit/>
          </a:bodyPr>
          <a:lstStyle/>
          <a:p>
            <a:pPr algn="ctr"/>
            <a:r>
              <a:rPr lang="en-US" sz="3200" dirty="0" smtClean="0">
                <a:solidFill>
                  <a:schemeClr val="bg1"/>
                </a:solidFill>
              </a:rPr>
              <a:t>High level Bunker manufacturing and Installation Schedule</a:t>
            </a:r>
            <a:endParaRPr lang="en-US" sz="3200" dirty="0">
              <a:solidFill>
                <a:srgbClr val="FF0000"/>
              </a:solidFill>
            </a:endParaRPr>
          </a:p>
        </p:txBody>
      </p:sp>
      <p:sp>
        <p:nvSpPr>
          <p:cNvPr id="27" name="TextBox 26"/>
          <p:cNvSpPr txBox="1"/>
          <p:nvPr/>
        </p:nvSpPr>
        <p:spPr>
          <a:xfrm>
            <a:off x="6945478" y="1076693"/>
            <a:ext cx="785767" cy="307777"/>
          </a:xfrm>
          <a:prstGeom prst="rect">
            <a:avLst/>
          </a:prstGeom>
          <a:noFill/>
        </p:spPr>
        <p:txBody>
          <a:bodyPr wrap="none" rtlCol="0">
            <a:spAutoFit/>
          </a:bodyPr>
          <a:lstStyle/>
          <a:p>
            <a:r>
              <a:rPr lang="en-US" sz="1400" i="1" dirty="0" smtClean="0">
                <a:solidFill>
                  <a:schemeClr val="bg1"/>
                </a:solidFill>
              </a:rPr>
              <a:t>Sofie O.</a:t>
            </a:r>
          </a:p>
        </p:txBody>
      </p:sp>
      <p:sp>
        <p:nvSpPr>
          <p:cNvPr id="22" name="Pentagon 21"/>
          <p:cNvSpPr/>
          <p:nvPr/>
        </p:nvSpPr>
        <p:spPr>
          <a:xfrm>
            <a:off x="2022771" y="4043090"/>
            <a:ext cx="5429549" cy="360040"/>
          </a:xfrm>
          <a:prstGeom prst="homePlate">
            <a:avLst/>
          </a:prstGeom>
          <a:solidFill>
            <a:schemeClr val="tx2">
              <a:lumMod val="20000"/>
              <a:lumOff val="8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2">
                    <a:lumMod val="75000"/>
                  </a:schemeClr>
                </a:solidFill>
              </a:rPr>
              <a:t>HDPE &amp; HDPE+B final machining</a:t>
            </a:r>
            <a:endParaRPr lang="en-US" sz="1200" dirty="0">
              <a:solidFill>
                <a:schemeClr val="tx2">
                  <a:lumMod val="75000"/>
                </a:schemeClr>
              </a:solidFill>
            </a:endParaRPr>
          </a:p>
        </p:txBody>
      </p:sp>
      <p:sp>
        <p:nvSpPr>
          <p:cNvPr id="23" name="Pentagon 22"/>
          <p:cNvSpPr/>
          <p:nvPr/>
        </p:nvSpPr>
        <p:spPr>
          <a:xfrm>
            <a:off x="2022770" y="4806094"/>
            <a:ext cx="5429550" cy="360040"/>
          </a:xfrm>
          <a:prstGeom prst="homePlate">
            <a:avLst/>
          </a:prstGeom>
          <a:solidFill>
            <a:schemeClr val="bg2">
              <a:lumMod val="75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Steel final machining </a:t>
            </a:r>
            <a:endParaRPr lang="en-US" sz="1200" dirty="0"/>
          </a:p>
        </p:txBody>
      </p:sp>
      <p:sp>
        <p:nvSpPr>
          <p:cNvPr id="25" name="Pentagon 24"/>
          <p:cNvSpPr/>
          <p:nvPr/>
        </p:nvSpPr>
        <p:spPr>
          <a:xfrm>
            <a:off x="1388690" y="5568295"/>
            <a:ext cx="5703590" cy="360040"/>
          </a:xfrm>
          <a:prstGeom prst="homePlate">
            <a:avLst/>
          </a:prstGeom>
          <a:solidFill>
            <a:schemeClr val="accent6">
              <a:lumMod val="40000"/>
              <a:lumOff val="6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solidFill>
                  <a:schemeClr val="bg2">
                    <a:lumMod val="50000"/>
                  </a:schemeClr>
                </a:solidFill>
              </a:rPr>
              <a:t>Temporary shielding production &amp; delivery</a:t>
            </a:r>
            <a:endParaRPr lang="en-US" sz="1200" dirty="0">
              <a:solidFill>
                <a:schemeClr val="bg2">
                  <a:lumMod val="50000"/>
                </a:schemeClr>
              </a:solidFill>
            </a:endParaRPr>
          </a:p>
        </p:txBody>
      </p:sp>
      <p:sp>
        <p:nvSpPr>
          <p:cNvPr id="26" name="Pentagon 25"/>
          <p:cNvSpPr/>
          <p:nvPr/>
        </p:nvSpPr>
        <p:spPr>
          <a:xfrm>
            <a:off x="1403648" y="5191828"/>
            <a:ext cx="2448272" cy="360040"/>
          </a:xfrm>
          <a:prstGeom prst="homePlate">
            <a:avLst/>
          </a:prstGeom>
          <a:solidFill>
            <a:schemeClr val="accent1">
              <a:lumMod val="40000"/>
              <a:lumOff val="60000"/>
            </a:schemeClr>
          </a:solidFill>
          <a:ln>
            <a:solidFill>
              <a:srgbClr val="0094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2">
                    <a:lumMod val="60000"/>
                    <a:lumOff val="40000"/>
                  </a:schemeClr>
                </a:solidFill>
              </a:rPr>
              <a:t>Bunker </a:t>
            </a:r>
            <a:r>
              <a:rPr lang="en-US" sz="1200" smtClean="0">
                <a:solidFill>
                  <a:schemeClr val="tx2">
                    <a:lumMod val="60000"/>
                    <a:lumOff val="40000"/>
                  </a:schemeClr>
                </a:solidFill>
              </a:rPr>
              <a:t>frame production</a:t>
            </a:r>
            <a:endParaRPr lang="en-US" sz="1200" dirty="0">
              <a:solidFill>
                <a:schemeClr val="tx2">
                  <a:lumMod val="60000"/>
                  <a:lumOff val="40000"/>
                </a:schemeClr>
              </a:solidFill>
            </a:endParaRPr>
          </a:p>
        </p:txBody>
      </p:sp>
    </p:spTree>
    <p:extLst>
      <p:ext uri="{BB962C8B-B14F-4D97-AF65-F5344CB8AC3E}">
        <p14:creationId xmlns:p14="http://schemas.microsoft.com/office/powerpoint/2010/main" val="1513481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4273</TotalTime>
  <Words>1055</Words>
  <Application>Microsoft Macintosh PowerPoint</Application>
  <PresentationFormat>On-screen Show (4:3)</PresentationFormat>
  <Paragraphs>236</Paragraphs>
  <Slides>12</Slides>
  <Notes>6</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Courier New</vt:lpstr>
      <vt:lpstr>Mangal</vt:lpstr>
      <vt:lpstr>Tahoma</vt:lpstr>
      <vt:lpstr>Times New Roman</vt:lpstr>
      <vt:lpstr>Arial</vt:lpstr>
      <vt:lpstr>Office Theme</vt:lpstr>
      <vt:lpstr>Bunker Project Purchasing/Manufacturing</vt:lpstr>
      <vt:lpstr>The Bunker Purchasing/Manufacturing content</vt:lpstr>
      <vt:lpstr>Purchasing – stage I</vt:lpstr>
      <vt:lpstr>Purchasing – stage II</vt:lpstr>
      <vt:lpstr> </vt:lpstr>
      <vt:lpstr>Manufacturing plan</vt:lpstr>
      <vt:lpstr>Project &amp; Manufacturing plan</vt:lpstr>
      <vt:lpstr>Project &amp; Manufacturing plan</vt:lpstr>
      <vt:lpstr> </vt:lpstr>
      <vt:lpstr> </vt:lpstr>
      <vt:lpstr> </vt:lpstr>
      <vt:lpstr>The Bunker Q/A</vt:lpstr>
    </vt:vector>
  </TitlesOfParts>
  <Company>ESS</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Microsoft Office User</cp:lastModifiedBy>
  <cp:revision>515</cp:revision>
  <cp:lastPrinted>2015-05-29T11:24:30Z</cp:lastPrinted>
  <dcterms:created xsi:type="dcterms:W3CDTF">2013-10-29T16:05:10Z</dcterms:created>
  <dcterms:modified xsi:type="dcterms:W3CDTF">2017-11-29T08:39:45Z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XAccess Type">
    <vt:lpwstr>Inherited</vt:lpwstr>
  </property>
  <property fmtid="{D5CDD505-2E9C-101B-9397-08002B2CF9AE}" pid="3" name="MXActiveVersion">
    <vt:lpwstr>12</vt:lpwstr>
  </property>
  <property fmtid="{D5CDD505-2E9C-101B-9397-08002B2CF9AE}" pid="4" name="MXActual_state_Obsolete">
    <vt:lpwstr>N/A</vt:lpwstr>
  </property>
  <property fmtid="{D5CDD505-2E9C-101B-9397-08002B2CF9AE}" pid="5" name="MXActual_state_Preliminary">
    <vt:lpwstr>Nov 4, 2016</vt:lpwstr>
  </property>
  <property fmtid="{D5CDD505-2E9C-101B-9397-08002B2CF9AE}" pid="6" name="MXActual_state_Release">
    <vt:lpwstr>N/A</vt:lpwstr>
  </property>
  <property fmtid="{D5CDD505-2E9C-101B-9397-08002B2CF9AE}" pid="7" name="MXActual_state_Review">
    <vt:lpwstr>N/A</vt:lpwstr>
  </property>
  <property fmtid="{D5CDD505-2E9C-101B-9397-08002B2CF9AE}" pid="8" name="MXApprover">
    <vt:lpwstr/>
  </property>
  <property fmtid="{D5CDD505-2E9C-101B-9397-08002B2CF9AE}" pid="9" name="MXAuthor">
    <vt:lpwstr>Holmberg, Rickard</vt:lpwstr>
  </property>
  <property fmtid="{D5CDD505-2E9C-101B-9397-08002B2CF9AE}" pid="10" name="MXCheckin Reason">
    <vt:lpwstr/>
  </property>
  <property fmtid="{D5CDD505-2E9C-101B-9397-08002B2CF9AE}" pid="11" name="MXclau">
    <vt:lpwstr>False</vt:lpwstr>
  </property>
  <property fmtid="{D5CDD505-2E9C-101B-9397-08002B2CF9AE}" pid="12" name="MXConfidentiality">
    <vt:lpwstr>Internal</vt:lpwstr>
  </property>
  <property fmtid="{D5CDD505-2E9C-101B-9397-08002B2CF9AE}" pid="13" name="MXCurrent">
    <vt:lpwstr>Preliminary</vt:lpwstr>
  </property>
  <property fmtid="{D5CDD505-2E9C-101B-9397-08002B2CF9AE}" pid="14" name="MXCurrent.Localized">
    <vt:lpwstr>Preliminary</vt:lpwstr>
  </property>
  <property fmtid="{D5CDD505-2E9C-101B-9397-08002B2CF9AE}" pid="15" name="MXDescription">
    <vt:lpwstr>Outer Shielding Presentation</vt:lpwstr>
  </property>
  <property fmtid="{D5CDD505-2E9C-101B-9397-08002B2CF9AE}" pid="16" name="MXDesignated User">
    <vt:lpwstr>Unassigned</vt:lpwstr>
  </property>
  <property fmtid="{D5CDD505-2E9C-101B-9397-08002B2CF9AE}" pid="17" name="MXdmg_GeneratedFrom">
    <vt:lpwstr/>
  </property>
  <property fmtid="{D5CDD505-2E9C-101B-9397-08002B2CF9AE}" pid="18" name="MXdmg_Language">
    <vt:lpwstr>en</vt:lpwstr>
  </property>
  <property fmtid="{D5CDD505-2E9C-101B-9397-08002B2CF9AE}" pid="19" name="MXdmg_LastSourceFileCheckin">
    <vt:lpwstr>Apr 6, 2017</vt:lpwstr>
  </property>
  <property fmtid="{D5CDD505-2E9C-101B-9397-08002B2CF9AE}" pid="20" name="MXEmail">
    <vt:lpwstr>Rickard.Holmberg@esss.se</vt:lpwstr>
  </property>
  <property fmtid="{D5CDD505-2E9C-101B-9397-08002B2CF9AE}" pid="21" name="MXess_LevelOfMaturity">
    <vt:lpwstr/>
  </property>
  <property fmtid="{D5CDD505-2E9C-101B-9397-08002B2CF9AE}" pid="22" name="MXFile Created Date">
    <vt:lpwstr/>
  </property>
  <property fmtid="{D5CDD505-2E9C-101B-9397-08002B2CF9AE}" pid="23" name="MXFile Dimension">
    <vt:lpwstr/>
  </property>
  <property fmtid="{D5CDD505-2E9C-101B-9397-08002B2CF9AE}" pid="24" name="MXFile Duration">
    <vt:lpwstr>0.0</vt:lpwstr>
  </property>
  <property fmtid="{D5CDD505-2E9C-101B-9397-08002B2CF9AE}" pid="25" name="MXFile Modified Date">
    <vt:lpwstr/>
  </property>
  <property fmtid="{D5CDD505-2E9C-101B-9397-08002B2CF9AE}" pid="26" name="MXFile Size">
    <vt:lpwstr>0</vt:lpwstr>
  </property>
  <property fmtid="{D5CDD505-2E9C-101B-9397-08002B2CF9AE}" pid="27" name="MXFile Type">
    <vt:lpwstr/>
  </property>
  <property fmtid="{D5CDD505-2E9C-101B-9397-08002B2CF9AE}" pid="28" name="MXFirstName">
    <vt:lpwstr>Rickard</vt:lpwstr>
  </property>
  <property fmtid="{D5CDD505-2E9C-101B-9397-08002B2CF9AE}" pid="29" name="MXIs Version Object">
    <vt:lpwstr>False</vt:lpwstr>
  </property>
  <property fmtid="{D5CDD505-2E9C-101B-9397-08002B2CF9AE}" pid="30" name="MXLanguage">
    <vt:lpwstr>English</vt:lpwstr>
  </property>
  <property fmtid="{D5CDD505-2E9C-101B-9397-08002B2CF9AE}" pid="31" name="MXLastName">
    <vt:lpwstr>Holmberg</vt:lpwstr>
  </property>
  <property fmtid="{D5CDD505-2E9C-101B-9397-08002B2CF9AE}" pid="32" name="MXLatestVersion">
    <vt:lpwstr>12</vt:lpwstr>
  </property>
  <property fmtid="{D5CDD505-2E9C-101B-9397-08002B2CF9AE}" pid="33" name="MXLegacy Id">
    <vt:lpwstr/>
  </property>
  <property fmtid="{D5CDD505-2E9C-101B-9397-08002B2CF9AE}" pid="34" name="MXLink">
    <vt:lpwstr/>
  </property>
  <property fmtid="{D5CDD505-2E9C-101B-9397-08002B2CF9AE}" pid="35" name="MXMiddleName">
    <vt:lpwstr>Hans</vt:lpwstr>
  </property>
  <property fmtid="{D5CDD505-2E9C-101B-9397-08002B2CF9AE}" pid="36" name="MXMove Files To Version">
    <vt:lpwstr>False</vt:lpwstr>
  </property>
  <property fmtid="{D5CDD505-2E9C-101B-9397-08002B2CF9AE}" pid="37" name="MXName">
    <vt:lpwstr>ESS-0084066</vt:lpwstr>
  </property>
  <property fmtid="{D5CDD505-2E9C-101B-9397-08002B2CF9AE}" pid="38" name="MXOriginator">
    <vt:lpwstr>rickardholmberg</vt:lpwstr>
  </property>
  <property fmtid="{D5CDD505-2E9C-101B-9397-08002B2CF9AE}" pid="39" name="MXPolicy">
    <vt:lpwstr>Controlled Document</vt:lpwstr>
  </property>
  <property fmtid="{D5CDD505-2E9C-101B-9397-08002B2CF9AE}" pid="40" name="MXPolicy.Localized">
    <vt:lpwstr>Controlled Document</vt:lpwstr>
  </property>
  <property fmtid="{D5CDD505-2E9C-101B-9397-08002B2CF9AE}" pid="41" name="MXPrinted Date">
    <vt:lpwstr>Apr 6, 2017</vt:lpwstr>
  </property>
  <property fmtid="{D5CDD505-2E9C-101B-9397-08002B2CF9AE}" pid="42" name="MXPrinted Version">
    <vt:lpwstr>(12)</vt:lpwstr>
  </property>
  <property fmtid="{D5CDD505-2E9C-101B-9397-08002B2CF9AE}" pid="43" name="MXReference">
    <vt:lpwstr/>
  </property>
  <property fmtid="{D5CDD505-2E9C-101B-9397-08002B2CF9AE}" pid="44" name="MXRev">
    <vt:lpwstr>1</vt:lpwstr>
  </property>
  <property fmtid="{D5CDD505-2E9C-101B-9397-08002B2CF9AE}" pid="45" name="MXRevision">
    <vt:lpwstr>1</vt:lpwstr>
  </property>
  <property fmtid="{D5CDD505-2E9C-101B-9397-08002B2CF9AE}" pid="46" name="MXSignatures_state_Obsolete">
    <vt:lpwstr/>
  </property>
  <property fmtid="{D5CDD505-2E9C-101B-9397-08002B2CF9AE}" pid="47" name="MXSignatures_state_Preliminary">
    <vt:lpwstr/>
  </property>
  <property fmtid="{D5CDD505-2E9C-101B-9397-08002B2CF9AE}" pid="48" name="MXSignatures_state_Release">
    <vt:lpwstr/>
  </property>
  <property fmtid="{D5CDD505-2E9C-101B-9397-08002B2CF9AE}" pid="49" name="MXSignatures_state_Review">
    <vt:lpwstr/>
  </property>
  <property fmtid="{D5CDD505-2E9C-101B-9397-08002B2CF9AE}" pid="50" name="MXSubmitter">
    <vt:lpwstr>Holmberg, Rickard</vt:lpwstr>
  </property>
  <property fmtid="{D5CDD505-2E9C-101B-9397-08002B2CF9AE}" pid="51" name="MXSuspend Versioning">
    <vt:lpwstr>False</vt:lpwstr>
  </property>
  <property fmtid="{D5CDD505-2E9C-101B-9397-08002B2CF9AE}" pid="52" name="MXTitle">
    <vt:lpwstr>Outer Shielding Presentation</vt:lpwstr>
  </property>
  <property fmtid="{D5CDD505-2E9C-101B-9397-08002B2CF9AE}" pid="53" name="MXTVADummy1">
    <vt:lpwstr/>
  </property>
  <property fmtid="{D5CDD505-2E9C-101B-9397-08002B2CF9AE}" pid="54" name="MXTVADummy2">
    <vt:lpwstr/>
  </property>
  <property fmtid="{D5CDD505-2E9C-101B-9397-08002B2CF9AE}" pid="55" name="MXTVADummy3">
    <vt:lpwstr/>
  </property>
  <property fmtid="{D5CDD505-2E9C-101B-9397-08002B2CF9AE}" pid="56" name="MXType">
    <vt:lpwstr>dmg_Presentation</vt:lpwstr>
  </property>
  <property fmtid="{D5CDD505-2E9C-101B-9397-08002B2CF9AE}" pid="57" name="MXType.Localized">
    <vt:lpwstr>Presentation</vt:lpwstr>
  </property>
  <property fmtid="{D5CDD505-2E9C-101B-9397-08002B2CF9AE}" pid="58" name="MXUser">
    <vt:lpwstr>rickardholmberg</vt:lpwstr>
  </property>
  <property fmtid="{D5CDD505-2E9C-101B-9397-08002B2CF9AE}" pid="59" name="MXVersion">
    <vt:lpwstr>12</vt:lpwstr>
  </property>
</Properties>
</file>