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sldIdLst>
    <p:sldId id="270" r:id="rId2"/>
    <p:sldId id="279" r:id="rId3"/>
    <p:sldId id="290" r:id="rId4"/>
    <p:sldId id="277" r:id="rId5"/>
    <p:sldId id="276" r:id="rId6"/>
    <p:sldId id="280" r:id="rId7"/>
    <p:sldId id="281" r:id="rId8"/>
    <p:sldId id="275" r:id="rId9"/>
    <p:sldId id="291" r:id="rId10"/>
    <p:sldId id="282" r:id="rId11"/>
    <p:sldId id="292" r:id="rId12"/>
    <p:sldId id="298" r:id="rId13"/>
    <p:sldId id="293" r:id="rId14"/>
    <p:sldId id="294" r:id="rId15"/>
    <p:sldId id="295" r:id="rId16"/>
    <p:sldId id="296" r:id="rId17"/>
    <p:sldId id="297" r:id="rId18"/>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A764"/>
    <a:srgbClr val="C35C59"/>
    <a:srgbClr val="A5C26A"/>
    <a:srgbClr val="CC695B"/>
    <a:srgbClr val="477BB9"/>
    <a:srgbClr val="7F7F7F"/>
    <a:srgbClr val="059ED6"/>
    <a:srgbClr val="77933C"/>
    <a:srgbClr val="E46C0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28" autoAdjust="0"/>
    <p:restoredTop sz="85411" autoAdjust="0"/>
  </p:normalViewPr>
  <p:slideViewPr>
    <p:cSldViewPr>
      <p:cViewPr varScale="1">
        <p:scale>
          <a:sx n="73" d="100"/>
          <a:sy n="73" d="100"/>
        </p:scale>
        <p:origin x="1862"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9F57FC-B3FF-4DF2-9417-962901C07B3B}" type="datetimeFigureOut">
              <a:rPr lang="sv-SE" smtClean="0"/>
              <a:t>2017-12-06</a:t>
            </a:fld>
            <a:endParaRPr lang="sv-S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1A53A7-64CD-4D0E-AAE8-1AC9C79D7085}" type="slidenum">
              <a:rPr lang="sv-SE" smtClean="0"/>
              <a:t>‹#›</a:t>
            </a:fld>
            <a:endParaRPr lang="sv-SE"/>
          </a:p>
        </p:txBody>
      </p:sp>
    </p:spTree>
    <p:extLst>
      <p:ext uri="{BB962C8B-B14F-4D97-AF65-F5344CB8AC3E}">
        <p14:creationId xmlns:p14="http://schemas.microsoft.com/office/powerpoint/2010/main" val="1284655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noProof="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61A53A7-64CD-4D0E-AAE8-1AC9C79D7085}"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sv-S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6852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i="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61A53A7-64CD-4D0E-AAE8-1AC9C79D7085}"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sv-S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946529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sv-SE"/>
          </a:p>
        </p:txBody>
      </p:sp>
      <p:sp>
        <p:nvSpPr>
          <p:cNvPr id="4" name="Date Placeholder 3"/>
          <p:cNvSpPr>
            <a:spLocks noGrp="1"/>
          </p:cNvSpPr>
          <p:nvPr>
            <p:ph type="dt" sz="half" idx="10"/>
          </p:nvPr>
        </p:nvSpPr>
        <p:spPr/>
        <p:txBody>
          <a:bodyPr/>
          <a:lstStyle/>
          <a:p>
            <a:fld id="{5ED7AC81-318B-4D49-A602-9E30227C87EC}" type="datetime1">
              <a:rPr lang="sv-SE" smtClean="0"/>
              <a:t>2017-12-06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a:p>
        </p:txBody>
      </p:sp>
      <p:pic>
        <p:nvPicPr>
          <p:cNvPr id="7"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8304" y="260648"/>
            <a:ext cx="1656184" cy="886059"/>
          </a:xfrm>
          <a:prstGeom prst="rect">
            <a:avLst/>
          </a:prstGeom>
        </p:spPr>
      </p:pic>
    </p:spTree>
    <p:extLst>
      <p:ext uri="{BB962C8B-B14F-4D97-AF65-F5344CB8AC3E}">
        <p14:creationId xmlns:p14="http://schemas.microsoft.com/office/powerpoint/2010/main" val="2439884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solidFill>
                <a:srgbClr val="0094CA"/>
              </a:solidFill>
            </a:endParaRPr>
          </a:p>
        </p:txBody>
      </p:sp>
      <p:sp>
        <p:nvSpPr>
          <p:cNvPr id="2" name="Title 1"/>
          <p:cNvSpPr>
            <a:spLocks noGrp="1"/>
          </p:cNvSpPr>
          <p:nvPr>
            <p:ph type="title"/>
          </p:nvPr>
        </p:nvSpPr>
        <p:spPr/>
        <p:txBody>
          <a:bodyPr/>
          <a:lstStyle/>
          <a:p>
            <a:r>
              <a:rPr lang="en-US"/>
              <a:t>Click to edit Master title style</a:t>
            </a:r>
            <a:endParaRPr lang="sv-SE"/>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p:cNvSpPr>
            <a:spLocks noGrp="1"/>
          </p:cNvSpPr>
          <p:nvPr>
            <p:ph type="dt" sz="half" idx="10"/>
          </p:nvPr>
        </p:nvSpPr>
        <p:spPr/>
        <p:txBody>
          <a:bodyPr/>
          <a:lstStyle/>
          <a:p>
            <a:fld id="{6EB99CB0-346B-43FA-9EE6-F90C3F3BC0BA}" type="datetime1">
              <a:rPr lang="sv-SE" smtClean="0"/>
              <a:t>2017-12-06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a:p>
        </p:txBody>
      </p:sp>
      <p:pic>
        <p:nvPicPr>
          <p:cNvPr id="8" name="Bildobjekt 5"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4008" y="319530"/>
            <a:ext cx="1370480" cy="733206"/>
          </a:xfrm>
          <a:prstGeom prst="rect">
            <a:avLst/>
          </a:prstGeom>
        </p:spPr>
      </p:pic>
    </p:spTree>
    <p:extLst>
      <p:ext uri="{BB962C8B-B14F-4D97-AF65-F5344CB8AC3E}">
        <p14:creationId xmlns:p14="http://schemas.microsoft.com/office/powerpoint/2010/main" val="1351099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solidFill>
                <a:srgbClr val="0094CA"/>
              </a:solidFill>
            </a:endParaRPr>
          </a:p>
        </p:txBody>
      </p:sp>
      <p:sp>
        <p:nvSpPr>
          <p:cNvPr id="2" name="Title 1"/>
          <p:cNvSpPr>
            <a:spLocks noGrp="1"/>
          </p:cNvSpPr>
          <p:nvPr>
            <p:ph type="title"/>
          </p:nvPr>
        </p:nvSpPr>
        <p:spPr/>
        <p:txBody>
          <a:bodyPr/>
          <a:lstStyle/>
          <a:p>
            <a:r>
              <a:rPr lang="en-US"/>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p:txBody>
      </p:sp>
      <p:sp>
        <p:nvSpPr>
          <p:cNvPr id="5" name="Date Placeholder 4"/>
          <p:cNvSpPr>
            <a:spLocks noGrp="1"/>
          </p:cNvSpPr>
          <p:nvPr>
            <p:ph type="dt" sz="half" idx="10"/>
          </p:nvPr>
        </p:nvSpPr>
        <p:spPr/>
        <p:txBody>
          <a:bodyPr/>
          <a:lstStyle/>
          <a:p>
            <a:fld id="{42E66B7F-8271-49DA-A25A-F4BB9F476347}" type="datetime1">
              <a:rPr lang="sv-SE" smtClean="0"/>
              <a:t>2017-12-06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51115BC-487E-4422-894C-CB7CD3E79223}" type="slidenum">
              <a:rPr lang="sv-SE" smtClean="0"/>
              <a:t>‹#›</a:t>
            </a:fld>
            <a:endParaRPr lang="sv-SE"/>
          </a:p>
        </p:txBody>
      </p:sp>
      <p:pic>
        <p:nvPicPr>
          <p:cNvPr id="9"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4662" y="260648"/>
            <a:ext cx="1359826" cy="727507"/>
          </a:xfrm>
          <a:prstGeom prst="rect">
            <a:avLst/>
          </a:prstGeom>
        </p:spPr>
      </p:pic>
    </p:spTree>
    <p:extLst>
      <p:ext uri="{BB962C8B-B14F-4D97-AF65-F5344CB8AC3E}">
        <p14:creationId xmlns:p14="http://schemas.microsoft.com/office/powerpoint/2010/main" val="136283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p:cNvSpPr>
            <a:spLocks noGrp="1"/>
          </p:cNvSpPr>
          <p:nvPr>
            <p:ph type="dt" sz="half" idx="10"/>
          </p:nvPr>
        </p:nvSpPr>
        <p:spPr/>
        <p:txBody>
          <a:bodyPr/>
          <a:lstStyle/>
          <a:p>
            <a:fld id="{3C7D23FA-05C4-4CC1-B281-2F815585BC1C}" type="datetime1">
              <a:rPr lang="sv-SE" smtClean="0"/>
              <a:t>2017-12-06</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551115BC-487E-4422-894C-CB7CD3E79223}" type="slidenum">
              <a:rPr lang="sv-SE" smtClean="0"/>
              <a:t>‹#›</a:t>
            </a:fld>
            <a:endParaRPr lang="sv-SE"/>
          </a:p>
        </p:txBody>
      </p:sp>
      <p:sp>
        <p:nvSpPr>
          <p:cNvPr id="10"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solidFill>
                <a:srgbClr val="0094CA"/>
              </a:solidFill>
            </a:endParaRPr>
          </a:p>
        </p:txBody>
      </p:sp>
    </p:spTree>
    <p:extLst>
      <p:ext uri="{BB962C8B-B14F-4D97-AF65-F5344CB8AC3E}">
        <p14:creationId xmlns:p14="http://schemas.microsoft.com/office/powerpoint/2010/main" val="1249740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0A169BA-334B-4333-8E87-5E84390FCC47}"/>
              </a:ext>
            </a:extLst>
          </p:cNvPr>
          <p:cNvSpPr>
            <a:spLocks noGrp="1"/>
          </p:cNvSpPr>
          <p:nvPr>
            <p:ph/>
          </p:nvPr>
        </p:nvSpPr>
        <p:spPr>
          <a:xfrm>
            <a:off x="457200" y="274638"/>
            <a:ext cx="8229600" cy="58515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Date Placeholder 2">
            <a:extLst>
              <a:ext uri="{FF2B5EF4-FFF2-40B4-BE49-F238E27FC236}">
                <a16:creationId xmlns:a16="http://schemas.microsoft.com/office/drawing/2014/main" id="{43B26610-7430-4F35-8942-E40EA16ECF48}"/>
              </a:ext>
            </a:extLst>
          </p:cNvPr>
          <p:cNvSpPr>
            <a:spLocks noGrp="1"/>
          </p:cNvSpPr>
          <p:nvPr>
            <p:ph type="dt" sz="half" idx="10"/>
          </p:nvPr>
        </p:nvSpPr>
        <p:spPr/>
        <p:txBody>
          <a:bodyPr/>
          <a:lstStyle/>
          <a:p>
            <a:fld id="{7103233B-D569-4A6E-878F-CDE152514C47}" type="datetime1">
              <a:rPr lang="sv-SE" smtClean="0"/>
              <a:t>2017-12-06</a:t>
            </a:fld>
            <a:endParaRPr lang="sv-SE"/>
          </a:p>
        </p:txBody>
      </p:sp>
      <p:sp>
        <p:nvSpPr>
          <p:cNvPr id="4" name="Footer Placeholder 3">
            <a:extLst>
              <a:ext uri="{FF2B5EF4-FFF2-40B4-BE49-F238E27FC236}">
                <a16:creationId xmlns:a16="http://schemas.microsoft.com/office/drawing/2014/main" id="{8AB0686B-4CB6-4095-B9FA-A82228B35B01}"/>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a16="http://schemas.microsoft.com/office/drawing/2014/main" id="{6B79F0D5-A307-4228-A86D-CA80FB564C15}"/>
              </a:ext>
            </a:extLst>
          </p:cNvPr>
          <p:cNvSpPr>
            <a:spLocks noGrp="1"/>
          </p:cNvSpPr>
          <p:nvPr>
            <p:ph type="sldNum" sz="quarter" idx="12"/>
          </p:nvPr>
        </p:nvSpPr>
        <p:spPr/>
        <p:txBody>
          <a:bodyPr/>
          <a:lstStyle/>
          <a:p>
            <a:fld id="{551115BC-487E-4422-894C-CB7CD3E79223}" type="slidenum">
              <a:rPr lang="sv-SE" smtClean="0"/>
              <a:t>‹#›</a:t>
            </a:fld>
            <a:endParaRPr lang="sv-SE"/>
          </a:p>
        </p:txBody>
      </p:sp>
    </p:spTree>
    <p:extLst>
      <p:ext uri="{BB962C8B-B14F-4D97-AF65-F5344CB8AC3E}">
        <p14:creationId xmlns:p14="http://schemas.microsoft.com/office/powerpoint/2010/main" val="3146652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139136" cy="1143000"/>
          </a:xfrm>
          <a:prstGeom prst="rect">
            <a:avLst/>
          </a:prstGeom>
        </p:spPr>
        <p:txBody>
          <a:bodyPr vert="horz" lIns="91440" tIns="45720" rIns="91440" bIns="45720" rtlCol="0" anchor="ctr">
            <a:normAutofit/>
          </a:bodyPr>
          <a:lstStyle/>
          <a:p>
            <a:r>
              <a:rPr lang="en-US"/>
              <a:t>Click to edit Master title style</a:t>
            </a:r>
            <a:endParaRPr lang="sv-SE"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03233B-D569-4A6E-878F-CDE152514C47}" type="datetime1">
              <a:rPr lang="sv-SE" smtClean="0"/>
              <a:t>2017-12-06</a:t>
            </a:fld>
            <a:endParaRPr lang="sv-S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1115BC-487E-4422-894C-CB7CD3E79223}" type="slidenum">
              <a:rPr lang="sv-SE" smtClean="0"/>
              <a:t>‹#›</a:t>
            </a:fld>
            <a:endParaRPr lang="sv-SE"/>
          </a:p>
        </p:txBody>
      </p:sp>
    </p:spTree>
    <p:extLst>
      <p:ext uri="{BB962C8B-B14F-4D97-AF65-F5344CB8AC3E}">
        <p14:creationId xmlns:p14="http://schemas.microsoft.com/office/powerpoint/2010/main" val="3806408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Lst>
  <p:hf hdr="0" ftr="0" dt="0"/>
  <p:txStyles>
    <p:titleStyle>
      <a:lvl1pPr algn="l" defTabSz="914400" rtl="0" eaLnBrk="1" latinLnBrk="0" hangingPunct="1">
        <a:spcBef>
          <a:spcPct val="0"/>
        </a:spcBef>
        <a:buNone/>
        <a:defRPr sz="3200" kern="1200" baseline="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baseline="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europeanspallationsource.se/"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DD2AE-C3B2-4A85-AF98-B27A1D5F326B}"/>
              </a:ext>
            </a:extLst>
          </p:cNvPr>
          <p:cNvSpPr>
            <a:spLocks noGrp="1"/>
          </p:cNvSpPr>
          <p:nvPr>
            <p:ph type="ctrTitle"/>
          </p:nvPr>
        </p:nvSpPr>
        <p:spPr>
          <a:xfrm>
            <a:off x="685800" y="1268760"/>
            <a:ext cx="7772400" cy="2617439"/>
          </a:xfrm>
        </p:spPr>
        <p:txBody>
          <a:bodyPr>
            <a:normAutofit/>
          </a:bodyPr>
          <a:lstStyle/>
          <a:p>
            <a:pPr algn="ctr"/>
            <a:r>
              <a:rPr lang="en-GB" sz="5400" b="1" dirty="0"/>
              <a:t>BUNKER SYSTEM</a:t>
            </a:r>
            <a:br>
              <a:rPr lang="en-GB" dirty="0"/>
            </a:br>
            <a:r>
              <a:rPr lang="en-GB" sz="4000" b="1" dirty="0"/>
              <a:t>REQUIREMENTS</a:t>
            </a:r>
            <a:br>
              <a:rPr lang="en-GB" dirty="0"/>
            </a:br>
            <a:r>
              <a:rPr lang="en-GB" dirty="0"/>
              <a:t>Critical Design Review (CDR)</a:t>
            </a:r>
            <a:br>
              <a:rPr lang="en-GB" dirty="0"/>
            </a:br>
            <a:r>
              <a:rPr lang="en-GB" dirty="0"/>
              <a:t>5 December 2017</a:t>
            </a:r>
          </a:p>
        </p:txBody>
      </p:sp>
      <p:sp>
        <p:nvSpPr>
          <p:cNvPr id="6" name="Subtitle 2">
            <a:extLst>
              <a:ext uri="{FF2B5EF4-FFF2-40B4-BE49-F238E27FC236}">
                <a16:creationId xmlns:a16="http://schemas.microsoft.com/office/drawing/2014/main" id="{E117BFE0-868F-41F5-96C4-FCC857FCE3C9}"/>
              </a:ext>
            </a:extLst>
          </p:cNvPr>
          <p:cNvSpPr>
            <a:spLocks noGrp="1"/>
          </p:cNvSpPr>
          <p:nvPr>
            <p:ph type="subTitle" idx="1"/>
          </p:nvPr>
        </p:nvSpPr>
        <p:spPr>
          <a:xfrm>
            <a:off x="1371600" y="4196680"/>
            <a:ext cx="6400800" cy="2112640"/>
          </a:xfrm>
        </p:spPr>
        <p:txBody>
          <a:bodyPr>
            <a:normAutofit lnSpcReduction="10000"/>
          </a:bodyPr>
          <a:lstStyle/>
          <a:p>
            <a:r>
              <a:rPr lang="en-GB" dirty="0">
                <a:solidFill>
                  <a:schemeClr val="bg1"/>
                </a:solidFill>
              </a:rPr>
              <a:t>Mark Ridgley</a:t>
            </a:r>
          </a:p>
          <a:p>
            <a:r>
              <a:rPr lang="en-GB" dirty="0">
                <a:solidFill>
                  <a:schemeClr val="bg1"/>
                </a:solidFill>
              </a:rPr>
              <a:t>Technical Documentation Coordinator</a:t>
            </a:r>
          </a:p>
          <a:p>
            <a:r>
              <a:rPr lang="en-GB" dirty="0">
                <a:solidFill>
                  <a:schemeClr val="bg1"/>
                </a:solidFill>
              </a:rPr>
              <a:t> Bunker Project</a:t>
            </a:r>
          </a:p>
          <a:p>
            <a:endParaRPr lang="en-GB" sz="1800" dirty="0">
              <a:solidFill>
                <a:schemeClr val="bg1"/>
              </a:solidFill>
            </a:endParaRPr>
          </a:p>
          <a:p>
            <a:r>
              <a:rPr lang="en-GB" sz="1800" dirty="0">
                <a:solidFill>
                  <a:schemeClr val="accent1">
                    <a:lumMod val="20000"/>
                    <a:lumOff val="80000"/>
                  </a:schemeClr>
                </a:solidFill>
                <a:hlinkClick r:id="rId2"/>
              </a:rPr>
              <a:t>europeanspallationsource.se</a:t>
            </a:r>
            <a:endParaRPr lang="en-GB" sz="1800" dirty="0">
              <a:solidFill>
                <a:schemeClr val="accent1">
                  <a:lumMod val="20000"/>
                  <a:lumOff val="80000"/>
                </a:schemeClr>
              </a:solidFill>
            </a:endParaRPr>
          </a:p>
          <a:p>
            <a:endParaRPr lang="en-GB" sz="1800" dirty="0">
              <a:solidFill>
                <a:schemeClr val="bg1"/>
              </a:solidFill>
            </a:endParaRPr>
          </a:p>
        </p:txBody>
      </p:sp>
    </p:spTree>
    <p:extLst>
      <p:ext uri="{BB962C8B-B14F-4D97-AF65-F5344CB8AC3E}">
        <p14:creationId xmlns:p14="http://schemas.microsoft.com/office/powerpoint/2010/main" val="33726715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E57C6-9354-434A-8FD4-A8E8A7154838}"/>
              </a:ext>
            </a:extLst>
          </p:cNvPr>
          <p:cNvSpPr>
            <a:spLocks noGrp="1"/>
          </p:cNvSpPr>
          <p:nvPr>
            <p:ph type="title"/>
          </p:nvPr>
        </p:nvSpPr>
        <p:spPr/>
        <p:txBody>
          <a:bodyPr/>
          <a:lstStyle/>
          <a:p>
            <a:r>
              <a:rPr lang="en-GB" dirty="0"/>
              <a:t>Bunker System Requirements</a:t>
            </a:r>
            <a:br>
              <a:rPr lang="en-GB" dirty="0"/>
            </a:br>
            <a:r>
              <a:rPr lang="en-GB" sz="2000" dirty="0"/>
              <a:t>ESS-0123443 - System Architecture Description (SAD)</a:t>
            </a:r>
            <a:endParaRPr lang="en-GB" dirty="0"/>
          </a:p>
        </p:txBody>
      </p:sp>
      <p:sp>
        <p:nvSpPr>
          <p:cNvPr id="3" name="Content Placeholder 2">
            <a:extLst>
              <a:ext uri="{FF2B5EF4-FFF2-40B4-BE49-F238E27FC236}">
                <a16:creationId xmlns:a16="http://schemas.microsoft.com/office/drawing/2014/main" id="{3CD70EDC-1292-44C1-91D0-A744641A7C5B}"/>
              </a:ext>
            </a:extLst>
          </p:cNvPr>
          <p:cNvSpPr>
            <a:spLocks noGrp="1"/>
          </p:cNvSpPr>
          <p:nvPr>
            <p:ph sz="half" idx="1"/>
          </p:nvPr>
        </p:nvSpPr>
        <p:spPr>
          <a:xfrm>
            <a:off x="457200" y="1600201"/>
            <a:ext cx="8229600" cy="892695"/>
          </a:xfrm>
        </p:spPr>
        <p:txBody>
          <a:bodyPr>
            <a:normAutofit fontScale="92500" lnSpcReduction="20000"/>
          </a:bodyPr>
          <a:lstStyle/>
          <a:p>
            <a:r>
              <a:rPr lang="en-GB" sz="1900" dirty="0"/>
              <a:t>As well as describing the system architecture, SAD allocates BS.SyR to subsystems accordingly.</a:t>
            </a:r>
          </a:p>
          <a:p>
            <a:pPr>
              <a:spcBef>
                <a:spcPts val="600"/>
              </a:spcBef>
            </a:pPr>
            <a:r>
              <a:rPr lang="en-GB" sz="1900" dirty="0"/>
              <a:t>BS.SyR are allocated to at least one subsystem.</a:t>
            </a:r>
          </a:p>
        </p:txBody>
      </p:sp>
      <p:pic>
        <p:nvPicPr>
          <p:cNvPr id="6" name="Content Placeholder 5">
            <a:extLst>
              <a:ext uri="{FF2B5EF4-FFF2-40B4-BE49-F238E27FC236}">
                <a16:creationId xmlns:a16="http://schemas.microsoft.com/office/drawing/2014/main" id="{1D0B31D8-DE5E-4494-85CA-4555213416CF}"/>
              </a:ext>
            </a:extLst>
          </p:cNvPr>
          <p:cNvPicPr>
            <a:picLocks noGrp="1" noChangeAspect="1"/>
          </p:cNvPicPr>
          <p:nvPr>
            <p:ph sz="half" idx="2"/>
          </p:nvPr>
        </p:nvPicPr>
        <p:blipFill>
          <a:blip r:embed="rId3"/>
          <a:stretch>
            <a:fillRect/>
          </a:stretch>
        </p:blipFill>
        <p:spPr>
          <a:xfrm>
            <a:off x="1115883" y="2538777"/>
            <a:ext cx="6912233" cy="3771692"/>
          </a:xfrm>
          <a:prstGeom prst="rect">
            <a:avLst/>
          </a:prstGeom>
        </p:spPr>
      </p:pic>
      <p:sp>
        <p:nvSpPr>
          <p:cNvPr id="5" name="Slide Number Placeholder 4">
            <a:extLst>
              <a:ext uri="{FF2B5EF4-FFF2-40B4-BE49-F238E27FC236}">
                <a16:creationId xmlns:a16="http://schemas.microsoft.com/office/drawing/2014/main" id="{F7E958D3-AE76-4C26-8E6D-DB2CF868C60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51115BC-487E-4422-894C-CB7CD3E79223}" type="slidenum">
              <a:rPr kumimoji="0" lang="en-GB"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TextBox 6">
            <a:extLst>
              <a:ext uri="{FF2B5EF4-FFF2-40B4-BE49-F238E27FC236}">
                <a16:creationId xmlns:a16="http://schemas.microsoft.com/office/drawing/2014/main" id="{14564B3A-2B16-4E1E-BBFF-63989F7CD480}"/>
              </a:ext>
            </a:extLst>
          </p:cNvPr>
          <p:cNvSpPr txBox="1"/>
          <p:nvPr/>
        </p:nvSpPr>
        <p:spPr>
          <a:xfrm>
            <a:off x="1043608" y="5498068"/>
            <a:ext cx="2904641"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Calibri"/>
                <a:ea typeface="+mn-ea"/>
                <a:cs typeface="+mn-cs"/>
              </a:rPr>
              <a:t>Bunker System Breakdown Structure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Calibri"/>
                <a:ea typeface="+mn-ea"/>
                <a:cs typeface="+mn-cs"/>
              </a:rPr>
              <a:t>(simplistic)</a:t>
            </a:r>
            <a:endParaRPr kumimoji="0" lang="en-GB" sz="800" b="1"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65162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09EC3-6D7C-4394-AEFD-8507C473B078}"/>
              </a:ext>
            </a:extLst>
          </p:cNvPr>
          <p:cNvSpPr>
            <a:spLocks noGrp="1"/>
          </p:cNvSpPr>
          <p:nvPr>
            <p:ph type="title"/>
          </p:nvPr>
        </p:nvSpPr>
        <p:spPr>
          <a:xfrm>
            <a:off x="457200" y="274638"/>
            <a:ext cx="7139136" cy="1143000"/>
          </a:xfrm>
        </p:spPr>
        <p:txBody>
          <a:bodyPr/>
          <a:lstStyle/>
          <a:p>
            <a:r>
              <a:rPr lang="en-GB" dirty="0">
                <a:solidFill>
                  <a:prstClr val="white"/>
                </a:solidFill>
              </a:rPr>
              <a:t>Bunker System Requirements</a:t>
            </a:r>
            <a:br>
              <a:rPr lang="en-GB" dirty="0">
                <a:solidFill>
                  <a:prstClr val="white"/>
                </a:solidFill>
              </a:rPr>
            </a:br>
            <a:r>
              <a:rPr lang="en-GB" sz="2000" dirty="0"/>
              <a:t>ESS-0123443 - System Architecture Description (SAD)</a:t>
            </a:r>
            <a:endParaRPr lang="en-GB" dirty="0"/>
          </a:p>
        </p:txBody>
      </p:sp>
      <p:sp>
        <p:nvSpPr>
          <p:cNvPr id="4" name="Slide Number Placeholder 3">
            <a:extLst>
              <a:ext uri="{FF2B5EF4-FFF2-40B4-BE49-F238E27FC236}">
                <a16:creationId xmlns:a16="http://schemas.microsoft.com/office/drawing/2014/main" id="{905958B4-B33C-46DE-AFEC-99C7C7527DFA}"/>
              </a:ext>
            </a:extLst>
          </p:cNvPr>
          <p:cNvSpPr>
            <a:spLocks noGrp="1"/>
          </p:cNvSpPr>
          <p:nvPr>
            <p:ph type="sldNum" sz="quarter" idx="12"/>
          </p:nvPr>
        </p:nvSpPr>
        <p:spPr/>
        <p:txBody>
          <a:bodyPr/>
          <a:lstStyle/>
          <a:p>
            <a:fld id="{551115BC-487E-4422-894C-CB7CD3E79223}" type="slidenum">
              <a:rPr lang="sv-SE" smtClean="0"/>
              <a:t>11</a:t>
            </a:fld>
            <a:endParaRPr lang="sv-SE" dirty="0"/>
          </a:p>
        </p:txBody>
      </p:sp>
      <p:sp>
        <p:nvSpPr>
          <p:cNvPr id="5" name="Content Placeholder 4">
            <a:extLst>
              <a:ext uri="{FF2B5EF4-FFF2-40B4-BE49-F238E27FC236}">
                <a16:creationId xmlns:a16="http://schemas.microsoft.com/office/drawing/2014/main" id="{5BC8C65D-B230-4119-9591-16E5A79E65F8}"/>
              </a:ext>
            </a:extLst>
          </p:cNvPr>
          <p:cNvSpPr>
            <a:spLocks noGrp="1"/>
          </p:cNvSpPr>
          <p:nvPr>
            <p:ph idx="1"/>
          </p:nvPr>
        </p:nvSpPr>
        <p:spPr>
          <a:xfrm>
            <a:off x="457200" y="1600200"/>
            <a:ext cx="8229600" cy="4525963"/>
          </a:xfrm>
        </p:spPr>
        <p:txBody>
          <a:bodyPr>
            <a:normAutofit/>
          </a:bodyPr>
          <a:lstStyle/>
          <a:p>
            <a:r>
              <a:rPr lang="sv-SE" sz="1800" dirty="0"/>
              <a:t>For </a:t>
            </a:r>
            <a:r>
              <a:rPr lang="en-GB" sz="1800" dirty="0"/>
              <a:t>allocation</a:t>
            </a:r>
            <a:r>
              <a:rPr lang="sv-SE" sz="1800" dirty="0"/>
              <a:t> </a:t>
            </a:r>
            <a:r>
              <a:rPr lang="en-GB" sz="1800" dirty="0"/>
              <a:t>of</a:t>
            </a:r>
            <a:r>
              <a:rPr lang="sv-SE" sz="1800" dirty="0"/>
              <a:t> Bunker System </a:t>
            </a:r>
            <a:r>
              <a:rPr lang="en-GB" sz="1800" dirty="0"/>
              <a:t>requirements</a:t>
            </a:r>
            <a:r>
              <a:rPr lang="sv-SE" sz="1800" dirty="0"/>
              <a:t> (BS.SyR) to the subsystems:</a:t>
            </a:r>
          </a:p>
          <a:p>
            <a:pPr lvl="1"/>
            <a:r>
              <a:rPr lang="en-GB" sz="1600" dirty="0"/>
              <a:t>See ESS-0123443, SAD for the Bunker System, Section 4. </a:t>
            </a:r>
            <a:br>
              <a:rPr lang="en-GB" sz="1600" dirty="0"/>
            </a:br>
            <a:r>
              <a:rPr lang="en-GB" sz="1600" dirty="0"/>
              <a:t>(Systems Documentation folder in Material)</a:t>
            </a:r>
          </a:p>
        </p:txBody>
      </p:sp>
    </p:spTree>
    <p:extLst>
      <p:ext uri="{BB962C8B-B14F-4D97-AF65-F5344CB8AC3E}">
        <p14:creationId xmlns:p14="http://schemas.microsoft.com/office/powerpoint/2010/main" val="1366629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09EC3-6D7C-4394-AEFD-8507C473B078}"/>
              </a:ext>
            </a:extLst>
          </p:cNvPr>
          <p:cNvSpPr>
            <a:spLocks noGrp="1"/>
          </p:cNvSpPr>
          <p:nvPr>
            <p:ph type="title"/>
          </p:nvPr>
        </p:nvSpPr>
        <p:spPr>
          <a:xfrm>
            <a:off x="457200" y="274638"/>
            <a:ext cx="7139136" cy="1143000"/>
          </a:xfrm>
        </p:spPr>
        <p:txBody>
          <a:bodyPr/>
          <a:lstStyle/>
          <a:p>
            <a:r>
              <a:rPr lang="en-GB" dirty="0">
                <a:solidFill>
                  <a:prstClr val="white"/>
                </a:solidFill>
              </a:rPr>
              <a:t>Bunker System Requirements</a:t>
            </a:r>
            <a:br>
              <a:rPr lang="en-GB" dirty="0">
                <a:solidFill>
                  <a:prstClr val="white"/>
                </a:solidFill>
              </a:rPr>
            </a:br>
            <a:r>
              <a:rPr lang="en-GB" sz="2000" dirty="0"/>
              <a:t>ESS-0123443 - System Architecture Description (SAD)</a:t>
            </a:r>
            <a:endParaRPr lang="en-GB" dirty="0"/>
          </a:p>
        </p:txBody>
      </p:sp>
      <p:sp>
        <p:nvSpPr>
          <p:cNvPr id="4" name="Slide Number Placeholder 3">
            <a:extLst>
              <a:ext uri="{FF2B5EF4-FFF2-40B4-BE49-F238E27FC236}">
                <a16:creationId xmlns:a16="http://schemas.microsoft.com/office/drawing/2014/main" id="{905958B4-B33C-46DE-AFEC-99C7C7527DFA}"/>
              </a:ext>
            </a:extLst>
          </p:cNvPr>
          <p:cNvSpPr>
            <a:spLocks noGrp="1"/>
          </p:cNvSpPr>
          <p:nvPr>
            <p:ph type="sldNum" sz="quarter" idx="12"/>
          </p:nvPr>
        </p:nvSpPr>
        <p:spPr/>
        <p:txBody>
          <a:bodyPr/>
          <a:lstStyle/>
          <a:p>
            <a:fld id="{551115BC-487E-4422-894C-CB7CD3E79223}" type="slidenum">
              <a:rPr lang="sv-SE" smtClean="0"/>
              <a:t>12</a:t>
            </a:fld>
            <a:endParaRPr lang="sv-SE" dirty="0"/>
          </a:p>
        </p:txBody>
      </p:sp>
      <p:pic>
        <p:nvPicPr>
          <p:cNvPr id="9" name="Picture 8">
            <a:extLst>
              <a:ext uri="{FF2B5EF4-FFF2-40B4-BE49-F238E27FC236}">
                <a16:creationId xmlns:a16="http://schemas.microsoft.com/office/drawing/2014/main" id="{D93BC1D2-4544-48A3-B3B3-7B7114AC18D0}"/>
              </a:ext>
            </a:extLst>
          </p:cNvPr>
          <p:cNvPicPr>
            <a:picLocks noChangeAspect="1"/>
          </p:cNvPicPr>
          <p:nvPr/>
        </p:nvPicPr>
        <p:blipFill>
          <a:blip r:embed="rId2"/>
          <a:stretch>
            <a:fillRect/>
          </a:stretch>
        </p:blipFill>
        <p:spPr>
          <a:xfrm>
            <a:off x="1805369" y="1556792"/>
            <a:ext cx="5070887" cy="5279656"/>
          </a:xfrm>
          <a:prstGeom prst="rect">
            <a:avLst/>
          </a:prstGeom>
        </p:spPr>
      </p:pic>
      <p:sp>
        <p:nvSpPr>
          <p:cNvPr id="10" name="TextBox 9">
            <a:extLst>
              <a:ext uri="{FF2B5EF4-FFF2-40B4-BE49-F238E27FC236}">
                <a16:creationId xmlns:a16="http://schemas.microsoft.com/office/drawing/2014/main" id="{438CC019-8AC2-4AE2-AEFC-BC66022CCB5E}"/>
              </a:ext>
            </a:extLst>
          </p:cNvPr>
          <p:cNvSpPr txBox="1"/>
          <p:nvPr/>
        </p:nvSpPr>
        <p:spPr>
          <a:xfrm>
            <a:off x="5101082" y="1844824"/>
            <a:ext cx="1786964" cy="307777"/>
          </a:xfrm>
          <a:prstGeom prst="rect">
            <a:avLst/>
          </a:prstGeom>
          <a:noFill/>
        </p:spPr>
        <p:txBody>
          <a:bodyPr wrap="none" rtlCol="0">
            <a:spAutoFit/>
          </a:bodyPr>
          <a:lstStyle/>
          <a:p>
            <a:r>
              <a:rPr lang="en-GB" sz="1400" dirty="0"/>
              <a:t>Flow of requirements </a:t>
            </a:r>
          </a:p>
        </p:txBody>
      </p:sp>
    </p:spTree>
    <p:extLst>
      <p:ext uri="{BB962C8B-B14F-4D97-AF65-F5344CB8AC3E}">
        <p14:creationId xmlns:p14="http://schemas.microsoft.com/office/powerpoint/2010/main" val="1580801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09EC3-6D7C-4394-AEFD-8507C473B078}"/>
              </a:ext>
            </a:extLst>
          </p:cNvPr>
          <p:cNvSpPr>
            <a:spLocks noGrp="1"/>
          </p:cNvSpPr>
          <p:nvPr>
            <p:ph type="title"/>
          </p:nvPr>
        </p:nvSpPr>
        <p:spPr>
          <a:xfrm>
            <a:off x="457200" y="274638"/>
            <a:ext cx="7139136" cy="1143000"/>
          </a:xfrm>
        </p:spPr>
        <p:txBody>
          <a:bodyPr/>
          <a:lstStyle/>
          <a:p>
            <a:r>
              <a:rPr lang="en-GB" dirty="0">
                <a:solidFill>
                  <a:prstClr val="white"/>
                </a:solidFill>
              </a:rPr>
              <a:t>Bunker Structural Support System</a:t>
            </a:r>
            <a:br>
              <a:rPr lang="en-GB" dirty="0">
                <a:solidFill>
                  <a:prstClr val="white"/>
                </a:solidFill>
              </a:rPr>
            </a:br>
            <a:r>
              <a:rPr lang="en-GB" sz="2000" dirty="0"/>
              <a:t>System Requirements</a:t>
            </a:r>
            <a:endParaRPr lang="en-GB" dirty="0"/>
          </a:p>
        </p:txBody>
      </p:sp>
      <p:sp>
        <p:nvSpPr>
          <p:cNvPr id="4" name="Slide Number Placeholder 3">
            <a:extLst>
              <a:ext uri="{FF2B5EF4-FFF2-40B4-BE49-F238E27FC236}">
                <a16:creationId xmlns:a16="http://schemas.microsoft.com/office/drawing/2014/main" id="{905958B4-B33C-46DE-AFEC-99C7C7527DFA}"/>
              </a:ext>
            </a:extLst>
          </p:cNvPr>
          <p:cNvSpPr>
            <a:spLocks noGrp="1"/>
          </p:cNvSpPr>
          <p:nvPr>
            <p:ph type="sldNum" sz="quarter" idx="12"/>
          </p:nvPr>
        </p:nvSpPr>
        <p:spPr/>
        <p:txBody>
          <a:bodyPr/>
          <a:lstStyle/>
          <a:p>
            <a:fld id="{551115BC-487E-4422-894C-CB7CD3E79223}" type="slidenum">
              <a:rPr lang="sv-SE" smtClean="0"/>
              <a:t>13</a:t>
            </a:fld>
            <a:endParaRPr lang="sv-SE" dirty="0"/>
          </a:p>
        </p:txBody>
      </p:sp>
      <p:sp>
        <p:nvSpPr>
          <p:cNvPr id="5" name="Content Placeholder 4">
            <a:extLst>
              <a:ext uri="{FF2B5EF4-FFF2-40B4-BE49-F238E27FC236}">
                <a16:creationId xmlns:a16="http://schemas.microsoft.com/office/drawing/2014/main" id="{5BC8C65D-B230-4119-9591-16E5A79E65F8}"/>
              </a:ext>
            </a:extLst>
          </p:cNvPr>
          <p:cNvSpPr>
            <a:spLocks noGrp="1"/>
          </p:cNvSpPr>
          <p:nvPr>
            <p:ph idx="1"/>
          </p:nvPr>
        </p:nvSpPr>
        <p:spPr>
          <a:xfrm>
            <a:off x="457200" y="1600200"/>
            <a:ext cx="8229600" cy="4525963"/>
          </a:xfrm>
        </p:spPr>
        <p:txBody>
          <a:bodyPr>
            <a:normAutofit/>
          </a:bodyPr>
          <a:lstStyle/>
          <a:p>
            <a:r>
              <a:rPr lang="sv-SE" sz="1800" dirty="0"/>
              <a:t>For </a:t>
            </a:r>
            <a:r>
              <a:rPr lang="en-GB" sz="1800" dirty="0"/>
              <a:t>high-level requirements </a:t>
            </a:r>
            <a:r>
              <a:rPr lang="sv-SE" sz="1800" dirty="0"/>
              <a:t>(BS.SyR) </a:t>
            </a:r>
            <a:r>
              <a:rPr lang="en-GB" sz="1800" dirty="0"/>
              <a:t>allocated to the </a:t>
            </a:r>
            <a:r>
              <a:rPr lang="sv-SE" sz="1800" dirty="0"/>
              <a:t>Bunker </a:t>
            </a:r>
            <a:r>
              <a:rPr lang="en-GB" sz="1800" dirty="0"/>
              <a:t>Structural Support</a:t>
            </a:r>
            <a:r>
              <a:rPr lang="sv-SE" sz="1800" dirty="0"/>
              <a:t> System:</a:t>
            </a:r>
          </a:p>
          <a:p>
            <a:pPr lvl="1"/>
            <a:r>
              <a:rPr lang="en-GB" sz="1600" dirty="0"/>
              <a:t>See ESS-0123282, ConOps for the Bunker Structural Support System.</a:t>
            </a:r>
          </a:p>
          <a:p>
            <a:pPr marL="457200" lvl="1" indent="0">
              <a:buNone/>
            </a:pPr>
            <a:endParaRPr lang="en-GB" sz="1600" dirty="0"/>
          </a:p>
          <a:p>
            <a:r>
              <a:rPr lang="sv-SE" sz="1800" dirty="0"/>
              <a:t>For all Bunker </a:t>
            </a:r>
            <a:r>
              <a:rPr lang="en-GB" sz="1800" dirty="0"/>
              <a:t>Structural Support </a:t>
            </a:r>
            <a:r>
              <a:rPr lang="sv-SE" sz="1800" dirty="0"/>
              <a:t>System </a:t>
            </a:r>
            <a:r>
              <a:rPr lang="en-GB" sz="1800" dirty="0"/>
              <a:t>requirements</a:t>
            </a:r>
            <a:r>
              <a:rPr lang="sv-SE" sz="1800" dirty="0"/>
              <a:t> (</a:t>
            </a:r>
            <a:r>
              <a:rPr lang="sv-SE" sz="1800" dirty="0" err="1"/>
              <a:t>BSSS.SyR</a:t>
            </a:r>
            <a:r>
              <a:rPr lang="sv-SE" sz="1800" dirty="0"/>
              <a:t>):</a:t>
            </a:r>
          </a:p>
          <a:p>
            <a:pPr lvl="1"/>
            <a:r>
              <a:rPr lang="en-GB" sz="1600" dirty="0"/>
              <a:t>See</a:t>
            </a:r>
            <a:r>
              <a:rPr lang="sv-SE" sz="1600" dirty="0"/>
              <a:t> ESS-</a:t>
            </a:r>
            <a:r>
              <a:rPr lang="en-GB" sz="1600" dirty="0"/>
              <a:t>0123295</a:t>
            </a:r>
            <a:r>
              <a:rPr lang="en-GB" sz="1600" dirty="0">
                <a:solidFill>
                  <a:schemeClr val="tx1">
                    <a:lumMod val="50000"/>
                    <a:lumOff val="50000"/>
                  </a:schemeClr>
                </a:solidFill>
              </a:rPr>
              <a:t>, SRS for the Bunker </a:t>
            </a:r>
            <a:r>
              <a:rPr lang="en-GB" sz="1600" dirty="0"/>
              <a:t>Structural Support </a:t>
            </a:r>
            <a:r>
              <a:rPr lang="en-GB" sz="1600" dirty="0">
                <a:solidFill>
                  <a:schemeClr val="tx1">
                    <a:lumMod val="50000"/>
                    <a:lumOff val="50000"/>
                  </a:schemeClr>
                </a:solidFill>
              </a:rPr>
              <a:t>System.</a:t>
            </a:r>
          </a:p>
          <a:p>
            <a:pPr lvl="1"/>
            <a:endParaRPr lang="en-GB" sz="1600" dirty="0"/>
          </a:p>
          <a:p>
            <a:r>
              <a:rPr lang="sv-SE" sz="1800" dirty="0"/>
              <a:t>For </a:t>
            </a:r>
            <a:r>
              <a:rPr lang="en-GB" sz="1800" dirty="0"/>
              <a:t>allocation</a:t>
            </a:r>
            <a:r>
              <a:rPr lang="sv-SE" sz="1800" dirty="0"/>
              <a:t> </a:t>
            </a:r>
            <a:r>
              <a:rPr lang="en-GB" sz="1800" dirty="0"/>
              <a:t>of</a:t>
            </a:r>
            <a:r>
              <a:rPr lang="sv-SE" sz="1800" dirty="0"/>
              <a:t> Bunker </a:t>
            </a:r>
            <a:r>
              <a:rPr lang="en-GB" sz="1800" dirty="0"/>
              <a:t>Structural Support </a:t>
            </a:r>
            <a:r>
              <a:rPr lang="sv-SE" sz="1800" dirty="0"/>
              <a:t>System </a:t>
            </a:r>
            <a:r>
              <a:rPr lang="en-GB" sz="1800" dirty="0"/>
              <a:t>requirements</a:t>
            </a:r>
            <a:r>
              <a:rPr lang="sv-SE" sz="1800" dirty="0"/>
              <a:t> (</a:t>
            </a:r>
            <a:r>
              <a:rPr lang="sv-SE" sz="1800" dirty="0" err="1"/>
              <a:t>BSSS.SyR</a:t>
            </a:r>
            <a:r>
              <a:rPr lang="sv-SE" sz="1800" dirty="0"/>
              <a:t>) to the </a:t>
            </a:r>
            <a:r>
              <a:rPr lang="en-GB" sz="1800" dirty="0"/>
              <a:t>first level subassemblies</a:t>
            </a:r>
            <a:r>
              <a:rPr lang="sv-SE" sz="1800" dirty="0"/>
              <a:t>:</a:t>
            </a:r>
          </a:p>
          <a:p>
            <a:pPr lvl="1"/>
            <a:r>
              <a:rPr lang="en-GB" sz="1600" dirty="0"/>
              <a:t>See ESS-0123445, SAD for the Bunker Structural Support System.</a:t>
            </a:r>
          </a:p>
          <a:p>
            <a:pPr lvl="1"/>
            <a:endParaRPr lang="en-GB" sz="1600" dirty="0"/>
          </a:p>
          <a:p>
            <a:r>
              <a:rPr lang="en-GB" sz="1800" dirty="0"/>
              <a:t>(All available in Systems Documentation folder in Material)</a:t>
            </a:r>
          </a:p>
          <a:p>
            <a:pPr marL="0" indent="0">
              <a:buNone/>
            </a:pPr>
            <a:endParaRPr lang="en-GB" sz="2000" dirty="0"/>
          </a:p>
        </p:txBody>
      </p:sp>
    </p:spTree>
    <p:extLst>
      <p:ext uri="{BB962C8B-B14F-4D97-AF65-F5344CB8AC3E}">
        <p14:creationId xmlns:p14="http://schemas.microsoft.com/office/powerpoint/2010/main" val="33688304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09EC3-6D7C-4394-AEFD-8507C473B078}"/>
              </a:ext>
            </a:extLst>
          </p:cNvPr>
          <p:cNvSpPr>
            <a:spLocks noGrp="1"/>
          </p:cNvSpPr>
          <p:nvPr>
            <p:ph type="title"/>
          </p:nvPr>
        </p:nvSpPr>
        <p:spPr>
          <a:xfrm>
            <a:off x="457200" y="274638"/>
            <a:ext cx="7139136" cy="1143000"/>
          </a:xfrm>
        </p:spPr>
        <p:txBody>
          <a:bodyPr/>
          <a:lstStyle/>
          <a:p>
            <a:r>
              <a:rPr lang="en-GB" dirty="0">
                <a:solidFill>
                  <a:prstClr val="white"/>
                </a:solidFill>
              </a:rPr>
              <a:t>Bunker Wall System</a:t>
            </a:r>
            <a:br>
              <a:rPr lang="en-GB" dirty="0">
                <a:solidFill>
                  <a:prstClr val="white"/>
                </a:solidFill>
              </a:rPr>
            </a:br>
            <a:r>
              <a:rPr lang="en-GB" sz="2000" dirty="0"/>
              <a:t>System Requirements</a:t>
            </a:r>
            <a:endParaRPr lang="en-GB" dirty="0"/>
          </a:p>
        </p:txBody>
      </p:sp>
      <p:sp>
        <p:nvSpPr>
          <p:cNvPr id="4" name="Slide Number Placeholder 3">
            <a:extLst>
              <a:ext uri="{FF2B5EF4-FFF2-40B4-BE49-F238E27FC236}">
                <a16:creationId xmlns:a16="http://schemas.microsoft.com/office/drawing/2014/main" id="{905958B4-B33C-46DE-AFEC-99C7C7527DFA}"/>
              </a:ext>
            </a:extLst>
          </p:cNvPr>
          <p:cNvSpPr>
            <a:spLocks noGrp="1"/>
          </p:cNvSpPr>
          <p:nvPr>
            <p:ph type="sldNum" sz="quarter" idx="12"/>
          </p:nvPr>
        </p:nvSpPr>
        <p:spPr/>
        <p:txBody>
          <a:bodyPr/>
          <a:lstStyle/>
          <a:p>
            <a:fld id="{551115BC-487E-4422-894C-CB7CD3E79223}" type="slidenum">
              <a:rPr lang="sv-SE" smtClean="0"/>
              <a:t>14</a:t>
            </a:fld>
            <a:endParaRPr lang="sv-SE" dirty="0"/>
          </a:p>
        </p:txBody>
      </p:sp>
      <p:sp>
        <p:nvSpPr>
          <p:cNvPr id="5" name="Content Placeholder 4">
            <a:extLst>
              <a:ext uri="{FF2B5EF4-FFF2-40B4-BE49-F238E27FC236}">
                <a16:creationId xmlns:a16="http://schemas.microsoft.com/office/drawing/2014/main" id="{5BC8C65D-B230-4119-9591-16E5A79E65F8}"/>
              </a:ext>
            </a:extLst>
          </p:cNvPr>
          <p:cNvSpPr>
            <a:spLocks noGrp="1"/>
          </p:cNvSpPr>
          <p:nvPr>
            <p:ph idx="1"/>
          </p:nvPr>
        </p:nvSpPr>
        <p:spPr>
          <a:xfrm>
            <a:off x="457200" y="1600200"/>
            <a:ext cx="8229600" cy="4525963"/>
          </a:xfrm>
        </p:spPr>
        <p:txBody>
          <a:bodyPr>
            <a:normAutofit/>
          </a:bodyPr>
          <a:lstStyle/>
          <a:p>
            <a:r>
              <a:rPr lang="sv-SE" sz="1800" dirty="0"/>
              <a:t>For </a:t>
            </a:r>
            <a:r>
              <a:rPr lang="en-GB" sz="1800" dirty="0"/>
              <a:t>high-level requirements </a:t>
            </a:r>
            <a:r>
              <a:rPr lang="sv-SE" sz="1800" dirty="0"/>
              <a:t>(BS.SyR) </a:t>
            </a:r>
            <a:r>
              <a:rPr lang="en-GB" sz="1800" dirty="0"/>
              <a:t>allocated to the </a:t>
            </a:r>
            <a:r>
              <a:rPr lang="sv-SE" sz="1800" dirty="0"/>
              <a:t>Bunker Wall System:</a:t>
            </a:r>
          </a:p>
          <a:p>
            <a:pPr lvl="1"/>
            <a:r>
              <a:rPr lang="en-GB" sz="1600" dirty="0"/>
              <a:t>See ESS-0123283, ConOps for the Bunker </a:t>
            </a:r>
            <a:r>
              <a:rPr lang="sv-SE" sz="1600" dirty="0"/>
              <a:t>Wall </a:t>
            </a:r>
            <a:r>
              <a:rPr lang="en-GB" sz="1600" dirty="0"/>
              <a:t>System.</a:t>
            </a:r>
          </a:p>
          <a:p>
            <a:pPr marL="457200" lvl="1" indent="0">
              <a:buNone/>
            </a:pPr>
            <a:endParaRPr lang="en-GB" sz="1600" dirty="0"/>
          </a:p>
          <a:p>
            <a:r>
              <a:rPr lang="sv-SE" sz="1800" dirty="0"/>
              <a:t>For all Bunker Wall System </a:t>
            </a:r>
            <a:r>
              <a:rPr lang="en-GB" sz="1800" dirty="0"/>
              <a:t>requirements</a:t>
            </a:r>
            <a:r>
              <a:rPr lang="sv-SE" sz="1800" dirty="0"/>
              <a:t> (</a:t>
            </a:r>
            <a:r>
              <a:rPr lang="sv-SE" sz="1800" dirty="0" err="1"/>
              <a:t>BWS.SyR</a:t>
            </a:r>
            <a:r>
              <a:rPr lang="sv-SE" sz="1800" dirty="0"/>
              <a:t>):</a:t>
            </a:r>
          </a:p>
          <a:p>
            <a:pPr lvl="1"/>
            <a:r>
              <a:rPr lang="en-GB" sz="1600" dirty="0"/>
              <a:t>See</a:t>
            </a:r>
            <a:r>
              <a:rPr lang="sv-SE" sz="1600" dirty="0"/>
              <a:t> ESS-</a:t>
            </a:r>
            <a:r>
              <a:rPr lang="en-GB" sz="1600" dirty="0"/>
              <a:t>0123296</a:t>
            </a:r>
            <a:r>
              <a:rPr lang="en-GB" sz="1600" dirty="0">
                <a:solidFill>
                  <a:schemeClr val="tx1">
                    <a:lumMod val="50000"/>
                    <a:lumOff val="50000"/>
                  </a:schemeClr>
                </a:solidFill>
              </a:rPr>
              <a:t>, SRS for the Bunker </a:t>
            </a:r>
            <a:r>
              <a:rPr lang="sv-SE" sz="1600" dirty="0"/>
              <a:t>Wall </a:t>
            </a:r>
            <a:r>
              <a:rPr lang="en-GB" sz="1600" dirty="0">
                <a:solidFill>
                  <a:schemeClr val="tx1">
                    <a:lumMod val="50000"/>
                    <a:lumOff val="50000"/>
                  </a:schemeClr>
                </a:solidFill>
              </a:rPr>
              <a:t>System.</a:t>
            </a:r>
          </a:p>
          <a:p>
            <a:pPr lvl="1"/>
            <a:endParaRPr lang="en-GB" sz="1600" dirty="0"/>
          </a:p>
          <a:p>
            <a:r>
              <a:rPr lang="sv-SE" sz="1800" dirty="0"/>
              <a:t>For </a:t>
            </a:r>
            <a:r>
              <a:rPr lang="en-GB" sz="1800" dirty="0"/>
              <a:t>allocation</a:t>
            </a:r>
            <a:r>
              <a:rPr lang="sv-SE" sz="1800" dirty="0"/>
              <a:t> </a:t>
            </a:r>
            <a:r>
              <a:rPr lang="en-GB" sz="1800" dirty="0"/>
              <a:t>of</a:t>
            </a:r>
            <a:r>
              <a:rPr lang="sv-SE" sz="1800" dirty="0"/>
              <a:t> Bunker Wall System </a:t>
            </a:r>
            <a:r>
              <a:rPr lang="en-GB" sz="1800" dirty="0"/>
              <a:t>requirements</a:t>
            </a:r>
            <a:r>
              <a:rPr lang="sv-SE" sz="1800" dirty="0"/>
              <a:t> (</a:t>
            </a:r>
            <a:r>
              <a:rPr lang="sv-SE" sz="1800" dirty="0" err="1"/>
              <a:t>BWS.SyR</a:t>
            </a:r>
            <a:r>
              <a:rPr lang="sv-SE" sz="1800" dirty="0"/>
              <a:t>) to the </a:t>
            </a:r>
            <a:r>
              <a:rPr lang="en-GB" sz="1800" dirty="0"/>
              <a:t>first level subassemblies</a:t>
            </a:r>
            <a:r>
              <a:rPr lang="sv-SE" sz="1800" dirty="0"/>
              <a:t>:</a:t>
            </a:r>
          </a:p>
          <a:p>
            <a:pPr lvl="1"/>
            <a:r>
              <a:rPr lang="en-GB" sz="1600" dirty="0"/>
              <a:t>See ESS-0123446, SAD for the Bunker </a:t>
            </a:r>
            <a:r>
              <a:rPr lang="sv-SE" sz="1600" dirty="0"/>
              <a:t>Wall </a:t>
            </a:r>
            <a:r>
              <a:rPr lang="en-GB" sz="1600" dirty="0"/>
              <a:t>System.</a:t>
            </a:r>
          </a:p>
          <a:p>
            <a:pPr lvl="1"/>
            <a:endParaRPr lang="en-GB" sz="1600" dirty="0"/>
          </a:p>
          <a:p>
            <a:r>
              <a:rPr lang="en-GB" sz="1800" dirty="0"/>
              <a:t>(All available in Systems Documentation folder in Material)</a:t>
            </a:r>
          </a:p>
          <a:p>
            <a:pPr marL="0" indent="0">
              <a:buNone/>
            </a:pPr>
            <a:endParaRPr lang="en-GB" sz="2000" dirty="0"/>
          </a:p>
          <a:p>
            <a:pPr marL="0" indent="0">
              <a:buNone/>
            </a:pPr>
            <a:endParaRPr lang="en-GB" sz="2000" dirty="0"/>
          </a:p>
        </p:txBody>
      </p:sp>
    </p:spTree>
    <p:extLst>
      <p:ext uri="{BB962C8B-B14F-4D97-AF65-F5344CB8AC3E}">
        <p14:creationId xmlns:p14="http://schemas.microsoft.com/office/powerpoint/2010/main" val="6949520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09EC3-6D7C-4394-AEFD-8507C473B078}"/>
              </a:ext>
            </a:extLst>
          </p:cNvPr>
          <p:cNvSpPr>
            <a:spLocks noGrp="1"/>
          </p:cNvSpPr>
          <p:nvPr>
            <p:ph type="title"/>
          </p:nvPr>
        </p:nvSpPr>
        <p:spPr>
          <a:xfrm>
            <a:off x="457200" y="274638"/>
            <a:ext cx="7139136" cy="1143000"/>
          </a:xfrm>
        </p:spPr>
        <p:txBody>
          <a:bodyPr/>
          <a:lstStyle/>
          <a:p>
            <a:r>
              <a:rPr lang="en-GB" dirty="0">
                <a:solidFill>
                  <a:prstClr val="white"/>
                </a:solidFill>
              </a:rPr>
              <a:t>Bunker Roof System</a:t>
            </a:r>
            <a:br>
              <a:rPr lang="en-GB" dirty="0">
                <a:solidFill>
                  <a:prstClr val="white"/>
                </a:solidFill>
              </a:rPr>
            </a:br>
            <a:r>
              <a:rPr lang="en-GB" sz="2000" dirty="0"/>
              <a:t>System Requirements</a:t>
            </a:r>
            <a:endParaRPr lang="en-GB" dirty="0"/>
          </a:p>
        </p:txBody>
      </p:sp>
      <p:sp>
        <p:nvSpPr>
          <p:cNvPr id="4" name="Slide Number Placeholder 3">
            <a:extLst>
              <a:ext uri="{FF2B5EF4-FFF2-40B4-BE49-F238E27FC236}">
                <a16:creationId xmlns:a16="http://schemas.microsoft.com/office/drawing/2014/main" id="{905958B4-B33C-46DE-AFEC-99C7C7527DFA}"/>
              </a:ext>
            </a:extLst>
          </p:cNvPr>
          <p:cNvSpPr>
            <a:spLocks noGrp="1"/>
          </p:cNvSpPr>
          <p:nvPr>
            <p:ph type="sldNum" sz="quarter" idx="12"/>
          </p:nvPr>
        </p:nvSpPr>
        <p:spPr/>
        <p:txBody>
          <a:bodyPr/>
          <a:lstStyle/>
          <a:p>
            <a:fld id="{551115BC-487E-4422-894C-CB7CD3E79223}" type="slidenum">
              <a:rPr lang="sv-SE" smtClean="0"/>
              <a:t>15</a:t>
            </a:fld>
            <a:endParaRPr lang="sv-SE" dirty="0"/>
          </a:p>
        </p:txBody>
      </p:sp>
      <p:sp>
        <p:nvSpPr>
          <p:cNvPr id="5" name="Content Placeholder 4">
            <a:extLst>
              <a:ext uri="{FF2B5EF4-FFF2-40B4-BE49-F238E27FC236}">
                <a16:creationId xmlns:a16="http://schemas.microsoft.com/office/drawing/2014/main" id="{5BC8C65D-B230-4119-9591-16E5A79E65F8}"/>
              </a:ext>
            </a:extLst>
          </p:cNvPr>
          <p:cNvSpPr>
            <a:spLocks noGrp="1"/>
          </p:cNvSpPr>
          <p:nvPr>
            <p:ph idx="1"/>
          </p:nvPr>
        </p:nvSpPr>
        <p:spPr>
          <a:xfrm>
            <a:off x="457200" y="1600200"/>
            <a:ext cx="8229600" cy="4525963"/>
          </a:xfrm>
        </p:spPr>
        <p:txBody>
          <a:bodyPr>
            <a:normAutofit/>
          </a:bodyPr>
          <a:lstStyle/>
          <a:p>
            <a:r>
              <a:rPr lang="sv-SE" sz="1800" dirty="0"/>
              <a:t>For </a:t>
            </a:r>
            <a:r>
              <a:rPr lang="en-GB" sz="1800" dirty="0"/>
              <a:t>high-level requirements </a:t>
            </a:r>
            <a:r>
              <a:rPr lang="sv-SE" sz="1800" dirty="0"/>
              <a:t>(BS.SyR) </a:t>
            </a:r>
            <a:r>
              <a:rPr lang="en-GB" sz="1800" dirty="0"/>
              <a:t>allocated to the </a:t>
            </a:r>
            <a:r>
              <a:rPr lang="sv-SE" sz="1800" dirty="0"/>
              <a:t>Bunker </a:t>
            </a:r>
            <a:r>
              <a:rPr lang="sv-SE" sz="1800" dirty="0" err="1"/>
              <a:t>Roof</a:t>
            </a:r>
            <a:r>
              <a:rPr lang="sv-SE" sz="1800" dirty="0"/>
              <a:t> System:</a:t>
            </a:r>
          </a:p>
          <a:p>
            <a:pPr lvl="1"/>
            <a:r>
              <a:rPr lang="en-GB" sz="1600" dirty="0"/>
              <a:t>See ESS-0123286, ConOps for the Bunker </a:t>
            </a:r>
            <a:r>
              <a:rPr lang="sv-SE" sz="1600" dirty="0" err="1"/>
              <a:t>Roof</a:t>
            </a:r>
            <a:r>
              <a:rPr lang="sv-SE" sz="1600" dirty="0"/>
              <a:t> </a:t>
            </a:r>
            <a:r>
              <a:rPr lang="en-GB" sz="1600" dirty="0"/>
              <a:t>System.</a:t>
            </a:r>
          </a:p>
          <a:p>
            <a:pPr marL="457200" lvl="1" indent="0">
              <a:buNone/>
            </a:pPr>
            <a:endParaRPr lang="en-GB" sz="1600" dirty="0"/>
          </a:p>
          <a:p>
            <a:r>
              <a:rPr lang="sv-SE" sz="1800" dirty="0"/>
              <a:t>For all Bunker </a:t>
            </a:r>
            <a:r>
              <a:rPr lang="en-GB" sz="1800" dirty="0"/>
              <a:t>Structural Support </a:t>
            </a:r>
            <a:r>
              <a:rPr lang="sv-SE" sz="1800" dirty="0"/>
              <a:t>System </a:t>
            </a:r>
            <a:r>
              <a:rPr lang="en-GB" sz="1800" dirty="0"/>
              <a:t>requirements</a:t>
            </a:r>
            <a:r>
              <a:rPr lang="sv-SE" sz="1800" dirty="0"/>
              <a:t> (</a:t>
            </a:r>
            <a:r>
              <a:rPr lang="sv-SE" sz="1800" dirty="0" err="1"/>
              <a:t>BRS.SyR</a:t>
            </a:r>
            <a:r>
              <a:rPr lang="sv-SE" sz="1800" dirty="0"/>
              <a:t>):</a:t>
            </a:r>
          </a:p>
          <a:p>
            <a:pPr lvl="1"/>
            <a:r>
              <a:rPr lang="en-GB" sz="1600" dirty="0"/>
              <a:t>See</a:t>
            </a:r>
            <a:r>
              <a:rPr lang="sv-SE" sz="1600" dirty="0"/>
              <a:t> ESS-</a:t>
            </a:r>
            <a:r>
              <a:rPr lang="en-GB" sz="1600" dirty="0"/>
              <a:t>0123297</a:t>
            </a:r>
            <a:r>
              <a:rPr lang="en-GB" sz="1600" dirty="0">
                <a:solidFill>
                  <a:schemeClr val="tx1">
                    <a:lumMod val="50000"/>
                    <a:lumOff val="50000"/>
                  </a:schemeClr>
                </a:solidFill>
              </a:rPr>
              <a:t>, SRS for the Bunker </a:t>
            </a:r>
            <a:r>
              <a:rPr lang="sv-SE" sz="1600" dirty="0" err="1"/>
              <a:t>Roof</a:t>
            </a:r>
            <a:r>
              <a:rPr lang="sv-SE" sz="1600" dirty="0"/>
              <a:t> </a:t>
            </a:r>
            <a:r>
              <a:rPr lang="en-GB" sz="1600" dirty="0">
                <a:solidFill>
                  <a:schemeClr val="tx1">
                    <a:lumMod val="50000"/>
                    <a:lumOff val="50000"/>
                  </a:schemeClr>
                </a:solidFill>
              </a:rPr>
              <a:t>System.</a:t>
            </a:r>
          </a:p>
          <a:p>
            <a:pPr lvl="1"/>
            <a:endParaRPr lang="en-GB" sz="1600" dirty="0"/>
          </a:p>
          <a:p>
            <a:r>
              <a:rPr lang="sv-SE" sz="1800" dirty="0"/>
              <a:t>For </a:t>
            </a:r>
            <a:r>
              <a:rPr lang="en-GB" sz="1800" dirty="0"/>
              <a:t>allocation</a:t>
            </a:r>
            <a:r>
              <a:rPr lang="sv-SE" sz="1800" dirty="0"/>
              <a:t> </a:t>
            </a:r>
            <a:r>
              <a:rPr lang="en-GB" sz="1800" dirty="0"/>
              <a:t>of</a:t>
            </a:r>
            <a:r>
              <a:rPr lang="sv-SE" sz="1800" dirty="0"/>
              <a:t> Bunker </a:t>
            </a:r>
            <a:r>
              <a:rPr lang="sv-SE" sz="1800" dirty="0" err="1"/>
              <a:t>Roof</a:t>
            </a:r>
            <a:r>
              <a:rPr lang="sv-SE" sz="1800" dirty="0"/>
              <a:t> System </a:t>
            </a:r>
            <a:r>
              <a:rPr lang="en-GB" sz="1800" dirty="0"/>
              <a:t>requirements</a:t>
            </a:r>
            <a:r>
              <a:rPr lang="sv-SE" sz="1800" dirty="0"/>
              <a:t> (</a:t>
            </a:r>
            <a:r>
              <a:rPr lang="sv-SE" sz="1800" dirty="0" err="1"/>
              <a:t>BRS.SyR</a:t>
            </a:r>
            <a:r>
              <a:rPr lang="sv-SE" sz="1800" dirty="0"/>
              <a:t>) to the </a:t>
            </a:r>
            <a:r>
              <a:rPr lang="en-GB" sz="1800" dirty="0"/>
              <a:t>first level subassemblies</a:t>
            </a:r>
            <a:r>
              <a:rPr lang="sv-SE" sz="1800" dirty="0"/>
              <a:t>:</a:t>
            </a:r>
          </a:p>
          <a:p>
            <a:pPr lvl="1"/>
            <a:r>
              <a:rPr lang="en-GB" sz="1600" dirty="0"/>
              <a:t>See ESS-0123447, SAD for the Bunker </a:t>
            </a:r>
            <a:r>
              <a:rPr lang="sv-SE" sz="1600" dirty="0" err="1"/>
              <a:t>Roof</a:t>
            </a:r>
            <a:r>
              <a:rPr lang="sv-SE" sz="1600" dirty="0"/>
              <a:t> </a:t>
            </a:r>
            <a:r>
              <a:rPr lang="en-GB" sz="1600" dirty="0"/>
              <a:t>System.</a:t>
            </a:r>
          </a:p>
          <a:p>
            <a:pPr lvl="1"/>
            <a:endParaRPr lang="en-GB" sz="1600" dirty="0"/>
          </a:p>
          <a:p>
            <a:r>
              <a:rPr lang="en-GB" sz="1800" dirty="0"/>
              <a:t>(All available in Systems Documentation folder in Material)</a:t>
            </a:r>
          </a:p>
          <a:p>
            <a:pPr lvl="1"/>
            <a:endParaRPr lang="en-GB" sz="1600" dirty="0"/>
          </a:p>
          <a:p>
            <a:pPr marL="0" indent="0">
              <a:buNone/>
            </a:pPr>
            <a:endParaRPr lang="en-GB" sz="2000" dirty="0"/>
          </a:p>
        </p:txBody>
      </p:sp>
    </p:spTree>
    <p:extLst>
      <p:ext uri="{BB962C8B-B14F-4D97-AF65-F5344CB8AC3E}">
        <p14:creationId xmlns:p14="http://schemas.microsoft.com/office/powerpoint/2010/main" val="9996477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09EC3-6D7C-4394-AEFD-8507C473B078}"/>
              </a:ext>
            </a:extLst>
          </p:cNvPr>
          <p:cNvSpPr>
            <a:spLocks noGrp="1"/>
          </p:cNvSpPr>
          <p:nvPr>
            <p:ph type="title"/>
          </p:nvPr>
        </p:nvSpPr>
        <p:spPr>
          <a:xfrm>
            <a:off x="457200" y="274638"/>
            <a:ext cx="7139136" cy="1143000"/>
          </a:xfrm>
        </p:spPr>
        <p:txBody>
          <a:bodyPr/>
          <a:lstStyle/>
          <a:p>
            <a:r>
              <a:rPr lang="en-GB" dirty="0">
                <a:solidFill>
                  <a:prstClr val="white"/>
                </a:solidFill>
              </a:rPr>
              <a:t>Bunker Access Safety System</a:t>
            </a:r>
            <a:br>
              <a:rPr lang="en-GB" dirty="0">
                <a:solidFill>
                  <a:prstClr val="white"/>
                </a:solidFill>
              </a:rPr>
            </a:br>
            <a:r>
              <a:rPr lang="en-GB" sz="2000" dirty="0"/>
              <a:t>System Requirements</a:t>
            </a:r>
            <a:endParaRPr lang="en-GB" dirty="0"/>
          </a:p>
        </p:txBody>
      </p:sp>
      <p:sp>
        <p:nvSpPr>
          <p:cNvPr id="4" name="Slide Number Placeholder 3">
            <a:extLst>
              <a:ext uri="{FF2B5EF4-FFF2-40B4-BE49-F238E27FC236}">
                <a16:creationId xmlns:a16="http://schemas.microsoft.com/office/drawing/2014/main" id="{905958B4-B33C-46DE-AFEC-99C7C7527DFA}"/>
              </a:ext>
            </a:extLst>
          </p:cNvPr>
          <p:cNvSpPr>
            <a:spLocks noGrp="1"/>
          </p:cNvSpPr>
          <p:nvPr>
            <p:ph type="sldNum" sz="quarter" idx="12"/>
          </p:nvPr>
        </p:nvSpPr>
        <p:spPr/>
        <p:txBody>
          <a:bodyPr/>
          <a:lstStyle/>
          <a:p>
            <a:fld id="{551115BC-487E-4422-894C-CB7CD3E79223}" type="slidenum">
              <a:rPr lang="sv-SE" smtClean="0"/>
              <a:t>16</a:t>
            </a:fld>
            <a:endParaRPr lang="sv-SE" dirty="0"/>
          </a:p>
        </p:txBody>
      </p:sp>
      <p:sp>
        <p:nvSpPr>
          <p:cNvPr id="5" name="Content Placeholder 4">
            <a:extLst>
              <a:ext uri="{FF2B5EF4-FFF2-40B4-BE49-F238E27FC236}">
                <a16:creationId xmlns:a16="http://schemas.microsoft.com/office/drawing/2014/main" id="{5BC8C65D-B230-4119-9591-16E5A79E65F8}"/>
              </a:ext>
            </a:extLst>
          </p:cNvPr>
          <p:cNvSpPr>
            <a:spLocks noGrp="1"/>
          </p:cNvSpPr>
          <p:nvPr>
            <p:ph idx="1"/>
          </p:nvPr>
        </p:nvSpPr>
        <p:spPr>
          <a:xfrm>
            <a:off x="457200" y="1600200"/>
            <a:ext cx="8229600" cy="4525963"/>
          </a:xfrm>
        </p:spPr>
        <p:txBody>
          <a:bodyPr>
            <a:normAutofit/>
          </a:bodyPr>
          <a:lstStyle/>
          <a:p>
            <a:r>
              <a:rPr lang="sv-SE" sz="1800" dirty="0"/>
              <a:t>For </a:t>
            </a:r>
            <a:r>
              <a:rPr lang="en-GB" sz="1800" dirty="0"/>
              <a:t>high-level requirements </a:t>
            </a:r>
            <a:r>
              <a:rPr lang="sv-SE" sz="1800" dirty="0"/>
              <a:t>(BS.SyR) </a:t>
            </a:r>
            <a:r>
              <a:rPr lang="en-GB" sz="1800" dirty="0"/>
              <a:t>allocated to the </a:t>
            </a:r>
            <a:r>
              <a:rPr lang="sv-SE" sz="1800" dirty="0"/>
              <a:t>Bunker </a:t>
            </a:r>
            <a:r>
              <a:rPr lang="en-GB" sz="1800" dirty="0"/>
              <a:t>Access Safety </a:t>
            </a:r>
            <a:r>
              <a:rPr lang="sv-SE" sz="1800" dirty="0"/>
              <a:t>System:</a:t>
            </a:r>
          </a:p>
          <a:p>
            <a:pPr lvl="1"/>
            <a:r>
              <a:rPr lang="en-GB" sz="1600" dirty="0"/>
              <a:t>See ESS-0123281, ConOps for the Bunker Access Safety System.</a:t>
            </a:r>
          </a:p>
          <a:p>
            <a:pPr marL="457200" lvl="1" indent="0">
              <a:buNone/>
            </a:pPr>
            <a:endParaRPr lang="en-GB" sz="1600" dirty="0"/>
          </a:p>
          <a:p>
            <a:r>
              <a:rPr lang="sv-SE" sz="1800" dirty="0"/>
              <a:t>For all Bunker </a:t>
            </a:r>
            <a:r>
              <a:rPr lang="en-GB" sz="1800" dirty="0"/>
              <a:t>Access Safety </a:t>
            </a:r>
            <a:r>
              <a:rPr lang="sv-SE" sz="1800" dirty="0"/>
              <a:t>System </a:t>
            </a:r>
            <a:r>
              <a:rPr lang="en-GB" sz="1800" dirty="0"/>
              <a:t>requirements</a:t>
            </a:r>
            <a:r>
              <a:rPr lang="sv-SE" sz="1800" dirty="0"/>
              <a:t> (</a:t>
            </a:r>
            <a:r>
              <a:rPr lang="sv-SE" sz="1800" dirty="0" err="1"/>
              <a:t>BASS.SyR</a:t>
            </a:r>
            <a:r>
              <a:rPr lang="sv-SE" sz="1800" dirty="0"/>
              <a:t>):</a:t>
            </a:r>
          </a:p>
          <a:p>
            <a:pPr lvl="1"/>
            <a:r>
              <a:rPr lang="en-GB" sz="1600" dirty="0"/>
              <a:t>See</a:t>
            </a:r>
            <a:r>
              <a:rPr lang="sv-SE" sz="1600" dirty="0"/>
              <a:t> ESS-</a:t>
            </a:r>
            <a:r>
              <a:rPr lang="en-GB" sz="1600" dirty="0"/>
              <a:t>0123287</a:t>
            </a:r>
            <a:r>
              <a:rPr lang="en-GB" sz="1600" dirty="0">
                <a:solidFill>
                  <a:schemeClr val="tx1">
                    <a:lumMod val="50000"/>
                    <a:lumOff val="50000"/>
                  </a:schemeClr>
                </a:solidFill>
              </a:rPr>
              <a:t>, SRS for the Bunker </a:t>
            </a:r>
            <a:r>
              <a:rPr lang="en-GB" sz="1600" dirty="0"/>
              <a:t>Access Safety </a:t>
            </a:r>
            <a:r>
              <a:rPr lang="en-GB" sz="1600" dirty="0">
                <a:solidFill>
                  <a:schemeClr val="tx1">
                    <a:lumMod val="50000"/>
                    <a:lumOff val="50000"/>
                  </a:schemeClr>
                </a:solidFill>
              </a:rPr>
              <a:t>System.</a:t>
            </a:r>
          </a:p>
          <a:p>
            <a:pPr lvl="1"/>
            <a:endParaRPr lang="en-GB" sz="1600" dirty="0"/>
          </a:p>
          <a:p>
            <a:r>
              <a:rPr lang="sv-SE" sz="1800" dirty="0"/>
              <a:t>For </a:t>
            </a:r>
            <a:r>
              <a:rPr lang="en-GB" sz="1800" dirty="0"/>
              <a:t>allocation</a:t>
            </a:r>
            <a:r>
              <a:rPr lang="sv-SE" sz="1800" dirty="0"/>
              <a:t> </a:t>
            </a:r>
            <a:r>
              <a:rPr lang="en-GB" sz="1800" dirty="0"/>
              <a:t>of</a:t>
            </a:r>
            <a:r>
              <a:rPr lang="sv-SE" sz="1800" dirty="0"/>
              <a:t> Bunker </a:t>
            </a:r>
            <a:r>
              <a:rPr lang="en-GB" sz="1800" dirty="0"/>
              <a:t>Access Safety </a:t>
            </a:r>
            <a:r>
              <a:rPr lang="sv-SE" sz="1800" dirty="0"/>
              <a:t>System </a:t>
            </a:r>
            <a:r>
              <a:rPr lang="en-GB" sz="1800" dirty="0"/>
              <a:t>requirements</a:t>
            </a:r>
            <a:r>
              <a:rPr lang="sv-SE" sz="1800" dirty="0"/>
              <a:t> (</a:t>
            </a:r>
            <a:r>
              <a:rPr lang="sv-SE" sz="1800" dirty="0" err="1"/>
              <a:t>BASS.SyR</a:t>
            </a:r>
            <a:r>
              <a:rPr lang="sv-SE" sz="1800" dirty="0"/>
              <a:t>) to the </a:t>
            </a:r>
            <a:r>
              <a:rPr lang="en-GB" sz="1800" dirty="0"/>
              <a:t>first level subassemblies</a:t>
            </a:r>
            <a:r>
              <a:rPr lang="sv-SE" sz="1800" dirty="0"/>
              <a:t>:</a:t>
            </a:r>
          </a:p>
          <a:p>
            <a:pPr lvl="1"/>
            <a:r>
              <a:rPr lang="en-GB" sz="1600" dirty="0"/>
              <a:t>See ESS-0123444, SAD for the Bunker Access Safety System.</a:t>
            </a:r>
          </a:p>
          <a:p>
            <a:pPr lvl="1"/>
            <a:endParaRPr lang="en-GB" sz="1600" dirty="0"/>
          </a:p>
          <a:p>
            <a:r>
              <a:rPr lang="en-GB" sz="1800" dirty="0"/>
              <a:t>(All available in Systems Documentation folder in Material)</a:t>
            </a:r>
          </a:p>
          <a:p>
            <a:pPr lvl="1"/>
            <a:endParaRPr lang="en-GB" sz="1600" dirty="0"/>
          </a:p>
          <a:p>
            <a:pPr marL="0" indent="0">
              <a:buNone/>
            </a:pPr>
            <a:endParaRPr lang="en-GB" sz="2000" dirty="0"/>
          </a:p>
        </p:txBody>
      </p:sp>
    </p:spTree>
    <p:extLst>
      <p:ext uri="{BB962C8B-B14F-4D97-AF65-F5344CB8AC3E}">
        <p14:creationId xmlns:p14="http://schemas.microsoft.com/office/powerpoint/2010/main" val="27219608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95BFCB1-71DC-48E9-87E8-571A0ABE2B86}"/>
              </a:ext>
            </a:extLst>
          </p:cNvPr>
          <p:cNvSpPr>
            <a:spLocks noGrp="1" noChangeAspect="1"/>
          </p:cNvSpPr>
          <p:nvPr>
            <p:ph type="sldNum" sz="quarter" idx="12"/>
          </p:nvPr>
        </p:nvSpPr>
        <p:spPr/>
        <p:txBody>
          <a:bodyPr/>
          <a:lstStyle/>
          <a:p>
            <a:fld id="{551115BC-487E-4422-894C-CB7CD3E79223}" type="slidenum">
              <a:rPr lang="sv-SE" smtClean="0"/>
              <a:t>17</a:t>
            </a:fld>
            <a:endParaRPr lang="sv-SE"/>
          </a:p>
        </p:txBody>
      </p:sp>
      <p:pic>
        <p:nvPicPr>
          <p:cNvPr id="5" name="Picture 4">
            <a:extLst>
              <a:ext uri="{FF2B5EF4-FFF2-40B4-BE49-F238E27FC236}">
                <a16:creationId xmlns:a16="http://schemas.microsoft.com/office/drawing/2014/main" id="{8142D590-EEFF-4B31-8B3A-3EB459E735E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3537" y="274638"/>
            <a:ext cx="5624257" cy="5858856"/>
          </a:xfrm>
          <a:prstGeom prst="rect">
            <a:avLst/>
          </a:prstGeom>
        </p:spPr>
      </p:pic>
    </p:spTree>
    <p:extLst>
      <p:ext uri="{BB962C8B-B14F-4D97-AF65-F5344CB8AC3E}">
        <p14:creationId xmlns:p14="http://schemas.microsoft.com/office/powerpoint/2010/main" val="652929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A925C-6B66-422E-8765-82CBB287CE92}"/>
              </a:ext>
            </a:extLst>
          </p:cNvPr>
          <p:cNvSpPr>
            <a:spLocks noGrp="1"/>
          </p:cNvSpPr>
          <p:nvPr>
            <p:ph type="title"/>
          </p:nvPr>
        </p:nvSpPr>
        <p:spPr>
          <a:xfrm>
            <a:off x="457200" y="274638"/>
            <a:ext cx="7139136" cy="1143000"/>
          </a:xfrm>
        </p:spPr>
        <p:txBody>
          <a:bodyPr/>
          <a:lstStyle/>
          <a:p>
            <a:r>
              <a:rPr lang="en-GB">
                <a:solidFill>
                  <a:prstClr val="white"/>
                </a:solidFill>
              </a:rPr>
              <a:t>Bunker System Requirements</a:t>
            </a:r>
            <a:br>
              <a:rPr lang="en-GB">
                <a:solidFill>
                  <a:prstClr val="white"/>
                </a:solidFill>
              </a:rPr>
            </a:br>
            <a:r>
              <a:rPr lang="en-GB" sz="2000">
                <a:solidFill>
                  <a:prstClr val="white"/>
                </a:solidFill>
              </a:rPr>
              <a:t>ESS-0060210 - System Requirements Specification (SRS)</a:t>
            </a:r>
            <a:endParaRPr lang="en-GB" dirty="0"/>
          </a:p>
        </p:txBody>
      </p:sp>
      <p:pic>
        <p:nvPicPr>
          <p:cNvPr id="5" name="Content Placeholder 4">
            <a:extLst>
              <a:ext uri="{FF2B5EF4-FFF2-40B4-BE49-F238E27FC236}">
                <a16:creationId xmlns:a16="http://schemas.microsoft.com/office/drawing/2014/main" id="{0BB16472-5B75-4010-A468-E6B3FAF636B8}"/>
              </a:ext>
            </a:extLst>
          </p:cNvPr>
          <p:cNvPicPr>
            <a:picLocks noGrp="1" noChangeAspect="1"/>
          </p:cNvPicPr>
          <p:nvPr>
            <p:ph idx="1"/>
          </p:nvPr>
        </p:nvPicPr>
        <p:blipFill>
          <a:blip r:embed="rId2"/>
          <a:stretch>
            <a:fillRect/>
          </a:stretch>
        </p:blipFill>
        <p:spPr>
          <a:xfrm>
            <a:off x="457200" y="1702047"/>
            <a:ext cx="8229600" cy="4322268"/>
          </a:xfrm>
          <a:prstGeom prst="rect">
            <a:avLst/>
          </a:prstGeom>
        </p:spPr>
      </p:pic>
      <p:sp>
        <p:nvSpPr>
          <p:cNvPr id="4" name="Slide Number Placeholder 3">
            <a:extLst>
              <a:ext uri="{FF2B5EF4-FFF2-40B4-BE49-F238E27FC236}">
                <a16:creationId xmlns:a16="http://schemas.microsoft.com/office/drawing/2014/main" id="{F76E28F4-E563-4BD2-AA3E-ED08EA8C59E0}"/>
              </a:ext>
            </a:extLst>
          </p:cNvPr>
          <p:cNvSpPr>
            <a:spLocks noGrp="1"/>
          </p:cNvSpPr>
          <p:nvPr>
            <p:ph type="sldNum" sz="quarter" idx="12"/>
          </p:nvPr>
        </p:nvSpPr>
        <p:spPr>
          <a:xfrm>
            <a:off x="6553200" y="6356350"/>
            <a:ext cx="2133600" cy="365125"/>
          </a:xfrm>
        </p:spPr>
        <p:txBody>
          <a:bodyPr/>
          <a:lstStyle/>
          <a:p>
            <a:fld id="{551115BC-487E-4422-894C-CB7CD3E79223}" type="slidenum">
              <a:rPr lang="sv-SE" smtClean="0"/>
              <a:t>2</a:t>
            </a:fld>
            <a:endParaRPr lang="sv-SE"/>
          </a:p>
        </p:txBody>
      </p:sp>
      <p:sp>
        <p:nvSpPr>
          <p:cNvPr id="6" name="Rectangle 5">
            <a:extLst>
              <a:ext uri="{FF2B5EF4-FFF2-40B4-BE49-F238E27FC236}">
                <a16:creationId xmlns:a16="http://schemas.microsoft.com/office/drawing/2014/main" id="{08FA9446-FF58-41B3-95C8-EE5E3B69F2AF}"/>
              </a:ext>
            </a:extLst>
          </p:cNvPr>
          <p:cNvSpPr/>
          <p:nvPr/>
        </p:nvSpPr>
        <p:spPr>
          <a:xfrm>
            <a:off x="457200" y="6444476"/>
            <a:ext cx="5787162" cy="276999"/>
          </a:xfrm>
          <a:prstGeom prst="rect">
            <a:avLst/>
          </a:prstGeom>
        </p:spPr>
        <p:txBody>
          <a:bodyPr wrap="none">
            <a:spAutoFit/>
          </a:bodyPr>
          <a:lstStyle/>
          <a:p>
            <a:r>
              <a:rPr lang="en-GB" sz="1200" i="1" dirty="0"/>
              <a:t>Extracted from: Guide for Writing Requirements, INCOSE-TP-2010-006-02.1, 30 June 2017 </a:t>
            </a:r>
          </a:p>
        </p:txBody>
      </p:sp>
    </p:spTree>
    <p:extLst>
      <p:ext uri="{BB962C8B-B14F-4D97-AF65-F5344CB8AC3E}">
        <p14:creationId xmlns:p14="http://schemas.microsoft.com/office/powerpoint/2010/main" val="3454787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7903C-CD66-4E26-9CF9-84E4C201C3A1}"/>
              </a:ext>
            </a:extLst>
          </p:cNvPr>
          <p:cNvSpPr>
            <a:spLocks noGrp="1"/>
          </p:cNvSpPr>
          <p:nvPr>
            <p:ph type="title"/>
          </p:nvPr>
        </p:nvSpPr>
        <p:spPr/>
        <p:txBody>
          <a:bodyPr/>
          <a:lstStyle/>
          <a:p>
            <a:r>
              <a:rPr lang="en-GB" dirty="0"/>
              <a:t>Bunker System Requirements</a:t>
            </a:r>
            <a:br>
              <a:rPr lang="en-GB" dirty="0"/>
            </a:br>
            <a:r>
              <a:rPr lang="en-GB" sz="2000" dirty="0">
                <a:solidFill>
                  <a:prstClr val="white"/>
                </a:solidFill>
              </a:rPr>
              <a:t>Stakeholders Expectations</a:t>
            </a:r>
            <a:endParaRPr lang="en-GB" dirty="0"/>
          </a:p>
        </p:txBody>
      </p:sp>
      <p:sp>
        <p:nvSpPr>
          <p:cNvPr id="3" name="Content Placeholder 2">
            <a:extLst>
              <a:ext uri="{FF2B5EF4-FFF2-40B4-BE49-F238E27FC236}">
                <a16:creationId xmlns:a16="http://schemas.microsoft.com/office/drawing/2014/main" id="{E6803CFA-B78E-4E09-B0E3-94DF51E5E234}"/>
              </a:ext>
            </a:extLst>
          </p:cNvPr>
          <p:cNvSpPr>
            <a:spLocks noGrp="1"/>
          </p:cNvSpPr>
          <p:nvPr>
            <p:ph idx="1"/>
          </p:nvPr>
        </p:nvSpPr>
        <p:spPr/>
        <p:txBody>
          <a:bodyPr>
            <a:normAutofit/>
          </a:bodyPr>
          <a:lstStyle/>
          <a:p>
            <a:r>
              <a:rPr lang="en-GB" sz="1800" dirty="0"/>
              <a:t>Stakeholders expectations for the Bunker System:</a:t>
            </a:r>
          </a:p>
          <a:p>
            <a:pPr lvl="1"/>
            <a:r>
              <a:rPr lang="en-GB" sz="1600" dirty="0"/>
              <a:t>See ESS-0123251, ConOps for the Bunker System, Section 3. </a:t>
            </a:r>
            <a:br>
              <a:rPr lang="en-GB" sz="1600" dirty="0"/>
            </a:br>
            <a:r>
              <a:rPr lang="en-GB" sz="1600" dirty="0"/>
              <a:t>(Systems Documentation folder in Material)</a:t>
            </a:r>
          </a:p>
        </p:txBody>
      </p:sp>
      <p:sp>
        <p:nvSpPr>
          <p:cNvPr id="4" name="Slide Number Placeholder 3">
            <a:extLst>
              <a:ext uri="{FF2B5EF4-FFF2-40B4-BE49-F238E27FC236}">
                <a16:creationId xmlns:a16="http://schemas.microsoft.com/office/drawing/2014/main" id="{D80FF38B-2109-473B-B2EB-BE639A0BAB4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51115BC-487E-4422-894C-CB7CD3E79223}" type="slidenum">
              <a:rPr kumimoji="0" lang="sv-S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sv-S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651764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3961D-D0D6-46D8-B6A4-2CC2BF1ACA8D}"/>
              </a:ext>
            </a:extLst>
          </p:cNvPr>
          <p:cNvSpPr>
            <a:spLocks noGrp="1"/>
          </p:cNvSpPr>
          <p:nvPr>
            <p:ph type="title"/>
          </p:nvPr>
        </p:nvSpPr>
        <p:spPr/>
        <p:txBody>
          <a:bodyPr/>
          <a:lstStyle/>
          <a:p>
            <a:r>
              <a:rPr lang="en-GB" dirty="0"/>
              <a:t>Bunker System Requirements</a:t>
            </a:r>
            <a:br>
              <a:rPr lang="en-GB" dirty="0"/>
            </a:br>
            <a:r>
              <a:rPr lang="en-GB" sz="2000" dirty="0">
                <a:solidFill>
                  <a:prstClr val="white"/>
                </a:solidFill>
              </a:rPr>
              <a:t>Flow down of High-level System Requirements</a:t>
            </a:r>
            <a:endParaRPr lang="en-GB" dirty="0"/>
          </a:p>
        </p:txBody>
      </p:sp>
      <p:pic>
        <p:nvPicPr>
          <p:cNvPr id="5" name="Content Placeholder 4">
            <a:extLst>
              <a:ext uri="{FF2B5EF4-FFF2-40B4-BE49-F238E27FC236}">
                <a16:creationId xmlns:a16="http://schemas.microsoft.com/office/drawing/2014/main" id="{795AC2BB-01B9-4B7D-BFC4-DF26DF0B4A04}"/>
              </a:ext>
            </a:extLst>
          </p:cNvPr>
          <p:cNvPicPr>
            <a:picLocks noGrp="1" noChangeAspect="1"/>
          </p:cNvPicPr>
          <p:nvPr>
            <p:ph sz="half" idx="1"/>
          </p:nvPr>
        </p:nvPicPr>
        <p:blipFill>
          <a:blip r:embed="rId2"/>
          <a:stretch>
            <a:fillRect/>
          </a:stretch>
        </p:blipFill>
        <p:spPr>
          <a:xfrm>
            <a:off x="138627" y="1484783"/>
            <a:ext cx="5153453" cy="5242785"/>
          </a:xfrm>
          <a:prstGeom prst="rect">
            <a:avLst/>
          </a:prstGeom>
        </p:spPr>
      </p:pic>
      <p:sp>
        <p:nvSpPr>
          <p:cNvPr id="9" name="Content Placeholder 8">
            <a:extLst>
              <a:ext uri="{FF2B5EF4-FFF2-40B4-BE49-F238E27FC236}">
                <a16:creationId xmlns:a16="http://schemas.microsoft.com/office/drawing/2014/main" id="{AAFED57D-BE99-4BE3-86FA-136D3B2088AF}"/>
              </a:ext>
            </a:extLst>
          </p:cNvPr>
          <p:cNvSpPr>
            <a:spLocks noGrp="1"/>
          </p:cNvSpPr>
          <p:nvPr>
            <p:ph sz="half" idx="2"/>
          </p:nvPr>
        </p:nvSpPr>
        <p:spPr>
          <a:xfrm>
            <a:off x="5652120" y="1600200"/>
            <a:ext cx="3034680" cy="4756150"/>
          </a:xfrm>
        </p:spPr>
        <p:txBody>
          <a:bodyPr>
            <a:normAutofit/>
          </a:bodyPr>
          <a:lstStyle/>
          <a:p>
            <a:r>
              <a:rPr lang="en-GB" sz="1600" dirty="0"/>
              <a:t>In general the high-level system requirements applicable to the Bunker System flow down from Shielding &amp; Safety System (S&amp;SS) as allocated by its System Architecture Description (SAD).</a:t>
            </a:r>
          </a:p>
          <a:p>
            <a:r>
              <a:rPr lang="en-GB" sz="1600" dirty="0"/>
              <a:t>High-level system requirements together with constraint requirements and the information presented elsewhere in ConOps for the Bunker System, are the primary source for the system requirements for the Bunker System (BS.SyR). </a:t>
            </a:r>
          </a:p>
        </p:txBody>
      </p:sp>
      <p:sp>
        <p:nvSpPr>
          <p:cNvPr id="4" name="Slide Number Placeholder 3">
            <a:extLst>
              <a:ext uri="{FF2B5EF4-FFF2-40B4-BE49-F238E27FC236}">
                <a16:creationId xmlns:a16="http://schemas.microsoft.com/office/drawing/2014/main" id="{6C951D27-FED3-401E-97D0-FEFD9B67B961}"/>
              </a:ext>
            </a:extLst>
          </p:cNvPr>
          <p:cNvSpPr>
            <a:spLocks noGrp="1"/>
          </p:cNvSpPr>
          <p:nvPr>
            <p:ph type="sldNum" sz="quarter" idx="12"/>
          </p:nvPr>
        </p:nvSpPr>
        <p:spPr/>
        <p:txBody>
          <a:bodyPr/>
          <a:lstStyle/>
          <a:p>
            <a:fld id="{551115BC-487E-4422-894C-CB7CD3E79223}" type="slidenum">
              <a:rPr lang="sv-SE" smtClean="0"/>
              <a:t>4</a:t>
            </a:fld>
            <a:endParaRPr lang="sv-SE"/>
          </a:p>
        </p:txBody>
      </p:sp>
    </p:spTree>
    <p:extLst>
      <p:ext uri="{BB962C8B-B14F-4D97-AF65-F5344CB8AC3E}">
        <p14:creationId xmlns:p14="http://schemas.microsoft.com/office/powerpoint/2010/main" val="2113738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7903C-CD66-4E26-9CF9-84E4C201C3A1}"/>
              </a:ext>
            </a:extLst>
          </p:cNvPr>
          <p:cNvSpPr>
            <a:spLocks noGrp="1"/>
          </p:cNvSpPr>
          <p:nvPr>
            <p:ph type="title"/>
          </p:nvPr>
        </p:nvSpPr>
        <p:spPr/>
        <p:txBody>
          <a:bodyPr>
            <a:normAutofit/>
          </a:bodyPr>
          <a:lstStyle/>
          <a:p>
            <a:r>
              <a:rPr lang="en-GB" dirty="0"/>
              <a:t>Bunker Subsystem Requirements</a:t>
            </a:r>
            <a:br>
              <a:rPr lang="en-GB" dirty="0"/>
            </a:br>
            <a:r>
              <a:rPr lang="en-GB" sz="2000" dirty="0">
                <a:solidFill>
                  <a:prstClr val="white"/>
                </a:solidFill>
              </a:rPr>
              <a:t>High-level system requirements</a:t>
            </a:r>
            <a:endParaRPr lang="en-GB" dirty="0"/>
          </a:p>
        </p:txBody>
      </p:sp>
      <p:sp>
        <p:nvSpPr>
          <p:cNvPr id="3" name="Content Placeholder 2">
            <a:extLst>
              <a:ext uri="{FF2B5EF4-FFF2-40B4-BE49-F238E27FC236}">
                <a16:creationId xmlns:a16="http://schemas.microsoft.com/office/drawing/2014/main" id="{E6803CFA-B78E-4E09-B0E3-94DF51E5E234}"/>
              </a:ext>
            </a:extLst>
          </p:cNvPr>
          <p:cNvSpPr>
            <a:spLocks noGrp="1"/>
          </p:cNvSpPr>
          <p:nvPr>
            <p:ph idx="1"/>
          </p:nvPr>
        </p:nvSpPr>
        <p:spPr/>
        <p:txBody>
          <a:bodyPr/>
          <a:lstStyle/>
          <a:p>
            <a:r>
              <a:rPr lang="en-GB" sz="1800" dirty="0"/>
              <a:t>High-level system requirements allocated to the Bunker System by its parent system the Shielding &amp; Safety System:</a:t>
            </a:r>
          </a:p>
          <a:p>
            <a:pPr lvl="1"/>
            <a:r>
              <a:rPr lang="en-GB" sz="1600" dirty="0"/>
              <a:t>See ESS-0123251, ConOps for the Bunker System, Section 4. </a:t>
            </a:r>
            <a:br>
              <a:rPr lang="en-GB" sz="1600" dirty="0"/>
            </a:br>
            <a:r>
              <a:rPr lang="en-GB" sz="1600" dirty="0"/>
              <a:t>(Systems Documentation folder in Material)</a:t>
            </a:r>
          </a:p>
        </p:txBody>
      </p:sp>
      <p:sp>
        <p:nvSpPr>
          <p:cNvPr id="4" name="Slide Number Placeholder 3">
            <a:extLst>
              <a:ext uri="{FF2B5EF4-FFF2-40B4-BE49-F238E27FC236}">
                <a16:creationId xmlns:a16="http://schemas.microsoft.com/office/drawing/2014/main" id="{D80FF38B-2109-473B-B2EB-BE639A0BAB45}"/>
              </a:ext>
            </a:extLst>
          </p:cNvPr>
          <p:cNvSpPr>
            <a:spLocks noGrp="1"/>
          </p:cNvSpPr>
          <p:nvPr>
            <p:ph type="sldNum" sz="quarter" idx="12"/>
          </p:nvPr>
        </p:nvSpPr>
        <p:spPr/>
        <p:txBody>
          <a:bodyPr/>
          <a:lstStyle/>
          <a:p>
            <a:fld id="{551115BC-487E-4422-894C-CB7CD3E79223}" type="slidenum">
              <a:rPr lang="sv-SE" smtClean="0"/>
              <a:t>5</a:t>
            </a:fld>
            <a:endParaRPr lang="sv-SE"/>
          </a:p>
        </p:txBody>
      </p:sp>
    </p:spTree>
    <p:extLst>
      <p:ext uri="{BB962C8B-B14F-4D97-AF65-F5344CB8AC3E}">
        <p14:creationId xmlns:p14="http://schemas.microsoft.com/office/powerpoint/2010/main" val="2137409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E57C6-9354-434A-8FD4-A8E8A7154838}"/>
              </a:ext>
            </a:extLst>
          </p:cNvPr>
          <p:cNvSpPr>
            <a:spLocks noGrp="1"/>
          </p:cNvSpPr>
          <p:nvPr>
            <p:ph type="title"/>
          </p:nvPr>
        </p:nvSpPr>
        <p:spPr/>
        <p:txBody>
          <a:bodyPr/>
          <a:lstStyle/>
          <a:p>
            <a:r>
              <a:rPr lang="en-GB" dirty="0"/>
              <a:t>Bunker System </a:t>
            </a:r>
            <a:r>
              <a:rPr lang="en-GB" dirty="0">
                <a:solidFill>
                  <a:prstClr val="white"/>
                </a:solidFill>
              </a:rPr>
              <a:t>Requirements</a:t>
            </a:r>
            <a:br>
              <a:rPr lang="en-GB" dirty="0"/>
            </a:br>
            <a:r>
              <a:rPr lang="en-GB" sz="2000" dirty="0"/>
              <a:t>ESS-0060210 - System Requirements Specification (SRS)</a:t>
            </a:r>
            <a:endParaRPr lang="en-GB" dirty="0"/>
          </a:p>
        </p:txBody>
      </p:sp>
      <p:sp>
        <p:nvSpPr>
          <p:cNvPr id="3" name="Content Placeholder 2">
            <a:extLst>
              <a:ext uri="{FF2B5EF4-FFF2-40B4-BE49-F238E27FC236}">
                <a16:creationId xmlns:a16="http://schemas.microsoft.com/office/drawing/2014/main" id="{3CD70EDC-1292-44C1-91D0-A744641A7C5B}"/>
              </a:ext>
            </a:extLst>
          </p:cNvPr>
          <p:cNvSpPr>
            <a:spLocks noGrp="1"/>
          </p:cNvSpPr>
          <p:nvPr>
            <p:ph sz="half" idx="1"/>
          </p:nvPr>
        </p:nvSpPr>
        <p:spPr>
          <a:xfrm>
            <a:off x="395536" y="1600200"/>
            <a:ext cx="8435280" cy="4525963"/>
          </a:xfrm>
        </p:spPr>
        <p:txBody>
          <a:bodyPr>
            <a:normAutofit lnSpcReduction="10000"/>
          </a:bodyPr>
          <a:lstStyle/>
          <a:p>
            <a:pPr>
              <a:spcAft>
                <a:spcPts val="600"/>
              </a:spcAft>
            </a:pPr>
            <a:r>
              <a:rPr lang="en-GB" sz="1800" dirty="0"/>
              <a:t>All system requirements are captured and specified in the System Requirements Specification (SRS) for the Bunker System.</a:t>
            </a:r>
          </a:p>
          <a:p>
            <a:r>
              <a:rPr lang="en-GB" sz="1800" dirty="0"/>
              <a:t>Derived from: </a:t>
            </a:r>
          </a:p>
          <a:p>
            <a:pPr lvl="1"/>
            <a:r>
              <a:rPr lang="en-GB" sz="1600" dirty="0"/>
              <a:t>high-level requirements allocated by the parent system - Shielding &amp; Safety System </a:t>
            </a:r>
          </a:p>
          <a:p>
            <a:pPr lvl="1"/>
            <a:r>
              <a:rPr lang="en-GB" sz="1600" dirty="0"/>
              <a:t>ConOps for the Bunker System</a:t>
            </a:r>
          </a:p>
          <a:p>
            <a:pPr lvl="1">
              <a:spcAft>
                <a:spcPts val="600"/>
              </a:spcAft>
            </a:pPr>
            <a:r>
              <a:rPr lang="en-GB" sz="1600" dirty="0"/>
              <a:t>feedback from the evolving design development of the system </a:t>
            </a:r>
          </a:p>
          <a:p>
            <a:r>
              <a:rPr lang="en-GB" sz="1800" dirty="0"/>
              <a:t>BS.SyR are defined according to the different categories and each is uniquely identified:</a:t>
            </a:r>
          </a:p>
          <a:p>
            <a:pPr lvl="1"/>
            <a:r>
              <a:rPr lang="en-GB" sz="1600" dirty="0"/>
              <a:t>Functional Requirements</a:t>
            </a:r>
          </a:p>
          <a:p>
            <a:pPr lvl="1"/>
            <a:r>
              <a:rPr lang="en-GB" sz="1600" dirty="0"/>
              <a:t>Constraint Requirements</a:t>
            </a:r>
          </a:p>
          <a:p>
            <a:pPr lvl="1"/>
            <a:r>
              <a:rPr lang="en-GB" sz="1600" dirty="0"/>
              <a:t>Seismic Safety Requirements</a:t>
            </a:r>
          </a:p>
          <a:p>
            <a:pPr lvl="1"/>
            <a:r>
              <a:rPr lang="en-GB" sz="1600" dirty="0"/>
              <a:t>Radiation Safety Requirements</a:t>
            </a:r>
          </a:p>
          <a:p>
            <a:pPr lvl="1">
              <a:spcAft>
                <a:spcPts val="600"/>
              </a:spcAft>
            </a:pPr>
            <a:r>
              <a:rPr lang="en-GB" sz="1600" dirty="0"/>
              <a:t>Interface Requirements</a:t>
            </a:r>
            <a:endParaRPr lang="en-GB" sz="1400" dirty="0"/>
          </a:p>
          <a:p>
            <a:pPr>
              <a:spcAft>
                <a:spcPts val="600"/>
              </a:spcAft>
            </a:pPr>
            <a:r>
              <a:rPr lang="en-GB" sz="1800" dirty="0"/>
              <a:t>BS.SyR are applied to the requirements driven development of the system design. </a:t>
            </a:r>
          </a:p>
          <a:p>
            <a:pPr lvl="1"/>
            <a:endParaRPr lang="en-GB" sz="1600" dirty="0"/>
          </a:p>
        </p:txBody>
      </p:sp>
      <p:sp>
        <p:nvSpPr>
          <p:cNvPr id="5" name="Slide Number Placeholder 4">
            <a:extLst>
              <a:ext uri="{FF2B5EF4-FFF2-40B4-BE49-F238E27FC236}">
                <a16:creationId xmlns:a16="http://schemas.microsoft.com/office/drawing/2014/main" id="{F7E958D3-AE76-4C26-8E6D-DB2CF868C60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51115BC-487E-4422-894C-CB7CD3E79223}" type="slidenum">
              <a:rPr kumimoji="0" lang="en-GB"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628239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09EC3-6D7C-4394-AEFD-8507C473B078}"/>
              </a:ext>
            </a:extLst>
          </p:cNvPr>
          <p:cNvSpPr>
            <a:spLocks noGrp="1"/>
          </p:cNvSpPr>
          <p:nvPr>
            <p:ph type="title"/>
          </p:nvPr>
        </p:nvSpPr>
        <p:spPr>
          <a:xfrm>
            <a:off x="457200" y="274638"/>
            <a:ext cx="7139136" cy="1143000"/>
          </a:xfrm>
        </p:spPr>
        <p:txBody>
          <a:bodyPr/>
          <a:lstStyle/>
          <a:p>
            <a:r>
              <a:rPr lang="en-GB" dirty="0">
                <a:solidFill>
                  <a:prstClr val="white"/>
                </a:solidFill>
              </a:rPr>
              <a:t>Bunker System Requirements</a:t>
            </a:r>
            <a:br>
              <a:rPr lang="en-GB" dirty="0">
                <a:solidFill>
                  <a:prstClr val="white"/>
                </a:solidFill>
              </a:rPr>
            </a:br>
            <a:r>
              <a:rPr lang="en-GB" sz="2000" dirty="0">
                <a:solidFill>
                  <a:prstClr val="white"/>
                </a:solidFill>
              </a:rPr>
              <a:t>ESS-0060210 - System Requirements Specification (SRS)</a:t>
            </a:r>
            <a:endParaRPr lang="en-GB" dirty="0"/>
          </a:p>
        </p:txBody>
      </p:sp>
      <p:sp>
        <p:nvSpPr>
          <p:cNvPr id="4" name="Slide Number Placeholder 3">
            <a:extLst>
              <a:ext uri="{FF2B5EF4-FFF2-40B4-BE49-F238E27FC236}">
                <a16:creationId xmlns:a16="http://schemas.microsoft.com/office/drawing/2014/main" id="{905958B4-B33C-46DE-AFEC-99C7C7527DFA}"/>
              </a:ext>
            </a:extLst>
          </p:cNvPr>
          <p:cNvSpPr>
            <a:spLocks noGrp="1"/>
          </p:cNvSpPr>
          <p:nvPr>
            <p:ph type="sldNum" sz="quarter" idx="12"/>
          </p:nvPr>
        </p:nvSpPr>
        <p:spPr/>
        <p:txBody>
          <a:bodyPr/>
          <a:lstStyle/>
          <a:p>
            <a:fld id="{551115BC-487E-4422-894C-CB7CD3E79223}" type="slidenum">
              <a:rPr lang="sv-SE" smtClean="0"/>
              <a:t>7</a:t>
            </a:fld>
            <a:endParaRPr lang="sv-SE" dirty="0"/>
          </a:p>
        </p:txBody>
      </p:sp>
      <p:sp>
        <p:nvSpPr>
          <p:cNvPr id="5" name="Content Placeholder 4">
            <a:extLst>
              <a:ext uri="{FF2B5EF4-FFF2-40B4-BE49-F238E27FC236}">
                <a16:creationId xmlns:a16="http://schemas.microsoft.com/office/drawing/2014/main" id="{5BC8C65D-B230-4119-9591-16E5A79E65F8}"/>
              </a:ext>
            </a:extLst>
          </p:cNvPr>
          <p:cNvSpPr>
            <a:spLocks noGrp="1"/>
          </p:cNvSpPr>
          <p:nvPr>
            <p:ph idx="1"/>
          </p:nvPr>
        </p:nvSpPr>
        <p:spPr>
          <a:xfrm>
            <a:off x="457200" y="1600200"/>
            <a:ext cx="8229600" cy="4525963"/>
          </a:xfrm>
        </p:spPr>
        <p:txBody>
          <a:bodyPr>
            <a:normAutofit/>
          </a:bodyPr>
          <a:lstStyle/>
          <a:p>
            <a:r>
              <a:rPr lang="en-GB" sz="1800" dirty="0"/>
              <a:t>As well as baselined BS.SyR that are transformed into the design of the system, the system design process is driven and/or guided by: </a:t>
            </a:r>
          </a:p>
          <a:p>
            <a:pPr lvl="1"/>
            <a:r>
              <a:rPr lang="en-GB" sz="1600" dirty="0"/>
              <a:t>ESS dedicated rules, procedures, manuals and guidelines that guide and/or drive the design process.</a:t>
            </a:r>
          </a:p>
          <a:p>
            <a:pPr lvl="1"/>
            <a:r>
              <a:rPr lang="en-GB" sz="1600" dirty="0"/>
              <a:t>European</a:t>
            </a:r>
            <a:r>
              <a:rPr lang="sv-SE" sz="1600" dirty="0"/>
              <a:t> and International standards and norms.</a:t>
            </a:r>
            <a:endParaRPr lang="en-GB" sz="1600" dirty="0"/>
          </a:p>
        </p:txBody>
      </p:sp>
    </p:spTree>
    <p:extLst>
      <p:ext uri="{BB962C8B-B14F-4D97-AF65-F5344CB8AC3E}">
        <p14:creationId xmlns:p14="http://schemas.microsoft.com/office/powerpoint/2010/main" val="3582011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09EC3-6D7C-4394-AEFD-8507C473B078}"/>
              </a:ext>
            </a:extLst>
          </p:cNvPr>
          <p:cNvSpPr>
            <a:spLocks noGrp="1"/>
          </p:cNvSpPr>
          <p:nvPr>
            <p:ph type="title"/>
          </p:nvPr>
        </p:nvSpPr>
        <p:spPr>
          <a:xfrm>
            <a:off x="457200" y="274638"/>
            <a:ext cx="7139136" cy="1143000"/>
          </a:xfrm>
        </p:spPr>
        <p:txBody>
          <a:bodyPr/>
          <a:lstStyle/>
          <a:p>
            <a:r>
              <a:rPr lang="en-GB" dirty="0">
                <a:solidFill>
                  <a:prstClr val="white"/>
                </a:solidFill>
              </a:rPr>
              <a:t>Bunker System Requirements</a:t>
            </a:r>
            <a:br>
              <a:rPr lang="en-GB" dirty="0">
                <a:solidFill>
                  <a:prstClr val="white"/>
                </a:solidFill>
              </a:rPr>
            </a:br>
            <a:r>
              <a:rPr lang="en-GB" sz="2000" dirty="0">
                <a:solidFill>
                  <a:prstClr val="white"/>
                </a:solidFill>
              </a:rPr>
              <a:t>ESS-0060210 - System Requirements Specification (SRS)</a:t>
            </a:r>
            <a:endParaRPr lang="en-GB" dirty="0"/>
          </a:p>
        </p:txBody>
      </p:sp>
      <p:sp>
        <p:nvSpPr>
          <p:cNvPr id="4" name="Slide Number Placeholder 3">
            <a:extLst>
              <a:ext uri="{FF2B5EF4-FFF2-40B4-BE49-F238E27FC236}">
                <a16:creationId xmlns:a16="http://schemas.microsoft.com/office/drawing/2014/main" id="{905958B4-B33C-46DE-AFEC-99C7C7527DFA}"/>
              </a:ext>
            </a:extLst>
          </p:cNvPr>
          <p:cNvSpPr>
            <a:spLocks noGrp="1"/>
          </p:cNvSpPr>
          <p:nvPr>
            <p:ph type="sldNum" sz="quarter" idx="12"/>
          </p:nvPr>
        </p:nvSpPr>
        <p:spPr/>
        <p:txBody>
          <a:bodyPr/>
          <a:lstStyle/>
          <a:p>
            <a:fld id="{551115BC-487E-4422-894C-CB7CD3E79223}" type="slidenum">
              <a:rPr lang="sv-SE" smtClean="0"/>
              <a:t>8</a:t>
            </a:fld>
            <a:endParaRPr lang="sv-SE" dirty="0"/>
          </a:p>
        </p:txBody>
      </p:sp>
      <p:sp>
        <p:nvSpPr>
          <p:cNvPr id="5" name="Content Placeholder 4">
            <a:extLst>
              <a:ext uri="{FF2B5EF4-FFF2-40B4-BE49-F238E27FC236}">
                <a16:creationId xmlns:a16="http://schemas.microsoft.com/office/drawing/2014/main" id="{5BC8C65D-B230-4119-9591-16E5A79E65F8}"/>
              </a:ext>
            </a:extLst>
          </p:cNvPr>
          <p:cNvSpPr>
            <a:spLocks noGrp="1"/>
          </p:cNvSpPr>
          <p:nvPr>
            <p:ph idx="1"/>
          </p:nvPr>
        </p:nvSpPr>
        <p:spPr>
          <a:xfrm>
            <a:off x="457200" y="1600200"/>
            <a:ext cx="8229600" cy="4525963"/>
          </a:xfrm>
        </p:spPr>
        <p:txBody>
          <a:bodyPr>
            <a:normAutofit/>
          </a:bodyPr>
          <a:lstStyle/>
          <a:p>
            <a:r>
              <a:rPr lang="en-US" sz="1800" dirty="0"/>
              <a:t>Before acceptance as a requirement on the Bunker System:</a:t>
            </a:r>
          </a:p>
          <a:p>
            <a:pPr lvl="1"/>
            <a:r>
              <a:rPr lang="en-US" sz="1600" dirty="0"/>
              <a:t>Requirements must be achievable - reflect need or objective for which a solution is technically achievable at costs considered affordable.</a:t>
            </a:r>
            <a:endParaRPr lang="en-GB" sz="1600" dirty="0"/>
          </a:p>
          <a:p>
            <a:pPr lvl="1"/>
            <a:r>
              <a:rPr lang="en-US" sz="1600" dirty="0"/>
              <a:t>Requirements must be verifiable - expressed in a manner that allows verification to be objective.</a:t>
            </a:r>
            <a:endParaRPr lang="en-GB" sz="1600" dirty="0"/>
          </a:p>
          <a:p>
            <a:pPr lvl="1"/>
            <a:r>
              <a:rPr lang="en-US" sz="1600" dirty="0"/>
              <a:t>Requirements must be unambiguous.</a:t>
            </a:r>
          </a:p>
          <a:p>
            <a:pPr lvl="1"/>
            <a:r>
              <a:rPr lang="en-US" sz="1600" dirty="0"/>
              <a:t>Requirements must be expressed in terms of need, not solution.</a:t>
            </a:r>
            <a:endParaRPr lang="en-GB" sz="1600" dirty="0"/>
          </a:p>
          <a:p>
            <a:pPr lvl="1"/>
            <a:r>
              <a:rPr lang="en-US" sz="1600" dirty="0"/>
              <a:t>Requirements must be consistent with other requirements without conflict.</a:t>
            </a:r>
            <a:endParaRPr lang="en-GB" sz="1600" dirty="0"/>
          </a:p>
          <a:p>
            <a:pPr lvl="1"/>
            <a:r>
              <a:rPr lang="en-US" sz="1600" dirty="0"/>
              <a:t>Requirements must be appropriate for the level of system hierarchy without constraining solutions for the level of design.</a:t>
            </a:r>
            <a:endParaRPr lang="en-GB" sz="1700" dirty="0"/>
          </a:p>
          <a:p>
            <a:endParaRPr lang="en-GB" dirty="0"/>
          </a:p>
        </p:txBody>
      </p:sp>
    </p:spTree>
    <p:extLst>
      <p:ext uri="{BB962C8B-B14F-4D97-AF65-F5344CB8AC3E}">
        <p14:creationId xmlns:p14="http://schemas.microsoft.com/office/powerpoint/2010/main" val="853554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09EC3-6D7C-4394-AEFD-8507C473B078}"/>
              </a:ext>
            </a:extLst>
          </p:cNvPr>
          <p:cNvSpPr>
            <a:spLocks noGrp="1"/>
          </p:cNvSpPr>
          <p:nvPr>
            <p:ph type="title"/>
          </p:nvPr>
        </p:nvSpPr>
        <p:spPr>
          <a:xfrm>
            <a:off x="457200" y="274638"/>
            <a:ext cx="7139136" cy="1143000"/>
          </a:xfrm>
        </p:spPr>
        <p:txBody>
          <a:bodyPr/>
          <a:lstStyle/>
          <a:p>
            <a:r>
              <a:rPr lang="en-GB" dirty="0">
                <a:solidFill>
                  <a:prstClr val="white"/>
                </a:solidFill>
              </a:rPr>
              <a:t>Bunker System Requirements</a:t>
            </a:r>
            <a:br>
              <a:rPr lang="en-GB" dirty="0">
                <a:solidFill>
                  <a:prstClr val="white"/>
                </a:solidFill>
              </a:rPr>
            </a:br>
            <a:r>
              <a:rPr lang="en-GB" sz="2000" dirty="0">
                <a:solidFill>
                  <a:prstClr val="white"/>
                </a:solidFill>
              </a:rPr>
              <a:t>ESS-0060210 - System Requirements Specification (SRS)</a:t>
            </a:r>
            <a:endParaRPr lang="en-GB" dirty="0"/>
          </a:p>
        </p:txBody>
      </p:sp>
      <p:sp>
        <p:nvSpPr>
          <p:cNvPr id="4" name="Slide Number Placeholder 3">
            <a:extLst>
              <a:ext uri="{FF2B5EF4-FFF2-40B4-BE49-F238E27FC236}">
                <a16:creationId xmlns:a16="http://schemas.microsoft.com/office/drawing/2014/main" id="{905958B4-B33C-46DE-AFEC-99C7C7527DFA}"/>
              </a:ext>
            </a:extLst>
          </p:cNvPr>
          <p:cNvSpPr>
            <a:spLocks noGrp="1"/>
          </p:cNvSpPr>
          <p:nvPr>
            <p:ph type="sldNum" sz="quarter" idx="12"/>
          </p:nvPr>
        </p:nvSpPr>
        <p:spPr/>
        <p:txBody>
          <a:bodyPr/>
          <a:lstStyle/>
          <a:p>
            <a:fld id="{551115BC-487E-4422-894C-CB7CD3E79223}" type="slidenum">
              <a:rPr lang="sv-SE" smtClean="0"/>
              <a:t>9</a:t>
            </a:fld>
            <a:endParaRPr lang="sv-SE" dirty="0"/>
          </a:p>
        </p:txBody>
      </p:sp>
      <p:sp>
        <p:nvSpPr>
          <p:cNvPr id="5" name="Content Placeholder 4">
            <a:extLst>
              <a:ext uri="{FF2B5EF4-FFF2-40B4-BE49-F238E27FC236}">
                <a16:creationId xmlns:a16="http://schemas.microsoft.com/office/drawing/2014/main" id="{5BC8C65D-B230-4119-9591-16E5A79E65F8}"/>
              </a:ext>
            </a:extLst>
          </p:cNvPr>
          <p:cNvSpPr>
            <a:spLocks noGrp="1"/>
          </p:cNvSpPr>
          <p:nvPr>
            <p:ph idx="1"/>
          </p:nvPr>
        </p:nvSpPr>
        <p:spPr>
          <a:xfrm>
            <a:off x="457200" y="1600200"/>
            <a:ext cx="8229600" cy="4525963"/>
          </a:xfrm>
        </p:spPr>
        <p:txBody>
          <a:bodyPr>
            <a:normAutofit/>
          </a:bodyPr>
          <a:lstStyle/>
          <a:p>
            <a:r>
              <a:rPr lang="sv-SE" sz="1800" dirty="0"/>
              <a:t>For all Bunker System </a:t>
            </a:r>
            <a:r>
              <a:rPr lang="en-GB" sz="1800" dirty="0"/>
              <a:t>requirements</a:t>
            </a:r>
            <a:r>
              <a:rPr lang="sv-SE" sz="1800" dirty="0"/>
              <a:t> (BS.SyR):</a:t>
            </a:r>
          </a:p>
          <a:p>
            <a:pPr lvl="1"/>
            <a:r>
              <a:rPr lang="en-GB" sz="1600" dirty="0"/>
              <a:t>See</a:t>
            </a:r>
            <a:r>
              <a:rPr lang="sv-SE" sz="1600" dirty="0"/>
              <a:t> </a:t>
            </a:r>
            <a:r>
              <a:rPr lang="en-GB" sz="1600" dirty="0">
                <a:solidFill>
                  <a:schemeClr val="tx1">
                    <a:lumMod val="50000"/>
                    <a:lumOff val="50000"/>
                  </a:schemeClr>
                </a:solidFill>
              </a:rPr>
              <a:t>ESS-0060210, SRS for the Bunker System.</a:t>
            </a:r>
            <a:r>
              <a:rPr lang="en-GB" sz="1600" dirty="0"/>
              <a:t> </a:t>
            </a:r>
            <a:br>
              <a:rPr lang="en-GB" sz="1600" dirty="0"/>
            </a:br>
            <a:r>
              <a:rPr lang="en-GB" sz="1600" dirty="0"/>
              <a:t>(Systems Documentation folder in Material)</a:t>
            </a:r>
          </a:p>
        </p:txBody>
      </p:sp>
    </p:spTree>
    <p:extLst>
      <p:ext uri="{BB962C8B-B14F-4D97-AF65-F5344CB8AC3E}">
        <p14:creationId xmlns:p14="http://schemas.microsoft.com/office/powerpoint/2010/main" val="3680398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 Powerpoint template</Template>
  <TotalTime>3138</TotalTime>
  <Words>886</Words>
  <Application>Microsoft Office PowerPoint</Application>
  <PresentationFormat>On-screen Show (4:3)</PresentationFormat>
  <Paragraphs>117</Paragraphs>
  <Slides>17</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BUNKER SYSTEM REQUIREMENTS Critical Design Review (CDR) 5 December 2017</vt:lpstr>
      <vt:lpstr>Bunker System Requirements ESS-0060210 - System Requirements Specification (SRS)</vt:lpstr>
      <vt:lpstr>Bunker System Requirements Stakeholders Expectations</vt:lpstr>
      <vt:lpstr>Bunker System Requirements Flow down of High-level System Requirements</vt:lpstr>
      <vt:lpstr>Bunker Subsystem Requirements High-level system requirements</vt:lpstr>
      <vt:lpstr>Bunker System Requirements ESS-0060210 - System Requirements Specification (SRS)</vt:lpstr>
      <vt:lpstr>Bunker System Requirements ESS-0060210 - System Requirements Specification (SRS)</vt:lpstr>
      <vt:lpstr>Bunker System Requirements ESS-0060210 - System Requirements Specification (SRS)</vt:lpstr>
      <vt:lpstr>Bunker System Requirements ESS-0060210 - System Requirements Specification (SRS)</vt:lpstr>
      <vt:lpstr>Bunker System Requirements ESS-0123443 - System Architecture Description (SAD)</vt:lpstr>
      <vt:lpstr>Bunker System Requirements ESS-0123443 - System Architecture Description (SAD)</vt:lpstr>
      <vt:lpstr>Bunker System Requirements ESS-0123443 - System Architecture Description (SAD)</vt:lpstr>
      <vt:lpstr>Bunker Structural Support System System Requirements</vt:lpstr>
      <vt:lpstr>Bunker Wall System System Requirements</vt:lpstr>
      <vt:lpstr>Bunker Roof System System Requirements</vt:lpstr>
      <vt:lpstr>Bunker Access Safety System System Requirements</vt:lpstr>
      <vt:lpstr>PowerPoint Presentation</vt:lpstr>
    </vt:vector>
  </TitlesOfParts>
  <Company>ESS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Mark Ridgley</dc:creator>
  <cp:lastModifiedBy>Mark Ridgley</cp:lastModifiedBy>
  <cp:revision>113</cp:revision>
  <dcterms:created xsi:type="dcterms:W3CDTF">2017-09-28T09:50:21Z</dcterms:created>
  <dcterms:modified xsi:type="dcterms:W3CDTF">2017-12-06T17:03:17Z</dcterms:modified>
</cp:coreProperties>
</file>