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0"/>
  </p:notesMasterIdLst>
  <p:sldIdLst>
    <p:sldId id="256" r:id="rId3"/>
    <p:sldId id="257" r:id="rId4"/>
    <p:sldId id="258" r:id="rId5"/>
    <p:sldId id="332" r:id="rId6"/>
    <p:sldId id="334" r:id="rId7"/>
    <p:sldId id="338" r:id="rId8"/>
    <p:sldId id="339" r:id="rId9"/>
    <p:sldId id="340" r:id="rId10"/>
    <p:sldId id="311" r:id="rId11"/>
    <p:sldId id="325" r:id="rId12"/>
    <p:sldId id="317" r:id="rId13"/>
    <p:sldId id="335" r:id="rId14"/>
    <p:sldId id="336" r:id="rId15"/>
    <p:sldId id="337" r:id="rId16"/>
    <p:sldId id="292" r:id="rId17"/>
    <p:sldId id="298" r:id="rId18"/>
    <p:sldId id="34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2" autoAdjust="0"/>
    <p:restoredTop sz="93216" autoAdjust="0"/>
  </p:normalViewPr>
  <p:slideViewPr>
    <p:cSldViewPr snapToGrid="0" snapToObjects="1">
      <p:cViewPr varScale="1">
        <p:scale>
          <a:sx n="93" d="100"/>
          <a:sy n="93" d="100"/>
        </p:scale>
        <p:origin x="7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044D-2C64-0E4F-B0D3-86E537A1552E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C7BD-D5A8-D947-B42A-D0A57190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open shielding volume </a:t>
            </a:r>
            <a:r>
              <a:rPr lang="en-US" dirty="0" err="1" smtClean="0"/>
              <a:t>reminisant</a:t>
            </a:r>
            <a:r>
              <a:rPr lang="en-US" dirty="0" smtClean="0"/>
              <a:t> of</a:t>
            </a:r>
            <a:r>
              <a:rPr lang="en-US" baseline="0" dirty="0" smtClean="0"/>
              <a:t> reactor </a:t>
            </a:r>
            <a:r>
              <a:rPr lang="en-US" baseline="0" dirty="0" err="1" smtClean="0"/>
              <a:t>beamlines</a:t>
            </a:r>
            <a:r>
              <a:rPr lang="en-US" baseline="0" dirty="0" smtClean="0"/>
              <a:t> ILL FRM2</a:t>
            </a:r>
          </a:p>
          <a:p>
            <a:r>
              <a:rPr lang="en-US" baseline="0" dirty="0" smtClean="0"/>
              <a:t>As a spallation source shielding thicknesses are consequent and  it tightly surrounded by instrument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Contrany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rIt</a:t>
            </a:r>
            <a:r>
              <a:rPr lang="en-US" baseline="0" dirty="0" smtClean="0"/>
              <a:t> does not contain only neutron guides </a:t>
            </a:r>
          </a:p>
          <a:p>
            <a:r>
              <a:rPr lang="en-US" baseline="0" dirty="0" smtClean="0"/>
              <a:t>But Large quantities of mechanical  components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will be controlled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Removal of hot spots</a:t>
            </a:r>
          </a:p>
          <a:p>
            <a:r>
              <a:rPr lang="en-US" baseline="0" dirty="0" smtClean="0"/>
              <a:t>Installation of </a:t>
            </a:r>
            <a:r>
              <a:rPr lang="en-US" baseline="0" dirty="0" err="1" smtClean="0"/>
              <a:t>tempory</a:t>
            </a:r>
            <a:r>
              <a:rPr lang="en-US" baseline="0" dirty="0" smtClean="0"/>
              <a:t> shielding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limited</a:t>
            </a:r>
          </a:p>
          <a:p>
            <a:r>
              <a:rPr lang="en-US" baseline="0" dirty="0" smtClean="0"/>
              <a:t>Increasingly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Forward area particularly unpleasant </a:t>
            </a:r>
          </a:p>
          <a:p>
            <a:r>
              <a:rPr lang="en-US" baseline="0" dirty="0" smtClean="0"/>
              <a:t>Remote handling obligatory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530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Starts with having a plan</a:t>
            </a:r>
          </a:p>
          <a:p>
            <a:endParaRPr lang="en-US" dirty="0" smtClean="0">
              <a:effectLst/>
            </a:endParaRPr>
          </a:p>
          <a:p>
            <a:r>
              <a:rPr lang="en-US" baseline="0" dirty="0" smtClean="0">
                <a:effectLst/>
              </a:rPr>
              <a:t>Push for reliability</a:t>
            </a:r>
          </a:p>
          <a:p>
            <a:r>
              <a:rPr lang="en-US" baseline="0" dirty="0" smtClean="0">
                <a:effectLst/>
              </a:rPr>
              <a:t>Building in Maintainability , manage risk </a:t>
            </a:r>
          </a:p>
          <a:p>
            <a:r>
              <a:rPr lang="en-US" baseline="0" dirty="0" smtClean="0">
                <a:effectLst/>
              </a:rPr>
              <a:t>Priority on critical systems</a:t>
            </a:r>
          </a:p>
          <a:p>
            <a:r>
              <a:rPr lang="en-US" baseline="0" dirty="0" smtClean="0">
                <a:effectLst/>
              </a:rPr>
              <a:t>Operational Integration</a:t>
            </a:r>
          </a:p>
          <a:p>
            <a:r>
              <a:rPr lang="en-US" baseline="0" dirty="0" smtClean="0">
                <a:effectLst/>
              </a:rPr>
              <a:t>Tooling</a:t>
            </a:r>
          </a:p>
          <a:p>
            <a:r>
              <a:rPr lang="en-US" baseline="0" dirty="0" smtClean="0">
                <a:effectLst/>
              </a:rPr>
              <a:t>Schedules </a:t>
            </a:r>
          </a:p>
          <a:p>
            <a:r>
              <a:rPr lang="en-US" baseline="0" dirty="0" smtClean="0">
                <a:effectLst/>
              </a:rPr>
              <a:t>Spares</a:t>
            </a:r>
          </a:p>
          <a:p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Work with experienced </a:t>
            </a:r>
            <a:r>
              <a:rPr lang="en-US" baseline="0" dirty="0" err="1" smtClean="0">
                <a:effectLst/>
              </a:rPr>
              <a:t>parters</a:t>
            </a:r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It not going to be perfect use the precious early years to Learn </a:t>
            </a:r>
          </a:p>
          <a:p>
            <a:endParaRPr lang="en-US" baseline="0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don't reinvent the wheel SNS</a:t>
            </a:r>
          </a:p>
          <a:p>
            <a:r>
              <a:rPr lang="en-US" dirty="0" smtClean="0">
                <a:effectLst/>
              </a:rPr>
              <a:t>ISIS</a:t>
            </a:r>
          </a:p>
          <a:p>
            <a:r>
              <a:rPr lang="en-US" b="1" dirty="0" smtClean="0"/>
              <a:t>E</a:t>
            </a:r>
            <a:r>
              <a:rPr lang="en-US" b="1" dirty="0" smtClean="0">
                <a:effectLst/>
              </a:rPr>
              <a:t>nsure future compatibility</a:t>
            </a:r>
          </a:p>
          <a:p>
            <a:r>
              <a:rPr lang="en-US" dirty="0" smtClean="0">
                <a:effectLst/>
              </a:rPr>
              <a:t>upgrade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2017-11-23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2017-11-23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2017-11-23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2017-11-23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0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CE8-921C-C541-9B4B-2BB0A50C4952}" type="datetime1">
              <a:rPr lang="en-US" smtClean="0"/>
              <a:t>11/24/2017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279-626B-5A49-9CE1-3D70FD74B05E}" type="datetime1">
              <a:rPr lang="en-US" smtClean="0"/>
              <a:t>11/24/2017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F7B4-BA38-184C-93BD-2E4651D9FD1B}" type="datetime1">
              <a:rPr lang="en-US" smtClean="0"/>
              <a:t>11/24/2017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CA0-DA84-4E45-A275-D4364B5C60C5}" type="datetime1">
              <a:rPr lang="en-US" smtClean="0"/>
              <a:t>11/24/2017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2017-11-23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1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51CB-37E4-5841-B7A9-2D00BBC8CC4F}" type="datetime1">
              <a:rPr lang="en-US" smtClean="0"/>
              <a:t>11/24/2017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89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/>
              <a:t>Bunker Project</a:t>
            </a:r>
            <a:br>
              <a:rPr lang="en-US" sz="5400" dirty="0"/>
            </a:br>
            <a:r>
              <a:rPr lang="en-US" dirty="0" smtClean="0"/>
              <a:t>Operation aspects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December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712" y="5296703"/>
            <a:ext cx="248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Zvonko </a:t>
            </a:r>
            <a:r>
              <a:rPr lang="en-US" dirty="0" smtClean="0">
                <a:solidFill>
                  <a:schemeClr val="bg1"/>
                </a:solidFill>
              </a:rPr>
              <a:t>Lazic, </a:t>
            </a:r>
            <a:r>
              <a:rPr lang="en-US" dirty="0" smtClean="0">
                <a:solidFill>
                  <a:schemeClr val="bg1"/>
                </a:solidFill>
              </a:rPr>
              <a:t>Iain Sutton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Crane route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1"/>
          <a:stretch/>
        </p:blipFill>
        <p:spPr>
          <a:xfrm>
            <a:off x="622569" y="1735540"/>
            <a:ext cx="6529192" cy="49827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42611" y="3322869"/>
            <a:ext cx="0" cy="517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578093" y="4185071"/>
            <a:ext cx="48449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78093" y="3969339"/>
            <a:ext cx="4844959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311047" y="3322869"/>
            <a:ext cx="0" cy="493059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01351" y="3247375"/>
            <a:ext cx="1365850" cy="568553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Curved Connector 22"/>
          <p:cNvCxnSpPr/>
          <p:nvPr/>
        </p:nvCxnSpPr>
        <p:spPr>
          <a:xfrm rot="5400000">
            <a:off x="5807332" y="2896871"/>
            <a:ext cx="519331" cy="15421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 flipV="1">
            <a:off x="6066896" y="2904816"/>
            <a:ext cx="321363" cy="166943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65745" y="2559132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Bunker crane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47120" y="4642458"/>
            <a:ext cx="112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crane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65745" y="3020961"/>
            <a:ext cx="157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Exchange zone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 rot="2288334">
            <a:off x="5529702" y="3033252"/>
            <a:ext cx="770350" cy="301908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01351" y="3317228"/>
            <a:ext cx="145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removal – access @ R6-R9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77" y="1439615"/>
            <a:ext cx="4985023" cy="439570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1463679"/>
            <a:ext cx="4054201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Example - Freia</a:t>
            </a:r>
          </a:p>
          <a:p>
            <a:pPr lvl="1"/>
            <a:r>
              <a:rPr lang="en-US" sz="2000" dirty="0" smtClean="0">
                <a:effectLst/>
              </a:rPr>
              <a:t>Minimum access – 6 blocks</a:t>
            </a:r>
            <a:endParaRPr lang="en-US" sz="1800" dirty="0" smtClean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8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removal – access @ R6-R9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" y="1463679"/>
            <a:ext cx="3753852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Example - Freia</a:t>
            </a:r>
          </a:p>
          <a:p>
            <a:pPr marL="541338" lvl="1"/>
            <a:r>
              <a:rPr lang="en-US" sz="2000" dirty="0" smtClean="0">
                <a:effectLst/>
              </a:rPr>
              <a:t>Minimum access – 6 blocks</a:t>
            </a:r>
          </a:p>
          <a:p>
            <a:pPr marL="541338" lvl="1"/>
            <a:r>
              <a:rPr lang="en-US" sz="2000" dirty="0" smtClean="0"/>
              <a:t>Removing chopper – 9 blocks (minimum) </a:t>
            </a:r>
            <a:endParaRPr lang="en-US" sz="18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174" y="1439614"/>
            <a:ext cx="5350825" cy="54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removal – access @ R6-R9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" y="1463679"/>
            <a:ext cx="3753852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Example - Freia</a:t>
            </a:r>
          </a:p>
          <a:p>
            <a:pPr marL="541338" lvl="1"/>
            <a:r>
              <a:rPr lang="en-US" sz="2000" dirty="0" smtClean="0">
                <a:effectLst/>
              </a:rPr>
              <a:t>Minimum access – 6 blocks</a:t>
            </a:r>
          </a:p>
          <a:p>
            <a:pPr marL="541338" lvl="1"/>
            <a:r>
              <a:rPr lang="en-US" sz="2000" dirty="0" smtClean="0"/>
              <a:t>Removing chopper – 9 blocks (minimum) </a:t>
            </a:r>
          </a:p>
          <a:p>
            <a:pPr marL="541338" lvl="1"/>
            <a:r>
              <a:rPr lang="en-US" sz="2000" dirty="0" smtClean="0"/>
              <a:t>Clearing for short sector full access – 24 blocks (minimum)</a:t>
            </a:r>
          </a:p>
          <a:p>
            <a:pPr marL="255588" lvl="1" indent="0">
              <a:buNone/>
            </a:pPr>
            <a:endParaRPr lang="en-US" sz="18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75" y="1451647"/>
            <a:ext cx="5405331" cy="45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removal – access @ R6-R9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" y="1463679"/>
            <a:ext cx="3753852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Example - Freia</a:t>
            </a:r>
          </a:p>
          <a:p>
            <a:pPr marL="541338" lvl="1"/>
            <a:r>
              <a:rPr lang="en-US" sz="2000" dirty="0" smtClean="0">
                <a:effectLst/>
              </a:rPr>
              <a:t>Minimum access – 6 blocks.</a:t>
            </a:r>
          </a:p>
          <a:p>
            <a:pPr marL="541338" lvl="1"/>
            <a:r>
              <a:rPr lang="en-US" sz="2000" dirty="0" smtClean="0"/>
              <a:t>Removing chopper – 9 blocks (minimum) .</a:t>
            </a:r>
          </a:p>
          <a:p>
            <a:pPr marL="541338" lvl="1"/>
            <a:r>
              <a:rPr lang="en-US" sz="2000" dirty="0" smtClean="0"/>
              <a:t>Clearing for short sector full access – 24 blocks (minimum).</a:t>
            </a:r>
          </a:p>
          <a:p>
            <a:pPr marL="541338" lvl="1"/>
            <a:r>
              <a:rPr lang="en-US" sz="2000" dirty="0" smtClean="0"/>
              <a:t>Full short sector access with frame beam cleared – 27 blocks</a:t>
            </a:r>
          </a:p>
          <a:p>
            <a:pPr marL="255588" lvl="1" indent="0">
              <a:buNone/>
            </a:pPr>
            <a:endParaRPr lang="en-US" sz="18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950" y="1451647"/>
            <a:ext cx="5474188" cy="45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&amp;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Activity		Incidence over 10yr period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Beam port systems inspection		40</a:t>
            </a:r>
          </a:p>
          <a:p>
            <a:pPr marL="0" indent="0">
              <a:buNone/>
            </a:pPr>
            <a:r>
              <a:rPr lang="en-US" sz="2400" dirty="0" smtClean="0"/>
              <a:t>Neutron chopper maintenance		100</a:t>
            </a:r>
          </a:p>
          <a:p>
            <a:pPr marL="0" indent="0">
              <a:buNone/>
            </a:pPr>
            <a:r>
              <a:rPr lang="en-US" sz="2400" dirty="0" smtClean="0"/>
              <a:t>Optics realignment				20</a:t>
            </a:r>
          </a:p>
          <a:p>
            <a:pPr marL="0" indent="0">
              <a:buNone/>
            </a:pPr>
            <a:r>
              <a:rPr lang="en-US" sz="2400" dirty="0" smtClean="0"/>
              <a:t>Instrument shutter maintenance		20</a:t>
            </a:r>
          </a:p>
          <a:p>
            <a:pPr marL="0" indent="0">
              <a:buNone/>
            </a:pPr>
            <a:r>
              <a:rPr lang="en-US" sz="2400" dirty="0" smtClean="0"/>
              <a:t>Other component maintenance		60</a:t>
            </a:r>
          </a:p>
          <a:p>
            <a:pPr marL="0" indent="0">
              <a:buNone/>
            </a:pPr>
            <a:r>
              <a:rPr lang="en-US" sz="2400" dirty="0" smtClean="0"/>
              <a:t>Removal neighboring &amp; Hot			80</a:t>
            </a:r>
          </a:p>
          <a:p>
            <a:pPr marL="0" indent="0">
              <a:buNone/>
            </a:pPr>
            <a:r>
              <a:rPr lang="en-US" sz="2400" dirty="0" smtClean="0"/>
              <a:t>Total						</a:t>
            </a:r>
            <a:r>
              <a:rPr lang="en-US" sz="2400" u="sng" dirty="0" smtClean="0"/>
              <a:t>320</a:t>
            </a:r>
            <a:r>
              <a:rPr lang="en-US" sz="2400" dirty="0" smtClean="0"/>
              <a:t>			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4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“Another” facility chopper/pit</a:t>
            </a:r>
            <a:endParaRPr lang="en-US" dirty="0"/>
          </a:p>
        </p:txBody>
      </p:sp>
      <p:pic>
        <p:nvPicPr>
          <p:cNvPr id="4" name="Content Placeholder 3" descr="09EC1011 ISIS TS2 build 7 Ja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7" b="-158"/>
          <a:stretch/>
        </p:blipFill>
        <p:spPr>
          <a:xfrm>
            <a:off x="4548188" y="1196974"/>
            <a:ext cx="3016251" cy="4525963"/>
          </a:xfrm>
        </p:spPr>
      </p:pic>
      <p:pic>
        <p:nvPicPr>
          <p:cNvPr id="5" name="Picture 4" descr="09EC1006 ISIS TS2 build 7 J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248" y="4889501"/>
            <a:ext cx="2470564" cy="1911349"/>
          </a:xfrm>
          <a:prstGeom prst="rect">
            <a:avLst/>
          </a:prstGeom>
        </p:spPr>
      </p:pic>
      <p:pic>
        <p:nvPicPr>
          <p:cNvPr id="6" name="Picture 5" descr="09EC1008 ISIS TS2 build 7 Ja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41" y="1262063"/>
            <a:ext cx="3819005" cy="5445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143000" y="4802190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43000" y="3827463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43000" y="2430465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52564" y="3843338"/>
            <a:ext cx="7937" cy="9588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38276" y="2446340"/>
            <a:ext cx="0" cy="13811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1188" y="5413376"/>
            <a:ext cx="920750" cy="15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812340" y="4135439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1.4m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50938" y="2874964"/>
            <a:ext cx="7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.2.1m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Bunker </a:t>
            </a:r>
            <a:r>
              <a:rPr lang="en-US" dirty="0" smtClean="0"/>
              <a:t>– Operation Aspects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Q/A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824" y="1593303"/>
            <a:ext cx="3350176" cy="1566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772816"/>
            <a:ext cx="5328592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ESS Context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Activities</a:t>
            </a:r>
          </a:p>
          <a:p>
            <a:pPr marL="0" indent="0">
              <a:buNone/>
            </a:pPr>
            <a:r>
              <a:rPr lang="en-US" dirty="0" smtClean="0"/>
              <a:t>Maintenance environment</a:t>
            </a:r>
          </a:p>
          <a:p>
            <a:r>
              <a:rPr lang="en-US" dirty="0" smtClean="0"/>
              <a:t>Strategy for maintenance</a:t>
            </a:r>
          </a:p>
          <a:p>
            <a:r>
              <a:rPr lang="en-US" dirty="0" smtClean="0"/>
              <a:t>Logistics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78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89" y="2317125"/>
            <a:ext cx="4800111" cy="30921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945" y="1600202"/>
            <a:ext cx="4054201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ESS specific context</a:t>
            </a:r>
          </a:p>
          <a:p>
            <a:pPr lvl="1"/>
            <a:r>
              <a:rPr lang="en-US" sz="2000" dirty="0" smtClean="0">
                <a:effectLst/>
              </a:rPr>
              <a:t>Long source instruments</a:t>
            </a:r>
          </a:p>
          <a:p>
            <a:pPr lvl="2"/>
            <a:r>
              <a:rPr lang="en-US" sz="1800" dirty="0" smtClean="0"/>
              <a:t>Components@ R6</a:t>
            </a:r>
            <a:endParaRPr lang="en-US" sz="1800" dirty="0" smtClean="0">
              <a:effectLst/>
            </a:endParaRPr>
          </a:p>
          <a:p>
            <a:pPr lvl="1"/>
            <a:r>
              <a:rPr lang="en-US" sz="2000" dirty="0" smtClean="0">
                <a:effectLst/>
              </a:rPr>
              <a:t>Shielding common volume</a:t>
            </a:r>
          </a:p>
          <a:p>
            <a:pPr lvl="2"/>
            <a:r>
              <a:rPr lang="en-US" sz="1800" dirty="0" smtClean="0"/>
              <a:t>Vertical </a:t>
            </a:r>
            <a:r>
              <a:rPr lang="en-US" sz="1800" dirty="0" smtClean="0"/>
              <a:t>access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 High Power source issues</a:t>
            </a:r>
            <a:endParaRPr lang="en-US" sz="2400" dirty="0" smtClean="0">
              <a:effectLst/>
            </a:endParaRPr>
          </a:p>
          <a:p>
            <a:pPr lvl="1"/>
            <a:r>
              <a:rPr lang="en-US" sz="2000" dirty="0" smtClean="0">
                <a:effectLst/>
              </a:rPr>
              <a:t>Neutron activation</a:t>
            </a:r>
          </a:p>
          <a:p>
            <a:pPr lvl="1"/>
            <a:r>
              <a:rPr lang="en-US" sz="2000" dirty="0" smtClean="0"/>
              <a:t>Neutron damage</a:t>
            </a:r>
          </a:p>
          <a:p>
            <a:pPr lvl="1"/>
            <a:endParaRPr lang="en-US" sz="2000" dirty="0" smtClean="0">
              <a:effectLst/>
            </a:endParaRPr>
          </a:p>
          <a:p>
            <a:r>
              <a:rPr lang="en-US" sz="2400" dirty="0" smtClean="0"/>
              <a:t>Project constraints</a:t>
            </a:r>
            <a:endParaRPr lang="en-US" sz="2400" dirty="0" smtClean="0">
              <a:effectLst/>
            </a:endParaRPr>
          </a:p>
          <a:p>
            <a:pPr lvl="1"/>
            <a:r>
              <a:rPr lang="en-US" sz="2000" dirty="0" smtClean="0"/>
              <a:t>Minimize initial investment </a:t>
            </a:r>
            <a:endParaRPr lang="en-US" sz="2000" dirty="0" smtClean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44" y="159182"/>
            <a:ext cx="7139136" cy="1143000"/>
          </a:xfrm>
        </p:spPr>
        <p:txBody>
          <a:bodyPr/>
          <a:lstStyle/>
          <a:p>
            <a:r>
              <a:rPr lang="en-US" dirty="0" smtClean="0"/>
              <a:t>Dose limits</a:t>
            </a:r>
            <a:br>
              <a:rPr lang="en-US" dirty="0" smtClean="0"/>
            </a:br>
            <a:r>
              <a:rPr lang="en-US" dirty="0" smtClean="0"/>
              <a:t>&amp; Zones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78" y="635635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15419" y="2256219"/>
            <a:ext cx="3694644" cy="52358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" b="-153"/>
          <a:stretch/>
        </p:blipFill>
        <p:spPr>
          <a:xfrm>
            <a:off x="0" y="1440738"/>
            <a:ext cx="4362545" cy="2297881"/>
          </a:xfrm>
        </p:spPr>
      </p:pic>
      <p:sp>
        <p:nvSpPr>
          <p:cNvPr id="13" name="Freeform 12"/>
          <p:cNvSpPr/>
          <p:nvPr/>
        </p:nvSpPr>
        <p:spPr>
          <a:xfrm>
            <a:off x="6111594" y="3601155"/>
            <a:ext cx="2325515" cy="2309138"/>
          </a:xfrm>
          <a:custGeom>
            <a:avLst/>
            <a:gdLst>
              <a:gd name="connsiteX0" fmla="*/ 951097 w 2325515"/>
              <a:gd name="connsiteY0" fmla="*/ 0 h 2309138"/>
              <a:gd name="connsiteX1" fmla="*/ 753181 w 2325515"/>
              <a:gd name="connsiteY1" fmla="*/ 373861 h 2309138"/>
              <a:gd name="connsiteX2" fmla="*/ 467302 w 2325515"/>
              <a:gd name="connsiteY2" fmla="*/ 610272 h 2309138"/>
              <a:gd name="connsiteX3" fmla="*/ 0 w 2325515"/>
              <a:gd name="connsiteY3" fmla="*/ 786207 h 2309138"/>
              <a:gd name="connsiteX4" fmla="*/ 318865 w 2325515"/>
              <a:gd name="connsiteY4" fmla="*/ 2309138 h 2309138"/>
              <a:gd name="connsiteX5" fmla="*/ 1022567 w 2325515"/>
              <a:gd name="connsiteY5" fmla="*/ 2072726 h 2309138"/>
              <a:gd name="connsiteX6" fmla="*/ 1660297 w 2325515"/>
              <a:gd name="connsiteY6" fmla="*/ 1627392 h 2309138"/>
              <a:gd name="connsiteX7" fmla="*/ 2215562 w 2325515"/>
              <a:gd name="connsiteY7" fmla="*/ 1000627 h 2309138"/>
              <a:gd name="connsiteX8" fmla="*/ 2325515 w 2325515"/>
              <a:gd name="connsiteY8" fmla="*/ 786207 h 2309138"/>
              <a:gd name="connsiteX9" fmla="*/ 951097 w 2325515"/>
              <a:gd name="connsiteY9" fmla="*/ 0 h 23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5515" h="2309138">
                <a:moveTo>
                  <a:pt x="951097" y="0"/>
                </a:moveTo>
                <a:lnTo>
                  <a:pt x="753181" y="373861"/>
                </a:lnTo>
                <a:lnTo>
                  <a:pt x="467302" y="610272"/>
                </a:lnTo>
                <a:lnTo>
                  <a:pt x="0" y="786207"/>
                </a:lnTo>
                <a:lnTo>
                  <a:pt x="318865" y="2309138"/>
                </a:lnTo>
                <a:lnTo>
                  <a:pt x="1022567" y="2072726"/>
                </a:lnTo>
                <a:lnTo>
                  <a:pt x="1660297" y="1627392"/>
                </a:lnTo>
                <a:lnTo>
                  <a:pt x="2215562" y="1000627"/>
                </a:lnTo>
                <a:lnTo>
                  <a:pt x="2325515" y="786207"/>
                </a:lnTo>
                <a:lnTo>
                  <a:pt x="951097" y="0"/>
                </a:lnTo>
                <a:close/>
              </a:path>
            </a:pathLst>
          </a:custGeom>
          <a:solidFill>
            <a:srgbClr val="FFFF00">
              <a:alpha val="51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89782" y="3276777"/>
            <a:ext cx="2539923" cy="1083095"/>
          </a:xfrm>
          <a:custGeom>
            <a:avLst/>
            <a:gdLst>
              <a:gd name="connsiteX0" fmla="*/ 1973663 w 2539923"/>
              <a:gd name="connsiteY0" fmla="*/ 0 h 1083095"/>
              <a:gd name="connsiteX1" fmla="*/ 1825226 w 2539923"/>
              <a:gd name="connsiteY1" fmla="*/ 208922 h 1083095"/>
              <a:gd name="connsiteX2" fmla="*/ 1632808 w 2539923"/>
              <a:gd name="connsiteY2" fmla="*/ 368362 h 1083095"/>
              <a:gd name="connsiteX3" fmla="*/ 1341431 w 2539923"/>
              <a:gd name="connsiteY3" fmla="*/ 450831 h 1083095"/>
              <a:gd name="connsiteX4" fmla="*/ 1028064 w 2539923"/>
              <a:gd name="connsiteY4" fmla="*/ 439835 h 1083095"/>
              <a:gd name="connsiteX5" fmla="*/ 786167 w 2539923"/>
              <a:gd name="connsiteY5" fmla="*/ 318880 h 1083095"/>
              <a:gd name="connsiteX6" fmla="*/ 527776 w 2539923"/>
              <a:gd name="connsiteY6" fmla="*/ 21991 h 1083095"/>
              <a:gd name="connsiteX7" fmla="*/ 0 w 2539923"/>
              <a:gd name="connsiteY7" fmla="*/ 296889 h 1083095"/>
              <a:gd name="connsiteX8" fmla="*/ 120948 w 2539923"/>
              <a:gd name="connsiteY8" fmla="*/ 516807 h 1083095"/>
              <a:gd name="connsiteX9" fmla="*/ 428818 w 2539923"/>
              <a:gd name="connsiteY9" fmla="*/ 813696 h 1083095"/>
              <a:gd name="connsiteX10" fmla="*/ 846641 w 2539923"/>
              <a:gd name="connsiteY10" fmla="*/ 1022618 h 1083095"/>
              <a:gd name="connsiteX11" fmla="*/ 1198492 w 2539923"/>
              <a:gd name="connsiteY11" fmla="*/ 1083095 h 1083095"/>
              <a:gd name="connsiteX12" fmla="*/ 1583329 w 2539923"/>
              <a:gd name="connsiteY12" fmla="*/ 1077597 h 1083095"/>
              <a:gd name="connsiteX13" fmla="*/ 1918687 w 2539923"/>
              <a:gd name="connsiteY13" fmla="*/ 967638 h 1083095"/>
              <a:gd name="connsiteX14" fmla="*/ 2155086 w 2539923"/>
              <a:gd name="connsiteY14" fmla="*/ 846683 h 1083095"/>
              <a:gd name="connsiteX15" fmla="*/ 2385989 w 2539923"/>
              <a:gd name="connsiteY15" fmla="*/ 621267 h 1083095"/>
              <a:gd name="connsiteX16" fmla="*/ 2539923 w 2539923"/>
              <a:gd name="connsiteY16" fmla="*/ 318880 h 1083095"/>
              <a:gd name="connsiteX17" fmla="*/ 1973663 w 2539923"/>
              <a:gd name="connsiteY17" fmla="*/ 0 h 108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39923" h="1083095">
                <a:moveTo>
                  <a:pt x="1973663" y="0"/>
                </a:moveTo>
                <a:lnTo>
                  <a:pt x="1825226" y="208922"/>
                </a:lnTo>
                <a:lnTo>
                  <a:pt x="1632808" y="368362"/>
                </a:lnTo>
                <a:lnTo>
                  <a:pt x="1341431" y="450831"/>
                </a:lnTo>
                <a:lnTo>
                  <a:pt x="1028064" y="439835"/>
                </a:lnTo>
                <a:lnTo>
                  <a:pt x="786167" y="318880"/>
                </a:lnTo>
                <a:lnTo>
                  <a:pt x="527776" y="21991"/>
                </a:lnTo>
                <a:lnTo>
                  <a:pt x="0" y="296889"/>
                </a:lnTo>
                <a:lnTo>
                  <a:pt x="120948" y="516807"/>
                </a:lnTo>
                <a:lnTo>
                  <a:pt x="428818" y="813696"/>
                </a:lnTo>
                <a:lnTo>
                  <a:pt x="846641" y="1022618"/>
                </a:lnTo>
                <a:lnTo>
                  <a:pt x="1198492" y="1083095"/>
                </a:lnTo>
                <a:lnTo>
                  <a:pt x="1583329" y="1077597"/>
                </a:lnTo>
                <a:lnTo>
                  <a:pt x="1918687" y="967638"/>
                </a:lnTo>
                <a:lnTo>
                  <a:pt x="2155086" y="846683"/>
                </a:lnTo>
                <a:lnTo>
                  <a:pt x="2385989" y="621267"/>
                </a:lnTo>
                <a:lnTo>
                  <a:pt x="2539923" y="318880"/>
                </a:lnTo>
                <a:lnTo>
                  <a:pt x="1973663" y="0"/>
                </a:lnTo>
                <a:close/>
              </a:path>
            </a:pathLst>
          </a:custGeom>
          <a:solidFill>
            <a:srgbClr val="FF6600">
              <a:alpha val="51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71027" y="4436843"/>
            <a:ext cx="1808734" cy="523220"/>
          </a:xfrm>
          <a:prstGeom prst="rect">
            <a:avLst/>
          </a:prstGeom>
          <a:solidFill>
            <a:srgbClr val="FFDE4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0.1 -1 </a:t>
            </a:r>
            <a:r>
              <a:rPr lang="en-US" sz="1400" dirty="0" err="1" smtClean="0"/>
              <a:t>mSv</a:t>
            </a:r>
            <a:r>
              <a:rPr lang="en-US" sz="1400" dirty="0" smtClean="0"/>
              <a:t>/h</a:t>
            </a:r>
          </a:p>
          <a:p>
            <a:pPr algn="ctr"/>
            <a:r>
              <a:rPr lang="en-US" sz="1400" dirty="0" smtClean="0"/>
              <a:t>Restricted access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1135" y="3593959"/>
            <a:ext cx="20231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&gt;</a:t>
            </a:r>
            <a:r>
              <a:rPr lang="en-US" sz="1400" dirty="0" smtClean="0"/>
              <a:t> 1 </a:t>
            </a:r>
            <a:r>
              <a:rPr lang="en-US" sz="1400" dirty="0" err="1" smtClean="0"/>
              <a:t>mSv</a:t>
            </a:r>
            <a:r>
              <a:rPr lang="en-US" sz="1400" dirty="0" smtClean="0"/>
              <a:t>/h</a:t>
            </a:r>
          </a:p>
          <a:p>
            <a:pPr algn="ctr"/>
            <a:r>
              <a:rPr lang="en-US" sz="1400" dirty="0" smtClean="0"/>
              <a:t>Strictly controlled access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841" y="3750226"/>
            <a:ext cx="295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Zone I </a:t>
            </a:r>
          </a:p>
          <a:p>
            <a:r>
              <a:rPr lang="en-US" sz="1600" dirty="0" smtClean="0"/>
              <a:t>Requirement;</a:t>
            </a:r>
          </a:p>
          <a:p>
            <a:r>
              <a:rPr lang="en-US" sz="1600" dirty="0" smtClean="0"/>
              <a:t>All systems shall be remote handling installation compatible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3822" y="4960063"/>
            <a:ext cx="2951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Zone II</a:t>
            </a:r>
          </a:p>
          <a:p>
            <a:r>
              <a:rPr lang="en-US" sz="1600" dirty="0" smtClean="0"/>
              <a:t>Requirement;</a:t>
            </a:r>
          </a:p>
          <a:p>
            <a:r>
              <a:rPr lang="en-US" sz="1600" dirty="0" smtClean="0"/>
              <a:t>All systems shall be vertical handling installation compatible.</a:t>
            </a:r>
          </a:p>
          <a:p>
            <a:r>
              <a:rPr lang="en-US" sz="1600" dirty="0" smtClean="0"/>
              <a:t>‘Hot’ components shall be remote handling installation compatible </a:t>
            </a:r>
            <a:endParaRPr lang="en-US" sz="1600" dirty="0"/>
          </a:p>
        </p:txBody>
      </p:sp>
      <p:cxnSp>
        <p:nvCxnSpPr>
          <p:cNvPr id="21" name="Straight Connector 20"/>
          <p:cNvCxnSpPr>
            <a:endCxn id="19" idx="3"/>
          </p:cNvCxnSpPr>
          <p:nvPr/>
        </p:nvCxnSpPr>
        <p:spPr>
          <a:xfrm flipH="1">
            <a:off x="3555178" y="4802615"/>
            <a:ext cx="2902770" cy="1065389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79253" y="4021322"/>
            <a:ext cx="1547718" cy="415521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99717" y="1516446"/>
            <a:ext cx="3659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Legal</a:t>
            </a:r>
          </a:p>
          <a:p>
            <a:r>
              <a:rPr lang="en-US" sz="1600" dirty="0" smtClean="0"/>
              <a:t>Maximum acceptable annual dose 10mSv</a:t>
            </a:r>
          </a:p>
          <a:p>
            <a:endParaRPr lang="en-US" sz="1600" dirty="0" smtClean="0"/>
          </a:p>
          <a:p>
            <a:r>
              <a:rPr lang="en-US" sz="1600" dirty="0" smtClean="0"/>
              <a:t>Entry Non rad worker 	25microSv</a:t>
            </a:r>
          </a:p>
          <a:p>
            <a:r>
              <a:rPr lang="en-US" sz="1600" dirty="0" smtClean="0"/>
              <a:t>Entry rad worker	 &lt;2.5mil </a:t>
            </a:r>
            <a:r>
              <a:rPr lang="en-US" sz="1600" dirty="0" err="1" smtClean="0"/>
              <a:t>Sv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19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installation – cranes coverage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Definition of transfer zones is shown in ESS-0047079.3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2727000" y="5092937"/>
            <a:ext cx="2088232" cy="58477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Third level block and its CoG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60" y="3159000"/>
            <a:ext cx="4228954" cy="234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713016" y="2593416"/>
            <a:ext cx="2088232" cy="58477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Experimental Hall crane coverage area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3241" y="4186732"/>
            <a:ext cx="2088232" cy="58477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Monolith crane coverage area</a:t>
            </a:r>
          </a:p>
        </p:txBody>
      </p:sp>
      <p:cxnSp>
        <p:nvCxnSpPr>
          <p:cNvPr id="30" name="Straight Arrow Connector 29"/>
          <p:cNvCxnSpPr>
            <a:stCxn id="27" idx="3"/>
          </p:cNvCxnSpPr>
          <p:nvPr/>
        </p:nvCxnSpPr>
        <p:spPr>
          <a:xfrm>
            <a:off x="4801248" y="2885804"/>
            <a:ext cx="895752" cy="37534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</p:cNvCxnSpPr>
          <p:nvPr/>
        </p:nvCxnSpPr>
        <p:spPr>
          <a:xfrm>
            <a:off x="4811473" y="4479120"/>
            <a:ext cx="1336664" cy="2923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-361" r="18911" b="15188"/>
          <a:stretch/>
        </p:blipFill>
        <p:spPr>
          <a:xfrm rot="16200000">
            <a:off x="-137584" y="2980942"/>
            <a:ext cx="2964971" cy="2670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41" name="Straight Arrow Connector 40"/>
          <p:cNvCxnSpPr>
            <a:stCxn id="6" idx="1"/>
          </p:cNvCxnSpPr>
          <p:nvPr/>
        </p:nvCxnSpPr>
        <p:spPr>
          <a:xfrm flipH="1" flipV="1">
            <a:off x="1242000" y="4624316"/>
            <a:ext cx="1485000" cy="76100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3016" y="3391700"/>
            <a:ext cx="2088232" cy="58477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Cranes crossover (load interchange) area</a:t>
            </a:r>
          </a:p>
        </p:txBody>
      </p:sp>
      <p:cxnSp>
        <p:nvCxnSpPr>
          <p:cNvPr id="8" name="Straight Arrow Connector 7"/>
          <p:cNvCxnSpPr>
            <a:stCxn id="13" idx="3"/>
          </p:cNvCxnSpPr>
          <p:nvPr/>
        </p:nvCxnSpPr>
        <p:spPr>
          <a:xfrm>
            <a:off x="4801248" y="3684088"/>
            <a:ext cx="198456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Clearance between the bunker roof top and the underside of the crane hook flange is 2,750m (+0/-0,1),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l</a:t>
            </a:r>
            <a:r>
              <a:rPr lang="en-US" sz="1800" dirty="0" smtClean="0"/>
              <a:t>argest block is 0,65m tall,</a:t>
            </a:r>
          </a:p>
          <a:p>
            <a:r>
              <a:rPr lang="en-US" sz="1800" dirty="0" smtClean="0"/>
              <a:t>This gives available clearance for outrigging (spreader bar), and hook system of </a:t>
            </a:r>
            <a:r>
              <a:rPr lang="en-US" sz="1800" dirty="0" smtClean="0"/>
              <a:t>2,1m,</a:t>
            </a:r>
            <a:endParaRPr lang="en-US" sz="1800" dirty="0" smtClean="0"/>
          </a:p>
          <a:p>
            <a:r>
              <a:rPr lang="en-US" sz="1800" dirty="0" smtClean="0"/>
              <a:t>The largest chopper is ~</a:t>
            </a:r>
            <a:r>
              <a:rPr lang="en-US" sz="1800" dirty="0" smtClean="0"/>
              <a:t>2m,</a:t>
            </a:r>
            <a:endParaRPr lang="en-US" sz="1800" dirty="0" smtClean="0"/>
          </a:p>
          <a:p>
            <a:r>
              <a:rPr lang="en-US" sz="1800" dirty="0" smtClean="0"/>
              <a:t>Therefore, available clearance for outrigging and hook system of </a:t>
            </a:r>
            <a:r>
              <a:rPr lang="en-US" sz="1800" dirty="0" smtClean="0"/>
              <a:t>0,75m</a:t>
            </a:r>
            <a:r>
              <a:rPr lang="en-US" sz="1800" dirty="0"/>
              <a:t>,</a:t>
            </a:r>
            <a:endParaRPr lang="en-US" sz="1800" dirty="0" smtClean="0"/>
          </a:p>
          <a:p>
            <a:r>
              <a:rPr lang="en-US" sz="1800" dirty="0" smtClean="0"/>
              <a:t>Special mountings will be required to ensure installation </a:t>
            </a:r>
            <a:r>
              <a:rPr lang="en-US" sz="1800" dirty="0" smtClean="0"/>
              <a:t>compatibility,</a:t>
            </a:r>
          </a:p>
          <a:p>
            <a:r>
              <a:rPr lang="en-US" sz="1800" dirty="0" smtClean="0"/>
              <a:t>Mitigating low transport clearance (hook height) is done by removing additional blocks to from the rooftop,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9144000" cy="15950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bunker blocks (as well as instrument hardware) can be placed on top of the roof.</a:t>
            </a:r>
          </a:p>
          <a:p>
            <a:r>
              <a:rPr lang="en-US" sz="1800" dirty="0" smtClean="0"/>
              <a:t>Shown below are 10 blocks placed on the roof, and ready for the transfer.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50733"/>
            <a:ext cx="9144000" cy="42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9144000" cy="690934"/>
          </a:xfrm>
        </p:spPr>
        <p:txBody>
          <a:bodyPr>
            <a:normAutofit/>
          </a:bodyPr>
          <a:lstStyle/>
          <a:p>
            <a:r>
              <a:rPr lang="en-US" sz="1800" dirty="0"/>
              <a:t>Mitigating low transport clearance (hook height) is done by removing additional </a:t>
            </a:r>
            <a:r>
              <a:rPr lang="en-US" sz="1800" dirty="0" smtClean="0"/>
              <a:t>blocks </a:t>
            </a:r>
            <a:r>
              <a:rPr lang="en-US" sz="1800" dirty="0"/>
              <a:t>from the </a:t>
            </a:r>
            <a:r>
              <a:rPr lang="en-US" sz="1800" dirty="0" smtClean="0"/>
              <a:t>rooftop.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00" y="2291137"/>
            <a:ext cx="7609221" cy="4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70" y="1648460"/>
            <a:ext cx="6143197" cy="487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Strategy headlines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reliability </a:t>
            </a:r>
          </a:p>
          <a:p>
            <a:r>
              <a:rPr lang="en-US" dirty="0" smtClean="0"/>
              <a:t>Long service intervals</a:t>
            </a:r>
          </a:p>
          <a:p>
            <a:r>
              <a:rPr lang="en-US" dirty="0" smtClean="0"/>
              <a:t>Standard interfaces</a:t>
            </a:r>
          </a:p>
          <a:p>
            <a:r>
              <a:rPr lang="en-US" dirty="0" smtClean="0"/>
              <a:t>All designed for vertical removal</a:t>
            </a:r>
            <a:endParaRPr lang="en-US" dirty="0" smtClean="0">
              <a:effectLst/>
            </a:endParaRPr>
          </a:p>
          <a:p>
            <a:r>
              <a:rPr lang="en-US" dirty="0" smtClean="0"/>
              <a:t>‘Critical’ systems equipped for remote handling </a:t>
            </a:r>
          </a:p>
          <a:p>
            <a:r>
              <a:rPr lang="en-US" dirty="0" smtClean="0"/>
              <a:t>Common tooling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extrac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635" y="1752838"/>
            <a:ext cx="1738610" cy="46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ESS.thmx</Template>
  <TotalTime>3778</TotalTime>
  <Words>599</Words>
  <Application>Microsoft Office PowerPoint</Application>
  <PresentationFormat>On-screen Show (4:3)</PresentationFormat>
  <Paragraphs>161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ESS Core Powerpoint</vt:lpstr>
      <vt:lpstr>1_ESS Core Powerpoint</vt:lpstr>
      <vt:lpstr>Bunker Project Operation aspects</vt:lpstr>
      <vt:lpstr>Intro</vt:lpstr>
      <vt:lpstr>Context</vt:lpstr>
      <vt:lpstr>Dose limits &amp; Zones</vt:lpstr>
      <vt:lpstr>Blocks installation – cranes coverage areas</vt:lpstr>
      <vt:lpstr>Lifting</vt:lpstr>
      <vt:lpstr>Lifting</vt:lpstr>
      <vt:lpstr>Lifting</vt:lpstr>
      <vt:lpstr>Summing up</vt:lpstr>
      <vt:lpstr>Crane route</vt:lpstr>
      <vt:lpstr>Roof removal – access @ R6-R9</vt:lpstr>
      <vt:lpstr>Roof removal – access @ R6-R9</vt:lpstr>
      <vt:lpstr>Roof removal – access @ R6-R9</vt:lpstr>
      <vt:lpstr>Roof removal – access @ R6-R9</vt:lpstr>
      <vt:lpstr>Scheduled &amp; Regular</vt:lpstr>
      <vt:lpstr>“Another” facility chopper/pit</vt:lpstr>
      <vt:lpstr>The Bunker – Operation Aspects Q/A</vt:lpstr>
    </vt:vector>
  </TitlesOfParts>
  <Company>European Spallation Source 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 maintenance</dc:title>
  <dc:creator>Iain Sutton</dc:creator>
  <cp:lastModifiedBy>Zvonko Lazic</cp:lastModifiedBy>
  <cp:revision>137</cp:revision>
  <dcterms:created xsi:type="dcterms:W3CDTF">2016-09-26T07:37:07Z</dcterms:created>
  <dcterms:modified xsi:type="dcterms:W3CDTF">2017-11-24T13:30:18Z</dcterms:modified>
</cp:coreProperties>
</file>