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sldIdLst>
    <p:sldId id="256" r:id="rId2"/>
    <p:sldId id="274" r:id="rId3"/>
    <p:sldId id="281" r:id="rId4"/>
    <p:sldId id="282" r:id="rId5"/>
    <p:sldId id="279" r:id="rId6"/>
    <p:sldId id="277" r:id="rId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5" autoAdjust="0"/>
    <p:restoredTop sz="88098" autoAdjust="0"/>
  </p:normalViewPr>
  <p:slideViewPr>
    <p:cSldViewPr>
      <p:cViewPr varScale="1">
        <p:scale>
          <a:sx n="163" d="100"/>
          <a:sy n="163" d="100"/>
        </p:scale>
        <p:origin x="1734"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2017-11-24</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56606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24/11/2017</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24/11/2017</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24/11/2017</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24/11/2017</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24/11/2017</a:t>
            </a:fld>
            <a:endParaRPr lang="en-GB"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b="1" dirty="0"/>
              <a:t>Roof </a:t>
            </a:r>
            <a:r>
              <a:rPr lang="pl-PL" b="1" dirty="0" smtClean="0"/>
              <a:t>PSS</a:t>
            </a:r>
            <a:r>
              <a:rPr lang="en-US" b="1" dirty="0"/>
              <a:t/>
            </a:r>
            <a:br>
              <a:rPr lang="en-US" b="1" dirty="0"/>
            </a:br>
            <a:r>
              <a:rPr lang="en-US" sz="2400" b="1" dirty="0"/>
              <a:t>Bunker Project </a:t>
            </a:r>
            <a:r>
              <a:rPr lang="pl-PL" sz="2400" b="1" dirty="0" smtClean="0"/>
              <a:t>CDR</a:t>
            </a:r>
            <a:endParaRPr lang="en-US" dirty="0"/>
          </a:p>
        </p:txBody>
      </p:sp>
      <p:sp>
        <p:nvSpPr>
          <p:cNvPr id="3" name="Subtitle 2"/>
          <p:cNvSpPr>
            <a:spLocks noGrp="1"/>
          </p:cNvSpPr>
          <p:nvPr>
            <p:ph type="subTitle" idx="1"/>
          </p:nvPr>
        </p:nvSpPr>
        <p:spPr/>
        <p:txBody>
          <a:bodyPr>
            <a:noAutofit/>
          </a:bodyPr>
          <a:lstStyle/>
          <a:p>
            <a:r>
              <a:rPr lang="en-US" sz="2000" b="1" dirty="0">
                <a:solidFill>
                  <a:schemeClr val="bg1"/>
                </a:solidFill>
              </a:rPr>
              <a:t>Dawid Patrzalek</a:t>
            </a:r>
          </a:p>
          <a:p>
            <a:r>
              <a:rPr lang="en-US" sz="2000" dirty="0">
                <a:solidFill>
                  <a:schemeClr val="bg1"/>
                </a:solidFill>
              </a:rPr>
              <a:t>Mechanical Design Engineer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a:solidFill>
                  <a:srgbClr val="FFFFFF"/>
                </a:solidFill>
              </a:rPr>
              <a:t>www.europeanspallationsource.se</a:t>
            </a:r>
          </a:p>
          <a:p>
            <a:pPr algn="ctr"/>
            <a:fld id="{656E358F-28A8-D04A-99E6-206C49444CD4}" type="datetime3">
              <a:rPr lang="en-GB" sz="1400" smtClean="0">
                <a:solidFill>
                  <a:srgbClr val="FFFFFF"/>
                </a:solidFill>
              </a:rPr>
              <a:t>24 November, 2017</a:t>
            </a:fld>
            <a:endParaRPr lang="en-GB" sz="1400" dirty="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54" y="2439000"/>
            <a:ext cx="8829292" cy="4404300"/>
          </a:xfrm>
          <a:prstGeom prst="roundRect">
            <a:avLst>
              <a:gd name="adj" fmla="val 8594"/>
            </a:avLst>
          </a:prstGeom>
          <a:solidFill>
            <a:srgbClr val="FFFFFF">
              <a:shade val="85000"/>
            </a:srgbClr>
          </a:solidFill>
          <a:ln>
            <a:noFill/>
          </a:ln>
          <a:effectLst/>
        </p:spPr>
      </p:pic>
      <p:sp>
        <p:nvSpPr>
          <p:cNvPr id="2" name="Title 1"/>
          <p:cNvSpPr>
            <a:spLocks noGrp="1"/>
          </p:cNvSpPr>
          <p:nvPr>
            <p:ph type="title"/>
          </p:nvPr>
        </p:nvSpPr>
        <p:spPr/>
        <p:txBody>
          <a:bodyPr/>
          <a:lstStyle/>
          <a:p>
            <a:r>
              <a:rPr lang="en-US" dirty="0"/>
              <a:t>Personal Safety System </a:t>
            </a:r>
            <a:r>
              <a:rPr lang="en-US" dirty="0" smtClean="0"/>
              <a:t>– design </a:t>
            </a:r>
            <a:r>
              <a:rPr lang="en-US" dirty="0"/>
              <a:t>overview</a:t>
            </a:r>
          </a:p>
        </p:txBody>
      </p:sp>
      <p:sp>
        <p:nvSpPr>
          <p:cNvPr id="3" name="Content Placeholder 2"/>
          <p:cNvSpPr>
            <a:spLocks noGrp="1"/>
          </p:cNvSpPr>
          <p:nvPr>
            <p:ph idx="1"/>
          </p:nvPr>
        </p:nvSpPr>
        <p:spPr/>
        <p:txBody>
          <a:bodyPr/>
          <a:lstStyle/>
          <a:p>
            <a:pPr marL="0" indent="0">
              <a:buNone/>
            </a:pPr>
            <a:r>
              <a:rPr lang="en-US" sz="1400" dirty="0"/>
              <a:t>PSS requirements:</a:t>
            </a:r>
          </a:p>
          <a:p>
            <a:r>
              <a:rPr lang="en-US" sz="1400" dirty="0"/>
              <a:t>Prevent unauthorized access into the </a:t>
            </a:r>
            <a:r>
              <a:rPr lang="en-US" sz="1400" dirty="0" smtClean="0"/>
              <a:t>bunker</a:t>
            </a:r>
            <a:endParaRPr lang="en-US" sz="1400" dirty="0"/>
          </a:p>
          <a:p>
            <a:r>
              <a:rPr lang="en-US" sz="1400" dirty="0"/>
              <a:t>Minimize number of interlocks </a:t>
            </a:r>
            <a:r>
              <a:rPr lang="en-US" sz="1400" dirty="0" smtClean="0"/>
              <a:t>used</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a:t>
            </a:fld>
            <a:endParaRPr lang="en-GB" noProof="0" dirty="0"/>
          </a:p>
        </p:txBody>
      </p:sp>
    </p:spTree>
    <p:extLst>
      <p:ext uri="{BB962C8B-B14F-4D97-AF65-F5344CB8AC3E}">
        <p14:creationId xmlns:p14="http://schemas.microsoft.com/office/powerpoint/2010/main" val="487950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713" y="4406500"/>
            <a:ext cx="4769456" cy="2379139"/>
          </a:xfrm>
          <a:prstGeom prst="roundRect">
            <a:avLst>
              <a:gd name="adj" fmla="val 8594"/>
            </a:avLst>
          </a:prstGeom>
          <a:solidFill>
            <a:srgbClr val="FFFFFF">
              <a:shade val="85000"/>
            </a:srgbClr>
          </a:solidFill>
          <a:ln>
            <a:noFill/>
          </a:ln>
          <a:effectLst/>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5" y="4239000"/>
            <a:ext cx="4275000" cy="2546639"/>
          </a:xfrm>
          <a:prstGeom prst="roundRect">
            <a:avLst>
              <a:gd name="adj" fmla="val 8594"/>
            </a:avLst>
          </a:prstGeom>
          <a:solidFill>
            <a:srgbClr val="FFFFFF">
              <a:shade val="85000"/>
            </a:srgbClr>
          </a:solidFill>
          <a:ln>
            <a:noFill/>
          </a:ln>
          <a:effectLst/>
        </p:spPr>
      </p:pic>
      <p:sp>
        <p:nvSpPr>
          <p:cNvPr id="2" name="Title 1"/>
          <p:cNvSpPr>
            <a:spLocks noGrp="1"/>
          </p:cNvSpPr>
          <p:nvPr>
            <p:ph type="title"/>
          </p:nvPr>
        </p:nvSpPr>
        <p:spPr/>
        <p:txBody>
          <a:bodyPr/>
          <a:lstStyle/>
          <a:p>
            <a:r>
              <a:rPr lang="en-US" dirty="0"/>
              <a:t>Personal Safety System – </a:t>
            </a:r>
            <a:r>
              <a:rPr lang="en-US" dirty="0" smtClean="0"/>
              <a:t>a fence</a:t>
            </a:r>
            <a:endParaRPr lang="en-US" dirty="0"/>
          </a:p>
        </p:txBody>
      </p:sp>
      <p:sp>
        <p:nvSpPr>
          <p:cNvPr id="3" name="Content Placeholder 2"/>
          <p:cNvSpPr>
            <a:spLocks noGrp="1"/>
          </p:cNvSpPr>
          <p:nvPr>
            <p:ph idx="1"/>
          </p:nvPr>
        </p:nvSpPr>
        <p:spPr>
          <a:xfrm>
            <a:off x="457199" y="1600200"/>
            <a:ext cx="8479801" cy="4525963"/>
          </a:xfrm>
        </p:spPr>
        <p:txBody>
          <a:bodyPr>
            <a:normAutofit/>
          </a:bodyPr>
          <a:lstStyle/>
          <a:p>
            <a:pPr marL="0" indent="0">
              <a:buNone/>
            </a:pPr>
            <a:r>
              <a:rPr lang="en-US" sz="2000" dirty="0" smtClean="0"/>
              <a:t>In order to prevent </a:t>
            </a:r>
            <a:r>
              <a:rPr lang="en-US" sz="2000" dirty="0"/>
              <a:t>unauthorized access </a:t>
            </a:r>
            <a:r>
              <a:rPr lang="en-US" sz="2000" dirty="0" smtClean="0"/>
              <a:t>onto </a:t>
            </a:r>
            <a:r>
              <a:rPr lang="en-US" sz="2000" dirty="0"/>
              <a:t>the </a:t>
            </a:r>
            <a:r>
              <a:rPr lang="en-US" sz="2000" dirty="0" smtClean="0"/>
              <a:t>bunker roof, a fence and lockable stairs will be installed.</a:t>
            </a:r>
          </a:p>
          <a:p>
            <a:pPr marL="0" indent="0">
              <a:buNone/>
            </a:pPr>
            <a:endParaRPr lang="en-US" sz="2000" dirty="0" smtClean="0"/>
          </a:p>
          <a:p>
            <a:pPr marL="0" indent="0">
              <a:buNone/>
            </a:pPr>
            <a:r>
              <a:rPr lang="en-US" sz="2000" dirty="0" smtClean="0"/>
              <a:t>Presented fence design is preliminary, and the final design will be provided together with access stair cases.</a:t>
            </a:r>
            <a:br>
              <a:rPr lang="en-US" sz="2000" dirty="0" smtClean="0"/>
            </a:br>
            <a:endParaRPr lang="en-US" sz="20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a:t>
            </a:fld>
            <a:endParaRPr lang="en-GB" noProof="0" dirty="0"/>
          </a:p>
        </p:txBody>
      </p:sp>
    </p:spTree>
    <p:extLst>
      <p:ext uri="{BB962C8B-B14F-4D97-AF65-F5344CB8AC3E}">
        <p14:creationId xmlns:p14="http://schemas.microsoft.com/office/powerpoint/2010/main" val="3895771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457200" y="1424884"/>
            <a:ext cx="843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The interlock design uses steel lines, which go from the Monolith skirt shield wall, through the blocks in the top level, up to the interlocks which are placed on the outer blocks row of the roof.</a:t>
            </a:r>
          </a:p>
          <a:p>
            <a:endParaRPr lang="en-US"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20169" r="11134" b="4687"/>
          <a:stretch/>
        </p:blipFill>
        <p:spPr>
          <a:xfrm>
            <a:off x="4520783" y="1986678"/>
            <a:ext cx="4596217" cy="3181020"/>
          </a:xfrm>
          <a:prstGeom prst="roundRect">
            <a:avLst>
              <a:gd name="adj" fmla="val 8594"/>
            </a:avLst>
          </a:prstGeom>
          <a:solidFill>
            <a:srgbClr val="FFFFFF">
              <a:shade val="85000"/>
            </a:srgbClr>
          </a:solidFill>
          <a:ln>
            <a:noFill/>
          </a:ln>
          <a:effec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479" r="35350"/>
          <a:stretch/>
        </p:blipFill>
        <p:spPr>
          <a:xfrm>
            <a:off x="3279190" y="4681852"/>
            <a:ext cx="2520000" cy="2160959"/>
          </a:xfrm>
          <a:prstGeom prst="roundRect">
            <a:avLst>
              <a:gd name="adj" fmla="val 8594"/>
            </a:avLst>
          </a:prstGeom>
          <a:solidFill>
            <a:srgbClr val="FFFFFF">
              <a:shade val="85000"/>
            </a:srgbClr>
          </a:solidFill>
          <a:ln>
            <a:noFill/>
          </a:ln>
          <a:effectLst/>
        </p:spPr>
      </p:pic>
      <p:sp>
        <p:nvSpPr>
          <p:cNvPr id="2" name="Title 1"/>
          <p:cNvSpPr>
            <a:spLocks noGrp="1"/>
          </p:cNvSpPr>
          <p:nvPr>
            <p:ph type="title"/>
          </p:nvPr>
        </p:nvSpPr>
        <p:spPr/>
        <p:txBody>
          <a:bodyPr/>
          <a:lstStyle/>
          <a:p>
            <a:r>
              <a:rPr lang="en-US" dirty="0"/>
              <a:t>Personal Safety System – </a:t>
            </a:r>
            <a:r>
              <a:rPr lang="en-US" dirty="0" smtClean="0"/>
              <a:t>interlock </a:t>
            </a:r>
            <a:r>
              <a:rPr lang="en-US" dirty="0"/>
              <a:t>design overview</a:t>
            </a:r>
          </a:p>
        </p:txBody>
      </p:sp>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l="13690" r="6501"/>
          <a:stretch/>
        </p:blipFill>
        <p:spPr>
          <a:xfrm>
            <a:off x="178656" y="1986678"/>
            <a:ext cx="4271154" cy="2669604"/>
          </a:xfrm>
          <a:prstGeom prst="roundRect">
            <a:avLst>
              <a:gd name="adj" fmla="val 8594"/>
            </a:avLst>
          </a:prstGeom>
          <a:solidFill>
            <a:srgbClr val="FFFFFF">
              <a:shade val="85000"/>
            </a:srgbClr>
          </a:solidFill>
          <a:ln>
            <a:noFill/>
          </a:ln>
          <a:effectLst/>
        </p:spPr>
      </p:pic>
      <p:sp>
        <p:nvSpPr>
          <p:cNvPr id="4" name="Slide Number Placeholder 3"/>
          <p:cNvSpPr>
            <a:spLocks noGrp="1"/>
          </p:cNvSpPr>
          <p:nvPr>
            <p:ph type="sldNum" sz="quarter" idx="12"/>
          </p:nvPr>
        </p:nvSpPr>
        <p:spPr/>
        <p:txBody>
          <a:bodyPr/>
          <a:lstStyle/>
          <a:p>
            <a:fld id="{551115BC-487E-4422-894C-CB7CD3E79223}" type="slidenum">
              <a:rPr lang="en-GB" noProof="0" smtClean="0"/>
              <a:t>4</a:t>
            </a:fld>
            <a:endParaRPr lang="en-GB" noProof="0" dirty="0"/>
          </a:p>
        </p:txBody>
      </p:sp>
      <p:cxnSp>
        <p:nvCxnSpPr>
          <p:cNvPr id="11" name="Straight Arrow Connector 10"/>
          <p:cNvCxnSpPr/>
          <p:nvPr/>
        </p:nvCxnSpPr>
        <p:spPr>
          <a:xfrm flipH="1">
            <a:off x="4151466" y="2463428"/>
            <a:ext cx="735534" cy="36277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62000" y="3339000"/>
            <a:ext cx="1863205" cy="2637417"/>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9" name="Content Placeholder 5"/>
          <p:cNvPicPr>
            <a:picLocks noChangeAspect="1"/>
          </p:cNvPicPr>
          <p:nvPr/>
        </p:nvPicPr>
        <p:blipFill rotWithShape="1">
          <a:blip r:embed="rId5">
            <a:extLst>
              <a:ext uri="{28A0092B-C50C-407E-A947-70E740481C1C}">
                <a14:useLocalDpi xmlns:a14="http://schemas.microsoft.com/office/drawing/2010/main" val="0"/>
              </a:ext>
            </a:extLst>
          </a:blip>
          <a:srcRect l="8998" r="10931"/>
          <a:stretch/>
        </p:blipFill>
        <p:spPr>
          <a:xfrm>
            <a:off x="24770" y="5046944"/>
            <a:ext cx="2821990" cy="1758026"/>
          </a:xfrm>
          <a:prstGeom prst="roundRect">
            <a:avLst>
              <a:gd name="adj" fmla="val 8594"/>
            </a:avLst>
          </a:prstGeom>
          <a:solidFill>
            <a:srgbClr val="FFFFFF">
              <a:shade val="85000"/>
            </a:srgbClr>
          </a:solidFill>
          <a:ln>
            <a:noFill/>
          </a:ln>
          <a:effectLst/>
        </p:spPr>
      </p:pic>
      <p:cxnSp>
        <p:nvCxnSpPr>
          <p:cNvPr id="31" name="Straight Arrow Connector 30"/>
          <p:cNvCxnSpPr/>
          <p:nvPr/>
        </p:nvCxnSpPr>
        <p:spPr>
          <a:xfrm flipH="1" flipV="1">
            <a:off x="1525696" y="5925957"/>
            <a:ext cx="3214750" cy="280285"/>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287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0169" r="11134" b="4687"/>
          <a:stretch/>
        </p:blipFill>
        <p:spPr>
          <a:xfrm>
            <a:off x="4520783" y="1449000"/>
            <a:ext cx="4596217" cy="3181020"/>
          </a:xfrm>
          <a:prstGeom prst="roundRect">
            <a:avLst>
              <a:gd name="adj" fmla="val 8594"/>
            </a:avLst>
          </a:prstGeom>
          <a:solidFill>
            <a:srgbClr val="FFFFFF">
              <a:shade val="85000"/>
            </a:srgbClr>
          </a:solidFill>
          <a:ln>
            <a:noFill/>
          </a:ln>
          <a:effectLst/>
        </p:spPr>
      </p:pic>
      <p:sp>
        <p:nvSpPr>
          <p:cNvPr id="2" name="Title 1"/>
          <p:cNvSpPr>
            <a:spLocks noGrp="1"/>
          </p:cNvSpPr>
          <p:nvPr>
            <p:ph type="title"/>
          </p:nvPr>
        </p:nvSpPr>
        <p:spPr/>
        <p:txBody>
          <a:bodyPr/>
          <a:lstStyle/>
          <a:p>
            <a:r>
              <a:rPr lang="en-US" dirty="0"/>
              <a:t>Personal Safety System – interlock design overview</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5</a:t>
            </a:fld>
            <a:endParaRPr lang="en-GB" noProof="0" dirty="0"/>
          </a:p>
        </p:txBody>
      </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47294" t="33160" r="25339" b="17548"/>
          <a:stretch/>
        </p:blipFill>
        <p:spPr>
          <a:xfrm>
            <a:off x="2797512" y="4284000"/>
            <a:ext cx="2809488" cy="2524296"/>
          </a:xfrm>
          <a:prstGeom prst="roundRect">
            <a:avLst>
              <a:gd name="adj" fmla="val 8594"/>
            </a:avLst>
          </a:prstGeom>
          <a:solidFill>
            <a:srgbClr val="FFFFFF">
              <a:shade val="85000"/>
            </a:srgbClr>
          </a:solidFill>
          <a:ln>
            <a:noFill/>
          </a:ln>
          <a:effectLst/>
        </p:spPr>
      </p:pic>
      <p:cxnSp>
        <p:nvCxnSpPr>
          <p:cNvPr id="15" name="Straight Arrow Connector 14"/>
          <p:cNvCxnSpPr>
            <a:endCxn id="28" idx="3"/>
          </p:cNvCxnSpPr>
          <p:nvPr/>
        </p:nvCxnSpPr>
        <p:spPr>
          <a:xfrm flipH="1">
            <a:off x="5607000" y="3834000"/>
            <a:ext cx="2115000" cy="1712148"/>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9069" t="46237" r="45756" b="-1"/>
          <a:stretch/>
        </p:blipFill>
        <p:spPr>
          <a:xfrm>
            <a:off x="104191" y="1546348"/>
            <a:ext cx="4384094" cy="2602651"/>
          </a:xfrm>
          <a:prstGeom prst="roundRect">
            <a:avLst>
              <a:gd name="adj" fmla="val 8594"/>
            </a:avLst>
          </a:prstGeom>
          <a:solidFill>
            <a:srgbClr val="FFFFFF">
              <a:shade val="85000"/>
            </a:srgbClr>
          </a:solidFill>
          <a:ln>
            <a:noFill/>
          </a:ln>
          <a:effectLst/>
        </p:spPr>
      </p:pic>
      <p:cxnSp>
        <p:nvCxnSpPr>
          <p:cNvPr id="11" name="Straight Arrow Connector 10"/>
          <p:cNvCxnSpPr/>
          <p:nvPr/>
        </p:nvCxnSpPr>
        <p:spPr>
          <a:xfrm flipH="1">
            <a:off x="2457000" y="2169000"/>
            <a:ext cx="3690000" cy="734847"/>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76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ideas</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6</a:t>
            </a:fld>
            <a:endParaRPr lang="en-GB" noProof="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4957" y="2356371"/>
            <a:ext cx="4556485" cy="4223494"/>
          </a:xfrm>
          <a:prstGeom prst="rect">
            <a:avLst/>
          </a:prstGeom>
        </p:spPr>
      </p:pic>
      <p:sp>
        <p:nvSpPr>
          <p:cNvPr id="9"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Any questions or ideas?</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214761"/>
            <a:ext cx="3120033" cy="4506714"/>
          </a:xfrm>
          <a:prstGeom prst="rect">
            <a:avLst/>
          </a:prstGeom>
        </p:spPr>
      </p:pic>
    </p:spTree>
    <p:extLst>
      <p:ext uri="{BB962C8B-B14F-4D97-AF65-F5344CB8AC3E}">
        <p14:creationId xmlns:p14="http://schemas.microsoft.com/office/powerpoint/2010/main" val="2115424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4770</TotalTime>
  <Words>143</Words>
  <Application>Microsoft Office PowerPoint</Application>
  <PresentationFormat>On-screen Show (4:3)</PresentationFormat>
  <Paragraphs>25</Paragraphs>
  <Slides>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Roof PSS Bunker Project CDR</vt:lpstr>
      <vt:lpstr>Personal Safety System – design overview</vt:lpstr>
      <vt:lpstr>Personal Safety System – a fence</vt:lpstr>
      <vt:lpstr>Personal Safety System – interlock design overview</vt:lpstr>
      <vt:lpstr>Personal Safety System – interlock design overview</vt:lpstr>
      <vt:lpstr>Questions and ideas</vt:lpstr>
    </vt:vector>
  </TitlesOfParts>
  <Company>European Spallation Source ERIC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 for the Bunker Project - Roof design</dc:title>
  <dc:creator>Dawid Patrzalek</dc:creator>
  <cp:lastModifiedBy>Dawid Patrzalek</cp:lastModifiedBy>
  <cp:revision>306</cp:revision>
  <dcterms:created xsi:type="dcterms:W3CDTF">2017-06-12T12:29:01Z</dcterms:created>
  <dcterms:modified xsi:type="dcterms:W3CDTF">2017-11-24T14:11:46Z</dcterms:modified>
</cp:coreProperties>
</file>