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73" r:id="rId3"/>
    <p:sldId id="383" r:id="rId4"/>
    <p:sldId id="384" r:id="rId5"/>
    <p:sldId id="376" r:id="rId6"/>
    <p:sldId id="377" r:id="rId7"/>
    <p:sldId id="322" r:id="rId8"/>
    <p:sldId id="258" r:id="rId9"/>
    <p:sldId id="378" r:id="rId10"/>
    <p:sldId id="379" r:id="rId11"/>
    <p:sldId id="380" r:id="rId12"/>
    <p:sldId id="381" r:id="rId13"/>
    <p:sldId id="382" r:id="rId14"/>
    <p:sldId id="350" r:id="rId15"/>
    <p:sldId id="351" r:id="rId16"/>
    <p:sldId id="374" r:id="rId17"/>
    <p:sldId id="375" r:id="rId18"/>
  </p:sldIdLst>
  <p:sldSz cx="9144000" cy="6858000" type="screen4x3"/>
  <p:notesSz cx="6858000" cy="9144000"/>
  <p:custDataLst>
    <p:tags r:id="rId20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  <a:srgbClr val="089ED6"/>
    <a:srgbClr val="36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79949" autoAdjust="0"/>
  </p:normalViewPr>
  <p:slideViewPr>
    <p:cSldViewPr>
      <p:cViewPr>
        <p:scale>
          <a:sx n="127" d="100"/>
          <a:sy n="127" d="100"/>
        </p:scale>
        <p:origin x="-288" y="-1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2017-12-04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085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§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60237-65E6-CB4A-ACFB-27E3E41734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7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05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099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5363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6830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2945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849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80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2017-12-04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2017-12-04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2017-12-04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2017-12-04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2017-12-04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ransition/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63" Type="http://schemas.openxmlformats.org/officeDocument/2006/relationships/image" Target="../media/image63.png"/><Relationship Id="rId64" Type="http://schemas.openxmlformats.org/officeDocument/2006/relationships/image" Target="../media/image64.png"/><Relationship Id="rId65" Type="http://schemas.openxmlformats.org/officeDocument/2006/relationships/image" Target="../media/image65.png"/><Relationship Id="rId66" Type="http://schemas.openxmlformats.org/officeDocument/2006/relationships/image" Target="../media/image66.png"/><Relationship Id="rId50" Type="http://schemas.openxmlformats.org/officeDocument/2006/relationships/image" Target="../media/image50.png"/><Relationship Id="rId51" Type="http://schemas.openxmlformats.org/officeDocument/2006/relationships/image" Target="../media/image51.png"/><Relationship Id="rId52" Type="http://schemas.openxmlformats.org/officeDocument/2006/relationships/image" Target="../media/image52.png"/><Relationship Id="rId53" Type="http://schemas.openxmlformats.org/officeDocument/2006/relationships/image" Target="../media/image53.png"/><Relationship Id="rId54" Type="http://schemas.openxmlformats.org/officeDocument/2006/relationships/image" Target="../media/image54.png"/><Relationship Id="rId55" Type="http://schemas.openxmlformats.org/officeDocument/2006/relationships/image" Target="../media/image55.jpeg"/><Relationship Id="rId56" Type="http://schemas.openxmlformats.org/officeDocument/2006/relationships/image" Target="../media/image56.png"/><Relationship Id="rId57" Type="http://schemas.openxmlformats.org/officeDocument/2006/relationships/image" Target="../media/image57.png"/><Relationship Id="rId58" Type="http://schemas.openxmlformats.org/officeDocument/2006/relationships/image" Target="../media/image58.png"/><Relationship Id="rId59" Type="http://schemas.openxmlformats.org/officeDocument/2006/relationships/image" Target="../media/image5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jpeg"/><Relationship Id="rId43" Type="http://schemas.openxmlformats.org/officeDocument/2006/relationships/image" Target="../media/image43.png"/><Relationship Id="rId44" Type="http://schemas.openxmlformats.org/officeDocument/2006/relationships/image" Target="../media/image44.jpe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image" Target="../media/image47.jpeg"/><Relationship Id="rId48" Type="http://schemas.openxmlformats.org/officeDocument/2006/relationships/image" Target="../media/image48.png"/><Relationship Id="rId49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jpe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jpe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20" Type="http://schemas.openxmlformats.org/officeDocument/2006/relationships/image" Target="../media/image20.jpe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60" Type="http://schemas.openxmlformats.org/officeDocument/2006/relationships/image" Target="../media/image60.png"/><Relationship Id="rId61" Type="http://schemas.openxmlformats.org/officeDocument/2006/relationships/image" Target="../media/image61.jpeg"/><Relationship Id="rId62" Type="http://schemas.openxmlformats.org/officeDocument/2006/relationships/image" Target="../media/image62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Relationship Id="rId3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</p:spPr>
        <p:txBody>
          <a:bodyPr>
            <a:normAutofit/>
          </a:bodyPr>
          <a:lstStyle/>
          <a:p>
            <a:pPr algn="ctr"/>
            <a:r>
              <a:rPr lang="en-GB" sz="4000" noProof="0" dirty="0" smtClean="0"/>
              <a:t>Status ACCSYS </a:t>
            </a:r>
            <a:r>
              <a:rPr lang="en-GB" sz="4000" noProof="0" dirty="0" smtClean="0"/>
              <a:t>December </a:t>
            </a:r>
            <a:r>
              <a:rPr lang="en-GB" sz="4000" noProof="0" dirty="0" smtClean="0"/>
              <a:t>2017</a:t>
            </a:r>
            <a:br>
              <a:rPr lang="en-GB" sz="4000" noProof="0" dirty="0" smtClean="0"/>
            </a:br>
            <a:endParaRPr lang="en-GB" sz="3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>
            <a:noAutofit/>
          </a:bodyPr>
          <a:lstStyle/>
          <a:p>
            <a:r>
              <a:rPr lang="en-GB" sz="2000" dirty="0" err="1">
                <a:solidFill>
                  <a:schemeClr val="bg1"/>
                </a:solidFill>
              </a:rPr>
              <a:t>Håkan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Danared</a:t>
            </a:r>
            <a:r>
              <a:rPr lang="en-GB" sz="2000" dirty="0">
                <a:solidFill>
                  <a:schemeClr val="bg1"/>
                </a:solidFill>
              </a:rPr>
              <a:t>, Lena </a:t>
            </a:r>
            <a:r>
              <a:rPr lang="en-GB" sz="2000" dirty="0" err="1">
                <a:solidFill>
                  <a:schemeClr val="bg1"/>
                </a:solidFill>
              </a:rPr>
              <a:t>Gunnarsson</a:t>
            </a:r>
            <a:r>
              <a:rPr lang="en-GB" sz="2000" dirty="0">
                <a:solidFill>
                  <a:schemeClr val="bg1"/>
                </a:solidFill>
              </a:rPr>
              <a:t>, Magnus </a:t>
            </a:r>
            <a:r>
              <a:rPr lang="en-GB" sz="2000" dirty="0" err="1">
                <a:solidFill>
                  <a:schemeClr val="bg1"/>
                </a:solidFill>
              </a:rPr>
              <a:t>Israelsson</a:t>
            </a:r>
            <a:r>
              <a:rPr lang="en-GB" sz="2000" dirty="0">
                <a:solidFill>
                  <a:schemeClr val="bg1"/>
                </a:solidFill>
              </a:rPr>
              <a:t>,</a:t>
            </a:r>
          </a:p>
          <a:p>
            <a:r>
              <a:rPr lang="en-GB" sz="2000" dirty="0" err="1">
                <a:solidFill>
                  <a:schemeClr val="bg1"/>
                </a:solidFill>
              </a:rPr>
              <a:t>Peo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Gustavsson</a:t>
            </a:r>
            <a:r>
              <a:rPr lang="en-GB" sz="2000" dirty="0">
                <a:solidFill>
                  <a:schemeClr val="bg1"/>
                </a:solidFill>
              </a:rPr>
              <a:t>, Mats </a:t>
            </a:r>
            <a:r>
              <a:rPr lang="en-GB" sz="2000" dirty="0" err="1">
                <a:solidFill>
                  <a:schemeClr val="bg1"/>
                </a:solidFill>
              </a:rPr>
              <a:t>Lindroos</a:t>
            </a:r>
            <a:r>
              <a:rPr lang="en-GB" sz="2000" dirty="0">
                <a:solidFill>
                  <a:schemeClr val="bg1"/>
                </a:solidFill>
              </a:rPr>
              <a:t>, John Weisend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November, 2017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(1/2)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07504" y="1484784"/>
          <a:ext cx="8892480" cy="4850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498"/>
                <a:gridCol w="3468473"/>
                <a:gridCol w="541351"/>
                <a:gridCol w="875795"/>
                <a:gridCol w="852115"/>
                <a:gridCol w="760919"/>
                <a:gridCol w="1471329"/>
              </a:tblGrid>
              <a:tr h="11281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Name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Baseline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err="1" smtClean="0"/>
                        <a:t>Current</a:t>
                      </a:r>
                      <a:endParaRPr lang="sv-SE" sz="1400" dirty="0" smtClean="0"/>
                    </a:p>
                    <a:p>
                      <a:pPr algn="ctr"/>
                      <a:r>
                        <a:rPr lang="sv-SE" sz="1400" dirty="0" err="1" smtClean="0"/>
                        <a:t>Forecast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 since last month</a:t>
                      </a:r>
                    </a:p>
                    <a:p>
                      <a:pPr algn="ctr"/>
                      <a:r>
                        <a:rPr lang="en-US" sz="1400" dirty="0" smtClean="0"/>
                        <a:t>(days)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smtClean="0"/>
                        <a:t>Float</a:t>
                      </a:r>
                    </a:p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Impact/Action</a:t>
                      </a:r>
                    </a:p>
                  </a:txBody>
                  <a:tcPr anchor="ctr"/>
                </a:tc>
              </a:tr>
              <a:tr h="688487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A20162350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LEVEL2.2G.ACCSYS.WP03.Start RFQ machining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30-jul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Jan-17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Completed</a:t>
                      </a:r>
                      <a:endParaRPr lang="en-US" sz="1000" dirty="0"/>
                    </a:p>
                  </a:txBody>
                  <a:tcPr/>
                </a:tc>
              </a:tr>
              <a:tr h="885198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A20161610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LEVEL1.1G.ACCSYS.WP08.Thales and Toshiba and CPI/ Klystron Prototypes delivered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1-jun-16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1 Feb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-17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Completed</a:t>
                      </a:r>
                      <a:endParaRPr lang="en-US" sz="1000" dirty="0"/>
                    </a:p>
                  </a:txBody>
                  <a:tcPr/>
                </a:tc>
              </a:tr>
              <a:tr h="479482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A50070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LEVEL1.1G.ACCSYS.WP08.CPI/Thales  and L3 IOT prototypes delivered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30-sep-16</a:t>
                      </a:r>
                    </a:p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3 Jul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-17</a:t>
                      </a:r>
                    </a:p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Completed</a:t>
                      </a:r>
                      <a:endParaRPr lang="en-US" sz="1000" dirty="0"/>
                    </a:p>
                  </a:txBody>
                  <a:tcPr/>
                </a:tc>
              </a:tr>
              <a:tr h="4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A20141060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LEVEL1.1G.ACCSYS.WP04.WP05.Spoke &amp; MB CM production launched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23-dec-16</a:t>
                      </a:r>
                    </a:p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1 Nov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-17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-184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Obsolete. Will be split into</a:t>
                      </a:r>
                      <a:r>
                        <a:rPr lang="en-US" sz="1000" baseline="0" dirty="0" smtClean="0"/>
                        <a:t> 2 milestones</a:t>
                      </a:r>
                      <a:endParaRPr lang="en-US" sz="1000" dirty="0" smtClean="0"/>
                    </a:p>
                  </a:txBody>
                  <a:tcPr/>
                </a:tc>
              </a:tr>
              <a:tr h="344244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A20161740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LEVEL1.1G.ACCSYS.WP05.MB CM testing starts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2-Oct-17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1 Nov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-17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42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A50060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LEVEL1.1G.ACCSYS.WP08.Decision IOT or Klystron for High Beta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Linac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-Jan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28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 Mar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-18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Impact is only on Post 2019  High Beta CMs</a:t>
                      </a:r>
                      <a:endParaRPr lang="en-US" sz="1000" dirty="0"/>
                    </a:p>
                  </a:txBody>
                  <a:tcPr/>
                </a:tc>
              </a:tr>
              <a:tr h="3442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A20141410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LEVEL1.1G.ACCSYS.WP11.Accelerator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cryoplant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ready for CDS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11-jun-18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Jul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16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(2/2)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1425818"/>
          <a:ext cx="9144000" cy="535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590"/>
                <a:gridCol w="3566577"/>
                <a:gridCol w="556662"/>
                <a:gridCol w="900567"/>
                <a:gridCol w="876217"/>
                <a:gridCol w="782441"/>
                <a:gridCol w="1512946"/>
              </a:tblGrid>
              <a:tr h="8642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Name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Baseline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err="1" smtClean="0"/>
                        <a:t>Current</a:t>
                      </a:r>
                      <a:endParaRPr lang="sv-SE" sz="1400" dirty="0" smtClean="0"/>
                    </a:p>
                    <a:p>
                      <a:pPr algn="ctr"/>
                      <a:r>
                        <a:rPr lang="sv-SE" sz="1400" dirty="0" err="1" smtClean="0"/>
                        <a:t>Forecast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 since last month</a:t>
                      </a:r>
                    </a:p>
                    <a:p>
                      <a:pPr algn="ctr"/>
                      <a:r>
                        <a:rPr lang="en-US" sz="1400" dirty="0" smtClean="0"/>
                        <a:t>(days)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smtClean="0"/>
                        <a:t>Float</a:t>
                      </a:r>
                    </a:p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Impact/Action</a:t>
                      </a:r>
                    </a:p>
                  </a:txBody>
                  <a:tcPr anchor="ctr"/>
                </a:tc>
              </a:tr>
              <a:tr h="780622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A20161580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LEVEL1.1G.ACCSYS.WP02.Start RFQ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commissioning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16-jul-18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Nov-18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-70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This is a knock-on effect from the start of RFQ machining. If delivery date</a:t>
                      </a:r>
                      <a:r>
                        <a:rPr lang="en-US" sz="1000" baseline="0" dirty="0" smtClean="0"/>
                        <a:t> of RFQ is met, this will also be met</a:t>
                      </a:r>
                      <a:endParaRPr lang="en-US" sz="1000" dirty="0"/>
                    </a:p>
                  </a:txBody>
                  <a:tcPr/>
                </a:tc>
              </a:tr>
              <a:tr h="4925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A20161620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LEVEL1.1G.ACCSYS.WP02.Beam commissioning completed for ISRC-LEBT-RFQ-MEBT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08-oct-18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Sep-19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-228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Replanning</a:t>
                      </a:r>
                      <a:r>
                        <a:rPr lang="en-US" sz="1000" baseline="0" dirty="0" smtClean="0"/>
                        <a:t> underway for MEBT. </a:t>
                      </a:r>
                      <a:endParaRPr lang="en-US" sz="1000" dirty="0"/>
                    </a:p>
                  </a:txBody>
                  <a:tcPr/>
                </a:tc>
              </a:tr>
              <a:tr h="543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A20161630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LEVEL1.1G.ACCSYS.WP02.Beam commissioning completed for NCFE but DTL5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25-feb-19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Nov-19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-164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Connections in P6 needs to be revised.</a:t>
                      </a:r>
                      <a:endParaRPr lang="en-US" sz="1000" dirty="0"/>
                    </a:p>
                  </a:txBody>
                  <a:tcPr/>
                </a:tc>
              </a:tr>
              <a:tr h="641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A49760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LEVEL1.1G.ACCSYS.WP08.RF system for MB ready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13-may-19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21 Dec-17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Needs</a:t>
                      </a:r>
                      <a:r>
                        <a:rPr lang="en-US" sz="1000" baseline="0" dirty="0" smtClean="0"/>
                        <a:t> to be checked.</a:t>
                      </a:r>
                      <a:endParaRPr lang="en-US" sz="1000" dirty="0"/>
                    </a:p>
                  </a:txBody>
                  <a:tcPr/>
                </a:tc>
              </a:tr>
              <a:tr h="392167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A20141030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LEVEL1.1G.ACCSYS.First Protons on Target, 570 MeV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28-jun-19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>
                          <a:solidFill>
                            <a:srgbClr val="000000"/>
                          </a:solidFill>
                        </a:rPr>
                        <a:t>1 jul-19</a:t>
                      </a:r>
                      <a:endParaRPr lang="sv-SE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0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</a:t>
                      </a:r>
                      <a:endParaRPr lang="sv-S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2167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A20161650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LEVEL1.1G.ACCSYS.WP05.1-11 High Beta Cryomodules installed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02-jun-21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02-jun-21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0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</a:t>
                      </a:r>
                      <a:endParaRPr lang="sv-S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031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A20161660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LEVEL1.1G.ACCSYS.WP05.12-21 High Beta Cryomodules installed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04-jul-22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04-Jul-22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3647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A20141040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LEVEL1.1G.ACCSYS.Accelerator installed for 2.0 GeV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23-sep-22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23-sep-22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81917" y="910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" y="0"/>
            <a:ext cx="7139136" cy="1143000"/>
          </a:xfrm>
        </p:spPr>
        <p:txBody>
          <a:bodyPr/>
          <a:lstStyle/>
          <a:p>
            <a:r>
              <a:rPr lang="en-US" dirty="0" smtClean="0"/>
              <a:t>EAC (1/2)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100" y="908720"/>
          <a:ext cx="9141900" cy="5904652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863802"/>
                <a:gridCol w="2807908"/>
                <a:gridCol w="5470190"/>
              </a:tblGrid>
              <a:tr h="403225">
                <a:tc>
                  <a:txBody>
                    <a:bodyPr/>
                    <a:lstStyle/>
                    <a:p>
                      <a:r>
                        <a:rPr lang="sv-SE" smtClean="0"/>
                        <a:t>M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smtClean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Comment</a:t>
                      </a:r>
                      <a:endParaRPr lang="sv-SE" dirty="0" smtClean="0"/>
                    </a:p>
                  </a:txBody>
                  <a:tcPr/>
                </a:tc>
              </a:tr>
              <a:tr h="563410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 err="1" smtClean="0"/>
                        <a:t>Cryomodule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Stands</a:t>
                      </a:r>
                      <a:endParaRPr lang="sv-S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err="1" smtClean="0"/>
                        <a:t>This</a:t>
                      </a:r>
                      <a:r>
                        <a:rPr lang="sv-SE" sz="1200" dirty="0" smtClean="0"/>
                        <a:t> is </a:t>
                      </a:r>
                      <a:r>
                        <a:rPr lang="sv-SE" sz="1200" dirty="0" err="1" smtClean="0"/>
                        <a:t>being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removed</a:t>
                      </a:r>
                      <a:r>
                        <a:rPr lang="sv-SE" sz="1200" dirty="0" smtClean="0"/>
                        <a:t> as </a:t>
                      </a:r>
                      <a:r>
                        <a:rPr lang="sv-SE" sz="1200" dirty="0" err="1" smtClean="0"/>
                        <a:t>money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already</a:t>
                      </a:r>
                      <a:r>
                        <a:rPr lang="sv-SE" sz="1200" dirty="0" smtClean="0"/>
                        <a:t> in WP4/5 has </a:t>
                      </a:r>
                      <a:r>
                        <a:rPr lang="sv-SE" sz="1200" dirty="0" err="1" smtClean="0"/>
                        <a:t>been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identified</a:t>
                      </a:r>
                      <a:r>
                        <a:rPr lang="sv-SE" sz="1200" dirty="0" smtClean="0"/>
                        <a:t> for </a:t>
                      </a:r>
                      <a:r>
                        <a:rPr lang="sv-SE" sz="1200" dirty="0" err="1" smtClean="0"/>
                        <a:t>this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effort</a:t>
                      </a:r>
                      <a:endParaRPr lang="sv-SE" sz="1200" dirty="0" smtClean="0"/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 err="1" smtClean="0"/>
                        <a:t>Coupler</a:t>
                      </a:r>
                      <a:r>
                        <a:rPr lang="sv-SE" sz="1200" dirty="0" smtClean="0"/>
                        <a:t> HV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CCB CR0080. </a:t>
                      </a:r>
                      <a:r>
                        <a:rPr lang="sv-SE" sz="1200" dirty="0" err="1" smtClean="0"/>
                        <a:t>Solved</a:t>
                      </a:r>
                      <a:r>
                        <a:rPr lang="sv-SE" sz="1200" dirty="0" smtClean="0"/>
                        <a:t>. </a:t>
                      </a:r>
                      <a:r>
                        <a:rPr lang="sv-SE" sz="1200" dirty="0" err="1" smtClean="0"/>
                        <a:t>Updated</a:t>
                      </a:r>
                      <a:r>
                        <a:rPr lang="sv-SE" sz="1200" dirty="0" smtClean="0"/>
                        <a:t> 20170707.</a:t>
                      </a:r>
                    </a:p>
                  </a:txBody>
                  <a:tcPr/>
                </a:tc>
              </a:tr>
              <a:tr h="462429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 err="1" smtClean="0"/>
                        <a:t>Expected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change</a:t>
                      </a:r>
                      <a:r>
                        <a:rPr lang="sv-SE" sz="1200" dirty="0" smtClean="0"/>
                        <a:t> orders on </a:t>
                      </a:r>
                      <a:r>
                        <a:rPr lang="sv-SE" sz="1200" dirty="0" err="1" smtClean="0"/>
                        <a:t>warm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He</a:t>
                      </a:r>
                      <a:r>
                        <a:rPr lang="sv-SE" sz="1200" dirty="0" smtClean="0"/>
                        <a:t> gas </a:t>
                      </a:r>
                      <a:r>
                        <a:rPr lang="sv-SE" sz="1200" dirty="0" err="1" smtClean="0"/>
                        <a:t>piping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contract</a:t>
                      </a:r>
                      <a:endParaRPr lang="sv-S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err="1" smtClean="0"/>
                        <a:t>Funded</a:t>
                      </a:r>
                      <a:r>
                        <a:rPr lang="sv-SE" sz="1200" baseline="0" dirty="0" smtClean="0"/>
                        <a:t> </a:t>
                      </a:r>
                      <a:r>
                        <a:rPr lang="sv-SE" sz="1200" baseline="0" dirty="0" err="1" smtClean="0"/>
                        <a:t>internally</a:t>
                      </a:r>
                      <a:r>
                        <a:rPr lang="sv-SE" sz="1200" baseline="0" dirty="0" smtClean="0"/>
                        <a:t> in WP11.</a:t>
                      </a:r>
                      <a:endParaRPr lang="sv-SE" sz="1200" dirty="0" smtClean="0"/>
                    </a:p>
                  </a:txBody>
                  <a:tcPr/>
                </a:tc>
              </a:tr>
              <a:tr h="352656"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 err="1" smtClean="0"/>
                        <a:t>He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Collector</a:t>
                      </a:r>
                      <a:r>
                        <a:rPr lang="sv-SE" sz="1200" dirty="0" smtClean="0"/>
                        <a:t> in the Tunnel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aseline="0" dirty="0" smtClean="0"/>
                        <a:t>CCB CR0163. </a:t>
                      </a:r>
                      <a:r>
                        <a:rPr lang="sv-SE" sz="1200" baseline="0" dirty="0" err="1" smtClean="0"/>
                        <a:t>Approved</a:t>
                      </a:r>
                      <a:r>
                        <a:rPr lang="sv-SE" sz="1200" baseline="0" dirty="0" smtClean="0"/>
                        <a:t> by EMT 20170926.</a:t>
                      </a:r>
                      <a:endParaRPr lang="sv-SE" sz="1200" dirty="0" smtClean="0"/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 smtClean="0"/>
                        <a:t>NB </a:t>
                      </a:r>
                      <a:r>
                        <a:rPr lang="sv-SE" sz="1200" dirty="0" err="1" smtClean="0"/>
                        <a:t>sheet</a:t>
                      </a:r>
                      <a:r>
                        <a:rPr lang="sv-SE" sz="1200" dirty="0" smtClean="0"/>
                        <a:t> scanning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err="1" smtClean="0"/>
                        <a:t>Funded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internally</a:t>
                      </a:r>
                      <a:r>
                        <a:rPr lang="sv-SE" sz="1200" dirty="0" smtClean="0"/>
                        <a:t>.</a:t>
                      </a:r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 err="1" smtClean="0"/>
                        <a:t>Quench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detector</a:t>
                      </a:r>
                      <a:endParaRPr lang="sv-S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CCB CR0080. </a:t>
                      </a:r>
                      <a:r>
                        <a:rPr lang="sv-SE" sz="1200" dirty="0" err="1" smtClean="0"/>
                        <a:t>Solved</a:t>
                      </a:r>
                      <a:r>
                        <a:rPr lang="sv-SE" sz="1200" dirty="0" smtClean="0"/>
                        <a:t>. </a:t>
                      </a:r>
                      <a:r>
                        <a:rPr lang="sv-SE" sz="1200" dirty="0" err="1" smtClean="0"/>
                        <a:t>Updated</a:t>
                      </a:r>
                      <a:r>
                        <a:rPr lang="sv-SE" sz="1200" dirty="0" smtClean="0"/>
                        <a:t> 20170707.</a:t>
                      </a:r>
                    </a:p>
                  </a:txBody>
                  <a:tcPr/>
                </a:tc>
              </a:tr>
              <a:tr h="364157"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 err="1" smtClean="0"/>
                        <a:t>Reduce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Linac</a:t>
                      </a:r>
                      <a:r>
                        <a:rPr lang="sv-SE" sz="1200" dirty="0" smtClean="0"/>
                        <a:t> Power 3 MW (</a:t>
                      </a:r>
                      <a:r>
                        <a:rPr lang="sv-SE" sz="1200" dirty="0" err="1" smtClean="0"/>
                        <a:t>High</a:t>
                      </a:r>
                      <a:r>
                        <a:rPr lang="sv-SE" sz="1200" dirty="0" smtClean="0"/>
                        <a:t> beta RF)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CCB CR0144. </a:t>
                      </a:r>
                      <a:r>
                        <a:rPr lang="sv-SE" sz="1200" dirty="0" err="1" smtClean="0"/>
                        <a:t>Solved</a:t>
                      </a:r>
                      <a:r>
                        <a:rPr lang="sv-SE" sz="1200" dirty="0" smtClean="0"/>
                        <a:t>. </a:t>
                      </a:r>
                      <a:r>
                        <a:rPr lang="sv-SE" sz="1200" dirty="0" err="1" smtClean="0"/>
                        <a:t>Updated</a:t>
                      </a:r>
                      <a:r>
                        <a:rPr lang="sv-SE" sz="1200" dirty="0" smtClean="0"/>
                        <a:t> 20170707.</a:t>
                      </a:r>
                    </a:p>
                  </a:txBody>
                  <a:tcPr/>
                </a:tc>
              </a:tr>
              <a:tr h="509820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 err="1" smtClean="0"/>
                        <a:t>Coupler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Arc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Detectors</a:t>
                      </a:r>
                      <a:endParaRPr lang="sv-S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CCB CR0080. </a:t>
                      </a:r>
                      <a:r>
                        <a:rPr lang="sv-SE" sz="1200" dirty="0" err="1" smtClean="0"/>
                        <a:t>Solved</a:t>
                      </a:r>
                      <a:r>
                        <a:rPr lang="sv-SE" sz="1200" dirty="0" smtClean="0"/>
                        <a:t>. </a:t>
                      </a:r>
                      <a:r>
                        <a:rPr lang="sv-SE" sz="1200" dirty="0" err="1" smtClean="0"/>
                        <a:t>Updated</a:t>
                      </a:r>
                      <a:r>
                        <a:rPr lang="sv-SE" sz="1200" dirty="0" smtClean="0"/>
                        <a:t> 20170707.</a:t>
                      </a:r>
                    </a:p>
                  </a:txBody>
                  <a:tcPr/>
                </a:tc>
              </a:tr>
              <a:tr h="509820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smtClean="0"/>
                        <a:t>Coupler electron Pickups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CCB CR0080. </a:t>
                      </a:r>
                      <a:r>
                        <a:rPr lang="sv-SE" sz="1200" dirty="0" err="1" smtClean="0"/>
                        <a:t>Solved</a:t>
                      </a:r>
                      <a:r>
                        <a:rPr lang="sv-SE" sz="1200" dirty="0" smtClean="0"/>
                        <a:t>. </a:t>
                      </a:r>
                      <a:r>
                        <a:rPr lang="sv-SE" sz="1200" dirty="0" err="1" smtClean="0"/>
                        <a:t>Updated</a:t>
                      </a:r>
                      <a:r>
                        <a:rPr lang="sv-SE" sz="1200" dirty="0" smtClean="0"/>
                        <a:t> 20170707.</a:t>
                      </a:r>
                    </a:p>
                  </a:txBody>
                  <a:tcPr/>
                </a:tc>
              </a:tr>
              <a:tr h="509820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 err="1" smtClean="0"/>
                        <a:t>Auxiliary</a:t>
                      </a:r>
                      <a:r>
                        <a:rPr lang="sv-SE" sz="1200" dirty="0" smtClean="0"/>
                        <a:t> RF </a:t>
                      </a:r>
                      <a:r>
                        <a:rPr lang="sv-SE" sz="1200" dirty="0" err="1" smtClean="0"/>
                        <a:t>costs</a:t>
                      </a:r>
                      <a:endParaRPr lang="sv-S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/>
                        <a:t>CCB CR0080. </a:t>
                      </a:r>
                      <a:r>
                        <a:rPr lang="sv-SE" sz="1200" dirty="0" err="1" smtClean="0"/>
                        <a:t>Solved</a:t>
                      </a:r>
                      <a:r>
                        <a:rPr lang="sv-SE" sz="1200" dirty="0" smtClean="0"/>
                        <a:t>. </a:t>
                      </a:r>
                      <a:r>
                        <a:rPr lang="sv-SE" sz="1200" dirty="0" err="1" smtClean="0"/>
                        <a:t>Updated</a:t>
                      </a:r>
                      <a:r>
                        <a:rPr lang="sv-SE" sz="1200" dirty="0" smtClean="0"/>
                        <a:t> 20170707.</a:t>
                      </a:r>
                    </a:p>
                  </a:txBody>
                  <a:tcPr/>
                </a:tc>
              </a:tr>
              <a:tr h="509820"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 smtClean="0"/>
                        <a:t>CM </a:t>
                      </a:r>
                      <a:r>
                        <a:rPr lang="sv-SE" sz="1200" dirty="0" err="1" smtClean="0"/>
                        <a:t>Beam</a:t>
                      </a:r>
                      <a:r>
                        <a:rPr lang="sv-SE" sz="1200" dirty="0" smtClean="0"/>
                        <a:t> gate </a:t>
                      </a:r>
                      <a:r>
                        <a:rPr lang="sv-SE" sz="1200" dirty="0" err="1" smtClean="0"/>
                        <a:t>valves</a:t>
                      </a:r>
                      <a:r>
                        <a:rPr lang="sv-SE" sz="1200" dirty="0" smtClean="0"/>
                        <a:t> for </a:t>
                      </a:r>
                      <a:r>
                        <a:rPr lang="sv-SE" sz="1200" dirty="0" err="1" smtClean="0"/>
                        <a:t>elliptical</a:t>
                      </a:r>
                      <a:r>
                        <a:rPr lang="sv-SE" sz="1200" baseline="0" dirty="0" smtClean="0"/>
                        <a:t> </a:t>
                      </a:r>
                      <a:r>
                        <a:rPr lang="sv-SE" sz="1200" baseline="0" dirty="0" err="1" smtClean="0"/>
                        <a:t>cryomodules</a:t>
                      </a:r>
                      <a:endParaRPr lang="sv-S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CCB CR0164. </a:t>
                      </a:r>
                      <a:r>
                        <a:rPr lang="sv-SE" sz="1200" dirty="0" err="1" smtClean="0"/>
                        <a:t>Approved</a:t>
                      </a:r>
                      <a:r>
                        <a:rPr lang="sv-SE" sz="1200" dirty="0" smtClean="0"/>
                        <a:t> by EMT 20170926.</a:t>
                      </a:r>
                    </a:p>
                  </a:txBody>
                  <a:tcPr/>
                </a:tc>
              </a:tr>
              <a:tr h="509820"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 smtClean="0"/>
                        <a:t>End </a:t>
                      </a:r>
                      <a:r>
                        <a:rPr lang="sv-SE" sz="1200" dirty="0" err="1" smtClean="0"/>
                        <a:t>of</a:t>
                      </a:r>
                      <a:r>
                        <a:rPr lang="sv-SE" sz="1200" dirty="0" smtClean="0"/>
                        <a:t> Construction</a:t>
                      </a:r>
                      <a:r>
                        <a:rPr lang="sv-SE" sz="1200" baseline="0" dirty="0" smtClean="0"/>
                        <a:t> </a:t>
                      </a:r>
                      <a:r>
                        <a:rPr lang="sv-SE" sz="1200" baseline="0" dirty="0" err="1" smtClean="0"/>
                        <a:t>milestones</a:t>
                      </a:r>
                      <a:endParaRPr lang="sv-S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/>
                        <a:t>CCB CR0147. </a:t>
                      </a:r>
                      <a:r>
                        <a:rPr lang="sv-SE" sz="1200" dirty="0" err="1" smtClean="0"/>
                        <a:t>Solved</a:t>
                      </a:r>
                      <a:r>
                        <a:rPr lang="sv-SE" sz="1200" dirty="0" smtClean="0"/>
                        <a:t>. </a:t>
                      </a:r>
                      <a:r>
                        <a:rPr lang="sv-SE" sz="1200" dirty="0" err="1" smtClean="0"/>
                        <a:t>Updated</a:t>
                      </a:r>
                      <a:r>
                        <a:rPr lang="sv-SE" sz="1200" dirty="0" smtClean="0"/>
                        <a:t> 20170707.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567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" y="0"/>
            <a:ext cx="7139136" cy="1143000"/>
          </a:xfrm>
        </p:spPr>
        <p:txBody>
          <a:bodyPr/>
          <a:lstStyle/>
          <a:p>
            <a:r>
              <a:rPr lang="en-US" smtClean="0"/>
              <a:t>EAC (2/2)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1268760"/>
          <a:ext cx="9145016" cy="4071698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864096"/>
                <a:gridCol w="2808865"/>
                <a:gridCol w="5472055"/>
              </a:tblGrid>
              <a:tr h="398666">
                <a:tc>
                  <a:txBody>
                    <a:bodyPr/>
                    <a:lstStyle/>
                    <a:p>
                      <a:r>
                        <a:rPr lang="sv-SE" smtClean="0"/>
                        <a:t>M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smtClean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Comment</a:t>
                      </a:r>
                      <a:endParaRPr lang="sv-SE" dirty="0" smtClean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 smtClean="0"/>
                        <a:t>UPS </a:t>
                      </a:r>
                      <a:r>
                        <a:rPr lang="sv-SE" sz="1200" dirty="0" err="1" smtClean="0"/>
                        <a:t>Battery</a:t>
                      </a:r>
                      <a:r>
                        <a:rPr lang="sv-SE" sz="1200" dirty="0" smtClean="0"/>
                        <a:t>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err="1" smtClean="0"/>
                        <a:t>Orphan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scope</a:t>
                      </a:r>
                      <a:r>
                        <a:rPr lang="sv-SE" sz="1200" dirty="0" smtClean="0"/>
                        <a:t> ( </a:t>
                      </a:r>
                      <a:r>
                        <a:rPr lang="sv-SE" sz="1200" dirty="0" err="1" smtClean="0"/>
                        <a:t>was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thought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to</a:t>
                      </a:r>
                      <a:r>
                        <a:rPr lang="sv-SE" sz="1200" dirty="0" smtClean="0"/>
                        <a:t> be CF </a:t>
                      </a:r>
                      <a:r>
                        <a:rPr lang="sv-SE" sz="1200" dirty="0" err="1" smtClean="0"/>
                        <a:t>originally</a:t>
                      </a:r>
                      <a:r>
                        <a:rPr lang="sv-SE" sz="1200" dirty="0" smtClean="0"/>
                        <a:t>) </a:t>
                      </a:r>
                      <a:r>
                        <a:rPr lang="sv-SE" sz="1200" dirty="0" err="1" smtClean="0"/>
                        <a:t>Optimization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of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requirements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underway</a:t>
                      </a:r>
                      <a:r>
                        <a:rPr lang="sv-SE" sz="1200" dirty="0" smtClean="0"/>
                        <a:t>)</a:t>
                      </a: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0,65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 err="1" smtClean="0"/>
                        <a:t>Limited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spare</a:t>
                      </a:r>
                      <a:r>
                        <a:rPr lang="sv-SE" sz="1200" dirty="0" smtClean="0"/>
                        <a:t> parts for </a:t>
                      </a:r>
                      <a:r>
                        <a:rPr lang="sv-SE" sz="1200" dirty="0" err="1" smtClean="0"/>
                        <a:t>High</a:t>
                      </a:r>
                      <a:r>
                        <a:rPr lang="sv-SE" sz="1200" dirty="0" smtClean="0"/>
                        <a:t> Power RF  </a:t>
                      </a:r>
                      <a:r>
                        <a:rPr lang="sv-SE" sz="1200" dirty="0" err="1" smtClean="0"/>
                        <a:t>Amplifiers</a:t>
                      </a:r>
                      <a:endParaRPr lang="sv-S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err="1" smtClean="0"/>
                        <a:t>This</a:t>
                      </a:r>
                      <a:r>
                        <a:rPr lang="sv-SE" sz="1200" dirty="0" smtClean="0"/>
                        <a:t> is </a:t>
                      </a:r>
                      <a:r>
                        <a:rPr lang="sv-SE" sz="1200" dirty="0" err="1" smtClean="0"/>
                        <a:t>to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avoid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single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point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failures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that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could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cost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us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up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to</a:t>
                      </a:r>
                      <a:r>
                        <a:rPr lang="sv-SE" sz="1200" dirty="0" smtClean="0"/>
                        <a:t> 12 </a:t>
                      </a:r>
                      <a:r>
                        <a:rPr lang="sv-SE" sz="1200" dirty="0" err="1" smtClean="0"/>
                        <a:t>months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delay</a:t>
                      </a:r>
                      <a:endParaRPr lang="sv-SE" sz="1200" dirty="0" smtClean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 smtClean="0"/>
                        <a:t>ESS </a:t>
                      </a:r>
                      <a:r>
                        <a:rPr lang="sv-SE" sz="1200" dirty="0" err="1" smtClean="0"/>
                        <a:t>cost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due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to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requested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schedule</a:t>
                      </a:r>
                      <a:r>
                        <a:rPr lang="sv-SE" sz="1200" dirty="0" smtClean="0"/>
                        <a:t> acceleration at IK partner </a:t>
                      </a:r>
                      <a:r>
                        <a:rPr lang="sv-SE" sz="1200" dirty="0" err="1" smtClean="0"/>
                        <a:t>institutes</a:t>
                      </a:r>
                      <a:endParaRPr lang="sv-S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err="1" smtClean="0"/>
                        <a:t>Reduced</a:t>
                      </a:r>
                      <a:r>
                        <a:rPr lang="sv-SE" sz="1200" dirty="0" smtClean="0"/>
                        <a:t> by 1.7 Million Euros </a:t>
                      </a:r>
                      <a:r>
                        <a:rPr lang="sv-SE" sz="1200" dirty="0" err="1" smtClean="0"/>
                        <a:t>due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to</a:t>
                      </a:r>
                      <a:r>
                        <a:rPr lang="sv-SE" sz="1200" dirty="0" smtClean="0"/>
                        <a:t> implementation </a:t>
                      </a:r>
                      <a:r>
                        <a:rPr lang="sv-SE" sz="1200" dirty="0" err="1" smtClean="0"/>
                        <a:t>of</a:t>
                      </a:r>
                      <a:r>
                        <a:rPr lang="sv-SE" sz="1200" dirty="0" smtClean="0"/>
                        <a:t> CR </a:t>
                      </a:r>
                      <a:r>
                        <a:rPr lang="sv-SE" sz="1200" dirty="0" err="1" smtClean="0"/>
                        <a:t>transferring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this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amount</a:t>
                      </a:r>
                      <a:r>
                        <a:rPr lang="sv-SE" sz="1200" dirty="0" smtClean="0"/>
                        <a:t> from </a:t>
                      </a:r>
                      <a:r>
                        <a:rPr lang="sv-SE" sz="1200" dirty="0" err="1" smtClean="0"/>
                        <a:t>contingency</a:t>
                      </a:r>
                      <a:endParaRPr lang="sv-SE" sz="1200" dirty="0" smtClean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20,4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 err="1" smtClean="0"/>
                        <a:t>Additional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costs</a:t>
                      </a:r>
                      <a:r>
                        <a:rPr lang="sv-SE" sz="1200" dirty="0" smtClean="0"/>
                        <a:t> for installation (</a:t>
                      </a:r>
                      <a:r>
                        <a:rPr lang="sv-SE" sz="1200" dirty="0" err="1" smtClean="0"/>
                        <a:t>staffing</a:t>
                      </a:r>
                      <a:r>
                        <a:rPr lang="sv-SE" sz="1200" dirty="0" smtClean="0"/>
                        <a:t> &amp; material)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err="1" smtClean="0"/>
                        <a:t>Reduced</a:t>
                      </a:r>
                      <a:r>
                        <a:rPr lang="sv-SE" sz="1200" dirty="0" smtClean="0"/>
                        <a:t> by 1 million Euros as </a:t>
                      </a:r>
                      <a:r>
                        <a:rPr lang="sv-SE" sz="1200" dirty="0" err="1" smtClean="0"/>
                        <a:t>some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additional</a:t>
                      </a:r>
                      <a:r>
                        <a:rPr lang="sv-SE" sz="1200" dirty="0" smtClean="0"/>
                        <a:t>  </a:t>
                      </a:r>
                      <a:r>
                        <a:rPr lang="sv-SE" sz="1200" dirty="0" err="1" smtClean="0"/>
                        <a:t>funds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were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found</a:t>
                      </a:r>
                      <a:r>
                        <a:rPr lang="sv-SE" sz="1200" dirty="0" smtClean="0"/>
                        <a:t> in the </a:t>
                      </a:r>
                      <a:r>
                        <a:rPr lang="sv-SE" sz="1200" dirty="0" err="1" smtClean="0"/>
                        <a:t>existing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project</a:t>
                      </a:r>
                      <a:endParaRPr lang="sv-SE" sz="1200" dirty="0" smtClean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 err="1" smtClean="0"/>
                        <a:t>Salary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expenses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due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to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delay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into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Transition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into</a:t>
                      </a:r>
                      <a:r>
                        <a:rPr lang="sv-SE" sz="1200" dirty="0" smtClean="0"/>
                        <a:t>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-</a:t>
                      </a: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solidFill>
                            <a:srgbClr val="FF0000"/>
                          </a:solidFill>
                        </a:rPr>
                        <a:t>O.5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 err="1" smtClean="0"/>
                        <a:t>Purchases</a:t>
                      </a:r>
                      <a:r>
                        <a:rPr lang="sv-SE" sz="1200" dirty="0" smtClean="0"/>
                        <a:t> in support </a:t>
                      </a:r>
                      <a:r>
                        <a:rPr lang="sv-SE" sz="1200" dirty="0" err="1" smtClean="0"/>
                        <a:t>of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err="1" smtClean="0"/>
                        <a:t>timely</a:t>
                      </a:r>
                      <a:r>
                        <a:rPr lang="sv-SE" sz="1200" dirty="0" smtClean="0"/>
                        <a:t> RFQ &amp; DTL </a:t>
                      </a:r>
                      <a:r>
                        <a:rPr lang="sv-SE" sz="1200" dirty="0" err="1" smtClean="0"/>
                        <a:t>commissioning</a:t>
                      </a:r>
                      <a:endParaRPr lang="sv-S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Recent</a:t>
                      </a:r>
                      <a:r>
                        <a:rPr lang="sv-SE" sz="1200" baseline="0" dirty="0" smtClean="0"/>
                        <a:t> decision in support </a:t>
                      </a:r>
                      <a:r>
                        <a:rPr lang="sv-SE" sz="1200" baseline="0" dirty="0" err="1" smtClean="0"/>
                        <a:t>of</a:t>
                      </a:r>
                      <a:r>
                        <a:rPr lang="sv-SE" sz="1200" baseline="0" dirty="0" smtClean="0"/>
                        <a:t> RFQ and DTL conditioning as </a:t>
                      </a:r>
                      <a:r>
                        <a:rPr lang="sv-SE" sz="1200" baseline="0" dirty="0" err="1" smtClean="0"/>
                        <a:t>soon</a:t>
                      </a:r>
                      <a:r>
                        <a:rPr lang="sv-SE" sz="1200" baseline="0" dirty="0" smtClean="0"/>
                        <a:t> as </a:t>
                      </a:r>
                      <a:r>
                        <a:rPr lang="sv-SE" sz="1200" baseline="0" dirty="0" err="1" smtClean="0"/>
                        <a:t>possible</a:t>
                      </a:r>
                      <a:r>
                        <a:rPr lang="sv-SE" sz="1200" baseline="0" dirty="0" smtClean="0"/>
                        <a:t>.</a:t>
                      </a:r>
                      <a:endParaRPr lang="sv-SE" sz="1200" dirty="0" smtClean="0"/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solidFill>
                            <a:schemeClr val="tx1"/>
                          </a:solidFill>
                        </a:rPr>
                        <a:t>30,35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smtClean="0"/>
                        <a:t>Total Forecast Variance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-</a:t>
                      </a:r>
                    </a:p>
                  </a:txBody>
                  <a:tcPr/>
                </a:tc>
              </a:tr>
              <a:tr h="348600"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solidFill>
                            <a:srgbClr val="FF0000"/>
                          </a:solidFill>
                        </a:rPr>
                        <a:t>489,98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 smtClean="0"/>
                        <a:t>Budget At </a:t>
                      </a:r>
                      <a:r>
                        <a:rPr lang="sv-SE" sz="1200" dirty="0" err="1" smtClean="0"/>
                        <a:t>Completion</a:t>
                      </a:r>
                      <a:r>
                        <a:rPr lang="sv-SE" sz="1200" dirty="0" smtClean="0"/>
                        <a:t> (BAC)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CCB CR0163, CCB CR0164 </a:t>
                      </a:r>
                      <a:r>
                        <a:rPr lang="sv-SE" sz="1200" dirty="0" err="1" smtClean="0"/>
                        <a:t>added</a:t>
                      </a:r>
                      <a:r>
                        <a:rPr lang="sv-SE" sz="1200" dirty="0" smtClean="0"/>
                        <a:t> to total budget in Sep. </a:t>
                      </a:r>
                      <a:r>
                        <a:rPr lang="sv-SE" sz="1200" dirty="0" smtClean="0">
                          <a:solidFill>
                            <a:srgbClr val="FF0000"/>
                          </a:solidFill>
                        </a:rPr>
                        <a:t>CCB CR0181 </a:t>
                      </a:r>
                      <a:r>
                        <a:rPr lang="sv-SE" sz="1200" dirty="0" err="1" smtClean="0">
                          <a:solidFill>
                            <a:srgbClr val="FF0000"/>
                          </a:solidFill>
                        </a:rPr>
                        <a:t>added</a:t>
                      </a:r>
                      <a:r>
                        <a:rPr lang="sv-SE" sz="1200" dirty="0" smtClean="0">
                          <a:solidFill>
                            <a:srgbClr val="FF0000"/>
                          </a:solidFill>
                        </a:rPr>
                        <a:t> in </a:t>
                      </a:r>
                      <a:r>
                        <a:rPr lang="sv-SE" sz="1200" dirty="0" err="1" smtClean="0">
                          <a:solidFill>
                            <a:srgbClr val="FF0000"/>
                          </a:solidFill>
                        </a:rPr>
                        <a:t>Oct</a:t>
                      </a:r>
                      <a:r>
                        <a:rPr lang="sv-SE" sz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/>
                </a:tc>
              </a:tr>
              <a:tr h="306912"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solidFill>
                            <a:srgbClr val="FF0000"/>
                          </a:solidFill>
                        </a:rPr>
                        <a:t>520,33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 err="1" smtClean="0"/>
                        <a:t>Estimate</a:t>
                      </a:r>
                      <a:r>
                        <a:rPr lang="sv-SE" sz="1200" dirty="0" smtClean="0"/>
                        <a:t> At </a:t>
                      </a:r>
                      <a:r>
                        <a:rPr lang="sv-SE" sz="1200" dirty="0" err="1" smtClean="0"/>
                        <a:t>Completion</a:t>
                      </a:r>
                      <a:r>
                        <a:rPr lang="sv-SE" sz="1200" dirty="0" smtClean="0"/>
                        <a:t> (EAC)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825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Mitigation Status (data from </a:t>
            </a:r>
            <a:r>
              <a:rPr lang="en-US" dirty="0" err="1"/>
              <a:t>E</a:t>
            </a:r>
            <a:r>
              <a:rPr lang="en-US" dirty="0" err="1" smtClean="0"/>
              <a:t>xonaut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527588"/>
              </p:ext>
            </p:extLst>
          </p:nvPr>
        </p:nvGraphicFramePr>
        <p:xfrm>
          <a:off x="46402" y="1444568"/>
          <a:ext cx="9097598" cy="4718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830"/>
                <a:gridCol w="2861341"/>
                <a:gridCol w="1467355"/>
                <a:gridCol w="733677"/>
                <a:gridCol w="2631811"/>
                <a:gridCol w="827584"/>
              </a:tblGrid>
              <a:tr h="472264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Risk ID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Event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Potential Impact</a:t>
                      </a:r>
                      <a:endParaRPr lang="en-GB" sz="1400" b="1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Prob.</a:t>
                      </a:r>
                      <a:endParaRPr lang="en-GB" sz="1400" b="1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Mitigation measures</a:t>
                      </a:r>
                      <a:endParaRPr lang="en-GB" sz="1400" b="1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Due date</a:t>
                      </a:r>
                      <a:endParaRPr lang="en-GB" sz="1400" b="1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46192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- In-kind contributors do not meet scope and schedule requirements.</a:t>
                      </a:r>
                    </a:p>
                    <a:p>
                      <a:pPr algn="l"/>
                      <a:r>
                        <a:rPr lang="en-US" sz="1400" dirty="0" smtClean="0"/>
                        <a:t>- Un</a:t>
                      </a:r>
                      <a:r>
                        <a:rPr lang="en-US" sz="1400" baseline="0" dirty="0" smtClean="0"/>
                        <a:t> identified construction problems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- 4-6 month project delays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Impact on several requirements</a:t>
                      </a:r>
                      <a:endParaRPr lang="en-GB" sz="14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strike="noStrike" noProof="0" dirty="0" smtClean="0">
                          <a:solidFill>
                            <a:schemeClr val="tx1"/>
                          </a:solidFill>
                        </a:rPr>
                        <a:t>35%</a:t>
                      </a:r>
                      <a:endParaRPr lang="en-GB" sz="1400" strike="noStrike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</a:t>
                      </a:r>
                      <a:r>
                        <a:rPr lang="en-US" sz="1400" dirty="0" err="1" smtClean="0"/>
                        <a:t>Acc</a:t>
                      </a:r>
                      <a:r>
                        <a:rPr lang="en-US" sz="1400" dirty="0" smtClean="0"/>
                        <a:t> Re-baselined new ITC, based on new RFI dates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</a:t>
                      </a:r>
                      <a:r>
                        <a:rPr lang="en-US" sz="1400" dirty="0" err="1" smtClean="0"/>
                        <a:t>Elettra</a:t>
                      </a:r>
                      <a:r>
                        <a:rPr lang="en-US" sz="1400" dirty="0" smtClean="0"/>
                        <a:t> VAT and contract structure agreed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r>
                        <a:rPr lang="en-GB" sz="1400" noProof="0" dirty="0" smtClean="0"/>
                        <a:t>- Specific partners and actions to be defined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170915</a:t>
                      </a:r>
                    </a:p>
                    <a:p>
                      <a:endParaRPr lang="en-GB" sz="1400" noProof="0" dirty="0" smtClean="0"/>
                    </a:p>
                    <a:p>
                      <a:r>
                        <a:rPr lang="en-GB" sz="1400" noProof="0" dirty="0" smtClean="0"/>
                        <a:t>170904</a:t>
                      </a:r>
                    </a:p>
                    <a:p>
                      <a:endParaRPr lang="en-GB" sz="1400" noProof="0" dirty="0" smtClean="0"/>
                    </a:p>
                    <a:p>
                      <a:endParaRPr lang="en-GB" sz="1400" noProof="0" dirty="0" smtClean="0"/>
                    </a:p>
                    <a:p>
                      <a:r>
                        <a:rPr lang="en-GB" sz="1400" u="sng" noProof="0" dirty="0" smtClean="0"/>
                        <a:t>180131</a:t>
                      </a:r>
                      <a:endParaRPr lang="en-GB" sz="1400" u="sng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69"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Insufficient</a:t>
                      </a:r>
                      <a:r>
                        <a:rPr lang="en-GB" sz="14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aseline="0" noProof="0" dirty="0" err="1" smtClean="0">
                          <a:solidFill>
                            <a:schemeClr val="tx1"/>
                          </a:solidFill>
                        </a:rPr>
                        <a:t>Acc</a:t>
                      </a:r>
                      <a:r>
                        <a:rPr lang="en-GB" sz="1400" baseline="0" noProof="0" dirty="0" smtClean="0">
                          <a:solidFill>
                            <a:schemeClr val="tx1"/>
                          </a:solidFill>
                        </a:rPr>
                        <a:t> and ICS coordination can lead to;</a:t>
                      </a:r>
                    </a:p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-undefined control architecture and insufficient functional description</a:t>
                      </a:r>
                    </a:p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-undefined ownership and responsibility</a:t>
                      </a:r>
                    </a:p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1400" baseline="0" noProof="0" dirty="0" smtClean="0">
                          <a:solidFill>
                            <a:schemeClr val="tx1"/>
                          </a:solidFill>
                        </a:rPr>
                        <a:t> Coordinated schedule demands not clarified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7-9 month</a:t>
                      </a:r>
                      <a:r>
                        <a:rPr lang="en-GB" sz="1400" baseline="0" noProof="0" dirty="0" smtClean="0">
                          <a:solidFill>
                            <a:schemeClr val="tx1"/>
                          </a:solidFill>
                        </a:rPr>
                        <a:t> delays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- Time schedule coordination</a:t>
                      </a:r>
                      <a:r>
                        <a:rPr lang="en-GB" sz="1400" baseline="0" noProof="0" dirty="0" smtClean="0">
                          <a:solidFill>
                            <a:schemeClr val="tx1"/>
                          </a:solidFill>
                        </a:rPr>
                        <a:t> and dependencies clarification meetings started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Project coordination and priority meetings initiated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4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Work follow-up continues, development of strategy</a:t>
                      </a:r>
                      <a:endParaRPr lang="en-GB" sz="14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170901</a:t>
                      </a:r>
                    </a:p>
                    <a:p>
                      <a:endParaRPr lang="en-GB" sz="1400" i="1" baseline="3000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sz="1400" i="1" baseline="3000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sz="1400" i="1" baseline="3000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sz="1400" i="1" baseline="3000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170925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i="1" baseline="3000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noProof="0" dirty="0" smtClean="0"/>
                        <a:t>171215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i="0" baseline="300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968"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Installation complexity</a:t>
                      </a:r>
                      <a:r>
                        <a:rPr lang="en-GB" sz="1400" baseline="0" noProof="0" dirty="0" smtClean="0">
                          <a:solidFill>
                            <a:schemeClr val="tx1"/>
                          </a:solidFill>
                        </a:rPr>
                        <a:t> underestimated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7-9 month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65%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-Installation risk WS to be</a:t>
                      </a:r>
                      <a:r>
                        <a:rPr lang="en-GB" sz="1400" baseline="0" noProof="0" dirty="0" smtClean="0">
                          <a:solidFill>
                            <a:schemeClr val="tx1"/>
                          </a:solidFill>
                        </a:rPr>
                        <a:t> performed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u="sng" noProof="0" dirty="0" smtClean="0"/>
                        <a:t>171220</a:t>
                      </a:r>
                      <a:endParaRPr lang="en-GB" sz="1400" u="sng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56">
                <a:tc gridSpan="6"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13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Mitigation Status (data from </a:t>
            </a:r>
            <a:r>
              <a:rPr lang="en-US" dirty="0" err="1"/>
              <a:t>E</a:t>
            </a:r>
            <a:r>
              <a:rPr lang="en-US" dirty="0" err="1" smtClean="0"/>
              <a:t>xonaut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390205"/>
              </p:ext>
            </p:extLst>
          </p:nvPr>
        </p:nvGraphicFramePr>
        <p:xfrm>
          <a:off x="46402" y="1444568"/>
          <a:ext cx="9097598" cy="33745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830"/>
                <a:gridCol w="1881989"/>
                <a:gridCol w="979352"/>
                <a:gridCol w="1467355"/>
                <a:gridCol w="733677"/>
                <a:gridCol w="2631811"/>
                <a:gridCol w="827584"/>
              </a:tblGrid>
              <a:tr h="472264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Risk ID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Event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Potential Impact</a:t>
                      </a:r>
                      <a:endParaRPr lang="en-GB" sz="1400" b="1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Prob.</a:t>
                      </a:r>
                      <a:endParaRPr lang="en-GB" sz="1400" b="1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Mitigation measures</a:t>
                      </a:r>
                      <a:endParaRPr lang="en-GB" sz="1400" b="1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Due date</a:t>
                      </a:r>
                      <a:endParaRPr lang="en-GB" sz="1400" b="1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46192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smtClean="0"/>
                        <a:t>241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Implementation of CE/</a:t>
                      </a:r>
                      <a:r>
                        <a:rPr lang="en-GB" sz="1400" noProof="0" dirty="0" err="1" smtClean="0">
                          <a:solidFill>
                            <a:schemeClr val="tx1"/>
                          </a:solidFill>
                        </a:rPr>
                        <a:t>CoD</a:t>
                      </a:r>
                      <a:endParaRPr lang="en-GB" sz="1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1-3 month</a:t>
                      </a:r>
                    </a:p>
                    <a:p>
                      <a:r>
                        <a:rPr lang="en-GB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 M Euro (Ext)</a:t>
                      </a:r>
                    </a:p>
                    <a:p>
                      <a:r>
                        <a:rPr lang="en-GB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 M</a:t>
                      </a:r>
                      <a:r>
                        <a:rPr lang="en-GB" sz="1400" b="0" i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Euro (</a:t>
                      </a:r>
                      <a:r>
                        <a:rPr lang="en-GB" sz="1400" b="0" i="0" kern="120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GB" sz="1400" b="0" i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-Inform all institutions on expectations (TB &amp; </a:t>
                      </a:r>
                      <a:r>
                        <a:rPr lang="en-GB" sz="1400" noProof="0" dirty="0" err="1" smtClean="0">
                          <a:solidFill>
                            <a:schemeClr val="tx1"/>
                          </a:solidFill>
                        </a:rPr>
                        <a:t>Acc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noProof="0" dirty="0" err="1" smtClean="0">
                          <a:solidFill>
                            <a:schemeClr val="tx1"/>
                          </a:solidFill>
                        </a:rPr>
                        <a:t>Colab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 &amp; Selected partners)</a:t>
                      </a:r>
                    </a:p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- Define ESS ambition level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u="sng" noProof="0" dirty="0" smtClean="0"/>
                        <a:t>171215</a:t>
                      </a:r>
                    </a:p>
                    <a:p>
                      <a:endParaRPr lang="en-GB" sz="1400" u="sng" noProof="0" dirty="0" smtClean="0"/>
                    </a:p>
                    <a:p>
                      <a:endParaRPr lang="en-GB" sz="1400" u="sng" noProof="0" dirty="0" smtClean="0"/>
                    </a:p>
                    <a:p>
                      <a:r>
                        <a:rPr lang="en-GB" sz="1400" u="sng" noProof="0" dirty="0" smtClean="0"/>
                        <a:t>180315</a:t>
                      </a:r>
                      <a:endParaRPr lang="en-GB" sz="1400" u="sng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192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smtClean="0"/>
                        <a:t>242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Lack of spares when needed </a:t>
                      </a:r>
                    </a:p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-Undefined amount of spares</a:t>
                      </a:r>
                    </a:p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-No</a:t>
                      </a:r>
                      <a:r>
                        <a:rPr lang="en-GB" sz="1400" baseline="0" noProof="0" dirty="0" smtClean="0">
                          <a:solidFill>
                            <a:schemeClr val="tx1"/>
                          </a:solidFill>
                        </a:rPr>
                        <a:t> funding of spares</a:t>
                      </a:r>
                      <a:endParaRPr lang="en-GB" sz="1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7-9 month</a:t>
                      </a:r>
                    </a:p>
                    <a:p>
                      <a:r>
                        <a:rPr lang="en-GB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M Euro (</a:t>
                      </a:r>
                      <a:r>
                        <a:rPr lang="en-GB" sz="1400" b="0" i="0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sufficient</a:t>
                      </a:r>
                      <a:r>
                        <a:rPr lang="en-GB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65%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-Decision</a:t>
                      </a:r>
                      <a:r>
                        <a:rPr lang="en-GB" sz="1400" baseline="0" noProof="0" dirty="0" smtClean="0">
                          <a:solidFill>
                            <a:schemeClr val="tx1"/>
                          </a:solidFill>
                        </a:rPr>
                        <a:t> on SRF facility (</a:t>
                      </a:r>
                      <a:r>
                        <a:rPr lang="en-GB" sz="1400" baseline="0" noProof="0" dirty="0" err="1" smtClean="0">
                          <a:solidFill>
                            <a:schemeClr val="tx1"/>
                          </a:solidFill>
                        </a:rPr>
                        <a:t>ext</a:t>
                      </a:r>
                      <a:r>
                        <a:rPr lang="en-GB" sz="1400" baseline="0" noProof="0" dirty="0" smtClean="0">
                          <a:solidFill>
                            <a:schemeClr val="tx1"/>
                          </a:solidFill>
                        </a:rPr>
                        <a:t> partner ?)</a:t>
                      </a:r>
                    </a:p>
                    <a:p>
                      <a:r>
                        <a:rPr lang="en-GB" sz="1400" baseline="0" noProof="0" dirty="0" smtClean="0">
                          <a:solidFill>
                            <a:schemeClr val="tx1"/>
                          </a:solidFill>
                        </a:rPr>
                        <a:t>-Identify founding needed</a:t>
                      </a:r>
                    </a:p>
                    <a:p>
                      <a:r>
                        <a:rPr lang="en-GB" sz="1400" baseline="0" noProof="0" dirty="0" smtClean="0">
                          <a:solidFill>
                            <a:schemeClr val="tx1"/>
                          </a:solidFill>
                        </a:rPr>
                        <a:t>-Identify and quantify amount / system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u="sng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56">
                <a:tc gridSpan="7"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9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Mitigation actions performed since last report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 sz="1400" dirty="0" smtClean="0"/>
                        <a:t>- Risk Retired 223 (Equipment damage), 205 ( Klystron spares) , 27 (On site adjustments), 209 (personal injuries due electrical</a:t>
                      </a:r>
                      <a:r>
                        <a:rPr lang="en-US" sz="1400" baseline="0" dirty="0" smtClean="0"/>
                        <a:t> shock), 131 (Failing power down equip),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3787" y="5776808"/>
            <a:ext cx="8784976" cy="892552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Value of </a:t>
            </a:r>
            <a:r>
              <a:rPr lang="en-US" dirty="0" err="1" smtClean="0"/>
              <a:t>Acc</a:t>
            </a:r>
            <a:r>
              <a:rPr lang="en-US" dirty="0" smtClean="0"/>
              <a:t> cost </a:t>
            </a:r>
            <a:r>
              <a:rPr lang="en-US" dirty="0"/>
              <a:t>r</a:t>
            </a:r>
            <a:r>
              <a:rPr lang="en-US" dirty="0" smtClean="0"/>
              <a:t>isk =  12.1 M€ (8,8 M€ </a:t>
            </a:r>
            <a:r>
              <a:rPr lang="en-US" dirty="0"/>
              <a:t>last month</a:t>
            </a:r>
            <a:r>
              <a:rPr lang="en-US" dirty="0" smtClean="0"/>
              <a:t>). </a:t>
            </a:r>
            <a:r>
              <a:rPr lang="en-US" sz="1400" dirty="0" smtClean="0"/>
              <a:t>CE and Spares drive the increase. Future evaluation of double booking of cost and cleanup will lower/balance the risk cost</a:t>
            </a:r>
          </a:p>
          <a:p>
            <a:r>
              <a:rPr lang="en-US" dirty="0" smtClean="0"/>
              <a:t>Latest risk </a:t>
            </a:r>
            <a:r>
              <a:rPr lang="en-US" dirty="0"/>
              <a:t>workshop:  </a:t>
            </a:r>
            <a:r>
              <a:rPr lang="en-US" dirty="0" smtClean="0"/>
              <a:t>170901 ;</a:t>
            </a:r>
            <a:r>
              <a:rPr lang="en-US" dirty="0"/>
              <a:t> </a:t>
            </a:r>
            <a:r>
              <a:rPr lang="en-US" dirty="0" smtClean="0"/>
              <a:t>Next workshop scheduled for: Before 171220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797152"/>
            <a:ext cx="2382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dirty="0" smtClean="0"/>
              <a:t>Acc Risks 	238</a:t>
            </a:r>
          </a:p>
          <a:p>
            <a:pPr marL="285750" indent="-285750">
              <a:buFontTx/>
              <a:buChar char="-"/>
            </a:pPr>
            <a:r>
              <a:rPr lang="sv-SE" dirty="0" smtClean="0"/>
              <a:t>Retired 	5</a:t>
            </a:r>
          </a:p>
          <a:p>
            <a:pPr marL="285750" indent="-285750">
              <a:buFontTx/>
              <a:buChar char="-"/>
            </a:pPr>
            <a:r>
              <a:rPr lang="sv-SE" dirty="0" smtClean="0"/>
              <a:t>New 		3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861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TAC meeting 11-13 April should review progress in all areas of the LINAC</a:t>
            </a:r>
          </a:p>
          <a:p>
            <a:pPr lvl="1"/>
            <a:r>
              <a:rPr lang="en-US" dirty="0" smtClean="0"/>
              <a:t>We will organize a poster session for all IK partners and collaboration partners</a:t>
            </a:r>
          </a:p>
          <a:p>
            <a:pPr lvl="1"/>
            <a:r>
              <a:rPr lang="en-US" dirty="0" err="1" smtClean="0"/>
              <a:t>Weiying</a:t>
            </a:r>
            <a:r>
              <a:rPr lang="en-US" dirty="0" smtClean="0"/>
              <a:t> Li will coordinate the poster session from ESS</a:t>
            </a:r>
          </a:p>
          <a:p>
            <a:r>
              <a:rPr lang="en-US" dirty="0" smtClean="0"/>
              <a:t>Next years TB </a:t>
            </a:r>
            <a:r>
              <a:rPr lang="en-US" dirty="0" smtClean="0"/>
              <a:t>meetings</a:t>
            </a:r>
          </a:p>
          <a:p>
            <a:pPr lvl="1"/>
            <a:r>
              <a:rPr lang="en-US" dirty="0" smtClean="0"/>
              <a:t>15 February, 14 June (Uppsala), 13 September 22 November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706764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finally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for all your hard work for ESS!</a:t>
            </a:r>
          </a:p>
          <a:p>
            <a:r>
              <a:rPr lang="en-US" dirty="0" smtClean="0"/>
              <a:t>I’m afraid we still have a lot of hard work ahead of us</a:t>
            </a:r>
          </a:p>
          <a:p>
            <a:r>
              <a:rPr lang="en-US" dirty="0" smtClean="0"/>
              <a:t>But together we are strongest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2458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9"/>
          <p:cNvPicPr>
            <a:picLocks noChangeAspect="1"/>
          </p:cNvPicPr>
          <p:nvPr/>
        </p:nvPicPr>
        <p:blipFill rotWithShape="1">
          <a:blip r:embed="rId2" cstate="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02"/>
          <a:stretch/>
        </p:blipFill>
        <p:spPr bwMode="auto">
          <a:xfrm>
            <a:off x="2696718" y="1677738"/>
            <a:ext cx="3888054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Accelerator </a:t>
            </a:r>
            <a:r>
              <a:rPr lang="en-US" dirty="0" smtClean="0">
                <a:solidFill>
                  <a:srgbClr val="FFFFFF"/>
                </a:solidFill>
              </a:rPr>
              <a:t>Collaboration - Accelerator</a:t>
            </a:r>
            <a:endParaRPr lang="en-US" dirty="0"/>
          </a:p>
        </p:txBody>
      </p:sp>
      <p:pic>
        <p:nvPicPr>
          <p:cNvPr id="144" name="Content Placeholder 4" descr="WP6-drawing_2015_05_21_A2T3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3458" y="3169837"/>
            <a:ext cx="831609" cy="4573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2" name="Group 10"/>
          <p:cNvGrpSpPr>
            <a:grpSpLocks/>
          </p:cNvGrpSpPr>
          <p:nvPr/>
        </p:nvGrpSpPr>
        <p:grpSpPr bwMode="auto">
          <a:xfrm>
            <a:off x="247650" y="3587504"/>
            <a:ext cx="8896350" cy="1065213"/>
            <a:chOff x="0" y="0"/>
            <a:chExt cx="12547601" cy="1720850"/>
          </a:xfrm>
        </p:grpSpPr>
        <p:sp>
          <p:nvSpPr>
            <p:cNvPr id="73" name="AutoShape 11"/>
            <p:cNvSpPr>
              <a:spLocks/>
            </p:cNvSpPr>
            <p:nvPr/>
          </p:nvSpPr>
          <p:spPr bwMode="auto">
            <a:xfrm>
              <a:off x="5461443" y="648846"/>
              <a:ext cx="964541" cy="469322"/>
            </a:xfrm>
            <a:prstGeom prst="roundRect">
              <a:avLst>
                <a:gd name="adj" fmla="val 29731"/>
              </a:avLst>
            </a:prstGeom>
            <a:solidFill>
              <a:srgbClr val="66A1DD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Spokes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4" name="AutoShape 12"/>
            <p:cNvSpPr>
              <a:spLocks/>
            </p:cNvSpPr>
            <p:nvPr/>
          </p:nvSpPr>
          <p:spPr bwMode="auto">
            <a:xfrm>
              <a:off x="6616749" y="648846"/>
              <a:ext cx="1238899" cy="469322"/>
            </a:xfrm>
            <a:prstGeom prst="roundRect">
              <a:avLst>
                <a:gd name="adj" fmla="val 27028"/>
              </a:avLst>
            </a:prstGeom>
            <a:solidFill>
              <a:srgbClr val="4180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Medium β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5" name="AutoShape 13"/>
            <p:cNvSpPr>
              <a:spLocks/>
            </p:cNvSpPr>
            <p:nvPr/>
          </p:nvSpPr>
          <p:spPr bwMode="auto">
            <a:xfrm>
              <a:off x="8095711" y="641151"/>
              <a:ext cx="1271049" cy="482146"/>
            </a:xfrm>
            <a:prstGeom prst="roundRect">
              <a:avLst>
                <a:gd name="adj" fmla="val 26315"/>
              </a:avLst>
            </a:prstGeom>
            <a:solidFill>
              <a:srgbClr val="0196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High β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6" name="AutoShape 14"/>
            <p:cNvSpPr>
              <a:spLocks/>
            </p:cNvSpPr>
            <p:nvPr/>
          </p:nvSpPr>
          <p:spPr bwMode="auto">
            <a:xfrm>
              <a:off x="4342576" y="648846"/>
              <a:ext cx="775919" cy="469322"/>
            </a:xfrm>
            <a:prstGeom prst="roundRect">
              <a:avLst>
                <a:gd name="adj" fmla="val 21620"/>
              </a:avLst>
            </a:prstGeom>
            <a:solidFill>
              <a:srgbClr val="FFD479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DTL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7" name="AutoShape 15"/>
            <p:cNvSpPr>
              <a:spLocks/>
            </p:cNvSpPr>
            <p:nvPr/>
          </p:nvSpPr>
          <p:spPr bwMode="auto">
            <a:xfrm>
              <a:off x="3303016" y="648846"/>
              <a:ext cx="861656" cy="469322"/>
            </a:xfrm>
            <a:prstGeom prst="roundRect">
              <a:avLst>
                <a:gd name="adj" fmla="val 29731"/>
              </a:avLst>
            </a:prstGeom>
            <a:solidFill>
              <a:srgbClr val="FE7C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MEBT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8" name="AutoShape 16"/>
            <p:cNvSpPr>
              <a:spLocks/>
            </p:cNvSpPr>
            <p:nvPr/>
          </p:nvSpPr>
          <p:spPr bwMode="auto">
            <a:xfrm>
              <a:off x="2235591" y="648846"/>
              <a:ext cx="870230" cy="469322"/>
            </a:xfrm>
            <a:prstGeom prst="roundRect">
              <a:avLst>
                <a:gd name="adj" fmla="val 29731"/>
              </a:avLst>
            </a:prstGeom>
            <a:solidFill>
              <a:srgbClr val="FD2612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RFQ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9" name="AutoShape 17"/>
            <p:cNvSpPr>
              <a:spLocks/>
            </p:cNvSpPr>
            <p:nvPr/>
          </p:nvSpPr>
          <p:spPr bwMode="auto">
            <a:xfrm>
              <a:off x="1219609" y="648846"/>
              <a:ext cx="870230" cy="469322"/>
            </a:xfrm>
            <a:prstGeom prst="roundRect">
              <a:avLst>
                <a:gd name="adj" fmla="val 27028"/>
              </a:avLst>
            </a:prstGeom>
            <a:solidFill>
              <a:srgbClr val="FE7E78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LEBT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80" name="AutoShape 18"/>
            <p:cNvSpPr>
              <a:spLocks/>
            </p:cNvSpPr>
            <p:nvPr/>
          </p:nvSpPr>
          <p:spPr bwMode="auto">
            <a:xfrm>
              <a:off x="0" y="648846"/>
              <a:ext cx="1054564" cy="469322"/>
            </a:xfrm>
            <a:prstGeom prst="roundRect">
              <a:avLst>
                <a:gd name="adj" fmla="val 24324"/>
              </a:avLst>
            </a:prstGeom>
            <a:solidFill>
              <a:srgbClr val="EB81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Source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81" name="AutoShape 19"/>
            <p:cNvSpPr>
              <a:spLocks/>
            </p:cNvSpPr>
            <p:nvPr/>
          </p:nvSpPr>
          <p:spPr bwMode="auto">
            <a:xfrm>
              <a:off x="9587534" y="648846"/>
              <a:ext cx="1804763" cy="469322"/>
            </a:xfrm>
            <a:prstGeom prst="roundRect">
              <a:avLst>
                <a:gd name="adj" fmla="val 18917"/>
              </a:avLst>
            </a:prstGeom>
            <a:gradFill rotWithShape="0">
              <a:gsLst>
                <a:gs pos="0">
                  <a:srgbClr val="C1B3D1">
                    <a:alpha val="89999"/>
                  </a:srgbClr>
                </a:gs>
                <a:gs pos="50990">
                  <a:srgbClr val="DEBFBA">
                    <a:alpha val="89999"/>
                  </a:srgbClr>
                </a:gs>
                <a:gs pos="81346">
                  <a:srgbClr val="FACBA3">
                    <a:alpha val="89999"/>
                  </a:srgbClr>
                </a:gs>
                <a:gs pos="91818">
                  <a:srgbClr val="FCA58F">
                    <a:alpha val="89999"/>
                  </a:srgbClr>
                </a:gs>
                <a:gs pos="100000">
                  <a:srgbClr val="FE7E7B">
                    <a:alpha val="89999"/>
                  </a:srgbClr>
                </a:gs>
              </a:gsLst>
              <a:lin ang="0"/>
            </a:gra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HEBT &amp; Contingency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82" name="AutoShape 20"/>
            <p:cNvSpPr>
              <a:spLocks/>
            </p:cNvSpPr>
            <p:nvPr/>
          </p:nvSpPr>
          <p:spPr bwMode="auto">
            <a:xfrm>
              <a:off x="11583060" y="405207"/>
              <a:ext cx="964541" cy="96685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E7E78">
                <a:alpha val="79999"/>
              </a:srgbClr>
            </a:solidFill>
            <a:ln w="25400" cap="flat" cmpd="sng">
              <a:solidFill>
                <a:srgbClr val="7A7A7A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lnSpc>
                  <a:spcPct val="120000"/>
                </a:lnSpc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Target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83" name="Line 21"/>
            <p:cNvSpPr>
              <a:spLocks noChangeShapeType="1"/>
            </p:cNvSpPr>
            <p:nvPr/>
          </p:nvSpPr>
          <p:spPr bwMode="auto">
            <a:xfrm flipH="1">
              <a:off x="104170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4" name="Line 22"/>
            <p:cNvSpPr>
              <a:spLocks noChangeShapeType="1"/>
            </p:cNvSpPr>
            <p:nvPr/>
          </p:nvSpPr>
          <p:spPr bwMode="auto">
            <a:xfrm flipH="1">
              <a:off x="2083408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 flipH="1">
              <a:off x="3112251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6" name="Line 24"/>
            <p:cNvSpPr>
              <a:spLocks noChangeShapeType="1"/>
            </p:cNvSpPr>
            <p:nvPr/>
          </p:nvSpPr>
          <p:spPr bwMode="auto">
            <a:xfrm flipH="1">
              <a:off x="4164672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7" name="Line 25"/>
            <p:cNvSpPr>
              <a:spLocks noChangeShapeType="1"/>
            </p:cNvSpPr>
            <p:nvPr/>
          </p:nvSpPr>
          <p:spPr bwMode="auto">
            <a:xfrm flipH="1">
              <a:off x="5131356" y="889918"/>
              <a:ext cx="317227" cy="0"/>
            </a:xfrm>
            <a:prstGeom prst="line">
              <a:avLst/>
            </a:prstGeom>
            <a:noFill/>
            <a:ln w="50800" cap="flat" cmpd="sng">
              <a:solidFill>
                <a:srgbClr val="7B219F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8" name="Line 26"/>
            <p:cNvSpPr>
              <a:spLocks noChangeShapeType="1"/>
            </p:cNvSpPr>
            <p:nvPr/>
          </p:nvSpPr>
          <p:spPr bwMode="auto">
            <a:xfrm flipH="1">
              <a:off x="643884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/>
          </p:nvSpPr>
          <p:spPr bwMode="auto">
            <a:xfrm flipH="1">
              <a:off x="7836356" y="889918"/>
              <a:ext cx="242208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 flipH="1">
              <a:off x="9398913" y="889918"/>
              <a:ext cx="188621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1" name="Line 29"/>
            <p:cNvSpPr>
              <a:spLocks noChangeShapeType="1"/>
            </p:cNvSpPr>
            <p:nvPr/>
          </p:nvSpPr>
          <p:spPr bwMode="auto">
            <a:xfrm flipH="1">
              <a:off x="11392296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2" name="Line 30"/>
            <p:cNvSpPr>
              <a:spLocks noChangeShapeType="1"/>
            </p:cNvSpPr>
            <p:nvPr/>
          </p:nvSpPr>
          <p:spPr bwMode="auto">
            <a:xfrm flipH="1">
              <a:off x="1892644" y="482146"/>
              <a:ext cx="20362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3" name="Line 31"/>
            <p:cNvSpPr>
              <a:spLocks noChangeShapeType="1"/>
            </p:cNvSpPr>
            <p:nvPr/>
          </p:nvSpPr>
          <p:spPr bwMode="auto">
            <a:xfrm flipH="1">
              <a:off x="1245330" y="482146"/>
              <a:ext cx="19076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4" name="AutoShape 32"/>
            <p:cNvSpPr>
              <a:spLocks/>
            </p:cNvSpPr>
            <p:nvPr/>
          </p:nvSpPr>
          <p:spPr bwMode="auto">
            <a:xfrm>
              <a:off x="1386796" y="305189"/>
              <a:ext cx="544430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  <a:cs typeface="Gill Sans" charset="0"/>
                </a:rPr>
                <a:t>2.4 m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95" name="Line 33"/>
            <p:cNvSpPr>
              <a:spLocks noChangeShapeType="1"/>
            </p:cNvSpPr>
            <p:nvPr/>
          </p:nvSpPr>
          <p:spPr bwMode="auto">
            <a:xfrm flipH="1">
              <a:off x="2934347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6" name="Line 34"/>
            <p:cNvSpPr>
              <a:spLocks noChangeShapeType="1"/>
            </p:cNvSpPr>
            <p:nvPr/>
          </p:nvSpPr>
          <p:spPr bwMode="auto">
            <a:xfrm flipH="1">
              <a:off x="2261312" y="482146"/>
              <a:ext cx="16504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7" name="AutoShape 35"/>
            <p:cNvSpPr>
              <a:spLocks/>
            </p:cNvSpPr>
            <p:nvPr/>
          </p:nvSpPr>
          <p:spPr bwMode="auto">
            <a:xfrm>
              <a:off x="2409208" y="305189"/>
              <a:ext cx="54657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  <a:cs typeface="Gill Sans" charset="0"/>
                </a:rPr>
                <a:t>4.6 m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98" name="Line 36"/>
            <p:cNvSpPr>
              <a:spLocks noChangeShapeType="1"/>
            </p:cNvSpPr>
            <p:nvPr/>
          </p:nvSpPr>
          <p:spPr bwMode="auto">
            <a:xfrm flipH="1">
              <a:off x="3986768" y="482146"/>
              <a:ext cx="1779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9" name="Line 37"/>
            <p:cNvSpPr>
              <a:spLocks noChangeShapeType="1"/>
            </p:cNvSpPr>
            <p:nvPr/>
          </p:nvSpPr>
          <p:spPr bwMode="auto">
            <a:xfrm flipH="1">
              <a:off x="335231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0" name="AutoShape 38"/>
            <p:cNvSpPr>
              <a:spLocks/>
            </p:cNvSpPr>
            <p:nvPr/>
          </p:nvSpPr>
          <p:spPr bwMode="auto">
            <a:xfrm>
              <a:off x="3476633" y="305189"/>
              <a:ext cx="54657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3.8 m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01" name="Line 39"/>
            <p:cNvSpPr>
              <a:spLocks noChangeShapeType="1"/>
            </p:cNvSpPr>
            <p:nvPr/>
          </p:nvSpPr>
          <p:spPr bwMode="auto">
            <a:xfrm flipH="1">
              <a:off x="5015611" y="482146"/>
              <a:ext cx="14146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2" name="Line 40"/>
            <p:cNvSpPr>
              <a:spLocks noChangeShapeType="1"/>
            </p:cNvSpPr>
            <p:nvPr/>
          </p:nvSpPr>
          <p:spPr bwMode="auto">
            <a:xfrm flipH="1">
              <a:off x="4329715" y="482146"/>
              <a:ext cx="1286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3" name="AutoShape 41"/>
            <p:cNvSpPr>
              <a:spLocks/>
            </p:cNvSpPr>
            <p:nvPr/>
          </p:nvSpPr>
          <p:spPr bwMode="auto">
            <a:xfrm>
              <a:off x="4488329" y="305189"/>
              <a:ext cx="503705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39 m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04" name="Line 42"/>
            <p:cNvSpPr>
              <a:spLocks noChangeShapeType="1"/>
            </p:cNvSpPr>
            <p:nvPr/>
          </p:nvSpPr>
          <p:spPr bwMode="auto">
            <a:xfrm flipH="1">
              <a:off x="6235220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5" name="Line 43"/>
            <p:cNvSpPr>
              <a:spLocks noChangeShapeType="1"/>
            </p:cNvSpPr>
            <p:nvPr/>
          </p:nvSpPr>
          <p:spPr bwMode="auto">
            <a:xfrm flipH="1">
              <a:off x="548716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6" name="AutoShape 44"/>
            <p:cNvSpPr>
              <a:spLocks/>
            </p:cNvSpPr>
            <p:nvPr/>
          </p:nvSpPr>
          <p:spPr bwMode="auto">
            <a:xfrm>
              <a:off x="569507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56 m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07" name="Line 45"/>
            <p:cNvSpPr>
              <a:spLocks noChangeShapeType="1"/>
            </p:cNvSpPr>
            <p:nvPr/>
          </p:nvSpPr>
          <p:spPr bwMode="auto">
            <a:xfrm flipH="1">
              <a:off x="7544851" y="482146"/>
              <a:ext cx="25292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8" name="Line 46"/>
            <p:cNvSpPr>
              <a:spLocks noChangeShapeType="1"/>
            </p:cNvSpPr>
            <p:nvPr/>
          </p:nvSpPr>
          <p:spPr bwMode="auto">
            <a:xfrm flipH="1">
              <a:off x="6629609" y="482146"/>
              <a:ext cx="29150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9" name="AutoShape 47"/>
            <p:cNvSpPr>
              <a:spLocks/>
            </p:cNvSpPr>
            <p:nvPr/>
          </p:nvSpPr>
          <p:spPr bwMode="auto">
            <a:xfrm>
              <a:off x="697255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77 m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10" name="Line 48"/>
            <p:cNvSpPr>
              <a:spLocks noChangeShapeType="1"/>
            </p:cNvSpPr>
            <p:nvPr/>
          </p:nvSpPr>
          <p:spPr bwMode="auto">
            <a:xfrm flipH="1">
              <a:off x="9118123" y="482146"/>
              <a:ext cx="29365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1" name="Line 49"/>
            <p:cNvSpPr>
              <a:spLocks noChangeShapeType="1"/>
            </p:cNvSpPr>
            <p:nvPr/>
          </p:nvSpPr>
          <p:spPr bwMode="auto">
            <a:xfrm flipH="1">
              <a:off x="8089280" y="482146"/>
              <a:ext cx="229347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2" name="AutoShape 50"/>
            <p:cNvSpPr>
              <a:spLocks/>
            </p:cNvSpPr>
            <p:nvPr/>
          </p:nvSpPr>
          <p:spPr bwMode="auto">
            <a:xfrm>
              <a:off x="8410794" y="305189"/>
              <a:ext cx="598016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179 m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13" name="AutoShape 51"/>
            <p:cNvSpPr>
              <a:spLocks/>
            </p:cNvSpPr>
            <p:nvPr/>
          </p:nvSpPr>
          <p:spPr bwMode="auto">
            <a:xfrm rot="16200000">
              <a:off x="1010251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4" name="AutoShape 52"/>
            <p:cNvSpPr>
              <a:spLocks/>
            </p:cNvSpPr>
            <p:nvPr/>
          </p:nvSpPr>
          <p:spPr bwMode="auto">
            <a:xfrm rot="16200000">
              <a:off x="3042216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5" name="AutoShape 53"/>
            <p:cNvSpPr>
              <a:spLocks/>
            </p:cNvSpPr>
            <p:nvPr/>
          </p:nvSpPr>
          <p:spPr bwMode="auto">
            <a:xfrm rot="16200000">
              <a:off x="5087042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6" name="AutoShape 54"/>
            <p:cNvSpPr>
              <a:spLocks/>
            </p:cNvSpPr>
            <p:nvPr/>
          </p:nvSpPr>
          <p:spPr bwMode="auto">
            <a:xfrm rot="16200000">
              <a:off x="6381670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7" name="AutoShape 55"/>
            <p:cNvSpPr>
              <a:spLocks/>
            </p:cNvSpPr>
            <p:nvPr/>
          </p:nvSpPr>
          <p:spPr bwMode="auto">
            <a:xfrm rot="16200000">
              <a:off x="7792043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8" name="AutoShape 56"/>
            <p:cNvSpPr>
              <a:spLocks/>
            </p:cNvSpPr>
            <p:nvPr/>
          </p:nvSpPr>
          <p:spPr bwMode="auto">
            <a:xfrm rot="16200000">
              <a:off x="9339594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9" name="AutoShape 57"/>
            <p:cNvSpPr>
              <a:spLocks/>
            </p:cNvSpPr>
            <p:nvPr/>
          </p:nvSpPr>
          <p:spPr bwMode="auto">
            <a:xfrm>
              <a:off x="803784" y="1372064"/>
              <a:ext cx="685896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75 keV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0" name="AutoShape 58"/>
            <p:cNvSpPr>
              <a:spLocks/>
            </p:cNvSpPr>
            <p:nvPr/>
          </p:nvSpPr>
          <p:spPr bwMode="auto">
            <a:xfrm>
              <a:off x="2855040" y="1377193"/>
              <a:ext cx="795211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3.6 MeV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1" name="AutoShape 59"/>
            <p:cNvSpPr>
              <a:spLocks/>
            </p:cNvSpPr>
            <p:nvPr/>
          </p:nvSpPr>
          <p:spPr bwMode="auto">
            <a:xfrm>
              <a:off x="4856998" y="1377193"/>
              <a:ext cx="752342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90 MeV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2" name="AutoShape 60"/>
            <p:cNvSpPr>
              <a:spLocks/>
            </p:cNvSpPr>
            <p:nvPr/>
          </p:nvSpPr>
          <p:spPr bwMode="auto">
            <a:xfrm>
              <a:off x="6068033" y="1377193"/>
              <a:ext cx="855225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216 MeV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3" name="AutoShape 61"/>
            <p:cNvSpPr>
              <a:spLocks/>
            </p:cNvSpPr>
            <p:nvPr/>
          </p:nvSpPr>
          <p:spPr bwMode="auto">
            <a:xfrm>
              <a:off x="7471974" y="1377193"/>
              <a:ext cx="855227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571 MeV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4" name="AutoShape 62"/>
            <p:cNvSpPr>
              <a:spLocks/>
            </p:cNvSpPr>
            <p:nvPr/>
          </p:nvSpPr>
          <p:spPr bwMode="auto">
            <a:xfrm>
              <a:off x="8933789" y="1377193"/>
              <a:ext cx="953824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2000 MeV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5" name="AutoShape 63"/>
            <p:cNvSpPr>
              <a:spLocks/>
            </p:cNvSpPr>
            <p:nvPr/>
          </p:nvSpPr>
          <p:spPr bwMode="auto">
            <a:xfrm>
              <a:off x="3802433" y="0"/>
              <a:ext cx="1052422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352.21 MHz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6" name="AutoShape 64"/>
            <p:cNvSpPr>
              <a:spLocks/>
            </p:cNvSpPr>
            <p:nvPr/>
          </p:nvSpPr>
          <p:spPr bwMode="auto">
            <a:xfrm>
              <a:off x="7480548" y="0"/>
              <a:ext cx="1052422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704.42 MHz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7" name="AutoShape 65"/>
            <p:cNvSpPr>
              <a:spLocks/>
            </p:cNvSpPr>
            <p:nvPr/>
          </p:nvSpPr>
          <p:spPr bwMode="auto">
            <a:xfrm flipH="1">
              <a:off x="2222731" y="64116"/>
              <a:ext cx="1588276" cy="189781"/>
            </a:xfrm>
            <a:prstGeom prst="rightArrow">
              <a:avLst>
                <a:gd name="adj1" fmla="val 50824"/>
                <a:gd name="adj2" fmla="val 213349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28" name="AutoShape 66"/>
            <p:cNvSpPr>
              <a:spLocks/>
            </p:cNvSpPr>
            <p:nvPr/>
          </p:nvSpPr>
          <p:spPr bwMode="auto">
            <a:xfrm>
              <a:off x="8496531" y="64116"/>
              <a:ext cx="925959" cy="189781"/>
            </a:xfrm>
            <a:prstGeom prst="rightArrow">
              <a:avLst>
                <a:gd name="adj1" fmla="val 50824"/>
                <a:gd name="adj2" fmla="val 213322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29" name="AutoShape 67"/>
            <p:cNvSpPr>
              <a:spLocks/>
            </p:cNvSpPr>
            <p:nvPr/>
          </p:nvSpPr>
          <p:spPr bwMode="auto">
            <a:xfrm flipH="1">
              <a:off x="6591028" y="64116"/>
              <a:ext cx="940962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30" name="AutoShape 68"/>
            <p:cNvSpPr>
              <a:spLocks/>
            </p:cNvSpPr>
            <p:nvPr/>
          </p:nvSpPr>
          <p:spPr bwMode="auto">
            <a:xfrm>
              <a:off x="4826990" y="64116"/>
              <a:ext cx="1598994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Gill Sans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5818" y="2089820"/>
            <a:ext cx="698853" cy="870611"/>
            <a:chOff x="188108" y="2105524"/>
            <a:chExt cx="1429320" cy="1481976"/>
          </a:xfrm>
        </p:grpSpPr>
        <p:pic>
          <p:nvPicPr>
            <p:cNvPr id="134" name="Picture 1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537" y="2830772"/>
              <a:ext cx="886826" cy="564807"/>
            </a:xfrm>
            <a:prstGeom prst="rect">
              <a:avLst/>
            </a:prstGeom>
          </p:spPr>
        </p:pic>
        <p:pic>
          <p:nvPicPr>
            <p:cNvPr id="133" name="Immagine 6" descr="2016-01-27 18.29.18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371" y="2214701"/>
              <a:ext cx="773057" cy="13727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8108" y="2105524"/>
              <a:ext cx="602695" cy="63320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692795" y="2321049"/>
            <a:ext cx="599059" cy="471965"/>
            <a:chOff x="1715765" y="2238857"/>
            <a:chExt cx="878000" cy="755401"/>
          </a:xfrm>
        </p:grpSpPr>
        <p:pic>
          <p:nvPicPr>
            <p:cNvPr id="137" name="Image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15765" y="2643058"/>
              <a:ext cx="878000" cy="351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3912" y="2238857"/>
              <a:ext cx="455935" cy="37275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400082" y="3045914"/>
            <a:ext cx="871250" cy="528984"/>
            <a:chOff x="2400082" y="3045914"/>
            <a:chExt cx="871250" cy="528984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0082" y="3395579"/>
              <a:ext cx="871250" cy="1793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4350" y="3045914"/>
              <a:ext cx="584307" cy="332036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018624" y="2203697"/>
            <a:ext cx="907893" cy="613359"/>
            <a:chOff x="2985288" y="2105524"/>
            <a:chExt cx="1083885" cy="905007"/>
          </a:xfrm>
        </p:grpSpPr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5288" y="2738732"/>
              <a:ext cx="1083885" cy="271799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83128" y="2105524"/>
              <a:ext cx="602695" cy="633208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236125" y="2779394"/>
            <a:ext cx="349131" cy="781888"/>
            <a:chOff x="4224718" y="2510373"/>
            <a:chExt cx="518253" cy="1064525"/>
          </a:xfrm>
        </p:grpSpPr>
        <p:pic>
          <p:nvPicPr>
            <p:cNvPr id="140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718" y="2986869"/>
              <a:ext cx="518253" cy="588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5408" y="2510373"/>
              <a:ext cx="474195" cy="433316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357691" y="2251728"/>
            <a:ext cx="1020763" cy="1249280"/>
            <a:chOff x="7357691" y="2150652"/>
            <a:chExt cx="1020763" cy="1249280"/>
          </a:xfrm>
        </p:grpSpPr>
        <p:pic>
          <p:nvPicPr>
            <p:cNvPr id="143" name="Picture 142" descr="image001.png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1984" y="3107472"/>
              <a:ext cx="896470" cy="292460"/>
            </a:xfrm>
            <a:prstGeom prst="rect">
              <a:avLst/>
            </a:prstGeom>
            <a:ln w="12700">
              <a:noFill/>
            </a:ln>
          </p:spPr>
        </p:pic>
        <p:grpSp>
          <p:nvGrpSpPr>
            <p:cNvPr id="29" name="Group 28"/>
            <p:cNvGrpSpPr/>
            <p:nvPr/>
          </p:nvGrpSpPr>
          <p:grpSpPr>
            <a:xfrm>
              <a:off x="7357691" y="2150652"/>
              <a:ext cx="865765" cy="1040735"/>
              <a:chOff x="7357691" y="2238857"/>
              <a:chExt cx="865765" cy="1040735"/>
            </a:xfrm>
          </p:grpSpPr>
          <p:pic>
            <p:nvPicPr>
              <p:cNvPr id="141" name="Picture 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7349" y="2520408"/>
                <a:ext cx="706107" cy="759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57691" y="2238857"/>
                <a:ext cx="865765" cy="212458"/>
              </a:xfrm>
              <a:prstGeom prst="rect">
                <a:avLst/>
              </a:prstGeom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6676623" y="2576777"/>
            <a:ext cx="703935" cy="972929"/>
            <a:chOff x="6676622" y="2576773"/>
            <a:chExt cx="703935" cy="972929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0019" y="2910484"/>
              <a:ext cx="670538" cy="63921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76622" y="2576773"/>
              <a:ext cx="671622" cy="368733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594" y="2830773"/>
            <a:ext cx="512904" cy="418326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221704" y="2808792"/>
            <a:ext cx="1260058" cy="793618"/>
            <a:chOff x="5059151" y="2774050"/>
            <a:chExt cx="1422607" cy="828357"/>
          </a:xfrm>
        </p:grpSpPr>
        <p:pic>
          <p:nvPicPr>
            <p:cNvPr id="145" name="Image 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9151" y="3183895"/>
              <a:ext cx="771007" cy="3847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289" y="3160693"/>
              <a:ext cx="599469" cy="441714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2399" y="2774050"/>
              <a:ext cx="455935" cy="372757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5274222" y="2137570"/>
            <a:ext cx="842879" cy="579319"/>
            <a:chOff x="5274220" y="2137570"/>
            <a:chExt cx="842879" cy="57931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4220" y="2397176"/>
              <a:ext cx="842879" cy="319713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8637" y="2141172"/>
              <a:ext cx="293406" cy="239879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1688" y="2137570"/>
              <a:ext cx="290347" cy="265317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2319440" y="1484784"/>
            <a:ext cx="594103" cy="783726"/>
            <a:chOff x="2580397" y="4897368"/>
            <a:chExt cx="995540" cy="1459023"/>
          </a:xfrm>
        </p:grpSpPr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0397" y="5270125"/>
              <a:ext cx="995540" cy="1086266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9754" y="4897368"/>
              <a:ext cx="455935" cy="372757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474082" y="1457326"/>
            <a:ext cx="651945" cy="648801"/>
            <a:chOff x="613907" y="5079252"/>
            <a:chExt cx="1237032" cy="11980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907" y="5270125"/>
              <a:ext cx="1237032" cy="1007138"/>
            </a:xfrm>
            <a:prstGeom prst="rect">
              <a:avLst/>
            </a:prstGeom>
          </p:spPr>
        </p:pic>
        <p:pic>
          <p:nvPicPr>
            <p:cNvPr id="155" name="Picture 154" descr="/Users/helenebjorkman/Documents/ESS Corporate/ESS Multiple Frugal Logo files 20130923/ESS_Logo_Frugal_Blue_cmyk.png"/>
            <p:cNvPicPr/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243" y="5079252"/>
              <a:ext cx="472476" cy="253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8162053" y="1560696"/>
            <a:ext cx="730427" cy="738215"/>
            <a:chOff x="4225595" y="4812516"/>
            <a:chExt cx="1461654" cy="13118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4797262" y="4812516"/>
              <a:ext cx="889987" cy="50284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5595" y="4814263"/>
              <a:ext cx="455862" cy="455862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9886" y="5332999"/>
              <a:ext cx="1266605" cy="791365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4716019" y="1417637"/>
            <a:ext cx="725454" cy="622016"/>
            <a:chOff x="4716016" y="1417637"/>
            <a:chExt cx="725454" cy="62201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0333" y="1765544"/>
              <a:ext cx="489876" cy="274109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16016" y="1417637"/>
              <a:ext cx="334761" cy="351709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8064" y="1473552"/>
              <a:ext cx="293406" cy="239879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5660895" y="1473554"/>
            <a:ext cx="1215365" cy="587296"/>
            <a:chOff x="5660891" y="1473552"/>
            <a:chExt cx="1215365" cy="587296"/>
          </a:xfrm>
        </p:grpSpPr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0891" y="1487262"/>
              <a:ext cx="865765" cy="212458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2850" y="1473552"/>
              <a:ext cx="293406" cy="239879"/>
            </a:xfrm>
            <a:prstGeom prst="rect">
              <a:avLst/>
            </a:prstGeom>
          </p:spPr>
        </p:pic>
        <p:pic>
          <p:nvPicPr>
            <p:cNvPr id="158" name="Picture 2" descr="C:\D\Projets\ESS\CALHI\Project3&amp;8\cavités-hors tests\cavités proto HB\ZANON\photos\recette_beta086_ZANON_130910.JPG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1744348"/>
              <a:ext cx="787390" cy="3165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2" name="Picture 16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flipH="1">
            <a:off x="7297961" y="1648150"/>
            <a:ext cx="442391" cy="412698"/>
          </a:xfrm>
          <a:prstGeom prst="rect">
            <a:avLst/>
          </a:prstGeom>
        </p:spPr>
      </p:pic>
      <p:grpSp>
        <p:nvGrpSpPr>
          <p:cNvPr id="163" name="Group 162"/>
          <p:cNvGrpSpPr/>
          <p:nvPr/>
        </p:nvGrpSpPr>
        <p:grpSpPr>
          <a:xfrm>
            <a:off x="8037386" y="5809121"/>
            <a:ext cx="711078" cy="716223"/>
            <a:chOff x="7851262" y="1951836"/>
            <a:chExt cx="822509" cy="996441"/>
          </a:xfrm>
        </p:grpSpPr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1262" y="2333934"/>
              <a:ext cx="822509" cy="614343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5568" y="1951836"/>
              <a:ext cx="584307" cy="332036"/>
            </a:xfrm>
            <a:prstGeom prst="rect">
              <a:avLst/>
            </a:prstGeom>
          </p:spPr>
        </p:pic>
      </p:grpSp>
      <p:grpSp>
        <p:nvGrpSpPr>
          <p:cNvPr id="166" name="Group 165"/>
          <p:cNvGrpSpPr/>
          <p:nvPr/>
        </p:nvGrpSpPr>
        <p:grpSpPr>
          <a:xfrm>
            <a:off x="6910543" y="5733256"/>
            <a:ext cx="901817" cy="690404"/>
            <a:chOff x="6305787" y="2362338"/>
            <a:chExt cx="1043138" cy="960520"/>
          </a:xfrm>
        </p:grpSpPr>
        <p:pic>
          <p:nvPicPr>
            <p:cNvPr id="167" name="Picture 166" descr="P1010853.JPG.jpeg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5787" y="2730123"/>
              <a:ext cx="1043138" cy="592735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495188" y="2362338"/>
              <a:ext cx="671622" cy="368733"/>
            </a:xfrm>
            <a:prstGeom prst="rect">
              <a:avLst/>
            </a:prstGeom>
          </p:spPr>
        </p:pic>
      </p:grpSp>
      <p:grpSp>
        <p:nvGrpSpPr>
          <p:cNvPr id="169" name="Group 168"/>
          <p:cNvGrpSpPr/>
          <p:nvPr/>
        </p:nvGrpSpPr>
        <p:grpSpPr>
          <a:xfrm>
            <a:off x="1808975" y="5614084"/>
            <a:ext cx="966932" cy="874524"/>
            <a:chOff x="1657447" y="1853423"/>
            <a:chExt cx="1118457" cy="1216676"/>
          </a:xfrm>
        </p:grpSpPr>
        <p:grpSp>
          <p:nvGrpSpPr>
            <p:cNvPr id="170" name="Group 169"/>
            <p:cNvGrpSpPr/>
            <p:nvPr/>
          </p:nvGrpSpPr>
          <p:grpSpPr>
            <a:xfrm>
              <a:off x="1657447" y="2214314"/>
              <a:ext cx="1118457" cy="855785"/>
              <a:chOff x="1657447" y="2413890"/>
              <a:chExt cx="1118457" cy="855785"/>
            </a:xfrm>
          </p:grpSpPr>
          <p:pic>
            <p:nvPicPr>
              <p:cNvPr id="172" name="Picture 171"/>
              <p:cNvPicPr>
                <a:picLocks noChangeAspect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78949" y="2413890"/>
                <a:ext cx="596955" cy="855785"/>
              </a:xfrm>
              <a:prstGeom prst="rect">
                <a:avLst/>
              </a:prstGeom>
            </p:spPr>
          </p:pic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57447" y="2413890"/>
                <a:ext cx="489930" cy="849811"/>
              </a:xfrm>
              <a:prstGeom prst="rect">
                <a:avLst/>
              </a:prstGeom>
            </p:spPr>
          </p:pic>
        </p:grpSp>
        <p:pic>
          <p:nvPicPr>
            <p:cNvPr id="171" name="Picture 170" descr="/Users/helenebjorkman/Documents/ESS Corporate/ESS Multiple Frugal Logo files 20130923/ESS_Logo_Frugal_Blue_cmyk.png"/>
            <p:cNvPicPr/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441" y="1853423"/>
              <a:ext cx="472476" cy="253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74" name="Group 173"/>
          <p:cNvGrpSpPr/>
          <p:nvPr/>
        </p:nvGrpSpPr>
        <p:grpSpPr>
          <a:xfrm>
            <a:off x="4350286" y="5586077"/>
            <a:ext cx="1211860" cy="924362"/>
            <a:chOff x="4160376" y="1805915"/>
            <a:chExt cx="1401767" cy="1286013"/>
          </a:xfrm>
        </p:grpSpPr>
        <p:grpSp>
          <p:nvGrpSpPr>
            <p:cNvPr id="175" name="Group 174"/>
            <p:cNvGrpSpPr/>
            <p:nvPr/>
          </p:nvGrpSpPr>
          <p:grpSpPr>
            <a:xfrm>
              <a:off x="4160376" y="2157525"/>
              <a:ext cx="1401767" cy="934403"/>
              <a:chOff x="4160376" y="2157525"/>
              <a:chExt cx="1401767" cy="934403"/>
            </a:xfrm>
          </p:grpSpPr>
          <p:pic>
            <p:nvPicPr>
              <p:cNvPr id="177" name="Picture 176"/>
              <p:cNvPicPr>
                <a:picLocks noChangeAspect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60376" y="2179354"/>
                <a:ext cx="390768" cy="890745"/>
              </a:xfrm>
              <a:prstGeom prst="rect">
                <a:avLst/>
              </a:prstGeom>
            </p:spPr>
          </p:pic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4361" y="2157525"/>
                <a:ext cx="356145" cy="934403"/>
              </a:xfrm>
              <a:prstGeom prst="rect">
                <a:avLst/>
              </a:prstGeom>
            </p:spPr>
          </p:pic>
          <p:pic>
            <p:nvPicPr>
              <p:cNvPr id="179" name="Picture 178"/>
              <p:cNvPicPr>
                <a:picLocks noChangeAspect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13723" y="2159929"/>
                <a:ext cx="348420" cy="929595"/>
              </a:xfrm>
              <a:prstGeom prst="rect">
                <a:avLst/>
              </a:prstGeom>
            </p:spPr>
          </p:pic>
        </p:grpSp>
        <p:pic>
          <p:nvPicPr>
            <p:cNvPr id="176" name="Picture 175" descr="/Users/helenebjorkman/Documents/ESS Corporate/ESS Multiple Frugal Logo files 20130923/ESS_Logo_Frugal_Blue_cmyk.png"/>
            <p:cNvPicPr/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108" y="1805915"/>
              <a:ext cx="472476" cy="253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80" name="Group 179"/>
          <p:cNvGrpSpPr/>
          <p:nvPr/>
        </p:nvGrpSpPr>
        <p:grpSpPr>
          <a:xfrm>
            <a:off x="5766028" y="5768466"/>
            <a:ext cx="894204" cy="548945"/>
            <a:chOff x="6212148" y="1417638"/>
            <a:chExt cx="1202922" cy="851626"/>
          </a:xfrm>
        </p:grpSpPr>
        <p:pic>
          <p:nvPicPr>
            <p:cNvPr id="181" name="Picture 3" descr="\\cern.ch\dfs\Users\r\ruber\Documents\FREIA\Documentation\Illustrations\Hall\freia-hall-layout-20140319.jpg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148" y="1774949"/>
              <a:ext cx="1202922" cy="49431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0418" y="1417638"/>
              <a:ext cx="462673" cy="394410"/>
            </a:xfrm>
            <a:prstGeom prst="rect">
              <a:avLst/>
            </a:prstGeom>
          </p:spPr>
        </p:pic>
      </p:grpSp>
      <p:grpSp>
        <p:nvGrpSpPr>
          <p:cNvPr id="183" name="Group 182"/>
          <p:cNvGrpSpPr/>
          <p:nvPr/>
        </p:nvGrpSpPr>
        <p:grpSpPr>
          <a:xfrm>
            <a:off x="3110006" y="5896859"/>
            <a:ext cx="671382" cy="844509"/>
            <a:chOff x="3004796" y="1951547"/>
            <a:chExt cx="776592" cy="1174917"/>
          </a:xfrm>
        </p:grpSpPr>
        <p:pic>
          <p:nvPicPr>
            <p:cNvPr id="184" name="Picture 2" descr="C:\Users\carlosmartins\Documents\KLYS_MOD - Proto Develop\Photos\LTH upon reception\IMG_1199.JPG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998" y="2304200"/>
              <a:ext cx="616698" cy="82226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 rotWithShape="1">
            <a:blip r:embed="rId4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00322" y="1964491"/>
              <a:ext cx="281066" cy="298376"/>
            </a:xfrm>
            <a:prstGeom prst="rect">
              <a:avLst/>
            </a:prstGeom>
          </p:spPr>
        </p:pic>
        <p:pic>
          <p:nvPicPr>
            <p:cNvPr id="186" name="Picture 185" descr="/Users/helenebjorkman/Documents/ESS Corporate/ESS Multiple Frugal Logo files 20130923/ESS_Logo_Frugal_Blue_cmyk.png"/>
            <p:cNvPicPr/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796" y="1951547"/>
              <a:ext cx="495870" cy="322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87" name="Group 186"/>
          <p:cNvGrpSpPr/>
          <p:nvPr/>
        </p:nvGrpSpPr>
        <p:grpSpPr>
          <a:xfrm>
            <a:off x="457200" y="5806987"/>
            <a:ext cx="919753" cy="775957"/>
            <a:chOff x="313066" y="2084887"/>
            <a:chExt cx="1063885" cy="1079545"/>
          </a:xfrm>
        </p:grpSpPr>
        <p:pic>
          <p:nvPicPr>
            <p:cNvPr id="188" name="Picture 187" descr="2016-03-10 TS2 layout text.jpg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066" y="2558223"/>
              <a:ext cx="1019113" cy="606209"/>
            </a:xfrm>
            <a:prstGeom prst="rect">
              <a:avLst/>
            </a:prstGeom>
          </p:spPr>
        </p:pic>
        <p:pic>
          <p:nvPicPr>
            <p:cNvPr id="189" name="Picture 188" descr="/Users/helenebjorkman/Documents/ESS Corporate/ESS Multiple Frugal Logo files 20130923/ESS_Logo_Frugal_Blue_cmyk.png"/>
            <p:cNvPicPr/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475" y="2137299"/>
              <a:ext cx="472476" cy="253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405334" y="2084887"/>
              <a:ext cx="425330" cy="392101"/>
            </a:xfrm>
            <a:prstGeom prst="rect">
              <a:avLst/>
            </a:prstGeom>
          </p:spPr>
        </p:pic>
      </p:grpSp>
      <p:pic>
        <p:nvPicPr>
          <p:cNvPr id="191" name="Picture 1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158" y="5662227"/>
            <a:ext cx="505147" cy="287053"/>
          </a:xfrm>
          <a:prstGeom prst="rect">
            <a:avLst/>
          </a:prstGeom>
        </p:spPr>
      </p:pic>
      <p:sp>
        <p:nvSpPr>
          <p:cNvPr id="192" name="Slide Number Placeholder 3"/>
          <p:cNvSpPr txBox="1">
            <a:spLocks/>
          </p:cNvSpPr>
          <p:nvPr/>
        </p:nvSpPr>
        <p:spPr>
          <a:xfrm>
            <a:off x="6614864" y="52279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93" name="Group 192"/>
          <p:cNvGrpSpPr/>
          <p:nvPr/>
        </p:nvGrpSpPr>
        <p:grpSpPr>
          <a:xfrm>
            <a:off x="7153944" y="4509120"/>
            <a:ext cx="607058" cy="383783"/>
            <a:chOff x="7019045" y="5545719"/>
            <a:chExt cx="966809" cy="749822"/>
          </a:xfrm>
        </p:grpSpPr>
        <p:pic>
          <p:nvPicPr>
            <p:cNvPr id="194" name="Content Placeholder 4" descr="Screen Shot 2016-03-07 at 12.59.34.png"/>
            <p:cNvPicPr>
              <a:picLocks noChangeAspect="1"/>
            </p:cNvPicPr>
            <p:nvPr/>
          </p:nvPicPr>
          <p:blipFill rotWithShape="1">
            <a:blip r:embed="rId4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19045" y="5895614"/>
              <a:ext cx="966809" cy="399927"/>
            </a:xfrm>
            <a:prstGeom prst="rect">
              <a:avLst/>
            </a:prstGeom>
          </p:spPr>
        </p:pic>
        <p:pic>
          <p:nvPicPr>
            <p:cNvPr id="195" name="Picture 194" descr="/Users/helenebjorkman/Documents/ESS Corporate/ESS Multiple Frugal Logo files 20130923/ESS_Logo_Frugal_Blue_cmyk.png"/>
            <p:cNvPicPr/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9264" y="5545719"/>
              <a:ext cx="472476" cy="253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96" name="Group 195"/>
          <p:cNvGrpSpPr/>
          <p:nvPr/>
        </p:nvGrpSpPr>
        <p:grpSpPr>
          <a:xfrm>
            <a:off x="7247525" y="5061672"/>
            <a:ext cx="473936" cy="491701"/>
            <a:chOff x="8066565" y="5335229"/>
            <a:chExt cx="1016325" cy="1526749"/>
          </a:xfrm>
        </p:grpSpPr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6565" y="5650784"/>
              <a:ext cx="1016325" cy="644647"/>
            </a:xfrm>
            <a:prstGeom prst="rect">
              <a:avLst/>
            </a:prstGeom>
          </p:spPr>
        </p:pic>
        <p:sp>
          <p:nvSpPr>
            <p:cNvPr id="198" name="TextBox 197"/>
            <p:cNvSpPr txBox="1"/>
            <p:nvPr/>
          </p:nvSpPr>
          <p:spPr>
            <a:xfrm>
              <a:off x="8290710" y="6336367"/>
              <a:ext cx="792180" cy="525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500" dirty="0"/>
            </a:p>
          </p:txBody>
        </p:sp>
        <p:pic>
          <p:nvPicPr>
            <p:cNvPr id="199" name="Picture 198" descr="/Users/helenebjorkman/Documents/ESS Corporate/ESS Multiple Frugal Logo files 20130923/ESS_Logo_Frugal_Blue_cmyk.png"/>
            <p:cNvPicPr/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834" y="5335229"/>
              <a:ext cx="472476" cy="253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200" name="Group 199"/>
          <p:cNvGrpSpPr/>
          <p:nvPr/>
        </p:nvGrpSpPr>
        <p:grpSpPr>
          <a:xfrm>
            <a:off x="6073913" y="4693283"/>
            <a:ext cx="850841" cy="634439"/>
            <a:chOff x="5774637" y="5302238"/>
            <a:chExt cx="1088454" cy="1153870"/>
          </a:xfrm>
        </p:grpSpPr>
        <p:pic>
          <p:nvPicPr>
            <p:cNvPr id="201" name="Picture 200" descr="Screen Shot 2016-03-08 at 05.09.33 .png"/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637" y="5681868"/>
              <a:ext cx="1088454" cy="774240"/>
            </a:xfrm>
            <a:prstGeom prst="rect">
              <a:avLst/>
            </a:prstGeom>
          </p:spPr>
        </p:pic>
        <p:pic>
          <p:nvPicPr>
            <p:cNvPr id="202" name="Picture 201" descr="/Users/helenebjorkman/Documents/ESS Corporate/ESS Multiple Frugal Logo files 20130923/ESS_Logo_Frugal_Blue_cmyk.png"/>
            <p:cNvPicPr/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2802" y="5327339"/>
              <a:ext cx="472476" cy="253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3126" y="5302238"/>
              <a:ext cx="345882" cy="346639"/>
            </a:xfrm>
            <a:prstGeom prst="rect">
              <a:avLst/>
            </a:prstGeom>
          </p:spPr>
        </p:pic>
      </p:grpSp>
      <p:grpSp>
        <p:nvGrpSpPr>
          <p:cNvPr id="204" name="Group 203"/>
          <p:cNvGrpSpPr/>
          <p:nvPr/>
        </p:nvGrpSpPr>
        <p:grpSpPr>
          <a:xfrm>
            <a:off x="4340196" y="4718854"/>
            <a:ext cx="1283613" cy="613756"/>
            <a:chOff x="3920058" y="5344743"/>
            <a:chExt cx="1642085" cy="1116252"/>
          </a:xfrm>
        </p:grpSpPr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0058" y="5665373"/>
              <a:ext cx="1642085" cy="795622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/>
          </p:nvPicPr>
          <p:blipFill rotWithShape="1">
            <a:blip r:embed="rId5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1366" y="5344743"/>
              <a:ext cx="288778" cy="311320"/>
            </a:xfrm>
            <a:prstGeom prst="rect">
              <a:avLst/>
            </a:prstGeom>
          </p:spPr>
        </p:pic>
        <p:pic>
          <p:nvPicPr>
            <p:cNvPr id="207" name="Picture 206" descr="/Users/helenebjorkman/Documents/ESS Corporate/ESS Multiple Frugal Logo files 20130923/ESS_Logo_Frugal_Blue_cmyk.png"/>
            <p:cNvPicPr/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840" y="5344743"/>
              <a:ext cx="495870" cy="322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208" name="Group 207"/>
          <p:cNvGrpSpPr/>
          <p:nvPr/>
        </p:nvGrpSpPr>
        <p:grpSpPr>
          <a:xfrm>
            <a:off x="385192" y="4676879"/>
            <a:ext cx="516114" cy="765147"/>
            <a:chOff x="179394" y="5178818"/>
            <a:chExt cx="660248" cy="1391591"/>
          </a:xfrm>
        </p:grpSpPr>
        <p:pic>
          <p:nvPicPr>
            <p:cNvPr id="209" name="Picture 3"/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066" y="5650785"/>
              <a:ext cx="515581" cy="91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09"/>
            <p:cNvPicPr>
              <a:picLocks noChangeAspect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394" y="5178818"/>
              <a:ext cx="660248" cy="429364"/>
            </a:xfrm>
            <a:prstGeom prst="rect">
              <a:avLst/>
            </a:prstGeom>
          </p:spPr>
        </p:pic>
      </p:grpSp>
      <p:grpSp>
        <p:nvGrpSpPr>
          <p:cNvPr id="211" name="Group 210"/>
          <p:cNvGrpSpPr/>
          <p:nvPr/>
        </p:nvGrpSpPr>
        <p:grpSpPr>
          <a:xfrm>
            <a:off x="2684980" y="4653136"/>
            <a:ext cx="1107116" cy="798306"/>
            <a:chOff x="2314134" y="5205173"/>
            <a:chExt cx="1416298" cy="1451898"/>
          </a:xfrm>
        </p:grpSpPr>
        <p:grpSp>
          <p:nvGrpSpPr>
            <p:cNvPr id="212" name="Group 211"/>
            <p:cNvGrpSpPr/>
            <p:nvPr/>
          </p:nvGrpSpPr>
          <p:grpSpPr>
            <a:xfrm>
              <a:off x="2314134" y="5581725"/>
              <a:ext cx="1416298" cy="1075346"/>
              <a:chOff x="2339752" y="4221088"/>
              <a:chExt cx="2664296" cy="2587514"/>
            </a:xfrm>
          </p:grpSpPr>
          <p:pic>
            <p:nvPicPr>
              <p:cNvPr id="214" name="Picture 213" descr="Screen Shot 2016-03-10 at 14.19.44.png"/>
              <p:cNvPicPr>
                <a:picLocks noChangeAspect="1"/>
              </p:cNvPicPr>
              <p:nvPr/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39752" y="4221088"/>
                <a:ext cx="2592288" cy="2587514"/>
              </a:xfrm>
              <a:prstGeom prst="rect">
                <a:avLst/>
              </a:prstGeom>
            </p:spPr>
          </p:pic>
          <p:sp>
            <p:nvSpPr>
              <p:cNvPr id="215" name="Rectangle 214"/>
              <p:cNvSpPr/>
              <p:nvPr/>
            </p:nvSpPr>
            <p:spPr>
              <a:xfrm>
                <a:off x="4716016" y="5373216"/>
                <a:ext cx="288032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3" name="Picture 212"/>
            <p:cNvPicPr>
              <a:picLocks noChangeAspect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5340" y="5205173"/>
              <a:ext cx="926674" cy="343963"/>
            </a:xfrm>
            <a:prstGeom prst="rect">
              <a:avLst/>
            </a:prstGeom>
          </p:spPr>
        </p:pic>
      </p:grpSp>
      <p:grpSp>
        <p:nvGrpSpPr>
          <p:cNvPr id="216" name="Group 215"/>
          <p:cNvGrpSpPr/>
          <p:nvPr/>
        </p:nvGrpSpPr>
        <p:grpSpPr>
          <a:xfrm>
            <a:off x="1349485" y="4736248"/>
            <a:ext cx="820430" cy="819642"/>
            <a:chOff x="1058701" y="5193573"/>
            <a:chExt cx="1049550" cy="1490702"/>
          </a:xfrm>
        </p:grpSpPr>
        <p:pic>
          <p:nvPicPr>
            <p:cNvPr id="217" name="Content Placeholder 3" descr="Phase Reference Line test .jpg"/>
            <p:cNvPicPr>
              <a:picLocks noChangeAspect="1"/>
            </p:cNvPicPr>
            <p:nvPr/>
          </p:nvPicPr>
          <p:blipFill rotWithShape="1">
            <a:blip r:embed="rId6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25" r="-515"/>
            <a:stretch/>
          </p:blipFill>
          <p:spPr>
            <a:xfrm>
              <a:off x="1058701" y="6075732"/>
              <a:ext cx="1049550" cy="608543"/>
            </a:xfrm>
            <a:prstGeom prst="rect">
              <a:avLst/>
            </a:prstGeom>
          </p:spPr>
        </p:pic>
        <p:pic>
          <p:nvPicPr>
            <p:cNvPr id="218" name="Picture 217"/>
            <p:cNvPicPr>
              <a:picLocks noChangeAspect="1"/>
            </p:cNvPicPr>
            <p:nvPr/>
          </p:nvPicPr>
          <p:blipFill rotWithShape="1">
            <a:blip r:embed="rId6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6976" y="5657193"/>
              <a:ext cx="273478" cy="304342"/>
            </a:xfrm>
            <a:prstGeom prst="rect">
              <a:avLst/>
            </a:prstGeom>
          </p:spPr>
        </p:pic>
        <p:pic>
          <p:nvPicPr>
            <p:cNvPr id="219" name="Picture 218"/>
            <p:cNvPicPr>
              <a:picLocks noChangeAspect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6145" y="5657192"/>
              <a:ext cx="304656" cy="283401"/>
            </a:xfrm>
            <a:prstGeom prst="rect">
              <a:avLst/>
            </a:prstGeom>
          </p:spPr>
        </p:pic>
        <p:pic>
          <p:nvPicPr>
            <p:cNvPr id="220" name="Picture 219"/>
            <p:cNvPicPr>
              <a:picLocks noChangeAspect="1"/>
            </p:cNvPicPr>
            <p:nvPr/>
          </p:nvPicPr>
          <p:blipFill>
            <a:blip r:embed="rId64"/>
            <a:stretch>
              <a:fillRect/>
            </a:stretch>
          </p:blipFill>
          <p:spPr>
            <a:xfrm>
              <a:off x="1235379" y="5193573"/>
              <a:ext cx="299439" cy="440351"/>
            </a:xfrm>
            <a:prstGeom prst="rect">
              <a:avLst/>
            </a:prstGeom>
          </p:spPr>
        </p:pic>
        <p:pic>
          <p:nvPicPr>
            <p:cNvPr id="221" name="Picture 220"/>
            <p:cNvPicPr>
              <a:picLocks noChangeAspect="1"/>
            </p:cNvPicPr>
            <p:nvPr/>
          </p:nvPicPr>
          <p:blipFill>
            <a:blip r:embed="rId65"/>
            <a:stretch>
              <a:fillRect/>
            </a:stretch>
          </p:blipFill>
          <p:spPr>
            <a:xfrm>
              <a:off x="1570764" y="5223897"/>
              <a:ext cx="449979" cy="424980"/>
            </a:xfrm>
            <a:prstGeom prst="rect">
              <a:avLst/>
            </a:prstGeom>
          </p:spPr>
        </p:pic>
      </p:grpSp>
      <p:pic>
        <p:nvPicPr>
          <p:cNvPr id="222" name="Picture 221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257455" y="4718854"/>
            <a:ext cx="268263" cy="247305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8101052" y="5033881"/>
            <a:ext cx="290534" cy="31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7046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4470"/>
            <a:ext cx="5256000" cy="3503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tunnel</a:t>
            </a:r>
            <a:endParaRPr lang="en-US" dirty="0"/>
          </a:p>
        </p:txBody>
      </p:sp>
      <p:pic>
        <p:nvPicPr>
          <p:cNvPr id="5" name="Content Placeholder 4" descr="P1070460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r="1743"/>
          <a:stretch>
            <a:fillRect/>
          </a:stretch>
        </p:blipFill>
        <p:spPr>
          <a:xfrm>
            <a:off x="3907270" y="1196752"/>
            <a:ext cx="5236730" cy="288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8998" y="202160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Tunnel, view from HEBT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6000" y="53012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Front End Building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97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55050" y="1446585"/>
            <a:ext cx="8523189" cy="5411070"/>
            <a:chOff x="255050" y="1446585"/>
            <a:chExt cx="8523189" cy="5411070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201295" y="3549534"/>
              <a:ext cx="1097280" cy="91440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88378" y="4447308"/>
              <a:ext cx="3699164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691745" y="3240179"/>
              <a:ext cx="1522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dirty="0" smtClean="0">
                  <a:solidFill>
                    <a:prstClr val="black"/>
                  </a:solidFill>
                </a:rPr>
                <a:t>Reference line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50" y="1446585"/>
              <a:ext cx="8523189" cy="541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72089"/>
            <a:ext cx="713913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Installation has started on site</a:t>
            </a:r>
            <a:br>
              <a:rPr lang="en-GB" dirty="0" smtClean="0"/>
            </a:br>
            <a:r>
              <a:rPr lang="en-GB" dirty="0" smtClean="0"/>
              <a:t>(e.g. phase </a:t>
            </a:r>
            <a:r>
              <a:rPr lang="en-GB" dirty="0"/>
              <a:t>r</a:t>
            </a:r>
            <a:r>
              <a:rPr lang="en-GB" dirty="0" smtClean="0"/>
              <a:t>eference line and cryogenics)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247750" y="2243371"/>
            <a:ext cx="2966720" cy="1285290"/>
            <a:chOff x="5247750" y="2243371"/>
            <a:chExt cx="2966720" cy="1285290"/>
          </a:xfrm>
        </p:grpSpPr>
        <p:sp>
          <p:nvSpPr>
            <p:cNvPr id="16" name="TextBox 15"/>
            <p:cNvSpPr txBox="1"/>
            <p:nvPr/>
          </p:nvSpPr>
          <p:spPr>
            <a:xfrm>
              <a:off x="5247750" y="2243371"/>
              <a:ext cx="296672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</a:rPr>
                <a:t>Helium Recovery System Compressors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5537231" y="2889702"/>
              <a:ext cx="664064" cy="638959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201295" y="3240179"/>
            <a:ext cx="2013175" cy="1223755"/>
            <a:chOff x="6201295" y="3240179"/>
            <a:chExt cx="2013175" cy="1223755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6201295" y="3549534"/>
              <a:ext cx="1097280" cy="91440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691745" y="3240179"/>
              <a:ext cx="1522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dirty="0" smtClean="0">
                  <a:solidFill>
                    <a:prstClr val="black"/>
                  </a:solidFill>
                </a:rPr>
                <a:t>Reference line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560" y="2237822"/>
            <a:ext cx="5172165" cy="38813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10" y="1824559"/>
            <a:ext cx="4609777" cy="34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3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/>
          <p:cNvCxnSpPr/>
          <p:nvPr/>
        </p:nvCxnSpPr>
        <p:spPr>
          <a:xfrm>
            <a:off x="71500" y="1896342"/>
            <a:ext cx="19026" cy="3163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915384" y="1934234"/>
            <a:ext cx="3714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82170" y="945723"/>
            <a:ext cx="6964" cy="1583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233825" y="2902306"/>
            <a:ext cx="0" cy="2359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1" y="0"/>
            <a:ext cx="7300163" cy="476672"/>
          </a:xfrm>
        </p:spPr>
        <p:txBody>
          <a:bodyPr>
            <a:normAutofit fontScale="90000"/>
          </a:bodyPr>
          <a:lstStyle/>
          <a:p>
            <a:r>
              <a:rPr lang="en-GB" sz="2429" dirty="0"/>
              <a:t>Accelerator Division</a:t>
            </a:r>
            <a:r>
              <a:rPr lang="en-GB" sz="2429" i="1" dirty="0"/>
              <a:t>– organigram for line org and In-kinds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4664"/>
            <a:ext cx="2051720" cy="80727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GB" sz="929" dirty="0"/>
              <a:t>Head Count: 127 (2017-12-01)</a:t>
            </a:r>
          </a:p>
          <a:p>
            <a:r>
              <a:rPr lang="en-GB" sz="929" dirty="0">
                <a:solidFill>
                  <a:schemeClr val="bg1"/>
                </a:solidFill>
              </a:rPr>
              <a:t>85 employees</a:t>
            </a:r>
          </a:p>
          <a:p>
            <a:r>
              <a:rPr lang="en-GB" sz="929" dirty="0">
                <a:solidFill>
                  <a:srgbClr val="FFFF00"/>
                </a:solidFill>
              </a:rPr>
              <a:t>31 from </a:t>
            </a:r>
            <a:r>
              <a:rPr lang="en-GB" sz="929" dirty="0" err="1">
                <a:solidFill>
                  <a:srgbClr val="FFFF00"/>
                </a:solidFill>
              </a:rPr>
              <a:t>Eng</a:t>
            </a:r>
            <a:r>
              <a:rPr lang="en-GB" sz="929" dirty="0">
                <a:solidFill>
                  <a:srgbClr val="FFFF00"/>
                </a:solidFill>
              </a:rPr>
              <a:t>  &amp; </a:t>
            </a:r>
            <a:r>
              <a:rPr lang="en-GB" sz="929" dirty="0" err="1">
                <a:solidFill>
                  <a:srgbClr val="FFFF00"/>
                </a:solidFill>
              </a:rPr>
              <a:t>Integr</a:t>
            </a:r>
            <a:r>
              <a:rPr lang="en-GB" sz="929" dirty="0">
                <a:solidFill>
                  <a:srgbClr val="FFFF00"/>
                </a:solidFill>
              </a:rPr>
              <a:t> Support, Consultants, Students, Planners</a:t>
            </a:r>
          </a:p>
          <a:p>
            <a:r>
              <a:rPr lang="en-GB" sz="929" dirty="0"/>
              <a:t>11 In-kind 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1521" y="6525345"/>
            <a:ext cx="2571714" cy="260648"/>
          </a:xfrm>
        </p:spPr>
        <p:txBody>
          <a:bodyPr/>
          <a:lstStyle/>
          <a:p>
            <a:pPr algn="l"/>
            <a:r>
              <a:rPr lang="sv-SE" sz="929" dirty="0">
                <a:solidFill>
                  <a:prstClr val="black">
                    <a:tint val="75000"/>
                  </a:prstClr>
                </a:solidFill>
              </a:rPr>
              <a:t> ESS-0092758   C Prabert   2017-12-01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3538" y="512615"/>
            <a:ext cx="2292052" cy="4880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1000" b="1" dirty="0">
                <a:solidFill>
                  <a:schemeClr val="bg1"/>
                </a:solidFill>
              </a:rPr>
              <a:t>Mats Lindroos – Head of Division</a:t>
            </a:r>
          </a:p>
          <a:p>
            <a:pPr algn="ctr"/>
            <a:r>
              <a:rPr lang="sv-SE" sz="786" dirty="0">
                <a:solidFill>
                  <a:schemeClr val="bg1"/>
                </a:solidFill>
              </a:rPr>
              <a:t>Håkan Danared – Deputy Head of Division</a:t>
            </a:r>
          </a:p>
          <a:p>
            <a:pPr algn="ctr"/>
            <a:r>
              <a:rPr lang="sv-SE" sz="786" dirty="0">
                <a:solidFill>
                  <a:schemeClr val="bg1"/>
                </a:solidFill>
              </a:rPr>
              <a:t>John Weisend II – Deputy (sub) Project Leader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7420" y="850303"/>
            <a:ext cx="1078756" cy="50456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Administration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Caroline Prabert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Inga Tejedor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WeiYing Li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7450" y="804490"/>
            <a:ext cx="1421961" cy="60349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Planning and Project Control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Lena Gunnarsson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Magnus Israelsson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Diana Bergenholtz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Luisella Lari (C)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33517" y="2046008"/>
            <a:ext cx="988318" cy="30668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Quality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Kent Wigren (C)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24214" y="1488948"/>
            <a:ext cx="1224136" cy="40562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IKC Coordination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Peo Gustafsson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Ebbe Malmstedt (C)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94" y="1482953"/>
            <a:ext cx="1440160" cy="42210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Beam Physics, Operations &amp; Beam Diagnostics</a:t>
            </a:r>
          </a:p>
          <a:p>
            <a:pPr algn="ctr"/>
            <a:r>
              <a:rPr lang="sv-SE" sz="643" b="1" dirty="0">
                <a:solidFill>
                  <a:schemeClr val="bg1"/>
                </a:solidFill>
              </a:rPr>
              <a:t>Andreas Jansson - GL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2623566"/>
            <a:ext cx="1440160" cy="71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Engineering Resources</a:t>
            </a:r>
          </a:p>
          <a:p>
            <a:pPr algn="ctr"/>
            <a:r>
              <a:rPr lang="sv-SE" sz="714" b="1" dirty="0">
                <a:solidFill>
                  <a:schemeClr val="bg1"/>
                </a:solidFill>
              </a:rPr>
              <a:t>David McGinnis – GL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Eugene Tanke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Carl-Johan Hårdh (C)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Mats Pålsson (C)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Pontus Jönsson (C)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0403" y="2623567"/>
            <a:ext cx="1440160" cy="31765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Linac</a:t>
            </a:r>
          </a:p>
          <a:p>
            <a:pPr algn="ctr"/>
            <a:r>
              <a:rPr lang="sv-SE" sz="714" b="1" dirty="0">
                <a:solidFill>
                  <a:schemeClr val="bg1"/>
                </a:solidFill>
              </a:rPr>
              <a:t>Håkan Danared- GL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0322" y="2623566"/>
            <a:ext cx="1440160" cy="3066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Radio Frequency Systems</a:t>
            </a:r>
          </a:p>
          <a:p>
            <a:pPr algn="ctr"/>
            <a:r>
              <a:rPr lang="sv-SE" sz="643" b="1" dirty="0">
                <a:solidFill>
                  <a:schemeClr val="bg1"/>
                </a:solidFill>
              </a:rPr>
              <a:t>Anders Sunesson- GL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0192" y="2614251"/>
            <a:ext cx="1224136" cy="50456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Safety</a:t>
            </a:r>
          </a:p>
          <a:p>
            <a:pPr algn="ctr"/>
            <a:r>
              <a:rPr lang="sv-SE" sz="643" b="1" dirty="0">
                <a:solidFill>
                  <a:schemeClr val="bg1"/>
                </a:solidFill>
              </a:rPr>
              <a:t>Lali Tchelidze – Interim GL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Duy Phan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Frank Kornegay (C 15%)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0246" y="1474077"/>
            <a:ext cx="1440160" cy="4056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Specialized Technical Services</a:t>
            </a:r>
          </a:p>
          <a:p>
            <a:pPr algn="ctr"/>
            <a:r>
              <a:rPr lang="sv-SE" sz="643" b="1" dirty="0">
                <a:solidFill>
                  <a:schemeClr val="bg1"/>
                </a:solidFill>
              </a:rPr>
              <a:t>John Weisend II – GL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Gunilla Jacobsson</a:t>
            </a:r>
            <a:endParaRPr lang="sv-SE" sz="643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1410" y="2046008"/>
            <a:ext cx="1296144" cy="801373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Beam Physics</a:t>
            </a:r>
          </a:p>
          <a:p>
            <a:pPr algn="ctr"/>
            <a:r>
              <a:rPr lang="sv-SE" sz="643" b="1" i="1" dirty="0">
                <a:solidFill>
                  <a:schemeClr val="bg1"/>
                </a:solidFill>
              </a:rPr>
              <a:t>Mamad Eshraqi – SL</a:t>
            </a:r>
            <a:endParaRPr lang="sv-SE" sz="643" dirty="0">
              <a:solidFill>
                <a:schemeClr val="bg1"/>
              </a:solidFill>
            </a:endParaRP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Renato de Prisco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Ryoichi Miyamoto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Yngve Levinsen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Ciprian Plostinar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Natalia Milas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1410" y="3087719"/>
            <a:ext cx="1296144" cy="1592872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Beam Diagnostic</a:t>
            </a:r>
          </a:p>
          <a:p>
            <a:pPr algn="ctr"/>
            <a:r>
              <a:rPr lang="sv-SE" sz="643" b="1" i="1" dirty="0">
                <a:solidFill>
                  <a:schemeClr val="bg1"/>
                </a:solidFill>
              </a:rPr>
              <a:t>Tom Shea– SL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Benjamin Cheymol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Cyrille Thomas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Hooman Hassanzadegan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Hinko Kocevar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Irena Dolenc Kittelmann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Rafael Baron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Stephen Molloy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Edvard Bergman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Clement Derrez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Slava Grishin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Thomas Grandsaert (EIS)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Johan Norin (C)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Mehdi Mohammadnezhad (C)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92252" y="4658745"/>
            <a:ext cx="1348358" cy="1197123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Superconducting RF</a:t>
            </a:r>
          </a:p>
          <a:p>
            <a:pPr algn="ctr"/>
            <a:r>
              <a:rPr lang="sv-SE" sz="643" b="1" i="1" dirty="0">
                <a:solidFill>
                  <a:schemeClr val="bg1"/>
                </a:solidFill>
              </a:rPr>
              <a:t>Vacant– SL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Christine Darve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Felix Schlander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Cecilia Maiano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Paolo Pierini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Saeid Pirani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Nuno Elias (EIS)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Fredrik Håkansson (C)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Younguk Sohn (visitor until June 2018)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92252" y="3102848"/>
            <a:ext cx="1348358" cy="504562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Accelerator Integration</a:t>
            </a:r>
          </a:p>
          <a:p>
            <a:pPr algn="ctr"/>
            <a:r>
              <a:rPr lang="sv-SE" sz="643" b="1" i="1" dirty="0">
                <a:solidFill>
                  <a:schemeClr val="bg1"/>
                </a:solidFill>
              </a:rPr>
              <a:t>Vacant– SL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Aurélien Ponton</a:t>
            </a:r>
          </a:p>
          <a:p>
            <a:pPr lvl="0" algn="ctr"/>
            <a:r>
              <a:rPr lang="sv-SE" sz="643" dirty="0">
                <a:solidFill>
                  <a:schemeClr val="bg1"/>
                </a:solidFill>
              </a:rPr>
              <a:t>I</a:t>
            </a:r>
            <a:r>
              <a:rPr lang="en-GB" sz="643" dirty="0">
                <a:solidFill>
                  <a:schemeClr val="bg1"/>
                </a:solidFill>
              </a:rPr>
              <a:t>ñ</a:t>
            </a:r>
            <a:r>
              <a:rPr lang="sv-SE" sz="643" dirty="0">
                <a:solidFill>
                  <a:schemeClr val="bg1"/>
                </a:solidFill>
              </a:rPr>
              <a:t>igo Alonso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44220" y="3102848"/>
            <a:ext cx="1247961" cy="1120178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Power Converters</a:t>
            </a:r>
          </a:p>
          <a:p>
            <a:pPr algn="ctr"/>
            <a:r>
              <a:rPr lang="sv-SE" sz="643" b="1" i="1" dirty="0">
                <a:solidFill>
                  <a:schemeClr val="bg1"/>
                </a:solidFill>
              </a:rPr>
              <a:t>Carlos Martins – SL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Göran Göransson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Marko Kalafatic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Paulo José Torri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Rutambhara Yogi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Petro Pohorilo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Dana McKenzie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Anders Andersson (C)</a:t>
            </a:r>
          </a:p>
          <a:p>
            <a:pPr algn="ctr"/>
            <a:endParaRPr lang="sv-SE" sz="786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44220" y="4317908"/>
            <a:ext cx="1252649" cy="129606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RF Sources</a:t>
            </a:r>
          </a:p>
          <a:p>
            <a:pPr algn="ctr"/>
            <a:r>
              <a:rPr lang="sv-SE" sz="643" b="1" i="1" dirty="0">
                <a:solidFill>
                  <a:schemeClr val="bg1"/>
                </a:solidFill>
              </a:rPr>
              <a:t>Morten Jensen – SL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Rihua Zeng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Rafael Montano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Bruno Lagoguez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Chiara Marelli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Staffan Ekström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Stevo Calic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I</a:t>
            </a:r>
            <a:r>
              <a:rPr lang="en-GB" sz="643" dirty="0">
                <a:solidFill>
                  <a:schemeClr val="bg1"/>
                </a:solidFill>
              </a:rPr>
              <a:t>ñ</a:t>
            </a:r>
            <a:r>
              <a:rPr lang="sv-SE" sz="643" dirty="0">
                <a:solidFill>
                  <a:schemeClr val="bg1"/>
                </a:solidFill>
              </a:rPr>
              <a:t>igo de la Fuente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Anders Svensson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Christian Amstutz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Walther Borg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57492" y="3639289"/>
            <a:ext cx="1348358" cy="1197123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Cryogenics</a:t>
            </a:r>
          </a:p>
          <a:p>
            <a:pPr algn="ctr"/>
            <a:r>
              <a:rPr lang="sv-SE" sz="643" b="1" i="1" dirty="0">
                <a:solidFill>
                  <a:schemeClr val="bg1"/>
                </a:solidFill>
              </a:rPr>
              <a:t>Philipp Arnold – SL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Jaroslaw Fydrych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John Jurns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Xilong Wang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Xiaotao Su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Johnny Råström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Mattias Olsson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Per Nilsson 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Ila Sjöholm (C)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Piotr Tereszkowski (C)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61685" y="5025367"/>
            <a:ext cx="1348358" cy="109818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Vacuum</a:t>
            </a:r>
          </a:p>
          <a:p>
            <a:pPr algn="ctr"/>
            <a:r>
              <a:rPr lang="sv-SE" sz="643" b="1" i="1" dirty="0">
                <a:solidFill>
                  <a:schemeClr val="bg1"/>
                </a:solidFill>
              </a:rPr>
              <a:t>Marcelo Juni Ferreira – SL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Hilko Spoelstra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Simone Scolari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Christophe Jarrige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Fabio Ravelli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Kristell Barthélemy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Ralf Huber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Laurence Page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Peter Ladd (C 50%)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296098" y="2529482"/>
            <a:ext cx="31472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452320" y="1331403"/>
            <a:ext cx="0" cy="1198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443366" y="1324473"/>
            <a:ext cx="955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388446" y="1315703"/>
            <a:ext cx="0" cy="140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693156" y="2529483"/>
            <a:ext cx="2613372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3" idx="0"/>
          </p:cNvCxnSpPr>
          <p:nvPr/>
        </p:nvCxnSpPr>
        <p:spPr>
          <a:xfrm flipV="1">
            <a:off x="757474" y="1324475"/>
            <a:ext cx="0" cy="158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339752" y="2518964"/>
            <a:ext cx="0" cy="940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5" idx="0"/>
          </p:cNvCxnSpPr>
          <p:nvPr/>
        </p:nvCxnSpPr>
        <p:spPr>
          <a:xfrm flipV="1">
            <a:off x="3930483" y="2529482"/>
            <a:ext cx="0" cy="940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" idx="0"/>
          </p:cNvCxnSpPr>
          <p:nvPr/>
        </p:nvCxnSpPr>
        <p:spPr>
          <a:xfrm flipV="1">
            <a:off x="5500402" y="2542249"/>
            <a:ext cx="0" cy="813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6912260" y="2529482"/>
            <a:ext cx="0" cy="72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76257" y="2480344"/>
            <a:ext cx="859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4" idx="1"/>
          </p:cNvCxnSpPr>
          <p:nvPr/>
        </p:nvCxnSpPr>
        <p:spPr>
          <a:xfrm flipH="1" flipV="1">
            <a:off x="3233826" y="3355115"/>
            <a:ext cx="58426" cy="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845670" y="2935174"/>
            <a:ext cx="0" cy="2030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4845670" y="3594496"/>
            <a:ext cx="98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26" idx="1"/>
          </p:cNvCxnSpPr>
          <p:nvPr/>
        </p:nvCxnSpPr>
        <p:spPr>
          <a:xfrm flipH="1" flipV="1">
            <a:off x="4839013" y="4965889"/>
            <a:ext cx="105207" cy="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292252" y="3768858"/>
            <a:ext cx="1348358" cy="70243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Front End &amp; Magnets</a:t>
            </a:r>
          </a:p>
          <a:p>
            <a:pPr algn="ctr"/>
            <a:r>
              <a:rPr lang="sv-SE" sz="643" b="1" i="1" dirty="0">
                <a:solidFill>
                  <a:schemeClr val="bg1"/>
                </a:solidFill>
              </a:rPr>
              <a:t>Edgar Sargsyan – SL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Georg Hulla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Janet Schmidt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Richard Bebb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Frank Hellström (C)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60010" y="2046008"/>
            <a:ext cx="1348358" cy="1493935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Utilities and Test Stand </a:t>
            </a:r>
            <a:r>
              <a:rPr lang="sv-SE" sz="643" b="1" i="1" dirty="0">
                <a:solidFill>
                  <a:schemeClr val="bg1"/>
                </a:solidFill>
              </a:rPr>
              <a:t>Wolfgang Hees - SL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Anton Lundmark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Evangelia Vaena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Frithiof Jensen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Emilio Asensi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Owen Buchan 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Steven McGlasson 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Jörgen Jönsson (EIS)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Akif Coku (C)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Andreas Olenmark (C)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Fredrik Persson (C)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Kevin Patching  (C)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Miguel Lund</a:t>
            </a:r>
            <a:r>
              <a:rPr lang="sv-SE" sz="643" b="1" dirty="0">
                <a:solidFill>
                  <a:schemeClr val="bg1"/>
                </a:solidFill>
              </a:rPr>
              <a:t> </a:t>
            </a:r>
            <a:r>
              <a:rPr lang="sv-SE" sz="643" dirty="0">
                <a:solidFill>
                  <a:srgbClr val="FFFF00"/>
                </a:solidFill>
              </a:rPr>
              <a:t>(C)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682049" y="1846056"/>
            <a:ext cx="0" cy="3724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82050" y="2768184"/>
            <a:ext cx="779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240920" y="4063276"/>
            <a:ext cx="513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23" idx="1"/>
          </p:cNvCxnSpPr>
          <p:nvPr/>
        </p:nvCxnSpPr>
        <p:spPr>
          <a:xfrm>
            <a:off x="3233825" y="5257261"/>
            <a:ext cx="58427" cy="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2" idx="1"/>
          </p:cNvCxnSpPr>
          <p:nvPr/>
        </p:nvCxnSpPr>
        <p:spPr>
          <a:xfrm flipH="1" flipV="1">
            <a:off x="71500" y="3884091"/>
            <a:ext cx="109910" cy="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27" idx="1"/>
          </p:cNvCxnSpPr>
          <p:nvPr/>
        </p:nvCxnSpPr>
        <p:spPr>
          <a:xfrm>
            <a:off x="7682049" y="4237806"/>
            <a:ext cx="75443" cy="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81410" y="4856621"/>
            <a:ext cx="1296144" cy="405624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Operations</a:t>
            </a:r>
          </a:p>
          <a:p>
            <a:pPr algn="ctr"/>
            <a:r>
              <a:rPr lang="sv-SE" sz="643" b="1" i="1" dirty="0">
                <a:solidFill>
                  <a:schemeClr val="bg1"/>
                </a:solidFill>
              </a:rPr>
              <a:t>Lali Tchelidze – SL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Marc Munoz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55776" y="1595429"/>
            <a:ext cx="1379271" cy="80137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Installation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Interim: Håkan Danared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Nick Gazis  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Marcus Green (C)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Dennis de Wit (C)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Emmanouil Trachanas (C)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Christoforos Kourkoutis (C) 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4292353" y="1737635"/>
            <a:ext cx="3191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293214" y="2210279"/>
            <a:ext cx="34104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691680" y="1342600"/>
            <a:ext cx="1476" cy="1186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757474" y="1331402"/>
            <a:ext cx="9342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90526" y="5059424"/>
            <a:ext cx="1080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9" idx="3"/>
            <a:endCxn id="10" idx="1"/>
          </p:cNvCxnSpPr>
          <p:nvPr/>
        </p:nvCxnSpPr>
        <p:spPr>
          <a:xfrm>
            <a:off x="3016176" y="1102584"/>
            <a:ext cx="2551274" cy="36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678390" y="5559721"/>
            <a:ext cx="854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288619" y="3913953"/>
            <a:ext cx="1325647" cy="111466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IN-KIND from IFJ-PAN Poland</a:t>
            </a:r>
          </a:p>
          <a:p>
            <a:pPr algn="ctr"/>
            <a:r>
              <a:rPr lang="sv-SE" sz="643" dirty="0">
                <a:solidFill>
                  <a:schemeClr val="tx1"/>
                </a:solidFill>
              </a:rPr>
              <a:t>Leszek Hajduk </a:t>
            </a:r>
          </a:p>
          <a:p>
            <a:pPr algn="ctr"/>
            <a:r>
              <a:rPr lang="sv-SE" sz="643" dirty="0">
                <a:solidFill>
                  <a:schemeClr val="tx1"/>
                </a:solidFill>
              </a:rPr>
              <a:t>Krzysztof Myalski </a:t>
            </a:r>
          </a:p>
          <a:p>
            <a:pPr algn="ctr"/>
            <a:r>
              <a:rPr lang="sv-SE" sz="643" dirty="0">
                <a:solidFill>
                  <a:schemeClr val="tx1"/>
                </a:solidFill>
              </a:rPr>
              <a:t>Michal Sienkiewicz </a:t>
            </a:r>
          </a:p>
          <a:p>
            <a:pPr algn="ctr"/>
            <a:r>
              <a:rPr lang="en-US" sz="643" dirty="0">
                <a:solidFill>
                  <a:schemeClr val="tx1"/>
                </a:solidFill>
              </a:rPr>
              <a:t>Tadeusz </a:t>
            </a:r>
            <a:r>
              <a:rPr lang="en-US" sz="643" dirty="0" err="1">
                <a:solidFill>
                  <a:schemeClr val="tx1"/>
                </a:solidFill>
              </a:rPr>
              <a:t>Ostrowicz</a:t>
            </a:r>
            <a:r>
              <a:rPr lang="en-US" sz="643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sv-SE" sz="643" dirty="0">
                <a:solidFill>
                  <a:schemeClr val="tx1"/>
                </a:solidFill>
              </a:rPr>
              <a:t>Edward Gornicki </a:t>
            </a:r>
          </a:p>
          <a:p>
            <a:pPr algn="ctr"/>
            <a:r>
              <a:rPr lang="sv-SE" sz="643" dirty="0">
                <a:solidFill>
                  <a:schemeClr val="tx1"/>
                </a:solidFill>
              </a:rPr>
              <a:t>Wawrzyniec Gaj</a:t>
            </a:r>
          </a:p>
          <a:p>
            <a:pPr algn="ctr"/>
            <a:r>
              <a:rPr lang="sv-SE" sz="643" dirty="0">
                <a:solidFill>
                  <a:schemeClr val="tx1"/>
                </a:solidFill>
              </a:rPr>
              <a:t>Jan Zbroja</a:t>
            </a:r>
          </a:p>
          <a:p>
            <a:pPr algn="ctr"/>
            <a:r>
              <a:rPr lang="sv-SE" sz="643" dirty="0">
                <a:solidFill>
                  <a:schemeClr val="tx1"/>
                </a:solidFill>
              </a:rPr>
              <a:t>Marek Skiba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19672" y="3768858"/>
            <a:ext cx="1379271" cy="40562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IN-KIND from Norway</a:t>
            </a:r>
          </a:p>
          <a:p>
            <a:pPr algn="ctr"/>
            <a:r>
              <a:rPr lang="sv-SE" sz="643" dirty="0">
                <a:solidFill>
                  <a:schemeClr val="tx1"/>
                </a:solidFill>
              </a:rPr>
              <a:t>Øystein Midttun, Bergen</a:t>
            </a:r>
            <a:endParaRPr lang="sv-SE" sz="643" b="1" dirty="0">
              <a:solidFill>
                <a:schemeClr val="tx1"/>
              </a:solidFill>
            </a:endParaRPr>
          </a:p>
          <a:p>
            <a:pPr algn="ctr"/>
            <a:r>
              <a:rPr lang="sv-SE" sz="643" dirty="0">
                <a:solidFill>
                  <a:schemeClr val="tx1"/>
                </a:solidFill>
              </a:rPr>
              <a:t>Greyson Christoforo, Oslo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619672" y="4367374"/>
            <a:ext cx="1379271" cy="30668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IN-KIND from INFN, Italy</a:t>
            </a:r>
          </a:p>
          <a:p>
            <a:pPr algn="ctr"/>
            <a:r>
              <a:rPr lang="sv-SE" sz="643" dirty="0">
                <a:solidFill>
                  <a:schemeClr val="tx1"/>
                </a:solidFill>
              </a:rPr>
              <a:t>Gianluigi Cibinetto </a:t>
            </a:r>
          </a:p>
        </p:txBody>
      </p:sp>
    </p:spTree>
    <p:extLst>
      <p:ext uri="{BB962C8B-B14F-4D97-AF65-F5344CB8AC3E}">
        <p14:creationId xmlns:p14="http://schemas.microsoft.com/office/powerpoint/2010/main" val="446719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83"/>
            <a:ext cx="7488832" cy="6915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Accelerator Systems (sub-) Project (ACCSYS)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i="1" dirty="0" smtClean="0"/>
              <a:t>organization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95728" y="6597353"/>
            <a:ext cx="2448272" cy="260648"/>
          </a:xfrm>
        </p:spPr>
        <p:txBody>
          <a:bodyPr/>
          <a:lstStyle/>
          <a:p>
            <a:pPr algn="l"/>
            <a:r>
              <a:rPr lang="sv-SE" sz="900" dirty="0" smtClean="0">
                <a:solidFill>
                  <a:prstClr val="black">
                    <a:tint val="75000"/>
                  </a:prstClr>
                </a:solidFill>
              </a:rPr>
              <a:t> ESS-0092758	2017-10-08)	2(2)</a:t>
            </a:r>
            <a:endParaRPr lang="sv-SE" sz="9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84959"/>
              </p:ext>
            </p:extLst>
          </p:nvPr>
        </p:nvGraphicFramePr>
        <p:xfrm>
          <a:off x="29166" y="622275"/>
          <a:ext cx="4758858" cy="626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1403648"/>
                <a:gridCol w="936104"/>
                <a:gridCol w="432048"/>
                <a:gridCol w="792088"/>
                <a:gridCol w="762922"/>
              </a:tblGrid>
              <a:tr h="464727">
                <a:tc>
                  <a:txBody>
                    <a:bodyPr/>
                    <a:lstStyle/>
                    <a:p>
                      <a:pPr algn="l"/>
                      <a:r>
                        <a:rPr lang="en-GB" sz="800" noProof="0" dirty="0" smtClean="0"/>
                        <a:t>WBS/</a:t>
                      </a:r>
                      <a:r>
                        <a:rPr lang="en-GB" sz="800" b="0" noProof="0" dirty="0" smtClean="0">
                          <a:solidFill>
                            <a:schemeClr val="bg1"/>
                          </a:solidFill>
                        </a:rPr>
                        <a:t>WP</a:t>
                      </a:r>
                      <a:r>
                        <a:rPr lang="en-GB" sz="800" b="0" baseline="0" noProof="0" dirty="0" smtClean="0">
                          <a:solidFill>
                            <a:schemeClr val="bg1"/>
                          </a:solidFill>
                        </a:rPr>
                        <a:t>#</a:t>
                      </a:r>
                      <a:endParaRPr lang="en-GB" sz="6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noProof="0" smtClean="0"/>
                        <a:t>TITLE</a:t>
                      </a:r>
                      <a:endParaRPr lang="en-GB" sz="800" noProof="0"/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noProof="0" smtClean="0"/>
                        <a:t>LEADER</a:t>
                      </a:r>
                      <a:endParaRPr lang="en-GB" sz="800" noProof="0"/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noProof="0" dirty="0" smtClean="0">
                          <a:solidFill>
                            <a:srgbClr val="0000FF"/>
                          </a:solidFill>
                        </a:rPr>
                        <a:t>EXT.</a:t>
                      </a:r>
                      <a:r>
                        <a:rPr lang="en-GB" sz="800" noProof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GB" sz="800" baseline="0" noProof="0" dirty="0" smtClean="0">
                          <a:solidFill>
                            <a:srgbClr val="FFFFFF"/>
                          </a:solidFill>
                        </a:rPr>
                        <a:t>WP</a:t>
                      </a:r>
                      <a:endParaRPr lang="en-GB" sz="800" noProof="0" dirty="0">
                        <a:solidFill>
                          <a:srgbClr val="FFFFFF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noProof="0" dirty="0" smtClean="0"/>
                        <a:t>DEPUTY WP LEADER for </a:t>
                      </a:r>
                      <a:r>
                        <a:rPr lang="en-GB" sz="800" noProof="0" dirty="0" smtClean="0">
                          <a:solidFill>
                            <a:schemeClr val="bg1"/>
                          </a:solidFill>
                        </a:rPr>
                        <a:t>EXTERNAL</a:t>
                      </a:r>
                      <a:r>
                        <a:rPr lang="en-GB" sz="800" baseline="0" noProof="0" dirty="0" smtClean="0">
                          <a:solidFill>
                            <a:schemeClr val="bg1"/>
                          </a:solidFill>
                        </a:rPr>
                        <a:t> WPS</a:t>
                      </a:r>
                      <a:endParaRPr lang="en-GB" sz="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noProof="0" smtClean="0"/>
                        <a:t>PCC</a:t>
                      </a:r>
                      <a:endParaRPr lang="en-GB" sz="800" noProof="0"/>
                    </a:p>
                  </a:txBody>
                  <a:tcPr marL="91444" marR="91444" marT="45714" marB="45714"/>
                </a:tc>
              </a:tr>
              <a:tr h="325774">
                <a:tc>
                  <a:txBody>
                    <a:bodyPr/>
                    <a:lstStyle/>
                    <a:p>
                      <a:r>
                        <a:rPr lang="en-GB" sz="800" b="1" noProof="0" smtClean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11.01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b="1" noProof="0" smtClean="0">
                          <a:solidFill>
                            <a:schemeClr val="tx1"/>
                          </a:solidFill>
                        </a:rPr>
                        <a:t>ACCSYS</a:t>
                      </a:r>
                    </a:p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MANAGEMENT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b="1" noProof="0" dirty="0" smtClean="0">
                          <a:solidFill>
                            <a:schemeClr val="tx1"/>
                          </a:solidFill>
                        </a:rPr>
                        <a:t>M. LINDROOS</a:t>
                      </a:r>
                    </a:p>
                    <a:p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J.G. WEISEND II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GB" sz="8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110100001 &amp;</a:t>
                      </a:r>
                      <a:r>
                        <a:rPr lang="en-GB" sz="8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110100002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</a:tr>
              <a:tr h="280069"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11.02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ACCELERATOR PHYSICS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M. ESHRAQI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110200001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</a:tr>
              <a:tr h="330567"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11.03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NORMAL</a:t>
                      </a:r>
                      <a:r>
                        <a:rPr lang="en-GB" sz="800" baseline="0" noProof="0" smtClean="0">
                          <a:solidFill>
                            <a:schemeClr val="tx1"/>
                          </a:solidFill>
                        </a:rPr>
                        <a:t> CONDUCTING FRONT END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kern="1200" noProof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S. GAMMINO </a:t>
                      </a:r>
                      <a:r>
                        <a:rPr lang="en-GB" sz="800" kern="1200" noProof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800" noProof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noProof="0" dirty="0" smtClean="0">
                          <a:solidFill>
                            <a:srgbClr val="0000FF"/>
                          </a:solidFill>
                        </a:rPr>
                        <a:t>YES</a:t>
                      </a:r>
                      <a:endParaRPr lang="en-GB" sz="800" b="0" noProof="0" dirty="0">
                        <a:solidFill>
                          <a:srgbClr val="0000FF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</a:t>
                      </a:r>
                      <a:r>
                        <a:rPr lang="en-GB" sz="800" i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SARGSYAN</a:t>
                      </a:r>
                      <a:endParaRPr lang="en-GB" sz="800" i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110300001</a:t>
                      </a:r>
                    </a:p>
                  </a:txBody>
                  <a:tcPr marL="91444" marR="91444" marT="45714" marB="45714"/>
                </a:tc>
              </a:tr>
              <a:tr h="280069"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11.04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SPOKE CRYOMODULES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kern="1200" noProof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G.</a:t>
                      </a:r>
                      <a:r>
                        <a:rPr lang="en-GB" sz="800" kern="1200" baseline="0" noProof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OLRY</a:t>
                      </a:r>
                      <a:r>
                        <a:rPr lang="en-GB" sz="800" kern="1200" noProof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800" noProof="0" dirty="0">
                        <a:solidFill>
                          <a:srgbClr val="0000FF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noProof="0" dirty="0" smtClean="0">
                          <a:solidFill>
                            <a:srgbClr val="0000FF"/>
                          </a:solidFill>
                        </a:rPr>
                        <a:t>YES</a:t>
                      </a:r>
                      <a:endParaRPr lang="en-GB" sz="800" b="0" noProof="0" dirty="0">
                        <a:solidFill>
                          <a:srgbClr val="0000FF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C. DARVE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110400001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</a:tr>
              <a:tr h="280069"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11.05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ELLIPTICAL CRYOMODULES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rgbClr val="0000FF"/>
                          </a:solidFill>
                        </a:rPr>
                        <a:t>P. BOSLAND</a:t>
                      </a:r>
                      <a:endParaRPr lang="en-GB" sz="800" noProof="0">
                        <a:solidFill>
                          <a:srgbClr val="0000FF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noProof="0" dirty="0" smtClean="0">
                          <a:solidFill>
                            <a:srgbClr val="0000FF"/>
                          </a:solidFill>
                        </a:rPr>
                        <a:t>YES</a:t>
                      </a:r>
                      <a:endParaRPr lang="en-GB" sz="800" b="0" noProof="0" dirty="0">
                        <a:solidFill>
                          <a:srgbClr val="0000FF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C. DARVE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110500001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</a:tr>
              <a:tr h="280069"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11.06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BEAM DELIVERY SYSTEMS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rgbClr val="0000FF"/>
                          </a:solidFill>
                        </a:rPr>
                        <a:t>S. </a:t>
                      </a:r>
                      <a:r>
                        <a:rPr lang="en-GB" sz="800" kern="1200" noProof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MØLLER </a:t>
                      </a:r>
                      <a:endParaRPr lang="en-GB" sz="800" noProof="0">
                        <a:solidFill>
                          <a:srgbClr val="0000FF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noProof="0" dirty="0" smtClean="0">
                          <a:solidFill>
                            <a:srgbClr val="0000FF"/>
                          </a:solidFill>
                        </a:rPr>
                        <a:t>YES</a:t>
                      </a:r>
                      <a:endParaRPr lang="en-GB" sz="800" b="0" noProof="0" dirty="0">
                        <a:solidFill>
                          <a:srgbClr val="0000FF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I.</a:t>
                      </a:r>
                      <a:r>
                        <a:rPr lang="en-GB" sz="800" baseline="0" noProof="0" smtClean="0">
                          <a:solidFill>
                            <a:schemeClr val="tx1"/>
                          </a:solidFill>
                        </a:rPr>
                        <a:t> ALONSO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110600001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</a:tr>
              <a:tr h="280069"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11.07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BEAM DIAGNOSTICS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T.</a:t>
                      </a:r>
                      <a:r>
                        <a:rPr lang="en-GB" sz="800" baseline="0" noProof="0" dirty="0" smtClean="0">
                          <a:solidFill>
                            <a:schemeClr val="tx1"/>
                          </a:solidFill>
                        </a:rPr>
                        <a:t> SHEA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noProof="0" dirty="0" smtClean="0">
                          <a:solidFill>
                            <a:srgbClr val="0000FF"/>
                          </a:solidFill>
                        </a:rPr>
                        <a:t>MIX</a:t>
                      </a:r>
                      <a:endParaRPr lang="en-GB" sz="800" noProof="0" dirty="0">
                        <a:solidFill>
                          <a:srgbClr val="0000FF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110700001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</a:tr>
              <a:tr h="280069"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11.08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RF SYSTEMS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M.</a:t>
                      </a:r>
                      <a:r>
                        <a:rPr lang="en-GB" sz="800" baseline="0" noProof="0" smtClean="0">
                          <a:solidFill>
                            <a:schemeClr val="tx1"/>
                          </a:solidFill>
                        </a:rPr>
                        <a:t> JENSEN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noProof="0" dirty="0" smtClean="0">
                          <a:solidFill>
                            <a:srgbClr val="0000FF"/>
                          </a:solidFill>
                        </a:rPr>
                        <a:t>MIX</a:t>
                      </a:r>
                      <a:endParaRPr lang="en-GB" sz="800" noProof="0" dirty="0">
                        <a:solidFill>
                          <a:srgbClr val="0000FF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110800001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</a:tr>
              <a:tr h="210357"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11.09</a:t>
                      </a:r>
                      <a:endParaRPr lang="en-GB" sz="800" noProof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i="1" noProof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Not used</a:t>
                      </a:r>
                      <a:endParaRPr lang="en-GB" sz="800" i="1" noProof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800" noProof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GB" sz="800" noProof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800" noProof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800" noProof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14" marB="45714"/>
                </a:tc>
              </a:tr>
              <a:tr h="280069"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11.10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TEST</a:t>
                      </a:r>
                      <a:r>
                        <a:rPr lang="en-GB" sz="800" baseline="0" noProof="0" smtClean="0">
                          <a:solidFill>
                            <a:schemeClr val="tx1"/>
                          </a:solidFill>
                        </a:rPr>
                        <a:t> STANDS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W. HEES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noProof="0" dirty="0" smtClean="0">
                          <a:solidFill>
                            <a:srgbClr val="0000FF"/>
                          </a:solidFill>
                        </a:rPr>
                        <a:t>MIX</a:t>
                      </a:r>
                      <a:endParaRPr lang="en-GB" sz="800" noProof="0" dirty="0">
                        <a:solidFill>
                          <a:srgbClr val="0000FF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111000001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</a:tr>
              <a:tr h="280069"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11.11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CRYOGENICS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P. ARNOLD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noProof="0" dirty="0" smtClean="0">
                          <a:solidFill>
                            <a:srgbClr val="0000FF"/>
                          </a:solidFill>
                        </a:rPr>
                        <a:t>MIX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111100001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</a:tr>
              <a:tr h="280069"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11.12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VACUUM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M.</a:t>
                      </a:r>
                      <a:r>
                        <a:rPr lang="en-GB" sz="800" baseline="0" noProof="0" smtClean="0">
                          <a:solidFill>
                            <a:schemeClr val="tx1"/>
                          </a:solidFill>
                        </a:rPr>
                        <a:t> JUNI-FERRERA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noProof="0" dirty="0" smtClean="0">
                          <a:solidFill>
                            <a:srgbClr val="0000FF"/>
                          </a:solidFill>
                        </a:rPr>
                        <a:t>MIX</a:t>
                      </a:r>
                      <a:endParaRPr lang="en-GB" sz="800" noProof="0" dirty="0">
                        <a:solidFill>
                          <a:srgbClr val="0000FF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111200001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</a:tr>
              <a:tr h="280069"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11.13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SAFETY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L. TCHELIDZE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111300001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</a:tr>
              <a:tr h="280069"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11.14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ACCELERATOR</a:t>
                      </a:r>
                      <a:r>
                        <a:rPr lang="en-GB" sz="800" baseline="0" noProof="0" smtClean="0">
                          <a:solidFill>
                            <a:schemeClr val="tx1"/>
                          </a:solidFill>
                        </a:rPr>
                        <a:t> INTEGRATION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H. DANARED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111400001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</a:tr>
              <a:tr h="280069"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11.15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baseline="0" noProof="0" smtClean="0">
                          <a:solidFill>
                            <a:schemeClr val="tx1"/>
                          </a:solidFill>
                        </a:rPr>
                        <a:t>ELECTRICAL SUPPORT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F. JENSEN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111500001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</a:tr>
              <a:tr h="280069"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11.16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COOLING</a:t>
                      </a:r>
                      <a:r>
                        <a:rPr lang="en-GB" sz="800" baseline="0" noProof="0" smtClean="0">
                          <a:solidFill>
                            <a:schemeClr val="tx1"/>
                          </a:solidFill>
                        </a:rPr>
                        <a:t> SUPPORT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A. LUNDMARK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111600001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</a:tr>
              <a:tr h="280069"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11.17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POWER CONVERTERS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C. MARTINS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noProof="0" dirty="0" smtClean="0">
                          <a:solidFill>
                            <a:srgbClr val="0000FF"/>
                          </a:solidFill>
                        </a:rPr>
                        <a:t>MIX</a:t>
                      </a:r>
                      <a:endParaRPr lang="en-GB" sz="800" noProof="0" dirty="0">
                        <a:solidFill>
                          <a:srgbClr val="0000FF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111700001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</a:tr>
              <a:tr h="284671">
                <a:tc>
                  <a:txBody>
                    <a:bodyPr/>
                    <a:lstStyle/>
                    <a:p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11.18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ENGINEERING RESOURCES 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D. MCGINNIS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119900001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11.98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GENERAL</a:t>
                      </a:r>
                      <a:r>
                        <a:rPr lang="en-GB" sz="8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INSTALLATION SUPPORT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H.</a:t>
                      </a:r>
                      <a:r>
                        <a:rPr lang="en-GB" sz="800" baseline="0" noProof="0" dirty="0" smtClean="0">
                          <a:solidFill>
                            <a:schemeClr val="tx1"/>
                          </a:solidFill>
                        </a:rPr>
                        <a:t> DANARED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119800001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</a:tr>
              <a:tr h="258083">
                <a:tc>
                  <a:txBody>
                    <a:bodyPr/>
                    <a:lstStyle/>
                    <a:p>
                      <a:r>
                        <a:rPr lang="en-GB" sz="800" noProof="0" smtClean="0">
                          <a:solidFill>
                            <a:schemeClr val="tx1"/>
                          </a:solidFill>
                        </a:rPr>
                        <a:t>11.99</a:t>
                      </a:r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baseline="0" noProof="0" dirty="0" smtClean="0">
                          <a:solidFill>
                            <a:schemeClr val="tx1"/>
                          </a:solidFill>
                        </a:rPr>
                        <a:t>INSTALLATION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H.</a:t>
                      </a:r>
                      <a:r>
                        <a:rPr lang="en-GB" sz="800" baseline="0" noProof="0" dirty="0" smtClean="0">
                          <a:solidFill>
                            <a:schemeClr val="tx1"/>
                          </a:solidFill>
                        </a:rPr>
                        <a:t> DANARED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8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800" noProof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88024" y="3140968"/>
            <a:ext cx="4320480" cy="2448272"/>
          </a:xfrm>
          <a:ln>
            <a:solidFill>
              <a:srgbClr val="4F81BD"/>
            </a:solidFill>
          </a:ln>
        </p:spPr>
        <p:txBody>
          <a:bodyPr rtlCol="0">
            <a:noAutofit/>
          </a:bodyPr>
          <a:lstStyle/>
          <a:p>
            <a:pPr marL="0" indent="0" defTabSz="913246">
              <a:buNone/>
              <a:defRPr/>
            </a:pPr>
            <a:r>
              <a:rPr lang="en-GB" sz="1000" b="1" dirty="0" smtClean="0"/>
              <a:t>Accelerator (Project) Management Team (AccMT) – meets weekly:</a:t>
            </a:r>
          </a:p>
          <a:p>
            <a:pPr marL="179388" indent="-179388" defTabSz="913246">
              <a:defRPr/>
            </a:pPr>
            <a:r>
              <a:rPr lang="en-GB" sz="1000" dirty="0" smtClean="0"/>
              <a:t>Mats Lindroos:  </a:t>
            </a:r>
            <a:r>
              <a:rPr lang="en-GB" sz="1000" i="1" dirty="0" smtClean="0"/>
              <a:t>Project Leader</a:t>
            </a:r>
          </a:p>
          <a:p>
            <a:pPr marL="179388" indent="-179388" defTabSz="913246">
              <a:defRPr/>
            </a:pPr>
            <a:r>
              <a:rPr lang="en-GB" sz="1000" dirty="0" smtClean="0"/>
              <a:t>Caroline </a:t>
            </a:r>
            <a:r>
              <a:rPr lang="en-GB" sz="1000" dirty="0" err="1" smtClean="0"/>
              <a:t>Prabert</a:t>
            </a:r>
            <a:r>
              <a:rPr lang="en-GB" sz="1000" dirty="0" smtClean="0"/>
              <a:t>:  </a:t>
            </a:r>
            <a:r>
              <a:rPr lang="en-GB" sz="1000" i="1" dirty="0" smtClean="0"/>
              <a:t>Administration</a:t>
            </a:r>
          </a:p>
          <a:p>
            <a:pPr marL="179388" indent="-179388" defTabSz="913246">
              <a:defRPr/>
            </a:pPr>
            <a:r>
              <a:rPr lang="en-GB" sz="1000" dirty="0" smtClean="0"/>
              <a:t>John Weisend II:  </a:t>
            </a:r>
            <a:r>
              <a:rPr lang="en-GB" sz="1000" i="1" dirty="0" smtClean="0"/>
              <a:t>Dep. </a:t>
            </a:r>
            <a:r>
              <a:rPr lang="en-GB" sz="1000" i="1" dirty="0" err="1" smtClean="0"/>
              <a:t>Proj</a:t>
            </a:r>
            <a:r>
              <a:rPr lang="en-GB" sz="1000" i="1" dirty="0" smtClean="0"/>
              <a:t> Leader (WP 1) &amp; STS (WPs 11,12,15,16)</a:t>
            </a:r>
          </a:p>
          <a:p>
            <a:pPr marL="179388" indent="-179388" defTabSz="913246">
              <a:defRPr/>
            </a:pPr>
            <a:r>
              <a:rPr lang="en-GB" sz="1000" dirty="0" smtClean="0"/>
              <a:t>Lena </a:t>
            </a:r>
            <a:r>
              <a:rPr lang="en-GB" sz="1000" dirty="0" err="1" smtClean="0"/>
              <a:t>Gunnarsson</a:t>
            </a:r>
            <a:r>
              <a:rPr lang="en-GB" sz="1000" dirty="0" smtClean="0"/>
              <a:t>  &amp;  Magnus </a:t>
            </a:r>
            <a:r>
              <a:rPr lang="en-GB" sz="1000" dirty="0" err="1" smtClean="0"/>
              <a:t>Israelsson</a:t>
            </a:r>
            <a:r>
              <a:rPr lang="en-GB" sz="1000" dirty="0" smtClean="0"/>
              <a:t>:  </a:t>
            </a:r>
            <a:r>
              <a:rPr lang="en-GB" sz="1000" i="1" dirty="0" smtClean="0"/>
              <a:t>Project Planners</a:t>
            </a:r>
            <a:endParaRPr lang="en-GB" sz="1000" dirty="0" smtClean="0"/>
          </a:p>
          <a:p>
            <a:pPr marL="179388" indent="-179388" defTabSz="913246">
              <a:defRPr/>
            </a:pPr>
            <a:r>
              <a:rPr lang="en-GB" sz="1000" dirty="0" err="1" smtClean="0"/>
              <a:t>Lali</a:t>
            </a:r>
            <a:r>
              <a:rPr lang="en-GB" sz="1000" dirty="0" smtClean="0"/>
              <a:t> </a:t>
            </a:r>
            <a:r>
              <a:rPr lang="en-GB" sz="1000" dirty="0" err="1" smtClean="0"/>
              <a:t>Tchelidze</a:t>
            </a:r>
            <a:r>
              <a:rPr lang="en-GB" sz="1000" dirty="0" smtClean="0"/>
              <a:t>:  </a:t>
            </a:r>
            <a:r>
              <a:rPr lang="en-GB" sz="1000" i="1" dirty="0" smtClean="0"/>
              <a:t>Safety manager including radiation safety (WP13)</a:t>
            </a:r>
          </a:p>
          <a:p>
            <a:pPr marL="180975" indent="-180975" defTabSz="913246">
              <a:defRPr/>
            </a:pPr>
            <a:r>
              <a:rPr lang="en-GB" sz="1000" dirty="0" smtClean="0"/>
              <a:t>Peo </a:t>
            </a:r>
            <a:r>
              <a:rPr lang="en-GB" sz="1000" dirty="0" err="1" smtClean="0"/>
              <a:t>Gustafsson</a:t>
            </a:r>
            <a:r>
              <a:rPr lang="en-GB" sz="1000" dirty="0" smtClean="0"/>
              <a:t>:  </a:t>
            </a:r>
            <a:r>
              <a:rPr lang="en-GB" sz="1000" i="1" dirty="0" smtClean="0"/>
              <a:t>IKC coordination manager</a:t>
            </a:r>
          </a:p>
          <a:p>
            <a:pPr marL="179388" indent="-179388" defTabSz="913246">
              <a:defRPr/>
            </a:pPr>
            <a:r>
              <a:rPr lang="en-GB" sz="1000" dirty="0" smtClean="0"/>
              <a:t>Nick Gazis:  </a:t>
            </a:r>
            <a:r>
              <a:rPr lang="en-GB" sz="1000" i="1" dirty="0" err="1" smtClean="0"/>
              <a:t>Acc</a:t>
            </a:r>
            <a:r>
              <a:rPr lang="en-GB" sz="1000" i="1" dirty="0" smtClean="0"/>
              <a:t> </a:t>
            </a:r>
            <a:r>
              <a:rPr lang="en-GB" sz="1000" i="1" dirty="0" smtClean="0"/>
              <a:t>site infrastructure </a:t>
            </a:r>
            <a:r>
              <a:rPr lang="en-GB" sz="1000" i="1" dirty="0" err="1" smtClean="0"/>
              <a:t>coord</a:t>
            </a:r>
            <a:r>
              <a:rPr lang="en-GB" sz="1000" i="1" dirty="0" smtClean="0"/>
              <a:t> (WPs 98,99)</a:t>
            </a:r>
          </a:p>
          <a:p>
            <a:pPr marL="179388" indent="-179388" defTabSz="913246">
              <a:defRPr/>
            </a:pPr>
            <a:r>
              <a:rPr lang="en-GB" sz="1000" dirty="0" smtClean="0"/>
              <a:t>Håkan Danared: </a:t>
            </a:r>
            <a:r>
              <a:rPr lang="en-GB" sz="1000" dirty="0" smtClean="0"/>
              <a:t>Installation coordinator &amp; </a:t>
            </a:r>
            <a:r>
              <a:rPr lang="en-GB" sz="1000" i="1" dirty="0" err="1" smtClean="0"/>
              <a:t>Linac</a:t>
            </a:r>
            <a:r>
              <a:rPr lang="en-GB" sz="1000" i="1" dirty="0" smtClean="0"/>
              <a:t> </a:t>
            </a:r>
            <a:r>
              <a:rPr lang="en-GB" sz="1000" i="1" dirty="0" smtClean="0"/>
              <a:t>systems leader (WPs 3,4,5,6,14)</a:t>
            </a:r>
          </a:p>
          <a:p>
            <a:pPr marL="179388" indent="-179388" defTabSz="913246">
              <a:defRPr/>
            </a:pPr>
            <a:r>
              <a:rPr lang="en-GB" sz="1000" dirty="0" smtClean="0"/>
              <a:t>Andreas Jansson: </a:t>
            </a:r>
            <a:r>
              <a:rPr lang="en-GB" sz="1000" i="1" dirty="0" smtClean="0"/>
              <a:t>Beam Physics, Diagnostics, Ops planning </a:t>
            </a:r>
            <a:r>
              <a:rPr lang="en-GB" sz="1000" i="1" dirty="0" err="1" smtClean="0"/>
              <a:t>mgr</a:t>
            </a:r>
            <a:r>
              <a:rPr lang="en-GB" sz="1000" i="1" dirty="0" smtClean="0"/>
              <a:t> (WPs 2,7)</a:t>
            </a:r>
            <a:endParaRPr lang="en-GB" sz="1000" dirty="0" smtClean="0"/>
          </a:p>
          <a:p>
            <a:pPr marL="179388" indent="-179388" defTabSz="913246">
              <a:defRPr/>
            </a:pPr>
            <a:r>
              <a:rPr lang="en-GB" sz="1000" dirty="0" smtClean="0"/>
              <a:t>Anders Sunesson:  </a:t>
            </a:r>
            <a:r>
              <a:rPr lang="en-GB" sz="1000" i="1" dirty="0" smtClean="0"/>
              <a:t>RF power systems leader (WPs 8,17)</a:t>
            </a:r>
          </a:p>
          <a:p>
            <a:pPr marL="0" indent="0" defTabSz="913246">
              <a:buNone/>
              <a:defRPr/>
            </a:pPr>
            <a:r>
              <a:rPr lang="en-GB" sz="1000" dirty="0" smtClean="0"/>
              <a:t>Note: </a:t>
            </a:r>
            <a:r>
              <a:rPr lang="en-GB" sz="1000" i="1" dirty="0" smtClean="0"/>
              <a:t>Section Leaders (AD line) can be called to participate in AccMT meetings</a:t>
            </a:r>
            <a:endParaRPr lang="en-GB" sz="1000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88024" y="2276872"/>
            <a:ext cx="4320480" cy="79208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246">
              <a:buFont typeface="Arial" panose="020B0604020202020204" pitchFamily="34" charset="0"/>
              <a:buNone/>
              <a:defRPr/>
            </a:pPr>
            <a:r>
              <a:rPr lang="en-GB" sz="1000" b="1" dirty="0" smtClean="0"/>
              <a:t>Accelerator Technical Board (ATB) – meets quarterly:</a:t>
            </a:r>
          </a:p>
          <a:p>
            <a:pPr marL="179388" indent="-179388" defTabSz="913246">
              <a:defRPr/>
            </a:pPr>
            <a:r>
              <a:rPr lang="en-GB" sz="1000" dirty="0" smtClean="0"/>
              <a:t>AccMT &amp; all WP leaders and deputies</a:t>
            </a:r>
          </a:p>
          <a:p>
            <a:pPr marL="179388" indent="-179388" defTabSz="913246">
              <a:defRPr/>
            </a:pPr>
            <a:r>
              <a:rPr lang="en-GB" sz="1000" dirty="0" smtClean="0"/>
              <a:t>Reps of all contracted institutes if not already a WP leader</a:t>
            </a:r>
          </a:p>
          <a:p>
            <a:pPr marL="179388" indent="-179388" defTabSz="913246">
              <a:defRPr/>
            </a:pPr>
            <a:r>
              <a:rPr lang="en-GB" sz="1000" dirty="0" smtClean="0"/>
              <a:t>ESS Machine Management Team members invited</a:t>
            </a:r>
          </a:p>
          <a:p>
            <a:pPr marL="0" indent="0" defTabSz="913246">
              <a:buNone/>
              <a:defRPr/>
            </a:pPr>
            <a:endParaRPr lang="en-GB" sz="1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88024" y="1412776"/>
            <a:ext cx="4320480" cy="79208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246">
              <a:buFont typeface="Arial" panose="020B0604020202020204" pitchFamily="34" charset="0"/>
              <a:buNone/>
              <a:defRPr/>
            </a:pPr>
            <a:r>
              <a:rPr lang="en-GB" sz="1000" b="1" dirty="0" smtClean="0"/>
              <a:t>Accelerator Collaboration Board (ACB) – meets twice annually:</a:t>
            </a:r>
          </a:p>
          <a:p>
            <a:pPr marL="179388" indent="-179388" defTabSz="913246">
              <a:defRPr/>
            </a:pPr>
            <a:r>
              <a:rPr lang="en-GB" sz="1000" dirty="0" smtClean="0"/>
              <a:t>Reps from each IKC &amp; collaborating institute (one elected as chair)</a:t>
            </a:r>
          </a:p>
          <a:p>
            <a:pPr marL="179388" indent="-179388" defTabSz="913246">
              <a:defRPr/>
            </a:pPr>
            <a:r>
              <a:rPr lang="en-GB" sz="1000" dirty="0" smtClean="0"/>
              <a:t>ESS Technical Director</a:t>
            </a:r>
          </a:p>
          <a:p>
            <a:pPr marL="179388" indent="-179388" defTabSz="913246">
              <a:defRPr/>
            </a:pPr>
            <a:r>
              <a:rPr lang="en-GB" sz="1000" dirty="0" smtClean="0"/>
              <a:t>ACCSYS Sub-Project leader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88024" y="5661248"/>
            <a:ext cx="4320480" cy="936104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246">
              <a:buNone/>
              <a:defRPr/>
            </a:pPr>
            <a:r>
              <a:rPr lang="en-GB" sz="1000" b="1" dirty="0" smtClean="0"/>
              <a:t>IKC coordination, IKC liaisons &amp; BrightNESS IKC ‘field coordination’:   </a:t>
            </a:r>
          </a:p>
          <a:p>
            <a:pPr marL="0" indent="0" defTabSz="913246">
              <a:buNone/>
              <a:defRPr/>
            </a:pPr>
            <a:r>
              <a:rPr lang="en-GB" sz="1000" dirty="0" smtClean="0"/>
              <a:t>Peo </a:t>
            </a:r>
            <a:r>
              <a:rPr lang="en-GB" sz="1000" dirty="0" err="1" smtClean="0"/>
              <a:t>Gustafsson</a:t>
            </a:r>
            <a:r>
              <a:rPr lang="en-GB" sz="1000" dirty="0" smtClean="0"/>
              <a:t>:  </a:t>
            </a:r>
            <a:r>
              <a:rPr lang="en-GB" sz="1000" i="1" dirty="0" smtClean="0"/>
              <a:t>IKC </a:t>
            </a:r>
            <a:r>
              <a:rPr lang="en-GB" sz="1000" i="1" dirty="0" err="1" smtClean="0"/>
              <a:t>coord</a:t>
            </a:r>
            <a:r>
              <a:rPr lang="en-GB" sz="1000" i="1" dirty="0" smtClean="0"/>
              <a:t> </a:t>
            </a:r>
            <a:r>
              <a:rPr lang="en-GB" sz="1000" i="1" dirty="0" err="1" smtClean="0"/>
              <a:t>mgr</a:t>
            </a:r>
            <a:r>
              <a:rPr lang="en-GB" sz="1000" dirty="0" smtClean="0"/>
              <a:t>	Ebbe Malmstedt (C): </a:t>
            </a:r>
            <a:r>
              <a:rPr lang="en-GB" sz="1000" i="1" dirty="0" smtClean="0"/>
              <a:t>assists overall IKC </a:t>
            </a:r>
            <a:r>
              <a:rPr lang="en-GB" sz="1000" i="1" dirty="0" err="1" smtClean="0"/>
              <a:t>coord</a:t>
            </a:r>
            <a:endParaRPr lang="en-GB" sz="1000" i="1" dirty="0" smtClean="0"/>
          </a:p>
          <a:p>
            <a:pPr marL="0" indent="0" defTabSz="612775">
              <a:buNone/>
              <a:tabLst>
                <a:tab pos="1436688" algn="l"/>
              </a:tabLst>
              <a:defRPr/>
            </a:pPr>
            <a:r>
              <a:rPr lang="en-GB" sz="1000" dirty="0" smtClean="0"/>
              <a:t>Georg Hulla:  </a:t>
            </a:r>
            <a:r>
              <a:rPr lang="en-GB" sz="1000" i="1" dirty="0" smtClean="0"/>
              <a:t>for WP 3 IKC		</a:t>
            </a:r>
            <a:r>
              <a:rPr lang="en-GB" sz="1000" dirty="0" smtClean="0"/>
              <a:t>Felix Schlander: </a:t>
            </a:r>
            <a:r>
              <a:rPr lang="en-GB" sz="1000" i="1" dirty="0" smtClean="0"/>
              <a:t>for WP 4 &amp; WP 5 </a:t>
            </a:r>
          </a:p>
          <a:p>
            <a:pPr marL="0" indent="0" defTabSz="612775">
              <a:buNone/>
              <a:tabLst>
                <a:tab pos="1436688" algn="l"/>
              </a:tabLst>
              <a:defRPr/>
            </a:pPr>
            <a:r>
              <a:rPr lang="en-GB" sz="1000" dirty="0" smtClean="0"/>
              <a:t>Frank Hellström (C):  </a:t>
            </a:r>
            <a:r>
              <a:rPr lang="en-GB" sz="1000" i="1" dirty="0" smtClean="0"/>
              <a:t>for WP 3 IKC </a:t>
            </a:r>
            <a:r>
              <a:rPr lang="en-GB" sz="1000" dirty="0" smtClean="0"/>
              <a:t>	Nuno Elias: </a:t>
            </a:r>
            <a:r>
              <a:rPr lang="en-GB" sz="1000" i="1" dirty="0" smtClean="0"/>
              <a:t>for</a:t>
            </a:r>
            <a:r>
              <a:rPr lang="en-GB" sz="1000" dirty="0" smtClean="0"/>
              <a:t> </a:t>
            </a:r>
            <a:r>
              <a:rPr lang="en-GB" sz="1000" i="1" dirty="0" smtClean="0"/>
              <a:t>WP 4 &amp; WP 5 IKC </a:t>
            </a:r>
          </a:p>
          <a:p>
            <a:pPr marL="0" indent="0" defTabSz="612775">
              <a:buNone/>
              <a:tabLst>
                <a:tab pos="1436688" algn="l"/>
              </a:tabLst>
              <a:defRPr/>
            </a:pPr>
            <a:r>
              <a:rPr lang="en-GB" sz="1000" i="1" dirty="0" smtClean="0"/>
              <a:t>		</a:t>
            </a:r>
            <a:r>
              <a:rPr lang="en-GB" sz="1000" dirty="0" smtClean="0"/>
              <a:t>Fredrik Håkansson (C): </a:t>
            </a:r>
            <a:r>
              <a:rPr lang="en-GB" sz="1000" i="1" dirty="0" smtClean="0"/>
              <a:t>for WP 4 &amp; 5 </a:t>
            </a:r>
          </a:p>
          <a:p>
            <a:pPr marL="0" indent="0" defTabSz="612775">
              <a:buNone/>
              <a:tabLst>
                <a:tab pos="1436688" algn="l"/>
              </a:tabLst>
              <a:defRPr/>
            </a:pPr>
            <a:r>
              <a:rPr lang="en-GB" sz="1000" dirty="0" smtClean="0"/>
              <a:t>		</a:t>
            </a:r>
            <a:endParaRPr lang="en-GB" sz="1000" i="1" dirty="0" smtClean="0"/>
          </a:p>
        </p:txBody>
      </p:sp>
    </p:spTree>
    <p:extLst>
      <p:ext uri="{BB962C8B-B14F-4D97-AF65-F5344CB8AC3E}">
        <p14:creationId xmlns:p14="http://schemas.microsoft.com/office/powerpoint/2010/main" val="1864729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Highlights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Ion source and LEBT tested in Catania and now being transported to ESS</a:t>
            </a:r>
            <a:endParaRPr lang="en-US" dirty="0"/>
          </a:p>
          <a:p>
            <a:r>
              <a:rPr lang="en-US" dirty="0" smtClean="0"/>
              <a:t>Successful Cool Down and Low Power Tests of M-ECCTD prototype </a:t>
            </a:r>
            <a:r>
              <a:rPr lang="en-US" dirty="0" err="1" smtClean="0"/>
              <a:t>cryomodule</a:t>
            </a:r>
            <a:endParaRPr lang="en-US" dirty="0"/>
          </a:p>
          <a:p>
            <a:r>
              <a:rPr lang="en-US" dirty="0" smtClean="0"/>
              <a:t>Successful test of continuous He II transfer between Valve Box and Spoke Cavity </a:t>
            </a:r>
            <a:r>
              <a:rPr lang="en-US" dirty="0" err="1" smtClean="0"/>
              <a:t>Cryomodule</a:t>
            </a:r>
            <a:r>
              <a:rPr lang="en-US" dirty="0" smtClean="0"/>
              <a:t> – no flow instabilities observed</a:t>
            </a:r>
          </a:p>
          <a:p>
            <a:r>
              <a:rPr lang="en-US" dirty="0"/>
              <a:t>New ITC </a:t>
            </a:r>
            <a:r>
              <a:rPr lang="en-US" dirty="0" smtClean="0"/>
              <a:t>plan moved </a:t>
            </a:r>
            <a:r>
              <a:rPr lang="en-US" dirty="0"/>
              <a:t>into </a:t>
            </a:r>
            <a:r>
              <a:rPr lang="en-US" dirty="0" smtClean="0"/>
              <a:t>P6: it is now being ”resourced</a:t>
            </a:r>
            <a:r>
              <a:rPr lang="en-US" dirty="0"/>
              <a:t>” </a:t>
            </a: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dirty="0" smtClean="0"/>
              <a:t>joint </a:t>
            </a:r>
            <a:r>
              <a:rPr lang="en-US" dirty="0"/>
              <a:t>planning with ICS </a:t>
            </a:r>
            <a:r>
              <a:rPr lang="en-US" dirty="0" smtClean="0"/>
              <a:t>has started</a:t>
            </a:r>
            <a:endParaRPr lang="en-US" dirty="0"/>
          </a:p>
          <a:p>
            <a:r>
              <a:rPr lang="en-US" dirty="0"/>
              <a:t>Installation of Cable Trays, Cables, water cooling and electronics at Test Stand </a:t>
            </a:r>
            <a:r>
              <a:rPr lang="en-US" dirty="0" smtClean="0"/>
              <a:t>2</a:t>
            </a:r>
          </a:p>
          <a:p>
            <a:r>
              <a:rPr lang="en-US" dirty="0"/>
              <a:t>Annual Review, TAC and collaboration board </a:t>
            </a:r>
            <a:r>
              <a:rPr lang="en-US" dirty="0" smtClean="0"/>
              <a:t>held</a:t>
            </a:r>
            <a:endParaRPr lang="en-US" dirty="0"/>
          </a:p>
          <a:p>
            <a:r>
              <a:rPr lang="en-US" dirty="0" smtClean="0"/>
              <a:t>Strong </a:t>
            </a:r>
            <a:r>
              <a:rPr lang="en-US" dirty="0"/>
              <a:t>support from TAC for AD and EIS approach to integration and installation for </a:t>
            </a:r>
            <a:r>
              <a:rPr lang="en-US" dirty="0" smtClean="0"/>
              <a:t>FEB</a:t>
            </a:r>
          </a:p>
          <a:p>
            <a:r>
              <a:rPr lang="en-US" dirty="0"/>
              <a:t>Scope transfer to CF for FEB installation of cables, cables trays, </a:t>
            </a:r>
            <a:r>
              <a:rPr lang="en-US" dirty="0" err="1"/>
              <a:t>watercooling</a:t>
            </a:r>
            <a:r>
              <a:rPr lang="en-US" dirty="0"/>
              <a:t> and equipment moving and </a:t>
            </a:r>
            <a:r>
              <a:rPr lang="en-US" dirty="0" smtClean="0"/>
              <a:t>fixation</a:t>
            </a:r>
          </a:p>
          <a:p>
            <a:pPr lvl="1"/>
            <a:r>
              <a:rPr lang="en-US" dirty="0" smtClean="0"/>
              <a:t>Work on-going and the cooling water installation is close to complete</a:t>
            </a:r>
          </a:p>
          <a:p>
            <a:r>
              <a:rPr lang="en-US" dirty="0" smtClean="0"/>
              <a:t>We started discussion with </a:t>
            </a:r>
            <a:r>
              <a:rPr lang="en-US" dirty="0" err="1" smtClean="0"/>
              <a:t>Cf</a:t>
            </a:r>
            <a:r>
              <a:rPr lang="en-US" dirty="0" smtClean="0"/>
              <a:t> to continue this approach for RF gallery and tunnel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607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Issues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79532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Important delays on Ready For Installation (RFI) dates for several key in-kind partners will only enable beam from NC </a:t>
            </a:r>
            <a:r>
              <a:rPr lang="en-GB" dirty="0" err="1" smtClean="0"/>
              <a:t>linac</a:t>
            </a:r>
            <a:r>
              <a:rPr lang="en-GB" dirty="0" smtClean="0"/>
              <a:t> in 2019 and beam to target at 572 MeV in October 2020</a:t>
            </a:r>
          </a:p>
          <a:p>
            <a:r>
              <a:rPr lang="en-GB" dirty="0" smtClean="0"/>
              <a:t>Stub </a:t>
            </a:r>
            <a:r>
              <a:rPr lang="en-GB" dirty="0"/>
              <a:t>installation testing confirmed that it is impossible to safely insert heavy shielding material between the waveguides (limited </a:t>
            </a:r>
            <a:r>
              <a:rPr lang="en-GB" dirty="0" smtClean="0"/>
              <a:t>space) and that more is needed to find a solution</a:t>
            </a:r>
          </a:p>
          <a:p>
            <a:r>
              <a:rPr lang="en-GB" dirty="0" smtClean="0"/>
              <a:t>The ES&amp;H procedures are still being put in </a:t>
            </a:r>
            <a:r>
              <a:rPr lang="en-GB" smtClean="0"/>
              <a:t>place for work on site </a:t>
            </a:r>
            <a:r>
              <a:rPr lang="en-GB" dirty="0" smtClean="0"/>
              <a:t>but with scope transfer we can handle it</a:t>
            </a:r>
          </a:p>
          <a:p>
            <a:r>
              <a:rPr lang="en-GB" dirty="0" smtClean="0"/>
              <a:t>QA/QC </a:t>
            </a:r>
            <a:r>
              <a:rPr lang="en-GB" dirty="0"/>
              <a:t>Planning and preparation for Partner visits to align expectations on </a:t>
            </a:r>
            <a:r>
              <a:rPr lang="en-GB" dirty="0" err="1"/>
              <a:t>CoC</a:t>
            </a:r>
            <a:r>
              <a:rPr lang="en-GB" dirty="0"/>
              <a:t> and CE </a:t>
            </a:r>
            <a:r>
              <a:rPr lang="en-GB" dirty="0" smtClean="0"/>
              <a:t>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 Graph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pic>
        <p:nvPicPr>
          <p:cNvPr id="5" name="Picture 4" descr="&lt;CH226&g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915" y="1476004"/>
            <a:ext cx="9089881" cy="33740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7544" y="4509120"/>
            <a:ext cx="8136904" cy="2862322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Current Status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Cost Variance is by end of Sep </a:t>
            </a:r>
            <a:r>
              <a:rPr lang="en-US" dirty="0" smtClean="0"/>
              <a:t>-946 k€ (last month it was -1.9 M€).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Main contributors to the CV are: Beam Delivery </a:t>
            </a:r>
            <a:r>
              <a:rPr lang="en-US" dirty="0" smtClean="0"/>
              <a:t>Systems, Beam Diagnostics and Cooling Support.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Schedule </a:t>
            </a:r>
            <a:r>
              <a:rPr lang="en-US" dirty="0"/>
              <a:t>variance is by end of Sep </a:t>
            </a:r>
            <a:r>
              <a:rPr lang="en-US" dirty="0" smtClean="0"/>
              <a:t>-27.5 </a:t>
            </a:r>
            <a:r>
              <a:rPr lang="en-US" dirty="0"/>
              <a:t>M</a:t>
            </a:r>
            <a:r>
              <a:rPr lang="en-US" dirty="0" smtClean="0"/>
              <a:t>€ (improved by 9.3 M€ since last month).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Main contributors to the SV are: NCFE, </a:t>
            </a:r>
            <a:r>
              <a:rPr lang="en-US" dirty="0" smtClean="0"/>
              <a:t>Beam Delivery Systems, Vacuum </a:t>
            </a:r>
            <a:r>
              <a:rPr lang="en-US" dirty="0"/>
              <a:t>and </a:t>
            </a:r>
            <a:r>
              <a:rPr lang="en-US" dirty="0" smtClean="0"/>
              <a:t>Electrical </a:t>
            </a:r>
            <a:r>
              <a:rPr lang="en-US" dirty="0"/>
              <a:t>Support.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956376" y="3109065"/>
            <a:ext cx="1047750" cy="1000125"/>
          </a:xfrm>
          <a:prstGeom prst="rect">
            <a:avLst/>
          </a:prstGeom>
          <a:noFill/>
          <a:ln w="3175">
            <a:solidFill>
              <a:srgbClr val="363636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&lt;CH224&gt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47334" y="3481138"/>
            <a:ext cx="5633042" cy="628051"/>
          </a:xfrm>
          <a:prstGeom prst="rect">
            <a:avLst/>
          </a:prstGeom>
          <a:ln w="3175">
            <a:solidFill>
              <a:srgbClr val="36363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746130" y="1443920"/>
            <a:ext cx="13949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smtClean="0"/>
              <a:t>(* No InKind included)</a:t>
            </a:r>
            <a:endParaRPr lang="sv-SE" sz="1050"/>
          </a:p>
        </p:txBody>
      </p:sp>
    </p:spTree>
    <p:extLst>
      <p:ext uri="{BB962C8B-B14F-4D97-AF65-F5344CB8AC3E}">
        <p14:creationId xmlns:p14="http://schemas.microsoft.com/office/powerpoint/2010/main" val="899861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4209"/>
  <p:tag name="AS_OS" val="Microsoft Windows NT 6.1.7601 Service Pack 1"/>
  <p:tag name="AS_RELEASE_DATE" val="2014.10.14"/>
  <p:tag name="AS_TITLE" val="Aspose.Slides for .NET 4.0"/>
  <p:tag name="AS_VERSION" val="14.8.0.0"/>
</p:tagLst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21700</TotalTime>
  <Words>2443</Words>
  <Application>Microsoft Macintosh PowerPoint</Application>
  <PresentationFormat>On-screen Show (4:3)</PresentationFormat>
  <Paragraphs>668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Gill Sans</vt:lpstr>
      <vt:lpstr>Gill Sans Light</vt:lpstr>
      <vt:lpstr>Helvetica</vt:lpstr>
      <vt:lpstr>Arial</vt:lpstr>
      <vt:lpstr>ESS Core Powerpoint</vt:lpstr>
      <vt:lpstr>Status ACCSYS December 2017 </vt:lpstr>
      <vt:lpstr>Accelerator Collaboration - Accelerator</vt:lpstr>
      <vt:lpstr>Linac tunnel</vt:lpstr>
      <vt:lpstr>Installation has started on site (e.g. phase reference line and cryogenics)</vt:lpstr>
      <vt:lpstr>Accelerator Division– organigram for line org and In-kinds</vt:lpstr>
      <vt:lpstr>Accelerator Systems (sub-) Project (ACCSYS) – organization</vt:lpstr>
      <vt:lpstr>Highlights</vt:lpstr>
      <vt:lpstr>Issues</vt:lpstr>
      <vt:lpstr>EV Graph</vt:lpstr>
      <vt:lpstr>Milestones (1/2)</vt:lpstr>
      <vt:lpstr>Milestones (2/2)</vt:lpstr>
      <vt:lpstr>EAC (1/2)</vt:lpstr>
      <vt:lpstr>EAC (2/2)</vt:lpstr>
      <vt:lpstr>Risk Mitigation Status (data from Exonaut)  </vt:lpstr>
      <vt:lpstr>Risk Mitigation Status (data from Exonaut)  </vt:lpstr>
      <vt:lpstr>Information</vt:lpstr>
      <vt:lpstr>And finally</vt:lpstr>
    </vt:vector>
  </TitlesOfParts>
  <Manager/>
  <Company>ESS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Mats Lindroos</cp:lastModifiedBy>
  <cp:revision>195</cp:revision>
  <cp:lastPrinted>2017-09-16T12:28:11Z</cp:lastPrinted>
  <dcterms:created xsi:type="dcterms:W3CDTF">2013-10-29T16:05:10Z</dcterms:created>
  <dcterms:modified xsi:type="dcterms:W3CDTF">2017-12-05T07:43:24Z</dcterms:modified>
</cp:coreProperties>
</file>