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304" r:id="rId3"/>
    <p:sldId id="295" r:id="rId4"/>
    <p:sldId id="264" r:id="rId5"/>
    <p:sldId id="276" r:id="rId6"/>
    <p:sldId id="262" r:id="rId7"/>
    <p:sldId id="281" r:id="rId8"/>
    <p:sldId id="283" r:id="rId9"/>
    <p:sldId id="273" r:id="rId10"/>
    <p:sldId id="303" r:id="rId11"/>
    <p:sldId id="296" r:id="rId12"/>
    <p:sldId id="297" r:id="rId13"/>
    <p:sldId id="272" r:id="rId14"/>
    <p:sldId id="305" r:id="rId15"/>
    <p:sldId id="271" r:id="rId16"/>
    <p:sldId id="298" r:id="rId17"/>
    <p:sldId id="275" r:id="rId18"/>
    <p:sldId id="300" r:id="rId19"/>
    <p:sldId id="301" r:id="rId20"/>
    <p:sldId id="270" r:id="rId21"/>
    <p:sldId id="261" r:id="rId22"/>
    <p:sldId id="285" r:id="rId23"/>
    <p:sldId id="282" r:id="rId24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24" autoAdjust="0"/>
    <p:restoredTop sz="91856" autoAdjust="0"/>
  </p:normalViewPr>
  <p:slideViewPr>
    <p:cSldViewPr>
      <p:cViewPr>
        <p:scale>
          <a:sx n="90" d="100"/>
          <a:sy n="90" d="100"/>
        </p:scale>
        <p:origin x="-1301" y="28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2017-12-06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smtClean="0"/>
              <a:t>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9410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8161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42 Machine</a:t>
            </a:r>
          </a:p>
          <a:p>
            <a:r>
              <a:rPr lang="en-US" smtClean="0"/>
              <a:t>35 Low</a:t>
            </a:r>
            <a:r>
              <a:rPr lang="en-US" baseline="0" smtClean="0"/>
              <a:t> voltage</a:t>
            </a:r>
          </a:p>
          <a:p>
            <a:r>
              <a:rPr lang="en-US" baseline="0" smtClean="0"/>
              <a:t>30 Electromagnetic compatibility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0469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13662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2630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5516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06/12/2017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06/12/2017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06/12/2017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06/12/2017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06/12/2017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/>
              <a:t>CE marking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ESS-CEA ESSI Coordination Committee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r>
              <a:rPr lang="en-GB" sz="1400" dirty="0" smtClean="0">
                <a:solidFill>
                  <a:srgbClr val="FFFFFF"/>
                </a:solidFill>
              </a:rPr>
              <a:t>Dec 06</a:t>
            </a: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! </a:t>
            </a:r>
            <a:r>
              <a:rPr lang="en-US" sz="1800" dirty="0" smtClean="0"/>
              <a:t>Declaration of Conformity </a:t>
            </a:r>
            <a:r>
              <a:rPr lang="mr-IN" sz="1800" dirty="0" smtClean="0"/>
              <a:t>–</a:t>
            </a:r>
            <a:r>
              <a:rPr lang="en-US" sz="1800" dirty="0" smtClean="0"/>
              <a:t> </a:t>
            </a:r>
            <a:r>
              <a:rPr lang="en-US" sz="1800" dirty="0" err="1" smtClean="0"/>
              <a:t>DoC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528518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ESS will (most likely) set up an Expert panel</a:t>
            </a:r>
          </a:p>
          <a:p>
            <a:pPr lvl="1"/>
            <a:r>
              <a:rPr lang="en-US" dirty="0" smtClean="0"/>
              <a:t>To support the project needs and answering questions </a:t>
            </a:r>
          </a:p>
          <a:p>
            <a:pPr lvl="1"/>
            <a:r>
              <a:rPr lang="en-US" dirty="0" smtClean="0"/>
              <a:t>Collective and broad competence to guide</a:t>
            </a:r>
          </a:p>
          <a:p>
            <a:pPr lvl="1"/>
            <a:r>
              <a:rPr lang="en-US" dirty="0" smtClean="0"/>
              <a:t>Give guidance towards the best possible approach</a:t>
            </a:r>
          </a:p>
          <a:p>
            <a:r>
              <a:rPr lang="en-US" dirty="0" smtClean="0"/>
              <a:t>ESS will make a specialist available for a number of month to help out </a:t>
            </a:r>
          </a:p>
          <a:p>
            <a:r>
              <a:rPr lang="en-US" dirty="0" smtClean="0"/>
              <a:t>ESS will not become “CE” Taliban's, the best practical approach, will give necessary </a:t>
            </a:r>
            <a:r>
              <a:rPr lang="sv-SE" dirty="0" smtClean="0"/>
              <a:t>leeway, we will not make it Black or with 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safety </a:t>
            </a:r>
            <a:r>
              <a:rPr lang="en-US" u="sng" dirty="0" smtClean="0">
                <a:solidFill>
                  <a:schemeClr val="tx1"/>
                </a:solidFill>
              </a:rPr>
              <a:t>risk analyze </a:t>
            </a:r>
            <a:r>
              <a:rPr lang="en-US" dirty="0" smtClean="0">
                <a:solidFill>
                  <a:schemeClr val="tx1"/>
                </a:solidFill>
              </a:rPr>
              <a:t>will be the driving tool (evaluated in several steps towards all identified risk mitigated)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Most likely it has to be treated as a </a:t>
            </a:r>
            <a:r>
              <a:rPr lang="en-US" u="sng" dirty="0" smtClean="0">
                <a:solidFill>
                  <a:schemeClr val="tx1"/>
                </a:solidFill>
              </a:rPr>
              <a:t>Reversed-FMEA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1700" dirty="0" smtClean="0">
                <a:solidFill>
                  <a:schemeClr val="tx1"/>
                </a:solidFill>
              </a:rPr>
              <a:t>(</a:t>
            </a:r>
            <a:r>
              <a:rPr lang="en-US" sz="1700" dirty="0"/>
              <a:t>Failure Mode and Effects </a:t>
            </a:r>
            <a:r>
              <a:rPr lang="en-US" sz="1700" dirty="0" smtClean="0"/>
              <a:t>Analysis)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components and equipment will be used by skilled, trained people, not a available on the common market</a:t>
            </a:r>
          </a:p>
          <a:p>
            <a:r>
              <a:rPr lang="en-US" dirty="0" smtClean="0"/>
              <a:t>The machine view shall be on as low level ass possible  </a:t>
            </a:r>
          </a:p>
          <a:p>
            <a:r>
              <a:rPr lang="en-US" dirty="0" smtClean="0"/>
              <a:t>AD and WP and QA/QC will support our partners as needed, but the needs has to be identified and driven from the partners side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723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How to do this ? ”road map”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Based on components to be delivered and its boundaries;</a:t>
            </a:r>
          </a:p>
          <a:p>
            <a:r>
              <a:rPr lang="en-GB" dirty="0" smtClean="0"/>
              <a:t>Our partners identify relevant regulations, directives standards, norms and requirements</a:t>
            </a:r>
          </a:p>
          <a:p>
            <a:pPr lvl="1"/>
            <a:r>
              <a:rPr lang="en-GB" dirty="0" smtClean="0"/>
              <a:t>Identify applicable and relevant parts </a:t>
            </a:r>
          </a:p>
          <a:p>
            <a:pPr lvl="1"/>
            <a:r>
              <a:rPr lang="en-GB" dirty="0" smtClean="0"/>
              <a:t>Plan and Perform necessary verifications</a:t>
            </a:r>
          </a:p>
          <a:p>
            <a:pPr lvl="1"/>
            <a:r>
              <a:rPr lang="en-GB" dirty="0" smtClean="0"/>
              <a:t>Develop needed documentation</a:t>
            </a:r>
          </a:p>
          <a:p>
            <a:r>
              <a:rPr lang="en-GB" dirty="0" smtClean="0"/>
              <a:t>Design and component construction</a:t>
            </a:r>
          </a:p>
          <a:p>
            <a:pPr lvl="1"/>
            <a:r>
              <a:rPr lang="en-GB" dirty="0" smtClean="0"/>
              <a:t>Reviews e.g.. PDR, CDR, TRR, SAR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Safety risk analysis </a:t>
            </a:r>
            <a:r>
              <a:rPr lang="en-GB" sz="1200" dirty="0" smtClean="0">
                <a:solidFill>
                  <a:srgbClr val="FF0000"/>
                </a:solidFill>
              </a:rPr>
              <a:t>(design impact, </a:t>
            </a:r>
            <a:r>
              <a:rPr lang="en-GB" sz="1200" dirty="0" err="1" smtClean="0">
                <a:solidFill>
                  <a:srgbClr val="FF0000"/>
                </a:solidFill>
              </a:rPr>
              <a:t>adm.</a:t>
            </a:r>
            <a:r>
              <a:rPr lang="en-GB" sz="1200" dirty="0" smtClean="0">
                <a:solidFill>
                  <a:srgbClr val="FF0000"/>
                </a:solidFill>
              </a:rPr>
              <a:t> control, op manual)</a:t>
            </a:r>
            <a:endParaRPr lang="en-GB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/>
              <a:t>Witnessing, Reviewing or Auditing manufacturing Inspection and Test including FAT</a:t>
            </a:r>
          </a:p>
          <a:p>
            <a:pPr lvl="1"/>
            <a:r>
              <a:rPr lang="en-GB" dirty="0" smtClean="0"/>
              <a:t>Final Documentation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11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13432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How to do this ? ”road map”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Based on Design and component construction to find common relevant minimalistic approach</a:t>
            </a:r>
          </a:p>
          <a:p>
            <a:pPr lvl="1"/>
            <a:r>
              <a:rPr lang="en-GB" dirty="0" smtClean="0"/>
              <a:t>IK partner present intention and ask questions  </a:t>
            </a:r>
          </a:p>
          <a:p>
            <a:pPr lvl="1"/>
            <a:r>
              <a:rPr lang="en-GB" dirty="0" smtClean="0"/>
              <a:t>ESS give support to outline the approach and structuring of information to ”declaration of conformity” </a:t>
            </a:r>
          </a:p>
          <a:p>
            <a:pPr lvl="2"/>
            <a:r>
              <a:rPr lang="en-GB" dirty="0" smtClean="0"/>
              <a:t>ESS will give the IK partners needed support in the decision process to meet the final objective </a:t>
            </a:r>
          </a:p>
          <a:p>
            <a:pPr lvl="2"/>
            <a:r>
              <a:rPr lang="en-GB" dirty="0"/>
              <a:t>ESS </a:t>
            </a:r>
            <a:r>
              <a:rPr lang="en-GB" dirty="0" smtClean="0"/>
              <a:t>will define the level and ambition in cooperation with the partners </a:t>
            </a:r>
            <a:endParaRPr lang="en-GB" dirty="0"/>
          </a:p>
          <a:p>
            <a:r>
              <a:rPr lang="en-GB" dirty="0" smtClean="0"/>
              <a:t>Based on Design and component construction</a:t>
            </a:r>
          </a:p>
          <a:p>
            <a:pPr lvl="1"/>
            <a:r>
              <a:rPr lang="en-GB" dirty="0" smtClean="0"/>
              <a:t>Partner compile needed documentation and issue ”declaration of conformity” </a:t>
            </a:r>
          </a:p>
          <a:p>
            <a:pPr lvl="1"/>
            <a:r>
              <a:rPr lang="en-GB" dirty="0" smtClean="0"/>
              <a:t>ESS verify partner compliance 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12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06634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to do ? The “Principle approach”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13</a:t>
            </a:fld>
            <a:endParaRPr lang="en-GB" noProof="0"/>
          </a:p>
        </p:txBody>
      </p:sp>
      <p:sp>
        <p:nvSpPr>
          <p:cNvPr id="5" name="Rectangle 4"/>
          <p:cNvSpPr/>
          <p:nvPr/>
        </p:nvSpPr>
        <p:spPr>
          <a:xfrm>
            <a:off x="5148064" y="2276872"/>
            <a:ext cx="1764704" cy="30963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Issue </a:t>
            </a:r>
          </a:p>
          <a:p>
            <a:pPr algn="ctr"/>
            <a:r>
              <a:rPr lang="en-US" smtClean="0"/>
              <a:t>User manual</a:t>
            </a:r>
          </a:p>
          <a:p>
            <a:pPr algn="ctr"/>
            <a:r>
              <a:rPr lang="en-US"/>
              <a:t>i</a:t>
            </a:r>
            <a:r>
              <a:rPr lang="en-US" smtClean="0"/>
              <a:t>n </a:t>
            </a:r>
            <a:r>
              <a:rPr lang="en-US"/>
              <a:t>E</a:t>
            </a:r>
            <a:r>
              <a:rPr lang="en-US" smtClean="0"/>
              <a:t>nglish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85592" y="2276872"/>
            <a:ext cx="1764704" cy="30963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Compile Technical file</a:t>
            </a:r>
          </a:p>
          <a:p>
            <a:pPr algn="ctr"/>
            <a:endParaRPr lang="en-US" smtClean="0"/>
          </a:p>
          <a:p>
            <a:pPr algn="ctr"/>
            <a:r>
              <a:rPr lang="en-US" smtClean="0"/>
              <a:t>Description, </a:t>
            </a:r>
            <a:r>
              <a:rPr lang="en-US"/>
              <a:t>Technical </a:t>
            </a:r>
            <a:r>
              <a:rPr lang="en-US" smtClean="0"/>
              <a:t>reports, </a:t>
            </a:r>
            <a:r>
              <a:rPr lang="en-US"/>
              <a:t>Test </a:t>
            </a:r>
            <a:r>
              <a:rPr lang="en-US" smtClean="0"/>
              <a:t>reports, </a:t>
            </a:r>
            <a:r>
              <a:rPr lang="en-US"/>
              <a:t>Construction </a:t>
            </a:r>
            <a:r>
              <a:rPr lang="en-US" smtClean="0"/>
              <a:t>plans, </a:t>
            </a:r>
            <a:r>
              <a:rPr lang="en-US"/>
              <a:t>Circuit </a:t>
            </a:r>
            <a:r>
              <a:rPr lang="en-US" smtClean="0"/>
              <a:t>diagrams, </a:t>
            </a:r>
            <a:r>
              <a:rPr lang="en-US"/>
              <a:t>Part lists etc.</a:t>
            </a:r>
          </a:p>
        </p:txBody>
      </p:sp>
      <p:sp>
        <p:nvSpPr>
          <p:cNvPr id="7" name="Rectangle 6"/>
          <p:cNvSpPr/>
          <p:nvPr/>
        </p:nvSpPr>
        <p:spPr>
          <a:xfrm>
            <a:off x="1115616" y="2276872"/>
            <a:ext cx="1764704" cy="30963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Identify Relevant </a:t>
            </a:r>
            <a:r>
              <a:rPr lang="en-US"/>
              <a:t>EC Directives </a:t>
            </a:r>
            <a:r>
              <a:rPr lang="en-US" smtClean="0"/>
              <a:t>e.g.</a:t>
            </a:r>
          </a:p>
          <a:p>
            <a:pPr algn="ctr"/>
            <a:r>
              <a:rPr lang="en-US" smtClean="0"/>
              <a:t>2006/42/EC</a:t>
            </a:r>
          </a:p>
          <a:p>
            <a:pPr algn="ctr"/>
            <a:r>
              <a:rPr lang="en-US" smtClean="0"/>
              <a:t>2014/35/EU</a:t>
            </a:r>
          </a:p>
          <a:p>
            <a:pPr algn="ctr"/>
            <a:r>
              <a:rPr lang="en-US" smtClean="0"/>
              <a:t>2014/30/EU</a:t>
            </a:r>
          </a:p>
          <a:p>
            <a:pPr algn="ctr"/>
            <a:endParaRPr lang="en-US"/>
          </a:p>
          <a:p>
            <a:pPr algn="ctr"/>
            <a:r>
              <a:rPr lang="en-US" smtClean="0"/>
              <a:t>Identify </a:t>
            </a:r>
            <a:r>
              <a:rPr lang="en-US"/>
              <a:t>and </a:t>
            </a:r>
            <a:r>
              <a:rPr lang="en-US" smtClean="0"/>
              <a:t>apply </a:t>
            </a:r>
            <a:r>
              <a:rPr lang="en-US"/>
              <a:t>applicable </a:t>
            </a:r>
            <a:r>
              <a:rPr lang="en-US" smtClean="0"/>
              <a:t>standards</a:t>
            </a:r>
          </a:p>
          <a:p>
            <a:endParaRPr lang="en-US" smtClean="0"/>
          </a:p>
        </p:txBody>
      </p:sp>
      <p:sp>
        <p:nvSpPr>
          <p:cNvPr id="8" name="Rectangle 7"/>
          <p:cNvSpPr/>
          <p:nvPr/>
        </p:nvSpPr>
        <p:spPr>
          <a:xfrm>
            <a:off x="2123728" y="5733257"/>
            <a:ext cx="3888432" cy="504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/>
              <a:t>Create </a:t>
            </a:r>
            <a:r>
              <a:rPr lang="en-US" smtClean="0"/>
              <a:t>a EC - Declaration </a:t>
            </a:r>
            <a:r>
              <a:rPr lang="en-US"/>
              <a:t>of conformity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2123728" y="6294185"/>
            <a:ext cx="3888432" cy="4471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Award of the EC</a:t>
            </a:r>
            <a:r>
              <a:rPr lang="en-US" smtClean="0"/>
              <a:t>-Conformity </a:t>
            </a:r>
            <a:r>
              <a:rPr lang="en-US"/>
              <a:t>mark (CE)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31840" y="1484784"/>
            <a:ext cx="1872208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Product</a:t>
            </a:r>
            <a:endParaRPr lang="en-US"/>
          </a:p>
        </p:txBody>
      </p:sp>
      <p:cxnSp>
        <p:nvCxnSpPr>
          <p:cNvPr id="13" name="Elbow Connector 12"/>
          <p:cNvCxnSpPr>
            <a:stCxn id="11" idx="2"/>
            <a:endCxn id="7" idx="0"/>
          </p:cNvCxnSpPr>
          <p:nvPr/>
        </p:nvCxnSpPr>
        <p:spPr>
          <a:xfrm rot="5400000">
            <a:off x="2924944" y="1133872"/>
            <a:ext cx="216024" cy="206997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11" idx="2"/>
            <a:endCxn id="5" idx="0"/>
          </p:cNvCxnSpPr>
          <p:nvPr/>
        </p:nvCxnSpPr>
        <p:spPr>
          <a:xfrm rot="16200000" flipH="1">
            <a:off x="4941168" y="1187624"/>
            <a:ext cx="216024" cy="1962472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1" idx="2"/>
            <a:endCxn id="6" idx="0"/>
          </p:cNvCxnSpPr>
          <p:nvPr/>
        </p:nvCxnSpPr>
        <p:spPr>
          <a:xfrm rot="5400000">
            <a:off x="3959932" y="2168860"/>
            <a:ext cx="216024" cy="127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Decision 22"/>
          <p:cNvSpPr/>
          <p:nvPr/>
        </p:nvSpPr>
        <p:spPr>
          <a:xfrm>
            <a:off x="3960470" y="5445224"/>
            <a:ext cx="214949" cy="144016"/>
          </a:xfrm>
          <a:prstGeom prst="flowChartDecis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Elbow Connector 24"/>
          <p:cNvCxnSpPr>
            <a:stCxn id="7" idx="2"/>
            <a:endCxn id="23" idx="1"/>
          </p:cNvCxnSpPr>
          <p:nvPr/>
        </p:nvCxnSpPr>
        <p:spPr>
          <a:xfrm rot="16200000" flipH="1">
            <a:off x="2907211" y="4463973"/>
            <a:ext cx="144016" cy="196250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5" idx="2"/>
            <a:endCxn id="23" idx="3"/>
          </p:cNvCxnSpPr>
          <p:nvPr/>
        </p:nvCxnSpPr>
        <p:spPr>
          <a:xfrm rot="5400000">
            <a:off x="5030910" y="4517726"/>
            <a:ext cx="144016" cy="185499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6" idx="2"/>
            <a:endCxn id="23" idx="0"/>
          </p:cNvCxnSpPr>
          <p:nvPr/>
        </p:nvCxnSpPr>
        <p:spPr>
          <a:xfrm rot="16200000" flipH="1">
            <a:off x="4031940" y="5409219"/>
            <a:ext cx="72008" cy="1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23" idx="2"/>
            <a:endCxn id="8" idx="0"/>
          </p:cNvCxnSpPr>
          <p:nvPr/>
        </p:nvCxnSpPr>
        <p:spPr>
          <a:xfrm rot="5400000">
            <a:off x="3995937" y="5661248"/>
            <a:ext cx="144017" cy="1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8" idx="2"/>
            <a:endCxn id="9" idx="0"/>
          </p:cNvCxnSpPr>
          <p:nvPr/>
        </p:nvCxnSpPr>
        <p:spPr>
          <a:xfrm rot="5400000">
            <a:off x="4039508" y="6265748"/>
            <a:ext cx="56873" cy="127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372200" y="573325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(Part of a machine)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2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What to deliver! 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delivery shall include:</a:t>
            </a:r>
          </a:p>
          <a:p>
            <a:pPr lvl="1"/>
            <a:r>
              <a:rPr lang="en-US" dirty="0"/>
              <a:t>Risk assessment (ISO 12100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Several steps on how to mitigate and minimize the risks </a:t>
            </a:r>
            <a:endParaRPr lang="en-US" dirty="0"/>
          </a:p>
          <a:p>
            <a:pPr lvl="1"/>
            <a:r>
              <a:rPr lang="en-US" dirty="0"/>
              <a:t>Technical File, drawings, wiring diagram, P&amp;ID, etc.</a:t>
            </a:r>
          </a:p>
          <a:p>
            <a:pPr lvl="1"/>
            <a:r>
              <a:rPr lang="en-US" dirty="0"/>
              <a:t>Operational Manual, in English</a:t>
            </a:r>
          </a:p>
          <a:p>
            <a:pPr lvl="1"/>
            <a:r>
              <a:rPr lang="en-US" dirty="0"/>
              <a:t>Declaration of Conformity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14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09656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Divide in Logical packages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15</a:t>
            </a:fld>
            <a:endParaRPr lang="en-GB" dirty="0"/>
          </a:p>
        </p:txBody>
      </p:sp>
      <p:pic>
        <p:nvPicPr>
          <p:cNvPr id="5" name="Picture 4" descr="Screen Shot 2016-09-16 at 14.09.09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11"/>
          <a:stretch/>
        </p:blipFill>
        <p:spPr>
          <a:xfrm>
            <a:off x="372480" y="5485287"/>
            <a:ext cx="8592008" cy="1256081"/>
          </a:xfrm>
          <a:prstGeom prst="rect">
            <a:avLst/>
          </a:prstGeom>
        </p:spPr>
      </p:pic>
      <p:sp>
        <p:nvSpPr>
          <p:cNvPr id="7" name="Document 6"/>
          <p:cNvSpPr/>
          <p:nvPr/>
        </p:nvSpPr>
        <p:spPr>
          <a:xfrm>
            <a:off x="3851920" y="1700808"/>
            <a:ext cx="1368152" cy="1440160"/>
          </a:xfrm>
          <a:prstGeom prst="flowChartDocumen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Declaration of Conformity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Document 7"/>
          <p:cNvSpPr/>
          <p:nvPr/>
        </p:nvSpPr>
        <p:spPr>
          <a:xfrm>
            <a:off x="539552" y="3933056"/>
            <a:ext cx="1368152" cy="1440160"/>
          </a:xfrm>
          <a:prstGeom prst="flowChartDocumen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Declaration of Conformity*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350100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IKC A</a:t>
            </a:r>
            <a:endParaRPr lang="en-GB" dirty="0"/>
          </a:p>
        </p:txBody>
      </p:sp>
      <p:grpSp>
        <p:nvGrpSpPr>
          <p:cNvPr id="12" name="Group 11"/>
          <p:cNvGrpSpPr/>
          <p:nvPr/>
        </p:nvGrpSpPr>
        <p:grpSpPr>
          <a:xfrm>
            <a:off x="2195736" y="3501008"/>
            <a:ext cx="1368152" cy="1872208"/>
            <a:chOff x="2195736" y="3140968"/>
            <a:chExt cx="1368152" cy="1872208"/>
          </a:xfrm>
        </p:grpSpPr>
        <p:sp>
          <p:nvSpPr>
            <p:cNvPr id="10" name="Document 9"/>
            <p:cNvSpPr/>
            <p:nvPr/>
          </p:nvSpPr>
          <p:spPr>
            <a:xfrm>
              <a:off x="2195736" y="3573016"/>
              <a:ext cx="1368152" cy="1440160"/>
            </a:xfrm>
            <a:prstGeom prst="flowChartDocumen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Declaration of Conformity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95736" y="3140968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IKC B</a:t>
              </a:r>
              <a:endParaRPr lang="en-GB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851920" y="3501008"/>
            <a:ext cx="1368152" cy="1872208"/>
            <a:chOff x="2195736" y="3140968"/>
            <a:chExt cx="1368152" cy="1872208"/>
          </a:xfrm>
        </p:grpSpPr>
        <p:sp>
          <p:nvSpPr>
            <p:cNvPr id="14" name="Document 13"/>
            <p:cNvSpPr/>
            <p:nvPr/>
          </p:nvSpPr>
          <p:spPr>
            <a:xfrm>
              <a:off x="2195736" y="3573016"/>
              <a:ext cx="1368152" cy="1440160"/>
            </a:xfrm>
            <a:prstGeom prst="flowChartDocumen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Declaration of Conformity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195736" y="3140968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IKC C</a:t>
              </a:r>
              <a:endParaRPr lang="en-GB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508104" y="3501008"/>
            <a:ext cx="1368152" cy="1872208"/>
            <a:chOff x="1907704" y="3140968"/>
            <a:chExt cx="1368152" cy="1872208"/>
          </a:xfrm>
        </p:grpSpPr>
        <p:sp>
          <p:nvSpPr>
            <p:cNvPr id="17" name="Document 16"/>
            <p:cNvSpPr/>
            <p:nvPr/>
          </p:nvSpPr>
          <p:spPr>
            <a:xfrm>
              <a:off x="1907704" y="3573016"/>
              <a:ext cx="1368152" cy="1440160"/>
            </a:xfrm>
            <a:prstGeom prst="flowChartDocumen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Declaration of Conformity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07704" y="3140968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IKC D</a:t>
              </a:r>
              <a:endParaRPr lang="en-GB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164288" y="3501008"/>
            <a:ext cx="1368152" cy="1872208"/>
            <a:chOff x="2195736" y="3140968"/>
            <a:chExt cx="1368152" cy="1872208"/>
          </a:xfrm>
        </p:grpSpPr>
        <p:sp>
          <p:nvSpPr>
            <p:cNvPr id="20" name="Document 19"/>
            <p:cNvSpPr/>
            <p:nvPr/>
          </p:nvSpPr>
          <p:spPr>
            <a:xfrm>
              <a:off x="2195736" y="3573016"/>
              <a:ext cx="1368152" cy="1440160"/>
            </a:xfrm>
            <a:prstGeom prst="flowChartDocumen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Declaration of Conformity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95736" y="3140968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IKC E</a:t>
              </a:r>
              <a:endParaRPr lang="en-GB" dirty="0"/>
            </a:p>
          </p:txBody>
        </p:sp>
      </p:grpSp>
      <p:sp>
        <p:nvSpPr>
          <p:cNvPr id="22" name="Left Brace 21"/>
          <p:cNvSpPr/>
          <p:nvPr/>
        </p:nvSpPr>
        <p:spPr>
          <a:xfrm rot="5400000">
            <a:off x="4355976" y="-819472"/>
            <a:ext cx="360040" cy="842493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436096" y="1700808"/>
            <a:ext cx="30243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ESS level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To be demonstrated at different times/for part of the machine (test and commissioning plan)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700808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* Declaration of Conformity for part of machine (to be incorporated)  or a complete machine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96333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Conclusions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 work trough, define and agree </a:t>
            </a:r>
          </a:p>
          <a:p>
            <a:pPr lvl="1"/>
            <a:r>
              <a:rPr lang="en-US" dirty="0" smtClean="0"/>
              <a:t>the process /work flow</a:t>
            </a:r>
          </a:p>
          <a:p>
            <a:pPr lvl="1"/>
            <a:r>
              <a:rPr lang="en-US" dirty="0" smtClean="0"/>
              <a:t>needed documentation </a:t>
            </a:r>
          </a:p>
          <a:p>
            <a:pPr lvl="1"/>
            <a:r>
              <a:rPr lang="en-US" u="sng" dirty="0" smtClean="0"/>
              <a:t>ESS needs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We can evaluate the amount of work required to perform the ”declaration of conformity”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We can see and agree on how to do the work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We can align and agree on expectations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We can minimize the risk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We end up with the best and most minimalistic approach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16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50286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 for your attention!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17</a:t>
            </a:fld>
            <a:endParaRPr lang="sv-SE"/>
          </a:p>
        </p:txBody>
      </p:sp>
      <p:pic>
        <p:nvPicPr>
          <p:cNvPr id="5" name="Picture 4" descr="questio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060848"/>
            <a:ext cx="3816424" cy="4176464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7544" y="1927373"/>
            <a:ext cx="5544616" cy="20776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>
                <a:solidFill>
                  <a:schemeClr val="tx1"/>
                </a:solidFill>
              </a:rPr>
              <a:t>a</a:t>
            </a:r>
            <a:r>
              <a:rPr lang="en-US" sz="4000" smtClean="0">
                <a:solidFill>
                  <a:schemeClr val="tx1"/>
                </a:solidFill>
              </a:rPr>
              <a:t>nd now</a:t>
            </a:r>
            <a:r>
              <a:rPr lang="is-IS" sz="4000" smtClean="0">
                <a:solidFill>
                  <a:schemeClr val="tx1"/>
                </a:solidFill>
              </a:rPr>
              <a:t>…</a:t>
            </a:r>
            <a:endParaRPr lang="en-US" sz="4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81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Machine Directive 2006/42/EC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852294"/>
            <a:ext cx="2133600" cy="365125"/>
          </a:xfrm>
        </p:spPr>
        <p:txBody>
          <a:bodyPr/>
          <a:lstStyle/>
          <a:p>
            <a:fld id="{551115BC-487E-4422-894C-CB7CD3E79223}" type="slidenum">
              <a:rPr lang="en-GB" smtClean="0"/>
              <a:t>18</a:t>
            </a:fld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2771800" y="1197053"/>
            <a:ext cx="1368152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Machine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2771800" y="2064597"/>
            <a:ext cx="1368152" cy="82636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Technical file</a:t>
            </a:r>
          </a:p>
          <a:p>
            <a:pPr algn="ctr"/>
            <a:r>
              <a:rPr lang="en-GB" sz="1200" dirty="0" smtClean="0"/>
              <a:t>Annex VII A</a:t>
            </a:r>
          </a:p>
          <a:p>
            <a:pPr algn="ctr"/>
            <a:endParaRPr lang="en-GB" sz="800" dirty="0" smtClean="0"/>
          </a:p>
          <a:p>
            <a:pPr algn="ctr"/>
            <a:r>
              <a:rPr lang="en-GB" sz="1400" dirty="0" smtClean="0"/>
              <a:t>Instructions </a:t>
            </a:r>
            <a:endParaRPr lang="en-GB" sz="1400" dirty="0"/>
          </a:p>
        </p:txBody>
      </p:sp>
      <p:sp>
        <p:nvSpPr>
          <p:cNvPr id="11" name="Rounded Rectangle 10"/>
          <p:cNvSpPr/>
          <p:nvPr/>
        </p:nvSpPr>
        <p:spPr>
          <a:xfrm>
            <a:off x="6575884" y="1197053"/>
            <a:ext cx="1368152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Partly completed Machine</a:t>
            </a:r>
            <a:endParaRPr lang="en-GB" sz="1400" dirty="0"/>
          </a:p>
        </p:txBody>
      </p:sp>
      <p:sp>
        <p:nvSpPr>
          <p:cNvPr id="12" name="Rounded Rectangle 11"/>
          <p:cNvSpPr/>
          <p:nvPr/>
        </p:nvSpPr>
        <p:spPr>
          <a:xfrm>
            <a:off x="1115616" y="2064597"/>
            <a:ext cx="1368152" cy="826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Machine not in Annex </a:t>
            </a:r>
            <a:r>
              <a:rPr lang="en-GB" sz="1600" dirty="0"/>
              <a:t>I</a:t>
            </a:r>
            <a:r>
              <a:rPr lang="en-GB" sz="1600" dirty="0" smtClean="0"/>
              <a:t>V</a:t>
            </a:r>
            <a:endParaRPr lang="en-GB" sz="1600" dirty="0"/>
          </a:p>
        </p:txBody>
      </p:sp>
      <p:sp>
        <p:nvSpPr>
          <p:cNvPr id="13" name="Rounded Rectangle 12"/>
          <p:cNvSpPr/>
          <p:nvPr/>
        </p:nvSpPr>
        <p:spPr>
          <a:xfrm>
            <a:off x="4427984" y="2064597"/>
            <a:ext cx="1368152" cy="826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Machine in Annex IV</a:t>
            </a:r>
            <a:endParaRPr lang="en-GB" sz="1600" dirty="0"/>
          </a:p>
        </p:txBody>
      </p:sp>
      <p:sp>
        <p:nvSpPr>
          <p:cNvPr id="14" name="Rounded Rectangle 13"/>
          <p:cNvSpPr/>
          <p:nvPr/>
        </p:nvSpPr>
        <p:spPr>
          <a:xfrm>
            <a:off x="2771800" y="3110437"/>
            <a:ext cx="1368152" cy="826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Designed according to Harmonised standards</a:t>
            </a:r>
            <a:endParaRPr lang="en-GB" sz="1400" dirty="0"/>
          </a:p>
        </p:txBody>
      </p:sp>
      <p:sp>
        <p:nvSpPr>
          <p:cNvPr id="15" name="Rounded Rectangle 14"/>
          <p:cNvSpPr/>
          <p:nvPr/>
        </p:nvSpPr>
        <p:spPr>
          <a:xfrm>
            <a:off x="1115616" y="4152829"/>
            <a:ext cx="1368152" cy="826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Internal conformity checks</a:t>
            </a:r>
          </a:p>
          <a:p>
            <a:pPr algn="ctr"/>
            <a:r>
              <a:rPr lang="en-GB" sz="1200" dirty="0" smtClean="0"/>
              <a:t>Annex VIII</a:t>
            </a:r>
            <a:endParaRPr lang="en-GB" sz="1200" dirty="0"/>
          </a:p>
        </p:txBody>
      </p:sp>
      <p:sp>
        <p:nvSpPr>
          <p:cNvPr id="16" name="Rounded Rectangle 15"/>
          <p:cNvSpPr/>
          <p:nvPr/>
        </p:nvSpPr>
        <p:spPr>
          <a:xfrm>
            <a:off x="4427984" y="3110437"/>
            <a:ext cx="1368152" cy="826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Not designed according to </a:t>
            </a:r>
            <a:r>
              <a:rPr lang="en-GB" sz="1400" dirty="0"/>
              <a:t>H</a:t>
            </a:r>
            <a:r>
              <a:rPr lang="en-GB" sz="1400" dirty="0" smtClean="0"/>
              <a:t>armonised standards</a:t>
            </a:r>
            <a:endParaRPr lang="en-GB" sz="1400" dirty="0"/>
          </a:p>
        </p:txBody>
      </p:sp>
      <p:cxnSp>
        <p:nvCxnSpPr>
          <p:cNvPr id="18" name="Straight Arrow Connector 17"/>
          <p:cNvCxnSpPr>
            <a:stCxn id="9" idx="1"/>
            <a:endCxn id="12" idx="3"/>
          </p:cNvCxnSpPr>
          <p:nvPr/>
        </p:nvCxnSpPr>
        <p:spPr>
          <a:xfrm flipH="1">
            <a:off x="2483768" y="2477781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3"/>
            <a:endCxn id="13" idx="1"/>
          </p:cNvCxnSpPr>
          <p:nvPr/>
        </p:nvCxnSpPr>
        <p:spPr>
          <a:xfrm>
            <a:off x="4139952" y="2477781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9" idx="0"/>
          </p:cNvCxnSpPr>
          <p:nvPr/>
        </p:nvCxnSpPr>
        <p:spPr>
          <a:xfrm>
            <a:off x="3455876" y="1882853"/>
            <a:ext cx="0" cy="181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6575884" y="2064597"/>
            <a:ext cx="1368152" cy="82636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Technical file</a:t>
            </a:r>
          </a:p>
          <a:p>
            <a:pPr algn="ctr"/>
            <a:r>
              <a:rPr lang="en-GB" sz="1200" dirty="0" smtClean="0"/>
              <a:t>Annex VII B</a:t>
            </a:r>
          </a:p>
          <a:p>
            <a:pPr algn="ctr"/>
            <a:r>
              <a:rPr lang="en-GB" sz="1400" dirty="0" smtClean="0"/>
              <a:t>Assembly Instr.</a:t>
            </a:r>
          </a:p>
          <a:p>
            <a:pPr algn="ctr"/>
            <a:r>
              <a:rPr lang="en-GB" sz="1200" dirty="0" smtClean="0"/>
              <a:t>Annex VI </a:t>
            </a:r>
            <a:endParaRPr lang="en-GB" sz="1200" dirty="0"/>
          </a:p>
        </p:txBody>
      </p:sp>
      <p:sp>
        <p:nvSpPr>
          <p:cNvPr id="25" name="Rounded Rectangle 24"/>
          <p:cNvSpPr/>
          <p:nvPr/>
        </p:nvSpPr>
        <p:spPr>
          <a:xfrm>
            <a:off x="2771800" y="4152829"/>
            <a:ext cx="1368152" cy="826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Full Quality Assurance</a:t>
            </a:r>
          </a:p>
          <a:p>
            <a:pPr algn="ctr"/>
            <a:r>
              <a:rPr lang="en-GB" sz="1200" dirty="0" smtClean="0"/>
              <a:t>Annex X</a:t>
            </a:r>
            <a:endParaRPr lang="en-GB" sz="1200" dirty="0"/>
          </a:p>
        </p:txBody>
      </p:sp>
      <p:sp>
        <p:nvSpPr>
          <p:cNvPr id="26" name="Rounded Rectangle 25"/>
          <p:cNvSpPr/>
          <p:nvPr/>
        </p:nvSpPr>
        <p:spPr>
          <a:xfrm>
            <a:off x="4427984" y="4152829"/>
            <a:ext cx="1368152" cy="826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EC-type examination</a:t>
            </a:r>
          </a:p>
          <a:p>
            <a:pPr algn="ctr"/>
            <a:r>
              <a:rPr lang="en-GB" sz="1400" dirty="0" smtClean="0"/>
              <a:t>Annex IX</a:t>
            </a:r>
          </a:p>
          <a:p>
            <a:pPr algn="ctr"/>
            <a:r>
              <a:rPr lang="en-GB" sz="1200" dirty="0" smtClean="0"/>
              <a:t>Internal check</a:t>
            </a:r>
            <a:endParaRPr lang="en-GB" sz="1200" dirty="0"/>
          </a:p>
        </p:txBody>
      </p:sp>
      <p:cxnSp>
        <p:nvCxnSpPr>
          <p:cNvPr id="30" name="Elbow Connector 29"/>
          <p:cNvCxnSpPr>
            <a:stCxn id="13" idx="2"/>
            <a:endCxn id="14" idx="0"/>
          </p:cNvCxnSpPr>
          <p:nvPr/>
        </p:nvCxnSpPr>
        <p:spPr>
          <a:xfrm rot="5400000">
            <a:off x="4174232" y="2172609"/>
            <a:ext cx="219472" cy="165618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3" idx="2"/>
            <a:endCxn id="16" idx="0"/>
          </p:cNvCxnSpPr>
          <p:nvPr/>
        </p:nvCxnSpPr>
        <p:spPr>
          <a:xfrm>
            <a:off x="5112060" y="2890965"/>
            <a:ext cx="0" cy="219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14" idx="2"/>
            <a:endCxn id="26" idx="0"/>
          </p:cNvCxnSpPr>
          <p:nvPr/>
        </p:nvCxnSpPr>
        <p:spPr>
          <a:xfrm rot="16200000" flipH="1">
            <a:off x="4175956" y="3216725"/>
            <a:ext cx="216024" cy="165618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6" idx="2"/>
            <a:endCxn id="26" idx="0"/>
          </p:cNvCxnSpPr>
          <p:nvPr/>
        </p:nvCxnSpPr>
        <p:spPr>
          <a:xfrm>
            <a:off x="5112060" y="3936805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2"/>
            <a:endCxn id="25" idx="0"/>
          </p:cNvCxnSpPr>
          <p:nvPr/>
        </p:nvCxnSpPr>
        <p:spPr>
          <a:xfrm>
            <a:off x="3455876" y="3936805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14" idx="1"/>
            <a:endCxn id="15" idx="0"/>
          </p:cNvCxnSpPr>
          <p:nvPr/>
        </p:nvCxnSpPr>
        <p:spPr>
          <a:xfrm rot="10800000" flipV="1">
            <a:off x="1799692" y="3523621"/>
            <a:ext cx="972108" cy="62920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2" idx="2"/>
            <a:endCxn id="15" idx="0"/>
          </p:cNvCxnSpPr>
          <p:nvPr/>
        </p:nvCxnSpPr>
        <p:spPr>
          <a:xfrm>
            <a:off x="1799692" y="2890965"/>
            <a:ext cx="0" cy="1261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2771800" y="5195221"/>
            <a:ext cx="1368152" cy="68235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EC declaration of conformity</a:t>
            </a:r>
          </a:p>
          <a:p>
            <a:pPr algn="ctr"/>
            <a:r>
              <a:rPr lang="en-GB" sz="1200" dirty="0" smtClean="0"/>
              <a:t>Annex II 1A</a:t>
            </a:r>
            <a:endParaRPr lang="en-GB" sz="1200" dirty="0"/>
          </a:p>
        </p:txBody>
      </p:sp>
      <p:cxnSp>
        <p:nvCxnSpPr>
          <p:cNvPr id="49" name="Straight Arrow Connector 48"/>
          <p:cNvCxnSpPr>
            <a:stCxn id="25" idx="2"/>
            <a:endCxn id="47" idx="0"/>
          </p:cNvCxnSpPr>
          <p:nvPr/>
        </p:nvCxnSpPr>
        <p:spPr>
          <a:xfrm>
            <a:off x="3455876" y="4979197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2771800" y="6021589"/>
            <a:ext cx="1368152" cy="71977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CE mark</a:t>
            </a:r>
          </a:p>
          <a:p>
            <a:pPr algn="ctr"/>
            <a:r>
              <a:rPr lang="en-GB" sz="1400" dirty="0" smtClean="0"/>
              <a:t>Article 16</a:t>
            </a:r>
          </a:p>
          <a:p>
            <a:pPr algn="ctr"/>
            <a:r>
              <a:rPr lang="en-GB" sz="1400" dirty="0" smtClean="0"/>
              <a:t>Annex III</a:t>
            </a:r>
            <a:endParaRPr lang="en-GB" sz="1200" dirty="0"/>
          </a:p>
        </p:txBody>
      </p:sp>
      <p:cxnSp>
        <p:nvCxnSpPr>
          <p:cNvPr id="54" name="Straight Arrow Connector 53"/>
          <p:cNvCxnSpPr>
            <a:stCxn id="47" idx="2"/>
            <a:endCxn id="51" idx="0"/>
          </p:cNvCxnSpPr>
          <p:nvPr/>
        </p:nvCxnSpPr>
        <p:spPr>
          <a:xfrm>
            <a:off x="3455876" y="5877573"/>
            <a:ext cx="0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26" idx="2"/>
            <a:endCxn id="47" idx="3"/>
          </p:cNvCxnSpPr>
          <p:nvPr/>
        </p:nvCxnSpPr>
        <p:spPr>
          <a:xfrm rot="5400000">
            <a:off x="4347406" y="4771743"/>
            <a:ext cx="557200" cy="97210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15" idx="2"/>
            <a:endCxn id="47" idx="1"/>
          </p:cNvCxnSpPr>
          <p:nvPr/>
        </p:nvCxnSpPr>
        <p:spPr>
          <a:xfrm rot="16200000" flipH="1">
            <a:off x="2007146" y="4771743"/>
            <a:ext cx="557200" cy="97210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6575884" y="5085786"/>
            <a:ext cx="1368152" cy="71977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Declaration of incorporation</a:t>
            </a:r>
          </a:p>
          <a:p>
            <a:pPr algn="ctr"/>
            <a:r>
              <a:rPr lang="en-GB" sz="1400" dirty="0" smtClean="0"/>
              <a:t>Annex II 1B</a:t>
            </a:r>
            <a:endParaRPr lang="en-GB" sz="1200" dirty="0"/>
          </a:p>
        </p:txBody>
      </p:sp>
      <p:cxnSp>
        <p:nvCxnSpPr>
          <p:cNvPr id="61" name="Straight Arrow Connector 60"/>
          <p:cNvCxnSpPr>
            <a:stCxn id="11" idx="2"/>
            <a:endCxn id="24" idx="0"/>
          </p:cNvCxnSpPr>
          <p:nvPr/>
        </p:nvCxnSpPr>
        <p:spPr>
          <a:xfrm>
            <a:off x="7259960" y="1882853"/>
            <a:ext cx="0" cy="181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ounded Rectangle 63"/>
          <p:cNvSpPr/>
          <p:nvPr/>
        </p:nvSpPr>
        <p:spPr>
          <a:xfrm>
            <a:off x="2664151" y="1125968"/>
            <a:ext cx="1584176" cy="799365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ounded Rectangle 64"/>
          <p:cNvSpPr/>
          <p:nvPr/>
        </p:nvSpPr>
        <p:spPr>
          <a:xfrm>
            <a:off x="2655890" y="1999426"/>
            <a:ext cx="1584176" cy="966995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ounded Rectangle 65"/>
          <p:cNvSpPr/>
          <p:nvPr/>
        </p:nvSpPr>
        <p:spPr>
          <a:xfrm>
            <a:off x="987874" y="2008246"/>
            <a:ext cx="1584176" cy="958175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ounded Rectangle 66"/>
          <p:cNvSpPr/>
          <p:nvPr/>
        </p:nvSpPr>
        <p:spPr>
          <a:xfrm>
            <a:off x="987874" y="4077373"/>
            <a:ext cx="1584176" cy="1008413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ounded Rectangle 67"/>
          <p:cNvSpPr/>
          <p:nvPr/>
        </p:nvSpPr>
        <p:spPr>
          <a:xfrm>
            <a:off x="2655890" y="5124937"/>
            <a:ext cx="1584176" cy="799365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ounded Rectangle 68"/>
          <p:cNvSpPr/>
          <p:nvPr/>
        </p:nvSpPr>
        <p:spPr>
          <a:xfrm>
            <a:off x="2664151" y="5980054"/>
            <a:ext cx="1584176" cy="833322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7259960" y="2890965"/>
            <a:ext cx="0" cy="2194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18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Notified Body needed when</a:t>
            </a:r>
            <a:r>
              <a:rPr lang="mr-IN" dirty="0" smtClean="0"/>
              <a:t>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/>
              <a:t>Annex IV </a:t>
            </a:r>
            <a:r>
              <a:rPr lang="en-GB" b="1" dirty="0" smtClean="0"/>
              <a:t>Machines, examples:</a:t>
            </a:r>
          </a:p>
          <a:p>
            <a:r>
              <a:rPr lang="en-GB" dirty="0" smtClean="0"/>
              <a:t>Various wood working tools </a:t>
            </a:r>
          </a:p>
          <a:p>
            <a:pPr lvl="1"/>
            <a:r>
              <a:rPr lang="en-GB" dirty="0" smtClean="0"/>
              <a:t>chain saws, </a:t>
            </a:r>
            <a:r>
              <a:rPr lang="en-GB" dirty="0"/>
              <a:t>c</a:t>
            </a:r>
            <a:r>
              <a:rPr lang="en-GB" dirty="0" smtClean="0"/>
              <a:t>ircular saws, band saws etc.</a:t>
            </a:r>
          </a:p>
          <a:p>
            <a:r>
              <a:rPr lang="en-GB" dirty="0" smtClean="0"/>
              <a:t>Press tools for metal/plastic</a:t>
            </a:r>
          </a:p>
          <a:p>
            <a:r>
              <a:rPr lang="en-GB" dirty="0"/>
              <a:t>Injection or compression plastics- or rubber moulding machinery </a:t>
            </a:r>
            <a:endParaRPr lang="en-GB" dirty="0" smtClean="0"/>
          </a:p>
          <a:p>
            <a:r>
              <a:rPr lang="en-GB" dirty="0" smtClean="0"/>
              <a:t>Heavy machinery for various work</a:t>
            </a:r>
          </a:p>
          <a:p>
            <a:pPr lvl="1"/>
            <a:r>
              <a:rPr lang="en-GB" dirty="0" smtClean="0"/>
              <a:t>Under ground (mining)</a:t>
            </a:r>
          </a:p>
          <a:p>
            <a:pPr lvl="1"/>
            <a:r>
              <a:rPr lang="en-GB" dirty="0" smtClean="0"/>
              <a:t>Compression of waste, etc.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Lifting equipment</a:t>
            </a:r>
            <a:r>
              <a:rPr lang="en-GB" dirty="0">
                <a:solidFill>
                  <a:srgbClr val="FF0000"/>
                </a:solidFill>
              </a:rPr>
              <a:t>:</a:t>
            </a:r>
            <a:r>
              <a:rPr lang="en-GB" dirty="0" smtClean="0">
                <a:solidFill>
                  <a:srgbClr val="FF0000"/>
                </a:solidFill>
              </a:rPr>
              <a:t> person, goods</a:t>
            </a:r>
          </a:p>
          <a:p>
            <a:r>
              <a:rPr lang="en-GB" dirty="0">
                <a:solidFill>
                  <a:srgbClr val="FF0000"/>
                </a:solidFill>
              </a:rPr>
              <a:t>Protective devices designed to detect the presence of </a:t>
            </a:r>
            <a:r>
              <a:rPr lang="en-GB" dirty="0" smtClean="0">
                <a:solidFill>
                  <a:srgbClr val="FF0000"/>
                </a:solidFill>
              </a:rPr>
              <a:t>persons 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Power-operated interlocking movable guards </a:t>
            </a:r>
          </a:p>
          <a:p>
            <a:r>
              <a:rPr lang="en-GB" dirty="0">
                <a:solidFill>
                  <a:srgbClr val="FF0000"/>
                </a:solidFill>
              </a:rPr>
              <a:t>Logic units to ensure safety functions </a:t>
            </a:r>
          </a:p>
          <a:p>
            <a:r>
              <a:rPr lang="en-GB" dirty="0" smtClean="0"/>
              <a:t>Roll-over protective structures </a:t>
            </a:r>
            <a:endParaRPr lang="en-GB" dirty="0"/>
          </a:p>
          <a:p>
            <a:r>
              <a:rPr lang="en-GB" dirty="0" smtClean="0"/>
              <a:t>Falling-object protective structures </a:t>
            </a:r>
            <a:endParaRPr lang="en-GB" dirty="0"/>
          </a:p>
          <a:p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19</a:t>
            </a:fld>
            <a:endParaRPr lang="en-GB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5436096" y="1600200"/>
            <a:ext cx="351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Red = Potentially applicable to ESS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03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Outline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Introduction</a:t>
            </a:r>
          </a:p>
          <a:p>
            <a:r>
              <a:rPr lang="sv-SE" dirty="0" smtClean="0"/>
              <a:t>Decision </a:t>
            </a:r>
            <a:r>
              <a:rPr lang="sv-SE" dirty="0"/>
              <a:t>and </a:t>
            </a:r>
            <a:r>
              <a:rPr lang="sv-SE" dirty="0" smtClean="0"/>
              <a:t>implementation</a:t>
            </a:r>
          </a:p>
          <a:p>
            <a:r>
              <a:rPr lang="sv-SE" dirty="0" smtClean="0"/>
              <a:t>ESS strategy</a:t>
            </a:r>
          </a:p>
          <a:p>
            <a:r>
              <a:rPr lang="sv-SE" dirty="0" smtClean="0"/>
              <a:t>TA ”contract agreement”</a:t>
            </a:r>
          </a:p>
          <a:p>
            <a:r>
              <a:rPr lang="en-US" dirty="0"/>
              <a:t>Why ! </a:t>
            </a:r>
            <a:r>
              <a:rPr lang="en-US" sz="1800" dirty="0"/>
              <a:t>Declaration of Conformity </a:t>
            </a:r>
            <a:r>
              <a:rPr lang="mr-IN" sz="1800" dirty="0"/>
              <a:t>–</a:t>
            </a:r>
            <a:r>
              <a:rPr lang="en-US" sz="1800" dirty="0"/>
              <a:t> </a:t>
            </a:r>
            <a:r>
              <a:rPr lang="en-US" sz="1800" dirty="0" err="1" smtClean="0"/>
              <a:t>DoC</a:t>
            </a:r>
            <a:endParaRPr lang="en-US" sz="1800" dirty="0" smtClean="0"/>
          </a:p>
          <a:p>
            <a:r>
              <a:rPr lang="sv-SE" dirty="0" smtClean="0"/>
              <a:t>How !</a:t>
            </a:r>
            <a:r>
              <a:rPr lang="en-US" dirty="0"/>
              <a:t> </a:t>
            </a:r>
            <a:r>
              <a:rPr lang="en-US" sz="1800" dirty="0"/>
              <a:t>Declaration of Conformity </a:t>
            </a:r>
            <a:r>
              <a:rPr lang="mr-IN" sz="1800" dirty="0"/>
              <a:t>–</a:t>
            </a:r>
            <a:r>
              <a:rPr lang="en-US" sz="1800" dirty="0"/>
              <a:t> </a:t>
            </a:r>
            <a:r>
              <a:rPr lang="en-US" sz="1800" dirty="0" err="1" smtClean="0"/>
              <a:t>DoC</a:t>
            </a:r>
            <a:endParaRPr lang="sv-SE" dirty="0" smtClean="0"/>
          </a:p>
          <a:p>
            <a:r>
              <a:rPr lang="sv-SE" dirty="0" smtClean="0"/>
              <a:t>What !</a:t>
            </a:r>
            <a:r>
              <a:rPr lang="en-US" dirty="0"/>
              <a:t> </a:t>
            </a:r>
            <a:r>
              <a:rPr lang="en-US" sz="1800" dirty="0"/>
              <a:t>Declaration of Conformity </a:t>
            </a:r>
            <a:r>
              <a:rPr lang="mr-IN" sz="1800" dirty="0"/>
              <a:t>–</a:t>
            </a:r>
            <a:r>
              <a:rPr lang="en-US" sz="1800" dirty="0"/>
              <a:t> </a:t>
            </a:r>
            <a:r>
              <a:rPr lang="en-US" sz="1800" dirty="0" err="1" smtClean="0"/>
              <a:t>DoC</a:t>
            </a:r>
            <a:endParaRPr lang="en-US" sz="1800" dirty="0" smtClean="0"/>
          </a:p>
          <a:p>
            <a:r>
              <a:rPr lang="sv-SE" dirty="0"/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61841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cument 12"/>
          <p:cNvSpPr/>
          <p:nvPr/>
        </p:nvSpPr>
        <p:spPr>
          <a:xfrm>
            <a:off x="5004048" y="3356992"/>
            <a:ext cx="1368152" cy="1440160"/>
          </a:xfrm>
          <a:prstGeom prst="flowChartDocumen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Declaration of Conformity*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ocument 9"/>
          <p:cNvSpPr/>
          <p:nvPr/>
        </p:nvSpPr>
        <p:spPr>
          <a:xfrm>
            <a:off x="5508104" y="2708920"/>
            <a:ext cx="1368152" cy="1440160"/>
          </a:xfrm>
          <a:prstGeom prst="flowChartDocumen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Declaration of Conformity*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Example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20</a:t>
            </a:fld>
            <a:endParaRPr lang="en-GB"/>
          </a:p>
        </p:txBody>
      </p:sp>
      <p:sp>
        <p:nvSpPr>
          <p:cNvPr id="6" name="Document 5"/>
          <p:cNvSpPr/>
          <p:nvPr/>
        </p:nvSpPr>
        <p:spPr>
          <a:xfrm>
            <a:off x="5940152" y="2060848"/>
            <a:ext cx="1368152" cy="1440160"/>
          </a:xfrm>
          <a:prstGeom prst="flowChartDocumen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Declaration of Conformity*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4168" y="522920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* Part of a machine </a:t>
            </a:r>
          </a:p>
          <a:p>
            <a:r>
              <a:rPr lang="en-US" smtClean="0"/>
              <a:t>or complete machine</a:t>
            </a:r>
            <a:endParaRPr lang="en-US"/>
          </a:p>
        </p:txBody>
      </p:sp>
      <p:pic>
        <p:nvPicPr>
          <p:cNvPr id="11" name="Picture 2" descr="\\CATIA-BRAULT\Partage Brault\ess images\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014" t="28358" r="11385" b="8955"/>
          <a:stretch>
            <a:fillRect/>
          </a:stretch>
        </p:blipFill>
        <p:spPr bwMode="auto">
          <a:xfrm>
            <a:off x="-108520" y="1772816"/>
            <a:ext cx="4783388" cy="2232248"/>
          </a:xfrm>
          <a:prstGeom prst="rect">
            <a:avLst/>
          </a:prstGeom>
          <a:noFill/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67544" y="4293096"/>
            <a:ext cx="8229600" cy="4525963"/>
          </a:xfrm>
        </p:spPr>
        <p:txBody>
          <a:bodyPr/>
          <a:lstStyle/>
          <a:p>
            <a:r>
              <a:rPr lang="en-US" smtClean="0"/>
              <a:t>Type of delivery:</a:t>
            </a:r>
          </a:p>
          <a:p>
            <a:pPr lvl="1"/>
            <a:r>
              <a:rPr lang="en-US" smtClean="0"/>
              <a:t>In house design</a:t>
            </a:r>
          </a:p>
          <a:p>
            <a:pPr lvl="1"/>
            <a:r>
              <a:rPr lang="en-US" smtClean="0"/>
              <a:t>In-kind Contribution</a:t>
            </a:r>
          </a:p>
          <a:p>
            <a:pPr lvl="1"/>
            <a:r>
              <a:rPr lang="en-US" smtClean="0"/>
              <a:t>External provider</a:t>
            </a:r>
          </a:p>
          <a:p>
            <a:pPr lvl="1"/>
            <a:r>
              <a:rPr lang="en-US" smtClean="0"/>
              <a:t>Off the shelf, CE marked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588224" y="40050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Supplier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948264" y="335699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Partner institute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380312" y="206084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IKC</a:t>
            </a:r>
            <a:endParaRPr lang="en-US"/>
          </a:p>
        </p:txBody>
      </p:sp>
      <p:cxnSp>
        <p:nvCxnSpPr>
          <p:cNvPr id="18" name="Straight Arrow Connector 17"/>
          <p:cNvCxnSpPr>
            <a:stCxn id="13" idx="1"/>
          </p:cNvCxnSpPr>
          <p:nvPr/>
        </p:nvCxnSpPr>
        <p:spPr>
          <a:xfrm flipH="1" flipV="1">
            <a:off x="3131840" y="3573016"/>
            <a:ext cx="1872208" cy="5040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3" idx="1"/>
          </p:cNvCxnSpPr>
          <p:nvPr/>
        </p:nvCxnSpPr>
        <p:spPr>
          <a:xfrm flipH="1" flipV="1">
            <a:off x="3131840" y="3284984"/>
            <a:ext cx="1872208" cy="792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779912" y="2204864"/>
            <a:ext cx="1296144" cy="129614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endCxn id="21" idx="6"/>
          </p:cNvCxnSpPr>
          <p:nvPr/>
        </p:nvCxnSpPr>
        <p:spPr>
          <a:xfrm flipH="1" flipV="1">
            <a:off x="5076056" y="2852936"/>
            <a:ext cx="432048" cy="144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1835696" y="1772816"/>
            <a:ext cx="3456384" cy="223224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endCxn id="27" idx="7"/>
          </p:cNvCxnSpPr>
          <p:nvPr/>
        </p:nvCxnSpPr>
        <p:spPr>
          <a:xfrm flipH="1" flipV="1">
            <a:off x="4785904" y="2099721"/>
            <a:ext cx="1154248" cy="24915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156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1A1A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1A1A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1A1A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1A1A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 animBg="1"/>
      <p:bldP spid="6" grpId="0" animBg="1"/>
      <p:bldP spid="8" grpId="0"/>
      <p:bldP spid="14" grpId="0"/>
      <p:bldP spid="15" grpId="0"/>
      <p:bldP spid="16" grpId="0"/>
      <p:bldP spid="21" grpId="0" animBg="1"/>
      <p:bldP spid="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CE marking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21</a:t>
            </a:fld>
            <a:endParaRPr lang="en-GB"/>
          </a:p>
        </p:txBody>
      </p:sp>
      <p:sp>
        <p:nvSpPr>
          <p:cNvPr id="22" name="Up Arrow 21"/>
          <p:cNvSpPr/>
          <p:nvPr/>
        </p:nvSpPr>
        <p:spPr>
          <a:xfrm>
            <a:off x="2627784" y="1484784"/>
            <a:ext cx="3744416" cy="5688632"/>
          </a:xfrm>
          <a:prstGeom prst="up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Bottom up approach in building</a:t>
            </a:r>
          </a:p>
          <a:p>
            <a:pPr algn="ctr"/>
            <a:r>
              <a:rPr lang="en-US" smtClean="0">
                <a:solidFill>
                  <a:schemeClr val="tx1"/>
                </a:solidFill>
              </a:rPr>
              <a:t>ESS </a:t>
            </a:r>
          </a:p>
          <a:p>
            <a:pPr algn="ctr"/>
            <a:endParaRPr lang="en-US">
              <a:solidFill>
                <a:schemeClr val="tx1"/>
              </a:solidFill>
            </a:endParaRPr>
          </a:p>
          <a:p>
            <a:pPr algn="ctr"/>
            <a:endParaRPr lang="en-US" smtClean="0">
              <a:solidFill>
                <a:schemeClr val="tx1"/>
              </a:solidFill>
            </a:endParaRPr>
          </a:p>
          <a:p>
            <a:pPr algn="ctr"/>
            <a:r>
              <a:rPr lang="en-US" smtClean="0">
                <a:solidFill>
                  <a:schemeClr val="tx1"/>
                </a:solidFill>
              </a:rPr>
              <a:t>Certificate </a:t>
            </a:r>
          </a:p>
          <a:p>
            <a:pPr algn="ctr"/>
            <a:r>
              <a:rPr lang="en-US" smtClean="0">
                <a:solidFill>
                  <a:schemeClr val="tx1"/>
                </a:solidFill>
              </a:rPr>
              <a:t>of </a:t>
            </a:r>
          </a:p>
          <a:p>
            <a:pPr algn="ctr"/>
            <a:r>
              <a:rPr lang="en-US" smtClean="0">
                <a:solidFill>
                  <a:schemeClr val="tx1"/>
                </a:solidFill>
              </a:rPr>
              <a:t>Conformity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Isosceles Triangle 22"/>
          <p:cNvSpPr/>
          <p:nvPr/>
        </p:nvSpPr>
        <p:spPr>
          <a:xfrm>
            <a:off x="1187624" y="1772816"/>
            <a:ext cx="6624736" cy="4608512"/>
          </a:xfrm>
          <a:prstGeom prst="triangl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755576" y="5373216"/>
            <a:ext cx="7188150" cy="424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416298" y="4149080"/>
            <a:ext cx="6036022" cy="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195736" y="2852936"/>
            <a:ext cx="4595862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491880" y="558924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On shelf component</a:t>
            </a:r>
          </a:p>
          <a:p>
            <a:pPr algn="ctr"/>
            <a:r>
              <a:rPr lang="en-US" b="1" i="1" smtClean="0">
                <a:solidFill>
                  <a:schemeClr val="bg1"/>
                </a:solidFill>
              </a:rPr>
              <a:t>CE marking is given</a:t>
            </a:r>
            <a:endParaRPr lang="en-US" b="1" i="1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31840" y="4509120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Off shelf component</a:t>
            </a:r>
          </a:p>
          <a:p>
            <a:pPr algn="ctr"/>
            <a:r>
              <a:rPr lang="en-US" b="1" i="1" smtClean="0">
                <a:solidFill>
                  <a:schemeClr val="bg1"/>
                </a:solidFill>
              </a:rPr>
              <a:t>CE marking to be secured</a:t>
            </a:r>
            <a:endParaRPr lang="en-US" b="1" i="1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31840" y="3225750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smtClean="0">
                <a:solidFill>
                  <a:schemeClr val="bg1"/>
                </a:solidFill>
              </a:rPr>
              <a:t>Certificate of Compliance</a:t>
            </a:r>
          </a:p>
          <a:p>
            <a:pPr algn="ctr"/>
            <a:r>
              <a:rPr lang="en-US" b="1" i="1" err="1" smtClean="0">
                <a:solidFill>
                  <a:schemeClr val="bg1"/>
                </a:solidFill>
              </a:rPr>
              <a:t>CoC</a:t>
            </a:r>
            <a:endParaRPr lang="en-US" b="1" i="1" smtClean="0">
              <a:solidFill>
                <a:schemeClr val="bg1"/>
              </a:solidFill>
            </a:endParaRPr>
          </a:p>
          <a:p>
            <a:pPr algn="ctr"/>
            <a:r>
              <a:rPr lang="en-US" b="1" i="1" smtClean="0">
                <a:solidFill>
                  <a:schemeClr val="bg1"/>
                </a:solidFill>
              </a:rPr>
              <a:t>CE Marking</a:t>
            </a:r>
            <a:endParaRPr lang="en-US" b="1" i="1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31840" y="220486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err="1" smtClean="0">
                <a:solidFill>
                  <a:schemeClr val="bg1"/>
                </a:solidFill>
              </a:rPr>
              <a:t>CoC</a:t>
            </a:r>
            <a:endParaRPr lang="en-US" b="1" i="1" smtClean="0">
              <a:solidFill>
                <a:schemeClr val="bg1"/>
              </a:solidFill>
            </a:endParaRPr>
          </a:p>
          <a:p>
            <a:pPr algn="ctr"/>
            <a:r>
              <a:rPr lang="en-US" b="1" i="1" smtClean="0">
                <a:solidFill>
                  <a:schemeClr val="bg1"/>
                </a:solidFill>
              </a:rPr>
              <a:t>CE Marking</a:t>
            </a:r>
            <a:endParaRPr lang="en-US" b="1" i="1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18346445">
            <a:off x="285555" y="4357011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accent1"/>
                </a:solidFill>
              </a:rPr>
              <a:t>Manufacturer</a:t>
            </a:r>
            <a:endParaRPr lang="en-US" b="1">
              <a:solidFill>
                <a:schemeClr val="accent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8346445">
            <a:off x="1153589" y="3132875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accent1"/>
                </a:solidFill>
              </a:rPr>
              <a:t>In-Kind Partner</a:t>
            </a:r>
            <a:endParaRPr lang="en-US" b="1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18346445">
            <a:off x="2017685" y="1980747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accent1"/>
                </a:solidFill>
              </a:rPr>
              <a:t>             ESS</a:t>
            </a:r>
            <a:endParaRPr lang="en-US" b="1">
              <a:solidFill>
                <a:schemeClr val="accent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84168" y="2185119"/>
            <a:ext cx="31144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smtClean="0"/>
              <a:t>ACCYS </a:t>
            </a:r>
            <a:r>
              <a:rPr lang="en-US" sz="1400"/>
              <a:t>Project Quality Plan ESS-0033583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084168" y="1870956"/>
            <a:ext cx="26732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smtClean="0"/>
              <a:t>Rules </a:t>
            </a:r>
            <a:r>
              <a:rPr lang="en-US" sz="1400"/>
              <a:t>for CE marking ESS-0127031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084168" y="1556792"/>
            <a:ext cx="28905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/>
              <a:t>Strategy for CE marking ESS-0103087</a:t>
            </a:r>
          </a:p>
        </p:txBody>
      </p:sp>
    </p:spTree>
    <p:extLst>
      <p:ext uri="{BB962C8B-B14F-4D97-AF65-F5344CB8AC3E}">
        <p14:creationId xmlns:p14="http://schemas.microsoft.com/office/powerpoint/2010/main" val="106815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ESS ACCYS Project Quality Plan </a:t>
            </a:r>
            <a:r>
              <a:rPr lang="en-US" sz="2000"/>
              <a:t>(ESS-0033583)</a:t>
            </a:r>
            <a:r>
              <a:rPr lang="en-US"/>
              <a:t> 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ACCSYS Quality Goals (AQG#) for ACCSYS during Construction Phase are:</a:t>
            </a:r>
            <a:endParaRPr lang="sv-SE" dirty="0"/>
          </a:p>
          <a:p>
            <a:pPr lvl="0"/>
            <a:r>
              <a:rPr lang="en-US" dirty="0" smtClean="0"/>
              <a:t>AQG1 </a:t>
            </a:r>
            <a:r>
              <a:rPr lang="en-US" dirty="0"/>
              <a:t>Assure and control Quality of Accelerator’s buildings and other site infrastructure</a:t>
            </a:r>
            <a:endParaRPr lang="sv-SE" dirty="0"/>
          </a:p>
          <a:p>
            <a:pPr lvl="0"/>
            <a:r>
              <a:rPr lang="en-US" dirty="0"/>
              <a:t>Assure and control Quality of the </a:t>
            </a:r>
            <a:r>
              <a:rPr lang="en-US" dirty="0" err="1" smtClean="0"/>
              <a:t>linac</a:t>
            </a:r>
            <a:r>
              <a:rPr lang="en-US" dirty="0" smtClean="0"/>
              <a:t> </a:t>
            </a:r>
            <a:r>
              <a:rPr lang="en-US" dirty="0"/>
              <a:t>and its supporting equipment systems</a:t>
            </a:r>
            <a:endParaRPr lang="sv-SE" dirty="0"/>
          </a:p>
          <a:p>
            <a:pPr lvl="0"/>
            <a:r>
              <a:rPr lang="en-US" dirty="0"/>
              <a:t>Assure and control Quality of installation </a:t>
            </a:r>
            <a:endParaRPr lang="sv-SE" dirty="0"/>
          </a:p>
          <a:p>
            <a:pPr lvl="0"/>
            <a:r>
              <a:rPr lang="en-US" dirty="0"/>
              <a:t>Assure and control Quality of commissioning</a:t>
            </a:r>
            <a:endParaRPr lang="sv-SE" dirty="0"/>
          </a:p>
          <a:p>
            <a:pPr lvl="0"/>
            <a:r>
              <a:rPr lang="en-US" dirty="0"/>
              <a:t>Assure and control Quality of initial operations</a:t>
            </a:r>
            <a:endParaRPr lang="sv-SE" dirty="0"/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22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23914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ESS ACCYS Project Quality Plan </a:t>
            </a:r>
            <a:r>
              <a:rPr lang="en-US" sz="2000" smtClean="0"/>
              <a:t>(ESS-0033583)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AQG2, Quality of Accelerator´s Equipment Systems describe steps of ESS Quality Assurance to be performed in collaboration with ESS In-Kind partners and / or Contractors as:</a:t>
            </a:r>
          </a:p>
          <a:p>
            <a:pPr lvl="1"/>
            <a:r>
              <a:rPr lang="en-US" dirty="0" smtClean="0"/>
              <a:t>Reviews of Statement of Work, Requirements, Technical Specification etc.</a:t>
            </a:r>
          </a:p>
          <a:p>
            <a:pPr lvl="1"/>
            <a:r>
              <a:rPr lang="en-US" dirty="0" smtClean="0"/>
              <a:t>Participate in Technical Reviews as Preliminary Design Review (PDR), Critical Design Review (CDR), Test Readiness Review (TRR), System Acceptance Review (SAR) </a:t>
            </a:r>
          </a:p>
          <a:p>
            <a:pPr lvl="1"/>
            <a:r>
              <a:rPr lang="en-US" dirty="0" smtClean="0"/>
              <a:t>Witnessing, Reviewing or Auditing manufacturing Inspection and Test including Factory Acceptance Test (FAT)</a:t>
            </a:r>
          </a:p>
          <a:p>
            <a:pPr lvl="1"/>
            <a:r>
              <a:rPr lang="en-US" dirty="0" smtClean="0"/>
              <a:t>Review of Final Documentation and ensure the upload to ESS Documentation Management System.</a:t>
            </a:r>
          </a:p>
          <a:p>
            <a:pPr lvl="1"/>
            <a:r>
              <a:rPr lang="en-US" dirty="0" smtClean="0"/>
              <a:t>To assist Partners to fulfill requirements for CE marking or Declaration of Conformity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sv-SE" dirty="0" smtClean="0"/>
          </a:p>
          <a:p>
            <a:pPr lvl="1"/>
            <a:endParaRPr lang="sv-SE" dirty="0" smtClean="0"/>
          </a:p>
          <a:p>
            <a:pPr lvl="1"/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23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3882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 </a:t>
            </a:r>
            <a:r>
              <a:rPr lang="sv-SE"/>
              <a:t>”declaration of confomity”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14116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 order to support the construction of ESS facilities, </a:t>
            </a:r>
            <a:r>
              <a:rPr lang="en-US" u="sng" dirty="0"/>
              <a:t>ESS Management have decided</a:t>
            </a:r>
            <a:r>
              <a:rPr lang="en-US" dirty="0"/>
              <a:t> on a strategy to organize the plant information </a:t>
            </a:r>
            <a:r>
              <a:rPr lang="en-US" u="sng" dirty="0"/>
              <a:t>to comply with EU standards </a:t>
            </a:r>
            <a:r>
              <a:rPr lang="en-US" dirty="0"/>
              <a:t>and directives for all </a:t>
            </a:r>
            <a:r>
              <a:rPr lang="en-US" dirty="0" smtClean="0"/>
              <a:t>deliveries</a:t>
            </a:r>
          </a:p>
          <a:p>
            <a:r>
              <a:rPr lang="en-US" dirty="0" smtClean="0"/>
              <a:t>ESS need for "declaration of conformity” implementation : </a:t>
            </a:r>
          </a:p>
          <a:p>
            <a:pPr lvl="1"/>
            <a:r>
              <a:rPr lang="en-US" dirty="0" smtClean="0"/>
              <a:t>a CR will be issued to formalize the request “at the right time”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efore a CR is issued we jointly need to understand the impact and implications ”for evaluation purposes”</a:t>
            </a:r>
          </a:p>
          <a:p>
            <a:r>
              <a:rPr lang="en-US" dirty="0" smtClean="0"/>
              <a:t>ESS agree, this is ”partly” new requirement</a:t>
            </a:r>
          </a:p>
          <a:p>
            <a:r>
              <a:rPr lang="en-US" dirty="0" smtClean="0"/>
              <a:t>For the ACC project, most of the cases, will lead to “declaration of conformity” or “declaration of incorporation” not CE marking </a:t>
            </a:r>
          </a:p>
          <a:p>
            <a:pPr lvl="1"/>
            <a:r>
              <a:rPr lang="en-US" dirty="0" smtClean="0"/>
              <a:t>Due to bespoke equipment, where we heavily lean against our design and review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3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220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Organization and delegation of requirement to be implemented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496" y="3873822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Overall QA/QC </a:t>
            </a:r>
          </a:p>
          <a:p>
            <a:r>
              <a:rPr lang="en-US" smtClean="0"/>
              <a:t>responsibility </a:t>
            </a:r>
          </a:p>
          <a:p>
            <a:r>
              <a:rPr lang="en-US" smtClean="0"/>
              <a:t>and coordination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496" y="5662989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Delegated QA/QC </a:t>
            </a:r>
          </a:p>
          <a:p>
            <a:r>
              <a:rPr lang="en-US" smtClean="0"/>
              <a:t>responsibility</a:t>
            </a:r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330894" y="5432684"/>
            <a:ext cx="2185322" cy="1092661"/>
            <a:chOff x="395605" y="3104550"/>
            <a:chExt cx="2185322" cy="1092661"/>
          </a:xfrm>
        </p:grpSpPr>
        <p:sp>
          <p:nvSpPr>
            <p:cNvPr id="15" name="Rectangle 14"/>
            <p:cNvSpPr/>
            <p:nvPr/>
          </p:nvSpPr>
          <p:spPr>
            <a:xfrm>
              <a:off x="395605" y="3104550"/>
              <a:ext cx="2185322" cy="1092661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395605" y="3104550"/>
              <a:ext cx="2185322" cy="10926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100" kern="1200" smtClean="0"/>
                <a:t>Project</a:t>
              </a:r>
              <a:endParaRPr lang="en-US" sz="3100" kern="120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954630" y="5432684"/>
            <a:ext cx="2185322" cy="1092661"/>
            <a:chOff x="3039845" y="3104550"/>
            <a:chExt cx="2185322" cy="1092661"/>
          </a:xfrm>
        </p:grpSpPr>
        <p:sp>
          <p:nvSpPr>
            <p:cNvPr id="13" name="Rectangle 12"/>
            <p:cNvSpPr/>
            <p:nvPr/>
          </p:nvSpPr>
          <p:spPr>
            <a:xfrm>
              <a:off x="3039845" y="3104550"/>
              <a:ext cx="2185322" cy="1092661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3039845" y="3104550"/>
              <a:ext cx="2185322" cy="10926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100" kern="1200" smtClean="0"/>
                <a:t>Acc. Project</a:t>
              </a:r>
              <a:endParaRPr lang="en-US" sz="3100" kern="1200"/>
            </a:p>
          </p:txBody>
        </p:sp>
      </p:grpSp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/>
          </a:p>
        </p:txBody>
      </p:sp>
      <p:grpSp>
        <p:nvGrpSpPr>
          <p:cNvPr id="20" name="Group 19"/>
          <p:cNvGrpSpPr/>
          <p:nvPr/>
        </p:nvGrpSpPr>
        <p:grpSpPr>
          <a:xfrm>
            <a:off x="3129720" y="1549113"/>
            <a:ext cx="2185322" cy="829490"/>
            <a:chOff x="395605" y="3104550"/>
            <a:chExt cx="2185322" cy="1092661"/>
          </a:xfrm>
        </p:grpSpPr>
        <p:sp>
          <p:nvSpPr>
            <p:cNvPr id="21" name="Rectangle 20"/>
            <p:cNvSpPr/>
            <p:nvPr/>
          </p:nvSpPr>
          <p:spPr>
            <a:xfrm>
              <a:off x="395605" y="3104550"/>
              <a:ext cx="2185322" cy="1092661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395605" y="3242482"/>
              <a:ext cx="2185322" cy="8294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smtClean="0"/>
                <a:t>Director General</a:t>
              </a:r>
            </a:p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smtClean="0"/>
                <a:t>John </a:t>
              </a:r>
              <a:r>
                <a:rPr lang="en-US" sz="2000" kern="1200" err="1" smtClean="0"/>
                <a:t>Womersley</a:t>
              </a:r>
              <a:endParaRPr lang="en-US" sz="2000" kern="120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131840" y="2492896"/>
            <a:ext cx="2185322" cy="1092661"/>
            <a:chOff x="395605" y="3104550"/>
            <a:chExt cx="2185322" cy="1092661"/>
          </a:xfrm>
        </p:grpSpPr>
        <p:sp>
          <p:nvSpPr>
            <p:cNvPr id="24" name="Rectangle 23"/>
            <p:cNvSpPr/>
            <p:nvPr/>
          </p:nvSpPr>
          <p:spPr>
            <a:xfrm>
              <a:off x="395605" y="3104550"/>
              <a:ext cx="2185322" cy="1092661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395605" y="3104550"/>
              <a:ext cx="2185322" cy="10926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smtClean="0"/>
                <a:t>Associate Director ESH&amp;Q</a:t>
              </a:r>
            </a:p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smtClean="0"/>
                <a:t>Ralf </a:t>
              </a:r>
              <a:r>
                <a:rPr lang="en-US" sz="2000" kern="1200" err="1" smtClean="0"/>
                <a:t>Trant</a:t>
              </a:r>
              <a:endParaRPr lang="en-US" sz="2000" kern="1200"/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1331640" y="4984373"/>
            <a:ext cx="6264696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3131840" y="3704491"/>
            <a:ext cx="2185322" cy="1092661"/>
            <a:chOff x="395605" y="3104550"/>
            <a:chExt cx="2185322" cy="1092661"/>
          </a:xfrm>
        </p:grpSpPr>
        <p:sp>
          <p:nvSpPr>
            <p:cNvPr id="46" name="Rectangle 45"/>
            <p:cNvSpPr/>
            <p:nvPr/>
          </p:nvSpPr>
          <p:spPr>
            <a:xfrm>
              <a:off x="395605" y="3104550"/>
              <a:ext cx="2185322" cy="1092661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Rectangle 46"/>
            <p:cNvSpPr/>
            <p:nvPr/>
          </p:nvSpPr>
          <p:spPr>
            <a:xfrm>
              <a:off x="395605" y="3104550"/>
              <a:ext cx="2185322" cy="10926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smtClean="0"/>
                <a:t>Head of Quality Division</a:t>
              </a:r>
            </a:p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smtClean="0"/>
                <a:t>Mattias Skafar</a:t>
              </a:r>
            </a:p>
          </p:txBody>
        </p:sp>
      </p:grpSp>
      <p:cxnSp>
        <p:nvCxnSpPr>
          <p:cNvPr id="49" name="Straight Connector 48"/>
          <p:cNvCxnSpPr>
            <a:stCxn id="24" idx="2"/>
            <a:endCxn id="46" idx="0"/>
          </p:cNvCxnSpPr>
          <p:nvPr/>
        </p:nvCxnSpPr>
        <p:spPr>
          <a:xfrm>
            <a:off x="4224501" y="3585557"/>
            <a:ext cx="0" cy="1189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46" idx="2"/>
            <a:endCxn id="13" idx="0"/>
          </p:cNvCxnSpPr>
          <p:nvPr/>
        </p:nvCxnSpPr>
        <p:spPr>
          <a:xfrm rot="5400000">
            <a:off x="3318130" y="4526313"/>
            <a:ext cx="635532" cy="1177210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15" idx="0"/>
            <a:endCxn id="46" idx="2"/>
          </p:cNvCxnSpPr>
          <p:nvPr/>
        </p:nvCxnSpPr>
        <p:spPr>
          <a:xfrm rot="16200000" flipV="1">
            <a:off x="4506262" y="4515391"/>
            <a:ext cx="635532" cy="1199054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364088" y="3645024"/>
            <a:ext cx="4320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Quality Assurance Officer, </a:t>
            </a:r>
          </a:p>
          <a:p>
            <a:r>
              <a:rPr lang="en-US" sz="1400" smtClean="0"/>
              <a:t>Quality Control Officer, </a:t>
            </a:r>
          </a:p>
          <a:p>
            <a:r>
              <a:rPr lang="en-US" sz="1400" smtClean="0"/>
              <a:t>Document mgmt./arch. specialist, </a:t>
            </a:r>
          </a:p>
          <a:p>
            <a:r>
              <a:rPr lang="en-US" sz="1400" smtClean="0"/>
              <a:t>Quality Inspections Tech</a:t>
            </a:r>
            <a:r>
              <a:rPr lang="en-US" sz="1400"/>
              <a:t>.</a:t>
            </a:r>
          </a:p>
        </p:txBody>
      </p:sp>
      <p:cxnSp>
        <p:nvCxnSpPr>
          <p:cNvPr id="4" name="Straight Connector 3"/>
          <p:cNvCxnSpPr>
            <a:stCxn id="21" idx="2"/>
            <a:endCxn id="24" idx="0"/>
          </p:cNvCxnSpPr>
          <p:nvPr/>
        </p:nvCxnSpPr>
        <p:spPr>
          <a:xfrm>
            <a:off x="4222381" y="2378603"/>
            <a:ext cx="2120" cy="1142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796136" y="616530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WPM</a:t>
            </a:r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394790" y="616530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WPM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3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56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5</a:t>
            </a:fld>
            <a:endParaRPr lang="en-GB" noProof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96875"/>
            <a:ext cx="6013450" cy="606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254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ESS Strategy for CE Marking </a:t>
            </a:r>
            <a:r>
              <a:rPr lang="en-US" sz="2000" smtClean="0"/>
              <a:t>(ESS-0103087)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 smtClean="0"/>
              <a:t>All deliverables to ESS </a:t>
            </a:r>
            <a:r>
              <a:rPr lang="en-US" dirty="0" smtClean="0"/>
              <a:t>must comply with applicable European Safety, Quality and other directives including CE marking.</a:t>
            </a:r>
          </a:p>
          <a:p>
            <a:pPr lvl="1"/>
            <a:r>
              <a:rPr lang="en-US" u="sng" dirty="0"/>
              <a:t>The strategy is applicable to all equipment </a:t>
            </a:r>
            <a:r>
              <a:rPr lang="en-US" dirty="0"/>
              <a:t>delivered to ESS (IK, ESS self performed or commercial agreement</a:t>
            </a:r>
            <a:r>
              <a:rPr lang="en-US" dirty="0" smtClean="0"/>
              <a:t>)</a:t>
            </a:r>
          </a:p>
          <a:p>
            <a:r>
              <a:rPr lang="en-US" u="sng" dirty="0" smtClean="0"/>
              <a:t>The provider</a:t>
            </a:r>
            <a:r>
              <a:rPr lang="en-US" dirty="0" smtClean="0"/>
              <a:t>, In-Kind or contractors  </a:t>
            </a:r>
            <a:r>
              <a:rPr lang="en-US" u="sng" dirty="0" smtClean="0"/>
              <a:t>has the responsibility</a:t>
            </a:r>
            <a:r>
              <a:rPr lang="en-US" dirty="0" smtClean="0"/>
              <a:t> to ensure that the applicable </a:t>
            </a:r>
            <a:r>
              <a:rPr lang="en-US" u="sng" dirty="0" smtClean="0"/>
              <a:t>directives are identified and fulfilled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u="sng" dirty="0"/>
              <a:t>conformity declaration is pending the boundaries of the delivery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Complete machine, Part of the machine, Specific component, or a part of a component of the machine</a:t>
            </a:r>
          </a:p>
          <a:p>
            <a:r>
              <a:rPr lang="en-US" u="sng" dirty="0" smtClean="0"/>
              <a:t>ESS </a:t>
            </a:r>
            <a:r>
              <a:rPr lang="en-US" u="sng" dirty="0"/>
              <a:t>shall be able to aggregate all information</a:t>
            </a:r>
            <a:r>
              <a:rPr lang="en-US" dirty="0"/>
              <a:t> up to the complete machine </a:t>
            </a:r>
          </a:p>
          <a:p>
            <a:pPr lvl="1"/>
            <a:r>
              <a:rPr lang="en-US" u="sng" dirty="0" smtClean="0"/>
              <a:t>aggregations</a:t>
            </a:r>
            <a:r>
              <a:rPr lang="en-US" dirty="0" smtClean="0"/>
              <a:t> </a:t>
            </a:r>
            <a:r>
              <a:rPr lang="en-US" dirty="0"/>
              <a:t>of parts, components and systems will be done according to </a:t>
            </a:r>
            <a:r>
              <a:rPr lang="en-US" dirty="0" smtClean="0"/>
              <a:t>the </a:t>
            </a:r>
            <a:r>
              <a:rPr lang="en-US" u="sng" dirty="0"/>
              <a:t>ACC ITC plan.</a:t>
            </a:r>
            <a:endParaRPr lang="sv-SE" u="sng" dirty="0"/>
          </a:p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6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09621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139136" cy="1143000"/>
          </a:xfrm>
        </p:spPr>
        <p:txBody>
          <a:bodyPr/>
          <a:lstStyle/>
          <a:p>
            <a:r>
              <a:rPr lang="sv-SE"/>
              <a:t>Technical Annex text </a:t>
            </a:r>
            <a:r>
              <a:rPr lang="sv-SE" smtClean="0"/>
              <a:t>” TA</a:t>
            </a:r>
            <a:r>
              <a:rPr lang="sv-SE"/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We didn't foresee CE verification when we wrote the contract, if so, it would have been explicitly written;</a:t>
            </a:r>
          </a:p>
          <a:p>
            <a:r>
              <a:rPr lang="en-GB" dirty="0" smtClean="0"/>
              <a:t>The Partner shall ensure that all work and deliverables comply with applicable European and national regulations, directives and other acts, </a:t>
            </a:r>
          </a:p>
          <a:p>
            <a:pPr lvl="1"/>
            <a:r>
              <a:rPr lang="en-GB" dirty="0" smtClean="0"/>
              <a:t>also any additionally specified standard, regulation or restriction identified in the documents of the baseline reference design specified </a:t>
            </a:r>
          </a:p>
          <a:p>
            <a:r>
              <a:rPr lang="en-GB" dirty="0" smtClean="0"/>
              <a:t>The Partner shall identify and list the standards the Partner will comply with in executing this Sow, in the [PQP] </a:t>
            </a:r>
          </a:p>
          <a:p>
            <a:r>
              <a:rPr lang="en-GB" dirty="0" smtClean="0"/>
              <a:t>The Partner is responsible, in accordance with applicable European and national regulations for </a:t>
            </a:r>
            <a:r>
              <a:rPr lang="en-GB" u="sng" dirty="0" smtClean="0"/>
              <a:t>safety</a:t>
            </a:r>
            <a:r>
              <a:rPr lang="en-GB" dirty="0" smtClean="0"/>
              <a:t> and health at work, for the safe conduct of the activities to perform this </a:t>
            </a:r>
            <a:r>
              <a:rPr lang="en-GB" dirty="0" err="1" smtClean="0"/>
              <a:t>SoW.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7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27691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Technical Annex text ” TA”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The Partner shall prepare a consistent and comprehensive Project Quality </a:t>
            </a:r>
            <a:r>
              <a:rPr lang="en-GB" dirty="0" smtClean="0"/>
              <a:t>[</a:t>
            </a:r>
            <a:r>
              <a:rPr lang="en-GB" dirty="0"/>
              <a:t>PQP]. </a:t>
            </a:r>
            <a:endParaRPr lang="en-GB" dirty="0" smtClean="0"/>
          </a:p>
          <a:p>
            <a:r>
              <a:rPr lang="en-GB" dirty="0" smtClean="0"/>
              <a:t>Planning </a:t>
            </a:r>
            <a:r>
              <a:rPr lang="en-GB" dirty="0"/>
              <a:t>and compliance documentation required might be principally generated from the Partner’s own quality management system when applying a system manual with defined procedures. </a:t>
            </a:r>
            <a:endParaRPr lang="en-GB" dirty="0" smtClean="0"/>
          </a:p>
          <a:p>
            <a:r>
              <a:rPr lang="en-GB" dirty="0" smtClean="0"/>
              <a:t>ESS </a:t>
            </a:r>
            <a:r>
              <a:rPr lang="en-GB" dirty="0"/>
              <a:t>remains directly responsible to SSM for licensing and it is the responsibility of ESS to identify and describe </a:t>
            </a:r>
            <a:r>
              <a:rPr lang="en-GB" dirty="0" err="1" smtClean="0"/>
              <a:t>SoW</a:t>
            </a:r>
            <a:r>
              <a:rPr lang="en-GB" dirty="0" smtClean="0"/>
              <a:t> to the partner.</a:t>
            </a:r>
          </a:p>
          <a:p>
            <a:pPr lvl="1"/>
            <a:r>
              <a:rPr lang="en-GB" dirty="0" smtClean="0"/>
              <a:t>any </a:t>
            </a:r>
            <a:r>
              <a:rPr lang="en-GB" dirty="0"/>
              <a:t>specific requirements for the Partner, any specific deliverables to be provided by the Partner and any specific process(</a:t>
            </a:r>
            <a:r>
              <a:rPr lang="en-GB" dirty="0" err="1"/>
              <a:t>es</a:t>
            </a:r>
            <a:r>
              <a:rPr lang="en-GB" dirty="0"/>
              <a:t>) to be followed by the Partner which enable ESS to achieve SSM licensing. </a:t>
            </a:r>
            <a:endParaRPr lang="en-GB" dirty="0" smtClean="0"/>
          </a:p>
          <a:p>
            <a:pPr lvl="1"/>
            <a:r>
              <a:rPr lang="en-GB" dirty="0" smtClean="0"/>
              <a:t>ESS </a:t>
            </a:r>
            <a:r>
              <a:rPr lang="en-GB" dirty="0"/>
              <a:t>may at a later stage, request of the Partner additional information required by, or in support of ESS’ responsibilities for SSM licensing. 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8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2980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! </a:t>
            </a:r>
            <a:r>
              <a:rPr lang="en-US" sz="1800" dirty="0" smtClean="0"/>
              <a:t>Declaration of Conformity </a:t>
            </a:r>
            <a:r>
              <a:rPr lang="mr-IN" sz="1800" dirty="0" smtClean="0"/>
              <a:t>–</a:t>
            </a:r>
            <a:r>
              <a:rPr lang="en-US" sz="1800" dirty="0" smtClean="0"/>
              <a:t> </a:t>
            </a:r>
            <a:r>
              <a:rPr lang="en-US" sz="1800" dirty="0" err="1" smtClean="0"/>
              <a:t>DoC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Verifying that applicable directives and requirements have been applied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This will ease the integration process and secure that the </a:t>
            </a:r>
            <a:r>
              <a:rPr lang="en-US" b="1" dirty="0" smtClean="0">
                <a:solidFill>
                  <a:schemeClr val="tx1"/>
                </a:solidFill>
              </a:rPr>
              <a:t>Manufacturer</a:t>
            </a:r>
            <a:r>
              <a:rPr lang="en-US" dirty="0" smtClean="0">
                <a:solidFill>
                  <a:schemeClr val="tx1"/>
                </a:solidFill>
              </a:rPr>
              <a:t> of a deliverable have taken their responsibility for the delivery in terms of: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Safety requirements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Quality requirements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Technical requirements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Compliance to European </a:t>
            </a:r>
            <a:r>
              <a:rPr lang="en-US" dirty="0" smtClean="0"/>
              <a:t>D</a:t>
            </a:r>
            <a:r>
              <a:rPr lang="en-US" dirty="0" smtClean="0">
                <a:solidFill>
                  <a:schemeClr val="tx1"/>
                </a:solidFill>
              </a:rPr>
              <a:t>irectives and standards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8140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Powerpoint.potx</Template>
  <TotalTime>28933</TotalTime>
  <Words>1768</Words>
  <Application>Microsoft Office PowerPoint</Application>
  <PresentationFormat>On-screen Show (4:3)</PresentationFormat>
  <Paragraphs>284</Paragraphs>
  <Slides>23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Chess Core Powerpoint</vt:lpstr>
      <vt:lpstr>CE marking</vt:lpstr>
      <vt:lpstr>Outline</vt:lpstr>
      <vt:lpstr>Introduction ”declaration of confomity” </vt:lpstr>
      <vt:lpstr>Organization and delegation of requirement to be implemented</vt:lpstr>
      <vt:lpstr>PowerPoint Presentation</vt:lpstr>
      <vt:lpstr>ESS Strategy for CE Marking (ESS-0103087)</vt:lpstr>
      <vt:lpstr>Technical Annex text ” TA”</vt:lpstr>
      <vt:lpstr>Technical Annex text ” TA”</vt:lpstr>
      <vt:lpstr>Why ! Declaration of Conformity – DoC</vt:lpstr>
      <vt:lpstr>How ! Declaration of Conformity – DoC</vt:lpstr>
      <vt:lpstr>How to do this ? ”road map”</vt:lpstr>
      <vt:lpstr>How to do this ? ”road map”</vt:lpstr>
      <vt:lpstr>What to do ? The “Principle approach” </vt:lpstr>
      <vt:lpstr>What to deliver! </vt:lpstr>
      <vt:lpstr>Divide in Logical packages</vt:lpstr>
      <vt:lpstr>Conclusions</vt:lpstr>
      <vt:lpstr>Thank you for your attention!</vt:lpstr>
      <vt:lpstr>Machine Directive 2006/42/EC</vt:lpstr>
      <vt:lpstr>Notified Body needed when…</vt:lpstr>
      <vt:lpstr>Example</vt:lpstr>
      <vt:lpstr>CE marking</vt:lpstr>
      <vt:lpstr>ESS ACCYS Project Quality Plan (ESS-0033583) </vt:lpstr>
      <vt:lpstr>ESS ACCYS Project Quality Plan (ESS-0033583) 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Caroline Prabert</cp:lastModifiedBy>
  <cp:revision>104</cp:revision>
  <cp:lastPrinted>2017-11-29T16:26:59Z</cp:lastPrinted>
  <dcterms:created xsi:type="dcterms:W3CDTF">2013-10-29T16:05:10Z</dcterms:created>
  <dcterms:modified xsi:type="dcterms:W3CDTF">2017-12-06T12:23:56Z</dcterms:modified>
</cp:coreProperties>
</file>