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9" autoAdjust="0"/>
    <p:restoredTop sz="94689" autoAdjust="0"/>
  </p:normalViewPr>
  <p:slideViewPr>
    <p:cSldViewPr>
      <p:cViewPr varScale="1">
        <p:scale>
          <a:sx n="108" d="100"/>
          <a:sy n="108" d="100"/>
        </p:scale>
        <p:origin x="21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2018-01-19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6500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732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5496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929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19/01/2018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19/01/2018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19/01/2018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19/01/2018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E16D-DF4F-C74B-8FE1-0101A98DFC53}" type="datetimeFigureOut">
              <a:rPr lang="en-US" smtClean="0"/>
              <a:t>1/19/18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6124-F82E-CC48-BD93-078118AF0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9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19/01/2018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 dirty="0" smtClean="0"/>
              <a:t>ESS ALARA approach in operation</a:t>
            </a:r>
            <a:br>
              <a:rPr lang="en-GB" sz="4000" dirty="0" smtClean="0"/>
            </a:br>
            <a:r>
              <a:rPr lang="en-GB" sz="4000" dirty="0" smtClean="0"/>
              <a:t>on-going reflexion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ESS-JPARC workshop</a:t>
            </a:r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GB" sz="2000" dirty="0" smtClean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François JAVIER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ESH&amp;Q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19 January, 2018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ALARA 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The ALARA study is performed by the team in charge of the intervention with the support of the radiation protection group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When an ALARA report is needed and when the predicted dose is beyond 1 </a:t>
            </a:r>
            <a:r>
              <a:rPr lang="en-GB" dirty="0" err="1"/>
              <a:t>mSv</a:t>
            </a:r>
            <a:r>
              <a:rPr lang="en-GB" dirty="0"/>
              <a:t> for the individuals or beyond 5 </a:t>
            </a:r>
            <a:r>
              <a:rPr lang="en-GB" dirty="0" err="1"/>
              <a:t>man.mSv</a:t>
            </a:r>
            <a:r>
              <a:rPr lang="en-GB" dirty="0"/>
              <a:t> for the collective dose, the report must be reviewed and approved by the ALARA Committee in operation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The members of the ALARA committee in operation are the following:</a:t>
            </a:r>
            <a:endParaRPr lang="en-US" dirty="0"/>
          </a:p>
          <a:p>
            <a:pPr lvl="0"/>
            <a:r>
              <a:rPr lang="en-GB" dirty="0"/>
              <a:t>ALARA committee chairman</a:t>
            </a:r>
            <a:endParaRPr lang="en-US" dirty="0"/>
          </a:p>
          <a:p>
            <a:pPr lvl="0"/>
            <a:r>
              <a:rPr lang="en-GB" dirty="0"/>
              <a:t>ALARA committee secretary</a:t>
            </a:r>
            <a:endParaRPr lang="en-US" dirty="0"/>
          </a:p>
          <a:p>
            <a:pPr lvl="0"/>
            <a:r>
              <a:rPr lang="en-GB" dirty="0"/>
              <a:t>Operation leader</a:t>
            </a:r>
            <a:endParaRPr lang="en-US" dirty="0"/>
          </a:p>
          <a:p>
            <a:pPr lvl="0"/>
            <a:r>
              <a:rPr lang="en-GB" dirty="0"/>
              <a:t>Associate director for ESH&amp;Q</a:t>
            </a:r>
            <a:endParaRPr lang="en-US" dirty="0"/>
          </a:p>
          <a:p>
            <a:pPr lvl="0"/>
            <a:r>
              <a:rPr lang="en-GB" dirty="0"/>
              <a:t>Radiation protection group leader</a:t>
            </a:r>
            <a:endParaRPr lang="en-US" dirty="0"/>
          </a:p>
          <a:p>
            <a:pPr lvl="0"/>
            <a:r>
              <a:rPr lang="en-GB" dirty="0"/>
              <a:t>Maintenance group leader</a:t>
            </a:r>
            <a:endParaRPr lang="en-US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Additional </a:t>
            </a:r>
            <a:r>
              <a:rPr lang="en-GB" dirty="0"/>
              <a:t>members can participate based on additional expertise needed case by case. The ALARA committee secretary is in charge of:</a:t>
            </a:r>
            <a:endParaRPr lang="en-US" dirty="0"/>
          </a:p>
          <a:p>
            <a:pPr lvl="0"/>
            <a:r>
              <a:rPr lang="en-GB" dirty="0"/>
              <a:t>organizing the ALARA committee meetings,</a:t>
            </a:r>
            <a:endParaRPr lang="en-US" dirty="0"/>
          </a:p>
          <a:p>
            <a:pPr lvl="0"/>
            <a:r>
              <a:rPr lang="en-GB" dirty="0"/>
              <a:t>recording decisions made based on ALARA reports and associated presentations and discussions.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6040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Framework and 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n-GB" sz="2400" dirty="0" smtClean="0"/>
              <a:t>ALARA approach is mandatory (included in Swedish </a:t>
            </a:r>
            <a:r>
              <a:rPr lang="en-GB" sz="2400" dirty="0"/>
              <a:t>R</a:t>
            </a:r>
            <a:r>
              <a:rPr lang="en-GB" sz="2400" dirty="0" smtClean="0"/>
              <a:t>adiation </a:t>
            </a:r>
            <a:r>
              <a:rPr lang="en-GB" sz="2400" dirty="0"/>
              <a:t>S</a:t>
            </a:r>
            <a:r>
              <a:rPr lang="en-GB" sz="2400" dirty="0" smtClean="0"/>
              <a:t>afety Authority’s regulation) and must be implemented what ever the level of individual and collective doses.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341961"/>
            <a:ext cx="8363272" cy="33795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but ALARA approach in operation at ESS will be adapted to dosimetry stakes:</a:t>
            </a:r>
          </a:p>
          <a:p>
            <a:pPr lvl="1"/>
            <a:r>
              <a:rPr lang="en-GB" sz="2000" dirty="0" smtClean="0"/>
              <a:t>Resources deployed must be commensurate with the gravity of issues,</a:t>
            </a:r>
          </a:p>
          <a:p>
            <a:pPr lvl="1"/>
            <a:r>
              <a:rPr lang="en-GB" sz="2000" dirty="0" smtClean="0"/>
              <a:t>3 levels of formalization based on individual and collective predicted doses level:</a:t>
            </a:r>
          </a:p>
          <a:p>
            <a:pPr lvl="2"/>
            <a:r>
              <a:rPr lang="en-GB" dirty="0" smtClean="0"/>
              <a:t>No dedicated ALARA study but implementation of good radiation practices</a:t>
            </a:r>
          </a:p>
          <a:p>
            <a:pPr lvl="2"/>
            <a:r>
              <a:rPr lang="en-GB" dirty="0" smtClean="0"/>
              <a:t>Dedicated ALARA study integrated in </a:t>
            </a:r>
            <a:r>
              <a:rPr lang="en-GB" dirty="0" err="1" smtClean="0"/>
              <a:t>radworkpermit</a:t>
            </a:r>
            <a:endParaRPr lang="en-GB" dirty="0" smtClean="0"/>
          </a:p>
          <a:p>
            <a:pPr lvl="2"/>
            <a:r>
              <a:rPr lang="en-GB" dirty="0" smtClean="0"/>
              <a:t>Dedicated ALARA study with specific ALARA report</a:t>
            </a:r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procedure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50" y="1402805"/>
            <a:ext cx="8229600" cy="1612776"/>
          </a:xfrm>
        </p:spPr>
        <p:txBody>
          <a:bodyPr>
            <a:normAutofit fontScale="92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/>
              <a:t>The driving document is the “</a:t>
            </a:r>
            <a:r>
              <a:rPr lang="en-GB" sz="2400" b="1" dirty="0" err="1" smtClean="0">
                <a:solidFill>
                  <a:schemeClr val="accent1"/>
                </a:solidFill>
              </a:rPr>
              <a:t>radwork</a:t>
            </a:r>
            <a:r>
              <a:rPr lang="en-GB" sz="2400" b="1" dirty="0" smtClean="0">
                <a:solidFill>
                  <a:schemeClr val="accent1"/>
                </a:solidFill>
              </a:rPr>
              <a:t> permit</a:t>
            </a:r>
            <a:r>
              <a:rPr lang="en-GB" sz="2400" dirty="0" smtClean="0"/>
              <a:t>”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 smtClean="0"/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smtClean="0"/>
              <a:t>Mandatory </a:t>
            </a:r>
            <a:r>
              <a:rPr lang="en-GB" sz="2400" dirty="0" smtClean="0"/>
              <a:t>for any work or intervention occurring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/>
              <a:t> </a:t>
            </a:r>
            <a:r>
              <a:rPr lang="en-GB" sz="2400" b="1" dirty="0" smtClean="0"/>
              <a:t>in supervised and controlled areas.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3450" y="3051919"/>
            <a:ext cx="8229600" cy="341297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GB" sz="2400" dirty="0" smtClean="0"/>
              <a:t>define the radiological context of a given work or intervention</a:t>
            </a:r>
          </a:p>
          <a:p>
            <a:pPr algn="just">
              <a:spcBef>
                <a:spcPts val="0"/>
              </a:spcBef>
            </a:pPr>
            <a:r>
              <a:rPr lang="en-GB" sz="2400" dirty="0" smtClean="0"/>
              <a:t> assess and formalize the predicted dose (individual and collective)</a:t>
            </a:r>
          </a:p>
          <a:p>
            <a:pPr algn="just">
              <a:spcBef>
                <a:spcPts val="0"/>
              </a:spcBef>
            </a:pPr>
            <a:r>
              <a:rPr lang="en-GB" sz="2400" dirty="0" smtClean="0"/>
              <a:t>trigger and formalize an ALARA study based on thresholds</a:t>
            </a:r>
          </a:p>
          <a:p>
            <a:pPr algn="just">
              <a:spcBef>
                <a:spcPts val="0"/>
              </a:spcBef>
            </a:pPr>
            <a:r>
              <a:rPr lang="en-GB" sz="2400" dirty="0" smtClean="0"/>
              <a:t>define or complement the radiation protection rules or directives to be applied to the area and to the workers</a:t>
            </a:r>
          </a:p>
          <a:p>
            <a:pPr algn="just">
              <a:spcBef>
                <a:spcPts val="0"/>
              </a:spcBef>
            </a:pPr>
            <a:r>
              <a:rPr lang="en-GB" sz="2400" dirty="0" smtClean="0"/>
              <a:t>collect doses received during the work, present analysis of potential discrepancies with predicted doses and trace lessons learned.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511300" y="-21167"/>
            <a:ext cx="7237413" cy="57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2400" cap="none" dirty="0" smtClean="0">
                <a:solidFill>
                  <a:schemeClr val="accent1"/>
                </a:solidFill>
                <a:latin typeface="Arial" charset="0"/>
              </a:rPr>
              <a:t>ESS Radiation zoning</a:t>
            </a:r>
            <a:endParaRPr lang="en-GB" sz="2400" cap="none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2120" y="1052736"/>
            <a:ext cx="106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Controlled area &gt; 6mSv/year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1331640" y="1484784"/>
            <a:ext cx="21403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 </a:t>
            </a:r>
            <a:r>
              <a:rPr lang="en-US" sz="1000" dirty="0" err="1" smtClean="0"/>
              <a:t>mSv</a:t>
            </a:r>
            <a:r>
              <a:rPr lang="en-US" sz="1000" dirty="0" smtClean="0"/>
              <a:t>/y&lt; Supervised area &lt; 6 </a:t>
            </a:r>
            <a:r>
              <a:rPr lang="en-US" sz="1000" dirty="0" err="1" smtClean="0"/>
              <a:t>mSv</a:t>
            </a:r>
            <a:r>
              <a:rPr lang="en-US" sz="1000" dirty="0" smtClean="0"/>
              <a:t>/y</a:t>
            </a:r>
            <a:endParaRPr lang="en-US" sz="1000" dirty="0"/>
          </a:p>
        </p:txBody>
      </p:sp>
      <p:sp>
        <p:nvSpPr>
          <p:cNvPr id="5" name="Left Brace 4"/>
          <p:cNvSpPr/>
          <p:nvPr/>
        </p:nvSpPr>
        <p:spPr>
          <a:xfrm rot="5400000">
            <a:off x="6172570" y="-1121397"/>
            <a:ext cx="257494" cy="538691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80827"/>
              </p:ext>
            </p:extLst>
          </p:nvPr>
        </p:nvGraphicFramePr>
        <p:xfrm>
          <a:off x="107504" y="1916832"/>
          <a:ext cx="8980495" cy="3253647"/>
        </p:xfrm>
        <a:graphic>
          <a:graphicData uri="http://schemas.openxmlformats.org/drawingml/2006/table">
            <a:tbl>
              <a:tblPr/>
              <a:tblGrid>
                <a:gridCol w="1224136"/>
                <a:gridCol w="2123203"/>
                <a:gridCol w="2446867"/>
                <a:gridCol w="1574800"/>
                <a:gridCol w="1611489"/>
              </a:tblGrid>
              <a:tr h="32536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Public area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none permanently occupied areas: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 &lt; 0.5 </a:t>
                      </a:r>
                      <a:r>
                        <a:rPr kumimoji="0" 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μ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Sv/h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permanently occupied areas: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 &lt; 0. 025 </a:t>
                      </a:r>
                      <a:r>
                        <a:rPr kumimoji="0" 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μ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Sv/h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No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Airborne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contamination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No Surface contamination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Supervised area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 &lt; 3 </a:t>
                      </a:r>
                      <a:r>
                        <a:rPr kumimoji="0" 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μ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Sv/h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No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Airborne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contamination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Combination: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(EWBDR/3 </a:t>
                      </a:r>
                      <a:r>
                        <a:rPr kumimoji="0" lang="el-G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μ</a:t>
                      </a: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Sv/h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) &lt; 1 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Surface contamination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0"/>
                          <a:cs typeface="Symbol" charset="2"/>
                        </a:rPr>
                        <a:t>b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,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γ   &lt; 4 Bq/cm</a:t>
                      </a:r>
                      <a:r>
                        <a:rPr kumimoji="0" lang="fr-FR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 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α      &lt; 0.4 Bq/cm</a:t>
                      </a:r>
                      <a:r>
                        <a:rPr kumimoji="0" lang="fr-FR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 </a:t>
                      </a: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Temporary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hotspots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0"/>
                          <a:cs typeface="Symbol" charset="2"/>
                        </a:rPr>
                        <a:t>m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Sv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integrated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dose over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any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one-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hour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period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Unrestricted Controlled area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External whole body dose: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EWB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 &lt; 25 </a:t>
                      </a:r>
                      <a:r>
                        <a:rPr kumimoji="0" 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μ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Sv/h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Airborne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contamination (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without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external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radiation)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Ac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&lt; 2.5 DAC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Combination: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(EDWBR/25 </a:t>
                      </a:r>
                      <a:r>
                        <a:rPr kumimoji="0" lang="el-G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μ</a:t>
                      </a: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Sv/h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) + (Ac/2.5 DAC) &lt; 1 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Surface contamination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0"/>
                          <a:cs typeface="Symbol" charset="2"/>
                        </a:rPr>
                        <a:t>b,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γ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&lt; 40 Bq/cm</a:t>
                      </a:r>
                      <a:r>
                        <a:rPr kumimoji="0" lang="fr-FR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α &lt; 4 Bq/cm</a:t>
                      </a:r>
                      <a:r>
                        <a:rPr kumimoji="0" lang="fr-FR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Temporary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hotspots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fr-FR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25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0"/>
                          <a:cs typeface="Symbol" charset="2"/>
                        </a:rPr>
                        <a:t>m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Sv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integrated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dose over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any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one-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hour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period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Restricted controlled area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External whole body dose: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EWB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 &lt; 2.5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Sv/h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Airborne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contamination (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without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external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radiation)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Ac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&lt; 250 DAC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Combination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(EDWBR/2.5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</a:t>
                      </a: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Sv/h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) + (Ac/250 DAC) &lt; 1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fr-FR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Surface contamination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0"/>
                          <a:cs typeface="Symbol" charset="2"/>
                        </a:rPr>
                        <a:t>b,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γ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&lt; 100 Bq/cm</a:t>
                      </a:r>
                      <a:r>
                        <a:rPr kumimoji="0" lang="fr-FR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α &lt; 10 Bq/cm</a:t>
                      </a:r>
                      <a:r>
                        <a:rPr kumimoji="0" lang="fr-FR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Highly restricted controlled area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External whole body dose rate: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EWB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 &gt; 2.5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Sv/h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Airborne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contamination (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without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external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radiation)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Ac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&gt; 250 DAC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Combination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(EDWBR/2.5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</a:t>
                      </a: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Sv/h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) + (Ac/250 DAC) &gt; 1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Surface contamination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0"/>
                          <a:cs typeface="Symbol" charset="2"/>
                        </a:rPr>
                        <a:t>b,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γ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&gt; 100 Bq/cm</a:t>
                      </a:r>
                      <a:r>
                        <a:rPr kumimoji="0" lang="fr-FR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Α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&gt; 10 Bq/cm</a:t>
                      </a:r>
                      <a:r>
                        <a:rPr kumimoji="0" lang="fr-FR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75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procedure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1493511"/>
            <a:ext cx="2016224" cy="36933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1"/>
                </a:solidFill>
              </a:rPr>
              <a:t>RADWORKPERMIT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210" y="2497107"/>
            <a:ext cx="4262758" cy="39703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b="1" u="sng" dirty="0" smtClean="0"/>
              <a:t>Permanent </a:t>
            </a:r>
            <a:r>
              <a:rPr lang="en-GB" sz="1600" b="1" u="sng" dirty="0"/>
              <a:t>(or generic) </a:t>
            </a:r>
            <a:r>
              <a:rPr lang="en-GB" sz="1600" b="1" u="sng" dirty="0" err="1"/>
              <a:t>radwork</a:t>
            </a:r>
            <a:r>
              <a:rPr lang="en-GB" sz="1600" b="1" u="sng" dirty="0"/>
              <a:t> permit (PRWP)</a:t>
            </a:r>
            <a:r>
              <a:rPr lang="en-GB" sz="1600" b="1" dirty="0"/>
              <a:t>: </a:t>
            </a:r>
            <a:endParaRPr lang="en-GB" sz="1600" b="1" dirty="0" smtClean="0"/>
          </a:p>
          <a:p>
            <a:pPr lvl="0" algn="just"/>
            <a:endParaRPr lang="en-GB" sz="1400" dirty="0" smtClean="0"/>
          </a:p>
          <a:p>
            <a:pPr lvl="0" algn="just"/>
            <a:r>
              <a:rPr lang="en-GB" sz="1400" dirty="0" smtClean="0"/>
              <a:t>it </a:t>
            </a:r>
            <a:r>
              <a:rPr lang="en-GB" sz="1400" dirty="0"/>
              <a:t>covers all the planned activities performed continuously or frequently (more than 2 times/year) </a:t>
            </a:r>
            <a:r>
              <a:rPr lang="en-GB" sz="1400" dirty="0" smtClean="0"/>
              <a:t>during </a:t>
            </a:r>
            <a:r>
              <a:rPr lang="en-GB" sz="1400" dirty="0"/>
              <a:t>the year. The </a:t>
            </a:r>
            <a:r>
              <a:rPr lang="en-GB" sz="1400" dirty="0" smtClean="0"/>
              <a:t>PRWP </a:t>
            </a:r>
            <a:r>
              <a:rPr lang="en-GB" sz="1400" dirty="0"/>
              <a:t>are established at the beginning of commissioning/operation by the operation and maintenance groups with the workers performing the same kind of tasks or working in the same area, with the support of the radiation protection group. </a:t>
            </a:r>
            <a:endParaRPr lang="en-GB" sz="1400" dirty="0" smtClean="0"/>
          </a:p>
          <a:p>
            <a:pPr lvl="0" algn="just"/>
            <a:endParaRPr lang="en-GB" sz="1400" dirty="0" smtClean="0"/>
          </a:p>
          <a:p>
            <a:pPr lvl="0" algn="just"/>
            <a:r>
              <a:rPr lang="en-GB" sz="1400" u="sng" dirty="0" smtClean="0"/>
              <a:t>Criteria for ALARA study</a:t>
            </a:r>
          </a:p>
          <a:p>
            <a:pPr marL="285750" lvl="0" indent="-285750">
              <a:buFont typeface="Arial" charset="0"/>
              <a:buChar char="•"/>
            </a:pPr>
            <a:r>
              <a:rPr lang="en-GB" sz="1200" dirty="0"/>
              <a:t>Individual predicted dose </a:t>
            </a:r>
            <a:r>
              <a:rPr lang="en-GB" sz="1200" dirty="0" smtClean="0"/>
              <a:t>&gt; </a:t>
            </a:r>
            <a:r>
              <a:rPr lang="en-GB" sz="1200" dirty="0"/>
              <a:t>0.5 </a:t>
            </a:r>
            <a:r>
              <a:rPr lang="en-GB" sz="1200" dirty="0" err="1"/>
              <a:t>mSv</a:t>
            </a:r>
            <a:r>
              <a:rPr lang="en-GB" sz="1200" dirty="0"/>
              <a:t>/year (integrated in PRWP)</a:t>
            </a:r>
            <a:endParaRPr lang="en-US" sz="1200" dirty="0"/>
          </a:p>
          <a:p>
            <a:pPr marL="285750" lvl="0" indent="-285750">
              <a:buFont typeface="Arial" charset="0"/>
              <a:buChar char="•"/>
            </a:pPr>
            <a:r>
              <a:rPr lang="en-GB" sz="1200" dirty="0"/>
              <a:t>Individual predicted dose </a:t>
            </a:r>
            <a:r>
              <a:rPr lang="en-GB" sz="1200" dirty="0" smtClean="0"/>
              <a:t>&gt; </a:t>
            </a:r>
            <a:r>
              <a:rPr lang="en-GB" sz="1200" dirty="0"/>
              <a:t>1 </a:t>
            </a:r>
            <a:r>
              <a:rPr lang="en-GB" sz="1200" dirty="0" err="1"/>
              <a:t>mSv</a:t>
            </a:r>
            <a:r>
              <a:rPr lang="en-GB" sz="1200" dirty="0"/>
              <a:t>/year (dedicated ALARA report referenced in the PRWP)</a:t>
            </a:r>
            <a:endParaRPr lang="en-US" sz="1200" dirty="0"/>
          </a:p>
          <a:p>
            <a:pPr marL="285750" lvl="0" indent="-285750">
              <a:buFont typeface="Arial" charset="0"/>
              <a:buChar char="•"/>
            </a:pPr>
            <a:r>
              <a:rPr lang="en-GB" sz="1200" dirty="0"/>
              <a:t>Collective predicted dose </a:t>
            </a:r>
            <a:r>
              <a:rPr lang="en-GB" sz="1200" dirty="0" smtClean="0"/>
              <a:t>s </a:t>
            </a:r>
            <a:r>
              <a:rPr lang="en-GB" sz="1200" dirty="0"/>
              <a:t>&gt; 3 </a:t>
            </a:r>
            <a:r>
              <a:rPr lang="en-GB" sz="1200" dirty="0" err="1"/>
              <a:t>man.mSv</a:t>
            </a:r>
            <a:r>
              <a:rPr lang="en-GB" sz="1200" dirty="0"/>
              <a:t>/year (integrated in PRWP)</a:t>
            </a:r>
            <a:endParaRPr lang="en-US" sz="1200" dirty="0"/>
          </a:p>
          <a:p>
            <a:pPr marL="285750" lvl="0" indent="-285750">
              <a:buFont typeface="Arial" charset="0"/>
              <a:buChar char="•"/>
            </a:pPr>
            <a:r>
              <a:rPr lang="en-GB" sz="1200" dirty="0"/>
              <a:t>Collective predicted dose </a:t>
            </a:r>
            <a:r>
              <a:rPr lang="en-GB" sz="1200" dirty="0" smtClean="0"/>
              <a:t>&gt; </a:t>
            </a:r>
            <a:r>
              <a:rPr lang="en-GB" sz="1200" dirty="0"/>
              <a:t>6 </a:t>
            </a:r>
            <a:r>
              <a:rPr lang="en-GB" sz="1200" dirty="0" err="1"/>
              <a:t>man.mSv</a:t>
            </a:r>
            <a:r>
              <a:rPr lang="en-GB" sz="1200" dirty="0"/>
              <a:t>/year (dedicated ALARA report referenced in the PRWP</a:t>
            </a:r>
            <a:r>
              <a:rPr lang="en-GB" sz="1200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2497107"/>
            <a:ext cx="4262758" cy="40010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1600" b="1" u="sng" dirty="0" smtClean="0"/>
              <a:t>One-off </a:t>
            </a:r>
            <a:r>
              <a:rPr lang="en-GB" sz="1600" b="1" u="sng" dirty="0" err="1"/>
              <a:t>radwork</a:t>
            </a:r>
            <a:r>
              <a:rPr lang="en-GB" sz="1600" b="1" u="sng" dirty="0"/>
              <a:t> permit </a:t>
            </a:r>
            <a:r>
              <a:rPr lang="en-GB" sz="1600" b="1" u="sng" dirty="0" smtClean="0"/>
              <a:t>(ORWP</a:t>
            </a:r>
            <a:r>
              <a:rPr lang="en-GB" sz="1600" b="1" u="sng" dirty="0"/>
              <a:t>)</a:t>
            </a:r>
            <a:r>
              <a:rPr lang="en-GB" sz="1600" b="1" dirty="0"/>
              <a:t>: </a:t>
            </a:r>
            <a:endParaRPr lang="en-GB" sz="1600" b="1" dirty="0" smtClean="0"/>
          </a:p>
          <a:p>
            <a:pPr algn="just"/>
            <a:endParaRPr lang="en-GB" sz="1400" dirty="0" smtClean="0"/>
          </a:p>
          <a:p>
            <a:pPr algn="just"/>
            <a:r>
              <a:rPr lang="en-GB" sz="1400" dirty="0" smtClean="0"/>
              <a:t>It </a:t>
            </a:r>
            <a:r>
              <a:rPr lang="en-GB" sz="1400" dirty="0"/>
              <a:t>covers one-off intervention like planned activity performed at most twice a year or unplanned activity resulting from specific unexpected event or modification within the supervised and controlled areas of the facility</a:t>
            </a:r>
            <a:r>
              <a:rPr lang="en-GB" sz="1400" dirty="0" smtClean="0"/>
              <a:t>.</a:t>
            </a:r>
          </a:p>
          <a:p>
            <a:pPr algn="just"/>
            <a:endParaRPr lang="en-GB" sz="1400" dirty="0" smtClean="0"/>
          </a:p>
          <a:p>
            <a:pPr algn="just"/>
            <a:endParaRPr lang="en-GB" sz="1400" dirty="0" smtClean="0"/>
          </a:p>
          <a:p>
            <a:pPr algn="just"/>
            <a:r>
              <a:rPr lang="en-GB" sz="1400" u="sng" dirty="0" smtClean="0"/>
              <a:t>Criteria for ALARA study</a:t>
            </a:r>
          </a:p>
          <a:p>
            <a:pPr marL="285750" lvl="0" indent="-285750">
              <a:buFont typeface="Arial" charset="0"/>
              <a:buChar char="•"/>
            </a:pPr>
            <a:r>
              <a:rPr lang="en-GB" sz="1400" dirty="0"/>
              <a:t>Individual predicted dose </a:t>
            </a:r>
            <a:r>
              <a:rPr lang="en-GB" sz="1400" dirty="0" smtClean="0"/>
              <a:t>&gt; </a:t>
            </a:r>
            <a:r>
              <a:rPr lang="en-GB" sz="1400" dirty="0"/>
              <a:t>100 </a:t>
            </a:r>
            <a:r>
              <a:rPr lang="en-GB" sz="1400" dirty="0">
                <a:sym typeface="Symbol" charset="2"/>
              </a:rPr>
              <a:t></a:t>
            </a:r>
            <a:r>
              <a:rPr lang="en-GB" sz="1400" dirty="0" err="1"/>
              <a:t>Sv</a:t>
            </a:r>
            <a:r>
              <a:rPr lang="en-GB" sz="1400" dirty="0"/>
              <a:t> </a:t>
            </a:r>
            <a:r>
              <a:rPr lang="en-GB" sz="1400" dirty="0" smtClean="0"/>
              <a:t>(</a:t>
            </a:r>
            <a:r>
              <a:rPr lang="en-GB" sz="1400" dirty="0"/>
              <a:t>integrated in ORWP)</a:t>
            </a:r>
            <a:endParaRPr lang="en-US" sz="1400" dirty="0"/>
          </a:p>
          <a:p>
            <a:pPr marL="285750" lvl="0" indent="-285750">
              <a:buFont typeface="Arial" charset="0"/>
              <a:buChar char="•"/>
            </a:pPr>
            <a:r>
              <a:rPr lang="en-GB" sz="1400" dirty="0"/>
              <a:t>Individual predicted dose </a:t>
            </a:r>
            <a:r>
              <a:rPr lang="en-GB" sz="1400" dirty="0" smtClean="0"/>
              <a:t>&gt; </a:t>
            </a:r>
            <a:r>
              <a:rPr lang="en-GB" sz="1400" dirty="0"/>
              <a:t>200 </a:t>
            </a:r>
            <a:r>
              <a:rPr lang="en-GB" sz="1400" dirty="0">
                <a:sym typeface="Symbol" charset="2"/>
              </a:rPr>
              <a:t></a:t>
            </a:r>
            <a:r>
              <a:rPr lang="en-GB" sz="1400" dirty="0" err="1"/>
              <a:t>Sv</a:t>
            </a:r>
            <a:r>
              <a:rPr lang="en-GB" sz="1400" dirty="0"/>
              <a:t> </a:t>
            </a:r>
            <a:r>
              <a:rPr lang="en-GB" sz="1400" dirty="0" smtClean="0"/>
              <a:t>(</a:t>
            </a:r>
            <a:r>
              <a:rPr lang="en-GB" sz="1400" dirty="0"/>
              <a:t>dedicated ALARA report referenced in the ORWP)</a:t>
            </a:r>
            <a:endParaRPr lang="en-US" sz="1400" dirty="0"/>
          </a:p>
          <a:p>
            <a:pPr marL="285750" lvl="0" indent="-285750">
              <a:buFont typeface="Arial" charset="0"/>
              <a:buChar char="•"/>
            </a:pPr>
            <a:r>
              <a:rPr lang="en-GB" sz="1400" dirty="0"/>
              <a:t>Collective predicted dose </a:t>
            </a:r>
            <a:r>
              <a:rPr lang="en-GB" sz="1400" dirty="0" smtClean="0"/>
              <a:t>&gt; </a:t>
            </a:r>
            <a:r>
              <a:rPr lang="en-GB" sz="1400" dirty="0"/>
              <a:t>1 </a:t>
            </a:r>
            <a:r>
              <a:rPr lang="en-GB" sz="1400" dirty="0" err="1"/>
              <a:t>man.mSv</a:t>
            </a:r>
            <a:r>
              <a:rPr lang="en-GB" sz="1400" dirty="0"/>
              <a:t> (integrated in ORWP)</a:t>
            </a:r>
            <a:endParaRPr lang="en-US" sz="1400" dirty="0"/>
          </a:p>
          <a:p>
            <a:pPr marL="285750" lvl="0" indent="-285750">
              <a:buFont typeface="Arial" charset="0"/>
              <a:buChar char="•"/>
            </a:pPr>
            <a:r>
              <a:rPr lang="en-GB" sz="1400" dirty="0"/>
              <a:t>Collective predicted dose </a:t>
            </a:r>
            <a:r>
              <a:rPr lang="en-GB" sz="1400" dirty="0" smtClean="0"/>
              <a:t>&gt; </a:t>
            </a:r>
            <a:r>
              <a:rPr lang="en-GB" sz="1400" dirty="0"/>
              <a:t>2 </a:t>
            </a:r>
            <a:r>
              <a:rPr lang="en-GB" sz="1400" dirty="0" err="1"/>
              <a:t>man.mSv</a:t>
            </a:r>
            <a:r>
              <a:rPr lang="en-GB" sz="1400" dirty="0"/>
              <a:t> (dedicated ALARA report referenced in the ORWP</a:t>
            </a:r>
            <a:r>
              <a:rPr lang="en-GB" sz="1400" dirty="0" smtClean="0"/>
              <a:t>)</a:t>
            </a:r>
            <a:endParaRPr lang="en-US" sz="1400" dirty="0"/>
          </a:p>
        </p:txBody>
      </p:sp>
      <p:sp>
        <p:nvSpPr>
          <p:cNvPr id="10" name="Down Arrow 9"/>
          <p:cNvSpPr/>
          <p:nvPr/>
        </p:nvSpPr>
        <p:spPr>
          <a:xfrm rot="2401830">
            <a:off x="3779912" y="1988840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8891926">
            <a:off x="4942992" y="1985267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dose constraints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34018"/>
            <a:ext cx="6790536" cy="4761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633478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(2) The </a:t>
            </a:r>
            <a:r>
              <a:rPr lang="en-GB" sz="1000" dirty="0"/>
              <a:t>European directive 2013/59 recommends a new average value of 20 </a:t>
            </a:r>
            <a:r>
              <a:rPr lang="en-GB" sz="1000" dirty="0" err="1"/>
              <a:t>mSv</a:t>
            </a:r>
            <a:r>
              <a:rPr lang="en-GB" sz="1000" dirty="0"/>
              <a:t> for the annual equivalent dose to the lens of eyes (with a maximum value of </a:t>
            </a:r>
            <a:r>
              <a:rPr lang="en-GB" sz="1000" dirty="0" smtClean="0"/>
              <a:t>50 </a:t>
            </a:r>
            <a:r>
              <a:rPr lang="en-GB" sz="1000" dirty="0" err="1"/>
              <a:t>mSv</a:t>
            </a:r>
            <a:r>
              <a:rPr lang="en-GB" sz="1000" dirty="0"/>
              <a:t>) instead of 150 </a:t>
            </a:r>
            <a:r>
              <a:rPr lang="en-GB" sz="1000" dirty="0" err="1"/>
              <a:t>mSv</a:t>
            </a:r>
            <a:r>
              <a:rPr lang="en-GB" sz="1000" dirty="0"/>
              <a:t>; it is not integrated yet in Swedish regulation</a:t>
            </a:r>
            <a:r>
              <a:rPr lang="en-GB" dirty="0"/>
              <a:t>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256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 of ALARA study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17638"/>
            <a:ext cx="8712968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r>
              <a:rPr lang="en-GB" dirty="0"/>
              <a:t>Context of intervention and basic inputs </a:t>
            </a:r>
            <a:endParaRPr lang="en-US" dirty="0"/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r>
              <a:rPr lang="en-GB" dirty="0"/>
              <a:t>Assessment of individual and collective predicted dose for the reference scenario of intervention (rough scenario without any specific provisions)</a:t>
            </a:r>
            <a:endParaRPr lang="en-US" dirty="0"/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r>
              <a:rPr lang="en-GB" dirty="0"/>
              <a:t>Identification of the main workplaces and equipment contributing to the dose</a:t>
            </a:r>
            <a:endParaRPr lang="en-US" dirty="0"/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r>
              <a:rPr lang="en-GB" dirty="0"/>
              <a:t>Identification of the distributions of the main tasks contributing to the dose</a:t>
            </a:r>
            <a:endParaRPr lang="en-US" dirty="0"/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r>
              <a:rPr lang="en-GB" dirty="0"/>
              <a:t>Identification of dose reduction factors enabling the reduction of the collective and individual dose </a:t>
            </a:r>
            <a:r>
              <a:rPr lang="en-GB" dirty="0" smtClean="0"/>
              <a:t>(checklist)</a:t>
            </a:r>
            <a:endParaRPr lang="en-US" dirty="0"/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r>
              <a:rPr lang="en-GB" dirty="0"/>
              <a:t>For the different dose reduction factors identified, assessment of: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GB" dirty="0"/>
              <a:t>dose reduction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GB" dirty="0"/>
              <a:t>technical feasibility, cost, impact on other performances (radiation safety, conventional safety, operability, availability, waste, organisation)</a:t>
            </a:r>
            <a:endParaRPr lang="en-US" dirty="0"/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r>
              <a:rPr lang="en-GB" dirty="0"/>
              <a:t>option(s) selected based on previous assessment with brief justification</a:t>
            </a:r>
            <a:endParaRPr lang="en-US" dirty="0"/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r>
              <a:rPr lang="en-GB" dirty="0"/>
              <a:t>definition of individual and collective dose objectives based on previous choice</a:t>
            </a:r>
            <a:r>
              <a:rPr lang="en-GB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ALARA study - Dose reduction factors checklist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8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17638"/>
            <a:ext cx="8712968" cy="5266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GB" sz="1200" dirty="0"/>
              <a:t>Reduction of the source(s) responsible of the dose rate (prompt dose and/or activation):</a:t>
            </a:r>
            <a:endParaRPr lang="en-US" sz="1200" dirty="0"/>
          </a:p>
          <a:p>
            <a:pPr marL="742950" lvl="1" indent="-285750">
              <a:buFont typeface="Courier New" charset="0"/>
              <a:buChar char="o"/>
            </a:pPr>
            <a:r>
              <a:rPr lang="en-GB" sz="1200" dirty="0"/>
              <a:t>Is it possible to reduce/stop the source? </a:t>
            </a:r>
            <a:endParaRPr lang="en-US" sz="1200" dirty="0"/>
          </a:p>
          <a:p>
            <a:pPr marL="742950" lvl="1" indent="-285750">
              <a:buFont typeface="Courier New" charset="0"/>
              <a:buChar char="o"/>
            </a:pPr>
            <a:r>
              <a:rPr lang="en-GB" sz="1200" dirty="0"/>
              <a:t>Is it possible to remove the source?</a:t>
            </a:r>
            <a:endParaRPr lang="en-US" sz="1200" dirty="0"/>
          </a:p>
          <a:p>
            <a:pPr marL="742950" lvl="1" indent="-285750">
              <a:buFont typeface="Courier New" charset="0"/>
              <a:buChar char="o"/>
            </a:pPr>
            <a:r>
              <a:rPr lang="en-GB" sz="1200" dirty="0"/>
              <a:t>Is it possible to shield the source?</a:t>
            </a:r>
            <a:endParaRPr lang="en-US" sz="1200" dirty="0"/>
          </a:p>
          <a:p>
            <a:pPr marL="285750" lvl="0" indent="-285750">
              <a:buFont typeface="Arial" charset="0"/>
              <a:buChar char="•"/>
            </a:pPr>
            <a:r>
              <a:rPr lang="en-GB" sz="1200" dirty="0"/>
              <a:t>Reduction of the source(s) responsible of the contamination level:</a:t>
            </a:r>
            <a:endParaRPr lang="en-US" sz="1200" dirty="0"/>
          </a:p>
          <a:p>
            <a:pPr marL="742950" lvl="1" indent="-285750">
              <a:buFont typeface="Courier New" charset="0"/>
              <a:buChar char="o"/>
            </a:pPr>
            <a:r>
              <a:rPr lang="en-GB" sz="1200" dirty="0"/>
              <a:t>Is it possible to reduce/stop the source? </a:t>
            </a:r>
            <a:endParaRPr lang="en-US" sz="1200" dirty="0"/>
          </a:p>
          <a:p>
            <a:pPr marL="742950" lvl="1" indent="-285750">
              <a:buFont typeface="Courier New" charset="0"/>
              <a:buChar char="o"/>
            </a:pPr>
            <a:r>
              <a:rPr lang="en-GB" sz="1200" dirty="0"/>
              <a:t>Is it possible to remove the source?</a:t>
            </a:r>
            <a:endParaRPr lang="en-US" sz="1200" dirty="0"/>
          </a:p>
          <a:p>
            <a:pPr marL="742950" lvl="1" indent="-285750">
              <a:buFont typeface="Courier New" charset="0"/>
              <a:buChar char="o"/>
            </a:pPr>
            <a:r>
              <a:rPr lang="en-GB" sz="1200" dirty="0"/>
              <a:t>Is it possible to confine the source?</a:t>
            </a:r>
            <a:endParaRPr lang="en-US" sz="1200" dirty="0"/>
          </a:p>
          <a:p>
            <a:pPr marL="285750" lvl="0" indent="-285750">
              <a:buFont typeface="Arial" charset="0"/>
              <a:buChar char="•"/>
            </a:pPr>
            <a:r>
              <a:rPr lang="en-GB" sz="1200" dirty="0"/>
              <a:t>Reduction of exposure time:</a:t>
            </a:r>
            <a:endParaRPr lang="en-US" sz="1200" dirty="0"/>
          </a:p>
          <a:p>
            <a:pPr marL="742950" lvl="1" indent="-285750">
              <a:buFont typeface="Courier New" charset="0"/>
              <a:buChar char="o"/>
            </a:pPr>
            <a:r>
              <a:rPr lang="en-GB" sz="1200" dirty="0"/>
              <a:t>Is it possible to reduce the exposure time (time for intervention, number of workers)?</a:t>
            </a:r>
            <a:endParaRPr lang="en-US" sz="1200" dirty="0"/>
          </a:p>
          <a:p>
            <a:pPr marL="742950" lvl="1" indent="-285750">
              <a:buFont typeface="Courier New" charset="0"/>
              <a:buChar char="o"/>
            </a:pPr>
            <a:r>
              <a:rPr lang="en-GB" sz="1200" dirty="0"/>
              <a:t>Is it possible to delete some phases of the intervention?</a:t>
            </a:r>
            <a:endParaRPr lang="en-US" sz="1200" dirty="0"/>
          </a:p>
          <a:p>
            <a:pPr marL="742950" lvl="1" indent="-285750">
              <a:buFont typeface="Courier New" charset="0"/>
              <a:buChar char="o"/>
            </a:pPr>
            <a:r>
              <a:rPr lang="en-GB" sz="1200" dirty="0"/>
              <a:t>Is it possible to improve the access and to reduce the human operation (quick connection/disconnection, more adequate or specific tool to be used/developed)?</a:t>
            </a:r>
            <a:endParaRPr lang="en-US" sz="1200" dirty="0"/>
          </a:p>
          <a:p>
            <a:pPr marL="742950" lvl="1" indent="-285750">
              <a:buFont typeface="Courier New" charset="0"/>
              <a:buChar char="o"/>
            </a:pPr>
            <a:r>
              <a:rPr lang="en-GB" sz="1200" dirty="0"/>
              <a:t>Is it possible to use remote handling?</a:t>
            </a:r>
            <a:endParaRPr lang="en-US" sz="1200" dirty="0"/>
          </a:p>
          <a:p>
            <a:pPr marL="742950" lvl="1" indent="-285750">
              <a:buFont typeface="Courier New" charset="0"/>
              <a:buChar char="o"/>
            </a:pPr>
            <a:r>
              <a:rPr lang="en-GB" sz="1200" dirty="0"/>
              <a:t>Is it needed to improve worker’s skill by implementing specific training? Is it possible to achieve a dedicated mock-up on this purpose?</a:t>
            </a:r>
            <a:endParaRPr lang="en-US" sz="1200" dirty="0"/>
          </a:p>
          <a:p>
            <a:pPr marL="285750" lvl="0" indent="-285750">
              <a:buFont typeface="Arial" charset="0"/>
              <a:buChar char="•"/>
            </a:pPr>
            <a:r>
              <a:rPr lang="en-GB" sz="1200" dirty="0"/>
              <a:t>Increasing the distance:</a:t>
            </a:r>
            <a:endParaRPr lang="en-US" sz="1200" dirty="0"/>
          </a:p>
          <a:p>
            <a:pPr marL="742950" lvl="1" indent="-285750">
              <a:buFont typeface="Courier New" charset="0"/>
              <a:buChar char="o"/>
            </a:pPr>
            <a:r>
              <a:rPr lang="en-GB" sz="1200" dirty="0"/>
              <a:t>Is it possible to remove the equipment to be maintained and perform maintenance in low-level radiation area in order to reduce the impact of other sources?</a:t>
            </a:r>
            <a:endParaRPr lang="en-US" sz="1200" dirty="0"/>
          </a:p>
          <a:p>
            <a:pPr marL="285750" lvl="0" indent="-285750">
              <a:buFont typeface="Arial" charset="0"/>
              <a:buChar char="•"/>
            </a:pPr>
            <a:r>
              <a:rPr lang="en-GB" sz="1200" dirty="0"/>
              <a:t>Adapting modes of operation:</a:t>
            </a:r>
            <a:endParaRPr lang="en-US" sz="1200" dirty="0"/>
          </a:p>
          <a:p>
            <a:pPr marL="742950" lvl="1" indent="-285750">
              <a:buFont typeface="Courier New" charset="0"/>
              <a:buChar char="o"/>
            </a:pPr>
            <a:r>
              <a:rPr lang="en-GB" sz="1200" dirty="0"/>
              <a:t>Is it possible to optimise the task order between different operations in order to reduce the dose?</a:t>
            </a:r>
            <a:endParaRPr lang="en-US" sz="1200" dirty="0"/>
          </a:p>
          <a:p>
            <a:pPr marL="742950" lvl="1" indent="-285750">
              <a:buFont typeface="Courier New" charset="0"/>
              <a:buChar char="o"/>
            </a:pPr>
            <a:r>
              <a:rPr lang="en-GB" sz="1200" dirty="0"/>
              <a:t>Is it possible to optimise waiting time before human intervention in order to use radioactive decay effect and/or air renewal by HVAC?</a:t>
            </a:r>
            <a:endParaRPr lang="en-US" sz="1200" dirty="0"/>
          </a:p>
          <a:p>
            <a:pPr marL="285750" lvl="0" indent="-285750">
              <a:buFont typeface="Arial" charset="0"/>
              <a:buChar char="•"/>
            </a:pPr>
            <a:r>
              <a:rPr lang="en-GB" sz="1200" dirty="0"/>
              <a:t>Setting up shielding:</a:t>
            </a:r>
            <a:endParaRPr lang="en-US" sz="1200" dirty="0"/>
          </a:p>
          <a:p>
            <a:pPr marL="742950" lvl="1" indent="-285750">
              <a:buFont typeface="Courier New" charset="0"/>
              <a:buChar char="o"/>
            </a:pPr>
            <a:r>
              <a:rPr lang="en-GB" sz="1200" dirty="0"/>
              <a:t>Is it possible to set up additional shielding on the equipment and the other sources? </a:t>
            </a:r>
            <a:endParaRPr lang="en-US" sz="1200" dirty="0"/>
          </a:p>
          <a:p>
            <a:pPr marL="742950" lvl="1" indent="-285750">
              <a:buFont typeface="Courier New" charset="0"/>
              <a:buChar char="o"/>
            </a:pPr>
            <a:r>
              <a:rPr lang="en-GB" sz="1200" dirty="0"/>
              <a:t>Is it possible to protect the worker with individual shielding and/or mask?</a:t>
            </a:r>
            <a:endParaRPr lang="en-US" sz="1200" dirty="0"/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ORWP template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466940"/>
            <a:ext cx="3363501" cy="5391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430156"/>
            <a:ext cx="3321560" cy="54302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253554">
            <a:off x="4287525" y="570932"/>
            <a:ext cx="1008112" cy="369332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DRAFT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242</TotalTime>
  <Words>1291</Words>
  <Application>Microsoft Macintosh PowerPoint</Application>
  <PresentationFormat>On-screen Show (4:3)</PresentationFormat>
  <Paragraphs>175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Courier New</vt:lpstr>
      <vt:lpstr>ＭＳ Ｐゴシック</vt:lpstr>
      <vt:lpstr>Symbol</vt:lpstr>
      <vt:lpstr>Arial</vt:lpstr>
      <vt:lpstr>Office Theme</vt:lpstr>
      <vt:lpstr>ESS ALARA approach in operation on-going reflexion  ESS-JPARC workshop </vt:lpstr>
      <vt:lpstr>Framework and principles</vt:lpstr>
      <vt:lpstr>The procedure</vt:lpstr>
      <vt:lpstr>ESS Radiation zoning</vt:lpstr>
      <vt:lpstr>The procedure</vt:lpstr>
      <vt:lpstr>ESS dose constraints </vt:lpstr>
      <vt:lpstr>Content of ALARA study</vt:lpstr>
      <vt:lpstr>ALARA study - Dose reduction factors checklist</vt:lpstr>
      <vt:lpstr>ORWP template</vt:lpstr>
      <vt:lpstr>ALARA Stakeholders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 ALARA approach in operation on-going reflexion  ESS-JPARC workshop </dc:title>
  <dc:creator>François Javier</dc:creator>
  <cp:lastModifiedBy>Lena Johansson</cp:lastModifiedBy>
  <cp:revision>19</cp:revision>
  <dcterms:created xsi:type="dcterms:W3CDTF">2018-01-17T14:44:43Z</dcterms:created>
  <dcterms:modified xsi:type="dcterms:W3CDTF">2018-01-19T10:52:16Z</dcterms:modified>
</cp:coreProperties>
</file>