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27"/>
  </p:notesMasterIdLst>
  <p:handoutMasterIdLst>
    <p:handoutMasterId r:id="rId28"/>
  </p:handoutMasterIdLst>
  <p:sldIdLst>
    <p:sldId id="611" r:id="rId2"/>
    <p:sldId id="927" r:id="rId3"/>
    <p:sldId id="928" r:id="rId4"/>
    <p:sldId id="929" r:id="rId5"/>
    <p:sldId id="954" r:id="rId6"/>
    <p:sldId id="930" r:id="rId7"/>
    <p:sldId id="939" r:id="rId8"/>
    <p:sldId id="940" r:id="rId9"/>
    <p:sldId id="958" r:id="rId10"/>
    <p:sldId id="956" r:id="rId11"/>
    <p:sldId id="959" r:id="rId12"/>
    <p:sldId id="962" r:id="rId13"/>
    <p:sldId id="957" r:id="rId14"/>
    <p:sldId id="953" r:id="rId15"/>
    <p:sldId id="933" r:id="rId16"/>
    <p:sldId id="942" r:id="rId17"/>
    <p:sldId id="943" r:id="rId18"/>
    <p:sldId id="934" r:id="rId19"/>
    <p:sldId id="935" r:id="rId20"/>
    <p:sldId id="947" r:id="rId21"/>
    <p:sldId id="948" r:id="rId22"/>
    <p:sldId id="944" r:id="rId23"/>
    <p:sldId id="950" r:id="rId24"/>
    <p:sldId id="963" r:id="rId25"/>
    <p:sldId id="967" r:id="rId26"/>
  </p:sldIdLst>
  <p:sldSz cx="9144000" cy="6858000" type="screen4x3"/>
  <p:notesSz cx="6807200" cy="99393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Palatino Linotype" pitchFamily="18" charset="0"/>
        <a:ea typeface="Osaka"/>
        <a:cs typeface="Osaka"/>
      </a:defRPr>
    </a:lvl1pPr>
    <a:lvl2pPr marL="4572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Palatino Linotype" pitchFamily="18" charset="0"/>
        <a:ea typeface="Osaka"/>
        <a:cs typeface="Osaka"/>
      </a:defRPr>
    </a:lvl2pPr>
    <a:lvl3pPr marL="9144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Palatino Linotype" pitchFamily="18" charset="0"/>
        <a:ea typeface="Osaka"/>
        <a:cs typeface="Osaka"/>
      </a:defRPr>
    </a:lvl3pPr>
    <a:lvl4pPr marL="13716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Palatino Linotype" pitchFamily="18" charset="0"/>
        <a:ea typeface="Osaka"/>
        <a:cs typeface="Osaka"/>
      </a:defRPr>
    </a:lvl4pPr>
    <a:lvl5pPr marL="18288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Palatino Linotype" pitchFamily="18" charset="0"/>
        <a:ea typeface="Osaka"/>
        <a:cs typeface="Osaka"/>
      </a:defRPr>
    </a:lvl5pPr>
    <a:lvl6pPr marL="2286000" algn="l" defTabSz="914400" rtl="0" eaLnBrk="1" latinLnBrk="0" hangingPunct="1">
      <a:defRPr kumimoji="1" sz="1600" kern="1200">
        <a:solidFill>
          <a:schemeClr val="tx1"/>
        </a:solidFill>
        <a:latin typeface="Palatino Linotype" pitchFamily="18" charset="0"/>
        <a:ea typeface="Osaka"/>
        <a:cs typeface="Osaka"/>
      </a:defRPr>
    </a:lvl6pPr>
    <a:lvl7pPr marL="2743200" algn="l" defTabSz="914400" rtl="0" eaLnBrk="1" latinLnBrk="0" hangingPunct="1">
      <a:defRPr kumimoji="1" sz="1600" kern="1200">
        <a:solidFill>
          <a:schemeClr val="tx1"/>
        </a:solidFill>
        <a:latin typeface="Palatino Linotype" pitchFamily="18" charset="0"/>
        <a:ea typeface="Osaka"/>
        <a:cs typeface="Osaka"/>
      </a:defRPr>
    </a:lvl7pPr>
    <a:lvl8pPr marL="3200400" algn="l" defTabSz="914400" rtl="0" eaLnBrk="1" latinLnBrk="0" hangingPunct="1">
      <a:defRPr kumimoji="1" sz="1600" kern="1200">
        <a:solidFill>
          <a:schemeClr val="tx1"/>
        </a:solidFill>
        <a:latin typeface="Palatino Linotype" pitchFamily="18" charset="0"/>
        <a:ea typeface="Osaka"/>
        <a:cs typeface="Osaka"/>
      </a:defRPr>
    </a:lvl8pPr>
    <a:lvl9pPr marL="3657600" algn="l" defTabSz="914400" rtl="0" eaLnBrk="1" latinLnBrk="0" hangingPunct="1">
      <a:defRPr kumimoji="1" sz="1600" kern="1200">
        <a:solidFill>
          <a:schemeClr val="tx1"/>
        </a:solidFill>
        <a:latin typeface="Palatino Linotype" pitchFamily="18" charset="0"/>
        <a:ea typeface="Osaka"/>
        <a:cs typeface="Osak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AFF0"/>
    <a:srgbClr val="FF9900"/>
    <a:srgbClr val="FFCCCC"/>
    <a:srgbClr val="FFFFFF"/>
    <a:srgbClr val="0066FF"/>
    <a:srgbClr val="82B4C8"/>
    <a:srgbClr val="FFFFCC"/>
    <a:srgbClr val="000000"/>
    <a:srgbClr val="CC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3" autoAdjust="0"/>
    <p:restoredTop sz="94397" autoAdjust="0"/>
  </p:normalViewPr>
  <p:slideViewPr>
    <p:cSldViewPr snapToGrid="0">
      <p:cViewPr varScale="1">
        <p:scale>
          <a:sx n="67" d="100"/>
          <a:sy n="67" d="100"/>
        </p:scale>
        <p:origin x="6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1842" y="-96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4" tIns="46101" rIns="92204" bIns="46101" numCol="1" anchor="t" anchorCtr="0" compatLnSpc="1">
            <a:prstTxWarp prst="textNoShape">
              <a:avLst/>
            </a:prstTxWarp>
          </a:bodyPr>
          <a:lstStyle>
            <a:lvl1pPr defTabSz="921649">
              <a:defRPr sz="1200">
                <a:latin typeface="Times" pitchFamily="1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349" y="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4" tIns="46101" rIns="92204" bIns="46101" numCol="1" anchor="t" anchorCtr="0" compatLnSpc="1">
            <a:prstTxWarp prst="textNoShape">
              <a:avLst/>
            </a:prstTxWarp>
          </a:bodyPr>
          <a:lstStyle>
            <a:lvl1pPr algn="r" defTabSz="921649">
              <a:defRPr sz="1200">
                <a:latin typeface="Times" pitchFamily="1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4"/>
            <a:ext cx="29502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4" tIns="46101" rIns="92204" bIns="46101" numCol="1" anchor="b" anchorCtr="0" compatLnSpc="1">
            <a:prstTxWarp prst="textNoShape">
              <a:avLst/>
            </a:prstTxWarp>
          </a:bodyPr>
          <a:lstStyle>
            <a:lvl1pPr defTabSz="921649">
              <a:defRPr sz="1200">
                <a:latin typeface="Times" pitchFamily="1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349" y="9440864"/>
            <a:ext cx="29502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4" tIns="46101" rIns="92204" bIns="46101" numCol="1" anchor="b" anchorCtr="0" compatLnSpc="1">
            <a:prstTxWarp prst="textNoShape">
              <a:avLst/>
            </a:prstTxWarp>
          </a:bodyPr>
          <a:lstStyle>
            <a:lvl1pPr algn="r" defTabSz="921649">
              <a:defRPr sz="1200">
                <a:latin typeface="Times" pitchFamily="1" charset="0"/>
                <a:ea typeface="Osaka"/>
                <a:cs typeface="Osaka"/>
              </a:defRPr>
            </a:lvl1pPr>
          </a:lstStyle>
          <a:p>
            <a:pPr>
              <a:defRPr/>
            </a:pPr>
            <a:fld id="{7173E3B9-5949-4E72-94C7-6D8A65E93B4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6252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4" tIns="46101" rIns="92204" bIns="46101" numCol="1" anchor="t" anchorCtr="0" compatLnSpc="1">
            <a:prstTxWarp prst="textNoShape">
              <a:avLst/>
            </a:prstTxWarp>
          </a:bodyPr>
          <a:lstStyle>
            <a:lvl1pPr defTabSz="921649">
              <a:defRPr sz="1200">
                <a:latin typeface="Times" pitchFamily="1" charset="0"/>
                <a:ea typeface="ＭＳ 明朝" pitchFamily="17" charset="-128"/>
                <a:cs typeface="Osak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938" y="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4" tIns="46101" rIns="92204" bIns="46101" numCol="1" anchor="t" anchorCtr="0" compatLnSpc="1">
            <a:prstTxWarp prst="textNoShape">
              <a:avLst/>
            </a:prstTxWarp>
          </a:bodyPr>
          <a:lstStyle>
            <a:lvl1pPr algn="r" defTabSz="921649">
              <a:defRPr sz="1200">
                <a:latin typeface="Times" pitchFamily="1" charset="0"/>
                <a:ea typeface="ＭＳ 明朝" pitchFamily="17" charset="-128"/>
                <a:cs typeface="Osak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73638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262" y="4721226"/>
            <a:ext cx="499067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4" tIns="46101" rIns="92204" bIns="46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4" tIns="46101" rIns="92204" bIns="46101" numCol="1" anchor="b" anchorCtr="0" compatLnSpc="1">
            <a:prstTxWarp prst="textNoShape">
              <a:avLst/>
            </a:prstTxWarp>
          </a:bodyPr>
          <a:lstStyle>
            <a:lvl1pPr defTabSz="921649">
              <a:defRPr sz="1200">
                <a:latin typeface="Times" pitchFamily="1" charset="0"/>
                <a:ea typeface="ＭＳ 明朝" pitchFamily="17" charset="-128"/>
                <a:cs typeface="Osak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938" y="944245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4" tIns="46101" rIns="92204" bIns="46101" numCol="1" anchor="b" anchorCtr="0" compatLnSpc="1">
            <a:prstTxWarp prst="textNoShape">
              <a:avLst/>
            </a:prstTxWarp>
          </a:bodyPr>
          <a:lstStyle>
            <a:lvl1pPr algn="r" defTabSz="921649">
              <a:defRPr sz="1200">
                <a:latin typeface="Times" pitchFamily="1" charset="0"/>
                <a:ea typeface="ＭＳ 明朝" pitchFamily="17" charset="-128"/>
                <a:cs typeface="Osaka"/>
              </a:defRPr>
            </a:lvl1pPr>
          </a:lstStyle>
          <a:p>
            <a:pPr>
              <a:defRPr/>
            </a:pPr>
            <a:fld id="{6A425AAC-6987-4101-88E2-33FE3AFB700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4746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pitchFamily="1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pitchFamily="1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pitchFamily="1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pitchFamily="1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pitchFamily="1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425AAC-6987-4101-88E2-33FE3AFB700F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32470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5700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300" dirty="0"/>
              <a:t>装置について、</a:t>
            </a:r>
          </a:p>
          <a:p>
            <a:r>
              <a:rPr lang="en-US" altLang="ja-JP" sz="1300" dirty="0"/>
              <a:t>BL18</a:t>
            </a:r>
            <a:r>
              <a:rPr lang="ja-JP" altLang="en-US" sz="1300" dirty="0"/>
              <a:t>の立ち上げが進み、微小試料構造解析を実証したこと</a:t>
            </a:r>
          </a:p>
          <a:p>
            <a:r>
              <a:rPr lang="en-US" altLang="ja-JP" sz="1300" dirty="0"/>
              <a:t>BL03</a:t>
            </a:r>
            <a:r>
              <a:rPr lang="ja-JP" altLang="en-US" sz="1300" dirty="0"/>
              <a:t>は検出器数が</a:t>
            </a:r>
            <a:r>
              <a:rPr lang="en-US" altLang="ja-JP" sz="1300" dirty="0"/>
              <a:t>14</a:t>
            </a:r>
            <a:r>
              <a:rPr lang="ja-JP" altLang="en-US" sz="1300" dirty="0"/>
              <a:t>台（去年）から３０台になったこと</a:t>
            </a:r>
          </a:p>
          <a:p>
            <a:r>
              <a:rPr lang="ja-JP" altLang="en-US" sz="1300" dirty="0"/>
              <a:t>昨年の</a:t>
            </a:r>
            <a:r>
              <a:rPr lang="en-US" altLang="ja-JP" sz="1300" dirty="0"/>
              <a:t>NAC</a:t>
            </a:r>
            <a:r>
              <a:rPr lang="ja-JP" altLang="en-US" sz="1300" dirty="0"/>
              <a:t>では</a:t>
            </a:r>
            <a:r>
              <a:rPr lang="en-US" altLang="ja-JP" sz="1300" dirty="0"/>
              <a:t>BL08</a:t>
            </a:r>
            <a:r>
              <a:rPr lang="ja-JP" altLang="en-US" sz="1300" dirty="0"/>
              <a:t>と</a:t>
            </a:r>
            <a:r>
              <a:rPr lang="en-US" altLang="ja-JP" sz="1300" dirty="0"/>
              <a:t>BL19</a:t>
            </a:r>
            <a:r>
              <a:rPr lang="ja-JP" altLang="en-US" sz="1300" dirty="0"/>
              <a:t>の</a:t>
            </a:r>
            <a:r>
              <a:rPr lang="en-US" altLang="ja-JP" sz="1300" dirty="0"/>
              <a:t>issue </a:t>
            </a:r>
            <a:r>
              <a:rPr lang="ja-JP" altLang="en-US" sz="1300" dirty="0"/>
              <a:t>が</a:t>
            </a:r>
            <a:r>
              <a:rPr lang="en-US" altLang="ja-JP" sz="1300" dirty="0"/>
              <a:t>speed up to restart</a:t>
            </a:r>
            <a:r>
              <a:rPr lang="ja-JP" altLang="en-US" sz="1300" dirty="0"/>
              <a:t>でしたので、</a:t>
            </a:r>
          </a:p>
          <a:p>
            <a:r>
              <a:rPr lang="ja-JP" altLang="en-US" sz="1300" dirty="0"/>
              <a:t>これらが復旧して、研究を開始したことがトピックスです。</a:t>
            </a:r>
          </a:p>
          <a:p>
            <a:r>
              <a:rPr lang="en-US" altLang="ja-JP" sz="1300" dirty="0"/>
              <a:t>BL09</a:t>
            </a:r>
            <a:r>
              <a:rPr lang="ja-JP" altLang="en-US" sz="1300" dirty="0"/>
              <a:t>はコミッショニングを開始、リートベルト解析までができるように</a:t>
            </a:r>
          </a:p>
          <a:p>
            <a:r>
              <a:rPr lang="ja-JP" altLang="en-US" sz="1300" dirty="0"/>
              <a:t>なったこと（米村さんが中島さんに送ったファイルを</a:t>
            </a:r>
            <a:r>
              <a:rPr lang="en-US" altLang="ja-JP" sz="1300" dirty="0"/>
              <a:t>CC</a:t>
            </a:r>
            <a:r>
              <a:rPr lang="ja-JP" altLang="en-US" sz="1300" dirty="0"/>
              <a:t>します）</a:t>
            </a:r>
          </a:p>
          <a:p>
            <a:r>
              <a:rPr lang="en-US" altLang="ja-JP" sz="1300" dirty="0"/>
              <a:t>BL11</a:t>
            </a:r>
            <a:r>
              <a:rPr lang="ja-JP" altLang="en-US" sz="1300" dirty="0"/>
              <a:t>はコミッショニングが終了、科研費メンバーにより、実験が開始</a:t>
            </a:r>
          </a:p>
          <a:p>
            <a:r>
              <a:rPr lang="ja-JP" altLang="en-US" sz="1300" dirty="0"/>
              <a:t>されたこと、来年度共用装置に移行すること（このファイルは持って</a:t>
            </a:r>
          </a:p>
          <a:p>
            <a:r>
              <a:rPr lang="ja-JP" altLang="en-US" sz="1300" dirty="0"/>
              <a:t>いると思います）</a:t>
            </a:r>
          </a:p>
          <a:p>
            <a:r>
              <a:rPr lang="en-US" altLang="ja-JP" sz="1300" dirty="0"/>
              <a:t>BL21</a:t>
            </a:r>
            <a:r>
              <a:rPr lang="ja-JP" altLang="en-US" sz="1300" dirty="0"/>
              <a:t>は外部資金の期間が終了したこと</a:t>
            </a:r>
          </a:p>
          <a:p>
            <a:endParaRPr lang="ja-JP" altLang="en-US" sz="1300" dirty="0"/>
          </a:p>
          <a:p>
            <a:r>
              <a:rPr lang="ja-JP" altLang="en-US" sz="1300" dirty="0"/>
              <a:t>サイエンスについて、</a:t>
            </a:r>
          </a:p>
          <a:p>
            <a:r>
              <a:rPr lang="en-US" altLang="ja-JP" sz="1300" dirty="0"/>
              <a:t>BL03</a:t>
            </a:r>
            <a:r>
              <a:rPr lang="ja-JP" altLang="en-US" sz="1300" dirty="0"/>
              <a:t>はトランスサイレチン以降ですが、課題審査部会報告にありますが、</a:t>
            </a:r>
          </a:p>
          <a:p>
            <a:r>
              <a:rPr lang="ja-JP" altLang="en-US" sz="1300" dirty="0"/>
              <a:t>詳しく説明を受けないと、使えません。</a:t>
            </a:r>
          </a:p>
          <a:p>
            <a:r>
              <a:rPr lang="en-US" altLang="ja-JP" sz="1300" dirty="0"/>
              <a:t>BL08</a:t>
            </a:r>
            <a:r>
              <a:rPr lang="ja-JP" altLang="en-US" sz="1300" dirty="0"/>
              <a:t>は目ぼしい成果でないと思うかもしれませんが、重要です。</a:t>
            </a:r>
          </a:p>
          <a:p>
            <a:r>
              <a:rPr lang="ja-JP" altLang="en-US" sz="1300" dirty="0"/>
              <a:t>英語にしましたので、添付します。</a:t>
            </a:r>
          </a:p>
          <a:p>
            <a:r>
              <a:rPr lang="en-US" altLang="ja-JP" sz="1300" dirty="0"/>
              <a:t>BL19 </a:t>
            </a:r>
            <a:r>
              <a:rPr lang="ja-JP" altLang="en-US" sz="1300" dirty="0"/>
              <a:t>成果あり（</a:t>
            </a:r>
            <a:r>
              <a:rPr lang="en-US" altLang="ja-JP" sz="1300" dirty="0"/>
              <a:t>LPSO</a:t>
            </a:r>
            <a:r>
              <a:rPr lang="ja-JP" altLang="en-US" sz="1300" dirty="0"/>
              <a:t>結果：日本語しかないので、英文を依頼中）</a:t>
            </a:r>
          </a:p>
          <a:p>
            <a:r>
              <a:rPr lang="en-US" altLang="ja-JP" sz="1300" dirty="0"/>
              <a:t>BL20 </a:t>
            </a:r>
            <a:r>
              <a:rPr lang="ja-JP" altLang="en-US" sz="1300" dirty="0"/>
              <a:t>成果あり（英文を依頼中）</a:t>
            </a:r>
          </a:p>
          <a:p>
            <a:r>
              <a:rPr lang="en-US" altLang="ja-JP" sz="1300" dirty="0"/>
              <a:t>BL21</a:t>
            </a:r>
            <a:r>
              <a:rPr lang="ja-JP" altLang="en-US" sz="1300" dirty="0"/>
              <a:t>去年は</a:t>
            </a:r>
            <a:r>
              <a:rPr lang="en-US" altLang="ja-JP" sz="1300" dirty="0"/>
              <a:t>Physical Review Lett.</a:t>
            </a:r>
            <a:r>
              <a:rPr lang="ja-JP" altLang="en-US" sz="1300" dirty="0"/>
              <a:t>の結果を出していない思います。</a:t>
            </a:r>
          </a:p>
          <a:p>
            <a:r>
              <a:rPr lang="ja-JP" altLang="en-US" sz="1300" dirty="0"/>
              <a:t>　（英文を依頼中）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425AAC-6987-4101-88E2-33FE3AFB700F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54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425AAC-6987-4101-88E2-33FE3AFB700F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73509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425AAC-6987-4101-88E2-33FE3AFB700F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19630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3B633-CBE5-4EDE-A792-7E424449705F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412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F33F16-715F-4B81-926A-2AD7A678AFA6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77178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66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7DDC6-786E-43EF-B28D-9DB64581DBC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4730316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0BECA-5996-4C03-A64F-04AE38D3F8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493982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341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341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93600-0205-4047-AB99-60939AD7A7A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347855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D7448-037C-4275-BFD4-7DFE2D175D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1351532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F2102-2087-496C-A418-E59B75C0867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7425539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07FD-C5F3-4591-8233-0F057370141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1174372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F52D6-21D3-4C6A-93DC-2EF76B160F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014890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85A0D-86C8-4DB7-9B1F-0B02444369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3172805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35BE2-7347-48FE-96FD-27F8D5B774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33407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8A7F5-36F5-4A5B-9588-9B942E7134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3927477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F1F5-A194-4A20-B5F6-55674F749A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015141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NC2009_poster_base_Bb"/>
          <p:cNvPicPr>
            <a:picLocks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19450"/>
            <a:ext cx="9144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CNC2009_poster_base_Bb"/>
          <p:cNvPicPr>
            <a:picLocks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515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66048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folHlink"/>
                </a:solidFill>
                <a:latin typeface="Times New Roman" pitchFamily="18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6048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folHlink"/>
                </a:solidFill>
                <a:latin typeface="Times New Roman" pitchFamily="18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6049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folHlink"/>
                </a:solidFill>
                <a:latin typeface="Times New Roman" pitchFamily="18" charset="0"/>
                <a:ea typeface="Osaka"/>
                <a:cs typeface="Osaka"/>
              </a:defRPr>
            </a:lvl1pPr>
          </a:lstStyle>
          <a:p>
            <a:pPr>
              <a:defRPr/>
            </a:pPr>
            <a:fld id="{B2E421B6-AFEF-4BC6-9E07-0C5AD92BC3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33" name="Rectangle 11"/>
          <p:cNvSpPr>
            <a:spLocks noChangeArrowheads="1"/>
          </p:cNvSpPr>
          <p:nvPr userDrawn="1"/>
        </p:nvSpPr>
        <p:spPr bwMode="auto">
          <a:xfrm>
            <a:off x="11723" y="6740525"/>
            <a:ext cx="2771775" cy="115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u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Relationship Id="rId9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11" Type="http://schemas.openxmlformats.org/officeDocument/2006/relationships/image" Target="../media/image112.png"/><Relationship Id="rId5" Type="http://schemas.openxmlformats.org/officeDocument/2006/relationships/image" Target="../media/image106.jpeg"/><Relationship Id="rId10" Type="http://schemas.openxmlformats.org/officeDocument/2006/relationships/image" Target="../media/image111.png"/><Relationship Id="rId4" Type="http://schemas.openxmlformats.org/officeDocument/2006/relationships/image" Target="../media/image105.jpeg"/><Relationship Id="rId9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gif"/><Relationship Id="rId5" Type="http://schemas.openxmlformats.org/officeDocument/2006/relationships/image" Target="../media/image14.png"/><Relationship Id="rId4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e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emf"/><Relationship Id="rId5" Type="http://schemas.openxmlformats.org/officeDocument/2006/relationships/image" Target="../media/image121.png"/><Relationship Id="rId4" Type="http://schemas.openxmlformats.org/officeDocument/2006/relationships/image" Target="../media/image78.gif"/><Relationship Id="rId9" Type="http://schemas.openxmlformats.org/officeDocument/2006/relationships/image" Target="../media/image12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21" Type="http://schemas.openxmlformats.org/officeDocument/2006/relationships/image" Target="../media/image33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3.jpeg"/><Relationship Id="rId5" Type="http://schemas.openxmlformats.org/officeDocument/2006/relationships/image" Target="../media/image38.jpe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5.jpe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6.jpeg"/><Relationship Id="rId5" Type="http://schemas.openxmlformats.org/officeDocument/2006/relationships/image" Target="../media/image52.jpeg"/><Relationship Id="rId10" Type="http://schemas.openxmlformats.org/officeDocument/2006/relationships/image" Target="../media/image22.jpe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62.png"/><Relationship Id="rId3" Type="http://schemas.openxmlformats.org/officeDocument/2006/relationships/image" Target="../media/image50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1.jpe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emf"/><Relationship Id="rId11" Type="http://schemas.openxmlformats.org/officeDocument/2006/relationships/image" Target="../media/image60.jpe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64.png"/><Relationship Id="rId10" Type="http://schemas.openxmlformats.org/officeDocument/2006/relationships/image" Target="../media/image59.jpeg"/><Relationship Id="rId4" Type="http://schemas.openxmlformats.org/officeDocument/2006/relationships/image" Target="../media/image14.pn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CNC2009_poster_base_Bb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464470" y="4254079"/>
            <a:ext cx="8293100" cy="14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ja-JP" sz="3200" dirty="0">
                <a:latin typeface="Arial Black" pitchFamily="34" charset="0"/>
                <a:ea typeface="ＭＳ Ｐゴシック" pitchFamily="50" charset="-128"/>
              </a:rPr>
              <a:t>K. Nakajima</a:t>
            </a:r>
          </a:p>
          <a:p>
            <a:pPr algn="ctr" eaLnBrk="1" hangingPunct="1"/>
            <a:r>
              <a:rPr lang="en-US" altLang="ja-JP" sz="3200" dirty="0" smtClean="0">
                <a:latin typeface="Arial Black" pitchFamily="34" charset="0"/>
                <a:ea typeface="ＭＳ Ｐゴシック" pitchFamily="50" charset="-128"/>
              </a:rPr>
              <a:t>Neutron Science Section</a:t>
            </a:r>
          </a:p>
          <a:p>
            <a:pPr algn="ctr" eaLnBrk="1" hangingPunct="1"/>
            <a:r>
              <a:rPr lang="en-US" altLang="ja-JP" sz="3200" dirty="0" smtClean="0">
                <a:latin typeface="Arial Black" pitchFamily="34" charset="0"/>
                <a:ea typeface="ＭＳ Ｐゴシック" pitchFamily="50" charset="-128"/>
              </a:rPr>
              <a:t>MLF</a:t>
            </a:r>
            <a:r>
              <a:rPr lang="en-US" altLang="ja-JP" sz="3200" dirty="0">
                <a:latin typeface="Arial Black" pitchFamily="34" charset="0"/>
                <a:ea typeface="ＭＳ Ｐゴシック" pitchFamily="50" charset="-128"/>
              </a:rPr>
              <a:t>, J-PARC </a:t>
            </a:r>
            <a:r>
              <a:rPr lang="en-US" altLang="ja-JP" sz="3200" dirty="0" smtClean="0">
                <a:latin typeface="Arial Black" pitchFamily="34" charset="0"/>
                <a:ea typeface="ＭＳ Ｐゴシック" pitchFamily="50" charset="-128"/>
              </a:rPr>
              <a:t>Center</a:t>
            </a:r>
            <a:endParaRPr lang="en-US" altLang="ja-JP" sz="2000" dirty="0">
              <a:latin typeface="Arial Black" pitchFamily="34" charset="0"/>
              <a:ea typeface="ＭＳ Ｐゴシック" pitchFamily="50" charset="-128"/>
            </a:endParaRPr>
          </a:p>
        </p:txBody>
      </p:sp>
      <p:pic>
        <p:nvPicPr>
          <p:cNvPr id="3076" name="Picture 5" descr="ロゴＡ緑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513" y="1487488"/>
            <a:ext cx="6731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マークカラー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5" y="1092200"/>
            <a:ext cx="5699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149225" y="6529388"/>
            <a:ext cx="2689225" cy="115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dirty="0">
              <a:ea typeface="ＭＳ Ｐゴシック" pitchFamily="50" charset="-128"/>
            </a:endParaRPr>
          </a:p>
        </p:txBody>
      </p:sp>
      <p:sp>
        <p:nvSpPr>
          <p:cNvPr id="3079" name="Text Box 3"/>
          <p:cNvSpPr txBox="1">
            <a:spLocks noChangeArrowheads="1"/>
          </p:cNvSpPr>
          <p:nvPr/>
        </p:nvSpPr>
        <p:spPr bwMode="auto">
          <a:xfrm>
            <a:off x="0" y="1792370"/>
            <a:ext cx="9088915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sz="2800" dirty="0">
                <a:latin typeface="Arial Black" pitchFamily="34" charset="0"/>
                <a:ea typeface="ＭＳ Ｐゴシック" pitchFamily="50" charset="-128"/>
              </a:rPr>
              <a:t>III. Instrument technology and </a:t>
            </a:r>
            <a:r>
              <a:rPr lang="en-US" altLang="ja-JP" sz="2800" dirty="0" smtClean="0">
                <a:latin typeface="Arial Black" pitchFamily="34" charset="0"/>
                <a:ea typeface="ＭＳ Ｐゴシック" pitchFamily="50" charset="-128"/>
              </a:rPr>
              <a:t>experiences</a:t>
            </a:r>
          </a:p>
          <a:p>
            <a:pPr algn="ctr" eaLnBrk="1" hangingPunct="1">
              <a:spcBef>
                <a:spcPts val="1200"/>
              </a:spcBef>
            </a:pPr>
            <a:r>
              <a:rPr lang="en-US" altLang="ja-JP" sz="4400" dirty="0" smtClean="0">
                <a:latin typeface="Arial Black" pitchFamily="34" charset="0"/>
                <a:ea typeface="ＭＳ Ｐゴシック" pitchFamily="50" charset="-128"/>
              </a:rPr>
              <a:t>Performance of</a:t>
            </a:r>
            <a:r>
              <a:rPr lang="ja-JP" altLang="en-US" sz="4400" dirty="0" smtClean="0">
                <a:latin typeface="Arial Black" pitchFamily="34" charset="0"/>
                <a:ea typeface="ＭＳ Ｐゴシック" pitchFamily="50" charset="-128"/>
              </a:rPr>
              <a:t>　</a:t>
            </a:r>
            <a:r>
              <a:rPr lang="en-US" altLang="ja-JP" sz="4400" dirty="0" smtClean="0">
                <a:latin typeface="Arial Black" pitchFamily="34" charset="0"/>
                <a:ea typeface="ＭＳ Ｐゴシック" pitchFamily="50" charset="-128"/>
              </a:rPr>
              <a:t>instruments </a:t>
            </a:r>
            <a:r>
              <a:rPr lang="en-US" altLang="ja-JP" sz="3200" dirty="0">
                <a:latin typeface="Arial Black" pitchFamily="34" charset="0"/>
                <a:ea typeface="ＭＳ Ｐゴシック" pitchFamily="50" charset="-128"/>
              </a:rPr>
              <a:t>(</a:t>
            </a:r>
            <a:r>
              <a:rPr lang="en-US" altLang="ja-JP" sz="3200" dirty="0" smtClean="0">
                <a:latin typeface="Arial Black" pitchFamily="34" charset="0"/>
                <a:ea typeface="ＭＳ Ｐゴシック" pitchFamily="50" charset="-128"/>
              </a:rPr>
              <a:t>intensity &amp; resolution</a:t>
            </a:r>
            <a:r>
              <a:rPr lang="ja-JP" altLang="en-US" sz="3200" dirty="0">
                <a:latin typeface="Arial Black" pitchFamily="34" charset="0"/>
                <a:ea typeface="ＭＳ Ｐゴシック" pitchFamily="50" charset="-128"/>
              </a:rPr>
              <a:t> </a:t>
            </a:r>
            <a:r>
              <a:rPr lang="en-US" altLang="ja-JP" sz="3200" dirty="0">
                <a:latin typeface="Arial Black" pitchFamily="34" charset="0"/>
                <a:ea typeface="ＭＳ Ｐゴシック" pitchFamily="50" charset="-128"/>
              </a:rPr>
              <a:t>in comparison to </a:t>
            </a:r>
            <a:r>
              <a:rPr lang="en-US" altLang="ja-JP" sz="3200" dirty="0" smtClean="0">
                <a:latin typeface="Arial Black" pitchFamily="34" charset="0"/>
                <a:ea typeface="ＭＳ Ｐゴシック" pitchFamily="50" charset="-128"/>
              </a:rPr>
              <a:t>design, some of background issues)</a:t>
            </a:r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6323944" y="182563"/>
            <a:ext cx="27649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altLang="ja-JP" sz="1200" dirty="0" smtClean="0">
                <a:latin typeface="Arial" pitchFamily="34" charset="0"/>
                <a:cs typeface="Arial" pitchFamily="34" charset="0"/>
              </a:rPr>
              <a:t>2nd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 ESS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J-PARC Collaboration Workshop</a:t>
            </a:r>
          </a:p>
          <a:p>
            <a:pPr algn="ctr"/>
            <a:r>
              <a:rPr lang="en-US" altLang="ja-JP" sz="12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18-19 January, 2018</a:t>
            </a:r>
          </a:p>
          <a:p>
            <a:pPr algn="ctr" eaLnBrk="1" hangingPunct="1"/>
            <a:r>
              <a:rPr lang="en-US" altLang="ja-JP" sz="12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ESS, Lund, Sweden</a:t>
            </a:r>
            <a:endParaRPr lang="en-US" altLang="ja-JP" sz="1200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577" y="5886521"/>
            <a:ext cx="1081087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060" y="5845608"/>
            <a:ext cx="1504132" cy="69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049" y="5924265"/>
            <a:ext cx="1184758" cy="54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4" descr="TOHOKU UNIVERSITY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8728" y="5877272"/>
            <a:ext cx="659057" cy="89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d620ac5a-1953-4a3e-bfd6-11f9cca8a0d4" descr="D505D6F2-F995-494C-B531-30196933470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192" y="5749561"/>
            <a:ext cx="1243902" cy="89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816" y="6000030"/>
            <a:ext cx="161925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3" descr="KyotoUniv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3480" y="5888349"/>
            <a:ext cx="613887" cy="61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4331" y="1023186"/>
            <a:ext cx="605419" cy="70774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0" y="741363"/>
            <a:ext cx="6659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en-US" altLang="ja-JP" sz="2000" dirty="0">
                <a:latin typeface="Arial" pitchFamily="34" charset="0"/>
                <a:ea typeface="Osaka"/>
              </a:rPr>
              <a:t> </a:t>
            </a:r>
            <a:r>
              <a:rPr lang="en-US" altLang="ja-JP" sz="2000" dirty="0" smtClean="0">
                <a:latin typeface="Arial" pitchFamily="34" charset="0"/>
                <a:ea typeface="Osaka"/>
              </a:rPr>
              <a:t>Sources of the beam loss</a:t>
            </a:r>
            <a:endParaRPr lang="ja-JP" altLang="en-US" sz="2000" dirty="0">
              <a:latin typeface="Arial" pitchFamily="34" charset="0"/>
              <a:ea typeface="Osaka"/>
            </a:endParaRPr>
          </a:p>
        </p:txBody>
      </p:sp>
      <p:sp>
        <p:nvSpPr>
          <p:cNvPr id="55304" name="Rectangle 2"/>
          <p:cNvSpPr>
            <a:spLocks noChangeArrowheads="1"/>
          </p:cNvSpPr>
          <p:nvPr/>
        </p:nvSpPr>
        <p:spPr bwMode="auto">
          <a:xfrm>
            <a:off x="0" y="11979"/>
            <a:ext cx="9144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4000" b="1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Intensity Problem at AMATERAS</a:t>
            </a:r>
            <a:endParaRPr lang="en-US" altLang="ja-JP" sz="40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5305" name="Text Box 28"/>
          <p:cNvSpPr txBox="1">
            <a:spLocks noChangeArrowheads="1"/>
          </p:cNvSpPr>
          <p:nvPr/>
        </p:nvSpPr>
        <p:spPr bwMode="auto">
          <a:xfrm>
            <a:off x="190499" y="1138238"/>
            <a:ext cx="5506915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ü"/>
            </a:pPr>
            <a:r>
              <a:rPr lang="en-US" altLang="ja-JP" sz="1600" dirty="0" smtClean="0">
                <a:latin typeface="Arial" pitchFamily="34" charset="0"/>
                <a:ea typeface="Osaka"/>
              </a:rPr>
              <a:t>Broken-alignment (movement after alignment)</a:t>
            </a:r>
            <a:endParaRPr lang="en-US" altLang="ja-JP" sz="1600" dirty="0">
              <a:latin typeface="Arial" pitchFamily="34" charset="0"/>
              <a:ea typeface="Osak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200" dirty="0">
                <a:latin typeface="Arial" pitchFamily="34" charset="0"/>
                <a:ea typeface="Osaka"/>
              </a:rPr>
              <a:t>　</a:t>
            </a:r>
            <a:r>
              <a:rPr lang="ja-JP" altLang="en-US" sz="1200" dirty="0" smtClean="0">
                <a:latin typeface="Arial" pitchFamily="34" charset="0"/>
                <a:ea typeface="Osaka"/>
              </a:rPr>
              <a:t>  </a:t>
            </a:r>
            <a:r>
              <a:rPr lang="en-US" altLang="ja-JP" sz="1200" dirty="0" smtClean="0">
                <a:latin typeface="Arial" pitchFamily="34" charset="0"/>
                <a:ea typeface="Osaka"/>
              </a:rPr>
              <a:t>At  TAKUMI, intensity was partly recovered by re-alignment.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dirty="0">
                <a:latin typeface="Arial" pitchFamily="34" charset="0"/>
                <a:ea typeface="Osaka"/>
              </a:rPr>
              <a:t> </a:t>
            </a:r>
            <a:r>
              <a:rPr lang="en-US" altLang="ja-JP" sz="1200" dirty="0" smtClean="0">
                <a:latin typeface="Arial" pitchFamily="34" charset="0"/>
                <a:ea typeface="Osaka"/>
              </a:rPr>
              <a:t>   AMATERAS employed the same manner &amp; the same company. </a:t>
            </a:r>
            <a:endParaRPr lang="en-US" altLang="ja-JP" sz="1200" dirty="0">
              <a:latin typeface="Arial" pitchFamily="34" charset="0"/>
              <a:ea typeface="Osaka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r>
              <a:rPr lang="en-US" altLang="ja-JP" sz="1600" dirty="0" err="1" smtClean="0">
                <a:latin typeface="Arial" pitchFamily="34" charset="0"/>
                <a:ea typeface="Osaka"/>
              </a:rPr>
              <a:t>Borofloat</a:t>
            </a:r>
            <a:r>
              <a:rPr lang="en-US" altLang="ja-JP" sz="1600" dirty="0" smtClean="0">
                <a:latin typeface="Arial" pitchFamily="34" charset="0"/>
                <a:ea typeface="Osaka"/>
              </a:rPr>
              <a:t>-glass mirror problem</a:t>
            </a:r>
          </a:p>
          <a:p>
            <a:pPr marL="176213" lvl="0" indent="-176213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200" dirty="0">
                <a:solidFill>
                  <a:srgbClr val="000000"/>
                </a:solidFill>
                <a:latin typeface="Arial" pitchFamily="34" charset="0"/>
                <a:ea typeface="Osaka"/>
              </a:rPr>
              <a:t>　  </a:t>
            </a:r>
            <a:r>
              <a:rPr lang="en-US" altLang="ja-JP" sz="1200" dirty="0">
                <a:solidFill>
                  <a:srgbClr val="000000"/>
                </a:solidFill>
                <a:latin typeface="Arial" pitchFamily="34" charset="0"/>
                <a:ea typeface="Osaka"/>
              </a:rPr>
              <a:t>At </a:t>
            </a: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Osaka"/>
              </a:rPr>
              <a:t>the construction of DNA, it was found that </a:t>
            </a:r>
            <a:r>
              <a:rPr lang="en-US" altLang="ja-JP" sz="1200" dirty="0" err="1" smtClean="0">
                <a:solidFill>
                  <a:srgbClr val="000000"/>
                </a:solidFill>
                <a:latin typeface="Arial" pitchFamily="34" charset="0"/>
                <a:ea typeface="Osaka"/>
              </a:rPr>
              <a:t>borofloat</a:t>
            </a: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Osaka"/>
              </a:rPr>
              <a:t>-glass mirror reflectivity was 60% of expectation.</a:t>
            </a:r>
            <a:endParaRPr lang="en-US" altLang="ja-JP" sz="1200" dirty="0">
              <a:solidFill>
                <a:srgbClr val="000000"/>
              </a:solidFill>
              <a:latin typeface="Arial" pitchFamily="34" charset="0"/>
              <a:ea typeface="Osaka"/>
            </a:endParaRPr>
          </a:p>
          <a:p>
            <a:pPr marL="176213" lvl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Osaka"/>
              </a:rPr>
              <a:t>AMATERAS employed </a:t>
            </a:r>
            <a:r>
              <a:rPr lang="en-US" altLang="ja-JP" sz="1200" dirty="0" err="1">
                <a:solidFill>
                  <a:srgbClr val="000000"/>
                </a:solidFill>
                <a:latin typeface="Arial" pitchFamily="34" charset="0"/>
                <a:ea typeface="Osaka"/>
              </a:rPr>
              <a:t>borofloat</a:t>
            </a:r>
            <a:r>
              <a:rPr lang="en-US" altLang="ja-JP" sz="1200" dirty="0">
                <a:solidFill>
                  <a:srgbClr val="000000"/>
                </a:solidFill>
                <a:latin typeface="Arial" pitchFamily="34" charset="0"/>
                <a:ea typeface="Osaka"/>
              </a:rPr>
              <a:t>-glass </a:t>
            </a: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Osaka"/>
              </a:rPr>
              <a:t>mirror in 10 m of total guide section. </a:t>
            </a:r>
            <a:endParaRPr lang="en-US" altLang="ja-JP" sz="1600" dirty="0" smtClean="0">
              <a:latin typeface="Arial" pitchFamily="34" charset="0"/>
              <a:ea typeface="Osaka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r>
              <a:rPr lang="en-US" altLang="ja-JP" sz="1600" dirty="0" smtClean="0">
                <a:latin typeface="Arial" pitchFamily="34" charset="0"/>
                <a:ea typeface="Osaka"/>
              </a:rPr>
              <a:t>Others</a:t>
            </a:r>
            <a:endParaRPr lang="ja-JP" altLang="en-US" sz="1600" dirty="0">
              <a:latin typeface="Arial" pitchFamily="34" charset="0"/>
              <a:ea typeface="Osaka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1275" y="3200400"/>
            <a:ext cx="66595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en-US" altLang="ja-JP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Beam-transport re-work on AMATERAS (2012-2015</a:t>
            </a:r>
            <a:r>
              <a:rPr lang="ja-JP" altLang="en-US" sz="2000" dirty="0" smtClean="0">
                <a:latin typeface="Arial" pitchFamily="34" charset="0"/>
                <a:cs typeface="Arial" pitchFamily="34" charset="0"/>
              </a:rPr>
              <a:t>）</a:t>
            </a:r>
            <a:endParaRPr lang="ja-JP" alt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10" descr="page-00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8" y="4292600"/>
            <a:ext cx="80311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正方形/長方形 23"/>
          <p:cNvSpPr/>
          <p:nvPr/>
        </p:nvSpPr>
        <p:spPr>
          <a:xfrm>
            <a:off x="2182813" y="4941888"/>
            <a:ext cx="4292600" cy="409575"/>
          </a:xfrm>
          <a:prstGeom prst="rect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2182813" y="4833938"/>
            <a:ext cx="1870075" cy="587375"/>
          </a:xfrm>
          <a:prstGeom prst="rect">
            <a:avLst/>
          </a:prstGeom>
          <a:ln w="28575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26" name="正方形/長方形 25"/>
          <p:cNvSpPr>
            <a:spLocks noChangeArrowheads="1"/>
          </p:cNvSpPr>
          <p:nvPr/>
        </p:nvSpPr>
        <p:spPr bwMode="auto">
          <a:xfrm>
            <a:off x="4814888" y="4449763"/>
            <a:ext cx="1035861" cy="276999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dirty="0" smtClean="0">
                <a:latin typeface="Arial" pitchFamily="34" charset="0"/>
                <a:cs typeface="Arial" pitchFamily="34" charset="0"/>
              </a:rPr>
              <a:t>re-alignment</a:t>
            </a:r>
            <a:endParaRPr lang="en-US" alt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直線矢印コネクタ 27"/>
          <p:cNvCxnSpPr>
            <a:cxnSpLocks noChangeShapeType="1"/>
          </p:cNvCxnSpPr>
          <p:nvPr/>
        </p:nvCxnSpPr>
        <p:spPr bwMode="auto">
          <a:xfrm flipH="1">
            <a:off x="5053013" y="4695825"/>
            <a:ext cx="107950" cy="24606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正方形/長方形 59"/>
          <p:cNvSpPr>
            <a:spLocks noChangeArrowheads="1"/>
          </p:cNvSpPr>
          <p:nvPr/>
        </p:nvSpPr>
        <p:spPr bwMode="auto">
          <a:xfrm>
            <a:off x="1425575" y="4352925"/>
            <a:ext cx="1463862" cy="27699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dirty="0" smtClean="0">
                <a:latin typeface="Arial" pitchFamily="34" charset="0"/>
                <a:cs typeface="Arial" pitchFamily="34" charset="0"/>
              </a:rPr>
              <a:t>exchange of mirror</a:t>
            </a:r>
            <a:endParaRPr lang="en-US" alt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直線矢印コネクタ 60"/>
          <p:cNvCxnSpPr>
            <a:cxnSpLocks noChangeShapeType="1"/>
          </p:cNvCxnSpPr>
          <p:nvPr/>
        </p:nvCxnSpPr>
        <p:spPr bwMode="auto">
          <a:xfrm>
            <a:off x="2468563" y="4587875"/>
            <a:ext cx="138112" cy="246063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" name="Picture 2" descr="C:\Users\Kenji Nakajima\Desktop\新しいフォルダー (2)\IMG_86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350" y="5399088"/>
            <a:ext cx="190658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C:\Users\seiko\Desktop\TEMPictures\AMATERAS\201311_ガイド管アライメント作業\F10101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0850" y="5399088"/>
            <a:ext cx="1073150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7" descr="D:\写真何でも\2013.11.28\IMG_87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638" y="5395913"/>
            <a:ext cx="1592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36524" y="3495675"/>
            <a:ext cx="90074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ü"/>
            </a:pP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re-alignment: all sections after the biological shielding. (including refurbishment of equipment)</a:t>
            </a:r>
            <a:endParaRPr lang="en-US" altLang="ja-JP" sz="16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ü"/>
            </a:pP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Exchange of </a:t>
            </a:r>
            <a:r>
              <a:rPr lang="en-US" altLang="ja-JP" sz="1600" dirty="0" err="1" smtClean="0">
                <a:latin typeface="Arial" pitchFamily="34" charset="0"/>
                <a:cs typeface="Arial" pitchFamily="34" charset="0"/>
              </a:rPr>
              <a:t>borofloat</a:t>
            </a: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-glass mirror.</a:t>
            </a:r>
            <a:endParaRPr lang="en-US" altLang="ja-JP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644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5" grpId="0" animBg="1"/>
      <p:bldP spid="26" grpId="0" animBg="1"/>
      <p:bldP spid="28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-1" y="0"/>
            <a:ext cx="9148751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000" b="1" dirty="0" smtClean="0">
                <a:solidFill>
                  <a:srgbClr val="FFFFFF"/>
                </a:solidFill>
                <a:latin typeface="Arial Black" pitchFamily="34" charset="0"/>
              </a:rPr>
              <a:t>Re-Work on AMATERAS BT</a:t>
            </a:r>
            <a:endParaRPr lang="en-US" altLang="ja-JP" sz="3000" b="1" dirty="0">
              <a:solidFill>
                <a:srgbClr val="FFFFFF"/>
              </a:solidFill>
              <a:latin typeface="Arial Black" pitchFamily="34" charset="0"/>
            </a:endParaRP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96" y="1102953"/>
            <a:ext cx="5652071" cy="191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3167" y="1067053"/>
            <a:ext cx="3412037" cy="271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529" y="729807"/>
            <a:ext cx="5483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rgbClr val="000000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rgbClr val="000000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rgbClr val="000000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rgbClr val="000000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rgbClr val="000000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rgbClr val="000000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rgbClr val="000000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rgbClr val="000000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rgbClr val="000000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buFont typeface="Wingdings" pitchFamily="2" charset="2"/>
              <a:buChar char="n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AMATERAS beam-transport re-work (2014)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3166" y="3857843"/>
            <a:ext cx="3412037" cy="311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下矢印 7"/>
          <p:cNvSpPr/>
          <p:nvPr/>
        </p:nvSpPr>
        <p:spPr bwMode="auto">
          <a:xfrm>
            <a:off x="6904234" y="3698697"/>
            <a:ext cx="965770" cy="159146"/>
          </a:xfrm>
          <a:prstGeom prst="downArrow">
            <a:avLst/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05" y="3857843"/>
            <a:ext cx="5173252" cy="208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28229" y="6516560"/>
            <a:ext cx="52485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K. Nakajima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of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ICANS-XXI (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JAEA-Conf-2015-002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306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2016)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4880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39" descr="all_pre_09050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3564" y="737521"/>
            <a:ext cx="18478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825500" y="0"/>
            <a:ext cx="7515225" cy="731838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  <a:ea typeface="ＭＳ Ｐゴシック" pitchFamily="50" charset="-128"/>
              </a:rPr>
              <a:t>PICD: Resolution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0348" y="723578"/>
            <a:ext cx="1913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AMATERAS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24" y="1466595"/>
            <a:ext cx="5660954" cy="402394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29" y="5532413"/>
            <a:ext cx="6651851" cy="536721"/>
          </a:xfrm>
          <a:prstGeom prst="rect">
            <a:avLst/>
          </a:prstGeom>
        </p:spPr>
      </p:pic>
      <p:grpSp>
        <p:nvGrpSpPr>
          <p:cNvPr id="103" name="グループ化 102"/>
          <p:cNvGrpSpPr/>
          <p:nvPr/>
        </p:nvGrpSpPr>
        <p:grpSpPr>
          <a:xfrm>
            <a:off x="672498" y="6230204"/>
            <a:ext cx="4265248" cy="558800"/>
            <a:chOff x="1575169" y="6230204"/>
            <a:chExt cx="4265248" cy="558800"/>
          </a:xfrm>
        </p:grpSpPr>
        <p:sp>
          <p:nvSpPr>
            <p:cNvPr id="62" name="Line 176"/>
            <p:cNvSpPr>
              <a:spLocks noChangeShapeType="1"/>
            </p:cNvSpPr>
            <p:nvPr/>
          </p:nvSpPr>
          <p:spPr bwMode="auto">
            <a:xfrm>
              <a:off x="3432179" y="6501667"/>
              <a:ext cx="1293813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Rectangle 177"/>
            <p:cNvSpPr>
              <a:spLocks noChangeArrowheads="1"/>
            </p:cNvSpPr>
            <p:nvPr/>
          </p:nvSpPr>
          <p:spPr bwMode="auto">
            <a:xfrm>
              <a:off x="4757741" y="6230204"/>
              <a:ext cx="10636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500">
                  <a:latin typeface="Symbol" pitchFamily="18" charset="2"/>
                </a:rPr>
                <a:t>(</a:t>
              </a:r>
              <a:endParaRPr lang="en-US" altLang="ja-JP"/>
            </a:p>
          </p:txBody>
        </p:sp>
        <p:sp>
          <p:nvSpPr>
            <p:cNvPr id="64" name="Rectangle 178"/>
            <p:cNvSpPr>
              <a:spLocks noChangeArrowheads="1"/>
            </p:cNvSpPr>
            <p:nvPr/>
          </p:nvSpPr>
          <p:spPr bwMode="auto">
            <a:xfrm>
              <a:off x="5734054" y="6230204"/>
              <a:ext cx="10636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500">
                  <a:latin typeface="Symbol" pitchFamily="18" charset="2"/>
                </a:rPr>
                <a:t>)</a:t>
              </a:r>
              <a:endParaRPr lang="en-US" altLang="ja-JP"/>
            </a:p>
          </p:txBody>
        </p:sp>
        <p:sp>
          <p:nvSpPr>
            <p:cNvPr id="65" name="Rectangle 179"/>
            <p:cNvSpPr>
              <a:spLocks noChangeArrowheads="1"/>
            </p:cNvSpPr>
            <p:nvPr/>
          </p:nvSpPr>
          <p:spPr bwMode="auto">
            <a:xfrm>
              <a:off x="5530854" y="6496904"/>
              <a:ext cx="10795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latin typeface="Times New Roman" pitchFamily="18" charset="0"/>
                </a:rPr>
                <a:t>ch</a:t>
              </a:r>
              <a:endParaRPr lang="en-US" altLang="ja-JP"/>
            </a:p>
          </p:txBody>
        </p:sp>
        <p:sp>
          <p:nvSpPr>
            <p:cNvPr id="66" name="Rectangle 180"/>
            <p:cNvSpPr>
              <a:spLocks noChangeArrowheads="1"/>
            </p:cNvSpPr>
            <p:nvPr/>
          </p:nvSpPr>
          <p:spPr bwMode="auto">
            <a:xfrm>
              <a:off x="4992691" y="6496904"/>
              <a:ext cx="10795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latin typeface="Times New Roman" pitchFamily="18" charset="0"/>
                </a:rPr>
                <a:t>ch</a:t>
              </a:r>
              <a:endParaRPr lang="en-US" altLang="ja-JP"/>
            </a:p>
          </p:txBody>
        </p:sp>
        <p:sp>
          <p:nvSpPr>
            <p:cNvPr id="67" name="Rectangle 181"/>
            <p:cNvSpPr>
              <a:spLocks noChangeArrowheads="1"/>
            </p:cNvSpPr>
            <p:nvPr/>
          </p:nvSpPr>
          <p:spPr bwMode="auto">
            <a:xfrm>
              <a:off x="4540254" y="6652479"/>
              <a:ext cx="1651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latin typeface="Times New Roman" pitchFamily="18" charset="0"/>
                </a:rPr>
                <a:t>ch1</a:t>
              </a:r>
              <a:endParaRPr lang="en-US" altLang="ja-JP"/>
            </a:p>
          </p:txBody>
        </p:sp>
        <p:sp>
          <p:nvSpPr>
            <p:cNvPr id="68" name="Rectangle 182"/>
            <p:cNvSpPr>
              <a:spLocks noChangeArrowheads="1"/>
            </p:cNvSpPr>
            <p:nvPr/>
          </p:nvSpPr>
          <p:spPr bwMode="auto">
            <a:xfrm>
              <a:off x="4259266" y="6652479"/>
              <a:ext cx="2032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latin typeface="Times New Roman" pitchFamily="18" charset="0"/>
                </a:rPr>
                <a:t>mod</a:t>
              </a:r>
              <a:endParaRPr lang="en-US" altLang="ja-JP"/>
            </a:p>
          </p:txBody>
        </p:sp>
        <p:sp>
          <p:nvSpPr>
            <p:cNvPr id="69" name="Rectangle 183"/>
            <p:cNvSpPr>
              <a:spLocks noChangeArrowheads="1"/>
            </p:cNvSpPr>
            <p:nvPr/>
          </p:nvSpPr>
          <p:spPr bwMode="auto">
            <a:xfrm>
              <a:off x="3897316" y="6652479"/>
              <a:ext cx="5715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latin typeface="Times New Roman" pitchFamily="18" charset="0"/>
                </a:rPr>
                <a:t>3</a:t>
              </a:r>
              <a:endParaRPr lang="en-US" altLang="ja-JP"/>
            </a:p>
          </p:txBody>
        </p:sp>
        <p:sp>
          <p:nvSpPr>
            <p:cNvPr id="70" name="Rectangle 184"/>
            <p:cNvSpPr>
              <a:spLocks noChangeArrowheads="1"/>
            </p:cNvSpPr>
            <p:nvPr/>
          </p:nvSpPr>
          <p:spPr bwMode="auto">
            <a:xfrm>
              <a:off x="3544891" y="6652479"/>
              <a:ext cx="5715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latin typeface="Times New Roman" pitchFamily="18" charset="0"/>
                </a:rPr>
                <a:t>1</a:t>
              </a:r>
              <a:endParaRPr lang="en-US" altLang="ja-JP"/>
            </a:p>
          </p:txBody>
        </p:sp>
        <p:sp>
          <p:nvSpPr>
            <p:cNvPr id="71" name="Rectangle 185"/>
            <p:cNvSpPr>
              <a:spLocks noChangeArrowheads="1"/>
            </p:cNvSpPr>
            <p:nvPr/>
          </p:nvSpPr>
          <p:spPr bwMode="auto">
            <a:xfrm>
              <a:off x="4189416" y="6371492"/>
              <a:ext cx="1651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latin typeface="Times New Roman" pitchFamily="18" charset="0"/>
                </a:rPr>
                <a:t>ch1</a:t>
              </a:r>
              <a:endParaRPr lang="en-US" altLang="ja-JP"/>
            </a:p>
          </p:txBody>
        </p:sp>
        <p:sp>
          <p:nvSpPr>
            <p:cNvPr id="72" name="Rectangle 186"/>
            <p:cNvSpPr>
              <a:spLocks noChangeArrowheads="1"/>
            </p:cNvSpPr>
            <p:nvPr/>
          </p:nvSpPr>
          <p:spPr bwMode="auto">
            <a:xfrm>
              <a:off x="3908429" y="6371492"/>
              <a:ext cx="2032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latin typeface="Times New Roman" pitchFamily="18" charset="0"/>
                </a:rPr>
                <a:t>mod</a:t>
              </a:r>
              <a:endParaRPr lang="en-US" altLang="ja-JP"/>
            </a:p>
          </p:txBody>
        </p:sp>
        <p:sp>
          <p:nvSpPr>
            <p:cNvPr id="73" name="Rectangle 187"/>
            <p:cNvSpPr>
              <a:spLocks noChangeArrowheads="1"/>
            </p:cNvSpPr>
            <p:nvPr/>
          </p:nvSpPr>
          <p:spPr bwMode="auto">
            <a:xfrm>
              <a:off x="3071816" y="6496904"/>
              <a:ext cx="10795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latin typeface="Times New Roman" pitchFamily="18" charset="0"/>
                </a:rPr>
                <a:t>ch</a:t>
              </a:r>
              <a:endParaRPr lang="en-US" altLang="ja-JP"/>
            </a:p>
          </p:txBody>
        </p:sp>
        <p:sp>
          <p:nvSpPr>
            <p:cNvPr id="75" name="Rectangle 189"/>
            <p:cNvSpPr>
              <a:spLocks noChangeArrowheads="1"/>
            </p:cNvSpPr>
            <p:nvPr/>
          </p:nvSpPr>
          <p:spPr bwMode="auto">
            <a:xfrm>
              <a:off x="2483219" y="6496904"/>
              <a:ext cx="2180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 dirty="0" err="1" smtClean="0">
                  <a:latin typeface="Times New Roman" pitchFamily="18" charset="0"/>
                </a:rPr>
                <a:t>mPS</a:t>
              </a:r>
              <a:endParaRPr lang="en-US" altLang="ja-JP" dirty="0"/>
            </a:p>
          </p:txBody>
        </p:sp>
        <p:sp>
          <p:nvSpPr>
            <p:cNvPr id="76" name="Rectangle 190"/>
            <p:cNvSpPr>
              <a:spLocks noChangeArrowheads="1"/>
            </p:cNvSpPr>
            <p:nvPr/>
          </p:nvSpPr>
          <p:spPr bwMode="auto">
            <a:xfrm>
              <a:off x="1903782" y="6496904"/>
              <a:ext cx="90488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 dirty="0" smtClean="0">
                  <a:latin typeface="Times New Roman" pitchFamily="18" charset="0"/>
                </a:rPr>
                <a:t>m</a:t>
              </a:r>
              <a:endParaRPr lang="en-US" altLang="ja-JP" dirty="0"/>
            </a:p>
          </p:txBody>
        </p:sp>
        <p:sp>
          <p:nvSpPr>
            <p:cNvPr id="77" name="Rectangle 191"/>
            <p:cNvSpPr>
              <a:spLocks noChangeArrowheads="1"/>
            </p:cNvSpPr>
            <p:nvPr/>
          </p:nvSpPr>
          <p:spPr bwMode="auto">
            <a:xfrm>
              <a:off x="2041894" y="6376254"/>
              <a:ext cx="20478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dirty="0">
                  <a:latin typeface="Times New Roman" pitchFamily="18" charset="0"/>
                </a:rPr>
                <a:t>→</a:t>
              </a:r>
              <a:endParaRPr lang="en-US" altLang="ja-JP" dirty="0"/>
            </a:p>
          </p:txBody>
        </p:sp>
        <p:sp>
          <p:nvSpPr>
            <p:cNvPr id="78" name="Rectangle 192"/>
            <p:cNvSpPr>
              <a:spLocks noChangeArrowheads="1"/>
            </p:cNvSpPr>
            <p:nvPr/>
          </p:nvSpPr>
          <p:spPr bwMode="auto">
            <a:xfrm>
              <a:off x="1575169" y="6376254"/>
              <a:ext cx="152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>
                  <a:latin typeface="Times New Roman" pitchFamily="18" charset="0"/>
                </a:rPr>
                <a:t>   </a:t>
              </a:r>
              <a:endParaRPr lang="en-US" altLang="ja-JP"/>
            </a:p>
          </p:txBody>
        </p:sp>
        <p:sp>
          <p:nvSpPr>
            <p:cNvPr id="79" name="Rectangle 193"/>
            <p:cNvSpPr>
              <a:spLocks noChangeArrowheads="1"/>
            </p:cNvSpPr>
            <p:nvPr/>
          </p:nvSpPr>
          <p:spPr bwMode="auto">
            <a:xfrm>
              <a:off x="5649916" y="6557229"/>
              <a:ext cx="44450" cy="10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>
                  <a:latin typeface="Times New Roman" pitchFamily="18" charset="0"/>
                </a:rPr>
                <a:t>2</a:t>
              </a:r>
              <a:endParaRPr lang="en-US" altLang="ja-JP"/>
            </a:p>
          </p:txBody>
        </p:sp>
        <p:sp>
          <p:nvSpPr>
            <p:cNvPr id="80" name="Rectangle 194"/>
            <p:cNvSpPr>
              <a:spLocks noChangeArrowheads="1"/>
            </p:cNvSpPr>
            <p:nvPr/>
          </p:nvSpPr>
          <p:spPr bwMode="auto">
            <a:xfrm>
              <a:off x="5102229" y="6557229"/>
              <a:ext cx="44450" cy="10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>
                  <a:latin typeface="Times New Roman" pitchFamily="18" charset="0"/>
                </a:rPr>
                <a:t>1</a:t>
              </a:r>
              <a:endParaRPr lang="en-US" altLang="ja-JP"/>
            </a:p>
          </p:txBody>
        </p:sp>
        <p:sp>
          <p:nvSpPr>
            <p:cNvPr id="81" name="Rectangle 195"/>
            <p:cNvSpPr>
              <a:spLocks noChangeArrowheads="1"/>
            </p:cNvSpPr>
            <p:nvPr/>
          </p:nvSpPr>
          <p:spPr bwMode="auto">
            <a:xfrm>
              <a:off x="3181354" y="6557229"/>
              <a:ext cx="44450" cy="10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>
                  <a:latin typeface="Times New Roman" pitchFamily="18" charset="0"/>
                </a:rPr>
                <a:t>1</a:t>
              </a:r>
              <a:endParaRPr lang="en-US" altLang="ja-JP"/>
            </a:p>
          </p:txBody>
        </p:sp>
        <p:sp>
          <p:nvSpPr>
            <p:cNvPr id="82" name="Rectangle 196"/>
            <p:cNvSpPr>
              <a:spLocks noChangeArrowheads="1"/>
            </p:cNvSpPr>
            <p:nvPr/>
          </p:nvSpPr>
          <p:spPr bwMode="auto">
            <a:xfrm>
              <a:off x="5470529" y="6376254"/>
              <a:ext cx="57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i="1">
                  <a:latin typeface="Times New Roman" pitchFamily="18" charset="0"/>
                </a:rPr>
                <a:t>t</a:t>
              </a:r>
              <a:endParaRPr lang="en-US" altLang="ja-JP"/>
            </a:p>
          </p:txBody>
        </p:sp>
        <p:sp>
          <p:nvSpPr>
            <p:cNvPr id="83" name="Rectangle 197"/>
            <p:cNvSpPr>
              <a:spLocks noChangeArrowheads="1"/>
            </p:cNvSpPr>
            <p:nvPr/>
          </p:nvSpPr>
          <p:spPr bwMode="auto">
            <a:xfrm>
              <a:off x="4932366" y="6376254"/>
              <a:ext cx="57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i="1">
                  <a:latin typeface="Times New Roman" pitchFamily="18" charset="0"/>
                </a:rPr>
                <a:t>t</a:t>
              </a:r>
              <a:endParaRPr lang="en-US" altLang="ja-JP"/>
            </a:p>
          </p:txBody>
        </p:sp>
        <p:sp>
          <p:nvSpPr>
            <p:cNvPr id="84" name="Rectangle 198"/>
            <p:cNvSpPr>
              <a:spLocks noChangeArrowheads="1"/>
            </p:cNvSpPr>
            <p:nvPr/>
          </p:nvSpPr>
          <p:spPr bwMode="auto">
            <a:xfrm>
              <a:off x="4152904" y="6530242"/>
              <a:ext cx="11271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i="1">
                  <a:latin typeface="Times New Roman" pitchFamily="18" charset="0"/>
                </a:rPr>
                <a:t>L</a:t>
              </a:r>
              <a:endParaRPr lang="en-US" altLang="ja-JP"/>
            </a:p>
          </p:txBody>
        </p:sp>
        <p:sp>
          <p:nvSpPr>
            <p:cNvPr id="85" name="Rectangle 199"/>
            <p:cNvSpPr>
              <a:spLocks noChangeArrowheads="1"/>
            </p:cNvSpPr>
            <p:nvPr/>
          </p:nvSpPr>
          <p:spPr bwMode="auto">
            <a:xfrm>
              <a:off x="3795716" y="6530242"/>
              <a:ext cx="11271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i="1">
                  <a:latin typeface="Times New Roman" pitchFamily="18" charset="0"/>
                </a:rPr>
                <a:t>L</a:t>
              </a:r>
              <a:endParaRPr lang="en-US" altLang="ja-JP"/>
            </a:p>
          </p:txBody>
        </p:sp>
        <p:sp>
          <p:nvSpPr>
            <p:cNvPr id="86" name="Rectangle 200"/>
            <p:cNvSpPr>
              <a:spLocks noChangeArrowheads="1"/>
            </p:cNvSpPr>
            <p:nvPr/>
          </p:nvSpPr>
          <p:spPr bwMode="auto">
            <a:xfrm>
              <a:off x="3452816" y="6530242"/>
              <a:ext cx="11271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i="1">
                  <a:latin typeface="Times New Roman" pitchFamily="18" charset="0"/>
                </a:rPr>
                <a:t>L</a:t>
              </a:r>
              <a:endParaRPr lang="en-US" altLang="ja-JP"/>
            </a:p>
          </p:txBody>
        </p:sp>
        <p:sp>
          <p:nvSpPr>
            <p:cNvPr id="87" name="Rectangle 201"/>
            <p:cNvSpPr>
              <a:spLocks noChangeArrowheads="1"/>
            </p:cNvSpPr>
            <p:nvPr/>
          </p:nvSpPr>
          <p:spPr bwMode="auto">
            <a:xfrm>
              <a:off x="3803654" y="6249254"/>
              <a:ext cx="11271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i="1">
                  <a:latin typeface="Times New Roman" pitchFamily="18" charset="0"/>
                </a:rPr>
                <a:t>L</a:t>
              </a:r>
              <a:endParaRPr lang="en-US" altLang="ja-JP"/>
            </a:p>
          </p:txBody>
        </p:sp>
        <p:sp>
          <p:nvSpPr>
            <p:cNvPr id="88" name="Rectangle 202"/>
            <p:cNvSpPr>
              <a:spLocks noChangeArrowheads="1"/>
            </p:cNvSpPr>
            <p:nvPr/>
          </p:nvSpPr>
          <p:spPr bwMode="auto">
            <a:xfrm>
              <a:off x="3011491" y="6376254"/>
              <a:ext cx="57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i="1">
                  <a:latin typeface="Times New Roman" pitchFamily="18" charset="0"/>
                </a:rPr>
                <a:t>t</a:t>
              </a:r>
              <a:endParaRPr lang="en-US" altLang="ja-JP"/>
            </a:p>
          </p:txBody>
        </p:sp>
        <p:sp>
          <p:nvSpPr>
            <p:cNvPr id="89" name="Rectangle 203"/>
            <p:cNvSpPr>
              <a:spLocks noChangeArrowheads="1"/>
            </p:cNvSpPr>
            <p:nvPr/>
          </p:nvSpPr>
          <p:spPr bwMode="auto">
            <a:xfrm>
              <a:off x="2421307" y="6376254"/>
              <a:ext cx="57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i="1">
                  <a:latin typeface="Times New Roman" pitchFamily="18" charset="0"/>
                </a:rPr>
                <a:t>t</a:t>
              </a:r>
              <a:endParaRPr lang="en-US" altLang="ja-JP"/>
            </a:p>
          </p:txBody>
        </p:sp>
        <p:sp>
          <p:nvSpPr>
            <p:cNvPr id="90" name="Rectangle 204"/>
            <p:cNvSpPr>
              <a:spLocks noChangeArrowheads="1"/>
            </p:cNvSpPr>
            <p:nvPr/>
          </p:nvSpPr>
          <p:spPr bwMode="auto">
            <a:xfrm>
              <a:off x="1841869" y="6376254"/>
              <a:ext cx="57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i="1">
                  <a:latin typeface="Times New Roman" pitchFamily="18" charset="0"/>
                </a:rPr>
                <a:t>t</a:t>
              </a:r>
              <a:endParaRPr lang="en-US" altLang="ja-JP"/>
            </a:p>
          </p:txBody>
        </p:sp>
        <p:sp>
          <p:nvSpPr>
            <p:cNvPr id="91" name="Rectangle 205"/>
            <p:cNvSpPr>
              <a:spLocks noChangeArrowheads="1"/>
            </p:cNvSpPr>
            <p:nvPr/>
          </p:nvSpPr>
          <p:spPr bwMode="auto">
            <a:xfrm>
              <a:off x="5349879" y="6352442"/>
              <a:ext cx="1238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>
                  <a:latin typeface="Symbol" pitchFamily="18" charset="2"/>
                </a:rPr>
                <a:t>D</a:t>
              </a:r>
              <a:endParaRPr lang="en-US" altLang="ja-JP"/>
            </a:p>
          </p:txBody>
        </p:sp>
        <p:sp>
          <p:nvSpPr>
            <p:cNvPr id="92" name="Rectangle 206"/>
            <p:cNvSpPr>
              <a:spLocks noChangeArrowheads="1"/>
            </p:cNvSpPr>
            <p:nvPr/>
          </p:nvSpPr>
          <p:spPr bwMode="auto">
            <a:xfrm>
              <a:off x="5205416" y="6352442"/>
              <a:ext cx="1111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>
                  <a:latin typeface="Symbol" pitchFamily="18" charset="2"/>
                </a:rPr>
                <a:t>+</a:t>
              </a:r>
              <a:endParaRPr lang="en-US" altLang="ja-JP"/>
            </a:p>
          </p:txBody>
        </p:sp>
        <p:sp>
          <p:nvSpPr>
            <p:cNvPr id="93" name="Rectangle 207"/>
            <p:cNvSpPr>
              <a:spLocks noChangeArrowheads="1"/>
            </p:cNvSpPr>
            <p:nvPr/>
          </p:nvSpPr>
          <p:spPr bwMode="auto">
            <a:xfrm>
              <a:off x="4811716" y="6352442"/>
              <a:ext cx="1238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>
                  <a:latin typeface="Symbol" pitchFamily="18" charset="2"/>
                </a:rPr>
                <a:t>D</a:t>
              </a:r>
              <a:endParaRPr lang="en-US" altLang="ja-JP"/>
            </a:p>
          </p:txBody>
        </p:sp>
        <p:sp>
          <p:nvSpPr>
            <p:cNvPr id="94" name="Rectangle 208"/>
            <p:cNvSpPr>
              <a:spLocks noChangeArrowheads="1"/>
            </p:cNvSpPr>
            <p:nvPr/>
          </p:nvSpPr>
          <p:spPr bwMode="auto">
            <a:xfrm>
              <a:off x="4005266" y="6506429"/>
              <a:ext cx="1111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>
                  <a:latin typeface="Symbol" pitchFamily="18" charset="2"/>
                </a:rPr>
                <a:t>-</a:t>
              </a:r>
              <a:endParaRPr lang="en-US" altLang="ja-JP"/>
            </a:p>
          </p:txBody>
        </p:sp>
        <p:sp>
          <p:nvSpPr>
            <p:cNvPr id="95" name="Rectangle 209"/>
            <p:cNvSpPr>
              <a:spLocks noChangeArrowheads="1"/>
            </p:cNvSpPr>
            <p:nvPr/>
          </p:nvSpPr>
          <p:spPr bwMode="auto">
            <a:xfrm>
              <a:off x="3646491" y="6506429"/>
              <a:ext cx="1111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>
                  <a:latin typeface="Symbol" pitchFamily="18" charset="2"/>
                </a:rPr>
                <a:t>-</a:t>
              </a:r>
              <a:endParaRPr lang="en-US" altLang="ja-JP"/>
            </a:p>
          </p:txBody>
        </p:sp>
        <p:sp>
          <p:nvSpPr>
            <p:cNvPr id="96" name="Rectangle 210"/>
            <p:cNvSpPr>
              <a:spLocks noChangeArrowheads="1"/>
            </p:cNvSpPr>
            <p:nvPr/>
          </p:nvSpPr>
          <p:spPr bwMode="auto">
            <a:xfrm>
              <a:off x="3284541" y="6352442"/>
              <a:ext cx="1111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dirty="0">
                  <a:latin typeface="Symbol" pitchFamily="18" charset="2"/>
                </a:rPr>
                <a:t>+</a:t>
              </a:r>
              <a:endParaRPr lang="en-US" altLang="ja-JP" dirty="0"/>
            </a:p>
          </p:txBody>
        </p:sp>
        <p:sp>
          <p:nvSpPr>
            <p:cNvPr id="97" name="Rectangle 211"/>
            <p:cNvSpPr>
              <a:spLocks noChangeArrowheads="1"/>
            </p:cNvSpPr>
            <p:nvPr/>
          </p:nvSpPr>
          <p:spPr bwMode="auto">
            <a:xfrm>
              <a:off x="2890841" y="6352442"/>
              <a:ext cx="1238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>
                  <a:latin typeface="Symbol" pitchFamily="18" charset="2"/>
                </a:rPr>
                <a:t>D</a:t>
              </a:r>
              <a:endParaRPr lang="en-US" altLang="ja-JP"/>
            </a:p>
          </p:txBody>
        </p:sp>
        <p:sp>
          <p:nvSpPr>
            <p:cNvPr id="98" name="Rectangle 212"/>
            <p:cNvSpPr>
              <a:spLocks noChangeArrowheads="1"/>
            </p:cNvSpPr>
            <p:nvPr/>
          </p:nvSpPr>
          <p:spPr bwMode="auto">
            <a:xfrm>
              <a:off x="2735266" y="6352442"/>
              <a:ext cx="1111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>
                  <a:latin typeface="Symbol" pitchFamily="18" charset="2"/>
                </a:rPr>
                <a:t>=</a:t>
              </a:r>
              <a:endParaRPr lang="en-US" altLang="ja-JP"/>
            </a:p>
          </p:txBody>
        </p:sp>
        <p:sp>
          <p:nvSpPr>
            <p:cNvPr id="99" name="Rectangle 213"/>
            <p:cNvSpPr>
              <a:spLocks noChangeArrowheads="1"/>
            </p:cNvSpPr>
            <p:nvPr/>
          </p:nvSpPr>
          <p:spPr bwMode="auto">
            <a:xfrm>
              <a:off x="2300657" y="6352442"/>
              <a:ext cx="1238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>
                  <a:latin typeface="Symbol" pitchFamily="18" charset="2"/>
                </a:rPr>
                <a:t>D</a:t>
              </a:r>
              <a:endParaRPr lang="en-US" altLang="ja-JP"/>
            </a:p>
          </p:txBody>
        </p:sp>
        <p:sp>
          <p:nvSpPr>
            <p:cNvPr id="100" name="Rectangle 214"/>
            <p:cNvSpPr>
              <a:spLocks noChangeArrowheads="1"/>
            </p:cNvSpPr>
            <p:nvPr/>
          </p:nvSpPr>
          <p:spPr bwMode="auto">
            <a:xfrm>
              <a:off x="1721219" y="6352442"/>
              <a:ext cx="1238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>
                  <a:latin typeface="Symbol" pitchFamily="18" charset="2"/>
                </a:rPr>
                <a:t>D</a:t>
              </a:r>
              <a:endParaRPr lang="en-US" altLang="ja-JP"/>
            </a:p>
          </p:txBody>
        </p:sp>
        <p:sp>
          <p:nvSpPr>
            <p:cNvPr id="101" name="Rectangle 215"/>
            <p:cNvSpPr>
              <a:spLocks noChangeArrowheads="1"/>
            </p:cNvSpPr>
            <p:nvPr/>
          </p:nvSpPr>
          <p:spPr bwMode="auto">
            <a:xfrm>
              <a:off x="4471991" y="6641367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latin typeface="Symbol" pitchFamily="18" charset="2"/>
                </a:rPr>
                <a:t>-</a:t>
              </a:r>
              <a:endParaRPr lang="en-US" altLang="ja-JP"/>
            </a:p>
          </p:txBody>
        </p:sp>
        <p:sp>
          <p:nvSpPr>
            <p:cNvPr id="102" name="Rectangle 216"/>
            <p:cNvSpPr>
              <a:spLocks noChangeArrowheads="1"/>
            </p:cNvSpPr>
            <p:nvPr/>
          </p:nvSpPr>
          <p:spPr bwMode="auto">
            <a:xfrm>
              <a:off x="4121154" y="6360379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latin typeface="Symbol" pitchFamily="18" charset="2"/>
                </a:rPr>
                <a:t>-</a:t>
              </a:r>
              <a:endParaRPr lang="en-US" altLang="ja-JP"/>
            </a:p>
          </p:txBody>
        </p:sp>
      </p:grp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494" y="2258141"/>
            <a:ext cx="3009904" cy="304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" name="正方形/長方形 123"/>
          <p:cNvSpPr/>
          <p:nvPr/>
        </p:nvSpPr>
        <p:spPr bwMode="auto">
          <a:xfrm>
            <a:off x="1242646" y="2262553"/>
            <a:ext cx="2514970" cy="42203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1242646" y="1708555"/>
            <a:ext cx="445666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Monochro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Chop. = 300Hz, P-</a:t>
            </a:r>
            <a:r>
              <a:rPr lang="en-US" altLang="ja-JP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Shap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Chop. = Open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P-Rem. 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Chop. = 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Monochro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. Chop. = 300Hz, 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altLang="ja-JP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Shap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Chop. = 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Open, P-Rem. Chop. = 300Hz</a:t>
            </a:r>
            <a:endParaRPr lang="en-US" altLang="ja-JP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Monochro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. Chop. = 300Hz, 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altLang="ja-JP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Shap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. Chop. = 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300Hz, P-Rem. 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Chop. = 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150Hz</a:t>
            </a:r>
            <a:endParaRPr lang="en-US" altLang="ja-JP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正方形/長方形 125"/>
          <p:cNvSpPr/>
          <p:nvPr/>
        </p:nvSpPr>
        <p:spPr bwMode="auto">
          <a:xfrm>
            <a:off x="7326324" y="2892587"/>
            <a:ext cx="58616" cy="276999"/>
          </a:xfrm>
          <a:prstGeom prst="rect">
            <a:avLst/>
          </a:prstGeom>
          <a:solidFill>
            <a:srgbClr val="FF9900"/>
          </a:solidFill>
          <a:ln w="9525" cap="flat" cmpd="sng" algn="ctr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6303870" y="1885890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Pulse Removal</a:t>
            </a:r>
          </a:p>
          <a:p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Chop.</a:t>
            </a:r>
          </a:p>
        </p:txBody>
      </p:sp>
      <p:cxnSp>
        <p:nvCxnSpPr>
          <p:cNvPr id="65536" name="直線矢印コネクタ 65535"/>
          <p:cNvCxnSpPr/>
          <p:nvPr/>
        </p:nvCxnSpPr>
        <p:spPr bwMode="auto">
          <a:xfrm>
            <a:off x="7000831" y="2173706"/>
            <a:ext cx="348939" cy="718881"/>
          </a:xfrm>
          <a:prstGeom prst="straightConnector1">
            <a:avLst/>
          </a:prstGeom>
          <a:solidFill>
            <a:srgbClr val="CC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537" name="正方形/長方形 65536"/>
          <p:cNvSpPr/>
          <p:nvPr/>
        </p:nvSpPr>
        <p:spPr>
          <a:xfrm>
            <a:off x="204532" y="1150780"/>
            <a:ext cx="6700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Energy resolution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at elastic position well agrees with analytic calculation.</a:t>
            </a:r>
            <a:endParaRPr lang="en-US" dirty="0"/>
          </a:p>
        </p:txBody>
      </p:sp>
      <p:sp>
        <p:nvSpPr>
          <p:cNvPr id="132" name="Rectangle 322"/>
          <p:cNvSpPr>
            <a:spLocks noChangeArrowheads="1"/>
          </p:cNvSpPr>
          <p:nvPr/>
        </p:nvSpPr>
        <p:spPr bwMode="auto">
          <a:xfrm>
            <a:off x="689476" y="6228616"/>
            <a:ext cx="4393347" cy="560388"/>
          </a:xfrm>
          <a:prstGeom prst="rect">
            <a:avLst/>
          </a:prstGeom>
          <a:noFill/>
          <a:ln w="38100" algn="ctr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5167374" y="6534299"/>
            <a:ext cx="394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K. Nakajima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J. Phys. Soc. Jpn.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SB028(2011).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39" name="円/楕円 65538"/>
          <p:cNvSpPr/>
          <p:nvPr/>
        </p:nvSpPr>
        <p:spPr bwMode="auto">
          <a:xfrm>
            <a:off x="3908251" y="5532413"/>
            <a:ext cx="313532" cy="39946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cxnSp>
        <p:nvCxnSpPr>
          <p:cNvPr id="65541" name="直線矢印コネクタ 65540"/>
          <p:cNvCxnSpPr/>
          <p:nvPr/>
        </p:nvCxnSpPr>
        <p:spPr bwMode="auto">
          <a:xfrm>
            <a:off x="7435718" y="3502011"/>
            <a:ext cx="0" cy="1424722"/>
          </a:xfrm>
          <a:prstGeom prst="straightConnector1">
            <a:avLst/>
          </a:prstGeom>
          <a:solidFill>
            <a:srgbClr val="CC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9" name="直線矢印コネクタ 138"/>
          <p:cNvCxnSpPr/>
          <p:nvPr/>
        </p:nvCxnSpPr>
        <p:spPr bwMode="auto">
          <a:xfrm>
            <a:off x="7435718" y="4915011"/>
            <a:ext cx="1113686" cy="0"/>
          </a:xfrm>
          <a:prstGeom prst="straightConnector1">
            <a:avLst/>
          </a:prstGeom>
          <a:solidFill>
            <a:srgbClr val="CC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37657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5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="" xmlns:a16="http://schemas.microsoft.com/office/drawing/2014/main" id="{BABD64BD-DC66-4F03-A827-BD88C07B1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20" y="867989"/>
            <a:ext cx="8229600" cy="5857916"/>
          </a:xfrm>
        </p:spPr>
        <p:txBody>
          <a:bodyPr/>
          <a:lstStyle/>
          <a:p>
            <a:pPr marL="0" indent="0">
              <a:spcBef>
                <a:spcPts val="0"/>
              </a:spcBef>
              <a:buSzPct val="100000"/>
              <a:buNone/>
            </a:pP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4SEASONS</a:t>
            </a:r>
          </a:p>
          <a:p>
            <a:pPr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kumimoji="1"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Energy resolution and </a:t>
            </a:r>
            <a:r>
              <a:rPr kumimoji="1" lang="en-US" altLang="ja-JP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r>
              <a:rPr kumimoji="1"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  <a:p>
            <a:pPr marL="0" indent="0">
              <a:spcBef>
                <a:spcPts val="0"/>
              </a:spcBef>
              <a:buSzPct val="10000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well agreed with calculation.</a:t>
            </a:r>
            <a:endParaRPr kumimoji="1" lang="en-US" altLang="ja-JP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Blip>
                <a:blip r:embed="rId2"/>
              </a:buBlip>
            </a:pPr>
            <a:r>
              <a:rPr kumimoji="1"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Calculation of resolution in single-</a:t>
            </a:r>
          </a:p>
          <a:p>
            <a:pPr marL="0" indent="0">
              <a:spcBef>
                <a:spcPts val="0"/>
              </a:spcBef>
              <a:buSzPct val="10000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crystal experiment at choppers.</a:t>
            </a:r>
            <a:endParaRPr kumimoji="1"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lvl="1" indent="-179388"/>
            <a:r>
              <a:rPr kumimoji="1"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 + Analytic calculation</a:t>
            </a:r>
            <a:endParaRPr kumimoji="1"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="" xmlns:a16="http://schemas.microsoft.com/office/drawing/2014/main" id="{C2640A4A-22DA-4E73-BCB7-91202AE7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966" y="1279027"/>
            <a:ext cx="2392422" cy="21184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="" xmlns:a16="http://schemas.microsoft.com/office/drawing/2014/main" id="{8B69D13F-9108-4B7F-B8E2-C0CD0E8E7021}"/>
              </a:ext>
            </a:extLst>
          </p:cNvPr>
          <p:cNvSpPr/>
          <p:nvPr/>
        </p:nvSpPr>
        <p:spPr>
          <a:xfrm>
            <a:off x="3921615" y="733000"/>
            <a:ext cx="5283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K. Iida </a:t>
            </a:r>
            <a:r>
              <a:rPr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JPS Conf. Proc. </a:t>
            </a:r>
            <a:r>
              <a:rPr lang="en-US" altLang="ja-JP" sz="1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014016 (2014)</a:t>
            </a:r>
          </a:p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 Kajimoto </a:t>
            </a:r>
            <a:r>
              <a:rPr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proc. of ICANS-XXI (JAEA-Conf-2015-002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319 (2016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="" xmlns:a16="http://schemas.microsoft.com/office/drawing/2014/main" id="{AF2AB7D4-C31B-433B-B966-3DAE33B69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482" y="1318843"/>
            <a:ext cx="2362219" cy="2071737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="" xmlns:a16="http://schemas.microsoft.com/office/drawing/2014/main" id="{ACF33F36-230B-41B4-9F22-E59784E1F807}"/>
              </a:ext>
            </a:extLst>
          </p:cNvPr>
          <p:cNvGrpSpPr/>
          <p:nvPr/>
        </p:nvGrpSpPr>
        <p:grpSpPr>
          <a:xfrm>
            <a:off x="115612" y="2927679"/>
            <a:ext cx="8414248" cy="3909113"/>
            <a:chOff x="115612" y="2927679"/>
            <a:chExt cx="8414248" cy="3909113"/>
          </a:xfrm>
        </p:grpSpPr>
        <p:sp>
          <p:nvSpPr>
            <p:cNvPr id="9" name="正方形/長方形 8">
              <a:extLst>
                <a:ext uri="{FF2B5EF4-FFF2-40B4-BE49-F238E27FC236}">
                  <a16:creationId xmlns="" xmlns:a16="http://schemas.microsoft.com/office/drawing/2014/main" id="{97DF8D60-F19E-4953-8D9B-2CFC59AB1430}"/>
                </a:ext>
              </a:extLst>
            </p:cNvPr>
            <p:cNvSpPr/>
            <p:nvPr/>
          </p:nvSpPr>
          <p:spPr>
            <a:xfrm>
              <a:off x="1046101" y="2927679"/>
              <a:ext cx="26420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R. </a:t>
              </a:r>
              <a:r>
                <a:rPr lang="en-US" altLang="ja-JP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Kajimoto</a:t>
              </a:r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et al.</a:t>
              </a:r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, arXiv:1705.04869</a:t>
              </a:r>
              <a:b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(AIP Conf. Proc., to be published )</a:t>
              </a:r>
              <a:endParaRPr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="" xmlns:a16="http://schemas.microsoft.com/office/drawing/2014/main" id="{F93A57C8-74DF-4434-9AB1-7A77D8E23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612" y="3492641"/>
              <a:ext cx="4485707" cy="3329015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="" xmlns:a16="http://schemas.microsoft.com/office/drawing/2014/main" id="{D123741D-DC40-43CC-9683-4BD01A929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27894" y="4633919"/>
              <a:ext cx="3032330" cy="2202873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="" xmlns:a16="http://schemas.microsoft.com/office/drawing/2014/main" id="{24854077-C599-4FA0-86F3-7CFFBF97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2907" y="3600795"/>
              <a:ext cx="3586953" cy="943821"/>
            </a:xfrm>
            <a:prstGeom prst="rect">
              <a:avLst/>
            </a:prstGeom>
          </p:spPr>
        </p:pic>
      </p:grp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069BC51A-8FDF-4DE6-8D0D-059C05EB82E5}"/>
              </a:ext>
            </a:extLst>
          </p:cNvPr>
          <p:cNvSpPr txBox="1"/>
          <p:nvPr/>
        </p:nvSpPr>
        <p:spPr>
          <a:xfrm>
            <a:off x="4977168" y="1107557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+mn-lt"/>
                <a:ea typeface="+mn-ea"/>
              </a:rPr>
              <a:t>C</a:t>
            </a:r>
            <a:r>
              <a:rPr lang="en-US" altLang="ja-JP" sz="1200" baseline="-25000" dirty="0" smtClean="0">
                <a:latin typeface="+mn-lt"/>
                <a:ea typeface="+mn-ea"/>
              </a:rPr>
              <a:t>4</a:t>
            </a:r>
            <a:r>
              <a:rPr lang="en-US" altLang="ja-JP" sz="1200" dirty="0" smtClean="0">
                <a:latin typeface="+mn-lt"/>
                <a:ea typeface="+mn-ea"/>
              </a:rPr>
              <a:t>H</a:t>
            </a:r>
            <a:r>
              <a:rPr lang="en-US" altLang="ja-JP" sz="1200" baseline="-25000" dirty="0" smtClean="0">
                <a:latin typeface="+mn-lt"/>
                <a:ea typeface="+mn-ea"/>
              </a:rPr>
              <a:t>2</a:t>
            </a:r>
            <a:r>
              <a:rPr lang="en-US" altLang="ja-JP" sz="1200" dirty="0" smtClean="0">
                <a:latin typeface="+mn-lt"/>
                <a:ea typeface="+mn-ea"/>
              </a:rPr>
              <a:t>I</a:t>
            </a:r>
            <a:r>
              <a:rPr lang="en-US" altLang="ja-JP" sz="1200" baseline="-25000" dirty="0" smtClean="0">
                <a:latin typeface="+mn-lt"/>
                <a:ea typeface="+mn-ea"/>
              </a:rPr>
              <a:t>2</a:t>
            </a:r>
            <a:r>
              <a:rPr lang="en-US" altLang="ja-JP" sz="1200" dirty="0" smtClean="0">
                <a:latin typeface="+mn-lt"/>
                <a:ea typeface="+mn-ea"/>
              </a:rPr>
              <a:t>S</a:t>
            </a:r>
            <a:endParaRPr kumimoji="1" lang="ja-JP" altLang="en-US" sz="1200" dirty="0" err="1">
              <a:latin typeface="+mn-lt"/>
              <a:ea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FD95F409-1030-4B76-AE01-1E1E50B9AB59}"/>
              </a:ext>
            </a:extLst>
          </p:cNvPr>
          <p:cNvSpPr txBox="1"/>
          <p:nvPr/>
        </p:nvSpPr>
        <p:spPr>
          <a:xfrm>
            <a:off x="7473743" y="1107557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+mn-lt"/>
                <a:ea typeface="+mn-ea"/>
              </a:rPr>
              <a:t>Al</a:t>
            </a:r>
            <a:r>
              <a:rPr lang="en-US" altLang="ja-JP" sz="1200" baseline="-25000" dirty="0" smtClean="0">
                <a:latin typeface="+mn-lt"/>
                <a:ea typeface="+mn-ea"/>
              </a:rPr>
              <a:t>2</a:t>
            </a:r>
            <a:r>
              <a:rPr lang="en-US" altLang="ja-JP" sz="1200" dirty="0" smtClean="0">
                <a:latin typeface="+mn-lt"/>
                <a:ea typeface="+mn-ea"/>
              </a:rPr>
              <a:t>O</a:t>
            </a:r>
            <a:r>
              <a:rPr lang="en-US" altLang="ja-JP" sz="1200" baseline="-25000" dirty="0" smtClean="0">
                <a:latin typeface="+mn-lt"/>
                <a:ea typeface="+mn-ea"/>
              </a:rPr>
              <a:t>3</a:t>
            </a:r>
            <a:endParaRPr kumimoji="1" lang="ja-JP" altLang="en-US" sz="1200" baseline="-25000" dirty="0" err="1">
              <a:latin typeface="+mn-lt"/>
              <a:ea typeface="+mn-ea"/>
            </a:endParaRPr>
          </a:p>
        </p:txBody>
      </p:sp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825500" y="0"/>
            <a:ext cx="7515225" cy="731838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  <a:ea typeface="ＭＳ Ｐゴシック" pitchFamily="50" charset="-128"/>
              </a:rPr>
              <a:t>PICD: Resolution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48462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80"/>
          <a:stretch/>
        </p:blipFill>
        <p:spPr>
          <a:xfrm>
            <a:off x="88529" y="2167467"/>
            <a:ext cx="3724703" cy="299449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2210629" y="2057881"/>
            <a:ext cx="144615" cy="28625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054699"/>
              </p:ext>
            </p:extLst>
          </p:nvPr>
        </p:nvGraphicFramePr>
        <p:xfrm>
          <a:off x="4041913" y="1792940"/>
          <a:ext cx="4990928" cy="1760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1235"/>
                <a:gridCol w="1099517"/>
                <a:gridCol w="1212444"/>
                <a:gridCol w="1247732"/>
              </a:tblGrid>
              <a:tr h="4401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kumimoji="1" lang="en-US" altLang="ja-JP" sz="18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kumimoji="1" lang="en-US" altLang="ja-JP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42</a:t>
                      </a:r>
                      <a:r>
                        <a:rPr kumimoji="1" lang="en-US" altLang="ja-JP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kumimoji="1" lang="ja-JP" alt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Observed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Calculated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Simulation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40107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err="1" smtClean="0"/>
                        <a:t>meV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4.72 meV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3.8 meV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4.59 meV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40107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14 </a:t>
                      </a:r>
                      <a:r>
                        <a:rPr kumimoji="1" lang="en-US" altLang="ja-JP" dirty="0" err="1" smtClean="0"/>
                        <a:t>meV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2.97 meV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2.3 meV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2.79 meV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40107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30.5 </a:t>
                      </a:r>
                      <a:r>
                        <a:rPr kumimoji="1" lang="en-US" altLang="ja-JP" dirty="0" err="1" smtClean="0"/>
                        <a:t>meV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1.49 meV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1.0 meV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1.14 meV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649832" y="5085924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(HH0)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8790" y="1527765"/>
            <a:ext cx="1755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= 42.05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(HHL) L=1.5 </a:t>
            </a:r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r.l.u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0103" y="5457892"/>
            <a:ext cx="3642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1" lang="en-US" altLang="ja-JP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/ r. l. u. = 1.42 - 1.58</a:t>
            </a:r>
          </a:p>
          <a:p>
            <a:r>
              <a:rPr lang="en-US" altLang="ja-JP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ja-JP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/ r. l. u. = 1.40 - 1.60 or 2.40 – 2.60</a:t>
            </a:r>
          </a:p>
          <a:p>
            <a:r>
              <a:rPr kumimoji="1"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1"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/ r. l. u. = -0.08 - 0.08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884484" y="2064413"/>
            <a:ext cx="144615" cy="28625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901" y="3794539"/>
            <a:ext cx="4434615" cy="306346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91368" y="1116472"/>
            <a:ext cx="900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Ex.</a:t>
            </a:r>
            <a:r>
              <a:rPr lang="ja-JP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CH01&amp;CH03 open</a:t>
            </a:r>
            <a:r>
              <a:rPr kumimoji="1" lang="ja-JP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；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CH02 both 150 Hz; CL04&amp;CL05 1st frame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949" y="710890"/>
            <a:ext cx="3881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：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Single-Crystal of Cu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-68665" y="6782"/>
            <a:ext cx="93603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40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Energy Resolution of AMATERAS</a:t>
            </a:r>
            <a:endParaRPr lang="ja-JP" altLang="en-US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1300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22300" y="732237"/>
            <a:ext cx="78486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dirty="0" smtClean="0">
                <a:latin typeface="Arial Black" pitchFamily="34" charset="0"/>
                <a:ea typeface="ＭＳ Ｐゴシック" pitchFamily="50" charset="-128"/>
              </a:rPr>
              <a:t>II. Performance </a:t>
            </a:r>
            <a:r>
              <a:rPr lang="en-US" altLang="ja-JP" sz="4400" dirty="0">
                <a:latin typeface="Arial Black" pitchFamily="34" charset="0"/>
                <a:ea typeface="ＭＳ Ｐゴシック" pitchFamily="50" charset="-128"/>
              </a:rPr>
              <a:t>of</a:t>
            </a:r>
            <a:r>
              <a:rPr lang="ja-JP" altLang="en-US" sz="4400" dirty="0">
                <a:latin typeface="Arial Black" pitchFamily="34" charset="0"/>
                <a:ea typeface="ＭＳ Ｐゴシック" pitchFamily="50" charset="-128"/>
              </a:rPr>
              <a:t>　</a:t>
            </a:r>
            <a:r>
              <a:rPr lang="en-US" altLang="ja-JP" sz="4400" dirty="0" smtClean="0">
                <a:latin typeface="Arial Black" pitchFamily="34" charset="0"/>
                <a:ea typeface="ＭＳ Ｐゴシック" pitchFamily="50" charset="-128"/>
              </a:rPr>
              <a:t>Instruments</a:t>
            </a:r>
            <a:r>
              <a:rPr lang="ja-JP" altLang="en-US" sz="4400" dirty="0" smtClean="0">
                <a:latin typeface="Arial Black" pitchFamily="34" charset="0"/>
                <a:ea typeface="ＭＳ Ｐゴシック" pitchFamily="50" charset="-128"/>
              </a:rPr>
              <a:t> </a:t>
            </a:r>
            <a:r>
              <a:rPr lang="en-US" altLang="ja-JP" sz="4400" dirty="0" smtClean="0">
                <a:latin typeface="Arial Black" pitchFamily="34" charset="0"/>
                <a:ea typeface="ＭＳ Ｐゴシック" pitchFamily="50" charset="-128"/>
              </a:rPr>
              <a:t> Background</a:t>
            </a:r>
          </a:p>
          <a:p>
            <a:pPr algn="ctr"/>
            <a:r>
              <a:rPr lang="en-US" sz="3600" dirty="0" smtClean="0">
                <a:latin typeface="Arial Black" pitchFamily="34" charset="0"/>
                <a:ea typeface="ＭＳ Ｐゴシック" pitchFamily="50" charset="-128"/>
              </a:rPr>
              <a:t>- AMATERAS</a:t>
            </a:r>
          </a:p>
          <a:p>
            <a:pPr algn="ctr"/>
            <a:r>
              <a:rPr lang="en-US" sz="3600" dirty="0" smtClean="0">
                <a:latin typeface="Arial Black" pitchFamily="34" charset="0"/>
                <a:ea typeface="ＭＳ Ｐゴシック" pitchFamily="50" charset="-128"/>
              </a:rPr>
              <a:t>- 4SEASONS</a:t>
            </a:r>
            <a:endParaRPr lang="en-US" sz="3600" dirty="0"/>
          </a:p>
        </p:txBody>
      </p:sp>
      <p:pic>
        <p:nvPicPr>
          <p:cNvPr id="6" name="Picture 4" descr="IMG_028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9484" y="4173416"/>
            <a:ext cx="1912149" cy="239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RC_3_front_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01" y="4189117"/>
            <a:ext cx="2236787" cy="167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58"/>
          <p:cNvSpPr txBox="1">
            <a:spLocks noChangeArrowheads="1"/>
          </p:cNvSpPr>
          <p:nvPr/>
        </p:nvSpPr>
        <p:spPr bwMode="auto">
          <a:xfrm>
            <a:off x="289363" y="3831851"/>
            <a:ext cx="22172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lang="en-US" altLang="ja-JP" sz="1800" b="1" dirty="0" err="1" smtClean="0">
                <a:latin typeface="Arial" pitchFamily="34" charset="0"/>
              </a:rPr>
              <a:t>4SEASONS</a:t>
            </a:r>
            <a:r>
              <a:rPr lang="en-US" altLang="ja-JP" sz="1800" b="1" dirty="0" smtClean="0">
                <a:latin typeface="Arial" pitchFamily="34" charset="0"/>
              </a:rPr>
              <a:t>  2008~</a:t>
            </a:r>
            <a:endParaRPr lang="en-US" altLang="ja-JP" i="1" dirty="0">
              <a:latin typeface="Arial" pitchFamily="34" charset="0"/>
            </a:endParaRPr>
          </a:p>
        </p:txBody>
      </p:sp>
      <p:pic>
        <p:nvPicPr>
          <p:cNvPr id="9" name="Picture 2" descr="IMG_190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1766" y="4173415"/>
            <a:ext cx="1915729" cy="23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9" descr="all_pre_09050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288" y="3989030"/>
            <a:ext cx="29210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554"/>
          <p:cNvSpPr txBox="1">
            <a:spLocks noChangeArrowheads="1"/>
          </p:cNvSpPr>
          <p:nvPr/>
        </p:nvSpPr>
        <p:spPr bwMode="auto">
          <a:xfrm>
            <a:off x="4663830" y="3831851"/>
            <a:ext cx="2251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lang="en-US" altLang="ja-JP" sz="1800" b="1" dirty="0" smtClean="0">
                <a:latin typeface="Arial" pitchFamily="34" charset="0"/>
              </a:rPr>
              <a:t>AMATERAS  2009~</a:t>
            </a:r>
            <a:endParaRPr lang="en-US" altLang="ja-JP" i="1" dirty="0">
              <a:latin typeface="Arial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572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R. Kajimoto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hr-HR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Phys. Soc. Jpn. </a:t>
            </a:r>
            <a:r>
              <a:rPr lang="hr-HR" altLang="ja-JP" sz="1200" b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SB025 </a:t>
            </a:r>
            <a:r>
              <a:rPr lang="hr-HR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(2011) 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072181" y="6567102"/>
            <a:ext cx="38021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r-HR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Nakajima </a:t>
            </a:r>
            <a:r>
              <a:rPr lang="nl-NL" sz="12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hr-HR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Phys. Soc. Jpn. </a:t>
            </a:r>
            <a:r>
              <a:rPr lang="hr-HR" altLang="ja-JP" sz="1200" b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SB028 </a:t>
            </a:r>
            <a:r>
              <a:rPr lang="hr-HR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(2011) 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25140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 Black" pitchFamily="34" charset="0"/>
              </a:rPr>
              <a:t>Improvement of S/N</a:t>
            </a:r>
            <a:endParaRPr kumimoji="1" lang="ja-JP" altLang="en-US" dirty="0">
              <a:latin typeface="Arial Black" pitchFamily="34" charset="0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0" y="1631654"/>
            <a:ext cx="3006902" cy="4040962"/>
            <a:chOff x="0" y="1631654"/>
            <a:chExt cx="3006902" cy="4040962"/>
          </a:xfrm>
        </p:grpSpPr>
        <p:pic>
          <p:nvPicPr>
            <p:cNvPr id="2051" name="Picture 3" descr="C:\Documents and Settings\kaji\デスクトップ\作業中\KURスピンエコー研究会\CuGeO3_history\run197_Ei45.4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302353"/>
              <a:ext cx="3006902" cy="2926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968186" y="1631654"/>
              <a:ext cx="10599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latin typeface="Arial" pitchFamily="34" charset="0"/>
                  <a:cs typeface="Arial" pitchFamily="34" charset="0"/>
                </a:rPr>
                <a:t>2009.6</a:t>
              </a:r>
            </a:p>
            <a:p>
              <a:pPr algn="ctr"/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~20 kW</a:t>
              </a:r>
              <a:endParaRPr kumimoji="1" lang="ja-JP" altLang="en-US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179512" y="5272506"/>
              <a:ext cx="26837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n"/>
              </a:pPr>
              <a:r>
                <a:rPr kumimoji="1" lang="en-US" altLang="ja-JP" sz="2000" dirty="0" smtClean="0">
                  <a:latin typeface="Arial" pitchFamily="34" charset="0"/>
                  <a:cs typeface="Arial" pitchFamily="34" charset="0"/>
                </a:rPr>
                <a:t>First measurement</a:t>
              </a: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2972759" y="1631654"/>
            <a:ext cx="3108967" cy="5272068"/>
            <a:chOff x="2972759" y="1528136"/>
            <a:chExt cx="3108967" cy="5272068"/>
          </a:xfrm>
        </p:grpSpPr>
        <p:pic>
          <p:nvPicPr>
            <p:cNvPr id="2052" name="Picture 4" descr="C:\Documents and Settings\kaji\デスクトップ\作業中\KURスピンエコー研究会\CuGeO3_history\run373_Ei45.5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2759" y="2198835"/>
              <a:ext cx="3108967" cy="2926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グループ化 38"/>
            <p:cNvGrpSpPr/>
            <p:nvPr/>
          </p:nvGrpSpPr>
          <p:grpSpPr>
            <a:xfrm>
              <a:off x="3059481" y="1528136"/>
              <a:ext cx="2990015" cy="5272068"/>
              <a:chOff x="3059481" y="1306916"/>
              <a:chExt cx="2990015" cy="5272068"/>
            </a:xfrm>
          </p:grpSpPr>
          <p:sp>
            <p:nvSpPr>
              <p:cNvPr id="26" name="テキスト ボックス 25"/>
              <p:cNvSpPr txBox="1"/>
              <p:nvPr/>
            </p:nvSpPr>
            <p:spPr>
              <a:xfrm>
                <a:off x="3976261" y="1306916"/>
                <a:ext cx="12250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latin typeface="Arial" pitchFamily="34" charset="0"/>
                    <a:cs typeface="Arial" pitchFamily="34" charset="0"/>
                  </a:rPr>
                  <a:t>2009.11</a:t>
                </a:r>
              </a:p>
              <a:p>
                <a:pPr algn="ctr"/>
                <a:r>
                  <a:rPr lang="en-US" altLang="ja-JP" sz="2000" dirty="0" smtClean="0">
                    <a:latin typeface="Arial" pitchFamily="34" charset="0"/>
                    <a:cs typeface="Arial" pitchFamily="34" charset="0"/>
                  </a:rPr>
                  <a:t>~100 kW</a:t>
                </a:r>
                <a:endParaRPr kumimoji="1" lang="ja-JP" altLang="en-US" sz="2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3059481" y="4947768"/>
                <a:ext cx="299001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n"/>
                </a:pPr>
                <a:r>
                  <a:rPr kumimoji="1" lang="en-US" altLang="ja-JP" sz="2000" dirty="0" smtClean="0">
                    <a:latin typeface="Arial" pitchFamily="34" charset="0"/>
                    <a:cs typeface="Arial" pitchFamily="34" charset="0"/>
                  </a:rPr>
                  <a:t>Addition of several shielding materials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000" dirty="0" smtClean="0">
                    <a:latin typeface="Arial" pitchFamily="34" charset="0"/>
                    <a:cs typeface="Arial" pitchFamily="34" charset="0"/>
                  </a:rPr>
                  <a:t>Addition of detectors around the beam center</a:t>
                </a:r>
                <a:endParaRPr kumimoji="1" lang="ja-JP" altLang="en-US" sz="2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5" name="グループ化 44"/>
          <p:cNvGrpSpPr/>
          <p:nvPr/>
        </p:nvGrpSpPr>
        <p:grpSpPr>
          <a:xfrm>
            <a:off x="6054821" y="1631654"/>
            <a:ext cx="3125691" cy="4964291"/>
            <a:chOff x="6054821" y="1528136"/>
            <a:chExt cx="3125691" cy="4964291"/>
          </a:xfrm>
        </p:grpSpPr>
        <p:pic>
          <p:nvPicPr>
            <p:cNvPr id="2050" name="Picture 2" descr="C:\Documents and Settings\kaji\デスクトップ\作業中\KURスピンエコー研究会\CuGeO3_history\run1385_Ei44.8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54821" y="2198835"/>
              <a:ext cx="3089180" cy="2926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グループ化 40"/>
            <p:cNvGrpSpPr/>
            <p:nvPr/>
          </p:nvGrpSpPr>
          <p:grpSpPr>
            <a:xfrm>
              <a:off x="6190497" y="1528136"/>
              <a:ext cx="2990015" cy="4964291"/>
              <a:chOff x="6190497" y="1306916"/>
              <a:chExt cx="2990015" cy="4964291"/>
            </a:xfrm>
          </p:grpSpPr>
          <p:sp>
            <p:nvSpPr>
              <p:cNvPr id="27" name="テキスト ボックス 26"/>
              <p:cNvSpPr txBox="1"/>
              <p:nvPr/>
            </p:nvSpPr>
            <p:spPr>
              <a:xfrm>
                <a:off x="7149048" y="1306916"/>
                <a:ext cx="12250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latin typeface="Arial" pitchFamily="34" charset="0"/>
                    <a:cs typeface="Arial" pitchFamily="34" charset="0"/>
                  </a:rPr>
                  <a:t>2012.01</a:t>
                </a:r>
              </a:p>
              <a:p>
                <a:pPr algn="ctr"/>
                <a:r>
                  <a:rPr lang="en-US" altLang="ja-JP" sz="2000" dirty="0" smtClean="0">
                    <a:latin typeface="Arial" pitchFamily="34" charset="0"/>
                    <a:cs typeface="Arial" pitchFamily="34" charset="0"/>
                  </a:rPr>
                  <a:t>~100 kW</a:t>
                </a:r>
                <a:endParaRPr kumimoji="1" lang="ja-JP" altLang="en-US" sz="2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6190497" y="4947768"/>
                <a:ext cx="299001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000" dirty="0" smtClean="0">
                    <a:latin typeface="Arial" pitchFamily="34" charset="0"/>
                    <a:cs typeface="Arial" pitchFamily="34" charset="0"/>
                  </a:rPr>
                  <a:t>Installation of the T0 chopper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kumimoji="1" lang="en-US" altLang="ja-JP" sz="2000" dirty="0" smtClean="0">
                    <a:latin typeface="Arial" pitchFamily="34" charset="0"/>
                    <a:cs typeface="Arial" pitchFamily="34" charset="0"/>
                  </a:rPr>
                  <a:t>Further addition of shielding materials</a:t>
                </a:r>
                <a:endParaRPr kumimoji="1" lang="ja-JP" altLang="en-US" sz="2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2" name="テキスト ボックス 41"/>
          <p:cNvSpPr txBox="1"/>
          <p:nvPr/>
        </p:nvSpPr>
        <p:spPr>
          <a:xfrm>
            <a:off x="326" y="715405"/>
            <a:ext cx="2880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Arial" pitchFamily="34" charset="0"/>
                <a:cs typeface="Arial" pitchFamily="34" charset="0"/>
              </a:rPr>
              <a:t>Magnetic Excitations in CuGeO</a:t>
            </a:r>
            <a:r>
              <a:rPr kumimoji="1" lang="en-US" altLang="ja-JP" sz="20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kumimoji="1" lang="en-US" altLang="ja-JP" sz="2000" dirty="0" smtClean="0">
                <a:latin typeface="Arial" pitchFamily="34" charset="0"/>
                <a:cs typeface="Arial" pitchFamily="34" charset="0"/>
              </a:rPr>
              <a:t> at 4SEASONS</a:t>
            </a:r>
            <a:endParaRPr kumimoji="1" lang="ja-JP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右矢印 27"/>
          <p:cNvSpPr/>
          <p:nvPr/>
        </p:nvSpPr>
        <p:spPr>
          <a:xfrm>
            <a:off x="2859525" y="3568862"/>
            <a:ext cx="302795" cy="41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右矢印 28"/>
          <p:cNvSpPr/>
          <p:nvPr/>
        </p:nvSpPr>
        <p:spPr>
          <a:xfrm>
            <a:off x="5962725" y="3568862"/>
            <a:ext cx="302795" cy="41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115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3" y="104775"/>
            <a:ext cx="913135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ja-JP" sz="3400" b="1" dirty="0" smtClean="0">
                <a:solidFill>
                  <a:srgbClr val="FFFFFF"/>
                </a:solidFill>
                <a:latin typeface="Arial Black" pitchFamily="34" charset="0"/>
              </a:rPr>
              <a:t>Background problem at 4SEASONS</a:t>
            </a:r>
            <a:endParaRPr lang="en-US" altLang="ja-JP" sz="3400" b="1" dirty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346146" y="6591981"/>
            <a:ext cx="48095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it-IT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R. Kajimoto </a:t>
            </a:r>
            <a:r>
              <a:rPr lang="it-IT" altLang="ja-JP" sz="1200" i="1" dirty="0" smtClean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et. </a:t>
            </a:r>
            <a:r>
              <a:rPr lang="it-IT" altLang="ja-JP" sz="1200" i="1" dirty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al</a:t>
            </a:r>
            <a:r>
              <a:rPr lang="it-IT" altLang="ja-JP" sz="1200" dirty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., 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JPS Conference Proceedings </a:t>
            </a:r>
            <a:r>
              <a:rPr lang="en-US" altLang="ja-JP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8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, 034013 (2015)</a:t>
            </a:r>
            <a:endParaRPr lang="it-IT" altLang="ja-JP" sz="1200" dirty="0">
              <a:solidFill>
                <a:prstClr val="black"/>
              </a:solidFill>
              <a:latin typeface="Arial" panose="020B0604020202020204" pitchFamily="34" charset="0"/>
              <a:ea typeface="HGP明朝E"/>
              <a:cs typeface="Arial" panose="020B060402020202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-3" y="712607"/>
            <a:ext cx="9788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Background Caused by Continuously Emitted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High-Energy Neutrons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314" y="1081939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This type of background becomes serious on 4SEASONS.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" y="1672171"/>
            <a:ext cx="6733986" cy="21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9223" y="1765481"/>
            <a:ext cx="2504709" cy="10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2976844" y="1388942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chopper open</a:t>
            </a:r>
            <a:endParaRPr lang="en-US" sz="1400" dirty="0">
              <a:latin typeface="+mn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80789" y="1407604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chopper at </a:t>
            </a:r>
            <a:r>
              <a:rPr lang="en-US" sz="1400" dirty="0" smtClean="0">
                <a:latin typeface="Symbol" panose="05050102010706020507" pitchFamily="18" charset="2"/>
              </a:rPr>
              <a:t>p</a:t>
            </a:r>
            <a:r>
              <a:rPr lang="en-US" sz="1400" dirty="0" smtClean="0">
                <a:latin typeface="+mn-lt"/>
              </a:rPr>
              <a:t>/4 position</a:t>
            </a:r>
            <a:endParaRPr lang="en-US" sz="1400" dirty="0">
              <a:latin typeface="+mn-lt"/>
            </a:endParaRPr>
          </a:p>
        </p:txBody>
      </p:sp>
      <p:cxnSp>
        <p:nvCxnSpPr>
          <p:cNvPr id="10" name="直線矢印コネクタ 9"/>
          <p:cNvCxnSpPr/>
          <p:nvPr/>
        </p:nvCxnSpPr>
        <p:spPr bwMode="auto">
          <a:xfrm>
            <a:off x="3806888" y="1631402"/>
            <a:ext cx="130629" cy="169405"/>
          </a:xfrm>
          <a:prstGeom prst="straightConnector1">
            <a:avLst/>
          </a:prstGeom>
          <a:solidFill>
            <a:srgbClr val="CC0000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直線矢印コネクタ 14"/>
          <p:cNvCxnSpPr/>
          <p:nvPr/>
        </p:nvCxnSpPr>
        <p:spPr bwMode="auto">
          <a:xfrm flipH="1">
            <a:off x="4183223" y="1631402"/>
            <a:ext cx="382449" cy="169405"/>
          </a:xfrm>
          <a:prstGeom prst="straightConnector1">
            <a:avLst/>
          </a:prstGeom>
          <a:solidFill>
            <a:srgbClr val="CC0000"/>
          </a:solidFill>
          <a:ln w="12700" cap="flat" cmpd="sng" algn="ctr">
            <a:solidFill>
              <a:srgbClr val="00CC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" name="直線矢印コネクタ 18"/>
          <p:cNvCxnSpPr/>
          <p:nvPr/>
        </p:nvCxnSpPr>
        <p:spPr bwMode="auto">
          <a:xfrm flipH="1">
            <a:off x="7620353" y="1715381"/>
            <a:ext cx="95612" cy="514635"/>
          </a:xfrm>
          <a:prstGeom prst="straightConnector1">
            <a:avLst/>
          </a:prstGeom>
          <a:solidFill>
            <a:srgbClr val="CC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1" name="テキスト ボックス 20"/>
          <p:cNvSpPr txBox="1"/>
          <p:nvPr/>
        </p:nvSpPr>
        <p:spPr>
          <a:xfrm>
            <a:off x="7438337" y="1430858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direct beam position</a:t>
            </a:r>
            <a:endParaRPr lang="en-US" sz="1400" dirty="0">
              <a:latin typeface="+mn-lt"/>
            </a:endParaRP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90" y="3890904"/>
            <a:ext cx="3885442" cy="273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正方形/長方形 21"/>
          <p:cNvSpPr/>
          <p:nvPr/>
        </p:nvSpPr>
        <p:spPr>
          <a:xfrm>
            <a:off x="101026" y="3954831"/>
            <a:ext cx="4814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>
              <a:buBlip>
                <a:blip r:embed="rId2"/>
              </a:buBlip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High-energy neutrons continuously emitted.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53426" y="4396022"/>
            <a:ext cx="50958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Wingdings" panose="05000000000000000000" pitchFamily="2" charset="2"/>
              <a:buChar char="ü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High-energy neutrons penetrate B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 beam catcher and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 disk-chopper blades.</a:t>
            </a:r>
          </a:p>
          <a:p>
            <a:pPr marL="177800" indent="-1778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Even in the case of a Hg-target neutron source.</a:t>
            </a:r>
          </a:p>
          <a:p>
            <a:pPr marL="177800" indent="-177800">
              <a:buFont typeface="Wingdings" panose="05000000000000000000" pitchFamily="2" charset="2"/>
              <a:buChar char="ü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Possible sources of elements: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Li,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Ni,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He,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C...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4851" y="2944748"/>
            <a:ext cx="1342228" cy="101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1440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-1" y="0"/>
            <a:ext cx="9148751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000" b="1" dirty="0" smtClean="0">
                <a:solidFill>
                  <a:srgbClr val="FFFFFF"/>
                </a:solidFill>
                <a:latin typeface="Arial Black" pitchFamily="34" charset="0"/>
              </a:rPr>
              <a:t>Counter background at AMATERAS</a:t>
            </a:r>
            <a:endParaRPr lang="en-US" altLang="ja-JP" sz="3000" b="1" dirty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280" y="750820"/>
            <a:ext cx="9358313" cy="37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298" tIns="32649" rIns="65298" bIns="32649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9pPr>
          </a:lstStyle>
          <a:p>
            <a:pPr marL="268288" indent="-268288" algn="l">
              <a:buFontTx/>
              <a:buBlip>
                <a:blip r:embed="rId2"/>
              </a:buBlip>
            </a:pPr>
            <a:r>
              <a:rPr lang="en-US" altLang="ja-JP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beam-line</a:t>
            </a:r>
            <a:endParaRPr lang="en-US" altLang="ja-JP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89" y="1929570"/>
            <a:ext cx="6878901" cy="165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8768" y="876677"/>
            <a:ext cx="1888435" cy="127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40489" y="1174228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a) Jacket of (curved) guide mirror (20t SUS)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40489" y="1670529"/>
            <a:ext cx="3833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b) Beam line shielding (</a:t>
            </a:r>
            <a:r>
              <a:rPr lang="en-US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1927829" y="3240157"/>
            <a:ext cx="357809" cy="168965"/>
          </a:xfrm>
          <a:prstGeom prst="rect">
            <a:avLst/>
          </a:prstGeom>
          <a:solidFill>
            <a:srgbClr val="0066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2467850" y="3253411"/>
            <a:ext cx="357809" cy="168965"/>
          </a:xfrm>
          <a:prstGeom prst="rect">
            <a:avLst/>
          </a:prstGeom>
          <a:solidFill>
            <a:srgbClr val="0066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2984678" y="3253411"/>
            <a:ext cx="357809" cy="168965"/>
          </a:xfrm>
          <a:prstGeom prst="rect">
            <a:avLst/>
          </a:prstGeom>
          <a:solidFill>
            <a:srgbClr val="0066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3511445" y="3243472"/>
            <a:ext cx="357809" cy="168965"/>
          </a:xfrm>
          <a:prstGeom prst="rect">
            <a:avLst/>
          </a:prstGeom>
          <a:solidFill>
            <a:srgbClr val="0066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1978743" y="3087258"/>
            <a:ext cx="80358" cy="138903"/>
          </a:xfrm>
          <a:prstGeom prst="rect">
            <a:avLst/>
          </a:prstGeom>
          <a:solidFill>
            <a:srgbClr val="FF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2169715" y="3087257"/>
            <a:ext cx="80358" cy="138903"/>
          </a:xfrm>
          <a:prstGeom prst="rect">
            <a:avLst/>
          </a:prstGeom>
          <a:solidFill>
            <a:srgbClr val="FF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2504769" y="3087258"/>
            <a:ext cx="80358" cy="138903"/>
          </a:xfrm>
          <a:prstGeom prst="rect">
            <a:avLst/>
          </a:prstGeom>
          <a:solidFill>
            <a:srgbClr val="FF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2696498" y="3087256"/>
            <a:ext cx="80358" cy="138903"/>
          </a:xfrm>
          <a:prstGeom prst="rect">
            <a:avLst/>
          </a:prstGeom>
          <a:solidFill>
            <a:srgbClr val="FF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3028337" y="3082894"/>
            <a:ext cx="80358" cy="138903"/>
          </a:xfrm>
          <a:prstGeom prst="rect">
            <a:avLst/>
          </a:prstGeom>
          <a:solidFill>
            <a:srgbClr val="FF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3224982" y="3087258"/>
            <a:ext cx="80358" cy="138903"/>
          </a:xfrm>
          <a:prstGeom prst="rect">
            <a:avLst/>
          </a:prstGeom>
          <a:solidFill>
            <a:srgbClr val="FF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3548622" y="3077909"/>
            <a:ext cx="80358" cy="138903"/>
          </a:xfrm>
          <a:prstGeom prst="rect">
            <a:avLst/>
          </a:prstGeom>
          <a:solidFill>
            <a:srgbClr val="FF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3745267" y="3082273"/>
            <a:ext cx="80358" cy="138903"/>
          </a:xfrm>
          <a:prstGeom prst="rect">
            <a:avLst/>
          </a:prstGeom>
          <a:solidFill>
            <a:srgbClr val="FF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4086508" y="3075649"/>
            <a:ext cx="80358" cy="138903"/>
          </a:xfrm>
          <a:prstGeom prst="rect">
            <a:avLst/>
          </a:prstGeom>
          <a:solidFill>
            <a:srgbClr val="FF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42550" y="3631852"/>
            <a:ext cx="3110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Chopper housing (&gt; 50t SUS)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497" name="Picture 9" descr="F:\写真何でも\2013.11.28\DSC_00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161861" y="1175175"/>
            <a:ext cx="3280635" cy="268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9" name="Picture 11" descr="F:\写真何でも\2014.01.09-15\DSCN21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516" y="3970406"/>
            <a:ext cx="4034223" cy="288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円/楕円 7"/>
          <p:cNvSpPr/>
          <p:nvPr/>
        </p:nvSpPr>
        <p:spPr bwMode="auto">
          <a:xfrm>
            <a:off x="1779104" y="5088835"/>
            <a:ext cx="765844" cy="123245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pic>
        <p:nvPicPr>
          <p:cNvPr id="63501" name="Picture 13" descr="F:\写真何でも\2009.01.29\IMG_017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452709" y="5008352"/>
            <a:ext cx="2352540" cy="114963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テキスト ボックス 38"/>
          <p:cNvSpPr txBox="1"/>
          <p:nvPr/>
        </p:nvSpPr>
        <p:spPr>
          <a:xfrm>
            <a:off x="4469385" y="4237623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Polyethylene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5" descr="100_968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14" y="4237623"/>
            <a:ext cx="1732337" cy="259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100_96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0436" y="5073072"/>
            <a:ext cx="2528867" cy="168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28630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-1" y="0"/>
            <a:ext cx="9148751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000" b="1" dirty="0" smtClean="0">
                <a:solidFill>
                  <a:srgbClr val="FFFFFF"/>
                </a:solidFill>
                <a:latin typeface="Arial Black" pitchFamily="34" charset="0"/>
              </a:rPr>
              <a:t>Counter background at AMATERAS</a:t>
            </a:r>
            <a:endParaRPr lang="en-US" altLang="ja-JP" sz="3000" b="1" dirty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280" y="750820"/>
            <a:ext cx="9358313" cy="37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298" tIns="32649" rIns="65298" bIns="32649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9pPr>
          </a:lstStyle>
          <a:p>
            <a:pPr marL="268288" indent="-268288" algn="l">
              <a:buFontTx/>
              <a:buBlip>
                <a:blip r:embed="rId2"/>
              </a:buBlip>
            </a:pPr>
            <a:r>
              <a:rPr lang="en-US" altLang="ja-JP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scattering chamber</a:t>
            </a:r>
            <a:endParaRPr lang="en-US" altLang="ja-JP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12" descr="IMG_4305"/>
          <p:cNvPicPr>
            <a:picLocks noChangeAspect="1" noChangeArrowheads="1"/>
          </p:cNvPicPr>
          <p:nvPr/>
        </p:nvPicPr>
        <p:blipFill rotWithShape="1"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3490" y="1368514"/>
            <a:ext cx="3365500" cy="233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0" descr="IMG_43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3087" y="1364081"/>
            <a:ext cx="3490913" cy="233203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40489" y="1025143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a) Cd inside the tank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14" descr="IMG_43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79262"/>
            <a:ext cx="2022475" cy="1517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IMG_085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89" y="1368514"/>
            <a:ext cx="3116175" cy="2336856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shield_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299" y="4184485"/>
            <a:ext cx="2470662" cy="237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140489" y="3825611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b) B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 mortar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図 468"/>
          <p:cNvPicPr preferRelativeResize="0"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2469" y="4176021"/>
            <a:ext cx="2940618" cy="237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2651761" y="3813122"/>
            <a:ext cx="2246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c) B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 &amp;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floring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745734" y="3815451"/>
            <a:ext cx="339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d) B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liner inside the get-loss tube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3496" y="4164165"/>
            <a:ext cx="977724" cy="174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2561" y="4151676"/>
            <a:ext cx="2500401" cy="244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4527" y="5343294"/>
            <a:ext cx="813995" cy="150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82142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-1" y="4801486"/>
            <a:ext cx="4556125" cy="1795866"/>
          </a:xfrm>
          <a:prstGeom prst="rect">
            <a:avLst/>
          </a:prstGeom>
          <a:noFill/>
          <a:ln>
            <a:noFill/>
          </a:ln>
          <a:extLst/>
        </p:spPr>
        <p:txBody>
          <a:bodyPr lIns="91429" tIns="45715" rIns="91429" bIns="45715">
            <a:spAutoFit/>
          </a:bodyPr>
          <a:lstStyle>
            <a:lvl1pPr marL="180975" indent="-180975" algn="l"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1pPr>
            <a:lvl2pPr marL="37931725" indent="-37474525" algn="l"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2pPr>
            <a:lvl3pPr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3pPr>
            <a:lvl4pPr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4pPr>
            <a:lvl5pPr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tabLst>
                <a:tab pos="1439863" algn="l"/>
                <a:tab pos="2782888" algn="l"/>
                <a:tab pos="3405188" algn="l"/>
              </a:tabLst>
              <a:defRPr/>
            </a:pPr>
            <a:r>
              <a:rPr lang="en-US" altLang="ja-JP" sz="18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Nano-Structure Group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tabLst>
                <a:tab pos="1439863" algn="l"/>
                <a:tab pos="2782888" algn="l"/>
                <a:tab pos="3405188" algn="l"/>
              </a:tabLst>
              <a:defRPr/>
            </a:pPr>
            <a:r>
              <a:rPr lang="ja-JP" altLang="en-US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・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Reflectometer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9863" algn="l"/>
                <a:tab pos="2782888" algn="l"/>
                <a:tab pos="3405188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BL16: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SOFIA	Horizontal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9863" algn="l"/>
                <a:tab pos="2782888" algn="l"/>
                <a:tab pos="3405188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BL17: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SHARAKU	Polarized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tabLst>
                <a:tab pos="1439863" algn="l"/>
                <a:tab pos="2782888" algn="l"/>
                <a:tab pos="3405188" algn="l"/>
              </a:tabLst>
              <a:defRPr/>
            </a:pPr>
            <a:r>
              <a:rPr lang="ja-JP" altLang="en-US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・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Small&amp;Wide-ANS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9863" algn="l"/>
                <a:tab pos="2782888" algn="l"/>
                <a:tab pos="3405188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BL15: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TAIKAN	</a:t>
            </a: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4556125" y="4077072"/>
            <a:ext cx="4556125" cy="2688418"/>
          </a:xfrm>
          <a:prstGeom prst="rect">
            <a:avLst/>
          </a:prstGeom>
          <a:noFill/>
          <a:ln>
            <a:noFill/>
          </a:ln>
          <a:extLst/>
        </p:spPr>
        <p:txBody>
          <a:bodyPr lIns="91429" tIns="45715" rIns="91429" bIns="45715">
            <a:spAutoFit/>
          </a:bodyPr>
          <a:lstStyle>
            <a:lvl1pPr marL="180975" indent="-180975" algn="l"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1pPr>
            <a:lvl2pPr marL="37931725" indent="-37474525" algn="l"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2pPr>
            <a:lvl3pPr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3pPr>
            <a:lvl4pPr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4pPr>
            <a:lvl5pPr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Blip>
                <a:blip r:embed="rId2"/>
              </a:buBlip>
              <a:tabLst>
                <a:tab pos="1439863" algn="l"/>
                <a:tab pos="2597150" algn="l"/>
                <a:tab pos="3405188" algn="l"/>
              </a:tabLst>
              <a:defRPr/>
            </a:pPr>
            <a:r>
              <a:rPr lang="en-US" altLang="ja-JP" sz="18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Pulsed Neutron Application </a:t>
            </a:r>
            <a:r>
              <a:rPr lang="en-US" altLang="ja-JP" sz="18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Group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tabLst>
                <a:tab pos="1439863" algn="l"/>
                <a:tab pos="2597150" algn="l"/>
                <a:tab pos="3405188" algn="l"/>
              </a:tabLst>
              <a:defRPr/>
            </a:pPr>
            <a:r>
              <a:rPr lang="ja-JP" altLang="en-US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・</a:t>
            </a:r>
            <a:r>
              <a:rPr lang="en-US" altLang="ja-JP" sz="16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Neutron Source Diagnostic &amp; Test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Port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9863" algn="l"/>
                <a:tab pos="2597150" algn="l"/>
                <a:tab pos="3405188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BL10: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NOBORU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tabLst>
                <a:tab pos="1439863" algn="l"/>
                <a:tab pos="2597150" algn="l"/>
                <a:tab pos="3405188" algn="l"/>
              </a:tabLst>
              <a:defRPr/>
            </a:pPr>
            <a:r>
              <a:rPr lang="ja-JP" altLang="en-US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・</a:t>
            </a:r>
            <a:r>
              <a:rPr lang="en-US" altLang="ja-JP" sz="16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Neutron-Nucleus Reaction Meas. Inst.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9863" algn="l"/>
                <a:tab pos="2597150" algn="l"/>
                <a:tab pos="3405188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BL04: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ANNRI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tabLst>
                <a:tab pos="1439863" algn="l"/>
                <a:tab pos="2597150" algn="l"/>
                <a:tab pos="3405188" algn="l"/>
              </a:tabLst>
              <a:defRPr/>
            </a:pPr>
            <a:r>
              <a:rPr lang="ja-JP" altLang="en-US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・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Fundamental Physics</a:t>
            </a:r>
            <a:endParaRPr lang="en-US" altLang="ja-JP" sz="1600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9863" algn="l"/>
                <a:tab pos="2597150" algn="l"/>
                <a:tab pos="3405188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BL05: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NOP</a:t>
            </a:r>
            <a:endParaRPr lang="en-US" altLang="ja-JP" sz="1600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Clr>
                <a:schemeClr val="accent1"/>
              </a:buClr>
              <a:tabLst>
                <a:tab pos="1439863" algn="l"/>
                <a:tab pos="2597150" algn="l"/>
                <a:tab pos="3405188" algn="l"/>
              </a:tabLst>
              <a:defRPr/>
            </a:pPr>
            <a:r>
              <a:rPr lang="ja-JP" altLang="en-US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・</a:t>
            </a:r>
            <a:r>
              <a:rPr lang="en-US" altLang="ja-JP" sz="16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Neutron Imaging</a:t>
            </a:r>
            <a:endParaRPr lang="en-US" altLang="ja-JP" sz="1600" dirty="0" smtClean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accent1"/>
              </a:buClr>
              <a:tabLst>
                <a:tab pos="1439863" algn="l"/>
                <a:tab pos="2597150" algn="l"/>
                <a:tab pos="3405188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BL22: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RADEN</a:t>
            </a:r>
          </a:p>
        </p:txBody>
      </p:sp>
      <p:sp>
        <p:nvSpPr>
          <p:cNvPr id="54" name="角丸四角形 53"/>
          <p:cNvSpPr/>
          <p:nvPr/>
        </p:nvSpPr>
        <p:spPr>
          <a:xfrm>
            <a:off x="3059832" y="5482816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角丸四角形 54"/>
          <p:cNvSpPr/>
          <p:nvPr/>
        </p:nvSpPr>
        <p:spPr>
          <a:xfrm>
            <a:off x="3059832" y="5733580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角丸四角形 55"/>
          <p:cNvSpPr/>
          <p:nvPr/>
        </p:nvSpPr>
        <p:spPr>
          <a:xfrm>
            <a:off x="3059832" y="6289832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7524328" y="4696822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角丸四角形 63"/>
          <p:cNvSpPr/>
          <p:nvPr/>
        </p:nvSpPr>
        <p:spPr>
          <a:xfrm>
            <a:off x="7524328" y="5307626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51522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 dirty="0">
                <a:solidFill>
                  <a:srgbClr val="FFFFFF"/>
                </a:solidFill>
                <a:latin typeface="Arial Black" pitchFamily="34" charset="0"/>
              </a:rPr>
              <a:t>Neutron </a:t>
            </a:r>
            <a:r>
              <a:rPr lang="en-US" altLang="ja-JP" sz="3600" b="1" dirty="0" smtClean="0">
                <a:solidFill>
                  <a:srgbClr val="FFFFFF"/>
                </a:solidFill>
                <a:latin typeface="Arial Black" pitchFamily="34" charset="0"/>
              </a:rPr>
              <a:t>Instruments at </a:t>
            </a:r>
            <a:r>
              <a:rPr lang="en-US" altLang="ja-JP" sz="3600" b="1" dirty="0">
                <a:solidFill>
                  <a:srgbClr val="FFFFFF"/>
                </a:solidFill>
                <a:latin typeface="Arial Black" pitchFamily="34" charset="0"/>
              </a:rPr>
              <a:t>MLF</a:t>
            </a:r>
          </a:p>
        </p:txBody>
      </p:sp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1" y="785844"/>
            <a:ext cx="4556125" cy="3788719"/>
          </a:xfrm>
          <a:prstGeom prst="rect">
            <a:avLst/>
          </a:prstGeom>
          <a:noFill/>
          <a:ln>
            <a:noFill/>
          </a:ln>
          <a:extLst/>
        </p:spPr>
        <p:txBody>
          <a:bodyPr lIns="91429" tIns="45715" rIns="91429" bIns="45715">
            <a:spAutoFit/>
          </a:bodyPr>
          <a:lstStyle>
            <a:lvl1pPr marL="180975" indent="-180975" algn="l"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1pPr>
            <a:lvl2pPr marL="37931725" indent="-37474525" algn="l"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2pPr>
            <a:lvl3pPr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3pPr>
            <a:lvl4pPr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4pPr>
            <a:lvl5pPr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tabLst>
                <a:tab pos="1438275" algn="l"/>
                <a:tab pos="2782888" algn="l"/>
                <a:tab pos="3502025" algn="l"/>
              </a:tabLst>
              <a:defRPr/>
            </a:pPr>
            <a:r>
              <a:rPr lang="en-US" altLang="ja-JP" sz="18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Diffraction Group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tabLst>
                <a:tab pos="1438275" algn="l"/>
                <a:tab pos="2782888" algn="l"/>
                <a:tab pos="3502025" algn="l"/>
              </a:tabLst>
              <a:defRPr/>
            </a:pPr>
            <a:r>
              <a:rPr lang="ja-JP" altLang="en-US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・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Single Crystal Diffractometer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8275" algn="l"/>
                <a:tab pos="2782888" algn="l"/>
                <a:tab pos="3502025" algn="l"/>
              </a:tabLst>
              <a:defRPr/>
            </a:pPr>
            <a:r>
              <a:rPr lang="en-US" altLang="ja-JP" sz="12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BL03: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iBIX	for Bio-Materials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8275" algn="l"/>
                <a:tab pos="2782888" algn="l"/>
                <a:tab pos="3502025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BL18: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SENJU	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tabLst>
                <a:tab pos="1438275" algn="l"/>
                <a:tab pos="2782888" algn="l"/>
                <a:tab pos="3502025" algn="l"/>
              </a:tabLst>
              <a:defRPr/>
            </a:pPr>
            <a:r>
              <a:rPr lang="ja-JP" altLang="en-US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・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Powder Diffractometer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8275" algn="l"/>
                <a:tab pos="2782888" algn="l"/>
                <a:tab pos="3502025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BL08</a:t>
            </a:r>
            <a:r>
              <a:rPr lang="en-US" altLang="ja-JP" sz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S-HRPD	Hi-Resolution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8275" algn="l"/>
                <a:tab pos="2782888" algn="l"/>
                <a:tab pos="3502025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BL09: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SPICA	for Battery Mat.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8275" algn="l"/>
                <a:tab pos="2782888" algn="l"/>
                <a:tab pos="3502025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BL20: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iMATERIA	Hi-Intensity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8275" algn="l"/>
                <a:tab pos="2782888" algn="l"/>
                <a:tab pos="3502025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BL11: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PLANET	Hi-Pressure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tabLst>
                <a:tab pos="1438275" algn="l"/>
                <a:tab pos="2782888" algn="l"/>
                <a:tab pos="3502025" algn="l"/>
              </a:tabLst>
              <a:defRPr/>
            </a:pPr>
            <a:r>
              <a:rPr lang="ja-JP" altLang="en-US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・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Total Scattering Diffractometer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8275" algn="l"/>
                <a:tab pos="2782888" algn="l"/>
                <a:tab pos="3502025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BL21: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NOVA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tabLst>
                <a:tab pos="1438275" algn="l"/>
                <a:tab pos="2782888" algn="l"/>
                <a:tab pos="3502025" algn="l"/>
              </a:tabLst>
              <a:defRPr/>
            </a:pPr>
            <a:r>
              <a:rPr lang="ja-JP" altLang="en-US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・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Engineering Diffractometer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438275" algn="l"/>
                <a:tab pos="2782888" algn="l"/>
                <a:tab pos="3502025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BL19: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TAKUMI</a:t>
            </a:r>
          </a:p>
        </p:txBody>
      </p:sp>
      <p:sp>
        <p:nvSpPr>
          <p:cNvPr id="18" name="角丸四角形 17"/>
          <p:cNvSpPr/>
          <p:nvPr/>
        </p:nvSpPr>
        <p:spPr>
          <a:xfrm>
            <a:off x="3059832" y="1430745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3059832" y="1626673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3059832" y="2231233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3059832" y="2524305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3059832" y="2795601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角丸四角形 50"/>
          <p:cNvSpPr/>
          <p:nvPr/>
        </p:nvSpPr>
        <p:spPr>
          <a:xfrm>
            <a:off x="3059832" y="3058529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3059832" y="3651359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角丸四角形 52"/>
          <p:cNvSpPr/>
          <p:nvPr/>
        </p:nvSpPr>
        <p:spPr>
          <a:xfrm>
            <a:off x="3059832" y="4224097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707905" y="1381490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2008~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707905" y="1576433"/>
            <a:ext cx="602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2011~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3707905" y="2180719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2008~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3707905" y="2443427"/>
            <a:ext cx="602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2011~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707905" y="2746803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2008~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707905" y="3025182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2010~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707905" y="3602561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2008~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707905" y="4160911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2008~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3707905" y="5434018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2008~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3707905" y="5699421"/>
            <a:ext cx="602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2011~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3707905" y="6238404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2010~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8172401" y="4643674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2008~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8172401" y="5261243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2008~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4587876" y="790089"/>
            <a:ext cx="4556125" cy="2926945"/>
          </a:xfrm>
          <a:prstGeom prst="rect">
            <a:avLst/>
          </a:prstGeom>
          <a:noFill/>
          <a:ln>
            <a:noFill/>
          </a:ln>
          <a:extLst/>
        </p:spPr>
        <p:txBody>
          <a:bodyPr lIns="91429" tIns="45715" rIns="91429" bIns="45715">
            <a:spAutoFit/>
          </a:bodyPr>
          <a:lstStyle>
            <a:lvl1pPr marL="180975" indent="-180975" algn="l"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1pPr>
            <a:lvl2pPr marL="37931725" indent="-37474525" algn="l"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2pPr>
            <a:lvl3pPr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3pPr>
            <a:lvl4pPr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4pPr>
            <a:lvl5pPr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" charset="0"/>
                <a:ea typeface="Osaka"/>
                <a:cs typeface="Osaka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tabLst>
                <a:tab pos="1439863" algn="l"/>
                <a:tab pos="2597150" algn="l"/>
                <a:tab pos="3405188" algn="l"/>
              </a:tabLst>
              <a:defRPr/>
            </a:pPr>
            <a:r>
              <a:rPr lang="en-US" altLang="ja-JP" sz="18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Spectroscopy Group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tabLst>
                <a:tab pos="1617663" algn="l"/>
                <a:tab pos="2597150" algn="l"/>
                <a:tab pos="3405188" algn="l"/>
              </a:tabLst>
              <a:defRPr/>
            </a:pPr>
            <a:r>
              <a:rPr lang="ja-JP" altLang="en-US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・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Chopper Spectrometer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  <a:tab pos="2597150" algn="l"/>
                <a:tab pos="3405188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BL01: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4SEASONS	Hi-Intensity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  <a:tab pos="2597150" algn="l"/>
                <a:tab pos="3405188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BL12: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HRC	Hi-Resolution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  <a:tab pos="2597150" algn="l"/>
                <a:tab pos="3405188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BL14: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AMATERAS	Cold-Neutron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  <a:tab pos="2597150" algn="l"/>
                <a:tab pos="3405188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BL23: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POLANO	Polarized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tabLst>
                <a:tab pos="1617663" algn="l"/>
                <a:tab pos="2597150" algn="l"/>
                <a:tab pos="3405188" algn="l"/>
              </a:tabLst>
              <a:defRPr/>
            </a:pPr>
            <a:r>
              <a:rPr lang="ja-JP" altLang="en-US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・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Inverted Geometry Spectrometer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  <a:tab pos="2597150" algn="l"/>
                <a:tab pos="3405188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BL02: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DNA	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tabLst>
                <a:tab pos="1617663" algn="l"/>
                <a:tab pos="2597150" algn="l"/>
                <a:tab pos="3405188" algn="l"/>
              </a:tabLst>
              <a:defRPr/>
            </a:pPr>
            <a:r>
              <a:rPr lang="ja-JP" altLang="en-US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・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Neutron Spin-Echo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  <a:tab pos="2597150" algn="l"/>
                <a:tab pos="3405188" algn="l"/>
              </a:tabLst>
              <a:defRPr/>
            </a:pPr>
            <a:r>
              <a:rPr lang="en-US" altLang="ja-JP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BL06: </a:t>
            </a:r>
            <a:r>
              <a:rPr lang="en-US" altLang="ja-JP" sz="16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VIN_ROSE	</a:t>
            </a:r>
          </a:p>
        </p:txBody>
      </p:sp>
      <p:sp>
        <p:nvSpPr>
          <p:cNvPr id="57" name="角丸四角形 56"/>
          <p:cNvSpPr/>
          <p:nvPr/>
        </p:nvSpPr>
        <p:spPr>
          <a:xfrm>
            <a:off x="7524329" y="1430317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角丸四角形 57"/>
          <p:cNvSpPr/>
          <p:nvPr/>
        </p:nvSpPr>
        <p:spPr>
          <a:xfrm>
            <a:off x="7524329" y="1723389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角丸四角形 58"/>
          <p:cNvSpPr/>
          <p:nvPr/>
        </p:nvSpPr>
        <p:spPr>
          <a:xfrm>
            <a:off x="7524329" y="1994685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7524329" y="2850445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8172401" y="1386625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2008~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8172401" y="1663624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2008~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8172401" y="1940623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2009~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8172401" y="2789786"/>
            <a:ext cx="602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2011~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角丸四角形 87"/>
          <p:cNvSpPr/>
          <p:nvPr/>
        </p:nvSpPr>
        <p:spPr>
          <a:xfrm>
            <a:off x="7524328" y="3687420"/>
            <a:ext cx="1105963" cy="192139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角丸四角形 94"/>
          <p:cNvSpPr/>
          <p:nvPr/>
        </p:nvSpPr>
        <p:spPr>
          <a:xfrm>
            <a:off x="7524329" y="2260391"/>
            <a:ext cx="936104" cy="1800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角丸四角形 95"/>
          <p:cNvSpPr/>
          <p:nvPr/>
        </p:nvSpPr>
        <p:spPr>
          <a:xfrm>
            <a:off x="7524328" y="5913536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8172401" y="5867153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2008~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角丸四角形 59"/>
          <p:cNvSpPr/>
          <p:nvPr/>
        </p:nvSpPr>
        <p:spPr>
          <a:xfrm>
            <a:off x="7521271" y="6498344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8178621" y="6449910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2015~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角丸四角形 61"/>
          <p:cNvSpPr/>
          <p:nvPr/>
        </p:nvSpPr>
        <p:spPr>
          <a:xfrm>
            <a:off x="7522614" y="3424081"/>
            <a:ext cx="720080" cy="179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8170686" y="3363422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642758" y="3332644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MIZE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6651322" y="3608332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NRSE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31987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D:\CNDCS\発表\課題審査20121227\2880_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24" r="24878"/>
          <a:stretch>
            <a:fillRect/>
          </a:stretch>
        </p:blipFill>
        <p:spPr bwMode="auto">
          <a:xfrm>
            <a:off x="5384656" y="1359368"/>
            <a:ext cx="3387365" cy="311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D:\CNDCS\発表\課題審査20121227\cmp_3_withBkg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315" y="1146235"/>
            <a:ext cx="5384656" cy="336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835170" y="14327"/>
            <a:ext cx="76113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4000" b="1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Background at AMATERAS</a:t>
            </a:r>
            <a:endParaRPr lang="en-US" altLang="ja-JP" sz="40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8738" y="746125"/>
            <a:ext cx="8721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Blip>
                <a:blip r:embed="rId5"/>
              </a:buBlip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 background at AMATERAS really low?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線矢印コネクタ 2"/>
          <p:cNvCxnSpPr/>
          <p:nvPr/>
        </p:nvCxnSpPr>
        <p:spPr bwMode="auto">
          <a:xfrm flipH="1" flipV="1">
            <a:off x="2139577" y="3688639"/>
            <a:ext cx="488373" cy="238991"/>
          </a:xfrm>
          <a:prstGeom prst="straightConnector1">
            <a:avLst/>
          </a:prstGeom>
          <a:solidFill>
            <a:srgbClr val="CC0000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" name="テキスト ボックス 7"/>
          <p:cNvSpPr txBox="1"/>
          <p:nvPr/>
        </p:nvSpPr>
        <p:spPr bwMode="auto">
          <a:xfrm>
            <a:off x="2627950" y="3773741"/>
            <a:ext cx="20793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ja-JP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when accelerators off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1083" y="4545511"/>
            <a:ext cx="503845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indent="-176213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Sources of background observed here...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5"/>
              </a:buBlip>
            </a:pP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Electrical noise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5"/>
              </a:buBlip>
            </a:pP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Neutrons from the floor</a:t>
            </a:r>
          </a:p>
          <a:p>
            <a:pPr marL="446088" indent="-446088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　 →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Neutrons moderated in the floor concrete. Origin is cosmic ray. 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77413" y="6220645"/>
            <a:ext cx="4124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indent="-176213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Blip>
                <a:blip r:embed="rId6"/>
              </a:buBlip>
            </a:pP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Not only those!!!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図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491" y="4486896"/>
            <a:ext cx="3722370" cy="2273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8837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91" y="942888"/>
            <a:ext cx="8986538" cy="4896154"/>
          </a:xfrm>
          <a:prstGeom prst="rect">
            <a:avLst/>
          </a:prstGeom>
        </p:spPr>
      </p:pic>
      <p:cxnSp>
        <p:nvCxnSpPr>
          <p:cNvPr id="3" name="直線矢印コネクタ 2"/>
          <p:cNvCxnSpPr/>
          <p:nvPr/>
        </p:nvCxnSpPr>
        <p:spPr>
          <a:xfrm flipH="1">
            <a:off x="2372263" y="783898"/>
            <a:ext cx="2053086" cy="7677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矢印コネクタ 3"/>
          <p:cNvCxnSpPr/>
          <p:nvPr/>
        </p:nvCxnSpPr>
        <p:spPr>
          <a:xfrm flipH="1">
            <a:off x="4009852" y="783898"/>
            <a:ext cx="415499" cy="8540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>
            <a:off x="4425350" y="783898"/>
            <a:ext cx="1078303" cy="7677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>
            <a:off x="4425350" y="783898"/>
            <a:ext cx="2665563" cy="8540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4964501" y="653607"/>
            <a:ext cx="366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FF0000"/>
                </a:solidFill>
                <a:latin typeface="Calibri" panose="020F0502020204030204"/>
                <a:ea typeface="ＭＳ Ｐゴシック"/>
                <a:cs typeface="+mn-cs"/>
              </a:rPr>
              <a:t>3.</a:t>
            </a:r>
            <a:r>
              <a:rPr lang="ja-JP" altLang="en-US" sz="2000" dirty="0" smtClean="0">
                <a:solidFill>
                  <a:srgbClr val="FF0000"/>
                </a:solidFill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latin typeface="Calibri" panose="020F0502020204030204"/>
                <a:ea typeface="ＭＳ Ｐゴシック"/>
                <a:cs typeface="+mn-cs"/>
              </a:rPr>
              <a:t>Powder diff. of B</a:t>
            </a:r>
            <a:r>
              <a:rPr lang="en-US" altLang="ja-JP" sz="2000" baseline="-25000" dirty="0" smtClean="0">
                <a:solidFill>
                  <a:srgbClr val="FF0000"/>
                </a:solidFill>
                <a:latin typeface="Calibri" panose="020F0502020204030204"/>
                <a:ea typeface="ＭＳ Ｐゴシック"/>
                <a:cs typeface="+mn-cs"/>
              </a:rPr>
              <a:t>4</a:t>
            </a:r>
            <a:r>
              <a:rPr lang="en-US" altLang="ja-JP" sz="2000" dirty="0" smtClean="0">
                <a:solidFill>
                  <a:srgbClr val="FF0000"/>
                </a:solidFill>
                <a:latin typeface="Calibri" panose="020F0502020204030204"/>
                <a:ea typeface="ＭＳ Ｐゴシック"/>
                <a:cs typeface="+mn-cs"/>
              </a:rPr>
              <a:t>C of narrower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500753" y="3410944"/>
            <a:ext cx="4298513" cy="961764"/>
          </a:xfrm>
          <a:prstGeom prst="straightConnector1">
            <a:avLst/>
          </a:prstGeom>
          <a:ln w="28575">
            <a:solidFill>
              <a:srgbClr val="FF66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2500753" y="3410944"/>
            <a:ext cx="1441193" cy="1299374"/>
          </a:xfrm>
          <a:prstGeom prst="straightConnector1">
            <a:avLst/>
          </a:prstGeom>
          <a:ln w="28575">
            <a:solidFill>
              <a:srgbClr val="FF66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228802" y="3036592"/>
            <a:ext cx="254390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FF6600"/>
                </a:solidFill>
                <a:latin typeface="Calibri" panose="020F0502020204030204"/>
                <a:ea typeface="ＭＳ Ｐゴシック"/>
                <a:cs typeface="+mn-cs"/>
              </a:rPr>
              <a:t>4. Air scattering (~1Pa)</a:t>
            </a: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2500753" y="3410944"/>
            <a:ext cx="2844970" cy="1061852"/>
          </a:xfrm>
          <a:prstGeom prst="straightConnector1">
            <a:avLst/>
          </a:prstGeom>
          <a:ln w="28575">
            <a:solidFill>
              <a:srgbClr val="FF66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フリーフォーム 36"/>
          <p:cNvSpPr/>
          <p:nvPr/>
        </p:nvSpPr>
        <p:spPr>
          <a:xfrm>
            <a:off x="3433313" y="4808154"/>
            <a:ext cx="4071668" cy="307309"/>
          </a:xfrm>
          <a:custGeom>
            <a:avLst/>
            <a:gdLst>
              <a:gd name="connsiteX0" fmla="*/ 0 w 2924355"/>
              <a:gd name="connsiteY0" fmla="*/ 307309 h 307309"/>
              <a:gd name="connsiteX1" fmla="*/ 1009291 w 2924355"/>
              <a:gd name="connsiteY1" fmla="*/ 39890 h 307309"/>
              <a:gd name="connsiteX2" fmla="*/ 2009955 w 2924355"/>
              <a:gd name="connsiteY2" fmla="*/ 22638 h 307309"/>
              <a:gd name="connsiteX3" fmla="*/ 2924355 w 2924355"/>
              <a:gd name="connsiteY3" fmla="*/ 246924 h 30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4355" h="307309">
                <a:moveTo>
                  <a:pt x="0" y="307309"/>
                </a:moveTo>
                <a:cubicBezTo>
                  <a:pt x="337149" y="197322"/>
                  <a:pt x="674299" y="87335"/>
                  <a:pt x="1009291" y="39890"/>
                </a:cubicBezTo>
                <a:cubicBezTo>
                  <a:pt x="1344283" y="-7555"/>
                  <a:pt x="1690778" y="-11868"/>
                  <a:pt x="2009955" y="22638"/>
                </a:cubicBezTo>
                <a:cubicBezTo>
                  <a:pt x="2329132" y="57144"/>
                  <a:pt x="2626743" y="152034"/>
                  <a:pt x="2924355" y="246924"/>
                </a:cubicBezTo>
              </a:path>
            </a:pathLst>
          </a:custGeom>
          <a:noFill/>
          <a:ln w="38100">
            <a:solidFill>
              <a:srgbClr val="FF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</a:endParaRPr>
          </a:p>
        </p:txBody>
      </p:sp>
      <p:cxnSp>
        <p:nvCxnSpPr>
          <p:cNvPr id="38" name="直線矢印コネクタ 37"/>
          <p:cNvCxnSpPr/>
          <p:nvPr/>
        </p:nvCxnSpPr>
        <p:spPr>
          <a:xfrm flipH="1" flipV="1">
            <a:off x="6830436" y="4889356"/>
            <a:ext cx="387634" cy="719059"/>
          </a:xfrm>
          <a:prstGeom prst="straightConnector1">
            <a:avLst/>
          </a:prstGeom>
          <a:ln w="28575"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6549919" y="5599416"/>
            <a:ext cx="2357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FF00FF"/>
                </a:solidFill>
                <a:latin typeface="Calibri" panose="020F0502020204030204"/>
                <a:ea typeface="ＭＳ Ｐゴシック"/>
                <a:cs typeface="+mn-cs"/>
              </a:rPr>
              <a:t>5. Other γ-ray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FF00FF"/>
                </a:solidFill>
                <a:latin typeface="Calibri" panose="020F0502020204030204"/>
                <a:ea typeface="ＭＳ Ｐゴシック"/>
                <a:cs typeface="+mn-cs"/>
              </a:rPr>
              <a:t>(from chopper disk?)</a:t>
            </a:r>
          </a:p>
        </p:txBody>
      </p:sp>
      <p:sp>
        <p:nvSpPr>
          <p:cNvPr id="44" name="角丸四角形 43"/>
          <p:cNvSpPr/>
          <p:nvPr/>
        </p:nvSpPr>
        <p:spPr>
          <a:xfrm>
            <a:off x="3398806" y="4122867"/>
            <a:ext cx="284673" cy="1303148"/>
          </a:xfrm>
          <a:prstGeom prst="roundRect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4766093" y="1447389"/>
            <a:ext cx="284673" cy="3978626"/>
          </a:xfrm>
          <a:prstGeom prst="roundRect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6099931" y="1690777"/>
            <a:ext cx="392588" cy="3745714"/>
          </a:xfrm>
          <a:prstGeom prst="roundRect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</a:endParaRPr>
          </a:p>
        </p:txBody>
      </p:sp>
      <p:cxnSp>
        <p:nvCxnSpPr>
          <p:cNvPr id="48" name="直線矢印コネクタ 47"/>
          <p:cNvCxnSpPr/>
          <p:nvPr/>
        </p:nvCxnSpPr>
        <p:spPr>
          <a:xfrm flipH="1" flipV="1">
            <a:off x="3561267" y="5426015"/>
            <a:ext cx="1211473" cy="1060130"/>
          </a:xfrm>
          <a:prstGeom prst="straightConnector1">
            <a:avLst/>
          </a:prstGeom>
          <a:ln w="28575">
            <a:solidFill>
              <a:srgbClr val="008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>
            <a:endCxn id="45" idx="2"/>
          </p:cNvCxnSpPr>
          <p:nvPr/>
        </p:nvCxnSpPr>
        <p:spPr>
          <a:xfrm flipV="1">
            <a:off x="4772740" y="5426015"/>
            <a:ext cx="135690" cy="1060130"/>
          </a:xfrm>
          <a:prstGeom prst="straightConnector1">
            <a:avLst/>
          </a:prstGeom>
          <a:ln w="28575">
            <a:solidFill>
              <a:srgbClr val="008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V="1">
            <a:off x="4772740" y="5463007"/>
            <a:ext cx="1541043" cy="1023138"/>
          </a:xfrm>
          <a:prstGeom prst="straightConnector1">
            <a:avLst/>
          </a:prstGeom>
          <a:ln w="28575">
            <a:solidFill>
              <a:srgbClr val="008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3325247" y="6457890"/>
            <a:ext cx="3160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008000"/>
                </a:solidFill>
                <a:latin typeface="Calibri" panose="020F0502020204030204"/>
                <a:ea typeface="ＭＳ Ｐゴシック"/>
                <a:cs typeface="+mn-cs"/>
              </a:rPr>
              <a:t>2. </a:t>
            </a:r>
            <a:r>
              <a:rPr lang="ja-JP" altLang="en-US" sz="2000" dirty="0" smtClean="0">
                <a:solidFill>
                  <a:srgbClr val="008000"/>
                </a:solidFill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lang="en-US" altLang="ja-JP" sz="2000" dirty="0" smtClean="0">
                <a:solidFill>
                  <a:srgbClr val="008000"/>
                </a:solidFill>
                <a:latin typeface="Calibri" panose="020F0502020204030204"/>
                <a:ea typeface="ＭＳ Ｐゴシック"/>
                <a:cs typeface="+mn-cs"/>
              </a:rPr>
              <a:t>γ-ray from optical devices</a:t>
            </a:r>
          </a:p>
        </p:txBody>
      </p:sp>
      <p:sp>
        <p:nvSpPr>
          <p:cNvPr id="57" name="円/楕円 56"/>
          <p:cNvSpPr/>
          <p:nvPr/>
        </p:nvSpPr>
        <p:spPr>
          <a:xfrm>
            <a:off x="5822830" y="3907766"/>
            <a:ext cx="277101" cy="113006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</a:endParaRPr>
          </a:p>
        </p:txBody>
      </p:sp>
      <p:cxnSp>
        <p:nvCxnSpPr>
          <p:cNvPr id="58" name="直線矢印コネクタ 57"/>
          <p:cNvCxnSpPr/>
          <p:nvPr/>
        </p:nvCxnSpPr>
        <p:spPr>
          <a:xfrm flipH="1" flipV="1">
            <a:off x="5982665" y="5028808"/>
            <a:ext cx="428770" cy="1224614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5659293" y="6239198"/>
            <a:ext cx="3473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00B0F0"/>
                </a:solidFill>
                <a:latin typeface="Calibri" panose="020F0502020204030204"/>
                <a:ea typeface="ＭＳ Ｐゴシック"/>
                <a:cs typeface="+mn-cs"/>
              </a:rPr>
              <a:t>6. Unknown spot-like scattering</a:t>
            </a:r>
          </a:p>
        </p:txBody>
      </p:sp>
      <p:sp>
        <p:nvSpPr>
          <p:cNvPr id="61" name="角丸四角形 60"/>
          <p:cNvSpPr/>
          <p:nvPr/>
        </p:nvSpPr>
        <p:spPr>
          <a:xfrm>
            <a:off x="759123" y="962867"/>
            <a:ext cx="379563" cy="4463148"/>
          </a:xfrm>
          <a:prstGeom prst="round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</a:endParaRPr>
          </a:p>
        </p:txBody>
      </p:sp>
      <p:cxnSp>
        <p:nvCxnSpPr>
          <p:cNvPr id="62" name="直線矢印コネクタ 61"/>
          <p:cNvCxnSpPr/>
          <p:nvPr/>
        </p:nvCxnSpPr>
        <p:spPr>
          <a:xfrm flipV="1">
            <a:off x="759123" y="5426159"/>
            <a:ext cx="229997" cy="1059986"/>
          </a:xfrm>
          <a:prstGeom prst="straightConnector1">
            <a:avLst/>
          </a:prstGeom>
          <a:ln w="28575">
            <a:solidFill>
              <a:srgbClr val="FF33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/>
          <p:cNvSpPr txBox="1"/>
          <p:nvPr/>
        </p:nvSpPr>
        <p:spPr>
          <a:xfrm>
            <a:off x="247862" y="6404021"/>
            <a:ext cx="1293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FF3300"/>
                </a:solidFill>
                <a:latin typeface="Calibri" panose="020F0502020204030204"/>
                <a:ea typeface="ＭＳ Ｐゴシック"/>
                <a:cs typeface="+mn-cs"/>
              </a:rPr>
              <a:t>7.</a:t>
            </a:r>
            <a:r>
              <a:rPr lang="ja-JP" altLang="en-US" sz="2000" dirty="0" smtClean="0">
                <a:solidFill>
                  <a:srgbClr val="FF3300"/>
                </a:solidFill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lang="en-US" altLang="ja-JP" sz="2000" dirty="0" smtClean="0">
                <a:solidFill>
                  <a:srgbClr val="FF3300"/>
                </a:solidFill>
                <a:latin typeface="Calibri" panose="020F0502020204030204"/>
                <a:ea typeface="ＭＳ Ｐゴシック"/>
                <a:cs typeface="+mn-cs"/>
              </a:rPr>
              <a:t>T0 Burst</a:t>
            </a:r>
          </a:p>
        </p:txBody>
      </p:sp>
      <p:cxnSp>
        <p:nvCxnSpPr>
          <p:cNvPr id="9" name="直線コネクタ 8"/>
          <p:cNvCxnSpPr/>
          <p:nvPr/>
        </p:nvCxnSpPr>
        <p:spPr>
          <a:xfrm>
            <a:off x="336430" y="5158599"/>
            <a:ext cx="860916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1701209" y="5187687"/>
            <a:ext cx="110763" cy="45342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1057087" y="5644406"/>
            <a:ext cx="3212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latin typeface="Calibri" panose="020F0502020204030204"/>
                <a:ea typeface="ＭＳ Ｐゴシック"/>
                <a:cs typeface="+mn-cs"/>
              </a:rPr>
              <a:t>1.</a:t>
            </a:r>
            <a:r>
              <a:rPr lang="ja-JP" altLang="en-US" sz="2000" dirty="0" smtClean="0">
                <a:latin typeface="Calibri" panose="020F0502020204030204"/>
                <a:ea typeface="ＭＳ Ｐゴシック"/>
                <a:cs typeface="+mn-cs"/>
              </a:rPr>
              <a:t> </a:t>
            </a:r>
            <a:r>
              <a:rPr lang="en-US" altLang="ja-JP" sz="2000" dirty="0" smtClean="0">
                <a:latin typeface="Calibri" panose="020F0502020204030204"/>
                <a:ea typeface="ＭＳ Ｐゴシック"/>
                <a:cs typeface="+mn-cs"/>
              </a:rPr>
              <a:t>Electrical noise, cosmic ray</a:t>
            </a:r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-1" y="0"/>
            <a:ext cx="9105427" cy="609368"/>
          </a:xfrm>
        </p:spPr>
        <p:txBody>
          <a:bodyPr/>
          <a:lstStyle/>
          <a:p>
            <a:r>
              <a:rPr lang="en-US" altLang="ja-JP" dirty="0" smtClean="0">
                <a:latin typeface="Arial Black" panose="020B0A04020102020204" pitchFamily="34" charset="0"/>
              </a:rPr>
              <a:t>Background at </a:t>
            </a:r>
            <a:r>
              <a:rPr kumimoji="1" lang="en-US" altLang="ja-JP" dirty="0" smtClean="0">
                <a:latin typeface="Arial Black" panose="020B0A04020102020204" pitchFamily="34" charset="0"/>
              </a:rPr>
              <a:t>AMATERAS</a:t>
            </a:r>
            <a:endParaRPr kumimoji="1" lang="ja-JP" altLang="en-US" dirty="0">
              <a:latin typeface="Arial Black" panose="020B0A04020102020204" pitchFamily="34" charset="0"/>
            </a:endParaRPr>
          </a:p>
        </p:txBody>
      </p:sp>
      <p:pic>
        <p:nvPicPr>
          <p:cNvPr id="39" name="図 3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776" y="1041994"/>
            <a:ext cx="1768055" cy="177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5138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339" descr="C:\Users\tkikuchi\AppData\Local\Microsoft\Windows\INetCache\Content.Word\g_cmp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12" y="1051149"/>
            <a:ext cx="2738035" cy="2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340" descr="C:\Users\tkikuchi\AppData\Local\Microsoft\Windows\INetCache\Content.Word\tri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487" y="1181791"/>
            <a:ext cx="1403382" cy="136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6"/>
          <p:cNvSpPr txBox="1">
            <a:spLocks noChangeArrowheads="1"/>
          </p:cNvSpPr>
          <p:nvPr/>
        </p:nvSpPr>
        <p:spPr bwMode="auto">
          <a:xfrm>
            <a:off x="1688801" y="2617687"/>
            <a:ext cx="877269" cy="1846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rIns="18000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4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1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1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beam-off</a:t>
            </a:r>
          </a:p>
        </p:txBody>
      </p:sp>
      <p:sp>
        <p:nvSpPr>
          <p:cNvPr id="6" name="右矢印 8"/>
          <p:cNvSpPr>
            <a:spLocks noChangeArrowheads="1"/>
          </p:cNvSpPr>
          <p:nvPr/>
        </p:nvSpPr>
        <p:spPr bwMode="auto">
          <a:xfrm rot="9560246">
            <a:off x="2522083" y="1730966"/>
            <a:ext cx="410808" cy="306560"/>
          </a:xfrm>
          <a:prstGeom prst="rightArrow">
            <a:avLst>
              <a:gd name="adj1" fmla="val 50000"/>
              <a:gd name="adj2" fmla="val 50112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 defTabSz="4176713" eaLnBrk="0" hangingPunct="0">
              <a:spcBef>
                <a:spcPct val="20000"/>
              </a:spcBef>
              <a:buChar char="•"/>
              <a:defRPr kumimoji="1" sz="14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176713" eaLnBrk="0" hangingPunct="0">
              <a:spcBef>
                <a:spcPct val="20000"/>
              </a:spcBef>
              <a:buChar char="–"/>
              <a:defRPr kumimoji="1" sz="1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176713" eaLnBrk="0" hangingPunct="0">
              <a:spcBef>
                <a:spcPct val="20000"/>
              </a:spcBef>
              <a:buChar char="•"/>
              <a:defRPr kumimoji="1" sz="1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176713" eaLnBrk="0" hangingPunct="0">
              <a:spcBef>
                <a:spcPct val="20000"/>
              </a:spcBef>
              <a:buChar char="–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176713" eaLnBrk="0" hangingPunct="0">
              <a:spcBef>
                <a:spcPct val="20000"/>
              </a:spcBef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3" y="104775"/>
            <a:ext cx="913135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ja-JP" sz="3400" b="1" dirty="0" smtClean="0">
                <a:solidFill>
                  <a:srgbClr val="FFFFFF"/>
                </a:solidFill>
                <a:latin typeface="Arial Black" pitchFamily="34" charset="0"/>
              </a:rPr>
              <a:t>Background problems at AMATERAS</a:t>
            </a:r>
            <a:endParaRPr lang="en-US" altLang="ja-JP" sz="3400" b="1" dirty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-2" y="712607"/>
            <a:ext cx="3928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Time-independent background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490" name="Picture 2" descr="Layout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7039" y="1956310"/>
            <a:ext cx="4604893" cy="23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正方形/長方形 7"/>
          <p:cNvSpPr>
            <a:spLocks noChangeArrowheads="1"/>
          </p:cNvSpPr>
          <p:nvPr/>
        </p:nvSpPr>
        <p:spPr bwMode="auto">
          <a:xfrm>
            <a:off x="3121715" y="1516150"/>
            <a:ext cx="591344" cy="577057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176713" eaLnBrk="0" hangingPunct="0">
              <a:spcBef>
                <a:spcPct val="20000"/>
              </a:spcBef>
              <a:buChar char="•"/>
              <a:defRPr kumimoji="1" sz="14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176713" eaLnBrk="0" hangingPunct="0">
              <a:spcBef>
                <a:spcPct val="20000"/>
              </a:spcBef>
              <a:buChar char="–"/>
              <a:defRPr kumimoji="1" sz="1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176713" eaLnBrk="0" hangingPunct="0">
              <a:spcBef>
                <a:spcPct val="20000"/>
              </a:spcBef>
              <a:buChar char="•"/>
              <a:defRPr kumimoji="1" sz="1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176713" eaLnBrk="0" hangingPunct="0">
              <a:spcBef>
                <a:spcPct val="20000"/>
              </a:spcBef>
              <a:buChar char="–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176713" eaLnBrk="0" hangingPunct="0">
              <a:spcBef>
                <a:spcPct val="20000"/>
              </a:spcBef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741" y="715611"/>
            <a:ext cx="2227312" cy="129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712607"/>
            <a:ext cx="2227312" cy="129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0" y="343994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~30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Counts h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doesn't depend of whether beam is on/off.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-3" y="4179469"/>
            <a:ext cx="4407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Background caused by prompt γ-ray.</a:t>
            </a:r>
          </a:p>
        </p:txBody>
      </p:sp>
      <p:pic>
        <p:nvPicPr>
          <p:cNvPr id="15" name="Picture 335" descr="CCl4_50K_HI3_12meV_map_trim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580" y="4558131"/>
            <a:ext cx="2267490" cy="215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右矢印 15"/>
          <p:cNvSpPr>
            <a:spLocks noChangeArrowheads="1"/>
          </p:cNvSpPr>
          <p:nvPr/>
        </p:nvSpPr>
        <p:spPr bwMode="auto">
          <a:xfrm>
            <a:off x="795875" y="4678526"/>
            <a:ext cx="281536" cy="146078"/>
          </a:xfrm>
          <a:prstGeom prst="rightArrow">
            <a:avLst>
              <a:gd name="adj1" fmla="val 48324"/>
              <a:gd name="adj2" fmla="val 14989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4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4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4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4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 eaLnBrk="1" hangingPunct="1"/>
            <a:endParaRPr lang="en-US" altLang="en-US" sz="1600"/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817" y="4387093"/>
            <a:ext cx="4000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2565993" y="4678526"/>
            <a:ext cx="27243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Cd and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in sometime, a sample itself cause prompt γ-ray, which still can be detected by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counters.</a:t>
            </a: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are trying to replace Cd on the direct beam line with other martials.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3058140" y="6572693"/>
            <a:ext cx="61511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it-IT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K. Nakajima </a:t>
            </a:r>
            <a:r>
              <a:rPr lang="it-IT" altLang="ja-JP" sz="1200" i="1" dirty="0" smtClean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et. </a:t>
            </a:r>
            <a:r>
              <a:rPr lang="it-IT" altLang="ja-JP" sz="1200" i="1" dirty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al</a:t>
            </a:r>
            <a:r>
              <a:rPr lang="it-IT" altLang="ja-JP" sz="1200" dirty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.,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of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ICANS-XXI;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proc. of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ICANS-XXII (to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 appeared in JPCS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altLang="ja-JP" sz="1200" dirty="0">
              <a:solidFill>
                <a:prstClr val="black"/>
              </a:solidFill>
              <a:latin typeface="Arial" panose="020B0604020202020204" pitchFamily="34" charset="0"/>
              <a:ea typeface="HGP明朝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025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354797" y="20143"/>
            <a:ext cx="84330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Example of γ-ray Background</a:t>
            </a:r>
            <a:endParaRPr lang="ja-JP" altLang="en-US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5661" y="946446"/>
            <a:ext cx="6807759" cy="2667000"/>
          </a:xfrm>
          <a:prstGeom prst="rect">
            <a:avLst/>
          </a:prstGeom>
        </p:spPr>
      </p:pic>
      <p:sp>
        <p:nvSpPr>
          <p:cNvPr id="11" name="テキスト ボックス 51"/>
          <p:cNvSpPr txBox="1"/>
          <p:nvPr/>
        </p:nvSpPr>
        <p:spPr>
          <a:xfrm>
            <a:off x="132044" y="1064174"/>
            <a:ext cx="2083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S. Ito 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Nat. Com.</a:t>
            </a:r>
            <a:r>
              <a:rPr lang="en-US" altLang="ja-JP" sz="1200" b="1" dirty="0"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235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(2017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790" y="3646970"/>
            <a:ext cx="3779977" cy="318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0805" y="3646970"/>
            <a:ext cx="3725756" cy="318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503767" y="3584021"/>
            <a:ext cx="122661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Adjust LLD</a:t>
            </a:r>
            <a:endParaRPr lang="en-US" b="1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cxnSp>
        <p:nvCxnSpPr>
          <p:cNvPr id="8" name="直線矢印コネクタ 7"/>
          <p:cNvCxnSpPr/>
          <p:nvPr/>
        </p:nvCxnSpPr>
        <p:spPr bwMode="auto">
          <a:xfrm flipH="1">
            <a:off x="2664142" y="3816247"/>
            <a:ext cx="308344" cy="352564"/>
          </a:xfrm>
          <a:prstGeom prst="straightConnector1">
            <a:avLst/>
          </a:prstGeom>
          <a:solidFill>
            <a:srgbClr val="CC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-15752" y="664064"/>
            <a:ext cx="29347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Blip>
                <a:blip r:embed="rId5"/>
              </a:buBlip>
            </a:pPr>
            <a:r>
              <a:rPr lang="en-US" altLang="ja-JP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From users' paper</a:t>
            </a:r>
            <a:endParaRPr lang="en-US" altLang="ja-JP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 bwMode="auto">
          <a:xfrm>
            <a:off x="3100076" y="3816247"/>
            <a:ext cx="5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5"/>
              </a:buBlip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 bwMode="auto">
          <a:xfrm>
            <a:off x="2585627" y="3676903"/>
            <a:ext cx="149271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ja-JP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Cd at DW Narrower</a:t>
            </a:r>
            <a:endParaRPr lang="en-US" sz="12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cxnSp>
        <p:nvCxnSpPr>
          <p:cNvPr id="16" name="直線矢印コネクタ 15"/>
          <p:cNvCxnSpPr/>
          <p:nvPr/>
        </p:nvCxnSpPr>
        <p:spPr bwMode="auto">
          <a:xfrm flipH="1" flipV="1">
            <a:off x="2745204" y="4359351"/>
            <a:ext cx="211335" cy="236618"/>
          </a:xfrm>
          <a:prstGeom prst="straightConnector1">
            <a:avLst/>
          </a:prstGeom>
          <a:solidFill>
            <a:srgbClr val="CC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テキスト ボックス 16"/>
          <p:cNvSpPr txBox="1"/>
          <p:nvPr/>
        </p:nvSpPr>
        <p:spPr bwMode="auto">
          <a:xfrm>
            <a:off x="2745204" y="4595968"/>
            <a:ext cx="149271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ja-JP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Cd at UP Narrower</a:t>
            </a:r>
            <a:endParaRPr lang="en-US" sz="12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cxnSp>
        <p:nvCxnSpPr>
          <p:cNvPr id="9" name="直線矢印コネクタ 8"/>
          <p:cNvCxnSpPr/>
          <p:nvPr/>
        </p:nvCxnSpPr>
        <p:spPr bwMode="auto">
          <a:xfrm flipH="1">
            <a:off x="8335114" y="1549285"/>
            <a:ext cx="363415" cy="0"/>
          </a:xfrm>
          <a:prstGeom prst="straightConnector1">
            <a:avLst/>
          </a:prstGeom>
          <a:solidFill>
            <a:srgbClr val="CC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直線矢印コネクタ 17"/>
          <p:cNvCxnSpPr/>
          <p:nvPr/>
        </p:nvCxnSpPr>
        <p:spPr bwMode="auto">
          <a:xfrm flipH="1">
            <a:off x="8253053" y="1420332"/>
            <a:ext cx="363415" cy="0"/>
          </a:xfrm>
          <a:prstGeom prst="straightConnector1">
            <a:avLst/>
          </a:prstGeom>
          <a:solidFill>
            <a:srgbClr val="CC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677987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3144871" y="20143"/>
            <a:ext cx="28337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Summary</a:t>
            </a:r>
            <a:endParaRPr lang="ja-JP" altLang="en-US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85452" y="1098975"/>
            <a:ext cx="7599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 Black" pitchFamily="34" charset="0"/>
                <a:ea typeface="ＭＳ Ｐゴシック" pitchFamily="50" charset="-128"/>
              </a:rPr>
              <a:t>Performance in </a:t>
            </a:r>
            <a:r>
              <a:rPr lang="en-US" altLang="ja-JP" sz="2800" dirty="0">
                <a:latin typeface="Arial Black" pitchFamily="34" charset="0"/>
                <a:ea typeface="ＭＳ Ｐゴシック" pitchFamily="50" charset="-128"/>
              </a:rPr>
              <a:t>Comparison to Design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703385" y="1694657"/>
            <a:ext cx="8264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Intensity: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Majority of instruments achieve  &gt; 80% of expectation.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Some others suffered from BT problems.</a:t>
            </a:r>
            <a:endParaRPr lang="en-US" altLang="ja-JP" sz="2000" dirty="0">
              <a:latin typeface="Arial Black" pitchFamily="34" charset="0"/>
              <a:ea typeface="ＭＳ Ｐゴシック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15107" y="2839274"/>
            <a:ext cx="8264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Resolution: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In the case of chopper spectrometers, resolution well can be explained by analytic calculation.</a:t>
            </a:r>
            <a:endParaRPr lang="en-US" altLang="ja-JP" sz="2000" dirty="0">
              <a:latin typeface="Arial Black" pitchFamily="34" charset="0"/>
              <a:ea typeface="ＭＳ Ｐゴシック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85452" y="3994575"/>
            <a:ext cx="8214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 Black" pitchFamily="34" charset="0"/>
                <a:ea typeface="ＭＳ Ｐゴシック" pitchFamily="50" charset="-128"/>
              </a:rPr>
              <a:t>Background at 4SEASONS &amp; AMATERAS </a:t>
            </a:r>
            <a:endParaRPr lang="en-US" altLang="ja-JP" sz="2800" dirty="0">
              <a:latin typeface="Arial Black" pitchFamily="34" charset="0"/>
              <a:ea typeface="ＭＳ Ｐゴシック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15107" y="4531643"/>
            <a:ext cx="82647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Continuous efforts have been payed.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Arial Black" pitchFamily="34" charset="0"/>
                <a:ea typeface="ＭＳ Ｐゴシック" pitchFamily="50" charset="-128"/>
              </a:rPr>
              <a:t>High-energy neutrons </a:t>
            </a:r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can be detected @ 4SEASONS.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Several sources of backgrounds are observed @ AMATERAS.</a:t>
            </a:r>
            <a:endParaRPr lang="en-US" altLang="ja-JP" sz="2000" dirty="0">
              <a:latin typeface="Arial Black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73787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1714665" y="20143"/>
            <a:ext cx="56174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List of Publications</a:t>
            </a:r>
            <a:endParaRPr lang="ja-JP" altLang="en-US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15822" y="705418"/>
            <a:ext cx="5543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General overview of MLF instruments</a:t>
            </a:r>
            <a:endParaRPr lang="en-US" altLang="ja-JP" sz="2000" dirty="0">
              <a:latin typeface="Arial Black" pitchFamily="34" charset="0"/>
              <a:ea typeface="ＭＳ Ｐゴシック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3416" y="988298"/>
            <a:ext cx="5471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K. Nakajima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., Quantum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Science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(2017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15822" y="1279846"/>
            <a:ext cx="4752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Instrumental papers shown here</a:t>
            </a:r>
            <a:endParaRPr lang="en-US" altLang="ja-JP" sz="2000" dirty="0">
              <a:latin typeface="Arial Black" pitchFamily="34" charset="0"/>
              <a:ea typeface="ＭＳ Ｐゴシック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3416" y="1562726"/>
            <a:ext cx="71143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Hattori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., NIMA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780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55 (2015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PLANET(BL11)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. Itoh </a:t>
            </a:r>
            <a:r>
              <a:rPr lang="nl-NL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., NIMA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631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90 (2011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HRC(BL12) </a:t>
            </a:r>
            <a:endParaRPr lang="nl-N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r-HR" altLang="ja-JP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Hino </a:t>
            </a:r>
            <a:r>
              <a:rPr lang="hr-HR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hr-HR" altLang="ja-JP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Nuc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. Sci. Tec.,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hr-HR" altLang="ja-JP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1223</a:t>
            </a:r>
            <a:r>
              <a:rPr lang="hr-HR" altLang="ja-JP" dirty="0">
                <a:latin typeface="Arial" panose="020B0604020202020204" pitchFamily="34" charset="0"/>
                <a:cs typeface="Arial" panose="020B0604020202020204" pitchFamily="34" charset="0"/>
              </a:rPr>
              <a:t> (20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hr-HR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VAN ROSE(BL06) 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r-HR" altLang="ja-JP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r-HR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Kajimoto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nl-NL" i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hr-HR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hr-HR" altLang="ja-JP" dirty="0">
                <a:latin typeface="Arial" panose="020B0604020202020204" pitchFamily="34" charset="0"/>
                <a:cs typeface="Arial" panose="020B0604020202020204" pitchFamily="34" charset="0"/>
              </a:rPr>
              <a:t>. Soc. Jpn. </a:t>
            </a:r>
            <a:r>
              <a:rPr lang="hr-HR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, SB025 </a:t>
            </a:r>
            <a:r>
              <a:rPr lang="hr-HR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4SEASONS(BL01)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r-HR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Nakajima </a:t>
            </a:r>
            <a:r>
              <a:rPr lang="nl-NL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hr-HR" altLang="ja-JP" dirty="0">
                <a:latin typeface="Arial" panose="020B0604020202020204" pitchFamily="34" charset="0"/>
                <a:cs typeface="Arial" panose="020B0604020202020204" pitchFamily="34" charset="0"/>
              </a:rPr>
              <a:t>Phys. Soc. Jpn. </a:t>
            </a:r>
            <a:r>
              <a:rPr lang="hr-HR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SB028 </a:t>
            </a:r>
            <a:r>
              <a:rPr lang="hr-HR" altLang="ja-JP" dirty="0">
                <a:latin typeface="Arial" panose="020B0604020202020204" pitchFamily="34" charset="0"/>
                <a:cs typeface="Arial" panose="020B0604020202020204" pitchFamily="34" charset="0"/>
              </a:rPr>
              <a:t>(2011)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AMATERAS(BL14) </a:t>
            </a:r>
            <a:endParaRPr lang="nl-N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3416" y="6451920"/>
            <a:ext cx="4194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Maekawa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., NIMA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620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159 (2010)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15822" y="6113977"/>
            <a:ext cx="578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Performance of the MLF neutron source</a:t>
            </a:r>
            <a:endParaRPr lang="en-US" altLang="ja-JP" sz="2000" dirty="0">
              <a:latin typeface="Arial Black" pitchFamily="34" charset="0"/>
              <a:ea typeface="ＭＳ Ｐゴシック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15822" y="3448869"/>
            <a:ext cx="674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AMATERAS beam transport background issues</a:t>
            </a:r>
            <a:endParaRPr lang="en-US" altLang="ja-JP" sz="2000" dirty="0">
              <a:latin typeface="Arial Black" pitchFamily="34" charset="0"/>
              <a:ea typeface="ＭＳ Ｐゴシック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63416" y="3742967"/>
            <a:ext cx="7215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K. Nakajima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ICANS-XXI (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JAEA-Conf-2015-002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306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(2016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it-IT" altLang="ja-JP" dirty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K. Nakajima </a:t>
            </a:r>
            <a:r>
              <a:rPr lang="it-IT" altLang="ja-JP" i="1" dirty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et. al</a:t>
            </a:r>
            <a:r>
              <a:rPr lang="it-IT" altLang="ja-JP" dirty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.,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ICANS-XXII (to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appeared 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JPCS)</a:t>
            </a:r>
            <a:endParaRPr lang="it-IT" altLang="ja-JP" dirty="0">
              <a:solidFill>
                <a:prstClr val="black"/>
              </a:solidFill>
              <a:latin typeface="Arial" panose="020B0604020202020204" pitchFamily="34" charset="0"/>
              <a:ea typeface="HGP明朝E"/>
              <a:cs typeface="Arial" panose="020B060402020202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15822" y="4354747"/>
            <a:ext cx="44562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4SEASONS background issues</a:t>
            </a:r>
            <a:endParaRPr lang="en-US" altLang="ja-JP" sz="2000" dirty="0">
              <a:latin typeface="Arial Black" pitchFamily="34" charset="0"/>
              <a:ea typeface="ＭＳ Ｐゴシック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3416" y="4648845"/>
            <a:ext cx="6518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R. Kajimoto et. al., JPS Conference Proceedings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034013 (2015)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115822" y="2851516"/>
            <a:ext cx="33965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Beam transport design</a:t>
            </a:r>
            <a:endParaRPr lang="en-US" altLang="ja-JP" sz="2000" dirty="0">
              <a:latin typeface="Arial Black" pitchFamily="34" charset="0"/>
              <a:ea typeface="ＭＳ Ｐゴシック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63416" y="3133891"/>
            <a:ext cx="6101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nl-NL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K</a:t>
            </a:r>
            <a:r>
              <a:rPr lang="nl-NL" altLang="ja-JP" dirty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. Nakajima </a:t>
            </a:r>
            <a:r>
              <a:rPr lang="nl-NL" altLang="ja-JP" i="1" dirty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et al</a:t>
            </a:r>
            <a:r>
              <a:rPr lang="nl-NL" altLang="ja-JP" dirty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., EPJ Web of Conferences </a:t>
            </a:r>
            <a:r>
              <a:rPr lang="nl-NL" altLang="ja-JP" b="1" dirty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83</a:t>
            </a:r>
            <a:r>
              <a:rPr lang="nl-NL" altLang="ja-JP" dirty="0">
                <a:solidFill>
                  <a:prstClr val="black"/>
                </a:solid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, 03011 (2015)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15822" y="4987399"/>
            <a:ext cx="4210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Arial Black" pitchFamily="34" charset="0"/>
                <a:ea typeface="ＭＳ Ｐゴシック" pitchFamily="50" charset="-128"/>
              </a:rPr>
              <a:t>4SEASONS resolution issues</a:t>
            </a:r>
            <a:endParaRPr lang="en-US" altLang="ja-JP" sz="2000" dirty="0">
              <a:latin typeface="Arial Black" pitchFamily="34" charset="0"/>
              <a:ea typeface="ＭＳ Ｐゴシック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63416" y="5282002"/>
            <a:ext cx="7239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K. Iida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., JPS Conf. Proc.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014016 (2014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R. Kajimoto </a:t>
            </a:r>
            <a:r>
              <a:rPr lang="fr-FR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., proc. of ICANS-XXI (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JAEA-Conf-2015-002, 319 (2016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R. Kajimoto </a:t>
            </a:r>
            <a:r>
              <a:rPr lang="en-US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arXiv:1705.04869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300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0" descr="D:\CNDCS\発表\IXS_2012.11\ﾎﾑﾍﾟ更新用neutronbeamlines_2012Sep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297" y="706438"/>
            <a:ext cx="6081712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66676" y="71783"/>
            <a:ext cx="843813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 dirty="0">
                <a:solidFill>
                  <a:srgbClr val="FFFFFF"/>
                </a:solidFill>
                <a:latin typeface="Arial Black" pitchFamily="34" charset="0"/>
              </a:rPr>
              <a:t>Neutron </a:t>
            </a:r>
            <a:r>
              <a:rPr lang="en-US" altLang="ja-JP" sz="3600" b="1" dirty="0" smtClean="0">
                <a:solidFill>
                  <a:srgbClr val="FFFFFF"/>
                </a:solidFill>
                <a:latin typeface="Arial Black" pitchFamily="34" charset="0"/>
              </a:rPr>
              <a:t>Instruments at </a:t>
            </a:r>
            <a:r>
              <a:rPr lang="en-US" altLang="ja-JP" sz="3600" b="1" dirty="0">
                <a:solidFill>
                  <a:srgbClr val="FFFFFF"/>
                </a:solidFill>
                <a:latin typeface="Arial Black" pitchFamily="34" charset="0"/>
              </a:rPr>
              <a:t>MLF</a:t>
            </a:r>
          </a:p>
        </p:txBody>
      </p:sp>
      <p:sp>
        <p:nvSpPr>
          <p:cNvPr id="34" name="テキスト ボックス 23"/>
          <p:cNvSpPr txBox="1">
            <a:spLocks noChangeArrowheads="1"/>
          </p:cNvSpPr>
          <p:nvPr/>
        </p:nvSpPr>
        <p:spPr bwMode="auto">
          <a:xfrm>
            <a:off x="31750" y="754063"/>
            <a:ext cx="2364750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lang="ja-JP" altLang="en-US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－ </a:t>
            </a:r>
            <a:r>
              <a:rPr lang="en-US" altLang="ja-JP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Operation </a:t>
            </a:r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19.5</a:t>
            </a:r>
            <a:endParaRPr lang="en-US" altLang="ja-JP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eaLnBrk="1" hangingPunct="1"/>
            <a:endParaRPr lang="en-US" altLang="ja-JP" dirty="0" smtClean="0">
              <a:solidFill>
                <a:srgbClr val="FF99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eaLnBrk="1" hangingPunct="1"/>
            <a:endParaRPr lang="en-US" altLang="ja-JP" dirty="0">
              <a:solidFill>
                <a:srgbClr val="FF99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eaLnBrk="1" hangingPunct="1"/>
            <a:r>
              <a:rPr lang="ja-JP" altLang="en-US" dirty="0" smtClean="0">
                <a:solidFill>
                  <a:srgbClr val="FF99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　　　　　　　　　　　　　　　　</a:t>
            </a:r>
            <a:endParaRPr lang="ja-JP" altLang="en-US" dirty="0">
              <a:solidFill>
                <a:srgbClr val="FF99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pic>
        <p:nvPicPr>
          <p:cNvPr id="35" name="Picture 41" descr="HRC_3_front_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737" y="2813952"/>
            <a:ext cx="1233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408" y="5129426"/>
            <a:ext cx="107315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4" descr="４π検出器３Ｄ4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469" y="1459524"/>
            <a:ext cx="84613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1" descr="detector-2M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2257" y="1152527"/>
            <a:ext cx="93345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6" descr="sirius_front_inside_final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7142" y="5830874"/>
            <a:ext cx="13652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rai\Documents\あらいくま ＠ Dell\発表資料　画材\装置3D図\BL18\BL18s.tif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2578" y="6011864"/>
            <a:ext cx="7905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0" descr="j_parc_back_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6105" y="5716574"/>
            <a:ext cx="10096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4" descr="3D-2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59" y="5562811"/>
            <a:ext cx="1065212" cy="63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E:\あらいくま ＠ Dell 20110920\発表資料　画材\装置3D図\BL08\BL08_基本アングル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1789" y="570576"/>
            <a:ext cx="992289" cy="78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HRC_back_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994" y="3239690"/>
            <a:ext cx="13398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Documents and Settings\K. Aizawa\デスクトップ\BL 3D図\BL15\BL15_TAIKAN_3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800184"/>
            <a:ext cx="15700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6" descr="中性子源BL10通路-60割-1c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D4"/>
              </a:clrFrom>
              <a:clrTo>
                <a:srgbClr val="FEFE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901329"/>
            <a:ext cx="13462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90" descr="BL11＿1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988" y="2615630"/>
            <a:ext cx="1481138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直角三角形 49"/>
          <p:cNvSpPr/>
          <p:nvPr/>
        </p:nvSpPr>
        <p:spPr bwMode="auto">
          <a:xfrm rot="11583570">
            <a:off x="4764323" y="2738440"/>
            <a:ext cx="155575" cy="960437"/>
          </a:xfrm>
          <a:prstGeom prst="rtTriangl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2400" dirty="0">
              <a:solidFill>
                <a:schemeClr val="tx1"/>
              </a:solidFill>
              <a:latin typeface="Times"/>
              <a:ea typeface="Osaka"/>
              <a:cs typeface="Osaka"/>
            </a:endParaRPr>
          </a:p>
        </p:txBody>
      </p:sp>
      <p:sp>
        <p:nvSpPr>
          <p:cNvPr id="51" name="直角三角形 50"/>
          <p:cNvSpPr/>
          <p:nvPr/>
        </p:nvSpPr>
        <p:spPr bwMode="auto">
          <a:xfrm rot="19783804">
            <a:off x="5248510" y="4303713"/>
            <a:ext cx="155575" cy="958850"/>
          </a:xfrm>
          <a:prstGeom prst="rtTriangle">
            <a:avLst/>
          </a:prstGeom>
          <a:solidFill>
            <a:srgbClr val="1EAFF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2400" dirty="0">
              <a:solidFill>
                <a:schemeClr val="tx1"/>
              </a:solidFill>
              <a:latin typeface="Times"/>
              <a:ea typeface="Osaka"/>
              <a:cs typeface="Osaka"/>
            </a:endParaRPr>
          </a:p>
        </p:txBody>
      </p:sp>
      <p:sp>
        <p:nvSpPr>
          <p:cNvPr id="52" name="直角三角形 51"/>
          <p:cNvSpPr/>
          <p:nvPr/>
        </p:nvSpPr>
        <p:spPr bwMode="auto">
          <a:xfrm rot="18892266">
            <a:off x="5379478" y="4163219"/>
            <a:ext cx="153988" cy="958850"/>
          </a:xfrm>
          <a:prstGeom prst="rtTriangl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2400" dirty="0">
              <a:solidFill>
                <a:schemeClr val="tx1"/>
              </a:solidFill>
              <a:latin typeface="Times"/>
              <a:ea typeface="Osaka"/>
              <a:cs typeface="Osaka"/>
            </a:endParaRPr>
          </a:p>
        </p:txBody>
      </p:sp>
      <p:sp>
        <p:nvSpPr>
          <p:cNvPr id="53" name="正方形/長方形 2"/>
          <p:cNvSpPr>
            <a:spLocks noChangeArrowheads="1"/>
          </p:cNvSpPr>
          <p:nvPr/>
        </p:nvSpPr>
        <p:spPr bwMode="auto">
          <a:xfrm>
            <a:off x="6069248" y="4625976"/>
            <a:ext cx="1618392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/>
          <a:p>
            <a:r>
              <a:rPr lang="en-US" altLang="ja-JP" b="1" dirty="0" smtClean="0">
                <a:latin typeface="Arial" pitchFamily="34" charset="0"/>
                <a:cs typeface="Arial" pitchFamily="34" charset="0"/>
              </a:rPr>
              <a:t>BL22: RADEN</a:t>
            </a:r>
            <a:endParaRPr lang="en-US" dirty="0"/>
          </a:p>
        </p:txBody>
      </p:sp>
      <p:sp>
        <p:nvSpPr>
          <p:cNvPr id="54" name="正方形/長方形 84"/>
          <p:cNvSpPr>
            <a:spLocks noChangeArrowheads="1"/>
          </p:cNvSpPr>
          <p:nvPr/>
        </p:nvSpPr>
        <p:spPr bwMode="auto">
          <a:xfrm>
            <a:off x="5980347" y="4240214"/>
            <a:ext cx="1785104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/>
          <a:p>
            <a:r>
              <a:rPr lang="en-US" altLang="ja-JP" b="1" dirty="0" smtClean="0">
                <a:latin typeface="Arial" pitchFamily="34" charset="0"/>
                <a:cs typeface="Arial" pitchFamily="34" charset="0"/>
              </a:rPr>
              <a:t>BL23: POLANO</a:t>
            </a:r>
            <a:endParaRPr lang="en-US" dirty="0"/>
          </a:p>
        </p:txBody>
      </p:sp>
      <p:sp>
        <p:nvSpPr>
          <p:cNvPr id="55" name="正方形/長方形 85"/>
          <p:cNvSpPr>
            <a:spLocks noChangeArrowheads="1"/>
          </p:cNvSpPr>
          <p:nvPr/>
        </p:nvSpPr>
        <p:spPr bwMode="auto">
          <a:xfrm>
            <a:off x="4608748" y="944564"/>
            <a:ext cx="1184275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>
            <a:spAutoFit/>
          </a:bodyPr>
          <a:lstStyle/>
          <a:p>
            <a:r>
              <a:rPr lang="en-US" altLang="ja-JP" b="1" dirty="0" smtClean="0">
                <a:latin typeface="Arial" pitchFamily="34" charset="0"/>
                <a:cs typeface="Arial" pitchFamily="34" charset="0"/>
              </a:rPr>
              <a:t>BL06: </a:t>
            </a:r>
          </a:p>
          <a:p>
            <a:r>
              <a:rPr lang="en-US" altLang="ja-JP" b="1" dirty="0" smtClean="0">
                <a:latin typeface="Arial" pitchFamily="34" charset="0"/>
                <a:cs typeface="Arial" pitchFamily="34" charset="0"/>
              </a:rPr>
              <a:t>VIN ROSE</a:t>
            </a:r>
            <a:endParaRPr lang="en-US" dirty="0"/>
          </a:p>
        </p:txBody>
      </p:sp>
      <p:cxnSp>
        <p:nvCxnSpPr>
          <p:cNvPr id="56" name="直線矢印コネクタ 4"/>
          <p:cNvCxnSpPr>
            <a:cxnSpLocks noChangeShapeType="1"/>
          </p:cNvCxnSpPr>
          <p:nvPr/>
        </p:nvCxnSpPr>
        <p:spPr bwMode="auto">
          <a:xfrm>
            <a:off x="4786547" y="1487490"/>
            <a:ext cx="176212" cy="118903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直線矢印コネクタ 86"/>
          <p:cNvCxnSpPr>
            <a:cxnSpLocks noChangeShapeType="1"/>
          </p:cNvCxnSpPr>
          <p:nvPr/>
        </p:nvCxnSpPr>
        <p:spPr bwMode="auto">
          <a:xfrm flipH="1">
            <a:off x="5456473" y="4391025"/>
            <a:ext cx="473076" cy="23495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直線矢印コネクタ 87"/>
          <p:cNvCxnSpPr>
            <a:cxnSpLocks noChangeShapeType="1"/>
          </p:cNvCxnSpPr>
          <p:nvPr/>
        </p:nvCxnSpPr>
        <p:spPr bwMode="auto">
          <a:xfrm flipH="1">
            <a:off x="5521560" y="4778377"/>
            <a:ext cx="512763" cy="187325"/>
          </a:xfrm>
          <a:prstGeom prst="straightConnector1">
            <a:avLst/>
          </a:prstGeom>
          <a:noFill/>
          <a:ln w="63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9" name="Picture 39" descr="all_pre_090501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919" y="3514626"/>
            <a:ext cx="18478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直線コネクタ 2"/>
          <p:cNvCxnSpPr>
            <a:cxnSpLocks noChangeShapeType="1"/>
          </p:cNvCxnSpPr>
          <p:nvPr/>
        </p:nvCxnSpPr>
        <p:spPr bwMode="auto">
          <a:xfrm>
            <a:off x="4600809" y="1196752"/>
            <a:ext cx="682625" cy="0"/>
          </a:xfrm>
          <a:prstGeom prst="line">
            <a:avLst/>
          </a:prstGeom>
          <a:noFill/>
          <a:ln w="28575" algn="ctr">
            <a:solidFill>
              <a:srgbClr val="FF9900"/>
            </a:solidFill>
            <a:round/>
            <a:headEnd/>
            <a:tailEnd/>
          </a:ln>
        </p:spPr>
      </p:cxnSp>
      <p:cxnSp>
        <p:nvCxnSpPr>
          <p:cNvPr id="61" name="直線コネクタ 33"/>
          <p:cNvCxnSpPr>
            <a:cxnSpLocks noChangeShapeType="1"/>
          </p:cNvCxnSpPr>
          <p:nvPr/>
        </p:nvCxnSpPr>
        <p:spPr bwMode="auto">
          <a:xfrm>
            <a:off x="5989872" y="4491335"/>
            <a:ext cx="1487487" cy="0"/>
          </a:xfrm>
          <a:prstGeom prst="line">
            <a:avLst/>
          </a:prstGeom>
          <a:noFill/>
          <a:ln w="28575" algn="ctr">
            <a:solidFill>
              <a:srgbClr val="FF9900"/>
            </a:solidFill>
            <a:round/>
            <a:headEnd/>
            <a:tailEnd/>
          </a:ln>
        </p:spPr>
      </p:cxnSp>
      <p:cxnSp>
        <p:nvCxnSpPr>
          <p:cNvPr id="63" name="直線コネクタ 37"/>
          <p:cNvCxnSpPr>
            <a:cxnSpLocks noChangeShapeType="1"/>
          </p:cNvCxnSpPr>
          <p:nvPr/>
        </p:nvCxnSpPr>
        <p:spPr bwMode="auto">
          <a:xfrm flipV="1">
            <a:off x="4643672" y="1457003"/>
            <a:ext cx="1049337" cy="0"/>
          </a:xfrm>
          <a:prstGeom prst="line">
            <a:avLst/>
          </a:prstGeom>
          <a:noFill/>
          <a:ln w="28575" algn="ctr">
            <a:solidFill>
              <a:srgbClr val="FF9900"/>
            </a:solidFill>
            <a:round/>
            <a:headEnd/>
            <a:tailEnd/>
          </a:ln>
        </p:spPr>
      </p:cxnSp>
      <p:pic>
        <p:nvPicPr>
          <p:cNvPr id="64" name="Picture 7" descr="all_090303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527" y="1915858"/>
            <a:ext cx="1736725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テキスト ボックス 23"/>
          <p:cNvSpPr txBox="1">
            <a:spLocks noChangeArrowheads="1"/>
          </p:cNvSpPr>
          <p:nvPr/>
        </p:nvSpPr>
        <p:spPr bwMode="auto">
          <a:xfrm>
            <a:off x="28329" y="1020273"/>
            <a:ext cx="20185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lang="ja-JP" altLang="en-US" dirty="0" smtClean="0">
                <a:solidFill>
                  <a:srgbClr val="FF99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－</a:t>
            </a:r>
            <a:r>
              <a:rPr lang="ja-JP" altLang="en-US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 </a:t>
            </a:r>
            <a:r>
              <a:rPr lang="en-US" altLang="ja-JP" dirty="0" err="1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Comissioning</a:t>
            </a:r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 0.5</a:t>
            </a:r>
            <a:endParaRPr lang="en-US" altLang="ja-JP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66" name="テキスト ボックス 23"/>
          <p:cNvSpPr txBox="1">
            <a:spLocks noChangeArrowheads="1"/>
          </p:cNvSpPr>
          <p:nvPr/>
        </p:nvSpPr>
        <p:spPr bwMode="auto">
          <a:xfrm>
            <a:off x="34895" y="1556792"/>
            <a:ext cx="24320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Empty </a:t>
            </a:r>
            <a:r>
              <a:rPr lang="en-US" altLang="ja-JP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lines 2 (BL07, 13)</a:t>
            </a:r>
          </a:p>
        </p:txBody>
      </p:sp>
      <p:pic>
        <p:nvPicPr>
          <p:cNvPr id="45" name="Picture 6" descr="C:\Users\masa\AppData\Local\Temp\VMwareDnD\9db9829f\VNR_all_a_10082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063" y="6054727"/>
            <a:ext cx="10715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図 68" descr="2-1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177" y="968491"/>
            <a:ext cx="893695" cy="804325"/>
          </a:xfrm>
          <a:prstGeom prst="rect">
            <a:avLst/>
          </a:prstGeom>
        </p:spPr>
      </p:pic>
      <p:sp>
        <p:nvSpPr>
          <p:cNvPr id="49" name="テキスト ボックス 23"/>
          <p:cNvSpPr txBox="1">
            <a:spLocks noChangeArrowheads="1"/>
          </p:cNvSpPr>
          <p:nvPr/>
        </p:nvSpPr>
        <p:spPr bwMode="auto">
          <a:xfrm>
            <a:off x="35496" y="1290246"/>
            <a:ext cx="17700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lang="ja-JP" altLang="en-US" dirty="0" smtClean="0">
                <a:solidFill>
                  <a:srgbClr val="FF99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－</a:t>
            </a:r>
            <a:r>
              <a:rPr lang="ja-JP" altLang="en-US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 </a:t>
            </a:r>
            <a:r>
              <a:rPr lang="en-US" altLang="ja-JP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Construction </a:t>
            </a:r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1</a:t>
            </a:r>
            <a:endParaRPr lang="en-US" altLang="ja-JP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pic>
        <p:nvPicPr>
          <p:cNvPr id="70" name="図 69" descr="09.jpg"/>
          <p:cNvPicPr>
            <a:picLocks noChangeAspect="1"/>
          </p:cNvPicPr>
          <p:nvPr/>
        </p:nvPicPr>
        <p:blipFill>
          <a:blip r:embed="rId21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7819" y="3955822"/>
            <a:ext cx="1134573" cy="93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4" descr="分光器２_image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478" y="772561"/>
            <a:ext cx="966459" cy="72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13722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写真何でも\全景\1H空撮\IMG_31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1793" y="1341439"/>
            <a:ext cx="4990571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写真何でも\全景\140528_18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5400000">
            <a:off x="-539187" y="1450144"/>
            <a:ext cx="5180075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3276" y="763919"/>
            <a:ext cx="1990724" cy="14927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156235" y="2263801"/>
            <a:ext cx="627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b="1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HRC</a:t>
            </a:r>
          </a:p>
          <a:p>
            <a:pPr algn="ctr" eaLnBrk="1" hangingPunct="1"/>
            <a:r>
              <a:rPr lang="en-US" altLang="ja-JP" sz="1200" b="1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BL12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4012018" y="2713843"/>
            <a:ext cx="12987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b="1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4SEASONS</a:t>
            </a:r>
          </a:p>
          <a:p>
            <a:pPr algn="ctr" eaLnBrk="1" hangingPunct="1"/>
            <a:r>
              <a:rPr lang="en-US" altLang="ja-JP" sz="12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BL01</a:t>
            </a:r>
          </a:p>
          <a:p>
            <a:pPr algn="ctr" eaLnBrk="1" hangingPunct="1"/>
            <a:r>
              <a:rPr lang="ja-JP" altLang="en-US" sz="12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↓</a:t>
            </a:r>
            <a:endParaRPr lang="en-US" altLang="ja-JP" sz="1200" b="1" dirty="0">
              <a:solidFill>
                <a:srgbClr val="FF00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1611292" y="802401"/>
            <a:ext cx="13283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b="1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AMATERAS</a:t>
            </a:r>
            <a:endParaRPr lang="en-US" altLang="ja-JP" sz="1200" b="1" dirty="0">
              <a:solidFill>
                <a:srgbClr val="FF00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algn="ctr" eaLnBrk="1" hangingPunct="1"/>
            <a:r>
              <a:rPr lang="en-US" altLang="ja-JP" sz="12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BL14</a:t>
            </a:r>
          </a:p>
          <a:p>
            <a:pPr algn="ctr" eaLnBrk="1" hangingPunct="1"/>
            <a:r>
              <a:rPr lang="ja-JP" altLang="en-US" sz="1200" b="1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↓</a:t>
            </a:r>
            <a:endParaRPr lang="en-US" altLang="ja-JP" sz="1200" b="1" dirty="0">
              <a:solidFill>
                <a:srgbClr val="FF00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4129417" y="1332246"/>
            <a:ext cx="24673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rgbClr val="FFFF66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Experimental Hall No. 1</a:t>
            </a:r>
            <a:endParaRPr lang="en-US" altLang="ja-JP" b="1" dirty="0">
              <a:solidFill>
                <a:srgbClr val="FFFF66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77588" y="925515"/>
            <a:ext cx="1531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rgbClr val="FFFF66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Experimental </a:t>
            </a:r>
            <a:endParaRPr lang="en-US" altLang="ja-JP" b="1" dirty="0">
              <a:solidFill>
                <a:srgbClr val="FFFF66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eaLnBrk="1" hangingPunct="1"/>
            <a:r>
              <a:rPr lang="en-US" altLang="ja-JP" b="1" dirty="0" smtClean="0">
                <a:solidFill>
                  <a:srgbClr val="FFFF66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Hall No. 2 </a:t>
            </a:r>
            <a:endParaRPr lang="en-US" altLang="ja-JP" b="1" dirty="0">
              <a:solidFill>
                <a:srgbClr val="FFFF66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4618609" y="4206877"/>
            <a:ext cx="6270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b="1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DNA</a:t>
            </a:r>
          </a:p>
          <a:p>
            <a:pPr algn="ctr" eaLnBrk="1" hangingPunct="1"/>
            <a:r>
              <a:rPr lang="en-US" altLang="ja-JP" sz="1200" b="1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BL02</a:t>
            </a:r>
          </a:p>
          <a:p>
            <a:pPr algn="ctr" eaLnBrk="1" hangingPunct="1"/>
            <a:r>
              <a:rPr lang="ja-JP" altLang="en-US" b="1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↓</a:t>
            </a:r>
            <a:endParaRPr lang="en-US" altLang="ja-JP" b="1" dirty="0">
              <a:solidFill>
                <a:srgbClr val="FF00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13" name="円/楕円 1"/>
          <p:cNvSpPr>
            <a:spLocks noChangeArrowheads="1"/>
          </p:cNvSpPr>
          <p:nvPr/>
        </p:nvSpPr>
        <p:spPr bwMode="auto">
          <a:xfrm>
            <a:off x="7148315" y="1217902"/>
            <a:ext cx="642937" cy="515937"/>
          </a:xfrm>
          <a:prstGeom prst="ellips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ea typeface="ＭＳ Ｐゴシック" pitchFamily="50" charset="-128"/>
            </a:endParaRPr>
          </a:p>
        </p:txBody>
      </p:sp>
      <p:sp>
        <p:nvSpPr>
          <p:cNvPr id="14" name="円/楕円 31"/>
          <p:cNvSpPr>
            <a:spLocks noChangeArrowheads="1"/>
          </p:cNvSpPr>
          <p:nvPr/>
        </p:nvSpPr>
        <p:spPr bwMode="auto">
          <a:xfrm>
            <a:off x="7783453" y="1210052"/>
            <a:ext cx="642938" cy="515937"/>
          </a:xfrm>
          <a:prstGeom prst="ellips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ea typeface="ＭＳ Ｐゴシック" pitchFamily="50" charset="-128"/>
            </a:endParaRPr>
          </a:p>
        </p:txBody>
      </p:sp>
      <p:cxnSp>
        <p:nvCxnSpPr>
          <p:cNvPr id="15" name="直線矢印コネクタ 3"/>
          <p:cNvCxnSpPr>
            <a:cxnSpLocks noChangeShapeType="1"/>
          </p:cNvCxnSpPr>
          <p:nvPr/>
        </p:nvCxnSpPr>
        <p:spPr bwMode="auto">
          <a:xfrm>
            <a:off x="8107164" y="1681537"/>
            <a:ext cx="41474" cy="748132"/>
          </a:xfrm>
          <a:prstGeom prst="straightConnector1">
            <a:avLst/>
          </a:prstGeom>
          <a:noFill/>
          <a:ln w="2857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線矢印コネクタ 34"/>
          <p:cNvCxnSpPr>
            <a:cxnSpLocks noChangeShapeType="1"/>
          </p:cNvCxnSpPr>
          <p:nvPr/>
        </p:nvCxnSpPr>
        <p:spPr bwMode="auto">
          <a:xfrm flipH="1" flipV="1">
            <a:off x="4012018" y="1238251"/>
            <a:ext cx="3132326" cy="272036"/>
          </a:xfrm>
          <a:prstGeom prst="straightConnector1">
            <a:avLst/>
          </a:prstGeom>
          <a:noFill/>
          <a:ln w="2857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502850" y="4291417"/>
            <a:ext cx="10615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b="1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POLANO</a:t>
            </a:r>
          </a:p>
          <a:p>
            <a:pPr algn="ctr" eaLnBrk="1" hangingPunct="1"/>
            <a:r>
              <a:rPr lang="en-US" altLang="ja-JP" sz="12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BL23</a:t>
            </a:r>
            <a:endParaRPr lang="en-US" altLang="ja-JP" b="1" dirty="0">
              <a:solidFill>
                <a:srgbClr val="FF00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7301275" y="3577974"/>
            <a:ext cx="11641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b="1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VIN ROSE</a:t>
            </a:r>
          </a:p>
          <a:p>
            <a:pPr algn="ctr" eaLnBrk="1" hangingPunct="1"/>
            <a:r>
              <a:rPr lang="en-US" altLang="ja-JP" sz="1200" b="1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BL06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39995">
            <a:off x="9588748" y="1519227"/>
            <a:ext cx="338781" cy="448444"/>
          </a:xfrm>
          <a:prstGeom prst="rect">
            <a:avLst/>
          </a:prstGeom>
        </p:spPr>
      </p:pic>
      <p:pic>
        <p:nvPicPr>
          <p:cNvPr id="20" name="Picture 3" descr="D:\CNDCS\発表\共通に使えそうなのはここに入れろ\写真\DCIM05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9775" y="5187950"/>
            <a:ext cx="4362450" cy="1612900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7891629" y="5287169"/>
            <a:ext cx="10695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S-HRPD</a:t>
            </a:r>
            <a:endParaRPr lang="en-US" altLang="ja-JP" sz="1200" b="1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BL08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6034365" y="5303044"/>
            <a:ext cx="8899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SPICA</a:t>
            </a:r>
            <a:endParaRPr lang="en-US" altLang="ja-JP" sz="1200" b="1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BL09</a:t>
            </a:r>
          </a:p>
        </p:txBody>
      </p:sp>
      <p:pic>
        <p:nvPicPr>
          <p:cNvPr id="23" name="Picture 9" descr="IMG_28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076" y="5976940"/>
            <a:ext cx="1146175" cy="860425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737636" y="1387338"/>
            <a:ext cx="103958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TAIKAN</a:t>
            </a:r>
            <a:endParaRPr lang="en-US" altLang="ja-JP" sz="1200" b="1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BL15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2627614" y="1723618"/>
            <a:ext cx="8899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SOFIA</a:t>
            </a:r>
            <a:endParaRPr lang="en-US" altLang="ja-JP" sz="1200" b="1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BL16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-53912" y="2429669"/>
            <a:ext cx="12832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iMATERIA</a:t>
            </a:r>
            <a:endParaRPr lang="en-US" altLang="ja-JP" sz="1200" b="1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BL20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840227" y="2773362"/>
            <a:ext cx="8343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NOVA</a:t>
            </a:r>
            <a:endParaRPr lang="en-US" altLang="ja-JP" sz="1200" b="1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BL21</a:t>
            </a: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916499" y="1976611"/>
            <a:ext cx="133882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SHARAKU</a:t>
            </a:r>
            <a:endParaRPr lang="en-US" altLang="ja-JP" sz="1200" b="1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BL17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1202997" y="3577042"/>
            <a:ext cx="9108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b="1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RADEN</a:t>
            </a:r>
            <a:endParaRPr lang="en-US" altLang="ja-JP" b="1" dirty="0">
              <a:solidFill>
                <a:srgbClr val="FF00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algn="ctr" eaLnBrk="1" hangingPunct="1"/>
            <a:r>
              <a:rPr lang="en-US" altLang="ja-JP" sz="12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BL22</a:t>
            </a:r>
            <a:endParaRPr lang="en-US" altLang="ja-JP" b="1" dirty="0">
              <a:solidFill>
                <a:srgbClr val="FF00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7892037" y="2593182"/>
            <a:ext cx="110799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PLANET</a:t>
            </a:r>
            <a:endParaRPr lang="en-US" altLang="ja-JP" sz="1200" b="1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BL11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6442189" y="2682748"/>
            <a:ext cx="12105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NOBORU</a:t>
            </a:r>
            <a:endParaRPr lang="en-US" altLang="ja-JP" sz="1200" b="1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BL10</a:t>
            </a: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6047264" y="2947066"/>
            <a:ext cx="68480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NOP</a:t>
            </a: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BL05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6138942" y="3851818"/>
            <a:ext cx="9156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ANNRI</a:t>
            </a: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BL04</a:t>
            </a: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5625772" y="4332287"/>
            <a:ext cx="63350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iBIX</a:t>
            </a: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BL03</a:t>
            </a:r>
          </a:p>
        </p:txBody>
      </p:sp>
      <p:sp>
        <p:nvSpPr>
          <p:cNvPr id="40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 dirty="0">
                <a:solidFill>
                  <a:srgbClr val="FFFFFF"/>
                </a:solidFill>
                <a:latin typeface="Arial Black" pitchFamily="34" charset="0"/>
              </a:rPr>
              <a:t>Neutron </a:t>
            </a:r>
            <a:r>
              <a:rPr lang="en-US" altLang="ja-JP" sz="3600" b="1" dirty="0" smtClean="0">
                <a:solidFill>
                  <a:srgbClr val="FFFFFF"/>
                </a:solidFill>
                <a:latin typeface="Arial Black" pitchFamily="34" charset="0"/>
              </a:rPr>
              <a:t>Instruments at </a:t>
            </a:r>
            <a:r>
              <a:rPr lang="en-US" altLang="ja-JP" sz="3600" b="1" dirty="0">
                <a:solidFill>
                  <a:srgbClr val="FFFFFF"/>
                </a:solidFill>
                <a:latin typeface="Arial Black" pitchFamily="34" charset="0"/>
              </a:rPr>
              <a:t>MLF</a:t>
            </a:r>
          </a:p>
        </p:txBody>
      </p:sp>
      <p:pic>
        <p:nvPicPr>
          <p:cNvPr id="41" name="図 40" descr="C:\Users\Aizawa\Desktop\BL22増設建家写真\DSCN56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6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1" y="5013176"/>
            <a:ext cx="2420250" cy="1817411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図 8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848" y="4766421"/>
            <a:ext cx="1647825" cy="1236663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6" name="Picture 4" descr="D:\CNDCS\発表\共通に使えそうなのはここに入れろ\写真\DCIM051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2063" y="5629275"/>
            <a:ext cx="1822450" cy="1276350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2459031" y="5629276"/>
            <a:ext cx="106522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TAKUMI</a:t>
            </a:r>
            <a:endParaRPr lang="en-US" altLang="ja-JP" sz="1200" b="1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BL19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1331640" y="4725144"/>
            <a:ext cx="95410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SENJU</a:t>
            </a:r>
            <a:endParaRPr lang="en-US" altLang="ja-JP" sz="1200" b="1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BL18</a:t>
            </a:r>
          </a:p>
        </p:txBody>
      </p:sp>
    </p:spTree>
    <p:extLst>
      <p:ext uri="{BB962C8B-B14F-4D97-AF65-F5344CB8AC3E}">
        <p14:creationId xmlns:p14="http://schemas.microsoft.com/office/powerpoint/2010/main" val="268310826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622300" y="1239391"/>
            <a:ext cx="78486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dirty="0" smtClean="0">
                <a:latin typeface="Arial Black" pitchFamily="34" charset="0"/>
                <a:ea typeface="ＭＳ Ｐゴシック" pitchFamily="50" charset="-128"/>
              </a:rPr>
              <a:t>I. Performance </a:t>
            </a:r>
            <a:r>
              <a:rPr lang="en-US" altLang="ja-JP" sz="4400" dirty="0">
                <a:latin typeface="Arial Black" pitchFamily="34" charset="0"/>
                <a:ea typeface="ＭＳ Ｐゴシック" pitchFamily="50" charset="-128"/>
              </a:rPr>
              <a:t>of</a:t>
            </a:r>
            <a:r>
              <a:rPr lang="ja-JP" altLang="en-US" sz="4400" dirty="0">
                <a:latin typeface="Arial Black" pitchFamily="34" charset="0"/>
                <a:ea typeface="ＭＳ Ｐゴシック" pitchFamily="50" charset="-128"/>
              </a:rPr>
              <a:t>　</a:t>
            </a:r>
            <a:r>
              <a:rPr lang="en-US" altLang="ja-JP" sz="4400" dirty="0" smtClean="0">
                <a:latin typeface="Arial Black" pitchFamily="34" charset="0"/>
                <a:ea typeface="ＭＳ Ｐゴシック" pitchFamily="50" charset="-128"/>
              </a:rPr>
              <a:t>Instruments</a:t>
            </a:r>
            <a:r>
              <a:rPr lang="ja-JP" altLang="en-US" sz="4400" dirty="0" smtClean="0">
                <a:latin typeface="Arial Black" pitchFamily="34" charset="0"/>
                <a:ea typeface="ＭＳ Ｐゴシック" pitchFamily="50" charset="-128"/>
              </a:rPr>
              <a:t> </a:t>
            </a:r>
            <a:r>
              <a:rPr lang="en-US" altLang="ja-JP" sz="4400" dirty="0" smtClean="0">
                <a:latin typeface="Arial Black" pitchFamily="34" charset="0"/>
                <a:ea typeface="ＭＳ Ｐゴシック" pitchFamily="50" charset="-128"/>
              </a:rPr>
              <a:t>in Comparison to Design</a:t>
            </a:r>
          </a:p>
          <a:p>
            <a:pPr algn="ctr"/>
            <a:r>
              <a:rPr lang="en-US" sz="4400" dirty="0" smtClean="0">
                <a:latin typeface="Arial Black" pitchFamily="34" charset="0"/>
                <a:ea typeface="ＭＳ Ｐゴシック" pitchFamily="50" charset="-128"/>
              </a:rPr>
              <a:t>(PICD)</a:t>
            </a:r>
          </a:p>
          <a:p>
            <a:pPr algn="ctr"/>
            <a:r>
              <a:rPr lang="en-US" sz="3600" dirty="0" smtClean="0">
                <a:latin typeface="Arial Black" pitchFamily="34" charset="0"/>
                <a:ea typeface="ＭＳ Ｐゴシック" pitchFamily="50" charset="-128"/>
              </a:rPr>
              <a:t>- Neutron Flux</a:t>
            </a:r>
          </a:p>
          <a:p>
            <a:pPr algn="ctr"/>
            <a:r>
              <a:rPr lang="en-US" sz="3600" dirty="0" smtClean="0">
                <a:latin typeface="Arial Black" pitchFamily="34" charset="0"/>
                <a:ea typeface="ＭＳ Ｐゴシック" pitchFamily="50" charset="-128"/>
              </a:rPr>
              <a:t>- Resolution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258186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5500" y="0"/>
            <a:ext cx="7515225" cy="731838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  <a:ea typeface="ＭＳ Ｐゴシック" pitchFamily="50" charset="-128"/>
              </a:rPr>
              <a:t>PICD: Neutron Flux</a:t>
            </a:r>
            <a:endParaRPr kumimoji="1" lang="ja-JP" alt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280" y="739097"/>
            <a:ext cx="9358313" cy="43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298" tIns="32649" rIns="65298" bIns="32649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9pPr>
          </a:lstStyle>
          <a:p>
            <a:pPr marL="268288" indent="-268288" algn="l">
              <a:buFontTx/>
              <a:buBlip>
                <a:blip r:embed="rId2"/>
              </a:buBlip>
            </a:pPr>
            <a:r>
              <a:rPr lang="en-US" altLang="ja-JP" sz="2400" dirty="0" smtClean="0">
                <a:solidFill>
                  <a:schemeClr val="tx1"/>
                </a:solidFill>
                <a:latin typeface="Arial Black" pitchFamily="34" charset="0"/>
              </a:rPr>
              <a:t>The performance of the neutron source</a:t>
            </a:r>
            <a:endParaRPr lang="en-US" altLang="ja-JP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609" y="1350210"/>
            <a:ext cx="3058991" cy="33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746" y="1186088"/>
            <a:ext cx="2589506" cy="186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6072554" y="1153095"/>
            <a:ext cx="2957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Maekawa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., NIMA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620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159 (2010)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060" y="1609889"/>
            <a:ext cx="3254940" cy="194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6" descr="中性子源BL10通路-60割-1c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D4"/>
              </a:clrFrom>
              <a:clrTo>
                <a:srgbClr val="FEFE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7904" y="1153095"/>
            <a:ext cx="13462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447166" y="3593831"/>
            <a:ext cx="2138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Scattering from Mica.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37745" y="4807003"/>
            <a:ext cx="9006255" cy="160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298" tIns="32649" rIns="65298" bIns="32649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9pPr>
          </a:lstStyle>
          <a:p>
            <a:pPr marL="268288" indent="-268288" algn="l">
              <a:spcBef>
                <a:spcPts val="600"/>
              </a:spcBef>
              <a:buFontTx/>
              <a:buBlip>
                <a:blip r:embed="rId2"/>
              </a:buBlip>
            </a:pPr>
            <a:r>
              <a:rPr lang="en-US" altLang="ja-JP" sz="1800" dirty="0" smtClean="0">
                <a:solidFill>
                  <a:schemeClr val="tx1"/>
                </a:solidFill>
                <a:latin typeface="Arial Black" pitchFamily="34" charset="0"/>
              </a:rPr>
              <a:t>The performance of the neutron source examined at BL10-NOBORU</a:t>
            </a:r>
          </a:p>
          <a:p>
            <a:pPr marL="725488" lvl="1" indent="-268288" algn="l">
              <a:spcBef>
                <a:spcPts val="600"/>
              </a:spcBef>
              <a:buFontTx/>
              <a:buBlip>
                <a:blip r:embed="rId2"/>
              </a:buBlip>
            </a:pPr>
            <a:r>
              <a:rPr lang="en-US" altLang="ja-JP" sz="1800" dirty="0" smtClean="0">
                <a:solidFill>
                  <a:schemeClr val="tx1"/>
                </a:solidFill>
                <a:latin typeface="Arial Black" pitchFamily="34" charset="0"/>
                <a:cs typeface="Arial" panose="020B0604020202020204" pitchFamily="34" charset="0"/>
              </a:rPr>
              <a:t>Intensity : well agreed with neutronics calculation result within 20% error.</a:t>
            </a:r>
          </a:p>
          <a:p>
            <a:pPr marL="725488" lvl="1" indent="-268288" algn="l">
              <a:spcBef>
                <a:spcPts val="600"/>
              </a:spcBef>
              <a:buFontTx/>
              <a:buBlip>
                <a:blip r:embed="rId2"/>
              </a:buBlip>
            </a:pPr>
            <a:r>
              <a:rPr lang="en-US" altLang="ja-JP" sz="1800" dirty="0" smtClean="0">
                <a:solidFill>
                  <a:schemeClr val="tx1"/>
                </a:solidFill>
                <a:latin typeface="Arial Black" pitchFamily="34" charset="0"/>
                <a:cs typeface="Arial" panose="020B0604020202020204" pitchFamily="34" charset="0"/>
              </a:rPr>
              <a:t>Profile : well </a:t>
            </a:r>
            <a:r>
              <a:rPr lang="en-US" altLang="ja-JP" sz="1800" dirty="0">
                <a:solidFill>
                  <a:schemeClr val="tx1"/>
                </a:solidFill>
                <a:latin typeface="Arial Black" pitchFamily="34" charset="0"/>
                <a:cs typeface="Arial" panose="020B0604020202020204" pitchFamily="34" charset="0"/>
              </a:rPr>
              <a:t>agreed with neutronics calculation </a:t>
            </a:r>
            <a:r>
              <a:rPr lang="en-US" altLang="ja-JP" sz="1800" dirty="0" smtClean="0">
                <a:solidFill>
                  <a:schemeClr val="tx1"/>
                </a:solidFill>
                <a:latin typeface="Arial Black" pitchFamily="34" charset="0"/>
                <a:cs typeface="Arial" panose="020B0604020202020204" pitchFamily="34" charset="0"/>
              </a:rPr>
              <a:t>result, except small tails at long wave length region.</a:t>
            </a:r>
            <a:endParaRPr lang="en-US" altLang="ja-JP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003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280" y="750820"/>
            <a:ext cx="9358313" cy="43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298" tIns="32649" rIns="65298" bIns="32649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9pPr>
          </a:lstStyle>
          <a:p>
            <a:pPr marL="268288" indent="-268288" algn="l">
              <a:buFontTx/>
              <a:buBlip>
                <a:blip r:embed="rId2"/>
              </a:buBlip>
            </a:pPr>
            <a:r>
              <a:rPr lang="en-US" altLang="ja-JP" sz="2400" dirty="0" smtClean="0">
                <a:solidFill>
                  <a:schemeClr val="tx1"/>
                </a:solidFill>
                <a:latin typeface="Arial Black" pitchFamily="34" charset="0"/>
              </a:rPr>
              <a:t>Examples of well-agreed cases</a:t>
            </a:r>
            <a:endParaRPr lang="en-US" altLang="ja-JP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825500" y="0"/>
            <a:ext cx="7515225" cy="731838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  <a:ea typeface="ＭＳ Ｐゴシック" pitchFamily="50" charset="-128"/>
              </a:rPr>
              <a:t>PICD: Neutron Flux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4332289" y="1206342"/>
            <a:ext cx="4716493" cy="2699166"/>
            <a:chOff x="4129089" y="4158834"/>
            <a:chExt cx="4716493" cy="2699166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089" y="4497388"/>
              <a:ext cx="4673212" cy="2144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4129089" y="4158834"/>
              <a:ext cx="35173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BL12 HRC guide section </a:t>
              </a:r>
              <a:r>
                <a:rPr lang="en-US" altLang="ja-JP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~5 m SN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346821" y="6581001"/>
              <a:ext cx="2498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S. Itoh </a:t>
              </a:r>
              <a:r>
                <a:rPr lang="en-US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et al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., NIMA </a:t>
              </a: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631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90 (2011)</a:t>
              </a:r>
            </a:p>
          </p:txBody>
        </p:sp>
      </p:grp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90" y="1467182"/>
            <a:ext cx="3449344" cy="232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17224" y="1211488"/>
            <a:ext cx="415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BL11 PLANET guide section </a:t>
            </a:r>
            <a:r>
              <a:rPr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~12 m M&amp;SN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68156" y="3653909"/>
            <a:ext cx="272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T. Hattori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., NIMA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780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55 (2015)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2" descr="HRC_back_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350" y="885875"/>
            <a:ext cx="13398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0" descr="BL11＿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151" y="1544896"/>
            <a:ext cx="1481138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5515770" y="4978413"/>
            <a:ext cx="22910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BL03: roughly agreed</a:t>
            </a: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BL15: obs./calc. = 96%</a:t>
            </a: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BL18: obs./calc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. =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84%</a:t>
            </a: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BL20: obs./calc. ~ 70%</a:t>
            </a: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BL21: roughly agreed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5190" y="4107088"/>
            <a:ext cx="4907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BL06 VIN ROSE (NRSE) guide section </a:t>
            </a:r>
            <a:r>
              <a:rPr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=20m KUR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36664" y="4448170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Other examples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 descr="分光器２_imag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3309" y="4500615"/>
            <a:ext cx="966459" cy="72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726" y="4445642"/>
            <a:ext cx="2953389" cy="214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正方形/長方形 23"/>
          <p:cNvSpPr/>
          <p:nvPr/>
        </p:nvSpPr>
        <p:spPr>
          <a:xfrm>
            <a:off x="843473" y="6585857"/>
            <a:ext cx="349108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200" dirty="0" smtClean="0"/>
              <a:t>M</a:t>
            </a:r>
            <a:r>
              <a:rPr lang="hr-HR" altLang="ja-JP" sz="1200" dirty="0" smtClean="0"/>
              <a:t>. </a:t>
            </a:r>
            <a:r>
              <a:rPr lang="en-US" altLang="ja-JP" sz="1200" dirty="0" smtClean="0"/>
              <a:t>Hino </a:t>
            </a:r>
            <a:r>
              <a:rPr lang="hr-HR" altLang="ja-JP" sz="1200" i="1" dirty="0" smtClean="0"/>
              <a:t>et </a:t>
            </a:r>
            <a:r>
              <a:rPr lang="hr-HR" altLang="ja-JP" sz="1200" i="1" dirty="0"/>
              <a:t>al</a:t>
            </a:r>
            <a:r>
              <a:rPr lang="hr-HR" altLang="ja-JP" sz="1200" dirty="0"/>
              <a:t>., </a:t>
            </a:r>
            <a:r>
              <a:rPr lang="en-US" altLang="ja-JP" sz="1200" dirty="0" smtClean="0"/>
              <a:t>J. </a:t>
            </a:r>
            <a:r>
              <a:rPr lang="en-US" altLang="ja-JP" sz="1200" dirty="0" err="1" smtClean="0"/>
              <a:t>Nuc</a:t>
            </a:r>
            <a:r>
              <a:rPr lang="en-US" altLang="ja-JP" sz="1200" dirty="0" smtClean="0"/>
              <a:t>. Sci. Tec., </a:t>
            </a:r>
            <a:r>
              <a:rPr lang="en-US" altLang="ja-JP" sz="1200" b="1" dirty="0" smtClean="0"/>
              <a:t>54</a:t>
            </a:r>
            <a:r>
              <a:rPr lang="hr-HR" altLang="ja-JP" sz="1200" dirty="0" smtClean="0"/>
              <a:t>, </a:t>
            </a:r>
            <a:r>
              <a:rPr lang="en-US" altLang="ja-JP" sz="1200" dirty="0" smtClean="0"/>
              <a:t>1223</a:t>
            </a:r>
            <a:r>
              <a:rPr lang="hr-HR" altLang="ja-JP" sz="1200" dirty="0" smtClean="0"/>
              <a:t> </a:t>
            </a:r>
            <a:r>
              <a:rPr lang="hr-HR" altLang="ja-JP" sz="1200" dirty="0"/>
              <a:t>(</a:t>
            </a:r>
            <a:r>
              <a:rPr lang="hr-HR" altLang="ja-JP" sz="1200" dirty="0" smtClean="0"/>
              <a:t>20</a:t>
            </a:r>
            <a:r>
              <a:rPr lang="en-US" altLang="ja-JP" sz="1200" dirty="0" smtClean="0"/>
              <a:t>17</a:t>
            </a:r>
            <a:r>
              <a:rPr lang="hr-HR" altLang="ja-JP" sz="1200" dirty="0" smtClean="0"/>
              <a:t>) 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579874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06" descr="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51" t="6934" r="22784" b="9869"/>
          <a:stretch>
            <a:fillRect/>
          </a:stretch>
        </p:blipFill>
        <p:spPr bwMode="auto">
          <a:xfrm>
            <a:off x="6480015" y="3239305"/>
            <a:ext cx="186634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7821" y="3149111"/>
            <a:ext cx="3220193" cy="179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4760688" y="4797941"/>
            <a:ext cx="4396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K. Nakajima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., EPJ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Web of Conferences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03011 (2015)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7224" y="2969630"/>
            <a:ext cx="3947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BL14 AMATERAS guide section </a:t>
            </a:r>
            <a:r>
              <a:rPr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~26m 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88102" y="3335454"/>
            <a:ext cx="2768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bserved /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imulation &gt; 10%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9" descr="all_pre_0905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232" y="2900751"/>
            <a:ext cx="1335279" cy="109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角丸四角形 1"/>
          <p:cNvSpPr/>
          <p:nvPr/>
        </p:nvSpPr>
        <p:spPr bwMode="auto">
          <a:xfrm>
            <a:off x="22833" y="2969630"/>
            <a:ext cx="3775444" cy="105353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ea typeface="ＭＳ Ｐゴシック" pitchFamily="50" charset="-128"/>
              <a:cs typeface="Osaka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280" y="750820"/>
            <a:ext cx="9358313" cy="37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298" tIns="32649" rIns="65298" bIns="32649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600" kern="12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  <a:cs typeface="+mn-cs"/>
              </a:defRPr>
            </a:lvl9pPr>
          </a:lstStyle>
          <a:p>
            <a:pPr marL="268288" indent="-268288" algn="l">
              <a:buFontTx/>
              <a:buBlip>
                <a:blip r:embed="rId6"/>
              </a:buBlip>
            </a:pPr>
            <a:r>
              <a:rPr lang="en-US" altLang="ja-JP" sz="2000" dirty="0" smtClean="0">
                <a:solidFill>
                  <a:schemeClr val="tx1"/>
                </a:solidFill>
                <a:latin typeface="Arial Black" pitchFamily="34" charset="0"/>
              </a:rPr>
              <a:t>Examples of not-so-well-agreed cases</a:t>
            </a:r>
            <a:endParaRPr lang="en-US" altLang="ja-JP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825500" y="0"/>
            <a:ext cx="7515225" cy="731838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  <a:ea typeface="ＭＳ Ｐゴシック" pitchFamily="50" charset="-128"/>
              </a:rPr>
              <a:t>PICD: Neutron Flux</a:t>
            </a:r>
            <a:endParaRPr kumimoji="1" lang="ja-JP" altLang="en-US" dirty="0"/>
          </a:p>
        </p:txBody>
      </p:sp>
      <p:pic>
        <p:nvPicPr>
          <p:cNvPr id="7" name="Picture 6" descr="E:\home\JPARC\4SEASONS\ポスター、説明資料\波紋\波紋2010.1月号\guide.tif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937184" y="1277328"/>
            <a:ext cx="3807619" cy="1485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9984" y="5042713"/>
            <a:ext cx="2630791" cy="180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039" y="5042713"/>
            <a:ext cx="2423928" cy="183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5037061" y="2751505"/>
            <a:ext cx="3744743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fr-FR" altLang="ja-JP" sz="1200" dirty="0"/>
              <a:t>R. Kajimoto </a:t>
            </a:r>
            <a:r>
              <a:rPr lang="fr-FR" altLang="ja-JP" sz="1200" i="1" dirty="0"/>
              <a:t>et al</a:t>
            </a:r>
            <a:r>
              <a:rPr lang="fr-FR" altLang="ja-JP" sz="1200" dirty="0"/>
              <a:t>., Phys. Soc. Jpn. </a:t>
            </a:r>
            <a:r>
              <a:rPr lang="fr-FR" altLang="ja-JP" sz="1200" b="1" dirty="0"/>
              <a:t>80</a:t>
            </a:r>
            <a:r>
              <a:rPr lang="fr-FR" altLang="ja-JP" sz="1200" dirty="0"/>
              <a:t>, SB025 (2011)</a:t>
            </a:r>
            <a:endParaRPr lang="ja-JP" altLang="en-US" sz="1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224" y="1211488"/>
            <a:ext cx="3951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BL01 4SEASONS guide section </a:t>
            </a:r>
            <a:r>
              <a:rPr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~13m I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224" y="4945921"/>
            <a:ext cx="3895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BL19 TAKUMI guide section </a:t>
            </a:r>
            <a:r>
              <a:rPr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~30 m </a:t>
            </a:r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8102" y="1591293"/>
            <a:ext cx="2802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bserved / simulation = 65%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88102" y="5290480"/>
            <a:ext cx="2768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bserved / simulation = 60%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0" descr="j_parc_back_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8861" y="5066159"/>
            <a:ext cx="10096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1" descr="HRC_3_front_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9623" y="1260475"/>
            <a:ext cx="1233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395723" y="6054719"/>
            <a:ext cx="3068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BL02: Obs./Calc. = 61%</a:t>
            </a: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BL06(MIZE): Obs./Calc. = 65%</a:t>
            </a: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BL16: Obs./Calc. ~ 10%</a:t>
            </a:r>
            <a:r>
              <a:rPr lang="en-US" altLang="ja-JP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2833" y="5700321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Other examples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347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6" descr="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51" t="6934" r="22784" b="9869"/>
          <a:stretch>
            <a:fillRect/>
          </a:stretch>
        </p:blipFill>
        <p:spPr bwMode="auto">
          <a:xfrm>
            <a:off x="6342063" y="1912938"/>
            <a:ext cx="2671762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16"/>
          <p:cNvGrpSpPr>
            <a:grpSpLocks/>
          </p:cNvGrpSpPr>
          <p:nvPr/>
        </p:nvGrpSpPr>
        <p:grpSpPr bwMode="auto">
          <a:xfrm>
            <a:off x="242888" y="2311400"/>
            <a:ext cx="5245100" cy="1941513"/>
            <a:chOff x="153" y="1311"/>
            <a:chExt cx="3304" cy="1223"/>
          </a:xfrm>
        </p:grpSpPr>
        <p:sp>
          <p:nvSpPr>
            <p:cNvPr id="9" name="Oval 94"/>
            <p:cNvSpPr>
              <a:spLocks noChangeArrowheads="1"/>
            </p:cNvSpPr>
            <p:nvPr/>
          </p:nvSpPr>
          <p:spPr bwMode="auto">
            <a:xfrm>
              <a:off x="634" y="1555"/>
              <a:ext cx="2322" cy="480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Rectangle 64"/>
            <p:cNvSpPr>
              <a:spLocks noChangeArrowheads="1"/>
            </p:cNvSpPr>
            <p:nvPr/>
          </p:nvSpPr>
          <p:spPr bwMode="auto">
            <a:xfrm>
              <a:off x="490" y="1469"/>
              <a:ext cx="2043" cy="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Rectangle 65"/>
            <p:cNvSpPr>
              <a:spLocks noChangeArrowheads="1"/>
            </p:cNvSpPr>
            <p:nvPr/>
          </p:nvSpPr>
          <p:spPr bwMode="auto">
            <a:xfrm>
              <a:off x="2794" y="1469"/>
              <a:ext cx="432" cy="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auto">
            <a:xfrm>
              <a:off x="625" y="1553"/>
              <a:ext cx="2322" cy="480"/>
            </a:xfrm>
            <a:prstGeom prst="ellipse">
              <a:avLst/>
            </a:prstGeom>
            <a:noFill/>
            <a:ln w="3175" cap="rnd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Line 67"/>
            <p:cNvSpPr>
              <a:spLocks noChangeShapeType="1"/>
            </p:cNvSpPr>
            <p:nvPr/>
          </p:nvSpPr>
          <p:spPr bwMode="auto">
            <a:xfrm>
              <a:off x="682" y="1421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68"/>
            <p:cNvSpPr>
              <a:spLocks noChangeShapeType="1"/>
            </p:cNvSpPr>
            <p:nvPr/>
          </p:nvSpPr>
          <p:spPr bwMode="auto">
            <a:xfrm>
              <a:off x="682" y="2188"/>
              <a:ext cx="24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69"/>
            <p:cNvSpPr>
              <a:spLocks noChangeShapeType="1"/>
            </p:cNvSpPr>
            <p:nvPr/>
          </p:nvSpPr>
          <p:spPr bwMode="auto">
            <a:xfrm>
              <a:off x="2896" y="1421"/>
              <a:ext cx="0" cy="76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70"/>
            <p:cNvSpPr>
              <a:spLocks noChangeArrowheads="1"/>
            </p:cNvSpPr>
            <p:nvPr/>
          </p:nvSpPr>
          <p:spPr bwMode="auto">
            <a:xfrm>
              <a:off x="2881" y="1789"/>
              <a:ext cx="18" cy="3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Text Box 71"/>
            <p:cNvSpPr txBox="1">
              <a:spLocks noChangeArrowheads="1"/>
            </p:cNvSpPr>
            <p:nvPr/>
          </p:nvSpPr>
          <p:spPr bwMode="auto">
            <a:xfrm>
              <a:off x="2869" y="1542"/>
              <a:ext cx="5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000"/>
                <a:t>Sample</a:t>
              </a:r>
            </a:p>
            <a:p>
              <a:pPr eaLnBrk="1" hangingPunct="1"/>
              <a:r>
                <a:rPr lang="en-US" altLang="ja-JP" sz="1000"/>
                <a:t>(=focal point)</a:t>
              </a:r>
            </a:p>
          </p:txBody>
        </p:sp>
        <p:sp>
          <p:nvSpPr>
            <p:cNvPr id="18" name="Rectangle 72"/>
            <p:cNvSpPr>
              <a:spLocks noChangeArrowheads="1"/>
            </p:cNvSpPr>
            <p:nvPr/>
          </p:nvSpPr>
          <p:spPr bwMode="auto">
            <a:xfrm>
              <a:off x="1066" y="1727"/>
              <a:ext cx="18" cy="15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Text Box 73"/>
            <p:cNvSpPr txBox="1">
              <a:spLocks noChangeArrowheads="1"/>
            </p:cNvSpPr>
            <p:nvPr/>
          </p:nvSpPr>
          <p:spPr bwMode="auto">
            <a:xfrm>
              <a:off x="806" y="1563"/>
              <a:ext cx="49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1000"/>
                <a:t>Moderator</a:t>
              </a:r>
            </a:p>
          </p:txBody>
        </p:sp>
        <p:sp>
          <p:nvSpPr>
            <p:cNvPr id="20" name="Line 74"/>
            <p:cNvSpPr>
              <a:spLocks noChangeShapeType="1"/>
            </p:cNvSpPr>
            <p:nvPr/>
          </p:nvSpPr>
          <p:spPr bwMode="auto">
            <a:xfrm>
              <a:off x="1075" y="1421"/>
              <a:ext cx="0" cy="76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76"/>
            <p:cNvSpPr txBox="1">
              <a:spLocks noChangeArrowheads="1"/>
            </p:cNvSpPr>
            <p:nvPr/>
          </p:nvSpPr>
          <p:spPr bwMode="auto">
            <a:xfrm>
              <a:off x="2050" y="1336"/>
              <a:ext cx="32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1000"/>
                <a:t>27.7m</a:t>
              </a:r>
            </a:p>
          </p:txBody>
        </p:sp>
        <p:sp>
          <p:nvSpPr>
            <p:cNvPr id="22" name="Line 77"/>
            <p:cNvSpPr>
              <a:spLocks noChangeShapeType="1"/>
            </p:cNvSpPr>
            <p:nvPr/>
          </p:nvSpPr>
          <p:spPr bwMode="auto">
            <a:xfrm>
              <a:off x="1282" y="1414"/>
              <a:ext cx="0" cy="76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78"/>
            <p:cNvSpPr>
              <a:spLocks noChangeShapeType="1"/>
            </p:cNvSpPr>
            <p:nvPr/>
          </p:nvSpPr>
          <p:spPr bwMode="auto">
            <a:xfrm>
              <a:off x="2794" y="1421"/>
              <a:ext cx="0" cy="76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79"/>
            <p:cNvSpPr>
              <a:spLocks noChangeShapeType="1"/>
            </p:cNvSpPr>
            <p:nvPr/>
          </p:nvSpPr>
          <p:spPr bwMode="auto">
            <a:xfrm>
              <a:off x="1081" y="1493"/>
              <a:ext cx="2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80"/>
            <p:cNvSpPr txBox="1">
              <a:spLocks noChangeArrowheads="1"/>
            </p:cNvSpPr>
            <p:nvPr/>
          </p:nvSpPr>
          <p:spPr bwMode="auto">
            <a:xfrm>
              <a:off x="1043" y="1311"/>
              <a:ext cx="28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1000"/>
                <a:t>2.3m</a:t>
              </a:r>
            </a:p>
          </p:txBody>
        </p:sp>
        <p:sp>
          <p:nvSpPr>
            <p:cNvPr id="26" name="Line 81"/>
            <p:cNvSpPr>
              <a:spLocks noChangeShapeType="1"/>
            </p:cNvSpPr>
            <p:nvPr/>
          </p:nvSpPr>
          <p:spPr bwMode="auto">
            <a:xfrm>
              <a:off x="1361" y="1601"/>
              <a:ext cx="0" cy="3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82"/>
            <p:cNvSpPr txBox="1">
              <a:spLocks noChangeArrowheads="1"/>
            </p:cNvSpPr>
            <p:nvPr/>
          </p:nvSpPr>
          <p:spPr bwMode="auto">
            <a:xfrm>
              <a:off x="1327" y="1744"/>
              <a:ext cx="3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1000"/>
                <a:t>90mm</a:t>
              </a:r>
            </a:p>
          </p:txBody>
        </p:sp>
        <p:sp>
          <p:nvSpPr>
            <p:cNvPr id="28" name="Line 83"/>
            <p:cNvSpPr>
              <a:spLocks noChangeShapeType="1"/>
            </p:cNvSpPr>
            <p:nvPr/>
          </p:nvSpPr>
          <p:spPr bwMode="auto">
            <a:xfrm>
              <a:off x="670" y="1802"/>
              <a:ext cx="39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86"/>
            <p:cNvSpPr>
              <a:spLocks noChangeShapeType="1"/>
            </p:cNvSpPr>
            <p:nvPr/>
          </p:nvSpPr>
          <p:spPr bwMode="auto">
            <a:xfrm>
              <a:off x="1291" y="1588"/>
              <a:ext cx="863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87"/>
            <p:cNvSpPr>
              <a:spLocks noChangeShapeType="1"/>
            </p:cNvSpPr>
            <p:nvPr/>
          </p:nvSpPr>
          <p:spPr bwMode="auto">
            <a:xfrm>
              <a:off x="1284" y="2005"/>
              <a:ext cx="882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93"/>
            <p:cNvSpPr txBox="1">
              <a:spLocks noChangeArrowheads="1"/>
            </p:cNvSpPr>
            <p:nvPr/>
          </p:nvSpPr>
          <p:spPr bwMode="auto">
            <a:xfrm>
              <a:off x="751" y="1655"/>
              <a:ext cx="22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1000"/>
                <a:t>4m</a:t>
              </a:r>
            </a:p>
          </p:txBody>
        </p:sp>
        <p:sp>
          <p:nvSpPr>
            <p:cNvPr id="32" name="Line 95"/>
            <p:cNvSpPr>
              <a:spLocks noChangeShapeType="1"/>
            </p:cNvSpPr>
            <p:nvPr/>
          </p:nvSpPr>
          <p:spPr bwMode="auto">
            <a:xfrm>
              <a:off x="1278" y="1494"/>
              <a:ext cx="16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 Box 96"/>
            <p:cNvSpPr txBox="1">
              <a:spLocks noChangeArrowheads="1"/>
            </p:cNvSpPr>
            <p:nvPr/>
          </p:nvSpPr>
          <p:spPr bwMode="auto">
            <a:xfrm>
              <a:off x="153" y="1855"/>
              <a:ext cx="4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000"/>
                <a:t>focal point</a:t>
              </a:r>
            </a:p>
          </p:txBody>
        </p:sp>
        <p:sp>
          <p:nvSpPr>
            <p:cNvPr id="34" name="Line 97"/>
            <p:cNvSpPr>
              <a:spLocks noChangeShapeType="1"/>
            </p:cNvSpPr>
            <p:nvPr/>
          </p:nvSpPr>
          <p:spPr bwMode="auto">
            <a:xfrm flipV="1">
              <a:off x="527" y="1814"/>
              <a:ext cx="126" cy="73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98"/>
            <p:cNvSpPr>
              <a:spLocks/>
            </p:cNvSpPr>
            <p:nvPr/>
          </p:nvSpPr>
          <p:spPr bwMode="auto">
            <a:xfrm rot="5400000">
              <a:off x="1681" y="1795"/>
              <a:ext cx="86" cy="907"/>
            </a:xfrm>
            <a:prstGeom prst="rightBrace">
              <a:avLst>
                <a:gd name="adj1" fmla="val 87888"/>
                <a:gd name="adj2" fmla="val 50000"/>
              </a:avLst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" name="Text Box 99"/>
            <p:cNvSpPr txBox="1">
              <a:spLocks noChangeArrowheads="1"/>
            </p:cNvSpPr>
            <p:nvPr/>
          </p:nvSpPr>
          <p:spPr bwMode="auto">
            <a:xfrm>
              <a:off x="1403" y="2303"/>
              <a:ext cx="67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000"/>
                <a:t>Straight Section</a:t>
              </a:r>
            </a:p>
          </p:txBody>
        </p:sp>
        <p:sp>
          <p:nvSpPr>
            <p:cNvPr id="37" name="Line 100"/>
            <p:cNvSpPr>
              <a:spLocks noChangeShapeType="1"/>
            </p:cNvSpPr>
            <p:nvPr/>
          </p:nvSpPr>
          <p:spPr bwMode="auto">
            <a:xfrm>
              <a:off x="1083" y="2102"/>
              <a:ext cx="10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01"/>
            <p:cNvSpPr>
              <a:spLocks noChangeShapeType="1"/>
            </p:cNvSpPr>
            <p:nvPr/>
          </p:nvSpPr>
          <p:spPr bwMode="auto">
            <a:xfrm>
              <a:off x="2519" y="1417"/>
              <a:ext cx="0" cy="76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Box 102"/>
            <p:cNvSpPr txBox="1">
              <a:spLocks noChangeArrowheads="1"/>
            </p:cNvSpPr>
            <p:nvPr/>
          </p:nvSpPr>
          <p:spPr bwMode="auto">
            <a:xfrm>
              <a:off x="1573" y="2073"/>
              <a:ext cx="32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1000"/>
                <a:t>18.2m</a:t>
              </a:r>
            </a:p>
          </p:txBody>
        </p:sp>
        <p:sp>
          <p:nvSpPr>
            <p:cNvPr id="40" name="AutoShape 103"/>
            <p:cNvSpPr>
              <a:spLocks/>
            </p:cNvSpPr>
            <p:nvPr/>
          </p:nvSpPr>
          <p:spPr bwMode="auto">
            <a:xfrm rot="5400000">
              <a:off x="2608" y="2127"/>
              <a:ext cx="86" cy="233"/>
            </a:xfrm>
            <a:prstGeom prst="rightBrace">
              <a:avLst>
                <a:gd name="adj1" fmla="val 22578"/>
                <a:gd name="adj2" fmla="val 50000"/>
              </a:avLst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" name="Text Box 104"/>
            <p:cNvSpPr txBox="1">
              <a:spLocks noChangeArrowheads="1"/>
            </p:cNvSpPr>
            <p:nvPr/>
          </p:nvSpPr>
          <p:spPr bwMode="auto">
            <a:xfrm>
              <a:off x="2476" y="2280"/>
              <a:ext cx="43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000"/>
                <a:t>Elliptical</a:t>
              </a:r>
            </a:p>
            <a:p>
              <a:pPr eaLnBrk="1" hangingPunct="1"/>
              <a:r>
                <a:rPr lang="en-US" altLang="ja-JP" sz="1000"/>
                <a:t>Section</a:t>
              </a:r>
            </a:p>
          </p:txBody>
        </p:sp>
        <p:sp>
          <p:nvSpPr>
            <p:cNvPr id="42" name="Line 107"/>
            <p:cNvSpPr>
              <a:spLocks noChangeShapeType="1"/>
            </p:cNvSpPr>
            <p:nvPr/>
          </p:nvSpPr>
          <p:spPr bwMode="auto">
            <a:xfrm>
              <a:off x="2164" y="1419"/>
              <a:ext cx="0" cy="76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08"/>
            <p:cNvSpPr>
              <a:spLocks noChangeShapeType="1"/>
            </p:cNvSpPr>
            <p:nvPr/>
          </p:nvSpPr>
          <p:spPr bwMode="auto">
            <a:xfrm>
              <a:off x="2161" y="2107"/>
              <a:ext cx="3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10"/>
            <p:cNvSpPr>
              <a:spLocks noChangeShapeType="1"/>
            </p:cNvSpPr>
            <p:nvPr/>
          </p:nvSpPr>
          <p:spPr bwMode="auto">
            <a:xfrm flipV="1">
              <a:off x="2155" y="1988"/>
              <a:ext cx="374" cy="1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11"/>
            <p:cNvSpPr>
              <a:spLocks noChangeShapeType="1"/>
            </p:cNvSpPr>
            <p:nvPr/>
          </p:nvSpPr>
          <p:spPr bwMode="auto">
            <a:xfrm>
              <a:off x="2162" y="1590"/>
              <a:ext cx="374" cy="1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AutoShape 112"/>
            <p:cNvSpPr>
              <a:spLocks/>
            </p:cNvSpPr>
            <p:nvPr/>
          </p:nvSpPr>
          <p:spPr bwMode="auto">
            <a:xfrm rot="5400000">
              <a:off x="2304" y="2079"/>
              <a:ext cx="80" cy="343"/>
            </a:xfrm>
            <a:prstGeom prst="rightBrace">
              <a:avLst>
                <a:gd name="adj1" fmla="val 35729"/>
                <a:gd name="adj2" fmla="val 50000"/>
              </a:avLst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Text Box 113"/>
            <p:cNvSpPr txBox="1">
              <a:spLocks noChangeArrowheads="1"/>
            </p:cNvSpPr>
            <p:nvPr/>
          </p:nvSpPr>
          <p:spPr bwMode="auto">
            <a:xfrm>
              <a:off x="2143" y="2284"/>
              <a:ext cx="3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000"/>
                <a:t>Transit</a:t>
              </a:r>
            </a:p>
            <a:p>
              <a:pPr eaLnBrk="1" hangingPunct="1"/>
              <a:r>
                <a:rPr lang="en-US" altLang="ja-JP" sz="1000"/>
                <a:t>Section</a:t>
              </a:r>
            </a:p>
          </p:txBody>
        </p:sp>
        <p:sp>
          <p:nvSpPr>
            <p:cNvPr id="48" name="Text Box 114"/>
            <p:cNvSpPr txBox="1">
              <a:spLocks noChangeArrowheads="1"/>
            </p:cNvSpPr>
            <p:nvPr/>
          </p:nvSpPr>
          <p:spPr bwMode="auto">
            <a:xfrm>
              <a:off x="2201" y="2071"/>
              <a:ext cx="22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1000"/>
                <a:t>8m</a:t>
              </a:r>
            </a:p>
          </p:txBody>
        </p:sp>
      </p:grpSp>
      <p:sp>
        <p:nvSpPr>
          <p:cNvPr id="49" name="Rectangle 115"/>
          <p:cNvSpPr>
            <a:spLocks noChangeArrowheads="1"/>
          </p:cNvSpPr>
          <p:nvPr/>
        </p:nvSpPr>
        <p:spPr bwMode="auto">
          <a:xfrm>
            <a:off x="0" y="1962150"/>
            <a:ext cx="4073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ja-JP" sz="1600">
                <a:solidFill>
                  <a:schemeClr val="tx2"/>
                </a:solidFill>
                <a:latin typeface="Palatino Linotype" pitchFamily="18" charset="0"/>
              </a:rPr>
              <a:t>Vertical: Straight + Elliptical</a:t>
            </a:r>
          </a:p>
        </p:txBody>
      </p:sp>
      <p:sp>
        <p:nvSpPr>
          <p:cNvPr id="50" name="Rectangle 119"/>
          <p:cNvSpPr>
            <a:spLocks noChangeArrowheads="1"/>
          </p:cNvSpPr>
          <p:nvPr/>
        </p:nvSpPr>
        <p:spPr bwMode="auto">
          <a:xfrm>
            <a:off x="0" y="1614488"/>
            <a:ext cx="788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000"/>
              <a:t>Moderator</a:t>
            </a:r>
          </a:p>
        </p:txBody>
      </p:sp>
      <p:sp>
        <p:nvSpPr>
          <p:cNvPr id="51" name="Rectangle 121"/>
          <p:cNvSpPr>
            <a:spLocks noChangeArrowheads="1"/>
          </p:cNvSpPr>
          <p:nvPr/>
        </p:nvSpPr>
        <p:spPr bwMode="auto">
          <a:xfrm>
            <a:off x="5683250" y="2187575"/>
            <a:ext cx="600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000"/>
              <a:t>Sample</a:t>
            </a:r>
          </a:p>
        </p:txBody>
      </p:sp>
      <p:sp>
        <p:nvSpPr>
          <p:cNvPr id="52" name="Line 122"/>
          <p:cNvSpPr>
            <a:spLocks noChangeShapeType="1"/>
          </p:cNvSpPr>
          <p:nvPr/>
        </p:nvSpPr>
        <p:spPr bwMode="auto">
          <a:xfrm>
            <a:off x="1069975" y="1322388"/>
            <a:ext cx="0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123"/>
          <p:cNvSpPr>
            <a:spLocks noChangeShapeType="1"/>
          </p:cNvSpPr>
          <p:nvPr/>
        </p:nvSpPr>
        <p:spPr bwMode="auto">
          <a:xfrm>
            <a:off x="1062038" y="1577975"/>
            <a:ext cx="0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Rectangle 125"/>
          <p:cNvSpPr>
            <a:spLocks noChangeArrowheads="1"/>
          </p:cNvSpPr>
          <p:nvPr/>
        </p:nvSpPr>
        <p:spPr bwMode="auto">
          <a:xfrm>
            <a:off x="852488" y="1760538"/>
            <a:ext cx="5365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000"/>
              <a:t>30mm</a:t>
            </a:r>
          </a:p>
        </p:txBody>
      </p:sp>
      <p:sp>
        <p:nvSpPr>
          <p:cNvPr id="55" name="Rectangle 126"/>
          <p:cNvSpPr>
            <a:spLocks noChangeArrowheads="1"/>
          </p:cNvSpPr>
          <p:nvPr/>
        </p:nvSpPr>
        <p:spPr bwMode="auto">
          <a:xfrm>
            <a:off x="2382838" y="736600"/>
            <a:ext cx="1868487" cy="13811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" name="Rectangle 27"/>
          <p:cNvSpPr>
            <a:spLocks noChangeArrowheads="1"/>
          </p:cNvSpPr>
          <p:nvPr/>
        </p:nvSpPr>
        <p:spPr bwMode="auto">
          <a:xfrm>
            <a:off x="0" y="801688"/>
            <a:ext cx="434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0975" indent="-180975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u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ja-JP" sz="1600" dirty="0">
                <a:solidFill>
                  <a:schemeClr val="tx2"/>
                </a:solidFill>
                <a:latin typeface="Palatino Linotype" pitchFamily="18" charset="0"/>
              </a:rPr>
              <a:t>Horizontal: Curved Guide (</a:t>
            </a:r>
            <a:r>
              <a:rPr lang="en-US" altLang="ja-JP" sz="1600" i="1" dirty="0">
                <a:solidFill>
                  <a:schemeClr val="tx2"/>
                </a:solidFill>
                <a:latin typeface="Palatino Linotype" pitchFamily="18" charset="0"/>
              </a:rPr>
              <a:t>R</a:t>
            </a:r>
            <a:r>
              <a:rPr lang="en-US" altLang="ja-JP" sz="1600" dirty="0">
                <a:solidFill>
                  <a:schemeClr val="tx2"/>
                </a:solidFill>
                <a:latin typeface="Palatino Linotype" pitchFamily="18" charset="0"/>
              </a:rPr>
              <a:t>=2Km)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dirty="0">
                <a:solidFill>
                  <a:schemeClr val="tx2"/>
                </a:solidFill>
                <a:latin typeface="Palatino Linotype" pitchFamily="18" charset="0"/>
              </a:rPr>
              <a:t>                         </a:t>
            </a:r>
            <a:r>
              <a:rPr lang="en-US" altLang="ja-JP" sz="1400" dirty="0">
                <a:solidFill>
                  <a:schemeClr val="tx2"/>
                </a:solidFill>
                <a:latin typeface="Palatino Linotype" pitchFamily="18" charset="0"/>
              </a:rPr>
              <a:t>Curved Section </a:t>
            </a:r>
            <a:r>
              <a:rPr lang="en-US" altLang="ja-JP" sz="1400" dirty="0" smtClean="0">
                <a:solidFill>
                  <a:schemeClr val="tx2"/>
                </a:solidFill>
                <a:latin typeface="Palatino Linotype" pitchFamily="18" charset="0"/>
              </a:rPr>
              <a:t>from 7.2m to 26.8m</a:t>
            </a:r>
            <a:endParaRPr lang="en-US" altLang="ja-JP" sz="1600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57" name="Rectangle 127"/>
          <p:cNvSpPr>
            <a:spLocks noChangeArrowheads="1"/>
          </p:cNvSpPr>
          <p:nvPr/>
        </p:nvSpPr>
        <p:spPr bwMode="auto">
          <a:xfrm>
            <a:off x="4222750" y="1527175"/>
            <a:ext cx="1868488" cy="3397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8" name="Object 117"/>
          <p:cNvGraphicFramePr>
            <a:graphicFrameLocks noChangeAspect="1"/>
          </p:cNvGraphicFramePr>
          <p:nvPr/>
        </p:nvGraphicFramePr>
        <p:xfrm>
          <a:off x="123825" y="1449388"/>
          <a:ext cx="609600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4" name="Drawing" r:id="rId5" imgW="9477248" imgH="1056965" progId="Canvas.Drawing.X">
                  <p:embed/>
                </p:oleObj>
              </mc:Choice>
              <mc:Fallback>
                <p:oleObj name="Drawing" r:id="rId5" imgW="9477248" imgH="1056965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449388"/>
                        <a:ext cx="6096000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algn="ctr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129"/>
          <p:cNvSpPr>
            <a:spLocks noChangeArrowheads="1"/>
          </p:cNvSpPr>
          <p:nvPr/>
        </p:nvSpPr>
        <p:spPr bwMode="auto">
          <a:xfrm>
            <a:off x="28575" y="4300538"/>
            <a:ext cx="3986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Blip>
                <a:blip r:embed="rId4"/>
              </a:buBlip>
            </a:pPr>
            <a:r>
              <a:rPr lang="en-US" altLang="ja-JP"/>
              <a:t>Combination of 3</a:t>
            </a:r>
            <a:r>
              <a:rPr lang="en-US" altLang="ja-JP" i="1"/>
              <a:t>Q</a:t>
            </a:r>
            <a:r>
              <a:rPr lang="en-US" altLang="ja-JP" baseline="-25000"/>
              <a:t>c</a:t>
            </a:r>
            <a:r>
              <a:rPr lang="en-US" altLang="ja-JP"/>
              <a:t>&amp;3.8</a:t>
            </a:r>
            <a:r>
              <a:rPr lang="en-US" altLang="ja-JP" i="1"/>
              <a:t>Q</a:t>
            </a:r>
            <a:r>
              <a:rPr lang="en-US" altLang="ja-JP" baseline="-25000"/>
              <a:t>c</a:t>
            </a:r>
            <a:r>
              <a:rPr lang="en-US" altLang="ja-JP"/>
              <a:t> super mirror</a:t>
            </a:r>
          </a:p>
        </p:txBody>
      </p:sp>
      <p:sp>
        <p:nvSpPr>
          <p:cNvPr id="60" name="Rectangle 453"/>
          <p:cNvSpPr>
            <a:spLocks noChangeArrowheads="1"/>
          </p:cNvSpPr>
          <p:nvPr/>
        </p:nvSpPr>
        <p:spPr bwMode="auto">
          <a:xfrm>
            <a:off x="0" y="2538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" name="Rectangle 463"/>
          <p:cNvSpPr>
            <a:spLocks noChangeArrowheads="1"/>
          </p:cNvSpPr>
          <p:nvPr/>
        </p:nvSpPr>
        <p:spPr bwMode="auto">
          <a:xfrm>
            <a:off x="7050088" y="5556250"/>
            <a:ext cx="28575" cy="539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" name="Text Box 464"/>
          <p:cNvSpPr txBox="1">
            <a:spLocks noChangeArrowheads="1"/>
          </p:cNvSpPr>
          <p:nvPr/>
        </p:nvSpPr>
        <p:spPr bwMode="auto">
          <a:xfrm>
            <a:off x="6759575" y="5302250"/>
            <a:ext cx="600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000"/>
              <a:t>Sample</a:t>
            </a:r>
          </a:p>
        </p:txBody>
      </p:sp>
      <p:sp>
        <p:nvSpPr>
          <p:cNvPr id="63" name="Rectangle 465"/>
          <p:cNvSpPr>
            <a:spLocks noChangeArrowheads="1"/>
          </p:cNvSpPr>
          <p:nvPr/>
        </p:nvSpPr>
        <p:spPr bwMode="auto">
          <a:xfrm>
            <a:off x="452438" y="5472113"/>
            <a:ext cx="28575" cy="25241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" name="Text Box 466"/>
          <p:cNvSpPr txBox="1">
            <a:spLocks noChangeArrowheads="1"/>
          </p:cNvSpPr>
          <p:nvPr/>
        </p:nvSpPr>
        <p:spPr bwMode="auto">
          <a:xfrm>
            <a:off x="117475" y="5200650"/>
            <a:ext cx="788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1000"/>
              <a:t>Moderator</a:t>
            </a:r>
          </a:p>
        </p:txBody>
      </p:sp>
      <p:sp>
        <p:nvSpPr>
          <p:cNvPr id="65" name="Rectangle 496"/>
          <p:cNvSpPr>
            <a:spLocks noChangeArrowheads="1"/>
          </p:cNvSpPr>
          <p:nvPr/>
        </p:nvSpPr>
        <p:spPr bwMode="auto">
          <a:xfrm>
            <a:off x="1039813" y="5538788"/>
            <a:ext cx="407987" cy="1254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66" name="Object 498"/>
          <p:cNvGraphicFramePr>
            <a:graphicFrameLocks noChangeAspect="1"/>
          </p:cNvGraphicFramePr>
          <p:nvPr/>
        </p:nvGraphicFramePr>
        <p:xfrm>
          <a:off x="463550" y="4875213"/>
          <a:ext cx="6600825" cy="10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5" name="Drawing" r:id="rId7" imgW="6600586" imgH="104689" progId="Canvas.Drawing.X">
                  <p:embed/>
                </p:oleObj>
              </mc:Choice>
              <mc:Fallback>
                <p:oleObj name="Drawing" r:id="rId7" imgW="6600586" imgH="104689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50" y="4875213"/>
                        <a:ext cx="6600825" cy="10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Line 500"/>
          <p:cNvSpPr>
            <a:spLocks noChangeShapeType="1"/>
          </p:cNvSpPr>
          <p:nvPr/>
        </p:nvSpPr>
        <p:spPr bwMode="auto">
          <a:xfrm>
            <a:off x="1439863" y="4854575"/>
            <a:ext cx="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Rectangle 501"/>
          <p:cNvSpPr>
            <a:spLocks noChangeArrowheads="1"/>
          </p:cNvSpPr>
          <p:nvPr/>
        </p:nvSpPr>
        <p:spPr bwMode="auto">
          <a:xfrm>
            <a:off x="1470025" y="5537200"/>
            <a:ext cx="1050925" cy="1254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" name="Rectangle 502"/>
          <p:cNvSpPr>
            <a:spLocks noChangeArrowheads="1"/>
          </p:cNvSpPr>
          <p:nvPr/>
        </p:nvSpPr>
        <p:spPr bwMode="auto">
          <a:xfrm>
            <a:off x="2551113" y="5538788"/>
            <a:ext cx="2481262" cy="1254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" name="Text Box 503"/>
          <p:cNvSpPr txBox="1">
            <a:spLocks noChangeArrowheads="1"/>
          </p:cNvSpPr>
          <p:nvPr/>
        </p:nvSpPr>
        <p:spPr bwMode="auto">
          <a:xfrm>
            <a:off x="0" y="5949950"/>
            <a:ext cx="155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1200"/>
              <a:t>Bottom &amp; Top 3.0Qc</a:t>
            </a:r>
          </a:p>
          <a:p>
            <a:pPr algn="l" eaLnBrk="1" hangingPunct="1"/>
            <a:r>
              <a:rPr lang="en-US" altLang="ja-JP" sz="1200"/>
              <a:t>Both Sides 3.0Qc</a:t>
            </a:r>
          </a:p>
        </p:txBody>
      </p:sp>
      <p:sp>
        <p:nvSpPr>
          <p:cNvPr id="71" name="Text Box 504"/>
          <p:cNvSpPr txBox="1">
            <a:spLocks noChangeArrowheads="1"/>
          </p:cNvSpPr>
          <p:nvPr/>
        </p:nvSpPr>
        <p:spPr bwMode="auto">
          <a:xfrm>
            <a:off x="952500" y="4940300"/>
            <a:ext cx="5794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900"/>
              <a:t>Shutter </a:t>
            </a:r>
          </a:p>
          <a:p>
            <a:pPr eaLnBrk="1" hangingPunct="1"/>
            <a:r>
              <a:rPr lang="en-US" altLang="ja-JP" sz="900"/>
              <a:t>Section</a:t>
            </a:r>
          </a:p>
        </p:txBody>
      </p:sp>
      <p:sp>
        <p:nvSpPr>
          <p:cNvPr id="72" name="Text Box 505"/>
          <p:cNvSpPr txBox="1">
            <a:spLocks noChangeArrowheads="1"/>
          </p:cNvSpPr>
          <p:nvPr/>
        </p:nvSpPr>
        <p:spPr bwMode="auto">
          <a:xfrm>
            <a:off x="1389063" y="4940300"/>
            <a:ext cx="11922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900"/>
              <a:t>Biological Shielding</a:t>
            </a:r>
          </a:p>
        </p:txBody>
      </p:sp>
      <p:sp>
        <p:nvSpPr>
          <p:cNvPr id="73" name="Rectangle 507"/>
          <p:cNvSpPr>
            <a:spLocks noChangeArrowheads="1"/>
          </p:cNvSpPr>
          <p:nvPr/>
        </p:nvSpPr>
        <p:spPr bwMode="auto">
          <a:xfrm>
            <a:off x="854075" y="4667250"/>
            <a:ext cx="4556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000"/>
              <a:t>2.3m</a:t>
            </a:r>
          </a:p>
        </p:txBody>
      </p:sp>
      <p:sp>
        <p:nvSpPr>
          <p:cNvPr id="74" name="Rectangle 508"/>
          <p:cNvSpPr>
            <a:spLocks noChangeArrowheads="1"/>
          </p:cNvSpPr>
          <p:nvPr/>
        </p:nvSpPr>
        <p:spPr bwMode="auto">
          <a:xfrm>
            <a:off x="1235075" y="4667250"/>
            <a:ext cx="4556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000"/>
              <a:t>4.3m</a:t>
            </a:r>
          </a:p>
        </p:txBody>
      </p:sp>
      <p:sp>
        <p:nvSpPr>
          <p:cNvPr id="75" name="Rectangle 509"/>
          <p:cNvSpPr>
            <a:spLocks noChangeArrowheads="1"/>
          </p:cNvSpPr>
          <p:nvPr/>
        </p:nvSpPr>
        <p:spPr bwMode="auto">
          <a:xfrm>
            <a:off x="2336800" y="4667250"/>
            <a:ext cx="4556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000"/>
              <a:t>7.0m</a:t>
            </a:r>
          </a:p>
        </p:txBody>
      </p:sp>
      <p:sp>
        <p:nvSpPr>
          <p:cNvPr id="76" name="Line 510"/>
          <p:cNvSpPr>
            <a:spLocks noChangeShapeType="1"/>
          </p:cNvSpPr>
          <p:nvPr/>
        </p:nvSpPr>
        <p:spPr bwMode="auto">
          <a:xfrm flipV="1">
            <a:off x="777875" y="5691188"/>
            <a:ext cx="409575" cy="271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Text Box 511"/>
          <p:cNvSpPr txBox="1">
            <a:spLocks noChangeArrowheads="1"/>
          </p:cNvSpPr>
          <p:nvPr/>
        </p:nvSpPr>
        <p:spPr bwMode="auto">
          <a:xfrm>
            <a:off x="1450975" y="5949950"/>
            <a:ext cx="155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1200"/>
              <a:t>Bottom &amp; Top 3.0Qc</a:t>
            </a:r>
          </a:p>
          <a:p>
            <a:pPr algn="l" eaLnBrk="1" hangingPunct="1"/>
            <a:r>
              <a:rPr lang="en-US" altLang="ja-JP" sz="1200"/>
              <a:t>Both Sides 3.8Qc</a:t>
            </a:r>
          </a:p>
        </p:txBody>
      </p:sp>
      <p:sp>
        <p:nvSpPr>
          <p:cNvPr id="78" name="Line 512"/>
          <p:cNvSpPr>
            <a:spLocks noChangeShapeType="1"/>
          </p:cNvSpPr>
          <p:nvPr/>
        </p:nvSpPr>
        <p:spPr bwMode="auto">
          <a:xfrm flipH="1" flipV="1">
            <a:off x="2016125" y="5713413"/>
            <a:ext cx="7938" cy="252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Text Box 513"/>
          <p:cNvSpPr txBox="1">
            <a:spLocks noChangeArrowheads="1"/>
          </p:cNvSpPr>
          <p:nvPr/>
        </p:nvSpPr>
        <p:spPr bwMode="auto">
          <a:xfrm>
            <a:off x="3068638" y="5949950"/>
            <a:ext cx="18303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1200"/>
              <a:t>Bottom &amp; Top 3.0Qc</a:t>
            </a:r>
          </a:p>
          <a:p>
            <a:pPr algn="l" eaLnBrk="1" hangingPunct="1"/>
            <a:r>
              <a:rPr lang="en-US" altLang="ja-JP" sz="1200"/>
              <a:t>In-Side of Curve 3.0Qc</a:t>
            </a:r>
          </a:p>
          <a:p>
            <a:pPr algn="l" eaLnBrk="1" hangingPunct="1"/>
            <a:r>
              <a:rPr lang="en-US" altLang="ja-JP" sz="1200"/>
              <a:t>Out-Side of Curve 3.8Qc</a:t>
            </a:r>
          </a:p>
        </p:txBody>
      </p:sp>
      <p:sp>
        <p:nvSpPr>
          <p:cNvPr id="80" name="Text Box 514"/>
          <p:cNvSpPr txBox="1">
            <a:spLocks noChangeArrowheads="1"/>
          </p:cNvSpPr>
          <p:nvPr/>
        </p:nvSpPr>
        <p:spPr bwMode="auto">
          <a:xfrm>
            <a:off x="3495675" y="4940300"/>
            <a:ext cx="9588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900"/>
              <a:t>Curved Section</a:t>
            </a:r>
          </a:p>
        </p:txBody>
      </p:sp>
      <p:sp>
        <p:nvSpPr>
          <p:cNvPr id="81" name="Line 515"/>
          <p:cNvSpPr>
            <a:spLocks noChangeShapeType="1"/>
          </p:cNvSpPr>
          <p:nvPr/>
        </p:nvSpPr>
        <p:spPr bwMode="auto">
          <a:xfrm>
            <a:off x="5045075" y="4865688"/>
            <a:ext cx="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Rectangle 516"/>
          <p:cNvSpPr>
            <a:spLocks noChangeArrowheads="1"/>
          </p:cNvSpPr>
          <p:nvPr/>
        </p:nvSpPr>
        <p:spPr bwMode="auto">
          <a:xfrm>
            <a:off x="4808538" y="4678363"/>
            <a:ext cx="519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000"/>
              <a:t>18.2m</a:t>
            </a:r>
          </a:p>
        </p:txBody>
      </p:sp>
      <p:sp>
        <p:nvSpPr>
          <p:cNvPr id="83" name="Text Box 519"/>
          <p:cNvSpPr txBox="1">
            <a:spLocks noChangeArrowheads="1"/>
          </p:cNvSpPr>
          <p:nvPr/>
        </p:nvSpPr>
        <p:spPr bwMode="auto">
          <a:xfrm>
            <a:off x="4986338" y="4940300"/>
            <a:ext cx="9588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900"/>
              <a:t>Curved Section</a:t>
            </a:r>
          </a:p>
        </p:txBody>
      </p:sp>
      <p:sp>
        <p:nvSpPr>
          <p:cNvPr id="84" name="Rectangle 520"/>
          <p:cNvSpPr>
            <a:spLocks noChangeArrowheads="1"/>
          </p:cNvSpPr>
          <p:nvPr/>
        </p:nvSpPr>
        <p:spPr bwMode="auto">
          <a:xfrm>
            <a:off x="5053013" y="5543550"/>
            <a:ext cx="779462" cy="1254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" name="Rectangle 521"/>
          <p:cNvSpPr>
            <a:spLocks noChangeArrowheads="1"/>
          </p:cNvSpPr>
          <p:nvPr/>
        </p:nvSpPr>
        <p:spPr bwMode="auto">
          <a:xfrm>
            <a:off x="5648325" y="4660900"/>
            <a:ext cx="5191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000"/>
              <a:t>26.8m</a:t>
            </a:r>
          </a:p>
        </p:txBody>
      </p:sp>
      <p:sp>
        <p:nvSpPr>
          <p:cNvPr id="86" name="Text Box 522"/>
          <p:cNvSpPr txBox="1">
            <a:spLocks noChangeArrowheads="1"/>
          </p:cNvSpPr>
          <p:nvPr/>
        </p:nvSpPr>
        <p:spPr bwMode="auto">
          <a:xfrm>
            <a:off x="5748338" y="4940300"/>
            <a:ext cx="769937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900"/>
              <a:t>Straight</a:t>
            </a:r>
          </a:p>
          <a:p>
            <a:pPr eaLnBrk="1" hangingPunct="1"/>
            <a:r>
              <a:rPr lang="en-US" altLang="ja-JP" sz="900"/>
              <a:t>Conversing</a:t>
            </a:r>
          </a:p>
          <a:p>
            <a:pPr eaLnBrk="1" hangingPunct="1"/>
            <a:r>
              <a:rPr lang="en-US" altLang="ja-JP" sz="900"/>
              <a:t>(Elliptical)</a:t>
            </a:r>
          </a:p>
        </p:txBody>
      </p:sp>
      <p:sp>
        <p:nvSpPr>
          <p:cNvPr id="87" name="Rectangle 523"/>
          <p:cNvSpPr>
            <a:spLocks noChangeArrowheads="1"/>
          </p:cNvSpPr>
          <p:nvPr/>
        </p:nvSpPr>
        <p:spPr bwMode="auto">
          <a:xfrm>
            <a:off x="5853113" y="5538788"/>
            <a:ext cx="515937" cy="1254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Line 524"/>
          <p:cNvSpPr>
            <a:spLocks noChangeShapeType="1"/>
          </p:cNvSpPr>
          <p:nvPr/>
        </p:nvSpPr>
        <p:spPr bwMode="auto">
          <a:xfrm flipH="1" flipV="1">
            <a:off x="3827463" y="5715000"/>
            <a:ext cx="7937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Text Box 525"/>
          <p:cNvSpPr txBox="1">
            <a:spLocks noChangeArrowheads="1"/>
          </p:cNvSpPr>
          <p:nvPr/>
        </p:nvSpPr>
        <p:spPr bwMode="auto">
          <a:xfrm>
            <a:off x="4878388" y="5949950"/>
            <a:ext cx="18303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1200"/>
              <a:t>Bottom &amp; Top 3.8Qc</a:t>
            </a:r>
          </a:p>
          <a:p>
            <a:pPr algn="l" eaLnBrk="1" hangingPunct="1"/>
            <a:r>
              <a:rPr lang="en-US" altLang="ja-JP" sz="1200"/>
              <a:t>In-Side of Curve 3.0Qc</a:t>
            </a:r>
          </a:p>
          <a:p>
            <a:pPr algn="l" eaLnBrk="1" hangingPunct="1"/>
            <a:r>
              <a:rPr lang="en-US" altLang="ja-JP" sz="1200"/>
              <a:t>Out-Side of Curve 3.8Qc</a:t>
            </a:r>
          </a:p>
        </p:txBody>
      </p:sp>
      <p:sp>
        <p:nvSpPr>
          <p:cNvPr id="90" name="Line 526"/>
          <p:cNvSpPr>
            <a:spLocks noChangeShapeType="1"/>
          </p:cNvSpPr>
          <p:nvPr/>
        </p:nvSpPr>
        <p:spPr bwMode="auto">
          <a:xfrm flipH="1" flipV="1">
            <a:off x="5424488" y="5705475"/>
            <a:ext cx="7937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Text Box 527"/>
          <p:cNvSpPr txBox="1">
            <a:spLocks noChangeArrowheads="1"/>
          </p:cNvSpPr>
          <p:nvPr/>
        </p:nvSpPr>
        <p:spPr bwMode="auto">
          <a:xfrm>
            <a:off x="6646863" y="5949950"/>
            <a:ext cx="155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Palatino Linotype" pitchFamily="18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1200"/>
              <a:t>Bottom &amp; Top 3.8Qc</a:t>
            </a:r>
          </a:p>
          <a:p>
            <a:pPr algn="l" eaLnBrk="1" hangingPunct="1"/>
            <a:r>
              <a:rPr lang="en-US" altLang="ja-JP" sz="1200"/>
              <a:t>Both Sides 3.8Qc</a:t>
            </a:r>
          </a:p>
        </p:txBody>
      </p:sp>
      <p:sp>
        <p:nvSpPr>
          <p:cNvPr id="92" name="Line 528"/>
          <p:cNvSpPr>
            <a:spLocks noChangeShapeType="1"/>
          </p:cNvSpPr>
          <p:nvPr/>
        </p:nvSpPr>
        <p:spPr bwMode="auto">
          <a:xfrm flipH="1" flipV="1">
            <a:off x="6413500" y="5705475"/>
            <a:ext cx="766763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" name="Group 529"/>
          <p:cNvGrpSpPr>
            <a:grpSpLocks/>
          </p:cNvGrpSpPr>
          <p:nvPr/>
        </p:nvGrpSpPr>
        <p:grpSpPr bwMode="auto">
          <a:xfrm>
            <a:off x="133350" y="2365375"/>
            <a:ext cx="8847138" cy="4159250"/>
            <a:chOff x="84" y="1700"/>
            <a:chExt cx="5573" cy="2620"/>
          </a:xfrm>
        </p:grpSpPr>
        <p:pic>
          <p:nvPicPr>
            <p:cNvPr id="94" name="Picture 530" descr="100_584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703"/>
              <a:ext cx="3428" cy="2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531" descr="IMG_063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703"/>
              <a:ext cx="1313" cy="1073"/>
            </a:xfrm>
            <a:prstGeom prst="rect">
              <a:avLst/>
            </a:prstGeom>
            <a:noFill/>
            <a:ln w="12700">
              <a:solidFill>
                <a:srgbClr val="F8F8F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532" descr="IMG_064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3232"/>
              <a:ext cx="2120" cy="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533" descr="IMG_065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" y="1703"/>
              <a:ext cx="2558" cy="1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534" descr="corp_id_large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39" t="18497" r="3011" b="21138"/>
            <a:stretch>
              <a:fillRect/>
            </a:stretch>
          </p:blipFill>
          <p:spPr bwMode="auto">
            <a:xfrm>
              <a:off x="84" y="4023"/>
              <a:ext cx="857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535" descr="IMG_051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" y="2862"/>
              <a:ext cx="997" cy="1446"/>
            </a:xfrm>
            <a:prstGeom prst="rect">
              <a:avLst/>
            </a:prstGeom>
            <a:noFill/>
            <a:ln w="12700">
              <a:solidFill>
                <a:srgbClr val="F8F8F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Line 536"/>
            <p:cNvSpPr>
              <a:spLocks noChangeShapeType="1"/>
            </p:cNvSpPr>
            <p:nvPr/>
          </p:nvSpPr>
          <p:spPr bwMode="auto">
            <a:xfrm flipH="1" flipV="1">
              <a:off x="717" y="2322"/>
              <a:ext cx="272" cy="90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Text Box 537"/>
            <p:cNvSpPr txBox="1">
              <a:spLocks noChangeArrowheads="1"/>
            </p:cNvSpPr>
            <p:nvPr/>
          </p:nvSpPr>
          <p:spPr bwMode="auto">
            <a:xfrm>
              <a:off x="992" y="2316"/>
              <a:ext cx="386" cy="288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000">
                  <a:solidFill>
                    <a:srgbClr val="FFFFCC"/>
                  </a:solidFill>
                </a:rPr>
                <a:t>J-PARC</a:t>
              </a:r>
            </a:p>
            <a:p>
              <a:pPr eaLnBrk="1" hangingPunct="1"/>
              <a:r>
                <a:rPr lang="en-US" altLang="ja-JP" sz="1000">
                  <a:solidFill>
                    <a:srgbClr val="FFFFCC"/>
                  </a:solidFill>
                </a:rPr>
                <a:t>(Japan)</a:t>
              </a:r>
            </a:p>
            <a:p>
              <a:pPr eaLnBrk="1" hangingPunct="1"/>
              <a:r>
                <a:rPr lang="en-US" altLang="ja-JP" sz="1000">
                  <a:solidFill>
                    <a:srgbClr val="FFFFCC"/>
                  </a:solidFill>
                </a:rPr>
                <a:t>3.8</a:t>
              </a:r>
              <a:r>
                <a:rPr lang="en-US" altLang="ja-JP" sz="1000" i="1">
                  <a:solidFill>
                    <a:srgbClr val="FFFFCC"/>
                  </a:solidFill>
                </a:rPr>
                <a:t>Q</a:t>
              </a:r>
              <a:r>
                <a:rPr lang="en-US" altLang="ja-JP" sz="1000" baseline="-25000">
                  <a:solidFill>
                    <a:srgbClr val="FFFFCC"/>
                  </a:solidFill>
                </a:rPr>
                <a:t>c</a:t>
              </a:r>
            </a:p>
          </p:txBody>
        </p:sp>
        <p:sp>
          <p:nvSpPr>
            <p:cNvPr id="102" name="Text Box 538"/>
            <p:cNvSpPr txBox="1">
              <a:spLocks noChangeArrowheads="1"/>
            </p:cNvSpPr>
            <p:nvPr/>
          </p:nvSpPr>
          <p:spPr bwMode="auto">
            <a:xfrm>
              <a:off x="110" y="1911"/>
              <a:ext cx="439" cy="288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000">
                  <a:solidFill>
                    <a:srgbClr val="FFFFCC"/>
                  </a:solidFill>
                </a:rPr>
                <a:t>Xenox</a:t>
              </a:r>
            </a:p>
            <a:p>
              <a:pPr eaLnBrk="1" hangingPunct="1"/>
              <a:r>
                <a:rPr lang="en-US" altLang="ja-JP" sz="1000">
                  <a:solidFill>
                    <a:srgbClr val="FFFFCC"/>
                  </a:solidFill>
                </a:rPr>
                <a:t>(France)</a:t>
              </a:r>
            </a:p>
            <a:p>
              <a:pPr eaLnBrk="1" hangingPunct="1"/>
              <a:r>
                <a:rPr lang="en-US" altLang="ja-JP" sz="1000">
                  <a:solidFill>
                    <a:srgbClr val="FFFFCC"/>
                  </a:solidFill>
                </a:rPr>
                <a:t>3&amp;3.8</a:t>
              </a:r>
              <a:r>
                <a:rPr lang="en-US" altLang="ja-JP" sz="1000" i="1">
                  <a:solidFill>
                    <a:srgbClr val="FFFFCC"/>
                  </a:solidFill>
                </a:rPr>
                <a:t>Q</a:t>
              </a:r>
              <a:r>
                <a:rPr lang="en-US" altLang="ja-JP" sz="1000" baseline="-25000">
                  <a:solidFill>
                    <a:srgbClr val="FFFFCC"/>
                  </a:solidFill>
                </a:rPr>
                <a:t>c</a:t>
              </a:r>
            </a:p>
          </p:txBody>
        </p:sp>
        <p:sp>
          <p:nvSpPr>
            <p:cNvPr id="103" name="Line 539"/>
            <p:cNvSpPr>
              <a:spLocks noChangeShapeType="1"/>
            </p:cNvSpPr>
            <p:nvPr/>
          </p:nvSpPr>
          <p:spPr bwMode="auto">
            <a:xfrm>
              <a:off x="256" y="2203"/>
              <a:ext cx="213" cy="123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Text Box 540"/>
            <p:cNvSpPr txBox="1">
              <a:spLocks noChangeArrowheads="1"/>
            </p:cNvSpPr>
            <p:nvPr/>
          </p:nvSpPr>
          <p:spPr bwMode="auto">
            <a:xfrm>
              <a:off x="495" y="1700"/>
              <a:ext cx="539" cy="288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000">
                  <a:solidFill>
                    <a:srgbClr val="FFFFCC"/>
                  </a:solidFill>
                </a:rPr>
                <a:t>Mirrotron</a:t>
              </a:r>
            </a:p>
            <a:p>
              <a:pPr eaLnBrk="1" hangingPunct="1"/>
              <a:r>
                <a:rPr lang="en-US" altLang="ja-JP" sz="1000">
                  <a:solidFill>
                    <a:srgbClr val="FFFFCC"/>
                  </a:solidFill>
                </a:rPr>
                <a:t>(Hungary)</a:t>
              </a:r>
            </a:p>
            <a:p>
              <a:pPr eaLnBrk="1" hangingPunct="1"/>
              <a:r>
                <a:rPr lang="en-US" altLang="ja-JP" sz="1000">
                  <a:solidFill>
                    <a:srgbClr val="FFFFCC"/>
                  </a:solidFill>
                </a:rPr>
                <a:t>3</a:t>
              </a:r>
              <a:r>
                <a:rPr lang="en-US" altLang="ja-JP" sz="1000" i="1">
                  <a:solidFill>
                    <a:srgbClr val="FFFFCC"/>
                  </a:solidFill>
                </a:rPr>
                <a:t>Q</a:t>
              </a:r>
              <a:r>
                <a:rPr lang="en-US" altLang="ja-JP" sz="1000" baseline="-25000">
                  <a:solidFill>
                    <a:srgbClr val="FFFFCC"/>
                  </a:solidFill>
                </a:rPr>
                <a:t>c</a:t>
              </a:r>
            </a:p>
          </p:txBody>
        </p:sp>
        <p:sp>
          <p:nvSpPr>
            <p:cNvPr id="105" name="Line 541"/>
            <p:cNvSpPr>
              <a:spLocks noChangeShapeType="1"/>
            </p:cNvSpPr>
            <p:nvPr/>
          </p:nvSpPr>
          <p:spPr bwMode="auto">
            <a:xfrm>
              <a:off x="739" y="1988"/>
              <a:ext cx="15" cy="205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Text Box 542"/>
            <p:cNvSpPr txBox="1">
              <a:spLocks noChangeArrowheads="1"/>
            </p:cNvSpPr>
            <p:nvPr/>
          </p:nvSpPr>
          <p:spPr bwMode="auto">
            <a:xfrm>
              <a:off x="2749" y="4154"/>
              <a:ext cx="581" cy="115"/>
            </a:xfrm>
            <a:prstGeom prst="rect">
              <a:avLst/>
            </a:prstGeom>
            <a:solidFill>
              <a:srgbClr val="000000">
                <a:alpha val="4705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200">
                  <a:solidFill>
                    <a:srgbClr val="FFFFCC"/>
                  </a:solidFill>
                </a:rPr>
                <a:t>Laser Tracker</a:t>
              </a:r>
            </a:p>
          </p:txBody>
        </p:sp>
        <p:sp>
          <p:nvSpPr>
            <p:cNvPr id="107" name="Text Box 543"/>
            <p:cNvSpPr txBox="1">
              <a:spLocks noChangeArrowheads="1"/>
            </p:cNvSpPr>
            <p:nvPr/>
          </p:nvSpPr>
          <p:spPr bwMode="auto">
            <a:xfrm>
              <a:off x="4312" y="2950"/>
              <a:ext cx="961" cy="115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200">
                  <a:solidFill>
                    <a:srgbClr val="FFFFCC"/>
                  </a:solidFill>
                </a:rPr>
                <a:t>Corner Cube Refrector</a:t>
              </a:r>
            </a:p>
          </p:txBody>
        </p:sp>
        <p:sp>
          <p:nvSpPr>
            <p:cNvPr id="108" name="Oval 544"/>
            <p:cNvSpPr>
              <a:spLocks noChangeArrowheads="1"/>
            </p:cNvSpPr>
            <p:nvPr/>
          </p:nvSpPr>
          <p:spPr bwMode="auto">
            <a:xfrm>
              <a:off x="4067" y="1981"/>
              <a:ext cx="371" cy="432"/>
            </a:xfrm>
            <a:prstGeom prst="ellipse">
              <a:avLst/>
            </a:prstGeom>
            <a:noFill/>
            <a:ln w="952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Palatino Linotype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9" name="Line 545"/>
            <p:cNvSpPr>
              <a:spLocks noChangeShapeType="1"/>
            </p:cNvSpPr>
            <p:nvPr/>
          </p:nvSpPr>
          <p:spPr bwMode="auto">
            <a:xfrm flipH="1" flipV="1">
              <a:off x="4314" y="2398"/>
              <a:ext cx="250" cy="484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0" name="Picture 546" descr="260px-Flag_of_Hungary_sv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" y="1709"/>
              <a:ext cx="27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547" descr="260px-Flag_of_France_sv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" y="1728"/>
              <a:ext cx="27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548" descr="260px-Flag_of_Japan_sv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" y="2129"/>
              <a:ext cx="27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-1" y="0"/>
            <a:ext cx="9148751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000" b="1" dirty="0" smtClean="0">
                <a:solidFill>
                  <a:srgbClr val="FFFFFF"/>
                </a:solidFill>
                <a:latin typeface="Arial Black" pitchFamily="34" charset="0"/>
              </a:rPr>
              <a:t>Beam-Transport of AMATERAS</a:t>
            </a:r>
            <a:endParaRPr lang="en-US" altLang="ja-JP" sz="3000" b="1" dirty="0">
              <a:solidFill>
                <a:srgbClr val="FFFF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3765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tfuji">
  <a:themeElements>
    <a:clrScheme name="1_mtfuji 2">
      <a:dk1>
        <a:srgbClr val="000000"/>
      </a:dk1>
      <a:lt1>
        <a:srgbClr val="FFFFFF"/>
      </a:lt1>
      <a:dk2>
        <a:srgbClr val="003399"/>
      </a:dk2>
      <a:lt2>
        <a:srgbClr val="FFFFFF"/>
      </a:lt2>
      <a:accent1>
        <a:srgbClr val="82B5CA"/>
      </a:accent1>
      <a:accent2>
        <a:srgbClr val="448C8E"/>
      </a:accent2>
      <a:accent3>
        <a:srgbClr val="FFFFFF"/>
      </a:accent3>
      <a:accent4>
        <a:srgbClr val="000000"/>
      </a:accent4>
      <a:accent5>
        <a:srgbClr val="C1D7E1"/>
      </a:accent5>
      <a:accent6>
        <a:srgbClr val="3D7E80"/>
      </a:accent6>
      <a:hlink>
        <a:srgbClr val="A384C8"/>
      </a:hlink>
      <a:folHlink>
        <a:srgbClr val="6B56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  <a:ea typeface="ＭＳ Ｐゴシック" pitchFamily="50" charset="-128"/>
            <a:cs typeface="Osak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  <a:ea typeface="ＭＳ Ｐゴシック" pitchFamily="50" charset="-128"/>
            <a:cs typeface="Osaka"/>
          </a:defRPr>
        </a:defPPr>
      </a:lstStyle>
    </a:lnDef>
  </a:objectDefaults>
  <a:extraClrSchemeLst>
    <a:extraClrScheme>
      <a:clrScheme name="1_mtfuji 1">
        <a:dk1>
          <a:srgbClr val="000000"/>
        </a:dk1>
        <a:lt1>
          <a:srgbClr val="FFFFFF"/>
        </a:lt1>
        <a:dk2>
          <a:srgbClr val="25367F"/>
        </a:dk2>
        <a:lt2>
          <a:srgbClr val="B29782"/>
        </a:lt2>
        <a:accent1>
          <a:srgbClr val="82B5CA"/>
        </a:accent1>
        <a:accent2>
          <a:srgbClr val="448C8E"/>
        </a:accent2>
        <a:accent3>
          <a:srgbClr val="ACAEC0"/>
        </a:accent3>
        <a:accent4>
          <a:srgbClr val="DADADA"/>
        </a:accent4>
        <a:accent5>
          <a:srgbClr val="C1D7E1"/>
        </a:accent5>
        <a:accent6>
          <a:srgbClr val="3D7E80"/>
        </a:accent6>
        <a:hlink>
          <a:srgbClr val="5C885F"/>
        </a:hlink>
        <a:folHlink>
          <a:srgbClr val="6B565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tfuji 2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82B5CA"/>
        </a:accent1>
        <a:accent2>
          <a:srgbClr val="448C8E"/>
        </a:accent2>
        <a:accent3>
          <a:srgbClr val="FFFFFF"/>
        </a:accent3>
        <a:accent4>
          <a:srgbClr val="000000"/>
        </a:accent4>
        <a:accent5>
          <a:srgbClr val="C1D7E1"/>
        </a:accent5>
        <a:accent6>
          <a:srgbClr val="3D7E80"/>
        </a:accent6>
        <a:hlink>
          <a:srgbClr val="A384C8"/>
        </a:hlink>
        <a:folHlink>
          <a:srgbClr val="6B56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tfuji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tfuji 4">
        <a:dk1>
          <a:srgbClr val="000000"/>
        </a:dk1>
        <a:lt1>
          <a:srgbClr val="ACCEDC"/>
        </a:lt1>
        <a:dk2>
          <a:srgbClr val="003366"/>
        </a:dk2>
        <a:lt2>
          <a:srgbClr val="FFFFFF"/>
        </a:lt2>
        <a:accent1>
          <a:srgbClr val="82B5CA"/>
        </a:accent1>
        <a:accent2>
          <a:srgbClr val="769537"/>
        </a:accent2>
        <a:accent3>
          <a:srgbClr val="D2E3EB"/>
        </a:accent3>
        <a:accent4>
          <a:srgbClr val="000000"/>
        </a:accent4>
        <a:accent5>
          <a:srgbClr val="C1D7E1"/>
        </a:accent5>
        <a:accent6>
          <a:srgbClr val="6A8731"/>
        </a:accent6>
        <a:hlink>
          <a:srgbClr val="3F7EBD"/>
        </a:hlink>
        <a:folHlink>
          <a:srgbClr val="B77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tfuji 5">
        <a:dk1>
          <a:srgbClr val="000000"/>
        </a:dk1>
        <a:lt1>
          <a:srgbClr val="FFFFFF"/>
        </a:lt1>
        <a:dk2>
          <a:srgbClr val="800080"/>
        </a:dk2>
        <a:lt2>
          <a:srgbClr val="FFFFCC"/>
        </a:lt2>
        <a:accent1>
          <a:srgbClr val="FF6699"/>
        </a:accent1>
        <a:accent2>
          <a:srgbClr val="FFCC66"/>
        </a:accent2>
        <a:accent3>
          <a:srgbClr val="C0AAC0"/>
        </a:accent3>
        <a:accent4>
          <a:srgbClr val="DADADA"/>
        </a:accent4>
        <a:accent5>
          <a:srgbClr val="FFB8CA"/>
        </a:accent5>
        <a:accent6>
          <a:srgbClr val="E7B95C"/>
        </a:accent6>
        <a:hlink>
          <a:srgbClr val="99CC00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tfuji 6">
        <a:dk1>
          <a:srgbClr val="006699"/>
        </a:dk1>
        <a:lt1>
          <a:srgbClr val="FFFFFF"/>
        </a:lt1>
        <a:dk2>
          <a:srgbClr val="009999"/>
        </a:dk2>
        <a:lt2>
          <a:srgbClr val="FFFFCC"/>
        </a:lt2>
        <a:accent1>
          <a:srgbClr val="47B6B9"/>
        </a:accent1>
        <a:accent2>
          <a:srgbClr val="C6A854"/>
        </a:accent2>
        <a:accent3>
          <a:srgbClr val="AACACA"/>
        </a:accent3>
        <a:accent4>
          <a:srgbClr val="DADADA"/>
        </a:accent4>
        <a:accent5>
          <a:srgbClr val="B1D7D9"/>
        </a:accent5>
        <a:accent6>
          <a:srgbClr val="B3984B"/>
        </a:accent6>
        <a:hlink>
          <a:srgbClr val="46904B"/>
        </a:hlink>
        <a:folHlink>
          <a:srgbClr val="0033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30472</TotalTime>
  <Words>2088</Words>
  <Application>Microsoft Office PowerPoint</Application>
  <PresentationFormat>画面に合わせる (4:3)</PresentationFormat>
  <Paragraphs>490</Paragraphs>
  <Slides>25</Slides>
  <Notes>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41" baseType="lpstr">
      <vt:lpstr>HGP明朝E</vt:lpstr>
      <vt:lpstr>ＭＳ Ｐゴシック</vt:lpstr>
      <vt:lpstr>ＭＳ Ｐ明朝</vt:lpstr>
      <vt:lpstr>ＭＳ ゴシック</vt:lpstr>
      <vt:lpstr>ＭＳ 明朝</vt:lpstr>
      <vt:lpstr>Osaka</vt:lpstr>
      <vt:lpstr>Arial</vt:lpstr>
      <vt:lpstr>Arial Black</vt:lpstr>
      <vt:lpstr>Calibri</vt:lpstr>
      <vt:lpstr>Palatino Linotype</vt:lpstr>
      <vt:lpstr>Symbol</vt:lpstr>
      <vt:lpstr>Times</vt:lpstr>
      <vt:lpstr>Times New Roman</vt:lpstr>
      <vt:lpstr>Wingdings</vt:lpstr>
      <vt:lpstr>1_mtfuji</vt:lpstr>
      <vt:lpstr>Drawing</vt:lpstr>
      <vt:lpstr>PowerPoint プレゼンテーション</vt:lpstr>
      <vt:lpstr>Neutron Instruments at MLF</vt:lpstr>
      <vt:lpstr>PowerPoint プレゼンテーション</vt:lpstr>
      <vt:lpstr>Neutron Instruments at MLF</vt:lpstr>
      <vt:lpstr>PowerPoint プレゼンテーション</vt:lpstr>
      <vt:lpstr>PICD: Neutron Flux</vt:lpstr>
      <vt:lpstr>PICD: Neutron Flux</vt:lpstr>
      <vt:lpstr>PICD: Neutron Flux</vt:lpstr>
      <vt:lpstr>Beam-Transport of AMATERAS</vt:lpstr>
      <vt:lpstr>PowerPoint プレゼンテーション</vt:lpstr>
      <vt:lpstr>Re-Work on AMATERAS BT</vt:lpstr>
      <vt:lpstr>PICD: Resolution</vt:lpstr>
      <vt:lpstr>PICD: Resolution</vt:lpstr>
      <vt:lpstr>PowerPoint プレゼンテーション</vt:lpstr>
      <vt:lpstr>PowerPoint プレゼンテーション</vt:lpstr>
      <vt:lpstr>Improvement of S/N</vt:lpstr>
      <vt:lpstr>PowerPoint プレゼンテーション</vt:lpstr>
      <vt:lpstr>Counter background at AMATERAS</vt:lpstr>
      <vt:lpstr>Counter background at AMATERAS</vt:lpstr>
      <vt:lpstr>PowerPoint プレゼンテーション</vt:lpstr>
      <vt:lpstr>Background at AMATERAS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日本原子力研究所東海研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Cold-Neutron Disk-Chopper Spectrometer for J-PARC</dc:title>
  <dc:creator>中島 健次</dc:creator>
  <cp:lastModifiedBy>Kenji NAKAJIMA</cp:lastModifiedBy>
  <cp:revision>2861</cp:revision>
  <cp:lastPrinted>2018-01-15T10:09:04Z</cp:lastPrinted>
  <dcterms:created xsi:type="dcterms:W3CDTF">2003-10-23T00:54:13Z</dcterms:created>
  <dcterms:modified xsi:type="dcterms:W3CDTF">2018-01-19T06:12:01Z</dcterms:modified>
</cp:coreProperties>
</file>