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jpg" ContentType="image/jpeg"/>
  <Default Extension="rels" ContentType="application/vnd.openxmlformats-package.relationships+xml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3"/>
  </p:notesMasterIdLst>
  <p:sldIdLst>
    <p:sldId id="256" r:id="rId2"/>
    <p:sldId id="329" r:id="rId3"/>
    <p:sldId id="257" r:id="rId4"/>
    <p:sldId id="264" r:id="rId5"/>
    <p:sldId id="259" r:id="rId6"/>
    <p:sldId id="261" r:id="rId7"/>
    <p:sldId id="262" r:id="rId8"/>
    <p:sldId id="263" r:id="rId9"/>
    <p:sldId id="266" r:id="rId10"/>
    <p:sldId id="265" r:id="rId11"/>
    <p:sldId id="269" r:id="rId12"/>
    <p:sldId id="270" r:id="rId13"/>
    <p:sldId id="268" r:id="rId14"/>
    <p:sldId id="271" r:id="rId15"/>
    <p:sldId id="272" r:id="rId16"/>
    <p:sldId id="274" r:id="rId17"/>
    <p:sldId id="275" r:id="rId18"/>
    <p:sldId id="327" r:id="rId19"/>
    <p:sldId id="328" r:id="rId20"/>
    <p:sldId id="313" r:id="rId21"/>
    <p:sldId id="277" r:id="rId22"/>
    <p:sldId id="278" r:id="rId23"/>
    <p:sldId id="312" r:id="rId24"/>
    <p:sldId id="279" r:id="rId25"/>
    <p:sldId id="282" r:id="rId26"/>
    <p:sldId id="310" r:id="rId27"/>
    <p:sldId id="311" r:id="rId28"/>
    <p:sldId id="314" r:id="rId29"/>
    <p:sldId id="316" r:id="rId30"/>
    <p:sldId id="318" r:id="rId31"/>
    <p:sldId id="322" r:id="rId32"/>
    <p:sldId id="324" r:id="rId33"/>
    <p:sldId id="325" r:id="rId34"/>
    <p:sldId id="326" r:id="rId35"/>
    <p:sldId id="301" r:id="rId36"/>
    <p:sldId id="302" r:id="rId37"/>
    <p:sldId id="303" r:id="rId38"/>
    <p:sldId id="304" r:id="rId39"/>
    <p:sldId id="305" r:id="rId40"/>
    <p:sldId id="323" r:id="rId41"/>
    <p:sldId id="307" r:id="rId42"/>
  </p:sldIdLst>
  <p:sldSz cx="9144000" cy="6858000" type="screen4x3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4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725" autoAdjust="0"/>
    <p:restoredTop sz="94760" autoAdjust="0"/>
  </p:normalViewPr>
  <p:slideViewPr>
    <p:cSldViewPr>
      <p:cViewPr varScale="1">
        <p:scale>
          <a:sx n="113" d="100"/>
          <a:sy n="113" d="100"/>
        </p:scale>
        <p:origin x="488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55" d="100"/>
          <a:sy n="155" d="100"/>
        </p:scale>
        <p:origin x="-6728" y="-10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heme" Target="theme/theme1.xml"/><Relationship Id="rId47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notesMaster" Target="notesMasters/notesMaster1.xml"/><Relationship Id="rId44" Type="http://schemas.openxmlformats.org/officeDocument/2006/relationships/presProps" Target="presProps.xml"/><Relationship Id="rId45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D1FF4E2-530D-494E-9927-37F27024D0AB}" type="doc">
      <dgm:prSet loTypeId="urn:microsoft.com/office/officeart/2005/8/layout/radial4" loCatId="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0B1D0BD-1187-094A-BDA6-961F14B8AE1E}">
      <dgm:prSet phldrT="[Text]"/>
      <dgm:spPr/>
      <dgm:t>
        <a:bodyPr/>
        <a:lstStyle/>
        <a:p>
          <a:r>
            <a:rPr lang="en-US" dirty="0" smtClean="0"/>
            <a:t>Material Selection and Lifetime Decision</a:t>
          </a:r>
          <a:endParaRPr lang="en-US" dirty="0"/>
        </a:p>
      </dgm:t>
    </dgm:pt>
    <dgm:pt modelId="{0D882F72-CA0C-6345-8411-EDD0294A2649}" type="parTrans" cxnId="{7E61D569-5433-3840-B631-8911B105F17F}">
      <dgm:prSet/>
      <dgm:spPr/>
      <dgm:t>
        <a:bodyPr/>
        <a:lstStyle/>
        <a:p>
          <a:endParaRPr lang="en-US"/>
        </a:p>
      </dgm:t>
    </dgm:pt>
    <dgm:pt modelId="{79FAE8B5-E9AC-2241-84BA-4851969939D4}" type="sibTrans" cxnId="{7E61D569-5433-3840-B631-8911B105F17F}">
      <dgm:prSet/>
      <dgm:spPr/>
      <dgm:t>
        <a:bodyPr/>
        <a:lstStyle/>
        <a:p>
          <a:endParaRPr lang="en-US"/>
        </a:p>
      </dgm:t>
    </dgm:pt>
    <dgm:pt modelId="{D5B3F59F-DBA2-8840-B5A4-0E7781AC2453}">
      <dgm:prSet phldrT="[Text]"/>
      <dgm:spPr/>
      <dgm:t>
        <a:bodyPr/>
        <a:lstStyle/>
        <a:p>
          <a:r>
            <a:rPr lang="en-US" dirty="0" smtClean="0"/>
            <a:t>Operational Experiences of leading accelerator facility</a:t>
          </a:r>
          <a:endParaRPr lang="en-US" dirty="0"/>
        </a:p>
      </dgm:t>
    </dgm:pt>
    <dgm:pt modelId="{0C45BFBE-FCDD-7348-8299-37FE4D97D1D1}" type="parTrans" cxnId="{8C08FCDF-33B6-6249-A9AE-60654E8AE27B}">
      <dgm:prSet/>
      <dgm:spPr/>
      <dgm:t>
        <a:bodyPr/>
        <a:lstStyle/>
        <a:p>
          <a:endParaRPr lang="en-US"/>
        </a:p>
      </dgm:t>
    </dgm:pt>
    <dgm:pt modelId="{CC7CF01A-B31C-9443-988A-856B5B987EC9}" type="sibTrans" cxnId="{8C08FCDF-33B6-6249-A9AE-60654E8AE27B}">
      <dgm:prSet/>
      <dgm:spPr/>
      <dgm:t>
        <a:bodyPr/>
        <a:lstStyle/>
        <a:p>
          <a:endParaRPr lang="en-US"/>
        </a:p>
      </dgm:t>
    </dgm:pt>
    <dgm:pt modelId="{D64D7B5A-2D7C-8E49-A7EF-3B7505708223}">
      <dgm:prSet phldrT="[Text]"/>
      <dgm:spPr/>
      <dgm:t>
        <a:bodyPr/>
        <a:lstStyle/>
        <a:p>
          <a:r>
            <a:rPr lang="en-US" dirty="0" smtClean="0"/>
            <a:t>Literature survey of PIE data</a:t>
          </a:r>
          <a:endParaRPr lang="en-US" dirty="0"/>
        </a:p>
      </dgm:t>
    </dgm:pt>
    <dgm:pt modelId="{EFB869C2-2CB2-014A-9B68-D3D736C41116}" type="parTrans" cxnId="{DE228370-1AA7-A94C-B7C2-6A91BCB33F90}">
      <dgm:prSet/>
      <dgm:spPr/>
      <dgm:t>
        <a:bodyPr/>
        <a:lstStyle/>
        <a:p>
          <a:endParaRPr lang="en-US"/>
        </a:p>
      </dgm:t>
    </dgm:pt>
    <dgm:pt modelId="{B79BDEFA-2B04-1842-8960-150ADD7C24EF}" type="sibTrans" cxnId="{DE228370-1AA7-A94C-B7C2-6A91BCB33F90}">
      <dgm:prSet/>
      <dgm:spPr/>
      <dgm:t>
        <a:bodyPr/>
        <a:lstStyle/>
        <a:p>
          <a:endParaRPr lang="en-US"/>
        </a:p>
      </dgm:t>
    </dgm:pt>
    <dgm:pt modelId="{0C285649-7097-0D47-9BEE-DDC521136A24}">
      <dgm:prSet phldrT="[Text]"/>
      <dgm:spPr/>
      <dgm:t>
        <a:bodyPr/>
        <a:lstStyle/>
        <a:p>
          <a:r>
            <a:rPr lang="en-US" dirty="0" smtClean="0"/>
            <a:t>Irradiation campaign and PIE</a:t>
          </a:r>
          <a:endParaRPr lang="en-US" dirty="0"/>
        </a:p>
      </dgm:t>
    </dgm:pt>
    <dgm:pt modelId="{97125E97-42A2-EB4E-B45A-062E213701C6}" type="parTrans" cxnId="{A1F2990A-732C-B84D-A4F5-338478A26BA4}">
      <dgm:prSet/>
      <dgm:spPr/>
      <dgm:t>
        <a:bodyPr/>
        <a:lstStyle/>
        <a:p>
          <a:endParaRPr lang="en-US"/>
        </a:p>
      </dgm:t>
    </dgm:pt>
    <dgm:pt modelId="{0CC6946A-DD8D-6848-B15E-D879B6400530}" type="sibTrans" cxnId="{A1F2990A-732C-B84D-A4F5-338478A26BA4}">
      <dgm:prSet/>
      <dgm:spPr/>
      <dgm:t>
        <a:bodyPr/>
        <a:lstStyle/>
        <a:p>
          <a:endParaRPr lang="en-US"/>
        </a:p>
      </dgm:t>
    </dgm:pt>
    <dgm:pt modelId="{E7BE843A-7479-1F41-B4E2-D2AC8415E864}">
      <dgm:prSet phldrT="[Text]"/>
      <dgm:spPr/>
      <dgm:t>
        <a:bodyPr/>
        <a:lstStyle/>
        <a:p>
          <a:r>
            <a:rPr lang="en-US" dirty="0" smtClean="0"/>
            <a:t>Operational Risk Assessment</a:t>
          </a:r>
          <a:endParaRPr lang="en-US" dirty="0"/>
        </a:p>
      </dgm:t>
    </dgm:pt>
    <dgm:pt modelId="{317EE6EB-7BA6-7340-8AA2-879AF87C328B}" type="parTrans" cxnId="{6DA228E9-0800-AA47-B216-87D876E1FF0E}">
      <dgm:prSet/>
      <dgm:spPr/>
      <dgm:t>
        <a:bodyPr/>
        <a:lstStyle/>
        <a:p>
          <a:endParaRPr lang="en-US"/>
        </a:p>
      </dgm:t>
    </dgm:pt>
    <dgm:pt modelId="{93598A98-32B8-7548-A41D-B5E1AF1289F8}" type="sibTrans" cxnId="{6DA228E9-0800-AA47-B216-87D876E1FF0E}">
      <dgm:prSet/>
      <dgm:spPr/>
      <dgm:t>
        <a:bodyPr/>
        <a:lstStyle/>
        <a:p>
          <a:endParaRPr lang="en-US"/>
        </a:p>
      </dgm:t>
    </dgm:pt>
    <dgm:pt modelId="{0B689F6D-79ED-B647-86D9-D35833706C69}">
      <dgm:prSet phldrT="[Text]"/>
      <dgm:spPr/>
      <dgm:t>
        <a:bodyPr/>
        <a:lstStyle/>
        <a:p>
          <a:r>
            <a:rPr lang="en-US" dirty="0" smtClean="0"/>
            <a:t>Nuclear Code: RCC-</a:t>
          </a:r>
          <a:r>
            <a:rPr lang="en-US" dirty="0" err="1" smtClean="0"/>
            <a:t>MRx</a:t>
          </a:r>
          <a:endParaRPr lang="en-US" dirty="0"/>
        </a:p>
      </dgm:t>
    </dgm:pt>
    <dgm:pt modelId="{5FCACA12-EBD3-C745-9C0B-190AB1140BBB}" type="parTrans" cxnId="{BBCADA3F-4D30-3948-88C1-924E2A9CC639}">
      <dgm:prSet/>
      <dgm:spPr/>
      <dgm:t>
        <a:bodyPr/>
        <a:lstStyle/>
        <a:p>
          <a:endParaRPr lang="en-US"/>
        </a:p>
      </dgm:t>
    </dgm:pt>
    <dgm:pt modelId="{8B146626-2F21-FD46-BA84-2F565F1855AF}" type="sibTrans" cxnId="{BBCADA3F-4D30-3948-88C1-924E2A9CC639}">
      <dgm:prSet/>
      <dgm:spPr/>
      <dgm:t>
        <a:bodyPr/>
        <a:lstStyle/>
        <a:p>
          <a:endParaRPr lang="en-US"/>
        </a:p>
      </dgm:t>
    </dgm:pt>
    <dgm:pt modelId="{094AA493-07C7-1A41-8AD3-EA0C535D458A}" type="pres">
      <dgm:prSet presAssocID="{AD1FF4E2-530D-494E-9927-37F27024D0AB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2CC9BDA-9BA1-DE4C-BA1B-1F8C0162805A}" type="pres">
      <dgm:prSet presAssocID="{A0B1D0BD-1187-094A-BDA6-961F14B8AE1E}" presName="centerShape" presStyleLbl="node0" presStyleIdx="0" presStyleCnt="1"/>
      <dgm:spPr/>
      <dgm:t>
        <a:bodyPr/>
        <a:lstStyle/>
        <a:p>
          <a:endParaRPr lang="en-US"/>
        </a:p>
      </dgm:t>
    </dgm:pt>
    <dgm:pt modelId="{7D6CB7AA-CAF0-6843-890E-804DAA19965A}" type="pres">
      <dgm:prSet presAssocID="{0C45BFBE-FCDD-7348-8299-37FE4D97D1D1}" presName="parTrans" presStyleLbl="bgSibTrans2D1" presStyleIdx="0" presStyleCnt="5"/>
      <dgm:spPr/>
      <dgm:t>
        <a:bodyPr/>
        <a:lstStyle/>
        <a:p>
          <a:endParaRPr lang="en-US"/>
        </a:p>
      </dgm:t>
    </dgm:pt>
    <dgm:pt modelId="{8F9B275C-8294-EF47-BCC3-2E7FC448BCF0}" type="pres">
      <dgm:prSet presAssocID="{D5B3F59F-DBA2-8840-B5A4-0E7781AC2453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746AA65-3C6B-C74A-B928-C456B6377759}" type="pres">
      <dgm:prSet presAssocID="{EFB869C2-2CB2-014A-9B68-D3D736C41116}" presName="parTrans" presStyleLbl="bgSibTrans2D1" presStyleIdx="1" presStyleCnt="5"/>
      <dgm:spPr/>
      <dgm:t>
        <a:bodyPr/>
        <a:lstStyle/>
        <a:p>
          <a:endParaRPr lang="en-US"/>
        </a:p>
      </dgm:t>
    </dgm:pt>
    <dgm:pt modelId="{84C8BEFB-6AE4-4C4D-8CE1-01A1999398E7}" type="pres">
      <dgm:prSet presAssocID="{D64D7B5A-2D7C-8E49-A7EF-3B7505708223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C9D1217-51D6-334E-AE08-29525DF639E3}" type="pres">
      <dgm:prSet presAssocID="{97125E97-42A2-EB4E-B45A-062E213701C6}" presName="parTrans" presStyleLbl="bgSibTrans2D1" presStyleIdx="2" presStyleCnt="5"/>
      <dgm:spPr/>
      <dgm:t>
        <a:bodyPr/>
        <a:lstStyle/>
        <a:p>
          <a:endParaRPr lang="en-US"/>
        </a:p>
      </dgm:t>
    </dgm:pt>
    <dgm:pt modelId="{3BBDF82C-41AC-124F-9902-3F45925F5399}" type="pres">
      <dgm:prSet presAssocID="{0C285649-7097-0D47-9BEE-DDC521136A24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AA68667-3CCB-A34C-AB4D-772948F2C494}" type="pres">
      <dgm:prSet presAssocID="{5FCACA12-EBD3-C745-9C0B-190AB1140BBB}" presName="parTrans" presStyleLbl="bgSibTrans2D1" presStyleIdx="3" presStyleCnt="5"/>
      <dgm:spPr/>
      <dgm:t>
        <a:bodyPr/>
        <a:lstStyle/>
        <a:p>
          <a:endParaRPr lang="en-US"/>
        </a:p>
      </dgm:t>
    </dgm:pt>
    <dgm:pt modelId="{4A4115F7-8AB5-8644-B7B6-D6989229F25C}" type="pres">
      <dgm:prSet presAssocID="{0B689F6D-79ED-B647-86D9-D35833706C69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BE9D15B-E6CB-AB4D-84A1-3295AA003DE8}" type="pres">
      <dgm:prSet presAssocID="{317EE6EB-7BA6-7340-8AA2-879AF87C328B}" presName="parTrans" presStyleLbl="bgSibTrans2D1" presStyleIdx="4" presStyleCnt="5"/>
      <dgm:spPr/>
      <dgm:t>
        <a:bodyPr/>
        <a:lstStyle/>
        <a:p>
          <a:endParaRPr lang="en-US"/>
        </a:p>
      </dgm:t>
    </dgm:pt>
    <dgm:pt modelId="{647E20C8-4CE2-974C-919A-7A2A0A76C11D}" type="pres">
      <dgm:prSet presAssocID="{E7BE843A-7479-1F41-B4E2-D2AC8415E864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E493038-992B-4F46-BD74-3BD69861286E}" type="presOf" srcId="{5FCACA12-EBD3-C745-9C0B-190AB1140BBB}" destId="{BAA68667-3CCB-A34C-AB4D-772948F2C494}" srcOrd="0" destOrd="0" presId="urn:microsoft.com/office/officeart/2005/8/layout/radial4"/>
    <dgm:cxn modelId="{E9C90BBE-1A21-FA49-80F1-A4FD8C2A7269}" type="presOf" srcId="{D64D7B5A-2D7C-8E49-A7EF-3B7505708223}" destId="{84C8BEFB-6AE4-4C4D-8CE1-01A1999398E7}" srcOrd="0" destOrd="0" presId="urn:microsoft.com/office/officeart/2005/8/layout/radial4"/>
    <dgm:cxn modelId="{111C19B6-D978-E744-B78C-BE15A3E44867}" type="presOf" srcId="{EFB869C2-2CB2-014A-9B68-D3D736C41116}" destId="{8746AA65-3C6B-C74A-B928-C456B6377759}" srcOrd="0" destOrd="0" presId="urn:microsoft.com/office/officeart/2005/8/layout/radial4"/>
    <dgm:cxn modelId="{DBFAA307-BBAA-BF41-8764-5D3AEFA98990}" type="presOf" srcId="{E7BE843A-7479-1F41-B4E2-D2AC8415E864}" destId="{647E20C8-4CE2-974C-919A-7A2A0A76C11D}" srcOrd="0" destOrd="0" presId="urn:microsoft.com/office/officeart/2005/8/layout/radial4"/>
    <dgm:cxn modelId="{DE228370-1AA7-A94C-B7C2-6A91BCB33F90}" srcId="{A0B1D0BD-1187-094A-BDA6-961F14B8AE1E}" destId="{D64D7B5A-2D7C-8E49-A7EF-3B7505708223}" srcOrd="1" destOrd="0" parTransId="{EFB869C2-2CB2-014A-9B68-D3D736C41116}" sibTransId="{B79BDEFA-2B04-1842-8960-150ADD7C24EF}"/>
    <dgm:cxn modelId="{310DD5C4-5B56-AF41-9E6C-E9A2570BA231}" type="presOf" srcId="{0B689F6D-79ED-B647-86D9-D35833706C69}" destId="{4A4115F7-8AB5-8644-B7B6-D6989229F25C}" srcOrd="0" destOrd="0" presId="urn:microsoft.com/office/officeart/2005/8/layout/radial4"/>
    <dgm:cxn modelId="{120AB200-590B-5B4D-9142-41BF63BFC6E8}" type="presOf" srcId="{A0B1D0BD-1187-094A-BDA6-961F14B8AE1E}" destId="{32CC9BDA-9BA1-DE4C-BA1B-1F8C0162805A}" srcOrd="0" destOrd="0" presId="urn:microsoft.com/office/officeart/2005/8/layout/radial4"/>
    <dgm:cxn modelId="{C16EF808-3D89-A041-8AA3-B6405A05CA0F}" type="presOf" srcId="{0C285649-7097-0D47-9BEE-DDC521136A24}" destId="{3BBDF82C-41AC-124F-9902-3F45925F5399}" srcOrd="0" destOrd="0" presId="urn:microsoft.com/office/officeart/2005/8/layout/radial4"/>
    <dgm:cxn modelId="{1309E2EF-795B-CA43-B9AB-E0F2123161D7}" type="presOf" srcId="{317EE6EB-7BA6-7340-8AA2-879AF87C328B}" destId="{7BE9D15B-E6CB-AB4D-84A1-3295AA003DE8}" srcOrd="0" destOrd="0" presId="urn:microsoft.com/office/officeart/2005/8/layout/radial4"/>
    <dgm:cxn modelId="{A1F2990A-732C-B84D-A4F5-338478A26BA4}" srcId="{A0B1D0BD-1187-094A-BDA6-961F14B8AE1E}" destId="{0C285649-7097-0D47-9BEE-DDC521136A24}" srcOrd="2" destOrd="0" parTransId="{97125E97-42A2-EB4E-B45A-062E213701C6}" sibTransId="{0CC6946A-DD8D-6848-B15E-D879B6400530}"/>
    <dgm:cxn modelId="{02F07895-7E0D-3146-AFBA-5CBD5AA029E8}" type="presOf" srcId="{AD1FF4E2-530D-494E-9927-37F27024D0AB}" destId="{094AA493-07C7-1A41-8AD3-EA0C535D458A}" srcOrd="0" destOrd="0" presId="urn:microsoft.com/office/officeart/2005/8/layout/radial4"/>
    <dgm:cxn modelId="{BBCADA3F-4D30-3948-88C1-924E2A9CC639}" srcId="{A0B1D0BD-1187-094A-BDA6-961F14B8AE1E}" destId="{0B689F6D-79ED-B647-86D9-D35833706C69}" srcOrd="3" destOrd="0" parTransId="{5FCACA12-EBD3-C745-9C0B-190AB1140BBB}" sibTransId="{8B146626-2F21-FD46-BA84-2F565F1855AF}"/>
    <dgm:cxn modelId="{6D04C125-B869-C747-AF84-6BB0188C80A9}" type="presOf" srcId="{D5B3F59F-DBA2-8840-B5A4-0E7781AC2453}" destId="{8F9B275C-8294-EF47-BCC3-2E7FC448BCF0}" srcOrd="0" destOrd="0" presId="urn:microsoft.com/office/officeart/2005/8/layout/radial4"/>
    <dgm:cxn modelId="{48AAC709-A664-C54A-91CD-839500D2409E}" type="presOf" srcId="{0C45BFBE-FCDD-7348-8299-37FE4D97D1D1}" destId="{7D6CB7AA-CAF0-6843-890E-804DAA19965A}" srcOrd="0" destOrd="0" presId="urn:microsoft.com/office/officeart/2005/8/layout/radial4"/>
    <dgm:cxn modelId="{6DA228E9-0800-AA47-B216-87D876E1FF0E}" srcId="{A0B1D0BD-1187-094A-BDA6-961F14B8AE1E}" destId="{E7BE843A-7479-1F41-B4E2-D2AC8415E864}" srcOrd="4" destOrd="0" parTransId="{317EE6EB-7BA6-7340-8AA2-879AF87C328B}" sibTransId="{93598A98-32B8-7548-A41D-B5E1AF1289F8}"/>
    <dgm:cxn modelId="{7E61D569-5433-3840-B631-8911B105F17F}" srcId="{AD1FF4E2-530D-494E-9927-37F27024D0AB}" destId="{A0B1D0BD-1187-094A-BDA6-961F14B8AE1E}" srcOrd="0" destOrd="0" parTransId="{0D882F72-CA0C-6345-8411-EDD0294A2649}" sibTransId="{79FAE8B5-E9AC-2241-84BA-4851969939D4}"/>
    <dgm:cxn modelId="{FB0DE40E-5738-534B-8E0C-20699CEAB9D7}" type="presOf" srcId="{97125E97-42A2-EB4E-B45A-062E213701C6}" destId="{9C9D1217-51D6-334E-AE08-29525DF639E3}" srcOrd="0" destOrd="0" presId="urn:microsoft.com/office/officeart/2005/8/layout/radial4"/>
    <dgm:cxn modelId="{8C08FCDF-33B6-6249-A9AE-60654E8AE27B}" srcId="{A0B1D0BD-1187-094A-BDA6-961F14B8AE1E}" destId="{D5B3F59F-DBA2-8840-B5A4-0E7781AC2453}" srcOrd="0" destOrd="0" parTransId="{0C45BFBE-FCDD-7348-8299-37FE4D97D1D1}" sibTransId="{CC7CF01A-B31C-9443-988A-856B5B987EC9}"/>
    <dgm:cxn modelId="{A5BCD531-0263-704F-A80A-FDF4373D8AD2}" type="presParOf" srcId="{094AA493-07C7-1A41-8AD3-EA0C535D458A}" destId="{32CC9BDA-9BA1-DE4C-BA1B-1F8C0162805A}" srcOrd="0" destOrd="0" presId="urn:microsoft.com/office/officeart/2005/8/layout/radial4"/>
    <dgm:cxn modelId="{4CF3FA60-B6A9-8F49-81E4-BB23638DC430}" type="presParOf" srcId="{094AA493-07C7-1A41-8AD3-EA0C535D458A}" destId="{7D6CB7AA-CAF0-6843-890E-804DAA19965A}" srcOrd="1" destOrd="0" presId="urn:microsoft.com/office/officeart/2005/8/layout/radial4"/>
    <dgm:cxn modelId="{84350861-3400-EA48-BFB6-8F6CFED60308}" type="presParOf" srcId="{094AA493-07C7-1A41-8AD3-EA0C535D458A}" destId="{8F9B275C-8294-EF47-BCC3-2E7FC448BCF0}" srcOrd="2" destOrd="0" presId="urn:microsoft.com/office/officeart/2005/8/layout/radial4"/>
    <dgm:cxn modelId="{1428F544-366B-A54E-934D-0A98317E5048}" type="presParOf" srcId="{094AA493-07C7-1A41-8AD3-EA0C535D458A}" destId="{8746AA65-3C6B-C74A-B928-C456B6377759}" srcOrd="3" destOrd="0" presId="urn:microsoft.com/office/officeart/2005/8/layout/radial4"/>
    <dgm:cxn modelId="{751692A7-C624-DB42-B643-1D7E49E37679}" type="presParOf" srcId="{094AA493-07C7-1A41-8AD3-EA0C535D458A}" destId="{84C8BEFB-6AE4-4C4D-8CE1-01A1999398E7}" srcOrd="4" destOrd="0" presId="urn:microsoft.com/office/officeart/2005/8/layout/radial4"/>
    <dgm:cxn modelId="{A521D695-F632-0F4A-89C1-0646C0AAC43C}" type="presParOf" srcId="{094AA493-07C7-1A41-8AD3-EA0C535D458A}" destId="{9C9D1217-51D6-334E-AE08-29525DF639E3}" srcOrd="5" destOrd="0" presId="urn:microsoft.com/office/officeart/2005/8/layout/radial4"/>
    <dgm:cxn modelId="{57EF0E15-A43B-5E4A-B68C-09B9EEC559D1}" type="presParOf" srcId="{094AA493-07C7-1A41-8AD3-EA0C535D458A}" destId="{3BBDF82C-41AC-124F-9902-3F45925F5399}" srcOrd="6" destOrd="0" presId="urn:microsoft.com/office/officeart/2005/8/layout/radial4"/>
    <dgm:cxn modelId="{70675721-65B9-784F-8F4B-91E01CA67CE7}" type="presParOf" srcId="{094AA493-07C7-1A41-8AD3-EA0C535D458A}" destId="{BAA68667-3CCB-A34C-AB4D-772948F2C494}" srcOrd="7" destOrd="0" presId="urn:microsoft.com/office/officeart/2005/8/layout/radial4"/>
    <dgm:cxn modelId="{C9086EAB-5ADC-484C-99E1-0CB82F8492FC}" type="presParOf" srcId="{094AA493-07C7-1A41-8AD3-EA0C535D458A}" destId="{4A4115F7-8AB5-8644-B7B6-D6989229F25C}" srcOrd="8" destOrd="0" presId="urn:microsoft.com/office/officeart/2005/8/layout/radial4"/>
    <dgm:cxn modelId="{724D2826-360D-E247-B6E6-DA08D8F5C94B}" type="presParOf" srcId="{094AA493-07C7-1A41-8AD3-EA0C535D458A}" destId="{7BE9D15B-E6CB-AB4D-84A1-3295AA003DE8}" srcOrd="9" destOrd="0" presId="urn:microsoft.com/office/officeart/2005/8/layout/radial4"/>
    <dgm:cxn modelId="{5B70501E-2DE0-2747-8AC6-D4EFFD4B69EF}" type="presParOf" srcId="{094AA493-07C7-1A41-8AD3-EA0C535D458A}" destId="{647E20C8-4CE2-974C-919A-7A2A0A76C11D}" srcOrd="10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CC9BDA-9BA1-DE4C-BA1B-1F8C0162805A}">
      <dsp:nvSpPr>
        <dsp:cNvPr id="0" name=""/>
        <dsp:cNvSpPr/>
      </dsp:nvSpPr>
      <dsp:spPr>
        <a:xfrm>
          <a:off x="3151358" y="2598399"/>
          <a:ext cx="1926883" cy="1926883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Material Selection and Lifetime Decision</a:t>
          </a:r>
          <a:endParaRPr lang="en-US" sz="2000" kern="1200" dirty="0"/>
        </a:p>
      </dsp:txBody>
      <dsp:txXfrm>
        <a:off x="3433543" y="2880584"/>
        <a:ext cx="1362513" cy="1362513"/>
      </dsp:txXfrm>
    </dsp:sp>
    <dsp:sp modelId="{7D6CB7AA-CAF0-6843-890E-804DAA19965A}">
      <dsp:nvSpPr>
        <dsp:cNvPr id="0" name=""/>
        <dsp:cNvSpPr/>
      </dsp:nvSpPr>
      <dsp:spPr>
        <a:xfrm rot="10800000">
          <a:off x="1285853" y="3287260"/>
          <a:ext cx="1762901" cy="549161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F9B275C-8294-EF47-BCC3-2E7FC448BCF0}">
      <dsp:nvSpPr>
        <dsp:cNvPr id="0" name=""/>
        <dsp:cNvSpPr/>
      </dsp:nvSpPr>
      <dsp:spPr>
        <a:xfrm>
          <a:off x="370583" y="2829625"/>
          <a:ext cx="1830539" cy="146443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Operational Experiences of leading accelerator facility</a:t>
          </a:r>
          <a:endParaRPr lang="en-US" sz="1800" kern="1200" dirty="0"/>
        </a:p>
      </dsp:txBody>
      <dsp:txXfrm>
        <a:off x="413475" y="2872517"/>
        <a:ext cx="1744755" cy="1378647"/>
      </dsp:txXfrm>
    </dsp:sp>
    <dsp:sp modelId="{8746AA65-3C6B-C74A-B928-C456B6377759}">
      <dsp:nvSpPr>
        <dsp:cNvPr id="0" name=""/>
        <dsp:cNvSpPr/>
      </dsp:nvSpPr>
      <dsp:spPr>
        <a:xfrm rot="13500000">
          <a:off x="1856261" y="1910173"/>
          <a:ext cx="1762901" cy="549161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4C8BEFB-6AE4-4C4D-8CE1-01A1999398E7}">
      <dsp:nvSpPr>
        <dsp:cNvPr id="0" name=""/>
        <dsp:cNvSpPr/>
      </dsp:nvSpPr>
      <dsp:spPr>
        <a:xfrm>
          <a:off x="1199163" y="829258"/>
          <a:ext cx="1830539" cy="146443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Literature survey of PIE data</a:t>
          </a:r>
          <a:endParaRPr lang="en-US" sz="1800" kern="1200" dirty="0"/>
        </a:p>
      </dsp:txBody>
      <dsp:txXfrm>
        <a:off x="1242055" y="872150"/>
        <a:ext cx="1744755" cy="1378647"/>
      </dsp:txXfrm>
    </dsp:sp>
    <dsp:sp modelId="{9C9D1217-51D6-334E-AE08-29525DF639E3}">
      <dsp:nvSpPr>
        <dsp:cNvPr id="0" name=""/>
        <dsp:cNvSpPr/>
      </dsp:nvSpPr>
      <dsp:spPr>
        <a:xfrm rot="16200000">
          <a:off x="3233349" y="1339765"/>
          <a:ext cx="1762901" cy="549161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BBDF82C-41AC-124F-9902-3F45925F5399}">
      <dsp:nvSpPr>
        <dsp:cNvPr id="0" name=""/>
        <dsp:cNvSpPr/>
      </dsp:nvSpPr>
      <dsp:spPr>
        <a:xfrm>
          <a:off x="3199530" y="679"/>
          <a:ext cx="1830539" cy="146443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Irradiation campaign and PIE</a:t>
          </a:r>
          <a:endParaRPr lang="en-US" sz="1800" kern="1200" dirty="0"/>
        </a:p>
      </dsp:txBody>
      <dsp:txXfrm>
        <a:off x="3242422" y="43571"/>
        <a:ext cx="1744755" cy="1378647"/>
      </dsp:txXfrm>
    </dsp:sp>
    <dsp:sp modelId="{BAA68667-3CCB-A34C-AB4D-772948F2C494}">
      <dsp:nvSpPr>
        <dsp:cNvPr id="0" name=""/>
        <dsp:cNvSpPr/>
      </dsp:nvSpPr>
      <dsp:spPr>
        <a:xfrm rot="18900000">
          <a:off x="4610436" y="1910173"/>
          <a:ext cx="1762901" cy="549161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A4115F7-8AB5-8644-B7B6-D6989229F25C}">
      <dsp:nvSpPr>
        <dsp:cNvPr id="0" name=""/>
        <dsp:cNvSpPr/>
      </dsp:nvSpPr>
      <dsp:spPr>
        <a:xfrm>
          <a:off x="5199897" y="829258"/>
          <a:ext cx="1830539" cy="146443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Nuclear Code: RCC-</a:t>
          </a:r>
          <a:r>
            <a:rPr lang="en-US" sz="1800" kern="1200" dirty="0" err="1" smtClean="0"/>
            <a:t>MRx</a:t>
          </a:r>
          <a:endParaRPr lang="en-US" sz="1800" kern="1200" dirty="0"/>
        </a:p>
      </dsp:txBody>
      <dsp:txXfrm>
        <a:off x="5242789" y="872150"/>
        <a:ext cx="1744755" cy="1378647"/>
      </dsp:txXfrm>
    </dsp:sp>
    <dsp:sp modelId="{7BE9D15B-E6CB-AB4D-84A1-3295AA003DE8}">
      <dsp:nvSpPr>
        <dsp:cNvPr id="0" name=""/>
        <dsp:cNvSpPr/>
      </dsp:nvSpPr>
      <dsp:spPr>
        <a:xfrm>
          <a:off x="5180844" y="3287260"/>
          <a:ext cx="1762901" cy="549161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47E20C8-4CE2-974C-919A-7A2A0A76C11D}">
      <dsp:nvSpPr>
        <dsp:cNvPr id="0" name=""/>
        <dsp:cNvSpPr/>
      </dsp:nvSpPr>
      <dsp:spPr>
        <a:xfrm>
          <a:off x="6028476" y="2829625"/>
          <a:ext cx="1830539" cy="146443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Operational Risk Assessment</a:t>
          </a:r>
          <a:endParaRPr lang="en-US" sz="1800" kern="1200" dirty="0"/>
        </a:p>
      </dsp:txBody>
      <dsp:txXfrm>
        <a:off x="6071368" y="2872517"/>
        <a:ext cx="1744755" cy="137864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9F57FC-B3FF-4DF2-9417-962901C07B3B}" type="datetimeFigureOut">
              <a:rPr lang="sv-SE" smtClean="0"/>
              <a:t>2018-01-18</a:t>
            </a:fld>
            <a:endParaRPr lang="sv-SE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1A53A7-64CD-4D0E-AAE8-1AC9C79D7085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84655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412639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29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7291671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32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732805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35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838324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3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326305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4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6101828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10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1838697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13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6855492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17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8369804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21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6748285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24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7120254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28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6663398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smtClean="0"/>
              <a:t>Click to edit Master subtitle style</a:t>
            </a:r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7AC81-318B-4D49-A602-9E30227C87EC}" type="datetime1">
              <a:rPr lang="en-GB" noProof="0" smtClean="0"/>
              <a:t>18/01/2018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260648"/>
            <a:ext cx="1656184" cy="88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884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9CB0-346B-43FA-9EE6-F90C3F3BC0BA}" type="datetime1">
              <a:rPr lang="en-GB" noProof="0" smtClean="0"/>
              <a:t>18/01/2018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pic>
        <p:nvPicPr>
          <p:cNvPr id="8" name="Bildobjekt 5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008" y="319530"/>
            <a:ext cx="1370480" cy="73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099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66B7F-8271-49DA-A25A-F4BB9F476347}" type="datetime1">
              <a:rPr lang="en-GB" noProof="0" smtClean="0"/>
              <a:t>18/01/2018</a:t>
            </a:fld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pic>
        <p:nvPicPr>
          <p:cNvPr id="9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662" y="260648"/>
            <a:ext cx="1359826" cy="72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83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D23FA-05C4-4CC1-B281-2F815585BC1C}" type="datetime1">
              <a:rPr lang="en-GB" noProof="0" smtClean="0"/>
              <a:t>18/01/2018</a:t>
            </a:fld>
            <a:endParaRPr lang="en-GB" noProof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10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>
              <a:solidFill>
                <a:srgbClr val="0094C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7403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3233B-D569-4A6E-878F-CDE152514C47}" type="datetime1">
              <a:rPr lang="en-GB" noProof="0" smtClean="0"/>
              <a:t>18/01/2018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806408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2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8.jpeg"/><Relationship Id="rId5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4" Type="http://schemas.openxmlformats.org/officeDocument/2006/relationships/image" Target="../media/image11.png"/><Relationship Id="rId5" Type="http://schemas.openxmlformats.org/officeDocument/2006/relationships/image" Target="../media/image12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4" Type="http://schemas.openxmlformats.org/officeDocument/2006/relationships/image" Target="../media/image15.tiff"/><Relationship Id="rId5" Type="http://schemas.openxmlformats.org/officeDocument/2006/relationships/image" Target="../media/image16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7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openxmlformats.org/officeDocument/2006/relationships/image" Target="../media/image24.png"/><Relationship Id="rId5" Type="http://schemas.microsoft.com/office/2007/relationships/hdphoto" Target="../media/hdphoto3.wdp"/><Relationship Id="rId6" Type="http://schemas.openxmlformats.org/officeDocument/2006/relationships/image" Target="../media/image25.jpeg"/><Relationship Id="rId7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tif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4" Type="http://schemas.openxmlformats.org/officeDocument/2006/relationships/image" Target="../media/image10.png"/><Relationship Id="rId5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tif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emf"/><Relationship Id="rId3" Type="http://schemas.openxmlformats.org/officeDocument/2006/relationships/image" Target="../media/image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4000" dirty="0" smtClean="0"/>
              <a:t>Materials at ESS Target Station</a:t>
            </a:r>
            <a:endParaRPr lang="en-GB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GB" sz="2000" dirty="0" smtClean="0">
                <a:solidFill>
                  <a:schemeClr val="bg1"/>
                </a:solidFill>
              </a:rPr>
              <a:t>Yong </a:t>
            </a:r>
            <a:r>
              <a:rPr lang="en-GB" sz="2000" dirty="0" err="1" smtClean="0">
                <a:solidFill>
                  <a:schemeClr val="bg1"/>
                </a:solidFill>
              </a:rPr>
              <a:t>Joong</a:t>
            </a:r>
            <a:r>
              <a:rPr lang="en-GB" sz="2000" dirty="0" smtClean="0">
                <a:solidFill>
                  <a:schemeClr val="bg1"/>
                </a:solidFill>
              </a:rPr>
              <a:t> Lee</a:t>
            </a:r>
          </a:p>
          <a:p>
            <a:r>
              <a:rPr lang="en-GB" sz="2000" dirty="0" smtClean="0">
                <a:solidFill>
                  <a:schemeClr val="bg1"/>
                </a:solidFill>
              </a:rPr>
              <a:t>Group Leader – Materials</a:t>
            </a:r>
          </a:p>
          <a:p>
            <a:r>
              <a:rPr lang="en-GB" sz="2000" dirty="0" smtClean="0">
                <a:solidFill>
                  <a:schemeClr val="bg1"/>
                </a:solidFill>
              </a:rPr>
              <a:t>Target Division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86000" y="5949280"/>
            <a:ext cx="4572000" cy="60324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GB" sz="1600" smtClean="0">
                <a:solidFill>
                  <a:srgbClr val="FFFFFF"/>
                </a:solidFill>
              </a:rPr>
              <a:t>www.europeanspallationsource.se</a:t>
            </a:r>
          </a:p>
          <a:p>
            <a:pPr algn="ctr"/>
            <a:fld id="{656E358F-28A8-D04A-99E6-206C49444CD4}" type="datetime3">
              <a:rPr lang="en-GB" sz="1400" smtClean="0">
                <a:solidFill>
                  <a:srgbClr val="FFFFFF"/>
                </a:solidFill>
              </a:rPr>
              <a:t>18 January, 2018</a:t>
            </a:fld>
            <a:endParaRPr lang="en-GB" sz="1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4613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lvl="0" algn="ctr"/>
            <a:r>
              <a:rPr lang="en-US" sz="4000" dirty="0"/>
              <a:t>Irradiation Campaign and Post Irradiation Examination</a:t>
            </a:r>
          </a:p>
        </p:txBody>
      </p:sp>
    </p:spTree>
    <p:extLst>
      <p:ext uri="{BB962C8B-B14F-4D97-AF65-F5344CB8AC3E}">
        <p14:creationId xmlns:p14="http://schemas.microsoft.com/office/powerpoint/2010/main" val="1833998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Tungsten: </a:t>
            </a:r>
            <a:r>
              <a:rPr lang="en-US" dirty="0"/>
              <a:t>STIP</a:t>
            </a:r>
            <a:r>
              <a:rPr lang="en-US" dirty="0" smtClean="0"/>
              <a:t>-V W PIE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4114800" cy="1827767"/>
          </a:xfrm>
        </p:spPr>
        <p:txBody>
          <a:bodyPr>
            <a:normAutofit fontScale="55000" lnSpcReduction="20000"/>
          </a:bodyPr>
          <a:lstStyle/>
          <a:p>
            <a:pPr marL="285750" indent="-285750">
              <a:lnSpc>
                <a:spcPct val="150000"/>
              </a:lnSpc>
            </a:pPr>
            <a:r>
              <a:rPr lang="en-GB" smtClean="0"/>
              <a:t>STIP-V </a:t>
            </a:r>
            <a:r>
              <a:rPr lang="en-GB" dirty="0" smtClean="0"/>
              <a:t>Irradiated between 2007 – 2008</a:t>
            </a:r>
            <a:endParaRPr lang="en-US" dirty="0" smtClean="0"/>
          </a:p>
          <a:p>
            <a:pPr marL="285750" indent="-285750">
              <a:lnSpc>
                <a:spcPct val="150000"/>
              </a:lnSpc>
            </a:pPr>
            <a:r>
              <a:rPr lang="en-US" dirty="0" smtClean="0"/>
              <a:t>2 </a:t>
            </a:r>
            <a:r>
              <a:rPr lang="en-US" dirty="0"/>
              <a:t>hot-rolled tungsten bars, size: </a:t>
            </a:r>
            <a:r>
              <a:rPr lang="en-US" dirty="0" smtClean="0"/>
              <a:t>60x8x1mm</a:t>
            </a:r>
          </a:p>
          <a:p>
            <a:pPr marL="285750" indent="-285750">
              <a:lnSpc>
                <a:spcPct val="150000"/>
              </a:lnSpc>
            </a:pPr>
            <a:r>
              <a:rPr lang="en-US" dirty="0" smtClean="0"/>
              <a:t>Displacement damage: 5 </a:t>
            </a:r>
            <a:r>
              <a:rPr lang="en-US" dirty="0"/>
              <a:t>- 28 </a:t>
            </a:r>
            <a:r>
              <a:rPr lang="en-US" dirty="0" err="1" smtClean="0"/>
              <a:t>dpa</a:t>
            </a:r>
            <a:endParaRPr lang="en-US" dirty="0" smtClean="0"/>
          </a:p>
          <a:p>
            <a:pPr marL="285750" indent="-285750">
              <a:lnSpc>
                <a:spcPct val="150000"/>
              </a:lnSpc>
            </a:pPr>
            <a:r>
              <a:rPr lang="en-US" dirty="0" smtClean="0"/>
              <a:t>Irradiation Temperature: 100 °C-800 °</a:t>
            </a:r>
            <a:r>
              <a:rPr lang="en-US" dirty="0"/>
              <a:t>C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11</a:t>
            </a:fld>
            <a:endParaRPr lang="en-GB" noProof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29" b="917"/>
          <a:stretch/>
        </p:blipFill>
        <p:spPr bwMode="auto">
          <a:xfrm>
            <a:off x="4572000" y="1772816"/>
            <a:ext cx="4235868" cy="4870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24" t="4924" r="15623"/>
          <a:stretch/>
        </p:blipFill>
        <p:spPr bwMode="auto">
          <a:xfrm rot="5400000">
            <a:off x="6181999" y="1386953"/>
            <a:ext cx="2756665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 descr="STIP_V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573016"/>
            <a:ext cx="4195068" cy="3215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801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Tungsten: </a:t>
            </a:r>
            <a:r>
              <a:rPr lang="sv-SE" dirty="0" smtClean="0"/>
              <a:t>M3</a:t>
            </a:r>
            <a:r>
              <a:rPr lang="sv-SE" dirty="0"/>
              <a:t>-beamline of GSI UNILAC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1772817"/>
            <a:ext cx="4032448" cy="2088232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50000"/>
              </a:lnSpc>
            </a:pPr>
            <a:r>
              <a:rPr lang="en-US" dirty="0" smtClean="0"/>
              <a:t>Uranium beam on tungsten coins</a:t>
            </a:r>
          </a:p>
          <a:p>
            <a:pPr lvl="1"/>
            <a:r>
              <a:rPr lang="en-US" dirty="0" smtClean="0"/>
              <a:t>Charge state +28</a:t>
            </a:r>
            <a:endParaRPr lang="en-US" dirty="0"/>
          </a:p>
          <a:p>
            <a:pPr lvl="1"/>
            <a:r>
              <a:rPr lang="en-US" dirty="0"/>
              <a:t>Beam energy: 4.8 MeV/u</a:t>
            </a:r>
          </a:p>
          <a:p>
            <a:pPr lvl="1"/>
            <a:r>
              <a:rPr lang="en-US" dirty="0"/>
              <a:t>Ion flux: Max. 1e10 ions/cm</a:t>
            </a:r>
            <a:r>
              <a:rPr lang="en-US" baseline="30000" dirty="0"/>
              <a:t>2</a:t>
            </a:r>
            <a:r>
              <a:rPr lang="en-US" dirty="0"/>
              <a:t>/pulse</a:t>
            </a:r>
          </a:p>
          <a:p>
            <a:pPr lvl="1"/>
            <a:r>
              <a:rPr lang="en-US" dirty="0"/>
              <a:t>Pulse length: </a:t>
            </a:r>
            <a:r>
              <a:rPr lang="en-US" dirty="0" smtClean="0"/>
              <a:t>100 us</a:t>
            </a:r>
          </a:p>
          <a:p>
            <a:pPr lvl="1"/>
            <a:r>
              <a:rPr lang="en-US" dirty="0" smtClean="0"/>
              <a:t>Repetition </a:t>
            </a:r>
            <a:r>
              <a:rPr lang="en-US" dirty="0"/>
              <a:t>rate: 1 Hz</a:t>
            </a:r>
          </a:p>
          <a:p>
            <a:pPr marL="0" indent="0">
              <a:buNone/>
            </a:pPr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12</a:t>
            </a:fld>
            <a:endParaRPr lang="sv-SE" dirty="0"/>
          </a:p>
        </p:txBody>
      </p:sp>
      <p:sp>
        <p:nvSpPr>
          <p:cNvPr id="5" name="TextBox 4"/>
          <p:cNvSpPr txBox="1"/>
          <p:nvPr/>
        </p:nvSpPr>
        <p:spPr>
          <a:xfrm>
            <a:off x="5220072" y="1844824"/>
            <a:ext cx="3684446" cy="156966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2400" u="sng" dirty="0" smtClean="0"/>
              <a:t>ESS beam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smtClean="0"/>
              <a:t>Energy - 2.5 GeV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smtClean="0"/>
              <a:t>Rep. rate - 14 Hz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Pulse </a:t>
            </a:r>
            <a:r>
              <a:rPr lang="en-GB" sz="2400" dirty="0" smtClean="0"/>
              <a:t>length - 2.86 </a:t>
            </a:r>
            <a:r>
              <a:rPr lang="en-GB" sz="2400" dirty="0" err="1" smtClean="0"/>
              <a:t>ms</a:t>
            </a:r>
            <a:endParaRPr lang="en-GB" sz="2400" dirty="0" smtClean="0"/>
          </a:p>
        </p:txBody>
      </p:sp>
      <p:pic>
        <p:nvPicPr>
          <p:cNvPr id="6" name="Picture 2" descr="C:\Users\jemilahabainy\Documents\GSI\20161027_18392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297" t="28436" r="32686" b="20041"/>
          <a:stretch/>
        </p:blipFill>
        <p:spPr bwMode="auto">
          <a:xfrm>
            <a:off x="827584" y="4077072"/>
            <a:ext cx="3372887" cy="191599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:\Users\jemilahabainy\Documents\GSI\GSI beam time Nov 2015\GSI PICs\Equipment\20151025_10114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933056"/>
            <a:ext cx="4416235" cy="248413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2286000"/>
            <a:ext cx="4546453" cy="2891468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45954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Proton Beam Window: BLIP Irradiation Program at BNL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4186808" cy="4756149"/>
          </a:xfrm>
        </p:spPr>
        <p:txBody>
          <a:bodyPr>
            <a:normAutofit fontScale="92500"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Purposes: 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Characterization of helium bubble size and distribution in Al6061-T6 and Al5754-O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Extension of PBW lifetime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Beam </a:t>
            </a:r>
            <a:r>
              <a:rPr lang="en-US" dirty="0">
                <a:solidFill>
                  <a:srgbClr val="000000"/>
                </a:solidFill>
              </a:rPr>
              <a:t>Parameters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Energy: 181 MeV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Current: 165 uA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Rastered Beam </a:t>
            </a:r>
            <a:r>
              <a:rPr lang="en-US" dirty="0" smtClean="0">
                <a:solidFill>
                  <a:srgbClr val="000000"/>
                </a:solidFill>
              </a:rPr>
              <a:t>Profile</a:t>
            </a:r>
          </a:p>
          <a:p>
            <a:pPr lvl="1"/>
            <a:r>
              <a:rPr lang="en-US" dirty="0" smtClean="0"/>
              <a:t>Assessment of </a:t>
            </a:r>
            <a:r>
              <a:rPr lang="en-US" dirty="0"/>
              <a:t>the material properties of PBW under proton </a:t>
            </a:r>
            <a:r>
              <a:rPr lang="en-US" dirty="0" smtClean="0"/>
              <a:t>irradiation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13</a:t>
            </a:fld>
            <a:endParaRPr lang="en-GB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6666" r="18334" b="4444"/>
          <a:stretch/>
        </p:blipFill>
        <p:spPr>
          <a:xfrm>
            <a:off x="5410200" y="3970037"/>
            <a:ext cx="2743200" cy="2644048"/>
          </a:xfrm>
          <a:prstGeom prst="rect">
            <a:avLst/>
          </a:prstGeom>
        </p:spPr>
      </p:pic>
      <p:pic>
        <p:nvPicPr>
          <p:cNvPr id="13" name="Picture 12" descr="SampleLayout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6" t="11899" r="12406" b="11163"/>
          <a:stretch/>
        </p:blipFill>
        <p:spPr>
          <a:xfrm>
            <a:off x="5148203" y="1569645"/>
            <a:ext cx="3137586" cy="232034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0"/>
          <a:stretch/>
        </p:blipFill>
        <p:spPr>
          <a:xfrm>
            <a:off x="3505200" y="914400"/>
            <a:ext cx="3211796" cy="412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90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Target Drive Unit: Polymers and Lubricants</a:t>
            </a:r>
            <a:endParaRPr lang="en-US" dirty="0"/>
          </a:p>
        </p:txBody>
      </p:sp>
      <p:pic>
        <p:nvPicPr>
          <p:cNvPr id="5" name="Content Placeholder 4" descr="rds_spes.tif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" r="2145"/>
          <a:stretch/>
        </p:blipFill>
        <p:spPr>
          <a:xfrm>
            <a:off x="323528" y="1556793"/>
            <a:ext cx="4873865" cy="3096344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14</a:t>
            </a:fld>
            <a:endParaRPr lang="en-GB" noProof="0"/>
          </a:p>
        </p:txBody>
      </p:sp>
      <p:pic>
        <p:nvPicPr>
          <p:cNvPr id="6" name="Picture 5" descr="lena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4149080"/>
            <a:ext cx="2736304" cy="2400624"/>
          </a:xfrm>
          <a:prstGeom prst="rect">
            <a:avLst/>
          </a:prstGeom>
        </p:spPr>
      </p:pic>
      <p:pic>
        <p:nvPicPr>
          <p:cNvPr id="7" name="Picture 6" descr="spes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700808"/>
            <a:ext cx="3746683" cy="2808312"/>
          </a:xfrm>
          <a:prstGeom prst="rect">
            <a:avLst/>
          </a:prstGeom>
        </p:spPr>
      </p:pic>
      <p:pic>
        <p:nvPicPr>
          <p:cNvPr id="8" name="Picture 7" descr="viton.tif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4581128"/>
            <a:ext cx="2808312" cy="21911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86000" y="2133600"/>
            <a:ext cx="5715000" cy="286232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/>
              <a:t>The radiation resistance of polymers, adhesives and cables are compiled in CERN yellow book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 smtClean="0"/>
              <a:t>BUT, the compiled data is based on gamma radiation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 smtClean="0"/>
              <a:t>In the target monolith, most of the radiation dose is due to neutrons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 smtClean="0"/>
              <a:t>There has been progress in materials since 1980s when the CERN yellow book was published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This requires new R&amp;D program to plan the service lifetime of polymers and lubricants at 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2820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Ongoing Irradiation Campaign and PIE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43007924"/>
              </p:ext>
            </p:extLst>
          </p:nvPr>
        </p:nvGraphicFramePr>
        <p:xfrm>
          <a:off x="457200" y="1600200"/>
          <a:ext cx="8229600" cy="4973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49680"/>
                <a:gridCol w="1249680"/>
                <a:gridCol w="1249680"/>
                <a:gridCol w="1249680"/>
                <a:gridCol w="1249680"/>
                <a:gridCol w="19812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Material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Application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Beam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Irradiation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PIE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Status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 rowSpan="2">
                  <a:txBody>
                    <a:bodyPr/>
                    <a:lstStyle/>
                    <a:p>
                      <a:r>
                        <a:rPr lang="en-US" sz="1600" dirty="0" smtClean="0"/>
                        <a:t>Tungsten</a:t>
                      </a:r>
                      <a:endParaRPr lang="en-US" sz="16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US" sz="1600" dirty="0" smtClean="0"/>
                        <a:t>Spallation Material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Proton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PSI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PSI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charset="0"/>
                        <a:buChar char="•"/>
                      </a:pPr>
                      <a:r>
                        <a:rPr lang="en-US" sz="1600" dirty="0" smtClean="0"/>
                        <a:t>Irradiation: Completed</a:t>
                      </a:r>
                    </a:p>
                    <a:p>
                      <a:pPr marL="285750" indent="-285750">
                        <a:buFont typeface="Arial" charset="0"/>
                        <a:buChar char="•"/>
                      </a:pPr>
                      <a:r>
                        <a:rPr lang="en-US" sz="1600" dirty="0" smtClean="0"/>
                        <a:t>PIE: In Progress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Uranium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GSI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PSI/</a:t>
                      </a:r>
                      <a:r>
                        <a:rPr lang="en-US" sz="1600" dirty="0" err="1" smtClean="0"/>
                        <a:t>Darlana</a:t>
                      </a:r>
                      <a:r>
                        <a:rPr lang="en-US" sz="1600" dirty="0" smtClean="0"/>
                        <a:t> University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charset="0"/>
                        <a:buChar char="•"/>
                      </a:pPr>
                      <a:r>
                        <a:rPr lang="en-US" sz="1600" dirty="0" smtClean="0"/>
                        <a:t>Irradiation: Completed</a:t>
                      </a:r>
                    </a:p>
                    <a:p>
                      <a:pPr marL="285750" indent="-285750">
                        <a:buFont typeface="Arial" charset="0"/>
                        <a:buChar char="•"/>
                      </a:pPr>
                      <a:r>
                        <a:rPr lang="en-US" sz="1600" dirty="0" smtClean="0"/>
                        <a:t>PIE: Completed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Al6061-T6/Al5754-O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Proton Beam Window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Proton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BNL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PNNL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charset="0"/>
                        <a:buChar char="•"/>
                      </a:pPr>
                      <a:r>
                        <a:rPr lang="en-US" sz="1600" dirty="0" smtClean="0"/>
                        <a:t>Irradiation: In Progress</a:t>
                      </a:r>
                    </a:p>
                    <a:p>
                      <a:pPr marL="285750" indent="-285750">
                        <a:buFont typeface="Arial" charset="0"/>
                        <a:buChar char="•"/>
                      </a:pPr>
                      <a:r>
                        <a:rPr lang="en-US" sz="1600" dirty="0" smtClean="0"/>
                        <a:t>PIE: In Preparation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Polymers and Lubricants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Sealing, Cabling, Lubricating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Neutron/Gamma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INFN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INFN/Univ. of Brescia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charset="0"/>
                        <a:buChar char="•"/>
                      </a:pPr>
                      <a:r>
                        <a:rPr lang="en-US" sz="1600" dirty="0" smtClean="0"/>
                        <a:t>Irradiation: In Progress</a:t>
                      </a:r>
                    </a:p>
                    <a:p>
                      <a:pPr marL="285750" indent="-285750">
                        <a:buFont typeface="Arial" charset="0"/>
                        <a:buChar char="•"/>
                      </a:pPr>
                      <a:r>
                        <a:rPr lang="en-US" sz="1600" dirty="0" smtClean="0"/>
                        <a:t>PIE: In Progress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Cr:Al</a:t>
                      </a:r>
                      <a:r>
                        <a:rPr lang="en-US" sz="1600" baseline="-25000" dirty="0" smtClean="0"/>
                        <a:t>2</a:t>
                      </a:r>
                      <a:r>
                        <a:rPr lang="en-US" sz="1600" baseline="0" dirty="0" smtClean="0"/>
                        <a:t>O</a:t>
                      </a:r>
                      <a:r>
                        <a:rPr lang="en-US" sz="1600" baseline="-25000" dirty="0" smtClean="0"/>
                        <a:t>3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Beam Imaging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Proton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BNL/DTU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PNNL/Diamond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charset="0"/>
                        <a:buChar char="•"/>
                      </a:pPr>
                      <a:r>
                        <a:rPr lang="en-US" sz="1600" dirty="0" smtClean="0"/>
                        <a:t>Irradiation: In Progress</a:t>
                      </a:r>
                    </a:p>
                    <a:p>
                      <a:pPr marL="285750" indent="-285750">
                        <a:buFont typeface="Arial" charset="0"/>
                        <a:buChar char="•"/>
                      </a:pPr>
                      <a:r>
                        <a:rPr lang="en-US" sz="1600" dirty="0" smtClean="0"/>
                        <a:t>PIE: In Preparation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15</a:t>
            </a:fld>
            <a:endParaRPr lang="en-GB" noProof="0"/>
          </a:p>
        </p:txBody>
      </p:sp>
      <p:sp>
        <p:nvSpPr>
          <p:cNvPr id="3" name="TextBox 2"/>
          <p:cNvSpPr txBox="1"/>
          <p:nvPr/>
        </p:nvSpPr>
        <p:spPr>
          <a:xfrm>
            <a:off x="800871" y="3655110"/>
            <a:ext cx="7542258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Electronic </a:t>
            </a:r>
            <a:r>
              <a:rPr lang="en-US" sz="3600" b="1" dirty="0">
                <a:solidFill>
                  <a:srgbClr val="FF0000"/>
                </a:solidFill>
              </a:rPr>
              <a:t>d</a:t>
            </a:r>
            <a:r>
              <a:rPr lang="en-US" sz="3600" b="1" dirty="0" smtClean="0">
                <a:solidFill>
                  <a:srgbClr val="FF0000"/>
                </a:solidFill>
              </a:rPr>
              <a:t>evices are </a:t>
            </a:r>
            <a:r>
              <a:rPr lang="en-US" sz="3600" b="1" dirty="0">
                <a:solidFill>
                  <a:srgbClr val="FF0000"/>
                </a:solidFill>
              </a:rPr>
              <a:t>not </a:t>
            </a:r>
            <a:r>
              <a:rPr lang="en-US" sz="3600" b="1" dirty="0" smtClean="0">
                <a:solidFill>
                  <a:srgbClr val="FF0000"/>
                </a:solidFill>
              </a:rPr>
              <a:t>yet covered.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036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Potential Collaboration Area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Spallation Materials and STS-JSNS</a:t>
            </a:r>
          </a:p>
          <a:p>
            <a:r>
              <a:rPr lang="en-US" dirty="0" smtClean="0"/>
              <a:t>Proton Beam Window Materials</a:t>
            </a:r>
          </a:p>
          <a:p>
            <a:pPr lvl="1"/>
            <a:r>
              <a:rPr lang="en-US" dirty="0" smtClean="0"/>
              <a:t>Aluminum alloys</a:t>
            </a:r>
          </a:p>
          <a:p>
            <a:pPr lvl="1"/>
            <a:r>
              <a:rPr lang="en-US" dirty="0" smtClean="0"/>
              <a:t>Titanium alloys</a:t>
            </a:r>
          </a:p>
          <a:p>
            <a:pPr lvl="1"/>
            <a:r>
              <a:rPr lang="en-US" dirty="0" smtClean="0"/>
              <a:t>Alloy 718</a:t>
            </a:r>
          </a:p>
          <a:p>
            <a:r>
              <a:rPr lang="en-US" dirty="0" smtClean="0"/>
              <a:t>Target Vessel Materials</a:t>
            </a:r>
          </a:p>
          <a:p>
            <a:r>
              <a:rPr lang="en-US" dirty="0" smtClean="0"/>
              <a:t>Moderator Vessel Materials</a:t>
            </a:r>
          </a:p>
          <a:p>
            <a:r>
              <a:rPr lang="en-US" dirty="0" smtClean="0"/>
              <a:t>Electronic Devices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16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000711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lvl="0" algn="ctr"/>
            <a:r>
              <a:rPr lang="en-US" sz="4000"/>
              <a:t>Kinetics of Ortho-Para Conversion and Online Monitoring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982067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65" t="5345" r="10549" b="4488"/>
          <a:stretch/>
        </p:blipFill>
        <p:spPr bwMode="auto">
          <a:xfrm>
            <a:off x="-66730" y="1993122"/>
            <a:ext cx="1466777" cy="1412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4076" y="132812"/>
            <a:ext cx="6412299" cy="1143000"/>
          </a:xfrm>
        </p:spPr>
        <p:txBody>
          <a:bodyPr>
            <a:noAutofit/>
          </a:bodyPr>
          <a:lstStyle/>
          <a:p>
            <a:r>
              <a:rPr lang="en-US" sz="2800" dirty="0" smtClean="0"/>
              <a:t>Observing Conversion in Liquid </a:t>
            </a:r>
            <a:r>
              <a:rPr lang="en-US" sz="2800" dirty="0"/>
              <a:t>Hydrogen </a:t>
            </a:r>
            <a:r>
              <a:rPr lang="en-US" sz="2800" dirty="0" smtClean="0"/>
              <a:t>(17K) </a:t>
            </a:r>
            <a:r>
              <a:rPr lang="en-US" sz="2800" dirty="0"/>
              <a:t>– </a:t>
            </a:r>
            <a:r>
              <a:rPr lang="en-US" sz="2800" dirty="0" smtClean="0"/>
              <a:t>in-situ </a:t>
            </a:r>
            <a:r>
              <a:rPr lang="en-US" sz="2800" dirty="0"/>
              <a:t>Raman and Neutron Vibrational Spectroscopy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18</a:t>
            </a:fld>
            <a:endParaRPr lang="sv-SE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32" b="3633"/>
          <a:stretch/>
        </p:blipFill>
        <p:spPr bwMode="auto">
          <a:xfrm>
            <a:off x="1540420" y="4005064"/>
            <a:ext cx="4471740" cy="2636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7"/>
          <a:stretch/>
        </p:blipFill>
        <p:spPr>
          <a:xfrm>
            <a:off x="1547664" y="1556792"/>
            <a:ext cx="4320480" cy="2583489"/>
          </a:xfr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22" r="14332" b="13053"/>
          <a:stretch/>
        </p:blipFill>
        <p:spPr bwMode="auto">
          <a:xfrm>
            <a:off x="351681" y="4002041"/>
            <a:ext cx="815525" cy="1317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146562" y="1940332"/>
            <a:ext cx="481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3:1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907704" y="3164468"/>
            <a:ext cx="482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0:1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051720" y="2372380"/>
            <a:ext cx="482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1:1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267744" y="1545422"/>
            <a:ext cx="12087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ortho:para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2411760" y="4365104"/>
            <a:ext cx="612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para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139952" y="5075892"/>
            <a:ext cx="716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ortho</a:t>
            </a:r>
            <a:endParaRPr lang="en-US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0" y="3405741"/>
            <a:ext cx="13740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RAMAN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-4127" y="1512625"/>
            <a:ext cx="8006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NVS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 flipV="1">
            <a:off x="3347864" y="1881962"/>
            <a:ext cx="0" cy="826958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3488258" y="1926109"/>
            <a:ext cx="14111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p-H</a:t>
            </a:r>
            <a:r>
              <a:rPr lang="en-US" baseline="-25000" dirty="0" smtClean="0"/>
              <a:t>2</a:t>
            </a:r>
            <a:r>
              <a:rPr lang="en-US" dirty="0" smtClean="0"/>
              <a:t> </a:t>
            </a:r>
            <a:r>
              <a:rPr lang="en-US" dirty="0" err="1" smtClean="0"/>
              <a:t>increas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0" y="5609894"/>
            <a:ext cx="15440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>
                <a:solidFill>
                  <a:srgbClr val="000000"/>
                </a:solidFill>
              </a:rPr>
              <a:t>ortho</a:t>
            </a:r>
            <a:r>
              <a:rPr lang="en-US" sz="1800" dirty="0">
                <a:solidFill>
                  <a:srgbClr val="000000"/>
                </a:solidFill>
              </a:rPr>
              <a:t>/para H</a:t>
            </a:r>
            <a:r>
              <a:rPr lang="en-US" sz="1800" baseline="-25000" dirty="0">
                <a:solidFill>
                  <a:srgbClr val="000000"/>
                </a:solidFill>
              </a:rPr>
              <a:t>2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</a:p>
          <a:p>
            <a:r>
              <a:rPr lang="en-US" sz="1800" dirty="0">
                <a:solidFill>
                  <a:srgbClr val="000000"/>
                </a:solidFill>
              </a:rPr>
              <a:t>converter</a:t>
            </a:r>
          </a:p>
        </p:txBody>
      </p:sp>
      <p:sp>
        <p:nvSpPr>
          <p:cNvPr id="20" name="Slide Number Placeholder 3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v-S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51115BC-487E-4422-894C-CB7CD3E79223}" type="slidenum">
              <a:rPr lang="sv-SE" smtClean="0"/>
              <a:pPr/>
              <a:t>18</a:t>
            </a:fld>
            <a:endParaRPr lang="sv-SE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0458" y="1649232"/>
            <a:ext cx="2579083" cy="4705618"/>
          </a:xfrm>
          <a:prstGeom prst="rect">
            <a:avLst/>
          </a:prstGeom>
        </p:spPr>
      </p:pic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8410" y="1608623"/>
            <a:ext cx="864096" cy="634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4459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44624"/>
            <a:ext cx="7272808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Offline catalyst testing and optimization of o/p H2 monitoring system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19</a:t>
            </a:fld>
            <a:endParaRPr lang="sv-SE" dirty="0"/>
          </a:p>
        </p:txBody>
      </p:sp>
      <p:sp>
        <p:nvSpPr>
          <p:cNvPr id="10" name="TextBox 9"/>
          <p:cNvSpPr txBox="1"/>
          <p:nvPr/>
        </p:nvSpPr>
        <p:spPr>
          <a:xfrm>
            <a:off x="5709147" y="4665910"/>
            <a:ext cx="31867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Sapphire: good transmission for 532 nm </a:t>
            </a:r>
            <a:r>
              <a:rPr lang="en-US" dirty="0" err="1" smtClean="0"/>
              <a:t>ligh</a:t>
            </a:r>
            <a:r>
              <a:rPr lang="en-US" dirty="0" smtClean="0"/>
              <a:t> / high strength for l-H2 under pressure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67" t="26510" r="118" b="11531"/>
          <a:stretch/>
        </p:blipFill>
        <p:spPr>
          <a:xfrm>
            <a:off x="35496" y="2006673"/>
            <a:ext cx="2820273" cy="185437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958072" y="6517445"/>
            <a:ext cx="7935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/>
              <a:t>Cryostat</a:t>
            </a:r>
            <a:endParaRPr lang="en-US" sz="1400" i="1" dirty="0"/>
          </a:p>
        </p:txBody>
      </p:sp>
      <p:sp>
        <p:nvSpPr>
          <p:cNvPr id="17" name="TextBox 16"/>
          <p:cNvSpPr txBox="1"/>
          <p:nvPr/>
        </p:nvSpPr>
        <p:spPr>
          <a:xfrm>
            <a:off x="0" y="2779971"/>
            <a:ext cx="34228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Sample cells </a:t>
            </a:r>
            <a:r>
              <a:rPr lang="en-US" sz="1400" i="1" dirty="0" smtClean="0"/>
              <a:t>sapphire (left)and quartz (right)</a:t>
            </a:r>
            <a:endParaRPr lang="en-US" sz="1400" i="1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427" t="1557" r="32085" b="2177"/>
          <a:stretch/>
        </p:blipFill>
        <p:spPr>
          <a:xfrm>
            <a:off x="3131839" y="2276872"/>
            <a:ext cx="2088233" cy="424847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55" t="8174" r="7270" b="37400"/>
          <a:stretch/>
        </p:blipFill>
        <p:spPr>
          <a:xfrm rot="5400000">
            <a:off x="315772" y="3842236"/>
            <a:ext cx="2534451" cy="2374923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755471" y="6309808"/>
            <a:ext cx="23274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/>
              <a:t>Raman spectrometer and laser source</a:t>
            </a:r>
            <a:endParaRPr lang="en-US" sz="1400" i="1" dirty="0"/>
          </a:p>
        </p:txBody>
      </p:sp>
      <p:sp>
        <p:nvSpPr>
          <p:cNvPr id="13" name="TextBox 12"/>
          <p:cNvSpPr txBox="1"/>
          <p:nvPr/>
        </p:nvSpPr>
        <p:spPr>
          <a:xfrm>
            <a:off x="293909" y="1556792"/>
            <a:ext cx="44941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Test setup in the ESS hydrogen laboratory</a:t>
            </a:r>
            <a:endParaRPr lang="en-US" sz="2000" dirty="0"/>
          </a:p>
        </p:txBody>
      </p:sp>
      <p:sp>
        <p:nvSpPr>
          <p:cNvPr id="21" name="TextBox 20"/>
          <p:cNvSpPr txBox="1"/>
          <p:nvPr/>
        </p:nvSpPr>
        <p:spPr>
          <a:xfrm>
            <a:off x="5506372" y="1484784"/>
            <a:ext cx="36021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Online Raman monitoring system for ESS moderator loop</a:t>
            </a:r>
            <a:endParaRPr lang="en-US" sz="2000" dirty="0"/>
          </a:p>
        </p:txBody>
      </p:sp>
      <p:grpSp>
        <p:nvGrpSpPr>
          <p:cNvPr id="25" name="Group 24"/>
          <p:cNvGrpSpPr/>
          <p:nvPr/>
        </p:nvGrpSpPr>
        <p:grpSpPr>
          <a:xfrm>
            <a:off x="5364088" y="2208922"/>
            <a:ext cx="3600400" cy="2516221"/>
            <a:chOff x="5364088" y="2208922"/>
            <a:chExt cx="3600400" cy="2516221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64088" y="2208922"/>
              <a:ext cx="3600400" cy="25162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7236296" y="2284388"/>
              <a:ext cx="144731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Raman probe</a:t>
              </a:r>
              <a:endParaRPr lang="en-US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7463115" y="3068960"/>
              <a:ext cx="1501373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Sapphire view</a:t>
              </a:r>
            </a:p>
            <a:p>
              <a:r>
                <a:rPr lang="en-US" dirty="0" smtClean="0"/>
                <a:t>port</a:t>
              </a:r>
              <a:endParaRPr lang="en-US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588224" y="3995772"/>
              <a:ext cx="64230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L-H2 </a:t>
              </a:r>
              <a:endParaRPr lang="en-US" dirty="0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506372" y="3212976"/>
              <a:ext cx="937836" cy="3600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27506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8800" dirty="0" smtClean="0"/>
              <a:t>Welcome!</a:t>
            </a:r>
            <a:endParaRPr lang="en-US" sz="8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US" altLang="ko-KR" sz="3200" b="1" dirty="0" smtClean="0"/>
          </a:p>
          <a:p>
            <a:pPr marL="0" indent="0" algn="ctr">
              <a:buNone/>
            </a:pPr>
            <a:endParaRPr lang="en-US" altLang="ko-KR" sz="3200" b="1" dirty="0"/>
          </a:p>
          <a:p>
            <a:pPr marL="0" indent="0" algn="ctr">
              <a:buNone/>
            </a:pPr>
            <a:r>
              <a:rPr lang="ko-KR" altLang="en-US" sz="3200" b="1" dirty="0" smtClean="0"/>
              <a:t>有朋自遠方來不亦樂乎</a:t>
            </a:r>
            <a:endParaRPr lang="en-US" altLang="ko-KR" sz="3200" b="1" dirty="0" smtClean="0"/>
          </a:p>
          <a:p>
            <a:pPr marL="0" indent="0" algn="ctr">
              <a:buNone/>
            </a:pPr>
            <a:endParaRPr lang="en-US" altLang="ko-KR" sz="3200" b="1" dirty="0" smtClean="0"/>
          </a:p>
          <a:p>
            <a:pPr marL="0" indent="0" algn="ctr">
              <a:buNone/>
            </a:pPr>
            <a:r>
              <a:rPr lang="ko-KR" altLang="en-US" sz="3200" b="1" dirty="0" smtClean="0"/>
              <a:t>學而時習之不亦說乎</a:t>
            </a:r>
            <a:endParaRPr lang="ko-KR" altLang="en-US" sz="3200" dirty="0"/>
          </a:p>
          <a:p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2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38913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Potential Collaboration Area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Characterization of Catalyzers</a:t>
            </a:r>
          </a:p>
          <a:p>
            <a:r>
              <a:rPr lang="en-US" dirty="0" smtClean="0"/>
              <a:t>Kinetics </a:t>
            </a:r>
            <a:r>
              <a:rPr lang="en-US" dirty="0" smtClean="0"/>
              <a:t>of Catalytic Conversion</a:t>
            </a:r>
          </a:p>
          <a:p>
            <a:pPr lvl="1"/>
            <a:r>
              <a:rPr lang="en-US" dirty="0" smtClean="0"/>
              <a:t>Dependence on catalyzer volume dimensions</a:t>
            </a:r>
          </a:p>
          <a:p>
            <a:pPr lvl="1"/>
            <a:r>
              <a:rPr lang="en-US" dirty="0" smtClean="0"/>
              <a:t>Fatigue with </a:t>
            </a:r>
            <a:r>
              <a:rPr lang="en-US" dirty="0" smtClean="0"/>
              <a:t>aging</a:t>
            </a:r>
          </a:p>
          <a:p>
            <a:r>
              <a:rPr lang="en-US" dirty="0"/>
              <a:t>Online Measurement Technique</a:t>
            </a:r>
          </a:p>
          <a:p>
            <a:pPr lvl="1"/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20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667661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lvl="0" algn="ctr"/>
            <a:r>
              <a:rPr lang="en-US" sz="4000"/>
              <a:t>Characterization of Beryllium as Reflector Material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182384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Reflector Material: Beryllium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167640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Beryllium Selection Criteria</a:t>
            </a:r>
          </a:p>
          <a:p>
            <a:pPr lvl="1"/>
            <a:r>
              <a:rPr lang="en-US" dirty="0" smtClean="0"/>
              <a:t>Isotropic texture</a:t>
            </a:r>
          </a:p>
          <a:p>
            <a:pPr lvl="1"/>
            <a:r>
              <a:rPr lang="en-US" dirty="0" smtClean="0"/>
              <a:t>Small grain size</a:t>
            </a:r>
          </a:p>
          <a:p>
            <a:pPr lvl="1"/>
            <a:r>
              <a:rPr lang="en-US" dirty="0" smtClean="0"/>
              <a:t>High purity</a:t>
            </a:r>
          </a:p>
          <a:p>
            <a:r>
              <a:rPr lang="en-US" dirty="0" smtClean="0"/>
              <a:t>R&amp;D on correlation between neutron scattering x-section and different </a:t>
            </a:r>
            <a:r>
              <a:rPr lang="en-US" dirty="0" smtClean="0"/>
              <a:t>beryllium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22</a:t>
            </a:fld>
            <a:endParaRPr lang="en-GB" noProof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3263900"/>
            <a:ext cx="5752858" cy="34575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162800" y="3276600"/>
            <a:ext cx="1672894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G. </a:t>
            </a:r>
            <a:r>
              <a:rPr lang="en-US" dirty="0" err="1" smtClean="0"/>
              <a:t>Muhrer</a:t>
            </a:r>
            <a:r>
              <a:rPr lang="en-US" dirty="0" smtClean="0"/>
              <a:t> et al.</a:t>
            </a:r>
          </a:p>
          <a:p>
            <a:r>
              <a:rPr lang="en-US" dirty="0" smtClean="0"/>
              <a:t>NIMA, 2007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5715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Potential Collaboration Area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Characterization of the correlation between different beryllium grades and </a:t>
            </a:r>
            <a:r>
              <a:rPr lang="en-US" dirty="0" err="1" smtClean="0"/>
              <a:t>neutronic</a:t>
            </a:r>
            <a:r>
              <a:rPr lang="en-US" dirty="0" smtClean="0"/>
              <a:t> performance </a:t>
            </a:r>
          </a:p>
          <a:p>
            <a:r>
              <a:rPr lang="en-US" dirty="0"/>
              <a:t>S</a:t>
            </a:r>
            <a:r>
              <a:rPr lang="en-US" dirty="0" smtClean="0"/>
              <a:t>etting up a common procurement guideline of beryllium for reflector applications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23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48155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lvl="0" algn="ctr"/>
            <a:r>
              <a:rPr lang="en-US" sz="4000"/>
              <a:t>Tritium Permeation and Release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696358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Tritium Permeation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029200" cy="4525963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Literature:</a:t>
            </a:r>
          </a:p>
          <a:p>
            <a:pPr lvl="1"/>
            <a:r>
              <a:rPr lang="en-US" dirty="0" smtClean="0"/>
              <a:t>Permeability (P) is a product of solubility (S) and diffusivity (D)</a:t>
            </a:r>
          </a:p>
          <a:p>
            <a:pPr lvl="1"/>
            <a:r>
              <a:rPr lang="en-US" dirty="0" smtClean="0"/>
              <a:t>Formula for permeation flux (J) based on assumption for constant T</a:t>
            </a:r>
          </a:p>
          <a:p>
            <a:r>
              <a:rPr lang="en-US" dirty="0" smtClean="0"/>
              <a:t>Calculating the permeation flux (J) for the ESS heat exchangers</a:t>
            </a:r>
          </a:p>
          <a:p>
            <a:pPr lvl="1"/>
            <a:r>
              <a:rPr lang="en-US" dirty="0" smtClean="0"/>
              <a:t>Large temperature gradient across the HX </a:t>
            </a:r>
          </a:p>
          <a:p>
            <a:pPr lvl="1"/>
            <a:r>
              <a:rPr lang="en-US" dirty="0" smtClean="0"/>
              <a:t>Need to analyze HX made with bimetallic walls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25</a:t>
            </a:fld>
            <a:endParaRPr lang="en-GB" noProof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5941730" y="1732847"/>
                <a:ext cx="2440270" cy="70173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charset="0"/>
                        </a:rPr>
                        <m:t>𝐾</m:t>
                      </m:r>
                      <m:r>
                        <a:rPr lang="en-US" sz="2400" b="0" i="1" smtClean="0">
                          <a:latin typeface="Cambria Math" charset="0"/>
                        </a:rPr>
                        <m:t>=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charset="0"/>
                            </a:rPr>
                            <m:t>𝐾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charset="0"/>
                            </a:rPr>
                            <m:t>0</m:t>
                          </m:r>
                        </m:sub>
                      </m:sSub>
                      <m:r>
                        <a:rPr lang="en-US" sz="2400" b="0" i="1" smtClean="0">
                          <a:latin typeface="Cambria Math" charset="0"/>
                        </a:rPr>
                        <m:t>𝑒𝑥𝑝</m:t>
                      </m:r>
                      <m:d>
                        <m:dPr>
                          <m:ctrlPr>
                            <a:rPr lang="is-IS" sz="2400" b="0" i="1" smtClean="0">
                              <a:latin typeface="Cambria Math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bg-BG" sz="2400" b="0" i="1" smtClean="0">
                                  <a:latin typeface="Cambria Math" charset="0"/>
                                </a:rPr>
                              </m:ctrlPr>
                            </m:fPr>
                            <m:num>
                              <m:r>
                                <a:rPr lang="bg-BG" sz="24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∆</m:t>
                              </m:r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𝐻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𝑆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𝑅𝑇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1730" y="1732847"/>
                <a:ext cx="2440270" cy="701731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6004808" y="2638749"/>
                <a:ext cx="2529592" cy="55271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i="1">
                        <a:latin typeface="Cambria Math" charset="0"/>
                      </a:rPr>
                      <m:t>𝐷</m:t>
                    </m:r>
                  </m:oMath>
                </a14:m>
                <a:r>
                  <a:rPr lang="en-US" sz="2400" b="0" dirty="0" smtClean="0"/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charset="0"/>
                      </a:rPr>
                      <m:t>=</m:t>
                    </m:r>
                    <m:sSub>
                      <m:sSubPr>
                        <m:ctrlPr>
                          <a:rPr lang="en-US" sz="2400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charset="0"/>
                          </a:rPr>
                          <m:t>𝐷</m:t>
                        </m:r>
                      </m:e>
                      <m:sub>
                        <m:r>
                          <a:rPr lang="en-US" sz="2400" b="0" i="1" smtClean="0">
                            <a:latin typeface="Cambria Math" charset="0"/>
                          </a:rPr>
                          <m:t>0</m:t>
                        </m:r>
                      </m:sub>
                    </m:sSub>
                    <m:r>
                      <a:rPr lang="en-US" sz="2400" b="0" i="1" smtClean="0">
                        <a:latin typeface="Cambria Math" charset="0"/>
                      </a:rPr>
                      <m:t>𝑒𝑥𝑝</m:t>
                    </m:r>
                    <m:d>
                      <m:dPr>
                        <m:ctrlPr>
                          <a:rPr lang="is-IS" sz="2400" b="0" i="1" smtClean="0">
                            <a:latin typeface="Cambria Math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bg-BG" sz="2400" b="0" i="1" smtClean="0">
                                <a:latin typeface="Cambria Math" charset="0"/>
                              </a:rPr>
                            </m:ctrlPr>
                          </m:fPr>
                          <m:num>
                            <m:r>
                              <a:rPr lang="bg-BG" sz="24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∆</m:t>
                            </m:r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𝐻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𝐷</m:t>
                                </m:r>
                              </m:sub>
                            </m:sSub>
                          </m:num>
                          <m:den>
                            <m:r>
                              <a:rPr lang="en-US" sz="2400" b="0" i="1" smtClean="0">
                                <a:latin typeface="Cambria Math" charset="0"/>
                              </a:rPr>
                              <m:t>𝑅𝑇</m:t>
                            </m:r>
                          </m:den>
                        </m:f>
                      </m:e>
                    </m:d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4808" y="2638749"/>
                <a:ext cx="2529592" cy="552715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5981659" y="3463023"/>
                <a:ext cx="1104405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charset="0"/>
                        </a:rPr>
                        <m:t>𝑃</m:t>
                      </m:r>
                      <m:r>
                        <a:rPr lang="en-US" sz="2400" b="0" i="1" smtClean="0">
                          <a:latin typeface="Cambria Math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charset="0"/>
                        </a:rPr>
                        <m:t>𝐾𝐷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81659" y="3463023"/>
                <a:ext cx="1104405" cy="369332"/>
              </a:xfrm>
              <a:prstGeom prst="rect">
                <a:avLst/>
              </a:prstGeom>
              <a:blipFill rotWithShape="0">
                <a:blip r:embed="rId4"/>
                <a:stretch>
                  <a:fillRect l="-6077" r="-5525" b="-49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6004808" y="4114800"/>
                <a:ext cx="1767592" cy="69140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charset="0"/>
                        </a:rPr>
                        <m:t>𝐽</m:t>
                      </m:r>
                      <m:r>
                        <a:rPr lang="en-US" sz="2400" b="0" i="1" smtClean="0">
                          <a:latin typeface="Cambria Math" charset="0"/>
                        </a:rPr>
                        <m:t>= </m:t>
                      </m:r>
                      <m:f>
                        <m:fPr>
                          <m:ctrlPr>
                            <a:rPr lang="bg-BG" sz="2400" b="0" i="1" smtClean="0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charset="0"/>
                            </a:rPr>
                            <m:t>𝑃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charset="0"/>
                            </a:rPr>
                            <m:t>𝑡</m:t>
                          </m:r>
                        </m:den>
                      </m:f>
                      <m:rad>
                        <m:radPr>
                          <m:degHide m:val="on"/>
                          <m:ctrlPr>
                            <a:rPr lang="bg-BG" sz="2400" b="0" i="1" smtClean="0">
                              <a:latin typeface="Cambria Math" charset="0"/>
                            </a:rPr>
                          </m:ctrlPr>
                        </m:radPr>
                        <m:deg/>
                        <m:e>
                          <m:sSub>
                            <m:sSubPr>
                              <m:ctrlPr>
                                <a:rPr lang="en-US" sz="2400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𝑝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charset="0"/>
                                    </a:rPr>
                                    <m:t>3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charset="0"/>
                                    </a:rPr>
                                    <m:t>𝐻</m:t>
                                  </m:r>
                                </m:sub>
                              </m:sSub>
                            </m:sub>
                          </m:sSub>
                        </m:e>
                      </m:ra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4808" y="4114800"/>
                <a:ext cx="1767592" cy="691408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78598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Tritium Permeation Flux through HX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Tritium Permeation Flux: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Total Tritium Permeation Rate: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26</a:t>
            </a:fld>
            <a:endParaRPr lang="en-GB" noProof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2057400"/>
            <a:ext cx="5996136" cy="30520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5710262"/>
            <a:ext cx="3279942" cy="8318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052" y="2272212"/>
            <a:ext cx="5571042" cy="3294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513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Potential Collaboration Area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Study of residual tritium release from the steel structure surrounding the high power target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27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080805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lvl="0" algn="ctr"/>
            <a:r>
              <a:rPr lang="en-GB" sz="4000" dirty="0"/>
              <a:t>Nitric Acid </a:t>
            </a:r>
            <a:r>
              <a:rPr lang="en-GB" sz="4000" dirty="0" smtClean="0"/>
              <a:t>Problems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030483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Nitric Acid Formation in NBOA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 smtClean="0"/>
              <a:t>G-value for HNO3 formation in moist air:</a:t>
            </a:r>
          </a:p>
          <a:p>
            <a:pPr lvl="1"/>
            <a:r>
              <a:rPr lang="en-GB" dirty="0" smtClean="0"/>
              <a:t>2.7 HNO3-molecules/100 eV</a:t>
            </a:r>
          </a:p>
          <a:p>
            <a:r>
              <a:rPr lang="en-GB" dirty="0" smtClean="0"/>
              <a:t>Fast neutron flux at 2 meters from the source:</a:t>
            </a:r>
          </a:p>
          <a:p>
            <a:pPr lvl="1"/>
            <a:r>
              <a:rPr lang="en-GB" dirty="0" smtClean="0"/>
              <a:t>1.9e19 neutrons/cm2/ESS-Year</a:t>
            </a:r>
          </a:p>
          <a:p>
            <a:r>
              <a:rPr lang="en-GB" dirty="0" smtClean="0"/>
              <a:t>Annual production of HNO3 molecules in NBOA:</a:t>
            </a:r>
          </a:p>
          <a:p>
            <a:pPr lvl="1"/>
            <a:r>
              <a:rPr lang="en-GB" dirty="0" smtClean="0"/>
              <a:t>5.3e20 HNO3-molecules/ESS-Year</a:t>
            </a:r>
          </a:p>
          <a:p>
            <a:r>
              <a:rPr lang="en-GB" dirty="0" smtClean="0"/>
              <a:t>Assuming the diameter of HNO3 molecule to be 300 pm, 1.6e19 HNO3 molecules are needed to form a molecular monolayer on the NBOA mirror surface:</a:t>
            </a:r>
          </a:p>
          <a:p>
            <a:pPr lvl="1"/>
            <a:r>
              <a:rPr lang="en-GB" dirty="0" smtClean="0"/>
              <a:t>About 30 HNO3 molecular layers will be formed on the NBOA mirror surface per year.  </a:t>
            </a:r>
            <a:endParaRPr lang="en-GB" dirty="0"/>
          </a:p>
          <a:p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913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Outline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514350" lvl="0" indent="-514350">
              <a:buFont typeface="+mj-lt"/>
              <a:buAutoNum type="arabicPeriod"/>
            </a:pPr>
            <a:r>
              <a:rPr lang="en-US" dirty="0" smtClean="0"/>
              <a:t>Material </a:t>
            </a:r>
            <a:r>
              <a:rPr lang="en-US" dirty="0"/>
              <a:t>Selection and Lifetime Criteria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dirty="0"/>
              <a:t>Irradiation Campaign and Post Irradiation Examination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dirty="0"/>
              <a:t>Kinetics of Ortho-Para Conversion and Online Monitoring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dirty="0"/>
              <a:t>Characterization of Beryllium as Reflector Material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dirty="0"/>
              <a:t>Tritium Permeation and Release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Nitric Acid </a:t>
            </a:r>
            <a:r>
              <a:rPr lang="en-GB" dirty="0" smtClean="0"/>
              <a:t>Problems</a:t>
            </a: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Advanced </a:t>
            </a:r>
            <a:r>
              <a:rPr lang="en-US" dirty="0"/>
              <a:t>Simulation Technologies </a:t>
            </a: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Materials </a:t>
            </a:r>
            <a:r>
              <a:rPr lang="en-US" dirty="0"/>
              <a:t>R&amp;D </a:t>
            </a:r>
            <a:r>
              <a:rPr lang="en-US" dirty="0" smtClean="0"/>
              <a:t>Prospects at </a:t>
            </a:r>
            <a:r>
              <a:rPr lang="en-US" dirty="0"/>
              <a:t>ESS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9028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Nitric Acid Formation in Monolith Atmosphere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GB" dirty="0"/>
              <a:t>Atmosphere: </a:t>
            </a:r>
            <a:endParaRPr lang="en-GB" dirty="0" smtClean="0"/>
          </a:p>
          <a:p>
            <a:pPr lvl="1"/>
            <a:r>
              <a:rPr lang="en-GB" dirty="0" smtClean="0"/>
              <a:t>Volume: 42 m3</a:t>
            </a:r>
            <a:endParaRPr lang="en-GB" dirty="0"/>
          </a:p>
          <a:p>
            <a:pPr lvl="1"/>
            <a:r>
              <a:rPr lang="en-GB" dirty="0"/>
              <a:t>50% Air + 50% Water Vapour</a:t>
            </a:r>
          </a:p>
          <a:p>
            <a:pPr lvl="1"/>
            <a:r>
              <a:rPr lang="en-GB" dirty="0"/>
              <a:t>Total partial pressure: 1 </a:t>
            </a:r>
            <a:r>
              <a:rPr lang="en-GB" dirty="0" smtClean="0"/>
              <a:t>mbar</a:t>
            </a:r>
          </a:p>
          <a:p>
            <a:pPr lvl="2"/>
            <a:r>
              <a:rPr lang="en-GB" dirty="0" smtClean="0"/>
              <a:t>2 moles of any gas </a:t>
            </a:r>
          </a:p>
          <a:p>
            <a:pPr lvl="2"/>
            <a:r>
              <a:rPr lang="en-GB" dirty="0" smtClean="0"/>
              <a:t>1.2e24 gas particles in the volume</a:t>
            </a:r>
          </a:p>
          <a:p>
            <a:r>
              <a:rPr lang="en-GB" dirty="0" smtClean="0"/>
              <a:t>Flight path from PBW to target: 3.5 m</a:t>
            </a:r>
          </a:p>
          <a:p>
            <a:r>
              <a:rPr lang="en-GB" dirty="0" smtClean="0"/>
              <a:t>Beam energy: 2 GeV</a:t>
            </a:r>
          </a:p>
          <a:p>
            <a:r>
              <a:rPr lang="en-GB" dirty="0" smtClean="0"/>
              <a:t>Energy deposition in the monolith atmosphere along the 3.5 m flight path of single 2 GeV proton:</a:t>
            </a:r>
          </a:p>
          <a:p>
            <a:pPr lvl="1"/>
            <a:r>
              <a:rPr lang="en-GB" dirty="0" smtClean="0"/>
              <a:t>452.61 eV: Production of 12 HNO3 molecules/proton </a:t>
            </a:r>
          </a:p>
          <a:p>
            <a:r>
              <a:rPr lang="en-GB" dirty="0" smtClean="0"/>
              <a:t>HNO3 molecule production rate</a:t>
            </a:r>
          </a:p>
          <a:p>
            <a:pPr lvl="1"/>
            <a:r>
              <a:rPr lang="en-GB" dirty="0" smtClean="0"/>
              <a:t>Beam current: 2.5 mA = 1.56e16 protons/s</a:t>
            </a:r>
          </a:p>
          <a:p>
            <a:pPr lvl="1"/>
            <a:r>
              <a:rPr lang="en-GB" dirty="0" smtClean="0"/>
              <a:t>HNO3-molecule production rate: </a:t>
            </a:r>
          </a:p>
          <a:p>
            <a:pPr lvl="2"/>
            <a:r>
              <a:rPr lang="en-GB" dirty="0" smtClean="0"/>
              <a:t>1.91e17 molecules/s (0.007 </a:t>
            </a:r>
            <a:r>
              <a:rPr lang="en-GB" dirty="0" err="1" smtClean="0"/>
              <a:t>liter</a:t>
            </a:r>
            <a:r>
              <a:rPr lang="en-GB" dirty="0" smtClean="0"/>
              <a:t>/s = 1.6e-7 mbar/s)</a:t>
            </a:r>
          </a:p>
          <a:p>
            <a:pPr lvl="2"/>
            <a:r>
              <a:rPr lang="en-GB" dirty="0" smtClean="0"/>
              <a:t>3.71e24 molecules/ESS-Year: 4 orders of magnitudes higher than that in NBOA</a:t>
            </a:r>
          </a:p>
          <a:p>
            <a:pPr lvl="1"/>
            <a:r>
              <a:rPr lang="en-GB" dirty="0" smtClean="0"/>
              <a:t>The monolith atmosphere (42 m3) is three orders of magnitudes larger than NBOA considered (0.035 m3)</a:t>
            </a:r>
          </a:p>
          <a:p>
            <a:pPr lvl="2"/>
            <a:r>
              <a:rPr lang="en-GB" b="1" u="sng" dirty="0" smtClean="0"/>
              <a:t>10 times </a:t>
            </a:r>
            <a:r>
              <a:rPr lang="en-GB" dirty="0" smtClean="0"/>
              <a:t>higher relative production rate in monolith atmosphere than in NBOA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30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520521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Potential Collaboration Area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495800" cy="2590799"/>
          </a:xfrm>
        </p:spPr>
        <p:txBody>
          <a:bodyPr/>
          <a:lstStyle/>
          <a:p>
            <a:r>
              <a:rPr lang="en-US" dirty="0" smtClean="0"/>
              <a:t>Collaboration on experiments for studying beam induced nitric acid formation and surface </a:t>
            </a:r>
            <a:r>
              <a:rPr lang="en-US" smtClean="0"/>
              <a:t>damage mechanism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31</a:t>
            </a:fld>
            <a:endParaRPr lang="en-GB" noProof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7095" y="1752600"/>
            <a:ext cx="4185503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5" t="4991" r="2849" b="43345"/>
          <a:stretch/>
        </p:blipFill>
        <p:spPr>
          <a:xfrm>
            <a:off x="1371600" y="4114800"/>
            <a:ext cx="6276647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763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/>
              <a:t>Advanced Simulation Technologies 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580106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Uncertainties in Simulations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Common miscommunication between the management and simulations specialists</a:t>
            </a:r>
          </a:p>
          <a:p>
            <a:pPr lvl="1"/>
            <a:r>
              <a:rPr lang="en-US" dirty="0" smtClean="0"/>
              <a:t>Nature is nonlinear </a:t>
            </a:r>
          </a:p>
          <a:p>
            <a:pPr lvl="1"/>
            <a:r>
              <a:rPr lang="en-US" dirty="0" smtClean="0"/>
              <a:t>Simulation is based on mathematical model which describes certain aspects of nature approximately</a:t>
            </a:r>
          </a:p>
          <a:p>
            <a:pPr lvl="1"/>
            <a:r>
              <a:rPr lang="en-US" dirty="0" smtClean="0"/>
              <a:t>The problem is approximately defined and the simulation solves the model exactly/approximately</a:t>
            </a:r>
          </a:p>
          <a:p>
            <a:r>
              <a:rPr lang="en-US" dirty="0" smtClean="0"/>
              <a:t>Philosophy: How to handle the uncertainties?</a:t>
            </a:r>
          </a:p>
          <a:p>
            <a:pPr lvl="1"/>
            <a:r>
              <a:rPr lang="en-US" dirty="0" smtClean="0"/>
              <a:t>Validation of subsystems and make a prediction of full system performance </a:t>
            </a:r>
          </a:p>
          <a:p>
            <a:pPr lvl="1"/>
            <a:r>
              <a:rPr lang="en-US" dirty="0" smtClean="0"/>
              <a:t>Simulations are used to reduce the number of expensive prototyping and type testing, not intended to solve the real life problems completely</a:t>
            </a:r>
          </a:p>
          <a:p>
            <a:pPr lvl="1"/>
            <a:r>
              <a:rPr lang="en-US" dirty="0" smtClean="0"/>
              <a:t>Each spallation source is a </a:t>
            </a:r>
            <a:r>
              <a:rPr lang="en-US" dirty="0" smtClean="0"/>
              <a:t>prototype</a:t>
            </a:r>
            <a:r>
              <a:rPr lang="en-US" dirty="0" smtClean="0"/>
              <a:t>/experiment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33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706032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Potential Collaboration Area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Strategy and Policy for handling simulation uncertainties based on well-defined philosophy</a:t>
            </a:r>
          </a:p>
          <a:p>
            <a:r>
              <a:rPr lang="en-US" dirty="0" smtClean="0"/>
              <a:t>Sharing of experiences and resources in advanced multi-physics simulations technologies</a:t>
            </a:r>
          </a:p>
          <a:p>
            <a:r>
              <a:rPr lang="en-US" dirty="0" smtClean="0"/>
              <a:t>Verification and Validation Experiments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34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79984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 smtClean="0"/>
              <a:t>Prospect for Materials R&amp;D at ESS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710771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Post Irradiation Examinations </a:t>
            </a:r>
            <a:r>
              <a:rPr lang="en-US" smtClean="0"/>
              <a:t>in Operation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PIE of the Components with Dose Limited </a:t>
            </a:r>
            <a:r>
              <a:rPr lang="en-US" dirty="0" smtClean="0"/>
              <a:t>Lifetime:</a:t>
            </a:r>
          </a:p>
          <a:p>
            <a:pPr lvl="1"/>
            <a:r>
              <a:rPr lang="en-US" dirty="0" smtClean="0"/>
              <a:t>After Service Lifetime </a:t>
            </a:r>
          </a:p>
          <a:p>
            <a:pPr lvl="1"/>
            <a:r>
              <a:rPr lang="en-US" dirty="0" smtClean="0"/>
              <a:t>After Premature Failure</a:t>
            </a:r>
          </a:p>
          <a:p>
            <a:r>
              <a:rPr lang="en-US" dirty="0" smtClean="0"/>
              <a:t>Irradiation Campaign and PIE in Collaboration:</a:t>
            </a:r>
          </a:p>
          <a:p>
            <a:pPr lvl="1"/>
            <a:r>
              <a:rPr lang="en-US" dirty="0" smtClean="0"/>
              <a:t>Materials after service lifetime or premature failure at other institutions</a:t>
            </a:r>
          </a:p>
          <a:p>
            <a:pPr lvl="1"/>
            <a:r>
              <a:rPr lang="en-US" dirty="0" smtClean="0"/>
              <a:t>Dedicated irradiation campaign and PIE of materials of common interests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36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810386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E</a:t>
            </a:r>
            <a:r>
              <a:rPr lang="en-US" dirty="0" smtClean="0"/>
              <a:t>SS </a:t>
            </a:r>
            <a:r>
              <a:rPr lang="en-US" b="1" dirty="0">
                <a:solidFill>
                  <a:srgbClr val="FFFF00"/>
                </a:solidFill>
              </a:rPr>
              <a:t>S</a:t>
            </a:r>
            <a:r>
              <a:rPr lang="en-US" dirty="0"/>
              <a:t>pallation </a:t>
            </a:r>
            <a:r>
              <a:rPr lang="en-US" b="1" dirty="0">
                <a:solidFill>
                  <a:srgbClr val="FFFF00"/>
                </a:solidFill>
              </a:rPr>
              <a:t>N</a:t>
            </a:r>
            <a:r>
              <a:rPr lang="en-US" dirty="0"/>
              <a:t>eutron </a:t>
            </a:r>
            <a:r>
              <a:rPr lang="en-US" b="1" dirty="0">
                <a:solidFill>
                  <a:srgbClr val="FFFF00"/>
                </a:solidFill>
              </a:rPr>
              <a:t>I</a:t>
            </a:r>
            <a:r>
              <a:rPr lang="en-US" dirty="0"/>
              <a:t>rradiation </a:t>
            </a:r>
            <a:r>
              <a:rPr lang="en-US" b="1" dirty="0" smtClean="0">
                <a:solidFill>
                  <a:srgbClr val="FFFF00"/>
                </a:solidFill>
              </a:rPr>
              <a:t>P</a:t>
            </a:r>
            <a:r>
              <a:rPr lang="en-US" dirty="0" smtClean="0"/>
              <a:t>rogram (</a:t>
            </a:r>
            <a:r>
              <a:rPr lang="en-US" b="1" dirty="0" smtClean="0">
                <a:solidFill>
                  <a:srgbClr val="FFFF00"/>
                </a:solidFill>
              </a:rPr>
              <a:t>ESNIP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00201"/>
            <a:ext cx="4724399" cy="5121274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ESNIP-I </a:t>
            </a:r>
            <a:r>
              <a:rPr lang="en-US" dirty="0"/>
              <a:t>(2019-2024)</a:t>
            </a:r>
          </a:p>
          <a:p>
            <a:pPr lvl="1"/>
            <a:r>
              <a:rPr lang="en-US" dirty="0"/>
              <a:t>Proof of Concept Module</a:t>
            </a:r>
          </a:p>
          <a:p>
            <a:pPr lvl="1"/>
            <a:r>
              <a:rPr lang="en-US" dirty="0"/>
              <a:t>Passively cooled by pre-moderator water flow</a:t>
            </a:r>
          </a:p>
          <a:p>
            <a:r>
              <a:rPr lang="en-US" dirty="0" smtClean="0"/>
              <a:t>ESNIP-II </a:t>
            </a:r>
            <a:r>
              <a:rPr lang="en-US" dirty="0"/>
              <a:t>(</a:t>
            </a:r>
            <a:r>
              <a:rPr lang="en-US" dirty="0" smtClean="0"/>
              <a:t>2024 and on)</a:t>
            </a:r>
            <a:r>
              <a:rPr lang="en-US" dirty="0"/>
              <a:t>: Vision</a:t>
            </a:r>
          </a:p>
          <a:p>
            <a:pPr lvl="1"/>
            <a:r>
              <a:rPr lang="en-US" dirty="0"/>
              <a:t>Located at the hot spot position for optimal damage dose</a:t>
            </a:r>
          </a:p>
          <a:p>
            <a:pPr lvl="1"/>
            <a:r>
              <a:rPr lang="en-US" dirty="0"/>
              <a:t>A</a:t>
            </a:r>
            <a:r>
              <a:rPr lang="en-US" dirty="0" smtClean="0"/>
              <a:t>ctive </a:t>
            </a:r>
            <a:r>
              <a:rPr lang="en-US" dirty="0"/>
              <a:t>temperature control</a:t>
            </a:r>
          </a:p>
          <a:p>
            <a:pPr lvl="1"/>
            <a:r>
              <a:rPr lang="en-US" dirty="0"/>
              <a:t>Larger Irradiation </a:t>
            </a:r>
            <a:r>
              <a:rPr lang="en-US" dirty="0" smtClean="0"/>
              <a:t>Volume</a:t>
            </a:r>
          </a:p>
          <a:p>
            <a:r>
              <a:rPr lang="en-US" dirty="0" smtClean="0"/>
              <a:t>Potential application for fusion materials research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37</a:t>
            </a:fld>
            <a:endParaRPr lang="sv-SE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8730" y="1600201"/>
            <a:ext cx="3810001" cy="2667000"/>
          </a:xfrm>
          <a:prstGeom prst="rect">
            <a:avLst/>
          </a:prstGeom>
        </p:spPr>
      </p:pic>
      <p:pic>
        <p:nvPicPr>
          <p:cNvPr id="6" name="Picture 5" descr="DEMO_vs_ESS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8730" y="4234016"/>
            <a:ext cx="3810001" cy="2524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818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op view 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191462"/>
            <a:ext cx="7157392" cy="466653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491880" y="4365104"/>
            <a:ext cx="1210588" cy="369332"/>
          </a:xfrm>
          <a:prstGeom prst="rect">
            <a:avLst/>
          </a:prstGeom>
          <a:solidFill>
            <a:schemeClr val="accent6">
              <a:alpha val="2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Storage Pit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987824" y="6093296"/>
            <a:ext cx="1524351" cy="369332"/>
          </a:xfrm>
          <a:prstGeom prst="rect">
            <a:avLst/>
          </a:prstGeom>
          <a:solidFill>
            <a:schemeClr val="accent6">
              <a:alpha val="2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Semi Hot Cells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995936" y="5085184"/>
            <a:ext cx="1039918" cy="646331"/>
          </a:xfrm>
          <a:prstGeom prst="rect">
            <a:avLst/>
          </a:prstGeom>
          <a:solidFill>
            <a:schemeClr val="accent6">
              <a:alpha val="2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Research </a:t>
            </a:r>
          </a:p>
          <a:p>
            <a:r>
              <a:rPr lang="en-US" dirty="0" smtClean="0"/>
              <a:t>Hot Cells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292080" y="4293096"/>
            <a:ext cx="1295209" cy="369332"/>
          </a:xfrm>
          <a:prstGeom prst="rect">
            <a:avLst/>
          </a:prstGeom>
          <a:solidFill>
            <a:schemeClr val="accent6">
              <a:alpha val="2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Process Cell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907704" y="5229200"/>
            <a:ext cx="1466755" cy="369332"/>
          </a:xfrm>
          <a:prstGeom prst="rect">
            <a:avLst/>
          </a:prstGeom>
          <a:solidFill>
            <a:schemeClr val="accent6">
              <a:alpha val="2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Transfer zone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FF00"/>
                </a:solidFill>
              </a:rPr>
              <a:t>PIE</a:t>
            </a:r>
            <a:r>
              <a:rPr lang="en-US" b="1" dirty="0" smtClean="0"/>
              <a:t> </a:t>
            </a:r>
            <a:r>
              <a:rPr lang="en-US" b="1" dirty="0" smtClean="0">
                <a:solidFill>
                  <a:srgbClr val="FFFF00"/>
                </a:solidFill>
              </a:rPr>
              <a:t>C</a:t>
            </a:r>
            <a:r>
              <a:rPr lang="en-US" dirty="0" smtClean="0"/>
              <a:t>ells at </a:t>
            </a:r>
            <a:r>
              <a:rPr lang="en-US" b="1" dirty="0" smtClean="0">
                <a:solidFill>
                  <a:srgbClr val="FFFF00"/>
                </a:solidFill>
              </a:rPr>
              <a:t>E</a:t>
            </a:r>
            <a:r>
              <a:rPr lang="en-US" dirty="0" smtClean="0"/>
              <a:t>SS</a:t>
            </a:r>
            <a:r>
              <a:rPr lang="en-US" dirty="0"/>
              <a:t> </a:t>
            </a:r>
            <a:r>
              <a:rPr lang="en-US" dirty="0" smtClean="0"/>
              <a:t>(</a:t>
            </a:r>
            <a:r>
              <a:rPr lang="en-US" b="1" dirty="0" smtClean="0">
                <a:solidFill>
                  <a:srgbClr val="FFFF00"/>
                </a:solidFill>
              </a:rPr>
              <a:t>PIECE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382000" cy="591261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 fontScale="85000" lnSpcReduction="10000"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Vision: Dedicated spallation materials research capability at ESS</a:t>
            </a:r>
            <a:endParaRPr lang="en-GB" dirty="0" smtClean="0">
              <a:solidFill>
                <a:srgbClr val="000000"/>
              </a:solidFill>
            </a:endParaRPr>
          </a:p>
        </p:txBody>
      </p:sp>
      <p:cxnSp>
        <p:nvCxnSpPr>
          <p:cNvPr id="4" name="Straight Arrow Connector 3"/>
          <p:cNvCxnSpPr>
            <a:stCxn id="6" idx="1"/>
            <a:endCxn id="10" idx="0"/>
          </p:cNvCxnSpPr>
          <p:nvPr/>
        </p:nvCxnSpPr>
        <p:spPr>
          <a:xfrm flipH="1">
            <a:off x="2641082" y="4549770"/>
            <a:ext cx="850798" cy="679430"/>
          </a:xfrm>
          <a:prstGeom prst="straightConnector1">
            <a:avLst/>
          </a:prstGeom>
          <a:ln w="38100" cmpd="sng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7" idx="0"/>
            <a:endCxn id="6" idx="2"/>
          </p:cNvCxnSpPr>
          <p:nvPr/>
        </p:nvCxnSpPr>
        <p:spPr>
          <a:xfrm flipV="1">
            <a:off x="3750000" y="4734436"/>
            <a:ext cx="347174" cy="1358860"/>
          </a:xfrm>
          <a:prstGeom prst="straightConnector1">
            <a:avLst/>
          </a:prstGeom>
          <a:ln w="38100" cmpd="sng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8" idx="0"/>
            <a:endCxn id="6" idx="2"/>
          </p:cNvCxnSpPr>
          <p:nvPr/>
        </p:nvCxnSpPr>
        <p:spPr>
          <a:xfrm flipH="1" flipV="1">
            <a:off x="4097174" y="4734436"/>
            <a:ext cx="418721" cy="350748"/>
          </a:xfrm>
          <a:prstGeom prst="straightConnector1">
            <a:avLst/>
          </a:prstGeom>
          <a:ln w="38100" cmpd="sng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8" idx="2"/>
            <a:endCxn id="7" idx="0"/>
          </p:cNvCxnSpPr>
          <p:nvPr/>
        </p:nvCxnSpPr>
        <p:spPr>
          <a:xfrm flipH="1">
            <a:off x="3750000" y="5731515"/>
            <a:ext cx="765895" cy="361781"/>
          </a:xfrm>
          <a:prstGeom prst="straightConnector1">
            <a:avLst/>
          </a:prstGeom>
          <a:ln w="38100" cmpd="sng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9" idx="2"/>
            <a:endCxn id="8" idx="3"/>
          </p:cNvCxnSpPr>
          <p:nvPr/>
        </p:nvCxnSpPr>
        <p:spPr>
          <a:xfrm flipH="1">
            <a:off x="5035854" y="4662428"/>
            <a:ext cx="903831" cy="745922"/>
          </a:xfrm>
          <a:prstGeom prst="straightConnector1">
            <a:avLst/>
          </a:prstGeom>
          <a:ln w="38100" cmpd="sng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1904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E</a:t>
            </a:r>
            <a:r>
              <a:rPr lang="en-US" b="1" dirty="0" smtClean="0"/>
              <a:t>SS</a:t>
            </a:r>
            <a:r>
              <a:rPr lang="en-US" b="1" dirty="0" smtClean="0">
                <a:solidFill>
                  <a:srgbClr val="FFFF00"/>
                </a:solidFill>
              </a:rPr>
              <a:t> </a:t>
            </a:r>
            <a:r>
              <a:rPr lang="en-US" b="1" dirty="0">
                <a:solidFill>
                  <a:srgbClr val="FFFF00"/>
                </a:solidFill>
              </a:rPr>
              <a:t>M</a:t>
            </a:r>
            <a:r>
              <a:rPr lang="en-US" b="1" dirty="0"/>
              <a:t>edical</a:t>
            </a:r>
            <a:r>
              <a:rPr lang="en-US" b="1" dirty="0">
                <a:solidFill>
                  <a:srgbClr val="FFFF00"/>
                </a:solidFill>
              </a:rPr>
              <a:t> I</a:t>
            </a:r>
            <a:r>
              <a:rPr lang="en-US" b="1" dirty="0"/>
              <a:t>sotope</a:t>
            </a:r>
            <a:r>
              <a:rPr lang="en-US" b="1" dirty="0">
                <a:solidFill>
                  <a:srgbClr val="FFFF00"/>
                </a:solidFill>
              </a:rPr>
              <a:t> P</a:t>
            </a:r>
            <a:r>
              <a:rPr lang="en-US" b="1" dirty="0"/>
              <a:t>roduction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smtClean="0">
                <a:solidFill>
                  <a:srgbClr val="FFFF00"/>
                </a:solidFill>
              </a:rPr>
              <a:t>F</a:t>
            </a:r>
            <a:r>
              <a:rPr lang="en-US" b="1" dirty="0" smtClean="0"/>
              <a:t>actory</a:t>
            </a:r>
            <a:r>
              <a:rPr lang="en-US" b="1" dirty="0" smtClean="0">
                <a:solidFill>
                  <a:srgbClr val="FFFF00"/>
                </a:solidFill>
              </a:rPr>
              <a:t> </a:t>
            </a:r>
            <a:r>
              <a:rPr lang="en-US" dirty="0" smtClean="0"/>
              <a:t>(</a:t>
            </a:r>
            <a:r>
              <a:rPr lang="en-US" b="1" dirty="0" smtClean="0">
                <a:solidFill>
                  <a:srgbClr val="FFFF00"/>
                </a:solidFill>
              </a:rPr>
              <a:t>EMIPF</a:t>
            </a:r>
            <a:r>
              <a:rPr lang="en-US" dirty="0" smtClean="0"/>
              <a:t>): Module in Target Upstream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191000" cy="4525963"/>
          </a:xfrm>
        </p:spPr>
        <p:txBody>
          <a:bodyPr/>
          <a:lstStyle/>
          <a:p>
            <a:r>
              <a:rPr lang="en-US" dirty="0" smtClean="0"/>
              <a:t>Feasibility study proposal for external funding will be made</a:t>
            </a:r>
          </a:p>
          <a:p>
            <a:pPr lvl="1"/>
            <a:r>
              <a:rPr lang="en-US" dirty="0" smtClean="0"/>
              <a:t>Conceptual Design Study</a:t>
            </a:r>
          </a:p>
          <a:p>
            <a:pPr lvl="1"/>
            <a:r>
              <a:rPr lang="en-US" dirty="0" smtClean="0"/>
              <a:t>Operational Model Study</a:t>
            </a:r>
          </a:p>
          <a:p>
            <a:pPr lvl="1"/>
            <a:r>
              <a:rPr lang="en-US" dirty="0" smtClean="0"/>
              <a:t>Identification </a:t>
            </a:r>
            <a:r>
              <a:rPr lang="en-US" smtClean="0"/>
              <a:t>and Teaming-Up of </a:t>
            </a:r>
            <a:r>
              <a:rPr lang="en-US" dirty="0" smtClean="0"/>
              <a:t>Potential Stakeholders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39</a:t>
            </a:fld>
            <a:endParaRPr lang="sv-SE" dirty="0"/>
          </a:p>
        </p:txBody>
      </p:sp>
      <p:pic>
        <p:nvPicPr>
          <p:cNvPr id="5" name="Picture 4" descr="module_upstream_mcnp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148681"/>
            <a:ext cx="41148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36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lvl="0" algn="ctr"/>
            <a:r>
              <a:rPr lang="en-US" sz="4000" dirty="0"/>
              <a:t>Material Selection and Lifetime Criteria</a:t>
            </a:r>
          </a:p>
        </p:txBody>
      </p:sp>
    </p:spTree>
    <p:extLst>
      <p:ext uri="{BB962C8B-B14F-4D97-AF65-F5344CB8AC3E}">
        <p14:creationId xmlns:p14="http://schemas.microsoft.com/office/powerpoint/2010/main" val="1173564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Potential Collaboration Area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Feasibility Study Proposal</a:t>
            </a:r>
          </a:p>
          <a:p>
            <a:r>
              <a:rPr lang="en-US" dirty="0" smtClean="0"/>
              <a:t>Electronic devices irradiation station for #23 </a:t>
            </a:r>
            <a:r>
              <a:rPr lang="en-US" dirty="0" smtClean="0"/>
              <a:t>beamline</a:t>
            </a:r>
          </a:p>
          <a:p>
            <a:r>
              <a:rPr lang="en-US" dirty="0" smtClean="0"/>
              <a:t>Could muon beam be extracted from the ESS spallation target, by designing a solenoid horn in one of the </a:t>
            </a:r>
            <a:r>
              <a:rPr lang="en-US" smtClean="0"/>
              <a:t>beam ports?</a:t>
            </a:r>
            <a:endParaRPr lang="en-US" dirty="0" smtClean="0"/>
          </a:p>
          <a:p>
            <a:r>
              <a:rPr lang="en-US" dirty="0" smtClean="0"/>
              <a:t>Sharing of Operations Knowhow</a:t>
            </a:r>
          </a:p>
          <a:p>
            <a:r>
              <a:rPr lang="en-US" dirty="0" smtClean="0"/>
              <a:t>Utilization of the infrastructure for the study of materials of common interests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40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95524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41</a:t>
            </a:fld>
            <a:endParaRPr lang="sv-SE" dirty="0"/>
          </a:p>
        </p:txBody>
      </p:sp>
      <p:pic>
        <p:nvPicPr>
          <p:cNvPr id="5" name="Content Placeholder 4" descr="Big bird Final new_sm.jpg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75" t="1118" r="671" b="1118"/>
          <a:stretch/>
        </p:blipFill>
        <p:spPr>
          <a:xfrm>
            <a:off x="0" y="1412776"/>
            <a:ext cx="9144000" cy="544522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1520" y="1556792"/>
            <a:ext cx="25656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000FF"/>
                </a:solidFill>
              </a:rPr>
              <a:t>Thank you!</a:t>
            </a:r>
            <a:endParaRPr lang="en-US" sz="40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5694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Material Selection and Lifetime Decision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/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5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959046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Radiation Damage </a:t>
            </a:r>
            <a:r>
              <a:rPr lang="en-US" dirty="0" smtClean="0"/>
              <a:t>Criteria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Negligible:</a:t>
            </a:r>
            <a:r>
              <a:rPr lang="en-US" dirty="0"/>
              <a:t> The level of radiation damage doesn't affect </a:t>
            </a:r>
            <a:r>
              <a:rPr lang="en-US" dirty="0" smtClean="0"/>
              <a:t>design</a:t>
            </a:r>
          </a:p>
          <a:p>
            <a:r>
              <a:rPr lang="en-US" b="1" dirty="0"/>
              <a:t>Non-negligible: </a:t>
            </a:r>
            <a:r>
              <a:rPr lang="en-US" dirty="0"/>
              <a:t>The radiation damage should be taken into account in design, but the component has a lifetime of the </a:t>
            </a:r>
            <a:r>
              <a:rPr lang="en-US" dirty="0" smtClean="0"/>
              <a:t>facility</a:t>
            </a:r>
          </a:p>
          <a:p>
            <a:r>
              <a:rPr lang="en-US" b="1" dirty="0"/>
              <a:t>Significant:</a:t>
            </a:r>
            <a:r>
              <a:rPr lang="en-US" dirty="0"/>
              <a:t> The radiation damage should be taken into account in design, and the component has a finite dose limited lifetime requiring periodic replacement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6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614657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Radiation Damage Specification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29125653"/>
              </p:ext>
            </p:extLst>
          </p:nvPr>
        </p:nvGraphicFramePr>
        <p:xfrm>
          <a:off x="152400" y="1524000"/>
          <a:ext cx="8839203" cy="5024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5077"/>
                <a:gridCol w="826014"/>
                <a:gridCol w="826014"/>
                <a:gridCol w="826014"/>
                <a:gridCol w="826014"/>
                <a:gridCol w="826014"/>
                <a:gridCol w="826014"/>
                <a:gridCol w="826014"/>
                <a:gridCol w="826014"/>
                <a:gridCol w="826014"/>
              </a:tblGrid>
              <a:tr h="228600"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charset="0"/>
                        </a:rPr>
                        <a:t>M</a:t>
                      </a:r>
                      <a:r>
                        <a:rPr lang="en-US" sz="24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charset="0"/>
                        </a:rPr>
                        <a:t>aterial</a:t>
                      </a:r>
                      <a:endParaRPr lang="en-US" sz="2400" b="0" i="0" u="none" strike="noStrike" dirty="0">
                        <a:solidFill>
                          <a:schemeClr val="bg1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b"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Neutron DPA</a:t>
                      </a: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Neutron Fluence</a:t>
                      </a: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Proton DPA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Proton Fluence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Absorbed Dose Rate</a:t>
                      </a:r>
                    </a:p>
                  </a:txBody>
                  <a:tcPr marL="0" marR="0" marT="0" marB="0" anchor="b"/>
                </a:tc>
              </a:tr>
              <a:tr h="238760">
                <a:tc vMerge="1"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Negl</a:t>
                      </a: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.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Non-</a:t>
                      </a:r>
                      <a:r>
                        <a:rPr lang="en-US" sz="12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negl</a:t>
                      </a: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.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Significant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Negl</a:t>
                      </a: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.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Non-</a:t>
                      </a:r>
                      <a:r>
                        <a:rPr lang="en-US" sz="12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negl</a:t>
                      </a: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.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Significant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Significant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Significant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Significant</a:t>
                      </a:r>
                    </a:p>
                  </a:txBody>
                  <a:tcPr marL="0" marR="0" marT="0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304L 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with structural function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&lt; 0.6 </a:t>
                      </a:r>
                      <a:r>
                        <a:rPr lang="hr-H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DPA</a:t>
                      </a:r>
                      <a:endParaRPr lang="hr-H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bg-BG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N</a:t>
                      </a:r>
                      <a:r>
                        <a:rPr lang="bg-BG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/</a:t>
                      </a:r>
                      <a:r>
                        <a:rPr lang="bg-BG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A</a:t>
                      </a:r>
                      <a:endParaRPr lang="bg-BG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bg-BG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N</a:t>
                      </a:r>
                      <a:r>
                        <a:rPr lang="bg-BG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/</a:t>
                      </a:r>
                      <a:r>
                        <a:rPr lang="bg-BG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A</a:t>
                      </a:r>
                      <a:endParaRPr lang="bg-BG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bg-BG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N</a:t>
                      </a:r>
                      <a:r>
                        <a:rPr lang="bg-BG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/</a:t>
                      </a:r>
                      <a:r>
                        <a:rPr lang="bg-BG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A</a:t>
                      </a:r>
                      <a:endParaRPr lang="bg-BG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bg-BG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N</a:t>
                      </a:r>
                      <a:r>
                        <a:rPr lang="bg-BG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/</a:t>
                      </a:r>
                      <a:r>
                        <a:rPr lang="bg-BG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A</a:t>
                      </a:r>
                      <a:endParaRPr lang="bg-BG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bg-BG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N/A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&gt; 8 </a:t>
                      </a: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DPA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bg-BG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N/A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bg-BG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N/A</a:t>
                      </a:r>
                    </a:p>
                  </a:txBody>
                  <a:tcPr marL="0" marR="0" marT="0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304L 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with shielding function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&lt; 0.6 </a:t>
                      </a:r>
                      <a:r>
                        <a:rPr lang="hr-H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DPA</a:t>
                      </a:r>
                      <a:endParaRPr lang="hr-H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bg-BG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N/A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bg-BG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N/A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bg-BG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N/A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bg-BG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N</a:t>
                      </a:r>
                      <a:r>
                        <a:rPr lang="bg-BG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/</a:t>
                      </a:r>
                      <a:r>
                        <a:rPr lang="bg-BG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A</a:t>
                      </a:r>
                      <a:endParaRPr lang="bg-BG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bg-BG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N</a:t>
                      </a:r>
                      <a:r>
                        <a:rPr lang="bg-BG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/</a:t>
                      </a:r>
                      <a:r>
                        <a:rPr lang="bg-BG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A</a:t>
                      </a:r>
                      <a:endParaRPr lang="bg-BG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&gt; 8 </a:t>
                      </a: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DPA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bg-BG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N/A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bg-BG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N/A</a:t>
                      </a:r>
                    </a:p>
                  </a:txBody>
                  <a:tcPr marL="0" marR="0" marT="0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316L 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with structural function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&lt; 2.75 </a:t>
                      </a:r>
                      <a:r>
                        <a:rPr lang="hr-H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DPA</a:t>
                      </a:r>
                      <a:endParaRPr lang="hr-H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&lt; 53 </a:t>
                      </a:r>
                      <a:r>
                        <a:rPr lang="hr-H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DPA</a:t>
                      </a:r>
                      <a:endParaRPr lang="hr-H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&gt; 53 </a:t>
                      </a:r>
                      <a:r>
                        <a:rPr lang="hr-H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DPA</a:t>
                      </a:r>
                      <a:endParaRPr lang="hr-H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bg-BG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N/A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bg-BG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N/A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bg-BG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N/A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bg-BG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N</a:t>
                      </a:r>
                      <a:r>
                        <a:rPr lang="bg-BG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/</a:t>
                      </a:r>
                      <a:r>
                        <a:rPr lang="bg-BG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A</a:t>
                      </a:r>
                      <a:endParaRPr lang="bg-BG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bg-BG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N</a:t>
                      </a:r>
                      <a:r>
                        <a:rPr lang="bg-BG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/</a:t>
                      </a:r>
                      <a:r>
                        <a:rPr lang="bg-BG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A</a:t>
                      </a:r>
                      <a:endParaRPr lang="bg-BG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bg-BG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N/A</a:t>
                      </a:r>
                    </a:p>
                  </a:txBody>
                  <a:tcPr marL="0" marR="0" marT="0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316L 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with shielding function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&lt; 2.75 </a:t>
                      </a:r>
                      <a:r>
                        <a:rPr lang="hr-H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DPA</a:t>
                      </a:r>
                      <a:endParaRPr lang="hr-H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&lt; 53 DPA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&gt; 53 </a:t>
                      </a:r>
                      <a:r>
                        <a:rPr lang="hr-H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DPA</a:t>
                      </a:r>
                      <a:endParaRPr lang="hr-H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bg-BG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N/A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bg-BG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N/A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bg-BG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N/A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bg-BG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N</a:t>
                      </a:r>
                      <a:r>
                        <a:rPr lang="bg-BG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/</a:t>
                      </a:r>
                      <a:r>
                        <a:rPr lang="bg-BG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A</a:t>
                      </a:r>
                      <a:endParaRPr lang="bg-BG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bg-BG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N</a:t>
                      </a:r>
                      <a:r>
                        <a:rPr lang="bg-BG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/</a:t>
                      </a:r>
                      <a:r>
                        <a:rPr lang="bg-BG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A</a:t>
                      </a:r>
                      <a:endParaRPr lang="bg-BG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bg-BG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N</a:t>
                      </a:r>
                      <a:r>
                        <a:rPr lang="bg-BG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/</a:t>
                      </a:r>
                      <a:r>
                        <a:rPr lang="bg-BG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A</a:t>
                      </a:r>
                      <a:endParaRPr lang="bg-BG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Carbon Steel with shielding function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bg-BG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N/A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bg-BG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N/A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bg-BG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N/A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bg-BG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N/A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bg-BG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N/A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bg-BG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N/A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bg-BG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N/A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bg-BG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N/A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&lt; 1 </a:t>
                      </a:r>
                      <a:r>
                        <a:rPr lang="en-US" sz="12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MGy</a:t>
                      </a: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/y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Al6061-T651 with structural function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bg-BG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N/A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bg-BG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N/A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&gt; 20 </a:t>
                      </a:r>
                      <a:r>
                        <a:rPr lang="nb-NO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DPA</a:t>
                      </a:r>
                      <a:endParaRPr lang="nb-NO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n (E&lt;0.625eV) &lt; 1.8e22 </a:t>
                      </a:r>
                      <a:r>
                        <a:rPr lang="hr-H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n/cm2</a:t>
                      </a:r>
                      <a:endParaRPr lang="hr-H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n (E&lt;0.625eV) &lt; 6.7e23 </a:t>
                      </a:r>
                      <a:r>
                        <a:rPr lang="hr-H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n/cm2</a:t>
                      </a:r>
                      <a:endParaRPr lang="hr-H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n (E&lt;0.625eV) &gt; 6.7e23 </a:t>
                      </a:r>
                      <a:r>
                        <a:rPr lang="hr-H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n/cm2</a:t>
                      </a:r>
                      <a:endParaRPr lang="hr-H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&gt; 8 </a:t>
                      </a: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DPA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&lt; 5.0e21 </a:t>
                      </a:r>
                      <a:r>
                        <a:rPr lang="pt-BR" sz="12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p</a:t>
                      </a:r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/cm2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bg-BG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N</a:t>
                      </a:r>
                      <a:r>
                        <a:rPr lang="bg-BG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/</a:t>
                      </a:r>
                      <a:r>
                        <a:rPr lang="bg-BG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A</a:t>
                      </a:r>
                      <a:endParaRPr lang="bg-BG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Al5754-O with structural function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bg-BG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N/A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bg-BG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N/A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bg-BG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N/A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n (E&lt;0.625eV) &lt; 1.1e22 </a:t>
                      </a:r>
                      <a:r>
                        <a:rPr lang="nb-NO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n/cm2</a:t>
                      </a:r>
                      <a:endParaRPr lang="nb-NO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n (E&lt;0.625eV) &lt; 7.3e22 </a:t>
                      </a:r>
                      <a:r>
                        <a:rPr lang="hr-H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n/cm2</a:t>
                      </a:r>
                      <a:endParaRPr lang="hr-H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n (E&lt;0.625eV) &gt; 1.1e22 </a:t>
                      </a:r>
                      <a:r>
                        <a:rPr lang="nb-NO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n/cm2</a:t>
                      </a:r>
                      <a:endParaRPr lang="nb-NO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&gt; 8 </a:t>
                      </a: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DPA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&lt; 5.0e21 </a:t>
                      </a:r>
                      <a:r>
                        <a:rPr lang="pt-BR" sz="12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p</a:t>
                      </a:r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/cm2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bg-BG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N/A</a:t>
                      </a:r>
                    </a:p>
                  </a:txBody>
                  <a:tcPr marL="0" marR="0" marT="0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Neodymmagnet (NdFeB)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bg-BG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N/A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bg-BG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N/A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bg-BG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N/A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bg-BG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N/A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bg-BG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N/A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2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n</a:t>
                      </a:r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(E&gt;0.1</a:t>
                      </a:r>
                      <a:r>
                        <a:rPr lang="pt-BR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</a:t>
                      </a:r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MeV) &lt;</a:t>
                      </a:r>
                      <a:r>
                        <a:rPr lang="pt-BR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</a:t>
                      </a:r>
                      <a:r>
                        <a:rPr lang="en-US" sz="1200" dirty="0" smtClean="0"/>
                        <a:t>1.8e12 </a:t>
                      </a:r>
                      <a:r>
                        <a:rPr lang="en-US" sz="1200" baseline="0" dirty="0" smtClean="0"/>
                        <a:t>n/cm2</a:t>
                      </a:r>
                      <a:endParaRPr lang="en-US" sz="1200" baseline="0" dirty="0"/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bg-BG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N/A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bg-BG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N</a:t>
                      </a:r>
                      <a:r>
                        <a:rPr lang="bg-BG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/</a:t>
                      </a:r>
                      <a:r>
                        <a:rPr lang="bg-BG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A</a:t>
                      </a:r>
                      <a:endParaRPr lang="bg-BG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bg-BG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N</a:t>
                      </a:r>
                      <a:r>
                        <a:rPr lang="bg-BG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/</a:t>
                      </a:r>
                      <a:r>
                        <a:rPr lang="bg-BG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A</a:t>
                      </a:r>
                      <a:endParaRPr lang="bg-BG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CuCrZr beam stopping material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bg-BG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N/A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bg-BG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N/A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&gt; 2 DPA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bg-BG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N/A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bg-BG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N/A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bg-BG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N</a:t>
                      </a:r>
                      <a:r>
                        <a:rPr lang="bg-BG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/</a:t>
                      </a:r>
                      <a:r>
                        <a:rPr lang="bg-BG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A</a:t>
                      </a:r>
                      <a:endParaRPr lang="bg-BG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&gt; 2 </a:t>
                      </a:r>
                      <a:r>
                        <a:rPr lang="nb-NO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DPA</a:t>
                      </a:r>
                      <a:endParaRPr lang="nb-NO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bg-BG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N/A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bg-BG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N</a:t>
                      </a:r>
                      <a:r>
                        <a:rPr lang="bg-BG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/</a:t>
                      </a:r>
                      <a:r>
                        <a:rPr lang="bg-BG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A</a:t>
                      </a:r>
                      <a:endParaRPr lang="bg-BG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b"/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7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611412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Selected Materials and Dose Limited Lifetime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6287817"/>
              </p:ext>
            </p:extLst>
          </p:nvPr>
        </p:nvGraphicFramePr>
        <p:xfrm>
          <a:off x="76200" y="1600200"/>
          <a:ext cx="8991600" cy="5029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76400"/>
                <a:gridCol w="1905000"/>
                <a:gridCol w="2057400"/>
                <a:gridCol w="1905000"/>
                <a:gridCol w="14478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System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Material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Lifetime Criteria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ESS</a:t>
                      </a:r>
                      <a:r>
                        <a:rPr lang="en-US" sz="1600" baseline="0" dirty="0" smtClean="0"/>
                        <a:t> Dose Limit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Lifetime in ESS-year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Target vessel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SS316L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Displacement</a:t>
                      </a:r>
                      <a:r>
                        <a:rPr lang="en-US" sz="1600" baseline="0" dirty="0" smtClean="0"/>
                        <a:t> damage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8 DPA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5.0 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Spallation Mat.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Tungsten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-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-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5.0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Target Drive Unit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 smtClean="0"/>
                        <a:t>NdFeB</a:t>
                      </a:r>
                      <a:endParaRPr lang="en-US" sz="18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Fast neutron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baseline="0" dirty="0" err="1" smtClean="0"/>
                        <a:t>fluence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1.8e12 </a:t>
                      </a:r>
                      <a:r>
                        <a:rPr lang="en-US" sz="1600" baseline="0" dirty="0" smtClean="0"/>
                        <a:t>n</a:t>
                      </a:r>
                      <a:r>
                        <a:rPr lang="en-US" sz="1600" baseline="-25000" dirty="0" smtClean="0"/>
                        <a:t>&gt;0.1 MeV</a:t>
                      </a:r>
                      <a:r>
                        <a:rPr lang="en-US" sz="1600" baseline="0" dirty="0" smtClean="0"/>
                        <a:t>/cm2</a:t>
                      </a:r>
                      <a:endParaRPr lang="en-US" sz="160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smtClean="0"/>
                        <a:t>3.0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MR vessel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Al6061-T6/Al5754-O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Therm.</a:t>
                      </a:r>
                      <a:r>
                        <a:rPr lang="en-US" sz="1600" baseline="0" dirty="0" smtClean="0"/>
                        <a:t> neut. </a:t>
                      </a:r>
                      <a:r>
                        <a:rPr lang="en-US" sz="1600" baseline="0" dirty="0" err="1" smtClean="0"/>
                        <a:t>fluence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1.8e22 n</a:t>
                      </a:r>
                      <a:r>
                        <a:rPr lang="en-US" sz="1600" baseline="-25000" dirty="0" smtClean="0"/>
                        <a:t>th</a:t>
                      </a:r>
                      <a:r>
                        <a:rPr lang="en-US" sz="1600" dirty="0" smtClean="0"/>
                        <a:t>/cm</a:t>
                      </a:r>
                      <a:r>
                        <a:rPr lang="en-US" sz="1600" baseline="30000" dirty="0" smtClean="0"/>
                        <a:t>2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1.0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Reflector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Beryllium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Helium transmutation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-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-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PBW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Al6061-T6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Helium embrittlement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2200 He-</a:t>
                      </a:r>
                      <a:r>
                        <a:rPr lang="en-US" sz="1600" dirty="0" err="1" smtClean="0"/>
                        <a:t>appm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1.0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Monolith vessel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SS316L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Displacement</a:t>
                      </a:r>
                      <a:r>
                        <a:rPr lang="en-US" sz="1600" baseline="0" dirty="0" smtClean="0"/>
                        <a:t> damage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2.75 DPA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40.0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Inner shielding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SS304L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IASCC/RCC-</a:t>
                      </a:r>
                      <a:r>
                        <a:rPr lang="en-US" sz="1600" dirty="0" err="1" smtClean="0"/>
                        <a:t>MRx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53</a:t>
                      </a:r>
                      <a:r>
                        <a:rPr lang="en-US" sz="1600" baseline="0" dirty="0" smtClean="0"/>
                        <a:t> DPA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40.0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Tuning dump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CuCr1Zr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Fatigue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-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40.0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MWPM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 smtClean="0"/>
                        <a:t>SiC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Displacement</a:t>
                      </a:r>
                      <a:r>
                        <a:rPr lang="en-US" sz="1600" baseline="0" dirty="0" smtClean="0"/>
                        <a:t> damage</a:t>
                      </a:r>
                      <a:endParaRPr lang="en-US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12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2.0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Aperture monitor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Nickel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Displacement</a:t>
                      </a:r>
                      <a:r>
                        <a:rPr lang="en-US" sz="1600" baseline="0" dirty="0" smtClean="0"/>
                        <a:t> damage</a:t>
                      </a:r>
                      <a:endParaRPr lang="en-US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20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2.0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Vacuum</a:t>
                      </a:r>
                      <a:r>
                        <a:rPr lang="en-US" sz="1600" baseline="0" dirty="0" smtClean="0"/>
                        <a:t> sealing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EPDM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Neutron and 𝜸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dirty="0" smtClean="0"/>
                        <a:t>dose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1 </a:t>
                      </a:r>
                      <a:r>
                        <a:rPr lang="en-US" sz="1600" dirty="0" err="1" smtClean="0"/>
                        <a:t>MGy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10.0</a:t>
                      </a:r>
                      <a:endParaRPr lang="en-US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8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246033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Potential Collaboration Area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609600"/>
          </a:xfrm>
        </p:spPr>
        <p:txBody>
          <a:bodyPr/>
          <a:lstStyle/>
          <a:p>
            <a:r>
              <a:rPr lang="en-US" dirty="0" smtClean="0"/>
              <a:t>Compilation and sharing of materials data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9</a:t>
            </a:fld>
            <a:endParaRPr lang="en-GB" noProof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286000"/>
            <a:ext cx="3048000" cy="431330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39" t="7021" r="9256" b="23471"/>
          <a:stretch/>
        </p:blipFill>
        <p:spPr>
          <a:xfrm>
            <a:off x="4724400" y="2285999"/>
            <a:ext cx="3552134" cy="4313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377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5" id="{B44B2280-2390-4D03-8D38-6C24B0BAA245}" vid="{0B7C071A-F5F7-47CF-A93A-F42DBF6073E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Chess Core Powerpoint</Template>
  <TotalTime>2137</TotalTime>
  <Words>1798</Words>
  <Application>Microsoft Macintosh PowerPoint</Application>
  <PresentationFormat>On-screen Show (4:3)</PresentationFormat>
  <Paragraphs>479</Paragraphs>
  <Slides>41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6" baseType="lpstr">
      <vt:lpstr>Calibri</vt:lpstr>
      <vt:lpstr>Cambria Math</vt:lpstr>
      <vt:lpstr>맑은 고딕</vt:lpstr>
      <vt:lpstr>Arial</vt:lpstr>
      <vt:lpstr>Office Theme</vt:lpstr>
      <vt:lpstr>Materials at ESS Target Station</vt:lpstr>
      <vt:lpstr>Welcome!</vt:lpstr>
      <vt:lpstr>Outline</vt:lpstr>
      <vt:lpstr>Material Selection and Lifetime Criteria</vt:lpstr>
      <vt:lpstr>Material Selection and Lifetime Decision</vt:lpstr>
      <vt:lpstr>Radiation Damage Criteria</vt:lpstr>
      <vt:lpstr>Radiation Damage Specification</vt:lpstr>
      <vt:lpstr>Selected Materials and Dose Limited Lifetime</vt:lpstr>
      <vt:lpstr>Potential Collaboration Area</vt:lpstr>
      <vt:lpstr>Irradiation Campaign and Post Irradiation Examination</vt:lpstr>
      <vt:lpstr>Tungsten: STIP-V W PIE </vt:lpstr>
      <vt:lpstr>Tungsten: M3-beamline of GSI UNILAC</vt:lpstr>
      <vt:lpstr>Proton Beam Window: BLIP Irradiation Program at BNL</vt:lpstr>
      <vt:lpstr>Target Drive Unit: Polymers and Lubricants</vt:lpstr>
      <vt:lpstr>Ongoing Irradiation Campaign and PIE</vt:lpstr>
      <vt:lpstr>Potential Collaboration Area</vt:lpstr>
      <vt:lpstr>Kinetics of Ortho-Para Conversion and Online Monitoring</vt:lpstr>
      <vt:lpstr>Observing Conversion in Liquid Hydrogen (17K) – in-situ Raman and Neutron Vibrational Spectroscopy</vt:lpstr>
      <vt:lpstr>Offline catalyst testing and optimization of o/p H2 monitoring system</vt:lpstr>
      <vt:lpstr>Potential Collaboration Area</vt:lpstr>
      <vt:lpstr>Characterization of Beryllium as Reflector Material</vt:lpstr>
      <vt:lpstr>Reflector Material: Beryllium</vt:lpstr>
      <vt:lpstr>Potential Collaboration Area</vt:lpstr>
      <vt:lpstr>Tritium Permeation and Release</vt:lpstr>
      <vt:lpstr>Tritium Permeation</vt:lpstr>
      <vt:lpstr>Tritium Permeation Flux through HX</vt:lpstr>
      <vt:lpstr>Potential Collaboration Area</vt:lpstr>
      <vt:lpstr>Nitric Acid Problems</vt:lpstr>
      <vt:lpstr>Nitric Acid Formation in NBOA</vt:lpstr>
      <vt:lpstr>Nitric Acid Formation in Monolith Atmosphere</vt:lpstr>
      <vt:lpstr>Potential Collaboration Area</vt:lpstr>
      <vt:lpstr>Advanced Simulation Technologies </vt:lpstr>
      <vt:lpstr>Uncertainties in Simulations</vt:lpstr>
      <vt:lpstr>Potential Collaboration Area</vt:lpstr>
      <vt:lpstr>Prospect for Materials R&amp;D at ESS</vt:lpstr>
      <vt:lpstr>Post Irradiation Examinations in Operation</vt:lpstr>
      <vt:lpstr>ESS Spallation Neutron Irradiation Program (ESNIP)</vt:lpstr>
      <vt:lpstr>PIE Cells at ESS (PIECE)</vt:lpstr>
      <vt:lpstr>ESS Medical Isotope Production Factory (EMIPF): Module in Target Upstream</vt:lpstr>
      <vt:lpstr>Potential Collaboration Area</vt:lpstr>
      <vt:lpstr>PowerPoint Presentation</vt:lpstr>
    </vt:vector>
  </TitlesOfParts>
  <Company/>
  <LinksUpToDate>false</LinksUpToDate>
  <SharedDoc>false</SharedDoc>
  <HyperlinksChanged>false</HyperlinksChanged>
  <AppVersion>15.0040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Materials at ESS Target Station</dc:title>
  <dc:creator>Microsoft Office User</dc:creator>
  <cp:lastModifiedBy>Microsoft Office User</cp:lastModifiedBy>
  <cp:revision>53</cp:revision>
  <dcterms:created xsi:type="dcterms:W3CDTF">2018-01-12T09:12:37Z</dcterms:created>
  <dcterms:modified xsi:type="dcterms:W3CDTF">2018-01-19T08:40:19Z</dcterms:modified>
</cp:coreProperties>
</file>