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379" r:id="rId3"/>
    <p:sldId id="401" r:id="rId4"/>
    <p:sldId id="402" r:id="rId5"/>
    <p:sldId id="381" r:id="rId6"/>
    <p:sldId id="394" r:id="rId7"/>
    <p:sldId id="395" r:id="rId8"/>
    <p:sldId id="382" r:id="rId9"/>
    <p:sldId id="386" r:id="rId10"/>
    <p:sldId id="383" r:id="rId11"/>
    <p:sldId id="384" r:id="rId12"/>
    <p:sldId id="389" r:id="rId13"/>
    <p:sldId id="388" r:id="rId14"/>
    <p:sldId id="391" r:id="rId15"/>
    <p:sldId id="398" r:id="rId16"/>
    <p:sldId id="397" r:id="rId17"/>
    <p:sldId id="399" r:id="rId18"/>
    <p:sldId id="380" r:id="rId19"/>
    <p:sldId id="400" r:id="rId20"/>
    <p:sldId id="338" r:id="rId21"/>
  </p:sldIdLst>
  <p:sldSz cx="9144000" cy="6858000" type="screen4x3"/>
  <p:notesSz cx="6858000" cy="9144000"/>
  <p:custDataLst>
    <p:tags r:id="rId23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801" autoAdjust="0"/>
    <p:restoredTop sz="94419" autoAdjust="0"/>
  </p:normalViewPr>
  <p:slideViewPr>
    <p:cSldViewPr>
      <p:cViewPr varScale="1">
        <p:scale>
          <a:sx n="109" d="100"/>
          <a:sy n="109" d="100"/>
        </p:scale>
        <p:origin x="129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2018-01-19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2835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2018-01-19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2018-01-19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2018-01-19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2018-01-19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165428"/>
            <a:ext cx="9144000" cy="705600"/>
          </a:xfrm>
          <a:prstGeom prst="rect">
            <a:avLst/>
          </a:prstGeom>
          <a:gradFill flip="none" rotWithShape="1">
            <a:gsLst>
              <a:gs pos="72000">
                <a:schemeClr val="tx2">
                  <a:lumMod val="40000"/>
                  <a:lumOff val="60000"/>
                </a:schemeClr>
              </a:gs>
              <a:gs pos="8000">
                <a:srgbClr val="FFFFFF">
                  <a:alpha val="52000"/>
                </a:srgbClr>
              </a:gs>
            </a:gsLst>
            <a:lin ang="2064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4"/>
          </a:p>
        </p:txBody>
      </p:sp>
      <p:pic>
        <p:nvPicPr>
          <p:cNvPr id="8" name="Picture 7" descr="ess_logo_frugal_blue_cmy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6199718"/>
            <a:ext cx="1151468" cy="619589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563824" y="6292963"/>
            <a:ext cx="331372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kern="0" spc="-30" baseline="0" dirty="0">
                <a:solidFill>
                  <a:srgbClr val="119FD5"/>
                </a:solidFill>
                <a:latin typeface="Optima" charset="0"/>
                <a:ea typeface="Optima" charset="0"/>
                <a:cs typeface="Optima" charset="0"/>
              </a:rPr>
              <a:t>AD Safety Group</a:t>
            </a:r>
            <a:r>
              <a:rPr lang="en-US" sz="1200" b="1" kern="0" spc="-30" dirty="0">
                <a:solidFill>
                  <a:srgbClr val="119FD5"/>
                </a:solidFill>
                <a:latin typeface="Optima" charset="0"/>
                <a:ea typeface="Optima" charset="0"/>
                <a:cs typeface="Optima" charset="0"/>
              </a:rPr>
              <a:t> – Accelerator Installation Team</a:t>
            </a:r>
          </a:p>
          <a:p>
            <a:r>
              <a:rPr lang="en-US" sz="1100" kern="0" spc="-30" dirty="0" err="1" smtClean="0">
                <a:solidFill>
                  <a:srgbClr val="119FD5"/>
                </a:solidFill>
                <a:latin typeface="Optima" charset="0"/>
                <a:ea typeface="Optima" charset="0"/>
                <a:cs typeface="Optima" charset="0"/>
              </a:rPr>
              <a:t>D.Phan</a:t>
            </a:r>
            <a:r>
              <a:rPr lang="en-US" sz="1100" kern="0" spc="-30" baseline="0" dirty="0" smtClean="0">
                <a:solidFill>
                  <a:srgbClr val="119FD5"/>
                </a:solidFill>
                <a:latin typeface="Optima" charset="0"/>
                <a:ea typeface="Optima" charset="0"/>
                <a:cs typeface="Optima" charset="0"/>
              </a:rPr>
              <a:t> </a:t>
            </a:r>
            <a:r>
              <a:rPr lang="en-US" sz="1100" kern="0" spc="-30" dirty="0" smtClean="0">
                <a:solidFill>
                  <a:srgbClr val="119FD5"/>
                </a:solidFill>
                <a:latin typeface="Optima" charset="0"/>
                <a:ea typeface="Optima" charset="0"/>
                <a:cs typeface="Optima" charset="0"/>
              </a:rPr>
              <a:t>&amp; </a:t>
            </a:r>
            <a:r>
              <a:rPr lang="en-US" sz="1100" kern="0" spc="-30" dirty="0" err="1">
                <a:solidFill>
                  <a:srgbClr val="119FD5"/>
                </a:solidFill>
                <a:latin typeface="Optima" charset="0"/>
                <a:ea typeface="Optima" charset="0"/>
                <a:cs typeface="Optima" charset="0"/>
              </a:rPr>
              <a:t>N.Gazis</a:t>
            </a:r>
            <a:endParaRPr lang="en-US" sz="1100" kern="0" spc="-70" dirty="0">
              <a:solidFill>
                <a:srgbClr val="119FD5"/>
              </a:solidFill>
              <a:latin typeface="Optima" charset="0"/>
              <a:ea typeface="Optima" charset="0"/>
              <a:cs typeface="Opti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3" y="274638"/>
            <a:ext cx="7139100" cy="1143300"/>
          </a:xfrm>
          <a:prstGeom prst="rect">
            <a:avLst/>
          </a:prstGeom>
        </p:spPr>
        <p:txBody>
          <a:bodyPr lIns="91399" tIns="91399" rIns="91399" bIns="91399" anchor="ctr" anchorCtr="0"/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017075" y="6356350"/>
            <a:ext cx="669600" cy="365100"/>
          </a:xfrm>
          <a:prstGeom prst="rect">
            <a:avLst/>
          </a:prstGeom>
        </p:spPr>
        <p:txBody>
          <a:bodyPr lIns="91399" tIns="45687" rIns="91399" bIns="45687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>
                <a:solidFill>
                  <a:srgbClr val="000000"/>
                </a:solidFill>
                <a:latin typeface="Arial"/>
              </a:rPr>
              <a:pPr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6628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6" y="188640"/>
            <a:ext cx="9144000" cy="79136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221755-1974-484A-90A1-3D0ED6B05FD4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55576" y="1124744"/>
            <a:ext cx="7777237" cy="4391819"/>
          </a:xfrm>
        </p:spPr>
        <p:txBody>
          <a:bodyPr/>
          <a:lstStyle>
            <a:lvl1pPr>
              <a:defRPr i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1005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2018-01-19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transition/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130425"/>
            <a:ext cx="8784976" cy="1470025"/>
          </a:xfrm>
        </p:spPr>
        <p:txBody>
          <a:bodyPr>
            <a:noAutofit/>
          </a:bodyPr>
          <a:lstStyle/>
          <a:p>
            <a:pPr algn="ctr"/>
            <a:r>
              <a:rPr lang="en-GB" sz="3600" noProof="0" dirty="0" smtClean="0"/>
              <a:t>LLRF ESS</a:t>
            </a:r>
            <a:endParaRPr lang="en-GB" sz="3600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6400800" cy="1345704"/>
          </a:xfrm>
        </p:spPr>
        <p:txBody>
          <a:bodyPr>
            <a:no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Anders Sunesson/</a:t>
            </a:r>
            <a:r>
              <a:rPr lang="en-GB" sz="2000" dirty="0" err="1" smtClean="0">
                <a:solidFill>
                  <a:schemeClr val="bg1"/>
                </a:solidFill>
              </a:rPr>
              <a:t>Rihua</a:t>
            </a:r>
            <a:r>
              <a:rPr lang="en-GB" sz="2000" dirty="0" smtClean="0">
                <a:solidFill>
                  <a:schemeClr val="bg1"/>
                </a:solidFill>
              </a:rPr>
              <a:t> Zeng/Anders Johansson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January 2018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67744" y="5949280"/>
            <a:ext cx="4572000" cy="3680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</a:rPr>
              <a:t>www.europeanspallationsource.se</a:t>
            </a: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 LLRF system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MTCA.4 system</a:t>
            </a:r>
          </a:p>
          <a:p>
            <a:r>
              <a:rPr lang="en-US" dirty="0" smtClean="0"/>
              <a:t>Status: design ready, prototypes exist, systems and subsystems to be delivered as IKC from Spain and Poland</a:t>
            </a:r>
          </a:p>
          <a:p>
            <a:r>
              <a:rPr lang="en-US" dirty="0" smtClean="0"/>
              <a:t>352 and 704 tested and running</a:t>
            </a:r>
          </a:p>
          <a:p>
            <a:r>
              <a:rPr lang="en-US" dirty="0" smtClean="0"/>
              <a:t>Tests at FREIA and </a:t>
            </a:r>
            <a:r>
              <a:rPr lang="en-US" dirty="0" err="1" smtClean="0"/>
              <a:t>Saclay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7979" y="3212976"/>
            <a:ext cx="2336713" cy="233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92574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 control strategy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r>
              <a:rPr lang="en-US" dirty="0" smtClean="0"/>
              <a:t>PI-loop</a:t>
            </a:r>
            <a:r>
              <a:rPr lang="en-US" dirty="0"/>
              <a:t>, adaptive </a:t>
            </a:r>
            <a:r>
              <a:rPr lang="en-US" dirty="0" smtClean="0"/>
              <a:t>feed-forward</a:t>
            </a:r>
          </a:p>
          <a:p>
            <a:r>
              <a:rPr lang="en-US" dirty="0" smtClean="0"/>
              <a:t>Beam </a:t>
            </a:r>
            <a:r>
              <a:rPr lang="en-US" dirty="0"/>
              <a:t>compensation </a:t>
            </a:r>
            <a:r>
              <a:rPr lang="en-US" dirty="0" smtClean="0"/>
              <a:t>by beam </a:t>
            </a:r>
            <a:r>
              <a:rPr lang="en-US" dirty="0"/>
              <a:t>current </a:t>
            </a:r>
            <a:r>
              <a:rPr lang="en-US" dirty="0" smtClean="0"/>
              <a:t>monitoring</a:t>
            </a:r>
          </a:p>
          <a:p>
            <a:r>
              <a:rPr lang="en-US" dirty="0" smtClean="0"/>
              <a:t>Inner klystron loop</a:t>
            </a:r>
          </a:p>
          <a:p>
            <a:r>
              <a:rPr lang="en-US" dirty="0" smtClean="0"/>
              <a:t>Lorentz force detuning compensation (Piezo)</a:t>
            </a:r>
          </a:p>
          <a:p>
            <a:r>
              <a:rPr lang="en-US" dirty="0" smtClean="0"/>
              <a:t>Feed </a:t>
            </a:r>
            <a:r>
              <a:rPr lang="en-US" dirty="0"/>
              <a:t>forward compensation for variety of beam modes in beam </a:t>
            </a:r>
            <a:r>
              <a:rPr lang="en-US" dirty="0" smtClean="0"/>
              <a:t>commissioning</a:t>
            </a:r>
          </a:p>
          <a:p>
            <a:r>
              <a:rPr lang="en-US" dirty="0" smtClean="0"/>
              <a:t>Feedback system for random noise</a:t>
            </a:r>
            <a:endParaRPr lang="en-US" dirty="0"/>
          </a:p>
          <a:p>
            <a:r>
              <a:rPr lang="en-US" dirty="0" smtClean="0"/>
              <a:t>One PhD study to investigate the regulation schemes</a:t>
            </a:r>
          </a:p>
          <a:p>
            <a:r>
              <a:rPr lang="en-US" dirty="0" smtClean="0"/>
              <a:t>Control/cavity modeling error and noise propagation</a:t>
            </a:r>
          </a:p>
          <a:p>
            <a:r>
              <a:rPr lang="en-US" dirty="0" smtClean="0"/>
              <a:t>Klystron </a:t>
            </a:r>
            <a:r>
              <a:rPr lang="en-US" dirty="0" err="1" smtClean="0"/>
              <a:t>linearisation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4788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sources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HV pulse shape (rise, droop, …)</a:t>
            </a:r>
          </a:p>
          <a:p>
            <a:pPr lvl="1"/>
            <a:r>
              <a:rPr lang="en-US" dirty="0" smtClean="0"/>
              <a:t>Repetitive</a:t>
            </a:r>
          </a:p>
          <a:p>
            <a:pPr lvl="1"/>
            <a:r>
              <a:rPr lang="en-US" dirty="0" smtClean="0"/>
              <a:t>Compensated via adaptive feed-forward</a:t>
            </a:r>
          </a:p>
          <a:p>
            <a:r>
              <a:rPr lang="en-US" dirty="0" smtClean="0"/>
              <a:t>Lorentz force detuning</a:t>
            </a:r>
          </a:p>
          <a:p>
            <a:pPr lvl="1"/>
            <a:r>
              <a:rPr lang="en-US" dirty="0" smtClean="0"/>
              <a:t>Repetitive</a:t>
            </a:r>
            <a:endParaRPr lang="sv-SE" dirty="0" smtClean="0"/>
          </a:p>
          <a:p>
            <a:pPr lvl="1"/>
            <a:r>
              <a:rPr lang="en-US" dirty="0" smtClean="0"/>
              <a:t>Compensated via piezo tuners</a:t>
            </a:r>
          </a:p>
          <a:p>
            <a:r>
              <a:rPr lang="en-US" dirty="0" smtClean="0"/>
              <a:t>Beam pulse shape</a:t>
            </a:r>
          </a:p>
          <a:p>
            <a:pPr lvl="1"/>
            <a:r>
              <a:rPr lang="en-US" dirty="0" smtClean="0"/>
              <a:t>Repetitive (?)</a:t>
            </a:r>
          </a:p>
          <a:p>
            <a:pPr lvl="1"/>
            <a:r>
              <a:rPr lang="en-US" dirty="0" smtClean="0"/>
              <a:t>Compensated via adaptive feed-forward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1735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Noise sources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Beam current</a:t>
            </a:r>
          </a:p>
          <a:p>
            <a:pPr lvl="1"/>
            <a:r>
              <a:rPr lang="en-US" dirty="0" smtClean="0"/>
              <a:t>Random in nature</a:t>
            </a:r>
          </a:p>
          <a:p>
            <a:pPr lvl="1"/>
            <a:r>
              <a:rPr lang="en-US" dirty="0" smtClean="0"/>
              <a:t>Specification: +/- 2%</a:t>
            </a:r>
          </a:p>
          <a:p>
            <a:pPr lvl="1"/>
            <a:r>
              <a:rPr lang="en-US" dirty="0" smtClean="0"/>
              <a:t>Can be measured to some extent</a:t>
            </a:r>
          </a:p>
          <a:p>
            <a:r>
              <a:rPr lang="en-US" dirty="0" smtClean="0"/>
              <a:t>HV HF ripple</a:t>
            </a:r>
          </a:p>
          <a:p>
            <a:pPr lvl="1"/>
            <a:r>
              <a:rPr lang="en-US" dirty="0" smtClean="0"/>
              <a:t>Random in nature</a:t>
            </a:r>
          </a:p>
          <a:p>
            <a:pPr lvl="1"/>
            <a:r>
              <a:rPr lang="en-US" dirty="0" smtClean="0"/>
              <a:t>Specification +/-0.3% (really hard to reach)</a:t>
            </a:r>
          </a:p>
          <a:p>
            <a:pPr lvl="1"/>
            <a:r>
              <a:rPr lang="en-US" dirty="0" smtClean="0"/>
              <a:t>Cannot be measured for feed-forward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5488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 PhD (Olof Troeng, LTLH)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66928" cy="4925144"/>
          </a:xfrm>
        </p:spPr>
        <p:txBody>
          <a:bodyPr>
            <a:normAutofit/>
          </a:bodyPr>
          <a:lstStyle/>
          <a:p>
            <a:r>
              <a:rPr lang="sv-SE" dirty="0" err="1" smtClean="0"/>
              <a:t>Field</a:t>
            </a:r>
            <a:r>
              <a:rPr lang="sv-SE" dirty="0" smtClean="0"/>
              <a:t> </a:t>
            </a:r>
            <a:r>
              <a:rPr lang="sv-SE" dirty="0" err="1"/>
              <a:t>control</a:t>
            </a:r>
            <a:r>
              <a:rPr lang="sv-SE" dirty="0"/>
              <a:t> </a:t>
            </a:r>
            <a:r>
              <a:rPr lang="sv-SE" dirty="0" err="1"/>
              <a:t>analysis</a:t>
            </a:r>
            <a:r>
              <a:rPr lang="sv-SE" dirty="0"/>
              <a:t> </a:t>
            </a:r>
            <a:r>
              <a:rPr lang="sv-SE" dirty="0" err="1"/>
              <a:t>using</a:t>
            </a:r>
            <a:r>
              <a:rPr lang="sv-SE" dirty="0"/>
              <a:t> </a:t>
            </a:r>
            <a:r>
              <a:rPr lang="sv-SE" dirty="0" err="1"/>
              <a:t>complex-coefficient</a:t>
            </a:r>
            <a:r>
              <a:rPr lang="sv-SE" dirty="0"/>
              <a:t> transfer </a:t>
            </a:r>
            <a:r>
              <a:rPr lang="sv-SE" dirty="0" err="1"/>
              <a:t>functions</a:t>
            </a:r>
            <a:r>
              <a:rPr lang="sv-SE" dirty="0"/>
              <a:t> -&gt; </a:t>
            </a:r>
            <a:r>
              <a:rPr lang="sv-SE" dirty="0" err="1"/>
              <a:t>simplifying</a:t>
            </a:r>
            <a:r>
              <a:rPr lang="sv-SE" dirty="0"/>
              <a:t> the </a:t>
            </a:r>
            <a:r>
              <a:rPr lang="sv-SE" dirty="0" err="1"/>
              <a:t>analysis</a:t>
            </a:r>
            <a:r>
              <a:rPr lang="sv-SE" dirty="0"/>
              <a:t> for </a:t>
            </a:r>
            <a:r>
              <a:rPr lang="sv-SE" dirty="0" err="1"/>
              <a:t>parasitic</a:t>
            </a:r>
            <a:r>
              <a:rPr lang="sv-SE" dirty="0"/>
              <a:t> </a:t>
            </a:r>
            <a:r>
              <a:rPr lang="sv-SE" dirty="0" err="1"/>
              <a:t>cavity</a:t>
            </a:r>
            <a:r>
              <a:rPr lang="sv-SE" dirty="0"/>
              <a:t> modes</a:t>
            </a:r>
          </a:p>
          <a:p>
            <a:r>
              <a:rPr lang="sv-SE" dirty="0" err="1" smtClean="0"/>
              <a:t>Computation</a:t>
            </a:r>
            <a:r>
              <a:rPr lang="sv-SE" dirty="0" smtClean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energy</a:t>
            </a:r>
            <a:r>
              <a:rPr lang="sv-SE" dirty="0"/>
              <a:t> optimal </a:t>
            </a:r>
            <a:r>
              <a:rPr lang="sv-SE" dirty="0" err="1"/>
              <a:t>filling</a:t>
            </a:r>
            <a:r>
              <a:rPr lang="sv-SE" dirty="0"/>
              <a:t> </a:t>
            </a:r>
            <a:r>
              <a:rPr lang="sv-SE" dirty="0" err="1"/>
              <a:t>profiles</a:t>
            </a:r>
            <a:r>
              <a:rPr lang="sv-SE" dirty="0"/>
              <a:t> (not </a:t>
            </a:r>
            <a:r>
              <a:rPr lang="sv-SE" dirty="0" err="1"/>
              <a:t>applicable</a:t>
            </a:r>
            <a:r>
              <a:rPr lang="sv-SE" dirty="0"/>
              <a:t> to </a:t>
            </a:r>
            <a:r>
              <a:rPr lang="sv-SE" dirty="0" err="1"/>
              <a:t>class</a:t>
            </a:r>
            <a:r>
              <a:rPr lang="sv-SE" dirty="0"/>
              <a:t> A </a:t>
            </a:r>
            <a:r>
              <a:rPr lang="sv-SE" dirty="0" err="1"/>
              <a:t>amplifiers</a:t>
            </a:r>
            <a:r>
              <a:rPr lang="sv-SE" dirty="0" smtClean="0"/>
              <a:t>)</a:t>
            </a:r>
          </a:p>
          <a:p>
            <a:r>
              <a:rPr lang="en-US" dirty="0" smtClean="0"/>
              <a:t>Frequency band where noise has influence</a:t>
            </a:r>
            <a:endParaRPr lang="sv-SE" dirty="0"/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14</a:t>
            </a:fld>
            <a:endParaRPr lang="sv-S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2636912"/>
            <a:ext cx="3545210" cy="2602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966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– ion source data</a:t>
            </a:r>
            <a:endParaRPr lang="sv-S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237313"/>
            <a:ext cx="2954698" cy="221602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15</a:t>
            </a:fld>
            <a:endParaRPr lang="sv-S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237312"/>
            <a:ext cx="2954699" cy="22160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221088"/>
            <a:ext cx="2954698" cy="2216024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Beam current</a:t>
            </a:r>
            <a:r>
              <a:rPr lang="en-US" dirty="0"/>
              <a:t> </a:t>
            </a:r>
            <a:r>
              <a:rPr lang="en-US" dirty="0" smtClean="0"/>
              <a:t>pulse shape</a:t>
            </a:r>
          </a:p>
          <a:p>
            <a:r>
              <a:rPr lang="en-US" dirty="0" smtClean="0"/>
              <a:t>Ripple &lt;+/-2% (within spec)</a:t>
            </a:r>
          </a:p>
          <a:p>
            <a:r>
              <a:rPr lang="en-US" dirty="0" smtClean="0"/>
              <a:t>Noise spectrum peaks at 72 and 144 kHz</a:t>
            </a:r>
          </a:p>
          <a:p>
            <a:r>
              <a:rPr lang="en-US" dirty="0" smtClean="0"/>
              <a:t>This is where the disturbance rejection is weakest</a:t>
            </a:r>
          </a:p>
        </p:txBody>
      </p:sp>
    </p:spTree>
    <p:extLst>
      <p:ext uri="{BB962C8B-B14F-4D97-AF65-F5344CB8AC3E}">
        <p14:creationId xmlns:p14="http://schemas.microsoft.com/office/powerpoint/2010/main" val="195771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7139136" cy="1143000"/>
          </a:xfrm>
        </p:spPr>
        <p:txBody>
          <a:bodyPr/>
          <a:lstStyle/>
          <a:p>
            <a:r>
              <a:rPr lang="en-US" altLang="zh-CN" dirty="0" smtClean="0"/>
              <a:t>Multiple</a:t>
            </a:r>
            <a:r>
              <a:rPr lang="zh-CN" altLang="en-US" dirty="0" smtClean="0"/>
              <a:t> </a:t>
            </a:r>
            <a:r>
              <a:rPr lang="en-US" altLang="zh-CN" dirty="0" smtClean="0"/>
              <a:t>noise</a:t>
            </a:r>
            <a:r>
              <a:rPr lang="zh-CN" altLang="en-US" dirty="0" smtClean="0"/>
              <a:t> </a:t>
            </a:r>
            <a:r>
              <a:rPr lang="en-US" altLang="zh-CN" dirty="0" smtClean="0"/>
              <a:t>source</a:t>
            </a:r>
            <a:r>
              <a:rPr lang="zh-CN" altLang="en-US" dirty="0" smtClean="0"/>
              <a:t> </a:t>
            </a:r>
            <a:r>
              <a:rPr lang="en-US" altLang="zh-CN" dirty="0" smtClean="0"/>
              <a:t>perturbation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simulation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(for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typical</a:t>
            </a:r>
            <a:r>
              <a:rPr lang="zh-CN" altLang="en-US" dirty="0" smtClean="0"/>
              <a:t> </a:t>
            </a:r>
            <a:r>
              <a:rPr lang="en-US" altLang="zh-CN" dirty="0" smtClean="0"/>
              <a:t>DTL</a:t>
            </a:r>
            <a:r>
              <a:rPr lang="zh-CN" altLang="en-US" dirty="0" smtClean="0"/>
              <a:t> </a:t>
            </a:r>
            <a:r>
              <a:rPr lang="en-US" altLang="zh-CN" dirty="0" smtClean="0"/>
              <a:t>cavity</a:t>
            </a:r>
            <a:r>
              <a:rPr lang="zh-CN" altLang="en-US" dirty="0" smtClean="0"/>
              <a:t> </a:t>
            </a:r>
            <a:r>
              <a:rPr lang="en-US" altLang="zh-CN" dirty="0" smtClean="0"/>
              <a:t>at</a:t>
            </a:r>
            <a:r>
              <a:rPr lang="zh-CN" altLang="en-US" dirty="0" smtClean="0"/>
              <a:t> </a:t>
            </a:r>
            <a:r>
              <a:rPr lang="en-US" altLang="zh-CN" dirty="0" smtClean="0"/>
              <a:t>ESS)</a:t>
            </a:r>
            <a:r>
              <a:rPr lang="zh-CN" alt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16</a:t>
            </a:fld>
            <a:endParaRPr lang="sv-S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497" y="1299721"/>
            <a:ext cx="4746225" cy="29402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497" y="3875787"/>
            <a:ext cx="4766134" cy="29822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5685" y="1737370"/>
            <a:ext cx="31382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Noise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source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includes(for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simulation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only,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not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from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real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measurement):</a:t>
            </a:r>
          </a:p>
          <a:p>
            <a:pPr marL="285750" indent="-285750">
              <a:buFont typeface="Arial" charset="0"/>
              <a:buChar char="•"/>
            </a:pPr>
            <a:endParaRPr lang="en-US" altLang="zh-CN" dirty="0"/>
          </a:p>
          <a:p>
            <a:pPr marL="285750" indent="-285750">
              <a:buFont typeface="Arial" charset="0"/>
              <a:buChar char="•"/>
            </a:pPr>
            <a:r>
              <a:rPr lang="en-US" altLang="zh-CN" dirty="0" smtClean="0"/>
              <a:t>Feedforward</a:t>
            </a:r>
            <a:r>
              <a:rPr lang="zh-CN" altLang="en-US" dirty="0" smtClean="0"/>
              <a:t> </a:t>
            </a:r>
            <a:r>
              <a:rPr lang="en-US" altLang="zh-CN" dirty="0" smtClean="0"/>
              <a:t>matching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error:</a:t>
            </a:r>
            <a:r>
              <a:rPr lang="zh-CN" altLang="en-US" dirty="0" smtClean="0"/>
              <a:t> </a:t>
            </a:r>
            <a:r>
              <a:rPr lang="en-US" altLang="zh-CN" dirty="0" smtClean="0"/>
              <a:t>100ns</a:t>
            </a:r>
          </a:p>
          <a:p>
            <a:pPr marL="285750" indent="-285750">
              <a:buFont typeface="Arial" charset="0"/>
              <a:buChar char="•"/>
            </a:pPr>
            <a:endParaRPr lang="en-US" altLang="zh-CN" dirty="0" smtClean="0"/>
          </a:p>
          <a:p>
            <a:pPr marL="285750" indent="-285750">
              <a:buFont typeface="Arial" charset="0"/>
              <a:buChar char="•"/>
            </a:pPr>
            <a:r>
              <a:rPr lang="en-US" altLang="zh-CN" dirty="0" smtClean="0"/>
              <a:t>Beam</a:t>
            </a:r>
            <a:r>
              <a:rPr lang="zh-CN" altLang="en-US" dirty="0" smtClean="0"/>
              <a:t> </a:t>
            </a:r>
            <a:r>
              <a:rPr lang="en-US" altLang="zh-CN" dirty="0" smtClean="0"/>
              <a:t>current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fluctuation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3.5%(RMS)</a:t>
            </a:r>
            <a:r>
              <a:rPr lang="zh-CN" altLang="en-US" dirty="0" smtClean="0"/>
              <a:t> </a:t>
            </a:r>
            <a:r>
              <a:rPr lang="en-US" altLang="zh-CN" dirty="0" smtClean="0"/>
              <a:t>during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pulse</a:t>
            </a:r>
          </a:p>
          <a:p>
            <a:pPr marL="285750" indent="-285750">
              <a:buFont typeface="Arial" charset="0"/>
              <a:buChar char="•"/>
            </a:pPr>
            <a:endParaRPr lang="en-US" altLang="zh-CN" dirty="0" smtClean="0"/>
          </a:p>
          <a:p>
            <a:pPr marL="285750" indent="-285750">
              <a:buFont typeface="Arial" charset="0"/>
              <a:buChar char="•"/>
            </a:pPr>
            <a:r>
              <a:rPr lang="en-US" altLang="zh-CN" dirty="0" smtClean="0"/>
              <a:t>Beam</a:t>
            </a:r>
            <a:r>
              <a:rPr lang="zh-CN" altLang="en-US" dirty="0" smtClean="0"/>
              <a:t> </a:t>
            </a:r>
            <a:r>
              <a:rPr lang="en-US" altLang="zh-CN" dirty="0" smtClean="0"/>
              <a:t>current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variation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±3%</a:t>
            </a:r>
            <a:r>
              <a:rPr lang="zh-CN" altLang="en-US" dirty="0" smtClean="0"/>
              <a:t> </a:t>
            </a:r>
            <a:r>
              <a:rPr lang="en-US" altLang="zh-CN" dirty="0" smtClean="0"/>
              <a:t>from</a:t>
            </a:r>
            <a:r>
              <a:rPr lang="zh-CN" altLang="en-US" dirty="0" smtClean="0"/>
              <a:t> </a:t>
            </a:r>
            <a:r>
              <a:rPr lang="en-US" altLang="zh-CN" dirty="0" smtClean="0"/>
              <a:t>pulse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pulse</a:t>
            </a:r>
          </a:p>
          <a:p>
            <a:pPr marL="285750" indent="-285750">
              <a:buFont typeface="Arial" charset="0"/>
              <a:buChar char="•"/>
            </a:pPr>
            <a:endParaRPr lang="en-US" altLang="zh-CN" dirty="0" smtClean="0"/>
          </a:p>
          <a:p>
            <a:pPr marL="285750" indent="-285750">
              <a:buFont typeface="Arial" charset="0"/>
              <a:buChar char="•"/>
            </a:pPr>
            <a:r>
              <a:rPr lang="en-US" altLang="zh-CN" dirty="0" smtClean="0"/>
              <a:t>Modulator</a:t>
            </a:r>
            <a:r>
              <a:rPr lang="zh-CN" altLang="en-US" dirty="0" smtClean="0"/>
              <a:t> </a:t>
            </a:r>
            <a:r>
              <a:rPr lang="en-US" altLang="zh-CN" dirty="0" smtClean="0"/>
              <a:t>ripple</a:t>
            </a:r>
            <a:r>
              <a:rPr lang="zh-CN" altLang="en-US" dirty="0" smtClean="0"/>
              <a:t> </a:t>
            </a:r>
            <a:r>
              <a:rPr lang="en-US" altLang="zh-CN" dirty="0" smtClean="0"/>
              <a:t>0.1%</a:t>
            </a:r>
            <a:r>
              <a:rPr lang="zh-CN" altLang="en-US" dirty="0" smtClean="0"/>
              <a:t> </a:t>
            </a:r>
            <a:r>
              <a:rPr lang="en-US" altLang="zh-CN" dirty="0" smtClean="0"/>
              <a:t>at</a:t>
            </a:r>
            <a:r>
              <a:rPr lang="zh-CN" altLang="en-US" dirty="0" smtClean="0"/>
              <a:t> </a:t>
            </a:r>
            <a:r>
              <a:rPr lang="en-US" altLang="zh-CN" dirty="0" smtClean="0"/>
              <a:t>10kHz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2263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ESS modeling results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4581128"/>
            <a:ext cx="8229600" cy="1805377"/>
          </a:xfrm>
        </p:spPr>
        <p:txBody>
          <a:bodyPr/>
          <a:lstStyle/>
          <a:p>
            <a:r>
              <a:rPr lang="en-US" dirty="0" smtClean="0"/>
              <a:t>HV ripple still a bit unknown</a:t>
            </a:r>
          </a:p>
          <a:p>
            <a:r>
              <a:rPr lang="en-US" dirty="0" smtClean="0"/>
              <a:t>Modeling studies still – real test to come  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17</a:t>
            </a:fld>
            <a:endParaRPr lang="sv-SE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782125"/>
              </p:ext>
            </p:extLst>
          </p:nvPr>
        </p:nvGraphicFramePr>
        <p:xfrm>
          <a:off x="457201" y="1772816"/>
          <a:ext cx="800323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5509">
                  <a:extLst>
                    <a:ext uri="{9D8B030D-6E8A-4147-A177-3AD203B41FA5}">
                      <a16:colId xmlns:a16="http://schemas.microsoft.com/office/drawing/2014/main" val="822646777"/>
                    </a:ext>
                  </a:extLst>
                </a:gridCol>
                <a:gridCol w="2035783">
                  <a:extLst>
                    <a:ext uri="{9D8B030D-6E8A-4147-A177-3AD203B41FA5}">
                      <a16:colId xmlns:a16="http://schemas.microsoft.com/office/drawing/2014/main" val="1993507331"/>
                    </a:ext>
                  </a:extLst>
                </a:gridCol>
                <a:gridCol w="1600646">
                  <a:extLst>
                    <a:ext uri="{9D8B030D-6E8A-4147-A177-3AD203B41FA5}">
                      <a16:colId xmlns:a16="http://schemas.microsoft.com/office/drawing/2014/main" val="3595978515"/>
                    </a:ext>
                  </a:extLst>
                </a:gridCol>
                <a:gridCol w="1600646">
                  <a:extLst>
                    <a:ext uri="{9D8B030D-6E8A-4147-A177-3AD203B41FA5}">
                      <a16:colId xmlns:a16="http://schemas.microsoft.com/office/drawing/2014/main" val="3722601390"/>
                    </a:ext>
                  </a:extLst>
                </a:gridCol>
                <a:gridCol w="1600646">
                  <a:extLst>
                    <a:ext uri="{9D8B030D-6E8A-4147-A177-3AD203B41FA5}">
                      <a16:colId xmlns:a16="http://schemas.microsoft.com/office/drawing/2014/main" val="29156699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Cavity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 window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Amplitude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Phase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Note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5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NC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First</a:t>
                      </a:r>
                      <a:r>
                        <a:rPr lang="en-US" baseline="0" dirty="0" smtClean="0"/>
                        <a:t> 10 </a:t>
                      </a:r>
                      <a:r>
                        <a:rPr lang="en-US" baseline="0" dirty="0" err="1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baseline="0" dirty="0" err="1" smtClean="0">
                          <a:latin typeface="+mn-lt"/>
                        </a:rPr>
                        <a:t>s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Ok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Ok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1898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NC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Rest</a:t>
                      </a:r>
                      <a:r>
                        <a:rPr lang="en-US" baseline="0" dirty="0" smtClean="0"/>
                        <a:t> of pulse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  <a:sym typeface="Symbol" panose="05050102010706020507" pitchFamily="18" charset="2"/>
                        </a:rPr>
                        <a:t></a:t>
                      </a:r>
                      <a:r>
                        <a:rPr lang="en-US" dirty="0" smtClean="0"/>
                        <a:t>Ok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  <a:sym typeface="Symbol" panose="05050102010706020507" pitchFamily="18" charset="2"/>
                        </a:rPr>
                        <a:t></a:t>
                      </a:r>
                      <a:r>
                        <a:rPr lang="en-US" dirty="0" smtClean="0"/>
                        <a:t>Ok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Beam</a:t>
                      </a:r>
                      <a:r>
                        <a:rPr lang="en-US" baseline="0" dirty="0" smtClean="0"/>
                        <a:t> current, HV ripple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13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First</a:t>
                      </a:r>
                      <a:r>
                        <a:rPr lang="en-US" baseline="0" dirty="0" smtClean="0"/>
                        <a:t> 10 </a:t>
                      </a:r>
                      <a:r>
                        <a:rPr lang="en-US" baseline="0" dirty="0" err="1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baseline="0" dirty="0" err="1" smtClean="0">
                          <a:latin typeface="+mn-lt"/>
                        </a:rPr>
                        <a:t>s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Ok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Ok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8567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Rest</a:t>
                      </a:r>
                      <a:r>
                        <a:rPr lang="en-US" baseline="0" dirty="0" smtClean="0"/>
                        <a:t> of pulse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Ok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Ok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 BW helps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1356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18130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tests with cavities in Uppsala and </a:t>
            </a:r>
            <a:r>
              <a:rPr lang="en-US" dirty="0" err="1" smtClean="0"/>
              <a:t>Saclay</a:t>
            </a:r>
            <a:r>
              <a:rPr lang="en-US" dirty="0" smtClean="0"/>
              <a:t> and ESS </a:t>
            </a:r>
            <a:r>
              <a:rPr lang="en-US" dirty="0" err="1" smtClean="0"/>
              <a:t>cryomodule</a:t>
            </a:r>
            <a:r>
              <a:rPr lang="en-US" dirty="0" smtClean="0"/>
              <a:t> test stand (2018-2020)</a:t>
            </a:r>
          </a:p>
          <a:p>
            <a:r>
              <a:rPr lang="en-US" dirty="0" smtClean="0"/>
              <a:t>Get the LLRF systems procured and installed</a:t>
            </a:r>
          </a:p>
          <a:p>
            <a:r>
              <a:rPr lang="en-US" dirty="0" smtClean="0"/>
              <a:t>Tests with beam (2019-2020 + onwards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J-</a:t>
            </a:r>
            <a:r>
              <a:rPr lang="en-US" dirty="0" err="1" smtClean="0"/>
              <a:t>parc</a:t>
            </a:r>
            <a:r>
              <a:rPr lang="en-US" dirty="0" smtClean="0"/>
              <a:t> has long experience of LLRF, auto-tuning,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Interesting to collaborate – visits, discussions</a:t>
            </a:r>
          </a:p>
          <a:p>
            <a:r>
              <a:rPr lang="en-US" dirty="0" smtClean="0"/>
              <a:t>Test ESS style system @ J-</a:t>
            </a:r>
            <a:r>
              <a:rPr lang="en-US" dirty="0" err="1" smtClean="0"/>
              <a:t>parc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18984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ESS will employ a MTCA 4 LLRF system</a:t>
            </a:r>
          </a:p>
          <a:p>
            <a:r>
              <a:rPr lang="en-US" dirty="0" smtClean="0"/>
              <a:t>ESS will use adaptive feed-forward</a:t>
            </a:r>
          </a:p>
          <a:p>
            <a:r>
              <a:rPr lang="en-US" dirty="0" smtClean="0"/>
              <a:t>System design ready, partners are constructing</a:t>
            </a:r>
          </a:p>
          <a:p>
            <a:r>
              <a:rPr lang="en-US" dirty="0" smtClean="0"/>
              <a:t>Early tests at test sites (FREIA, </a:t>
            </a:r>
            <a:r>
              <a:rPr lang="en-US" dirty="0" err="1" smtClean="0"/>
              <a:t>Saclay</a:t>
            </a:r>
            <a:r>
              <a:rPr lang="en-US" dirty="0" smtClean="0"/>
              <a:t>, ESS test stand)</a:t>
            </a:r>
          </a:p>
          <a:p>
            <a:r>
              <a:rPr lang="en-US" dirty="0" smtClean="0"/>
              <a:t>Modeling to predict performance</a:t>
            </a:r>
          </a:p>
          <a:p>
            <a:r>
              <a:rPr lang="en-US" dirty="0" smtClean="0"/>
              <a:t>It will be challenging</a:t>
            </a:r>
          </a:p>
          <a:p>
            <a:endParaRPr lang="en-US" dirty="0" smtClean="0"/>
          </a:p>
          <a:p>
            <a:r>
              <a:rPr lang="en-US" dirty="0" smtClean="0"/>
              <a:t>Possibilities to collaborate: system tests, visits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18595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LLRF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en-US" dirty="0" smtClean="0"/>
              <a:t>Control of cavity phase and amplitude via feedback system</a:t>
            </a:r>
          </a:p>
          <a:p>
            <a:r>
              <a:rPr lang="en-US" dirty="0" smtClean="0"/>
              <a:t>ESS will use a combination of feed forward (for repetitive, known, disturbances) and feed back (for random, unknown, disturbances, i.e. noise)</a:t>
            </a:r>
          </a:p>
          <a:p>
            <a:r>
              <a:rPr lang="en-US" dirty="0" smtClean="0"/>
              <a:t>ESS will as far as possible compensate for error sources:</a:t>
            </a:r>
          </a:p>
          <a:p>
            <a:pPr lvl="1"/>
            <a:r>
              <a:rPr lang="en-US" dirty="0" smtClean="0"/>
              <a:t>Pulse shape, beam arrival</a:t>
            </a:r>
          </a:p>
          <a:p>
            <a:pPr lvl="1"/>
            <a:r>
              <a:rPr lang="en-US" dirty="0" smtClean="0"/>
              <a:t>Beam current live monitoring</a:t>
            </a:r>
          </a:p>
          <a:p>
            <a:r>
              <a:rPr lang="en-US" dirty="0" smtClean="0"/>
              <a:t>How far can this be taken?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79844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400" dirty="0" smtClean="0"/>
              <a:t>Thank You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33865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 now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 construction and installation</a:t>
            </a:r>
          </a:p>
          <a:p>
            <a:r>
              <a:rPr lang="en-US" dirty="0" smtClean="0"/>
              <a:t>This takes almost all effort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/>
          </a:p>
        </p:txBody>
      </p:sp>
      <p:pic>
        <p:nvPicPr>
          <p:cNvPr id="1026" name="Picture 2" descr="https://europeanspallationsource.se/sites/default/files/styles/aerial_large/public/images/aerial/2018-01/2S5D8653_External%20Use.jpg?itok=xURqXKo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36912"/>
            <a:ext cx="5926521" cy="395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0813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 gallery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56792"/>
            <a:ext cx="5148064" cy="3861048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16832"/>
            <a:ext cx="6034617" cy="452596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31677" y="2210793"/>
            <a:ext cx="4581128" cy="343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687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 regulation requirements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ESS regulation demands</a:t>
            </a:r>
          </a:p>
          <a:p>
            <a:pPr lvl="1"/>
            <a:r>
              <a:rPr lang="en-US" dirty="0"/>
              <a:t>For NC: </a:t>
            </a:r>
          </a:p>
          <a:p>
            <a:pPr lvl="2"/>
            <a:r>
              <a:rPr lang="en-US" dirty="0"/>
              <a:t> ±1º and ±1%  in the first 10us of beam pulse</a:t>
            </a:r>
          </a:p>
          <a:p>
            <a:pPr lvl="2"/>
            <a:r>
              <a:rPr lang="en-US" dirty="0"/>
              <a:t>0.2º and 0.2% (RMS) in the remaining of </a:t>
            </a:r>
            <a:r>
              <a:rPr lang="en-US" dirty="0" smtClean="0"/>
              <a:t>2850us</a:t>
            </a:r>
            <a:endParaRPr lang="en-US" dirty="0"/>
          </a:p>
          <a:p>
            <a:pPr lvl="1"/>
            <a:r>
              <a:rPr lang="en-US" dirty="0"/>
              <a:t>For SC:</a:t>
            </a:r>
          </a:p>
          <a:p>
            <a:pPr lvl="2"/>
            <a:r>
              <a:rPr lang="en-US" dirty="0"/>
              <a:t> ±0.5º and ±0.5%  in the first 10us of beam pulse</a:t>
            </a:r>
          </a:p>
          <a:p>
            <a:pPr lvl="2"/>
            <a:r>
              <a:rPr lang="en-US" dirty="0"/>
              <a:t>0.1º and 0.1% (RMS) in the remaining of </a:t>
            </a:r>
            <a:r>
              <a:rPr lang="en-US" dirty="0" smtClean="0"/>
              <a:t>2850us</a:t>
            </a:r>
          </a:p>
          <a:p>
            <a:r>
              <a:rPr lang="en-US" dirty="0" smtClean="0"/>
              <a:t>The requirements are challenging – </a:t>
            </a:r>
            <a:r>
              <a:rPr lang="en-US" sz="2000" dirty="0" smtClean="0"/>
              <a:t>J-</a:t>
            </a:r>
            <a:r>
              <a:rPr lang="en-US" sz="2000" dirty="0" err="1" smtClean="0"/>
              <a:t>parc</a:t>
            </a:r>
            <a:r>
              <a:rPr lang="en-US" sz="2000" dirty="0" smtClean="0"/>
              <a:t> </a:t>
            </a:r>
            <a:r>
              <a:rPr lang="en-US" sz="2000" dirty="0"/>
              <a:t>±1º and ±1</a:t>
            </a:r>
            <a:r>
              <a:rPr lang="en-US" sz="2000" dirty="0" smtClean="0"/>
              <a:t>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8127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7828039" y="3982065"/>
            <a:ext cx="1112762" cy="270245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364" tIns="46182" rIns="92364" bIns="46182" numCol="1" rtlCol="0" anchor="t" anchorCtr="0" compatLnSpc="1">
            <a:prstTxWarp prst="textNoShape">
              <a:avLst/>
            </a:prstTxWarp>
          </a:bodyPr>
          <a:lstStyle/>
          <a:p>
            <a:pPr defTabSz="914014" fontAlgn="base">
              <a:spcBef>
                <a:spcPct val="0"/>
              </a:spcBef>
              <a:spcAft>
                <a:spcPct val="0"/>
              </a:spcAft>
            </a:pPr>
            <a:endParaRPr lang="sv-SE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RF Cell</a:t>
            </a:r>
            <a:endParaRPr lang="sv-S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695646"/>
            <a:ext cx="7975773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ktangel 6"/>
          <p:cNvSpPr/>
          <p:nvPr/>
        </p:nvSpPr>
        <p:spPr bwMode="auto">
          <a:xfrm>
            <a:off x="3818870" y="4800122"/>
            <a:ext cx="4296827" cy="159155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364" tIns="46182" rIns="92364" bIns="46182" numCol="1" rtlCol="0" anchor="t" anchorCtr="0" compatLnSpc="1">
            <a:prstTxWarp prst="textNoShape">
              <a:avLst/>
            </a:prstTxWarp>
          </a:bodyPr>
          <a:lstStyle/>
          <a:p>
            <a:pPr defTabSz="914014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4886149" y="4767314"/>
            <a:ext cx="2454687" cy="1816815"/>
          </a:xfrm>
          <a:prstGeom prst="rect">
            <a:avLst/>
          </a:prstGeom>
          <a:noFill/>
        </p:spPr>
        <p:txBody>
          <a:bodyPr wrap="square" lIns="92364" tIns="46182" rIns="92364" bIns="46182" rtlCol="0">
            <a:spAutoFit/>
          </a:bodyPr>
          <a:lstStyle/>
          <a:p>
            <a:r>
              <a:rPr lang="sv-SE" sz="1600" dirty="0" smtClean="0">
                <a:solidFill>
                  <a:schemeClr val="tx2"/>
                </a:solidFill>
              </a:rPr>
              <a:t>Basic building block for RF systems is the RF cell: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High Voltage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Amplifiers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Regulation (LLRF)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Protection – Interlock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Waveguides</a:t>
            </a:r>
            <a:endParaRPr lang="sv-SE" sz="1600" dirty="0">
              <a:solidFill>
                <a:schemeClr val="tx2"/>
              </a:solidFill>
            </a:endParaRPr>
          </a:p>
        </p:txBody>
      </p:sp>
      <p:sp>
        <p:nvSpPr>
          <p:cNvPr id="8" name="Rektangel 7"/>
          <p:cNvSpPr/>
          <p:nvPr/>
        </p:nvSpPr>
        <p:spPr bwMode="auto">
          <a:xfrm>
            <a:off x="4671456" y="4657458"/>
            <a:ext cx="2808208" cy="2027062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2364" tIns="46182" rIns="92364" bIns="46182" numCol="1" rtlCol="0" anchor="t" anchorCtr="0" compatLnSpc="1">
            <a:prstTxWarp prst="textNoShape">
              <a:avLst/>
            </a:prstTxWarp>
          </a:bodyPr>
          <a:lstStyle/>
          <a:p>
            <a:pPr defTabSz="914014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62557" y="1695646"/>
            <a:ext cx="1931350" cy="59462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4568" y="1837346"/>
            <a:ext cx="1350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Interlock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8602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LLRF in cell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556" y="1520194"/>
            <a:ext cx="7588621" cy="5201281"/>
          </a:xfrm>
          <a:prstGeom prst="rect">
            <a:avLst/>
          </a:prstGeom>
        </p:spPr>
      </p:pic>
      <p:sp>
        <p:nvSpPr>
          <p:cNvPr id="7" name="Rektangel 7"/>
          <p:cNvSpPr/>
          <p:nvPr/>
        </p:nvSpPr>
        <p:spPr bwMode="auto">
          <a:xfrm>
            <a:off x="85713" y="4802104"/>
            <a:ext cx="2511143" cy="1821426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2364" tIns="46182" rIns="92364" bIns="46182" numCol="1" rtlCol="0" anchor="t" anchorCtr="0" compatLnSpc="1">
            <a:prstTxWarp prst="textNoShape">
              <a:avLst/>
            </a:prstTxWarp>
          </a:bodyPr>
          <a:lstStyle/>
          <a:p>
            <a:pPr defTabSz="914014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91036" y="4400992"/>
            <a:ext cx="1699050" cy="9933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106827" y="1167714"/>
            <a:ext cx="895865" cy="31200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ruta 2"/>
          <p:cNvSpPr txBox="1"/>
          <p:nvPr/>
        </p:nvSpPr>
        <p:spPr>
          <a:xfrm>
            <a:off x="159260" y="4802104"/>
            <a:ext cx="2437596" cy="1816815"/>
          </a:xfrm>
          <a:prstGeom prst="rect">
            <a:avLst/>
          </a:prstGeom>
          <a:noFill/>
        </p:spPr>
        <p:txBody>
          <a:bodyPr wrap="square" lIns="92364" tIns="46182" rIns="92364" bIns="46182" rtlCol="0">
            <a:spAutoFit/>
          </a:bodyPr>
          <a:lstStyle/>
          <a:p>
            <a:r>
              <a:rPr lang="sv-SE" sz="1600" dirty="0" smtClean="0">
                <a:solidFill>
                  <a:schemeClr val="tx2"/>
                </a:solidFill>
              </a:rPr>
              <a:t>LLRF regulates cavity amplitude and field:</a:t>
            </a:r>
            <a:endParaRPr lang="sv-SE" sz="1600" dirty="0">
              <a:solidFill>
                <a:schemeClr val="tx2"/>
              </a:solidFill>
            </a:endParaRPr>
          </a:p>
          <a:p>
            <a:pPr marL="173182" indent="-173182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tx2"/>
                </a:solidFill>
              </a:rPr>
              <a:t>PI-</a:t>
            </a:r>
            <a:r>
              <a:rPr lang="sv-SE" sz="1600" dirty="0" err="1">
                <a:solidFill>
                  <a:schemeClr val="tx2"/>
                </a:solidFill>
              </a:rPr>
              <a:t>control</a:t>
            </a:r>
            <a:endParaRPr lang="sv-SE" sz="1600" dirty="0">
              <a:solidFill>
                <a:schemeClr val="tx2"/>
              </a:solidFill>
            </a:endParaRPr>
          </a:p>
          <a:p>
            <a:pPr marL="173182" indent="-173182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tx2"/>
                </a:solidFill>
              </a:rPr>
              <a:t>Adaptive </a:t>
            </a:r>
            <a:r>
              <a:rPr lang="sv-SE" sz="1600" dirty="0" err="1">
                <a:solidFill>
                  <a:schemeClr val="tx2"/>
                </a:solidFill>
              </a:rPr>
              <a:t>feedforward</a:t>
            </a:r>
            <a:endParaRPr lang="sv-SE" sz="1600" dirty="0">
              <a:solidFill>
                <a:schemeClr val="tx2"/>
              </a:solidFill>
            </a:endParaRPr>
          </a:p>
          <a:p>
            <a:pPr marL="173182" indent="-173182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tx2"/>
                </a:solidFill>
              </a:rPr>
              <a:t>Inner klystron loop</a:t>
            </a:r>
          </a:p>
          <a:p>
            <a:pPr marL="173182" indent="-173182">
              <a:buFont typeface="Arial" panose="020B0604020202020204" pitchFamily="34" charset="0"/>
              <a:buChar char="•"/>
            </a:pPr>
            <a:r>
              <a:rPr lang="sv-SE" sz="1600" dirty="0" err="1">
                <a:solidFill>
                  <a:schemeClr val="tx2"/>
                </a:solidFill>
              </a:rPr>
              <a:t>Beam</a:t>
            </a:r>
            <a:r>
              <a:rPr lang="sv-SE" sz="1600" dirty="0">
                <a:solidFill>
                  <a:schemeClr val="tx2"/>
                </a:solidFill>
              </a:rPr>
              <a:t> </a:t>
            </a:r>
            <a:r>
              <a:rPr lang="sv-SE" sz="1600" dirty="0" err="1">
                <a:solidFill>
                  <a:schemeClr val="tx2"/>
                </a:solidFill>
              </a:rPr>
              <a:t>current</a:t>
            </a:r>
            <a:r>
              <a:rPr lang="sv-SE" sz="1600" dirty="0">
                <a:solidFill>
                  <a:schemeClr val="tx2"/>
                </a:solidFill>
              </a:rPr>
              <a:t> variation</a:t>
            </a:r>
            <a:br>
              <a:rPr lang="sv-SE" sz="1600" dirty="0">
                <a:solidFill>
                  <a:schemeClr val="tx2"/>
                </a:solidFill>
              </a:rPr>
            </a:br>
            <a:r>
              <a:rPr lang="sv-SE" sz="1600" dirty="0" err="1">
                <a:solidFill>
                  <a:schemeClr val="tx2"/>
                </a:solidFill>
              </a:rPr>
              <a:t>compensation</a:t>
            </a:r>
            <a:endParaRPr lang="en-US" sz="1600" dirty="0" err="1">
              <a:solidFill>
                <a:schemeClr val="tx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56241" y="3126259"/>
            <a:ext cx="1132700" cy="1038295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83947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 compared to J-</a:t>
            </a:r>
            <a:r>
              <a:rPr lang="en-US" dirty="0" err="1" smtClean="0"/>
              <a:t>Parc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en-US" dirty="0" smtClean="0"/>
              <a:t>ESS: 9 NC cavities, 146 SC cavities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nergy 2 GeV, beam current 62.5 mA, 14 Hz, 2.86 </a:t>
            </a:r>
            <a:r>
              <a:rPr lang="en-US" dirty="0" err="1" smtClean="0"/>
              <a:t>ms</a:t>
            </a:r>
            <a:endParaRPr lang="en-US" dirty="0" smtClean="0"/>
          </a:p>
          <a:p>
            <a:pPr lvl="1"/>
            <a:r>
              <a:rPr lang="en-US" dirty="0" smtClean="0"/>
              <a:t>352.21 MHz NC and spoke </a:t>
            </a:r>
            <a:r>
              <a:rPr lang="en-US" dirty="0" err="1" smtClean="0"/>
              <a:t>linac</a:t>
            </a:r>
            <a:endParaRPr lang="en-US" dirty="0" smtClean="0"/>
          </a:p>
          <a:p>
            <a:pPr lvl="1"/>
            <a:r>
              <a:rPr lang="en-US" dirty="0" smtClean="0"/>
              <a:t>704.42 MHz elliptical </a:t>
            </a:r>
            <a:r>
              <a:rPr lang="en-US" dirty="0" err="1" smtClean="0"/>
              <a:t>linac</a:t>
            </a:r>
            <a:endParaRPr lang="en-US" dirty="0" smtClean="0"/>
          </a:p>
          <a:p>
            <a:r>
              <a:rPr lang="en-US" dirty="0" smtClean="0"/>
              <a:t>J-</a:t>
            </a:r>
            <a:r>
              <a:rPr lang="en-US" dirty="0" err="1" smtClean="0"/>
              <a:t>parc</a:t>
            </a:r>
            <a:r>
              <a:rPr lang="en-US" smtClean="0"/>
              <a:t>: </a:t>
            </a:r>
            <a:r>
              <a:rPr lang="en-US" smtClean="0"/>
              <a:t>ca 50 </a:t>
            </a:r>
            <a:r>
              <a:rPr lang="en-US" dirty="0" smtClean="0"/>
              <a:t>NC cavities (some bundled)</a:t>
            </a:r>
          </a:p>
          <a:p>
            <a:pPr lvl="1"/>
            <a:r>
              <a:rPr lang="en-US" dirty="0" smtClean="0"/>
              <a:t>Energy 400 MeV, beam current 50 mA, 25 Hz, 0.5 </a:t>
            </a:r>
            <a:r>
              <a:rPr lang="en-US" dirty="0" err="1" smtClean="0"/>
              <a:t>ms</a:t>
            </a:r>
            <a:endParaRPr lang="en-US" dirty="0" smtClean="0"/>
          </a:p>
          <a:p>
            <a:pPr lvl="1"/>
            <a:r>
              <a:rPr lang="en-US" dirty="0" smtClean="0"/>
              <a:t>324 MHz RFQ-SDTL</a:t>
            </a:r>
          </a:p>
          <a:p>
            <a:pPr lvl="1"/>
            <a:r>
              <a:rPr lang="en-US" dirty="0" smtClean="0"/>
              <a:t>972 MHz ACS1 to ACS21/</a:t>
            </a:r>
            <a:r>
              <a:rPr lang="en-US" dirty="0" err="1" smtClean="0"/>
              <a:t>debunchers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Roughly similar except SC cavities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0290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 comparison J-</a:t>
            </a:r>
            <a:r>
              <a:rPr lang="en-US" dirty="0" err="1" smtClean="0"/>
              <a:t>Parc</a:t>
            </a:r>
            <a:r>
              <a:rPr lang="en-US" dirty="0" smtClean="0"/>
              <a:t> </a:t>
            </a:r>
            <a:r>
              <a:rPr lang="en-US" dirty="0" err="1" smtClean="0"/>
              <a:t>cont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ESS construction ongoing:</a:t>
            </a:r>
          </a:p>
          <a:p>
            <a:pPr lvl="1"/>
            <a:r>
              <a:rPr lang="en-US" dirty="0" smtClean="0"/>
              <a:t>Expected to start user program 2023</a:t>
            </a:r>
          </a:p>
          <a:p>
            <a:pPr lvl="1"/>
            <a:r>
              <a:rPr lang="en-US" dirty="0" smtClean="0"/>
              <a:t>First proton beam (from ion source) 2018</a:t>
            </a:r>
          </a:p>
          <a:p>
            <a:pPr lvl="1"/>
            <a:r>
              <a:rPr lang="en-US" dirty="0" smtClean="0"/>
              <a:t>Start RFQ early 2019</a:t>
            </a:r>
          </a:p>
          <a:p>
            <a:pPr lvl="1"/>
            <a:r>
              <a:rPr lang="en-US" dirty="0" smtClean="0"/>
              <a:t>Ready for beam </a:t>
            </a:r>
            <a:r>
              <a:rPr lang="en-US" dirty="0" smtClean="0"/>
              <a:t>on dump 2020</a:t>
            </a:r>
            <a:endParaRPr lang="en-US" dirty="0"/>
          </a:p>
          <a:p>
            <a:r>
              <a:rPr lang="en-US" dirty="0" smtClean="0"/>
              <a:t>J-</a:t>
            </a:r>
            <a:r>
              <a:rPr lang="en-US" dirty="0" err="1" smtClean="0"/>
              <a:t>Parc</a:t>
            </a:r>
            <a:r>
              <a:rPr lang="en-US" dirty="0" smtClean="0"/>
              <a:t> operational since many years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7510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36373"/>
  <p:tag name="AS_OS" val="Microsoft Windows NT 6.1.7601 Service Pack 1"/>
  <p:tag name="AS_RELEASE_DATE" val="2014.10.14"/>
  <p:tag name="AS_TITLE" val="Aspose.Slides for .NET 4.0"/>
  <p:tag name="AS_VERSION" val="14.8.0.0"/>
</p:tagLst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S Core Powerpoint" id="{F02C5803-D437-4A4B-B279-84472F47EB33}" vid="{77746F4A-52A9-724A-84EC-D1436FAAE3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17073</TotalTime>
  <Words>802</Words>
  <Application>Microsoft Office PowerPoint</Application>
  <PresentationFormat>On-screen Show (4:3)</PresentationFormat>
  <Paragraphs>175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宋体</vt:lpstr>
      <vt:lpstr>Arial</vt:lpstr>
      <vt:lpstr>Calibri</vt:lpstr>
      <vt:lpstr>Optima</vt:lpstr>
      <vt:lpstr>Symbol</vt:lpstr>
      <vt:lpstr>ESS Core Powerpoint</vt:lpstr>
      <vt:lpstr>LLRF ESS</vt:lpstr>
      <vt:lpstr>LLRF</vt:lpstr>
      <vt:lpstr>ESS now</vt:lpstr>
      <vt:lpstr>Inside gallery</vt:lpstr>
      <vt:lpstr>ESS regulation requirements</vt:lpstr>
      <vt:lpstr>RF Cell</vt:lpstr>
      <vt:lpstr>LLRF in cell</vt:lpstr>
      <vt:lpstr>ESS compared to J-Parc</vt:lpstr>
      <vt:lpstr>ESS comparison J-Parc cont</vt:lpstr>
      <vt:lpstr>ESS LLRF system</vt:lpstr>
      <vt:lpstr>ESS control strategy</vt:lpstr>
      <vt:lpstr>Error sources</vt:lpstr>
      <vt:lpstr>Noise sources</vt:lpstr>
      <vt:lpstr>Highlights PhD (Olof Troeng, LTLH)</vt:lpstr>
      <vt:lpstr>Beam – ion source data</vt:lpstr>
      <vt:lpstr>Multiple noise source perturbation simulation (for typical DTL cavity at ESS) </vt:lpstr>
      <vt:lpstr>Summary of ESS modeling results</vt:lpstr>
      <vt:lpstr>Next steps</vt:lpstr>
      <vt:lpstr>Conclusion</vt:lpstr>
      <vt:lpstr>PowerPoint Presentation</vt:lpstr>
    </vt:vector>
  </TitlesOfParts>
  <Manager/>
  <Company>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Anders Sunesson</cp:lastModifiedBy>
  <cp:revision>181</cp:revision>
  <cp:lastPrinted>2017-04-03T11:18:02Z</cp:lastPrinted>
  <dcterms:created xsi:type="dcterms:W3CDTF">2013-10-29T16:05:10Z</dcterms:created>
  <dcterms:modified xsi:type="dcterms:W3CDTF">2018-01-19T10:25:12Z</dcterms:modified>
</cp:coreProperties>
</file>