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9" r:id="rId2"/>
    <p:sldId id="338" r:id="rId3"/>
    <p:sldId id="337" r:id="rId4"/>
    <p:sldId id="329" r:id="rId5"/>
    <p:sldId id="309" r:id="rId6"/>
    <p:sldId id="320" r:id="rId7"/>
    <p:sldId id="310" r:id="rId8"/>
    <p:sldId id="311" r:id="rId9"/>
    <p:sldId id="312" r:id="rId10"/>
    <p:sldId id="336" r:id="rId11"/>
    <p:sldId id="316" r:id="rId12"/>
    <p:sldId id="313" r:id="rId13"/>
    <p:sldId id="324" r:id="rId14"/>
    <p:sldId id="335" r:id="rId15"/>
    <p:sldId id="306" r:id="rId16"/>
    <p:sldId id="314" r:id="rId1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75" autoAdjust="0"/>
    <p:restoredTop sz="92653" autoAdjust="0"/>
  </p:normalViewPr>
  <p:slideViewPr>
    <p:cSldViewPr>
      <p:cViewPr>
        <p:scale>
          <a:sx n="173" d="100"/>
          <a:sy n="173" d="100"/>
        </p:scale>
        <p:origin x="328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58B0F3-6A58-4342-8BBB-187C08F31824}" type="doc">
      <dgm:prSet loTypeId="urn:microsoft.com/office/officeart/2005/8/layout/matrix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4661A4-90A5-8649-AF2A-B65196FDAC00}">
      <dgm:prSet phldrT="[Text]"/>
      <dgm:spPr/>
      <dgm:t>
        <a:bodyPr/>
        <a:lstStyle/>
        <a:p>
          <a:r>
            <a:rPr lang="en-US" dirty="0" smtClean="0"/>
            <a:t>Authorities</a:t>
          </a:r>
          <a:endParaRPr lang="en-US" dirty="0"/>
        </a:p>
      </dgm:t>
    </dgm:pt>
    <dgm:pt modelId="{9C0C5B4D-001D-CB4E-8EA1-7B602E49AAC1}" type="parTrans" cxnId="{A1104D06-8279-B045-8003-E76BFB9B5D63}">
      <dgm:prSet/>
      <dgm:spPr/>
      <dgm:t>
        <a:bodyPr/>
        <a:lstStyle/>
        <a:p>
          <a:endParaRPr lang="en-US"/>
        </a:p>
      </dgm:t>
    </dgm:pt>
    <dgm:pt modelId="{D7F605A1-4B87-A64E-937C-BB4C2F3E4C7E}" type="sibTrans" cxnId="{A1104D06-8279-B045-8003-E76BFB9B5D63}">
      <dgm:prSet/>
      <dgm:spPr/>
      <dgm:t>
        <a:bodyPr/>
        <a:lstStyle/>
        <a:p>
          <a:endParaRPr lang="en-US"/>
        </a:p>
      </dgm:t>
    </dgm:pt>
    <dgm:pt modelId="{EF41620B-5713-F145-B740-FF8089EA4B89}">
      <dgm:prSet phldrT="[Text]"/>
      <dgm:spPr/>
      <dgm:t>
        <a:bodyPr/>
        <a:lstStyle/>
        <a:p>
          <a:r>
            <a:rPr lang="en-US" dirty="0" smtClean="0"/>
            <a:t>The Local County Board (Environmental Act, Heritage Act, Act on Explosives...)</a:t>
          </a:r>
          <a:endParaRPr lang="en-US" dirty="0"/>
        </a:p>
      </dgm:t>
    </dgm:pt>
    <dgm:pt modelId="{E865D211-209F-5E4C-AC11-54E52695AA71}" type="parTrans" cxnId="{2206CCEB-BA36-BA4C-8795-97AEDAFA12E1}">
      <dgm:prSet/>
      <dgm:spPr/>
      <dgm:t>
        <a:bodyPr/>
        <a:lstStyle/>
        <a:p>
          <a:endParaRPr lang="en-US"/>
        </a:p>
      </dgm:t>
    </dgm:pt>
    <dgm:pt modelId="{CDCE6CD9-76BB-DE4A-AD76-1F78B84FD6FA}" type="sibTrans" cxnId="{2206CCEB-BA36-BA4C-8795-97AEDAFA12E1}">
      <dgm:prSet/>
      <dgm:spPr/>
      <dgm:t>
        <a:bodyPr/>
        <a:lstStyle/>
        <a:p>
          <a:endParaRPr lang="en-US"/>
        </a:p>
      </dgm:t>
    </dgm:pt>
    <dgm:pt modelId="{D3D0A68B-29DF-AB41-B56B-614643F62A1B}">
      <dgm:prSet phldrT="[Text]"/>
      <dgm:spPr/>
      <dgm:t>
        <a:bodyPr/>
        <a:lstStyle/>
        <a:p>
          <a:r>
            <a:rPr lang="en-US" dirty="0" smtClean="0"/>
            <a:t>SSM </a:t>
          </a:r>
          <a:br>
            <a:rPr lang="en-US" dirty="0" smtClean="0"/>
          </a:br>
          <a:r>
            <a:rPr lang="en-US" dirty="0" smtClean="0"/>
            <a:t>(Radiation Protection Act)</a:t>
          </a:r>
          <a:endParaRPr lang="en-US" dirty="0"/>
        </a:p>
      </dgm:t>
    </dgm:pt>
    <dgm:pt modelId="{D174C962-FC21-7E47-A3F2-B82D8FF7884B}" type="parTrans" cxnId="{9A69877D-2D32-8945-A5E2-FB1F69643DC1}">
      <dgm:prSet/>
      <dgm:spPr/>
      <dgm:t>
        <a:bodyPr/>
        <a:lstStyle/>
        <a:p>
          <a:endParaRPr lang="en-US"/>
        </a:p>
      </dgm:t>
    </dgm:pt>
    <dgm:pt modelId="{0C2D6F13-9418-8744-A09A-39718CD7F602}" type="sibTrans" cxnId="{9A69877D-2D32-8945-A5E2-FB1F69643DC1}">
      <dgm:prSet/>
      <dgm:spPr/>
      <dgm:t>
        <a:bodyPr/>
        <a:lstStyle/>
        <a:p>
          <a:endParaRPr lang="en-US"/>
        </a:p>
      </dgm:t>
    </dgm:pt>
    <dgm:pt modelId="{F1DB3E1B-4BB5-E048-BD15-F3DBAC255187}">
      <dgm:prSet phldrT="[Text]"/>
      <dgm:spPr/>
      <dgm:t>
        <a:bodyPr/>
        <a:lstStyle/>
        <a:p>
          <a:r>
            <a:rPr lang="en-US" dirty="0" smtClean="0"/>
            <a:t>The Municipality Lund, including the Fire Brigade (The Planning &amp; Building Act, the Act on Explosives..)</a:t>
          </a:r>
          <a:endParaRPr lang="en-US" dirty="0"/>
        </a:p>
      </dgm:t>
    </dgm:pt>
    <dgm:pt modelId="{36258AAE-E73C-3241-B223-332FDAFE17E7}" type="parTrans" cxnId="{2F5F2D28-CC15-E54D-8A48-132DE56D1F00}">
      <dgm:prSet/>
      <dgm:spPr/>
      <dgm:t>
        <a:bodyPr/>
        <a:lstStyle/>
        <a:p>
          <a:endParaRPr lang="en-US"/>
        </a:p>
      </dgm:t>
    </dgm:pt>
    <dgm:pt modelId="{C9D82068-4618-6442-986B-746FEC35544E}" type="sibTrans" cxnId="{2F5F2D28-CC15-E54D-8A48-132DE56D1F00}">
      <dgm:prSet/>
      <dgm:spPr/>
      <dgm:t>
        <a:bodyPr/>
        <a:lstStyle/>
        <a:p>
          <a:endParaRPr lang="en-US"/>
        </a:p>
      </dgm:t>
    </dgm:pt>
    <dgm:pt modelId="{1B8DF4AC-45F2-C144-8402-004D837E9805}">
      <dgm:prSet phldrT="[Text]"/>
      <dgm:spPr/>
      <dgm:t>
        <a:bodyPr/>
        <a:lstStyle/>
        <a:p>
          <a:r>
            <a:rPr lang="en-US" dirty="0" smtClean="0"/>
            <a:t>The Work Environment Authority</a:t>
          </a:r>
          <a:br>
            <a:rPr lang="en-US" dirty="0" smtClean="0"/>
          </a:br>
          <a:r>
            <a:rPr lang="en-US" dirty="0" smtClean="0"/>
            <a:t>(Work Environment Act)</a:t>
          </a:r>
          <a:endParaRPr lang="en-US" dirty="0"/>
        </a:p>
      </dgm:t>
    </dgm:pt>
    <dgm:pt modelId="{58C5751E-A779-964E-BE1F-CDCE7D25ABA2}" type="parTrans" cxnId="{CEACAFDE-81B2-2747-90DE-9DBAA3262C91}">
      <dgm:prSet/>
      <dgm:spPr/>
      <dgm:t>
        <a:bodyPr/>
        <a:lstStyle/>
        <a:p>
          <a:endParaRPr lang="en-US"/>
        </a:p>
      </dgm:t>
    </dgm:pt>
    <dgm:pt modelId="{0D2E1E77-7FE2-9A48-9F48-E68A6DC5A82C}" type="sibTrans" cxnId="{CEACAFDE-81B2-2747-90DE-9DBAA3262C91}">
      <dgm:prSet/>
      <dgm:spPr/>
      <dgm:t>
        <a:bodyPr/>
        <a:lstStyle/>
        <a:p>
          <a:endParaRPr lang="en-US"/>
        </a:p>
      </dgm:t>
    </dgm:pt>
    <dgm:pt modelId="{0DC93655-B682-A046-B839-23C3826EF399}" type="pres">
      <dgm:prSet presAssocID="{4858B0F3-6A58-4342-8BBB-187C08F3182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C9BBA6-AFA4-6545-BE58-D71D050BBABC}" type="pres">
      <dgm:prSet presAssocID="{4858B0F3-6A58-4342-8BBB-187C08F31824}" presName="matrix" presStyleCnt="0"/>
      <dgm:spPr/>
    </dgm:pt>
    <dgm:pt modelId="{B69D0762-3385-8A48-9FE9-BB0B67178153}" type="pres">
      <dgm:prSet presAssocID="{4858B0F3-6A58-4342-8BBB-187C08F31824}" presName="tile1" presStyleLbl="node1" presStyleIdx="0" presStyleCnt="4"/>
      <dgm:spPr/>
      <dgm:t>
        <a:bodyPr/>
        <a:lstStyle/>
        <a:p>
          <a:endParaRPr lang="en-US"/>
        </a:p>
      </dgm:t>
    </dgm:pt>
    <dgm:pt modelId="{694E9B2F-F76E-9441-A51C-26EFD0DBBBB2}" type="pres">
      <dgm:prSet presAssocID="{4858B0F3-6A58-4342-8BBB-187C08F3182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61FCA8-F756-5D48-BAE6-C42E6F3D2898}" type="pres">
      <dgm:prSet presAssocID="{4858B0F3-6A58-4342-8BBB-187C08F31824}" presName="tile2" presStyleLbl="node1" presStyleIdx="1" presStyleCnt="4"/>
      <dgm:spPr/>
      <dgm:t>
        <a:bodyPr/>
        <a:lstStyle/>
        <a:p>
          <a:endParaRPr lang="en-US"/>
        </a:p>
      </dgm:t>
    </dgm:pt>
    <dgm:pt modelId="{4FE42B53-D7D6-ED41-8562-79825AC83AFC}" type="pres">
      <dgm:prSet presAssocID="{4858B0F3-6A58-4342-8BBB-187C08F3182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CE68E-96A3-694A-8245-A1772F394AA0}" type="pres">
      <dgm:prSet presAssocID="{4858B0F3-6A58-4342-8BBB-187C08F31824}" presName="tile3" presStyleLbl="node1" presStyleIdx="2" presStyleCnt="4"/>
      <dgm:spPr/>
      <dgm:t>
        <a:bodyPr/>
        <a:lstStyle/>
        <a:p>
          <a:endParaRPr lang="en-US"/>
        </a:p>
      </dgm:t>
    </dgm:pt>
    <dgm:pt modelId="{7C52A87B-7002-3642-9CB8-CB801967987C}" type="pres">
      <dgm:prSet presAssocID="{4858B0F3-6A58-4342-8BBB-187C08F3182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E62D9E-BDE6-5042-B2CF-C8232B386F81}" type="pres">
      <dgm:prSet presAssocID="{4858B0F3-6A58-4342-8BBB-187C08F31824}" presName="tile4" presStyleLbl="node1" presStyleIdx="3" presStyleCnt="4"/>
      <dgm:spPr/>
      <dgm:t>
        <a:bodyPr/>
        <a:lstStyle/>
        <a:p>
          <a:endParaRPr lang="en-US"/>
        </a:p>
      </dgm:t>
    </dgm:pt>
    <dgm:pt modelId="{92A80C61-16CF-8244-86CD-6A60C35F0870}" type="pres">
      <dgm:prSet presAssocID="{4858B0F3-6A58-4342-8BBB-187C08F3182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A431FB-021D-1145-8351-1E10DDF6980B}" type="pres">
      <dgm:prSet presAssocID="{4858B0F3-6A58-4342-8BBB-187C08F31824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68531575-793B-714A-BED4-A5E89521B291}" type="presOf" srcId="{D3D0A68B-29DF-AB41-B56B-614643F62A1B}" destId="{4FE42B53-D7D6-ED41-8562-79825AC83AFC}" srcOrd="1" destOrd="0" presId="urn:microsoft.com/office/officeart/2005/8/layout/matrix1"/>
    <dgm:cxn modelId="{D7591A90-B1CC-A94E-B751-A76A101C5A41}" type="presOf" srcId="{1B8DF4AC-45F2-C144-8402-004D837E9805}" destId="{92A80C61-16CF-8244-86CD-6A60C35F0870}" srcOrd="1" destOrd="0" presId="urn:microsoft.com/office/officeart/2005/8/layout/matrix1"/>
    <dgm:cxn modelId="{C801277C-DF4E-634C-89F1-3D97C5EA384B}" type="presOf" srcId="{EF41620B-5713-F145-B740-FF8089EA4B89}" destId="{B69D0762-3385-8A48-9FE9-BB0B67178153}" srcOrd="0" destOrd="0" presId="urn:microsoft.com/office/officeart/2005/8/layout/matrix1"/>
    <dgm:cxn modelId="{2206CCEB-BA36-BA4C-8795-97AEDAFA12E1}" srcId="{DB4661A4-90A5-8649-AF2A-B65196FDAC00}" destId="{EF41620B-5713-F145-B740-FF8089EA4B89}" srcOrd="0" destOrd="0" parTransId="{E865D211-209F-5E4C-AC11-54E52695AA71}" sibTransId="{CDCE6CD9-76BB-DE4A-AD76-1F78B84FD6FA}"/>
    <dgm:cxn modelId="{9786D9E7-0089-9349-A32B-6158E7D61F65}" type="presOf" srcId="{F1DB3E1B-4BB5-E048-BD15-F3DBAC255187}" destId="{E67CE68E-96A3-694A-8245-A1772F394AA0}" srcOrd="0" destOrd="0" presId="urn:microsoft.com/office/officeart/2005/8/layout/matrix1"/>
    <dgm:cxn modelId="{05C67E9C-9648-8147-A2FC-1341C3D61A24}" type="presOf" srcId="{F1DB3E1B-4BB5-E048-BD15-F3DBAC255187}" destId="{7C52A87B-7002-3642-9CB8-CB801967987C}" srcOrd="1" destOrd="0" presId="urn:microsoft.com/office/officeart/2005/8/layout/matrix1"/>
    <dgm:cxn modelId="{63707596-4845-C541-A15F-3740EBC6A956}" type="presOf" srcId="{D3D0A68B-29DF-AB41-B56B-614643F62A1B}" destId="{8361FCA8-F756-5D48-BAE6-C42E6F3D2898}" srcOrd="0" destOrd="0" presId="urn:microsoft.com/office/officeart/2005/8/layout/matrix1"/>
    <dgm:cxn modelId="{982B7B49-871C-3443-BF29-6B5F8C17411C}" type="presOf" srcId="{EF41620B-5713-F145-B740-FF8089EA4B89}" destId="{694E9B2F-F76E-9441-A51C-26EFD0DBBBB2}" srcOrd="1" destOrd="0" presId="urn:microsoft.com/office/officeart/2005/8/layout/matrix1"/>
    <dgm:cxn modelId="{9A69877D-2D32-8945-A5E2-FB1F69643DC1}" srcId="{DB4661A4-90A5-8649-AF2A-B65196FDAC00}" destId="{D3D0A68B-29DF-AB41-B56B-614643F62A1B}" srcOrd="1" destOrd="0" parTransId="{D174C962-FC21-7E47-A3F2-B82D8FF7884B}" sibTransId="{0C2D6F13-9418-8744-A09A-39718CD7F602}"/>
    <dgm:cxn modelId="{D267CF36-EC33-FE42-9D55-3D100C52A672}" type="presOf" srcId="{4858B0F3-6A58-4342-8BBB-187C08F31824}" destId="{0DC93655-B682-A046-B839-23C3826EF399}" srcOrd="0" destOrd="0" presId="urn:microsoft.com/office/officeart/2005/8/layout/matrix1"/>
    <dgm:cxn modelId="{2F5F2D28-CC15-E54D-8A48-132DE56D1F00}" srcId="{DB4661A4-90A5-8649-AF2A-B65196FDAC00}" destId="{F1DB3E1B-4BB5-E048-BD15-F3DBAC255187}" srcOrd="2" destOrd="0" parTransId="{36258AAE-E73C-3241-B223-332FDAFE17E7}" sibTransId="{C9D82068-4618-6442-986B-746FEC35544E}"/>
    <dgm:cxn modelId="{1594F570-5B6C-D34C-9689-E8ABEC7589E3}" type="presOf" srcId="{1B8DF4AC-45F2-C144-8402-004D837E9805}" destId="{F5E62D9E-BDE6-5042-B2CF-C8232B386F81}" srcOrd="0" destOrd="0" presId="urn:microsoft.com/office/officeart/2005/8/layout/matrix1"/>
    <dgm:cxn modelId="{97AC3DE5-081A-154F-8104-EB2E753199BC}" type="presOf" srcId="{DB4661A4-90A5-8649-AF2A-B65196FDAC00}" destId="{D6A431FB-021D-1145-8351-1E10DDF6980B}" srcOrd="0" destOrd="0" presId="urn:microsoft.com/office/officeart/2005/8/layout/matrix1"/>
    <dgm:cxn modelId="{CEACAFDE-81B2-2747-90DE-9DBAA3262C91}" srcId="{DB4661A4-90A5-8649-AF2A-B65196FDAC00}" destId="{1B8DF4AC-45F2-C144-8402-004D837E9805}" srcOrd="3" destOrd="0" parTransId="{58C5751E-A779-964E-BE1F-CDCE7D25ABA2}" sibTransId="{0D2E1E77-7FE2-9A48-9F48-E68A6DC5A82C}"/>
    <dgm:cxn modelId="{A1104D06-8279-B045-8003-E76BFB9B5D63}" srcId="{4858B0F3-6A58-4342-8BBB-187C08F31824}" destId="{DB4661A4-90A5-8649-AF2A-B65196FDAC00}" srcOrd="0" destOrd="0" parTransId="{9C0C5B4D-001D-CB4E-8EA1-7B602E49AAC1}" sibTransId="{D7F605A1-4B87-A64E-937C-BB4C2F3E4C7E}"/>
    <dgm:cxn modelId="{F649641F-9A20-D048-8CDB-2735B9D3F5FC}" type="presParOf" srcId="{0DC93655-B682-A046-B839-23C3826EF399}" destId="{CBC9BBA6-AFA4-6545-BE58-D71D050BBABC}" srcOrd="0" destOrd="0" presId="urn:microsoft.com/office/officeart/2005/8/layout/matrix1"/>
    <dgm:cxn modelId="{D469D366-3721-8548-B9BA-6FEB097DAED7}" type="presParOf" srcId="{CBC9BBA6-AFA4-6545-BE58-D71D050BBABC}" destId="{B69D0762-3385-8A48-9FE9-BB0B67178153}" srcOrd="0" destOrd="0" presId="urn:microsoft.com/office/officeart/2005/8/layout/matrix1"/>
    <dgm:cxn modelId="{0D838F4A-6F70-D44B-8706-AD4C3ACDF73C}" type="presParOf" srcId="{CBC9BBA6-AFA4-6545-BE58-D71D050BBABC}" destId="{694E9B2F-F76E-9441-A51C-26EFD0DBBBB2}" srcOrd="1" destOrd="0" presId="urn:microsoft.com/office/officeart/2005/8/layout/matrix1"/>
    <dgm:cxn modelId="{8D180EC9-0A97-E146-8BE8-7433F7FF1BED}" type="presParOf" srcId="{CBC9BBA6-AFA4-6545-BE58-D71D050BBABC}" destId="{8361FCA8-F756-5D48-BAE6-C42E6F3D2898}" srcOrd="2" destOrd="0" presId="urn:microsoft.com/office/officeart/2005/8/layout/matrix1"/>
    <dgm:cxn modelId="{95D954EA-68F0-E74F-B9CD-0295B2AD1489}" type="presParOf" srcId="{CBC9BBA6-AFA4-6545-BE58-D71D050BBABC}" destId="{4FE42B53-D7D6-ED41-8562-79825AC83AFC}" srcOrd="3" destOrd="0" presId="urn:microsoft.com/office/officeart/2005/8/layout/matrix1"/>
    <dgm:cxn modelId="{E615BE33-C358-1B4E-B668-32C0398950B3}" type="presParOf" srcId="{CBC9BBA6-AFA4-6545-BE58-D71D050BBABC}" destId="{E67CE68E-96A3-694A-8245-A1772F394AA0}" srcOrd="4" destOrd="0" presId="urn:microsoft.com/office/officeart/2005/8/layout/matrix1"/>
    <dgm:cxn modelId="{4755639C-0783-174B-A2FD-910915295196}" type="presParOf" srcId="{CBC9BBA6-AFA4-6545-BE58-D71D050BBABC}" destId="{7C52A87B-7002-3642-9CB8-CB801967987C}" srcOrd="5" destOrd="0" presId="urn:microsoft.com/office/officeart/2005/8/layout/matrix1"/>
    <dgm:cxn modelId="{45DE2711-7289-7C47-BDF5-A8BFFD0355CE}" type="presParOf" srcId="{CBC9BBA6-AFA4-6545-BE58-D71D050BBABC}" destId="{F5E62D9E-BDE6-5042-B2CF-C8232B386F81}" srcOrd="6" destOrd="0" presId="urn:microsoft.com/office/officeart/2005/8/layout/matrix1"/>
    <dgm:cxn modelId="{D2E1B506-C59D-C64E-8427-99F22FED5826}" type="presParOf" srcId="{CBC9BBA6-AFA4-6545-BE58-D71D050BBABC}" destId="{92A80C61-16CF-8244-86CD-6A60C35F0870}" srcOrd="7" destOrd="0" presId="urn:microsoft.com/office/officeart/2005/8/layout/matrix1"/>
    <dgm:cxn modelId="{3A207C83-3296-7A4D-89F2-840759006A3F}" type="presParOf" srcId="{0DC93655-B682-A046-B839-23C3826EF399}" destId="{D6A431FB-021D-1145-8351-1E10DDF6980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D0762-3385-8A48-9FE9-BB0B67178153}">
      <dsp:nvSpPr>
        <dsp:cNvPr id="0" name=""/>
        <dsp:cNvSpPr/>
      </dsp:nvSpPr>
      <dsp:spPr>
        <a:xfrm rot="16200000">
          <a:off x="925909" y="-925909"/>
          <a:ext cx="2262981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 Local County Board (Environmental Act, Heritage Act, Act on Explosives...)</a:t>
          </a:r>
          <a:endParaRPr lang="en-US" sz="2400" kern="1200" dirty="0"/>
        </a:p>
      </dsp:txBody>
      <dsp:txXfrm rot="5400000">
        <a:off x="-1" y="1"/>
        <a:ext cx="4114800" cy="1697236"/>
      </dsp:txXfrm>
    </dsp:sp>
    <dsp:sp modelId="{8361FCA8-F756-5D48-BAE6-C42E6F3D2898}">
      <dsp:nvSpPr>
        <dsp:cNvPr id="0" name=""/>
        <dsp:cNvSpPr/>
      </dsp:nvSpPr>
      <dsp:spPr>
        <a:xfrm>
          <a:off x="4114800" y="0"/>
          <a:ext cx="4114800" cy="226298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SSM </a:t>
          </a:r>
          <a:br>
            <a:rPr lang="en-US" sz="2400" kern="1200" dirty="0" smtClean="0"/>
          </a:br>
          <a:r>
            <a:rPr lang="en-US" sz="2400" kern="1200" dirty="0" smtClean="0"/>
            <a:t>(Radiation Protection Act)</a:t>
          </a:r>
          <a:endParaRPr lang="en-US" sz="2400" kern="1200" dirty="0"/>
        </a:p>
      </dsp:txBody>
      <dsp:txXfrm>
        <a:off x="4114800" y="0"/>
        <a:ext cx="4114800" cy="1697236"/>
      </dsp:txXfrm>
    </dsp:sp>
    <dsp:sp modelId="{E67CE68E-96A3-694A-8245-A1772F394AA0}">
      <dsp:nvSpPr>
        <dsp:cNvPr id="0" name=""/>
        <dsp:cNvSpPr/>
      </dsp:nvSpPr>
      <dsp:spPr>
        <a:xfrm rot="10800000">
          <a:off x="0" y="2262981"/>
          <a:ext cx="4114800" cy="2262981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 Municipality Lund, including the Fire Brigade (The Planning &amp; Building Act, the Act on Explosives..)</a:t>
          </a:r>
          <a:endParaRPr lang="en-US" sz="2400" kern="1200" dirty="0"/>
        </a:p>
      </dsp:txBody>
      <dsp:txXfrm rot="10800000">
        <a:off x="0" y="2828726"/>
        <a:ext cx="4114800" cy="1697236"/>
      </dsp:txXfrm>
    </dsp:sp>
    <dsp:sp modelId="{F5E62D9E-BDE6-5042-B2CF-C8232B386F81}">
      <dsp:nvSpPr>
        <dsp:cNvPr id="0" name=""/>
        <dsp:cNvSpPr/>
      </dsp:nvSpPr>
      <dsp:spPr>
        <a:xfrm rot="5400000">
          <a:off x="5040709" y="1337072"/>
          <a:ext cx="2262981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 Work Environment Authority</a:t>
          </a:r>
          <a:br>
            <a:rPr lang="en-US" sz="2400" kern="1200" dirty="0" smtClean="0"/>
          </a:br>
          <a:r>
            <a:rPr lang="en-US" sz="2400" kern="1200" dirty="0" smtClean="0"/>
            <a:t>(Work Environment Act)</a:t>
          </a:r>
          <a:endParaRPr lang="en-US" sz="2400" kern="1200" dirty="0"/>
        </a:p>
      </dsp:txBody>
      <dsp:txXfrm rot="-5400000">
        <a:off x="4114799" y="2828726"/>
        <a:ext cx="4114800" cy="1697236"/>
      </dsp:txXfrm>
    </dsp:sp>
    <dsp:sp modelId="{D6A431FB-021D-1145-8351-1E10DDF6980B}">
      <dsp:nvSpPr>
        <dsp:cNvPr id="0" name=""/>
        <dsp:cNvSpPr/>
      </dsp:nvSpPr>
      <dsp:spPr>
        <a:xfrm>
          <a:off x="2880359" y="1697236"/>
          <a:ext cx="2468880" cy="113149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Authorities</a:t>
          </a:r>
          <a:endParaRPr lang="en-US" sz="2400" kern="1200" dirty="0"/>
        </a:p>
      </dsp:txBody>
      <dsp:txXfrm>
        <a:off x="2935594" y="1752471"/>
        <a:ext cx="2358410" cy="1021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2018-01-18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7EE88-C401-41A3-B0C0-E137571AF13B}" type="slidenum">
              <a:rPr lang="sv-SE" smtClean="0">
                <a:solidFill>
                  <a:prstClr val="black"/>
                </a:solidFill>
              </a:rPr>
              <a:pPr/>
              <a:t>2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542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7EE88-C401-41A3-B0C0-E137571AF13B}" type="slidenum">
              <a:rPr lang="sv-SE" smtClean="0">
                <a:solidFill>
                  <a:prstClr val="black"/>
                </a:solidFill>
              </a:rPr>
              <a:pPr/>
              <a:t>3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931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Gill Sans" charset="0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87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87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87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87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87363" eaLnBrk="1" fontAlgn="base" hangingPunct="1">
              <a:spcBef>
                <a:spcPct val="0"/>
              </a:spcBef>
              <a:spcAft>
                <a:spcPct val="0"/>
              </a:spcAft>
            </a:pPr>
            <a:fld id="{9F7ED978-5E6E-8B4E-9B84-E96650AEA2D4}" type="slidenum">
              <a:rPr lang="en-US" sz="1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pPr defTabSz="487363"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574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2018-01-18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9" y="26065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2018-01-18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10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2018-01-18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5" y="26065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2018-01-18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2018-01-18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273630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Radiation Safety</a:t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dirty="0" smtClean="0"/>
              <a:t>J-PARC-ESS Workshop</a:t>
            </a:r>
            <a:br>
              <a:rPr lang="en-US" dirty="0" smtClean="0"/>
            </a:br>
            <a:r>
              <a:rPr lang="en-US" dirty="0" smtClean="0"/>
              <a:t>2018-01-18--19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221088"/>
            <a:ext cx="6400800" cy="1126976"/>
          </a:xfrm>
        </p:spPr>
        <p:txBody>
          <a:bodyPr>
            <a:noAutofit/>
          </a:bodyPr>
          <a:lstStyle/>
          <a:p>
            <a:r>
              <a:rPr lang="en-GB" sz="2000" noProof="0" dirty="0" smtClean="0">
                <a:solidFill>
                  <a:schemeClr val="bg1"/>
                </a:solidFill>
              </a:rPr>
              <a:t>Peter Jacobsson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Head of Environment, Safety &amp; Health</a:t>
            </a:r>
            <a:endParaRPr lang="en-GB" sz="2000" noProof="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 smtClean="0">
                <a:solidFill>
                  <a:srgbClr val="FFFFFF"/>
                </a:solidFill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fld id="{656E358F-28A8-D04A-99E6-206C49444CD4}" type="datetime3">
              <a:rPr lang="sv-SE" sz="1400" smtClean="0">
                <a:solidFill>
                  <a:srgbClr val="FFFFFF"/>
                </a:solidFill>
              </a:rPr>
              <a:t>18-01-18</a:t>
            </a:fld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47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Radiation Zoning</a:t>
            </a:r>
          </a:p>
          <a:p>
            <a:r>
              <a:rPr lang="en-US" dirty="0" smtClean="0"/>
              <a:t>Radiation Protection</a:t>
            </a:r>
          </a:p>
          <a:p>
            <a:pPr lvl="1"/>
            <a:r>
              <a:rPr lang="en-US" dirty="0" smtClean="0"/>
              <a:t>Roles &amp; Responsibilities</a:t>
            </a:r>
          </a:p>
          <a:p>
            <a:pPr lvl="1"/>
            <a:r>
              <a:rPr lang="en-US" dirty="0" smtClean="0"/>
              <a:t>Rules</a:t>
            </a:r>
          </a:p>
          <a:p>
            <a:pPr lvl="1"/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Dosimetry</a:t>
            </a:r>
            <a:endParaRPr lang="en-US" dirty="0"/>
          </a:p>
          <a:p>
            <a:pPr lvl="1"/>
            <a:r>
              <a:rPr lang="en-US" dirty="0" smtClean="0"/>
              <a:t>Monitoring</a:t>
            </a:r>
          </a:p>
          <a:p>
            <a:pPr lvl="2"/>
            <a:r>
              <a:rPr lang="en-US" dirty="0" smtClean="0"/>
              <a:t>Choice of detectors</a:t>
            </a:r>
          </a:p>
          <a:p>
            <a:pPr lvl="2"/>
            <a:r>
              <a:rPr lang="en-US" dirty="0" smtClean="0"/>
              <a:t>Calibration</a:t>
            </a:r>
          </a:p>
          <a:p>
            <a:r>
              <a:rPr lang="en-US" dirty="0"/>
              <a:t>T</a:t>
            </a:r>
            <a:r>
              <a:rPr lang="en-US" dirty="0" smtClean="0"/>
              <a:t>ransportation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11321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values for 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827587" y="1916832"/>
          <a:ext cx="7571185" cy="4277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1067"/>
                <a:gridCol w="1873310"/>
                <a:gridCol w="2239553"/>
                <a:gridCol w="2197255"/>
              </a:tblGrid>
              <a:tr h="109757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Event Class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Frequency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(/y)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Public Dose (mSv)</a:t>
                      </a:r>
                    </a:p>
                    <a:p>
                      <a:pPr algn="ctr"/>
                      <a:r>
                        <a:rPr lang="en-US" dirty="0" smtClean="0"/>
                        <a:t>SSM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Public Dose (mSv)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ESS GSO</a:t>
                      </a:r>
                    </a:p>
                  </a:txBody>
                  <a:tcPr/>
                </a:tc>
              </a:tr>
              <a:tr h="6358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0,1 (/y)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0,05 (/y)</a:t>
                      </a:r>
                      <a:endParaRPr lang="en-US" dirty="0"/>
                    </a:p>
                  </a:txBody>
                  <a:tcPr/>
                </a:tc>
              </a:tr>
              <a:tr h="6358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– 10</a:t>
                      </a:r>
                      <a:r>
                        <a:rPr lang="en-US" baseline="30000" dirty="0" smtClean="0"/>
                        <a:t>-2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0,1</a:t>
                      </a:r>
                      <a:endParaRPr lang="en-US" dirty="0"/>
                    </a:p>
                  </a:txBody>
                  <a:tcPr/>
                </a:tc>
              </a:tr>
              <a:tr h="6358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-2</a:t>
                      </a:r>
                      <a:r>
                        <a:rPr lang="en-US" dirty="0" smtClean="0"/>
                        <a:t> – 10</a:t>
                      </a:r>
                      <a:r>
                        <a:rPr lang="en-US" baseline="30000" dirty="0" smtClean="0"/>
                        <a:t>-4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6358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-4</a:t>
                      </a:r>
                      <a:r>
                        <a:rPr lang="en-US" dirty="0" smtClean="0"/>
                        <a:t> – 10</a:t>
                      </a:r>
                      <a:r>
                        <a:rPr lang="en-US" baseline="30000" dirty="0" smtClean="0"/>
                        <a:t>-6</a:t>
                      </a:r>
                      <a:r>
                        <a:rPr lang="en-US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6358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-6</a:t>
                      </a:r>
                      <a:r>
                        <a:rPr lang="en-US" dirty="0" smtClean="0"/>
                        <a:t> – 10</a:t>
                      </a:r>
                      <a:r>
                        <a:rPr lang="en-US" baseline="30000" dirty="0" smtClean="0"/>
                        <a:t>-7</a:t>
                      </a:r>
                      <a:r>
                        <a:rPr lang="en-US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955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PSAR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Site Description</a:t>
            </a:r>
          </a:p>
          <a:p>
            <a:r>
              <a:rPr lang="en-US" dirty="0" smtClean="0"/>
              <a:t>Design rules</a:t>
            </a:r>
          </a:p>
          <a:p>
            <a:r>
              <a:rPr lang="en-US" dirty="0" smtClean="0"/>
              <a:t>Facility Description</a:t>
            </a:r>
          </a:p>
          <a:p>
            <a:r>
              <a:rPr lang="en-US" dirty="0" smtClean="0"/>
              <a:t>Source Terms - Hazard Analysis</a:t>
            </a:r>
          </a:p>
          <a:p>
            <a:r>
              <a:rPr lang="en-US" dirty="0" smtClean="0"/>
              <a:t>Emissions</a:t>
            </a:r>
          </a:p>
          <a:p>
            <a:r>
              <a:rPr lang="en-US" dirty="0" smtClean="0"/>
              <a:t>Radioactive Waste</a:t>
            </a:r>
          </a:p>
          <a:p>
            <a:r>
              <a:rPr lang="en-US" dirty="0" smtClean="0"/>
              <a:t>Radiation Protection</a:t>
            </a:r>
          </a:p>
          <a:p>
            <a:r>
              <a:rPr lang="en-US" dirty="0" smtClean="0"/>
              <a:t>Operation of the Facility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891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0368"/>
            <a:ext cx="6300192" cy="47251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Retrospective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13</a:t>
            </a:fld>
            <a:endParaRPr lang="en-GB" noProof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92" y="1507485"/>
            <a:ext cx="7329784" cy="488652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72816"/>
            <a:ext cx="6480720" cy="48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5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ESS is a true green-field project. There is not a host Laboratory able to supply the project with services </a:t>
            </a:r>
          </a:p>
          <a:p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Specific requirements for civil construction (external loads) have been challenging for the construction team</a:t>
            </a:r>
          </a:p>
          <a:p>
            <a:pPr lvl="1"/>
            <a:r>
              <a:rPr lang="en-US" dirty="0" smtClean="0"/>
              <a:t>The specific target design is </a:t>
            </a:r>
            <a:r>
              <a:rPr lang="en-US" smtClean="0"/>
              <a:t>new technology</a:t>
            </a:r>
            <a:endParaRPr lang="en-US" dirty="0" smtClean="0"/>
          </a:p>
          <a:p>
            <a:r>
              <a:rPr lang="en-US" dirty="0" smtClean="0"/>
              <a:t>An aggressive time schedule</a:t>
            </a:r>
          </a:p>
          <a:p>
            <a:r>
              <a:rPr lang="en-US" dirty="0" smtClean="0"/>
              <a:t>Installation</a:t>
            </a:r>
          </a:p>
          <a:p>
            <a:pPr lvl="1"/>
            <a:r>
              <a:rPr lang="en-US" dirty="0" smtClean="0"/>
              <a:t>A large number of in-kind partners will be at site for installation at the same time as the construction company. Parallel activities will occur.</a:t>
            </a:r>
          </a:p>
          <a:p>
            <a:r>
              <a:rPr lang="en-US" dirty="0" smtClean="0"/>
              <a:t>Commissioning of the machine</a:t>
            </a:r>
          </a:p>
          <a:p>
            <a:r>
              <a:rPr lang="en-US" dirty="0" smtClean="0"/>
              <a:t>Starting a scientific operation (gives ESS money)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213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 (</a:t>
            </a:r>
            <a:r>
              <a:rPr lang="en-US" dirty="0" err="1" smtClean="0"/>
              <a:t>Bq</a:t>
            </a:r>
            <a:r>
              <a:rPr lang="en-US" dirty="0" smtClean="0"/>
              <a:t>) Target Station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805" b="98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213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6412405" cy="62507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ヒラギノ角ゴ ProN W6" charset="0"/>
              </a:rPr>
              <a:t>Responsible – Renewable – Recyclable</a:t>
            </a:r>
          </a:p>
        </p:txBody>
      </p:sp>
      <p:sp>
        <p:nvSpPr>
          <p:cNvPr id="50178" name="Text Box 5"/>
          <p:cNvSpPr txBox="1">
            <a:spLocks noChangeArrowheads="1"/>
          </p:cNvSpPr>
          <p:nvPr/>
        </p:nvSpPr>
        <p:spPr bwMode="gray">
          <a:xfrm>
            <a:off x="165146" y="2949774"/>
            <a:ext cx="1569625" cy="650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87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87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87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87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F21C0A"/>
              </a:buClr>
              <a:buSzPct val="100000"/>
            </a:pPr>
            <a:r>
              <a:rPr lang="sv-SE" sz="1400" b="1" dirty="0" err="1">
                <a:solidFill>
                  <a:srgbClr val="000000"/>
                </a:solidFill>
                <a:latin typeface="Tahoma" charset="0"/>
                <a:ea typeface="ヒラギノ角ゴ ProN W3" charset="0"/>
                <a:sym typeface="Gill Sans" charset="0"/>
              </a:rPr>
              <a:t>Renewable</a:t>
            </a:r>
            <a:endParaRPr lang="sv-SE" sz="1400" b="1" dirty="0">
              <a:solidFill>
                <a:srgbClr val="000000"/>
              </a:solidFill>
              <a:latin typeface="Tahoma" charset="0"/>
              <a:ea typeface="ヒラギノ角ゴ ProN W3" charset="0"/>
              <a:sym typeface="Gill Sans" charset="0"/>
            </a:endParaRPr>
          </a:p>
          <a:p>
            <a:pPr eaLnBrk="1" hangingPunct="1">
              <a:buClr>
                <a:srgbClr val="F21C0A"/>
              </a:buClr>
              <a:buSzPct val="100000"/>
            </a:pPr>
            <a:r>
              <a:rPr lang="sv-SE" sz="1400" dirty="0">
                <a:solidFill>
                  <a:srgbClr val="000000"/>
                </a:solidFill>
                <a:latin typeface="Tahoma" charset="0"/>
                <a:ea typeface="ヒラギノ角ゴ ProN W3" charset="0"/>
                <a:sym typeface="Gill Sans" charset="0"/>
              </a:rPr>
              <a:t>CO</a:t>
            </a:r>
            <a:r>
              <a:rPr lang="sv-SE" sz="1400" baseline="-25000" dirty="0">
                <a:solidFill>
                  <a:srgbClr val="000000"/>
                </a:solidFill>
                <a:latin typeface="Tahoma" charset="0"/>
                <a:ea typeface="ヒラギノ角ゴ ProN W3" charset="0"/>
                <a:sym typeface="Gill Sans" charset="0"/>
              </a:rPr>
              <a:t>2</a:t>
            </a:r>
            <a:r>
              <a:rPr lang="sv-SE" sz="1400" dirty="0">
                <a:solidFill>
                  <a:srgbClr val="000000"/>
                </a:solidFill>
                <a:latin typeface="Tahoma" charset="0"/>
                <a:ea typeface="ヒラギノ角ゴ ProN W3" charset="0"/>
                <a:sym typeface="Gill Sans" charset="0"/>
              </a:rPr>
              <a:t>: -120 000 t.</a:t>
            </a:r>
          </a:p>
          <a:p>
            <a:pPr eaLnBrk="1" hangingPunct="1">
              <a:buClr>
                <a:srgbClr val="F21C0A"/>
              </a:buClr>
              <a:buSzPct val="100000"/>
            </a:pPr>
            <a:r>
              <a:rPr lang="sv-SE" sz="1400" dirty="0">
                <a:solidFill>
                  <a:srgbClr val="000000"/>
                </a:solidFill>
                <a:latin typeface="Tahoma" charset="0"/>
                <a:ea typeface="ヒラギノ角ゴ ProN W3" charset="0"/>
                <a:sym typeface="Gill Sans" charset="0"/>
              </a:rPr>
              <a:t>€: + 8 M</a:t>
            </a:r>
          </a:p>
        </p:txBody>
      </p:sp>
      <p:pic>
        <p:nvPicPr>
          <p:cNvPr id="50179" name="Content Placeholder 3" descr="Illustration, ESS total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022" r="-12238"/>
          <a:stretch>
            <a:fillRect/>
          </a:stretch>
        </p:blipFill>
        <p:spPr>
          <a:xfrm>
            <a:off x="-1424" y="1348772"/>
            <a:ext cx="9133585" cy="5479852"/>
          </a:xfrm>
        </p:spPr>
      </p:pic>
      <p:sp>
        <p:nvSpPr>
          <p:cNvPr id="50180" name="Text Box 7"/>
          <p:cNvSpPr txBox="1">
            <a:spLocks noChangeArrowheads="1"/>
          </p:cNvSpPr>
          <p:nvPr/>
        </p:nvSpPr>
        <p:spPr bwMode="gray">
          <a:xfrm>
            <a:off x="251520" y="1556792"/>
            <a:ext cx="1263140" cy="64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87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87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87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87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400" b="1" dirty="0" err="1">
                <a:solidFill>
                  <a:srgbClr val="000000"/>
                </a:solidFill>
                <a:latin typeface="Tahoma" charset="0"/>
                <a:ea typeface="ヒラギノ角ゴ ProN W3" charset="0"/>
                <a:sym typeface="Gill Sans" charset="0"/>
              </a:rPr>
              <a:t>Responsible</a:t>
            </a:r>
            <a:endParaRPr lang="sv-SE" sz="1400" b="1" dirty="0">
              <a:solidFill>
                <a:srgbClr val="000000"/>
              </a:solidFill>
              <a:latin typeface="Tahoma" charset="0"/>
              <a:ea typeface="ヒラギノ角ゴ ProN W3" charset="0"/>
              <a:sym typeface="Gill Sans" charset="0"/>
            </a:endParaRPr>
          </a:p>
          <a:p>
            <a:pPr eaLnBrk="1" hangingPunct="1"/>
            <a:r>
              <a:rPr lang="sv-SE" sz="1400" dirty="0">
                <a:solidFill>
                  <a:srgbClr val="000000"/>
                </a:solidFill>
                <a:latin typeface="Tahoma" charset="0"/>
                <a:ea typeface="ヒラギノ角ゴ ProN W3" charset="0"/>
                <a:sym typeface="Gill Sans" charset="0"/>
              </a:rPr>
              <a:t>CO</a:t>
            </a:r>
            <a:r>
              <a:rPr lang="sv-SE" sz="1400" baseline="-25000" dirty="0">
                <a:solidFill>
                  <a:srgbClr val="000000"/>
                </a:solidFill>
                <a:latin typeface="Tahoma" charset="0"/>
                <a:ea typeface="ヒラギノ角ゴ ProN W3" charset="0"/>
                <a:sym typeface="Gill Sans" charset="0"/>
              </a:rPr>
              <a:t>2</a:t>
            </a:r>
            <a:r>
              <a:rPr lang="sv-SE" sz="1400" dirty="0">
                <a:solidFill>
                  <a:srgbClr val="000000"/>
                </a:solidFill>
                <a:latin typeface="Tahoma" charset="0"/>
                <a:ea typeface="ヒラギノ角ゴ ProN W3" charset="0"/>
                <a:sym typeface="Gill Sans" charset="0"/>
              </a:rPr>
              <a:t>: - 30 000 t.</a:t>
            </a:r>
          </a:p>
          <a:p>
            <a:pPr eaLnBrk="1" hangingPunct="1"/>
            <a:r>
              <a:rPr lang="sv-SE" sz="1400" dirty="0">
                <a:solidFill>
                  <a:srgbClr val="000000"/>
                </a:solidFill>
                <a:latin typeface="Tahoma" charset="0"/>
                <a:ea typeface="ヒラギノ角ゴ ProN W3" charset="0"/>
                <a:sym typeface="Gill Sans" charset="0"/>
              </a:rPr>
              <a:t>€: + 3 M</a:t>
            </a:r>
          </a:p>
        </p:txBody>
      </p:sp>
      <p:sp>
        <p:nvSpPr>
          <p:cNvPr id="50181" name="Text Box 7"/>
          <p:cNvSpPr txBox="1">
            <a:spLocks noChangeArrowheads="1"/>
          </p:cNvSpPr>
          <p:nvPr/>
        </p:nvSpPr>
        <p:spPr bwMode="gray">
          <a:xfrm>
            <a:off x="7784154" y="3103067"/>
            <a:ext cx="1263140" cy="64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87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87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87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87363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400" b="1">
                <a:solidFill>
                  <a:srgbClr val="000000"/>
                </a:solidFill>
                <a:latin typeface="Tahoma" charset="0"/>
                <a:ea typeface="ヒラギノ角ゴ ProN W3" charset="0"/>
                <a:sym typeface="Gill Sans" charset="0"/>
              </a:rPr>
              <a:t>Recyclable</a:t>
            </a:r>
          </a:p>
          <a:p>
            <a:pPr eaLnBrk="1" hangingPunct="1"/>
            <a:r>
              <a:rPr lang="sv-SE" sz="1400">
                <a:solidFill>
                  <a:srgbClr val="000000"/>
                </a:solidFill>
                <a:latin typeface="Tahoma" charset="0"/>
                <a:ea typeface="ヒラギノ角ゴ ProN W3" charset="0"/>
                <a:sym typeface="Gill Sans" charset="0"/>
              </a:rPr>
              <a:t>CO</a:t>
            </a:r>
            <a:r>
              <a:rPr lang="sv-SE" sz="1400" baseline="-25000">
                <a:solidFill>
                  <a:srgbClr val="000000"/>
                </a:solidFill>
                <a:latin typeface="Tahoma" charset="0"/>
                <a:ea typeface="ヒラギノ角ゴ ProN W3" charset="0"/>
                <a:sym typeface="Gill Sans" charset="0"/>
              </a:rPr>
              <a:t>2</a:t>
            </a:r>
            <a:r>
              <a:rPr lang="sv-SE" sz="1400">
                <a:solidFill>
                  <a:srgbClr val="000000"/>
                </a:solidFill>
                <a:latin typeface="Tahoma" charset="0"/>
                <a:ea typeface="ヒラギノ角ゴ ProN W3" charset="0"/>
                <a:sym typeface="Gill Sans" charset="0"/>
              </a:rPr>
              <a:t>: - 15 000 t.</a:t>
            </a:r>
          </a:p>
          <a:p>
            <a:pPr eaLnBrk="1" hangingPunct="1"/>
            <a:r>
              <a:rPr lang="sv-SE" sz="1400">
                <a:solidFill>
                  <a:srgbClr val="000000"/>
                </a:solidFill>
                <a:latin typeface="Tahoma" charset="0"/>
                <a:ea typeface="ヒラギノ角ゴ ProN W3" charset="0"/>
                <a:sym typeface="Gill Sans" charset="0"/>
              </a:rPr>
              <a:t>€: + 4 M</a:t>
            </a:r>
          </a:p>
        </p:txBody>
      </p:sp>
    </p:spTree>
    <p:extLst>
      <p:ext uri="{BB962C8B-B14F-4D97-AF65-F5344CB8AC3E}">
        <p14:creationId xmlns:p14="http://schemas.microsoft.com/office/powerpoint/2010/main" val="20545449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681231" y="3677252"/>
            <a:ext cx="2043439" cy="1119900"/>
          </a:xfrm>
          <a:prstGeom prst="roundRect">
            <a:avLst/>
          </a:prstGeom>
          <a:solidFill>
            <a:schemeClr val="accent1">
              <a:alpha val="64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prstClr val="white"/>
                </a:solidFill>
              </a:rPr>
              <a:t>ESH </a:t>
            </a:r>
            <a:r>
              <a:rPr lang="en-GB" sz="1600" b="1" dirty="0">
                <a:solidFill>
                  <a:prstClr val="white"/>
                </a:solidFill>
              </a:rPr>
              <a:t>Division</a:t>
            </a:r>
          </a:p>
          <a:p>
            <a:pPr algn="ctr"/>
            <a:r>
              <a:rPr lang="en-GB" sz="1050" i="1" dirty="0" smtClean="0">
                <a:solidFill>
                  <a:prstClr val="white"/>
                </a:solidFill>
              </a:rPr>
              <a:t>Peter Jacobsson (</a:t>
            </a:r>
            <a:r>
              <a:rPr lang="en-GB" sz="1050" i="1" dirty="0" err="1" smtClean="0">
                <a:solidFill>
                  <a:prstClr val="white"/>
                </a:solidFill>
              </a:rPr>
              <a:t>HoD</a:t>
            </a:r>
            <a:r>
              <a:rPr lang="en-GB" sz="1050" i="1" dirty="0" smtClean="0">
                <a:solidFill>
                  <a:prstClr val="white"/>
                </a:solidFill>
              </a:rPr>
              <a:t>)</a:t>
            </a:r>
          </a:p>
          <a:p>
            <a:pPr algn="ctr"/>
            <a:r>
              <a:rPr lang="en-GB" sz="1050" i="1" dirty="0" smtClean="0">
                <a:solidFill>
                  <a:prstClr val="white"/>
                </a:solidFill>
              </a:rPr>
              <a:t>Lars </a:t>
            </a:r>
            <a:r>
              <a:rPr lang="en-GB" sz="1050" i="1" dirty="0" err="1" smtClean="0">
                <a:solidFill>
                  <a:prstClr val="white"/>
                </a:solidFill>
              </a:rPr>
              <a:t>Aprin</a:t>
            </a:r>
            <a:endParaRPr lang="en-GB" sz="1050" i="1" dirty="0" smtClean="0">
              <a:solidFill>
                <a:prstClr val="white"/>
              </a:solidFill>
            </a:endParaRPr>
          </a:p>
          <a:p>
            <a:pPr algn="ctr"/>
            <a:r>
              <a:rPr lang="en-GB" sz="1050" i="1" dirty="0" smtClean="0">
                <a:solidFill>
                  <a:prstClr val="white"/>
                </a:solidFill>
              </a:rPr>
              <a:t>Thomas Hansson</a:t>
            </a:r>
          </a:p>
          <a:p>
            <a:pPr algn="ctr"/>
            <a:r>
              <a:rPr lang="en-GB" sz="1050" i="1" dirty="0" smtClean="0">
                <a:solidFill>
                  <a:prstClr val="white"/>
                </a:solidFill>
              </a:rPr>
              <a:t>François Javier</a:t>
            </a:r>
          </a:p>
          <a:p>
            <a:pPr algn="ctr"/>
            <a:r>
              <a:rPr lang="en-GB" sz="1050" i="1" dirty="0" smtClean="0">
                <a:solidFill>
                  <a:prstClr val="white"/>
                </a:solidFill>
              </a:rPr>
              <a:t>Erica </a:t>
            </a:r>
            <a:r>
              <a:rPr lang="en-GB" sz="1050" i="1" dirty="0" err="1" smtClean="0">
                <a:solidFill>
                  <a:prstClr val="white"/>
                </a:solidFill>
              </a:rPr>
              <a:t>Lindström</a:t>
            </a:r>
            <a:endParaRPr lang="en-GB" sz="1100" i="1" dirty="0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310434" y="5486429"/>
            <a:ext cx="1635531" cy="654066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5000"/>
            </a:schemeClr>
          </a:solidFill>
          <a:ln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i="1" dirty="0">
                <a:solidFill>
                  <a:schemeClr val="tx1"/>
                </a:solidFill>
              </a:rPr>
              <a:t>HR: </a:t>
            </a:r>
            <a:r>
              <a:rPr lang="en-GB" sz="1200" i="1" dirty="0" smtClean="0">
                <a:solidFill>
                  <a:schemeClr val="tx1"/>
                </a:solidFill>
              </a:rPr>
              <a:t>C. Olsson</a:t>
            </a:r>
            <a:endParaRPr lang="en-GB" sz="1200" i="1" dirty="0">
              <a:solidFill>
                <a:schemeClr val="tx1"/>
              </a:solidFill>
            </a:endParaRPr>
          </a:p>
          <a:p>
            <a:pPr algn="ctr"/>
            <a:r>
              <a:rPr lang="en-GB" sz="1200" i="1" dirty="0">
                <a:solidFill>
                  <a:schemeClr val="tx1"/>
                </a:solidFill>
              </a:rPr>
              <a:t>Planner: C. Matheron</a:t>
            </a:r>
            <a:endParaRPr lang="sv-SE" sz="1200" i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72200" y="1876756"/>
            <a:ext cx="1371247" cy="744991"/>
          </a:xfrm>
          <a:prstGeom prst="roundRect">
            <a:avLst/>
          </a:prstGeom>
          <a:solidFill>
            <a:schemeClr val="accent1">
              <a:alpha val="64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prstClr val="white"/>
                </a:solidFill>
              </a:rPr>
              <a:t>Security</a:t>
            </a:r>
            <a:r>
              <a:rPr lang="en-GB" sz="1200" dirty="0">
                <a:solidFill>
                  <a:prstClr val="white"/>
                </a:solidFill>
              </a:rPr>
              <a:t/>
            </a:r>
            <a:br>
              <a:rPr lang="en-GB" sz="1200" dirty="0">
                <a:solidFill>
                  <a:prstClr val="white"/>
                </a:solidFill>
              </a:rPr>
            </a:br>
            <a:r>
              <a:rPr lang="en-GB" sz="1100" b="1" dirty="0" smtClean="0">
                <a:solidFill>
                  <a:prstClr val="white"/>
                </a:solidFill>
              </a:rPr>
              <a:t>CM &amp; ER</a:t>
            </a:r>
            <a:endParaRPr lang="en-GB" sz="1100" b="1" dirty="0">
              <a:solidFill>
                <a:prstClr val="white"/>
              </a:solidFill>
            </a:endParaRPr>
          </a:p>
          <a:p>
            <a:pPr algn="ctr"/>
            <a:r>
              <a:rPr lang="en-GB" sz="1000" i="1" dirty="0" smtClean="0">
                <a:solidFill>
                  <a:prstClr val="white"/>
                </a:solidFill>
              </a:rPr>
              <a:t>Ulrika </a:t>
            </a:r>
            <a:r>
              <a:rPr lang="en-GB" sz="1000" i="1" dirty="0" err="1" smtClean="0">
                <a:solidFill>
                  <a:prstClr val="white"/>
                </a:solidFill>
              </a:rPr>
              <a:t>Agnvik</a:t>
            </a:r>
            <a:r>
              <a:rPr lang="en-GB" sz="1000" i="1" dirty="0" smtClean="0">
                <a:solidFill>
                  <a:prstClr val="white"/>
                </a:solidFill>
              </a:rPr>
              <a:t/>
            </a:r>
            <a:br>
              <a:rPr lang="en-GB" sz="1000" i="1" dirty="0" smtClean="0">
                <a:solidFill>
                  <a:prstClr val="white"/>
                </a:solidFill>
              </a:rPr>
            </a:br>
            <a:r>
              <a:rPr lang="en-GB" sz="1000" i="1" dirty="0" smtClean="0">
                <a:solidFill>
                  <a:prstClr val="white"/>
                </a:solidFill>
              </a:rPr>
              <a:t>Erik </a:t>
            </a:r>
            <a:r>
              <a:rPr lang="en-GB" sz="1000" i="1" dirty="0" err="1" smtClean="0">
                <a:solidFill>
                  <a:prstClr val="white"/>
                </a:solidFill>
              </a:rPr>
              <a:t>Bernsland</a:t>
            </a:r>
            <a:r>
              <a:rPr lang="en-GB" sz="1000" i="1" dirty="0" smtClean="0">
                <a:solidFill>
                  <a:prstClr val="white"/>
                </a:solidFill>
              </a:rPr>
              <a:t> (c)</a:t>
            </a:r>
            <a:endParaRPr lang="en-GB" sz="1100" i="1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616658" y="1709192"/>
            <a:ext cx="1944216" cy="1080120"/>
          </a:xfrm>
          <a:prstGeom prst="roundRect">
            <a:avLst/>
          </a:prstGeom>
          <a:solidFill>
            <a:schemeClr val="accent1">
              <a:alpha val="64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ESH &amp; Q</a:t>
            </a:r>
            <a:endParaRPr lang="en-GB" b="1" dirty="0">
              <a:solidFill>
                <a:schemeClr val="bg1"/>
              </a:solidFill>
            </a:endParaRPr>
          </a:p>
          <a:p>
            <a:pPr algn="ctr"/>
            <a:r>
              <a:rPr lang="en-GB" sz="1100" i="1" dirty="0" smtClean="0">
                <a:solidFill>
                  <a:schemeClr val="bg1"/>
                </a:solidFill>
              </a:rPr>
              <a:t>Ralf </a:t>
            </a:r>
            <a:r>
              <a:rPr lang="en-GB" sz="1100" i="1" dirty="0" err="1" smtClean="0">
                <a:solidFill>
                  <a:schemeClr val="bg1"/>
                </a:solidFill>
              </a:rPr>
              <a:t>Trant</a:t>
            </a:r>
            <a:r>
              <a:rPr lang="en-GB" sz="1100" i="1" dirty="0" smtClean="0">
                <a:solidFill>
                  <a:schemeClr val="bg1"/>
                </a:solidFill>
              </a:rPr>
              <a:t> (</a:t>
            </a:r>
            <a:r>
              <a:rPr lang="en-GB" sz="1100" i="1" dirty="0">
                <a:solidFill>
                  <a:schemeClr val="bg1"/>
                </a:solidFill>
              </a:rPr>
              <a:t>Ass. </a:t>
            </a:r>
            <a:r>
              <a:rPr lang="en-GB" sz="1100" i="1" dirty="0" smtClean="0">
                <a:solidFill>
                  <a:schemeClr val="bg1"/>
                </a:solidFill>
              </a:rPr>
              <a:t>Director</a:t>
            </a:r>
            <a:r>
              <a:rPr lang="en-GB" sz="1100" dirty="0" smtClean="0">
                <a:solidFill>
                  <a:schemeClr val="bg1"/>
                </a:solidFill>
              </a:rPr>
              <a:t>)</a:t>
            </a:r>
            <a:endParaRPr lang="en-GB" sz="1100" i="1" dirty="0" smtClean="0">
              <a:solidFill>
                <a:schemeClr val="bg1"/>
              </a:solidFill>
            </a:endParaRPr>
          </a:p>
          <a:p>
            <a:pPr algn="ctr"/>
            <a:r>
              <a:rPr lang="en-GB" sz="1100" i="1" dirty="0" smtClean="0">
                <a:solidFill>
                  <a:schemeClr val="bg1"/>
                </a:solidFill>
              </a:rPr>
              <a:t>Nina </a:t>
            </a:r>
            <a:r>
              <a:rPr lang="en-GB" sz="1100" i="1" dirty="0" err="1" smtClean="0">
                <a:solidFill>
                  <a:schemeClr val="bg1"/>
                </a:solidFill>
              </a:rPr>
              <a:t>Åsvatne</a:t>
            </a:r>
            <a:r>
              <a:rPr lang="en-GB" sz="1100" i="1" dirty="0" smtClean="0">
                <a:solidFill>
                  <a:schemeClr val="bg1"/>
                </a:solidFill>
              </a:rPr>
              <a:t> (Assistant)</a:t>
            </a:r>
            <a:endParaRPr lang="en-GB" sz="1100" i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36886" y="3677252"/>
            <a:ext cx="1728192" cy="709164"/>
          </a:xfrm>
          <a:prstGeom prst="roundRect">
            <a:avLst/>
          </a:prstGeom>
          <a:solidFill>
            <a:schemeClr val="accent1">
              <a:alpha val="64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prstClr val="white"/>
                </a:solidFill>
              </a:rPr>
              <a:t>Quality  Division</a:t>
            </a:r>
          </a:p>
          <a:p>
            <a:pPr algn="ctr"/>
            <a:r>
              <a:rPr lang="en-GB" sz="1100" i="1" dirty="0" err="1" smtClean="0">
                <a:solidFill>
                  <a:prstClr val="white"/>
                </a:solidFill>
              </a:rPr>
              <a:t>Mattias</a:t>
            </a:r>
            <a:r>
              <a:rPr lang="en-GB" sz="1100" i="1" dirty="0" smtClean="0">
                <a:solidFill>
                  <a:prstClr val="white"/>
                </a:solidFill>
              </a:rPr>
              <a:t> </a:t>
            </a:r>
            <a:r>
              <a:rPr lang="en-GB" sz="1100" i="1" dirty="0" err="1" smtClean="0">
                <a:solidFill>
                  <a:prstClr val="white"/>
                </a:solidFill>
              </a:rPr>
              <a:t>Skafar</a:t>
            </a:r>
            <a:r>
              <a:rPr lang="en-GB" sz="1100" i="1" dirty="0" smtClean="0">
                <a:solidFill>
                  <a:prstClr val="white"/>
                </a:solidFill>
              </a:rPr>
              <a:t> (</a:t>
            </a:r>
            <a:r>
              <a:rPr lang="en-GB" sz="1100" i="1" dirty="0" err="1" smtClean="0">
                <a:solidFill>
                  <a:prstClr val="white"/>
                </a:solidFill>
              </a:rPr>
              <a:t>HoD</a:t>
            </a:r>
            <a:r>
              <a:rPr lang="en-GB" sz="1100" i="1" dirty="0" smtClean="0">
                <a:solidFill>
                  <a:prstClr val="white"/>
                </a:solidFill>
              </a:rPr>
              <a:t>)</a:t>
            </a:r>
            <a:endParaRPr lang="en-GB" sz="1100" i="1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00785" y="5433699"/>
            <a:ext cx="2179210" cy="759526"/>
          </a:xfrm>
          <a:prstGeom prst="roundRect">
            <a:avLst/>
          </a:prstGeom>
          <a:solidFill>
            <a:schemeClr val="accent1">
              <a:alpha val="64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prstClr val="white"/>
                </a:solidFill>
              </a:rPr>
              <a:t> </a:t>
            </a:r>
            <a:r>
              <a:rPr lang="en-GB" sz="1400" b="1" dirty="0" smtClean="0">
                <a:solidFill>
                  <a:prstClr val="white"/>
                </a:solidFill>
              </a:rPr>
              <a:t>Occupation Health &amp; Safety (OHS) Group</a:t>
            </a:r>
            <a:br>
              <a:rPr lang="en-GB" sz="1400" b="1" dirty="0" smtClean="0">
                <a:solidFill>
                  <a:prstClr val="white"/>
                </a:solidFill>
              </a:rPr>
            </a:br>
            <a:r>
              <a:rPr lang="en-GB" sz="1000" i="1" dirty="0">
                <a:solidFill>
                  <a:prstClr val="white"/>
                </a:solidFill>
              </a:rPr>
              <a:t>H</a:t>
            </a:r>
            <a:r>
              <a:rPr lang="en-GB" sz="1000" i="1" dirty="0" smtClean="0">
                <a:solidFill>
                  <a:prstClr val="white"/>
                </a:solidFill>
              </a:rPr>
              <a:t>elen Boyer</a:t>
            </a:r>
            <a:endParaRPr lang="en-GB" sz="1000" i="1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17931" y="5433699"/>
            <a:ext cx="2007841" cy="729538"/>
          </a:xfrm>
          <a:prstGeom prst="roundRect">
            <a:avLst/>
          </a:prstGeom>
          <a:solidFill>
            <a:schemeClr val="accent1">
              <a:alpha val="64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prstClr val="white"/>
                </a:solidFill>
              </a:rPr>
              <a:t>Radiation </a:t>
            </a:r>
            <a:r>
              <a:rPr lang="en-GB" sz="1400" b="1" dirty="0" smtClean="0">
                <a:solidFill>
                  <a:prstClr val="white"/>
                </a:solidFill>
              </a:rPr>
              <a:t>Protection (RP) Group</a:t>
            </a:r>
            <a:br>
              <a:rPr lang="en-GB" sz="1400" b="1" dirty="0" smtClean="0">
                <a:solidFill>
                  <a:prstClr val="white"/>
                </a:solidFill>
              </a:rPr>
            </a:br>
            <a:r>
              <a:rPr lang="en-GB" sz="1050" i="1" dirty="0" smtClean="0">
                <a:solidFill>
                  <a:prstClr val="white"/>
                </a:solidFill>
              </a:rPr>
              <a:t>Peter Jacobsson (acting GL)</a:t>
            </a:r>
          </a:p>
        </p:txBody>
      </p:sp>
      <p:cxnSp>
        <p:nvCxnSpPr>
          <p:cNvPr id="53" name="Straight Connector 52"/>
          <p:cNvCxnSpPr>
            <a:stCxn id="8" idx="1"/>
            <a:endCxn id="9" idx="3"/>
          </p:cNvCxnSpPr>
          <p:nvPr/>
        </p:nvCxnSpPr>
        <p:spPr>
          <a:xfrm flipH="1">
            <a:off x="5560874" y="2249252"/>
            <a:ext cx="8113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39552" y="260648"/>
            <a:ext cx="68491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ESH &amp; Q Organisation</a:t>
            </a:r>
            <a:endParaRPr lang="sv-SE" sz="4400" dirty="0">
              <a:solidFill>
                <a:schemeClr val="bg1"/>
              </a:solidFill>
            </a:endParaRPr>
          </a:p>
        </p:txBody>
      </p:sp>
      <p:cxnSp>
        <p:nvCxnSpPr>
          <p:cNvPr id="4" name="Elbow Connector 3"/>
          <p:cNvCxnSpPr>
            <a:stCxn id="6" idx="2"/>
            <a:endCxn id="11" idx="0"/>
          </p:cNvCxnSpPr>
          <p:nvPr/>
        </p:nvCxnSpPr>
        <p:spPr>
          <a:xfrm rot="16200000" flipH="1">
            <a:off x="2928397" y="4571705"/>
            <a:ext cx="636547" cy="108743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6" idx="2"/>
            <a:endCxn id="12" idx="0"/>
          </p:cNvCxnSpPr>
          <p:nvPr/>
        </p:nvCxnSpPr>
        <p:spPr>
          <a:xfrm rot="5400000">
            <a:off x="1794129" y="4524876"/>
            <a:ext cx="636547" cy="118109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9" idx="2"/>
            <a:endCxn id="10" idx="0"/>
          </p:cNvCxnSpPr>
          <p:nvPr/>
        </p:nvCxnSpPr>
        <p:spPr>
          <a:xfrm rot="16200000" flipH="1">
            <a:off x="5450904" y="1927174"/>
            <a:ext cx="887940" cy="261221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9" idx="2"/>
            <a:endCxn id="6" idx="0"/>
          </p:cNvCxnSpPr>
          <p:nvPr/>
        </p:nvCxnSpPr>
        <p:spPr>
          <a:xfrm rot="5400000">
            <a:off x="3201889" y="2290375"/>
            <a:ext cx="887940" cy="188581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1187371" y="1876755"/>
            <a:ext cx="1371247" cy="744991"/>
          </a:xfrm>
          <a:prstGeom prst="roundRect">
            <a:avLst/>
          </a:prstGeom>
          <a:solidFill>
            <a:schemeClr val="accent1">
              <a:alpha val="64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prstClr val="white"/>
                </a:solidFill>
              </a:rPr>
              <a:t>Licensing</a:t>
            </a:r>
            <a:endParaRPr lang="en-GB" sz="1100" b="1" dirty="0">
              <a:solidFill>
                <a:prstClr val="white"/>
              </a:solidFill>
            </a:endParaRPr>
          </a:p>
          <a:p>
            <a:pPr algn="ctr"/>
            <a:r>
              <a:rPr lang="en-GB" sz="1000" i="1" dirty="0" smtClean="0">
                <a:solidFill>
                  <a:prstClr val="white"/>
                </a:solidFill>
              </a:rPr>
              <a:t>Johan </a:t>
            </a:r>
            <a:r>
              <a:rPr lang="en-GB" sz="1000" i="1" dirty="0" err="1" smtClean="0">
                <a:solidFill>
                  <a:prstClr val="white"/>
                </a:solidFill>
              </a:rPr>
              <a:t>Waldeck</a:t>
            </a:r>
            <a:endParaRPr lang="en-GB" sz="1100" i="1" dirty="0">
              <a:solidFill>
                <a:prstClr val="white"/>
              </a:solidFill>
            </a:endParaRPr>
          </a:p>
        </p:txBody>
      </p:sp>
      <p:cxnSp>
        <p:nvCxnSpPr>
          <p:cNvPr id="20" name="Straight Connector 19"/>
          <p:cNvCxnSpPr>
            <a:stCxn id="9" idx="1"/>
            <a:endCxn id="19" idx="3"/>
          </p:cNvCxnSpPr>
          <p:nvPr/>
        </p:nvCxnSpPr>
        <p:spPr>
          <a:xfrm flipH="1" flipV="1">
            <a:off x="2558618" y="2249251"/>
            <a:ext cx="105804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62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5856" y="1700808"/>
            <a:ext cx="1944216" cy="972108"/>
          </a:xfrm>
          <a:prstGeom prst="roundRect">
            <a:avLst/>
          </a:prstGeom>
          <a:solidFill>
            <a:schemeClr val="accent1">
              <a:alpha val="64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prstClr val="white"/>
                </a:solidFill>
              </a:rPr>
              <a:t>ESH </a:t>
            </a:r>
            <a:r>
              <a:rPr lang="en-GB" b="1" dirty="0">
                <a:solidFill>
                  <a:prstClr val="white"/>
                </a:solidFill>
              </a:rPr>
              <a:t>Division</a:t>
            </a:r>
          </a:p>
          <a:p>
            <a:pPr algn="ctr"/>
            <a:r>
              <a:rPr lang="en-GB" sz="1100" i="1" dirty="0" smtClean="0">
                <a:solidFill>
                  <a:prstClr val="white"/>
                </a:solidFill>
              </a:rPr>
              <a:t>Peter Jacobsson (</a:t>
            </a:r>
            <a:r>
              <a:rPr lang="en-GB" sz="1100" i="1" dirty="0" err="1" smtClean="0">
                <a:solidFill>
                  <a:prstClr val="white"/>
                </a:solidFill>
              </a:rPr>
              <a:t>HoD</a:t>
            </a:r>
            <a:r>
              <a:rPr lang="en-GB" sz="1100" i="1" dirty="0" smtClean="0">
                <a:solidFill>
                  <a:prstClr val="white"/>
                </a:solidFill>
              </a:rPr>
              <a:t>)</a:t>
            </a:r>
          </a:p>
          <a:p>
            <a:pPr algn="ctr"/>
            <a:r>
              <a:rPr lang="en-GB" sz="1100" i="1" dirty="0" smtClean="0">
                <a:solidFill>
                  <a:prstClr val="white"/>
                </a:solidFill>
              </a:rPr>
              <a:t>Thomas Hansson</a:t>
            </a:r>
          </a:p>
          <a:p>
            <a:pPr algn="ctr"/>
            <a:r>
              <a:rPr lang="en-GB" sz="1100" i="1" dirty="0" smtClean="0">
                <a:solidFill>
                  <a:prstClr val="white"/>
                </a:solidFill>
              </a:rPr>
              <a:t>François Javier</a:t>
            </a:r>
            <a:endParaRPr lang="en-GB" sz="1100" i="1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67653" y="3411402"/>
            <a:ext cx="1906083" cy="2825910"/>
          </a:xfrm>
          <a:prstGeom prst="roundRect">
            <a:avLst/>
          </a:prstGeom>
          <a:solidFill>
            <a:schemeClr val="accent1">
              <a:alpha val="64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prstClr val="white"/>
                </a:solidFill>
              </a:rPr>
              <a:t> </a:t>
            </a:r>
            <a:r>
              <a:rPr lang="en-GB" sz="1400" b="1" dirty="0" smtClean="0">
                <a:solidFill>
                  <a:prstClr val="white"/>
                </a:solidFill>
              </a:rPr>
              <a:t>Occupation Health &amp; Safety (OHS)</a:t>
            </a:r>
            <a:br>
              <a:rPr lang="en-GB" sz="1400" b="1" dirty="0" smtClean="0">
                <a:solidFill>
                  <a:prstClr val="white"/>
                </a:solidFill>
              </a:rPr>
            </a:br>
            <a:r>
              <a:rPr lang="en-GB" sz="1400" b="1" dirty="0" smtClean="0">
                <a:solidFill>
                  <a:prstClr val="white"/>
                </a:solidFill>
              </a:rPr>
              <a:t>Group</a:t>
            </a:r>
          </a:p>
          <a:p>
            <a:pPr algn="ctr"/>
            <a:r>
              <a:rPr lang="en-GB" sz="1100" b="1" dirty="0" smtClean="0">
                <a:solidFill>
                  <a:prstClr val="white"/>
                </a:solidFill>
              </a:rPr>
              <a:t> </a:t>
            </a:r>
          </a:p>
          <a:p>
            <a:pPr algn="ctr"/>
            <a:r>
              <a:rPr lang="en-GB" sz="1100" i="1" dirty="0" smtClean="0">
                <a:solidFill>
                  <a:prstClr val="white"/>
                </a:solidFill>
              </a:rPr>
              <a:t>Helen Boyer </a:t>
            </a:r>
            <a:r>
              <a:rPr lang="en-GB" sz="1100" i="1" dirty="0" smtClean="0">
                <a:solidFill>
                  <a:prstClr val="white"/>
                </a:solidFill>
              </a:rPr>
              <a:t>(GL)</a:t>
            </a:r>
            <a:endParaRPr lang="en-GB" sz="1100" i="1" dirty="0">
              <a:solidFill>
                <a:prstClr val="white"/>
              </a:solidFill>
            </a:endParaRPr>
          </a:p>
          <a:p>
            <a:pPr algn="ctr"/>
            <a:endParaRPr lang="en-GB" sz="1100" i="1" dirty="0" smtClean="0">
              <a:solidFill>
                <a:prstClr val="white"/>
              </a:solidFill>
            </a:endParaRPr>
          </a:p>
          <a:p>
            <a:pPr algn="ctr"/>
            <a:r>
              <a:rPr lang="en-GB" sz="1100" i="1" dirty="0" smtClean="0">
                <a:solidFill>
                  <a:prstClr val="white"/>
                </a:solidFill>
              </a:rPr>
              <a:t>Fredrik </a:t>
            </a:r>
            <a:r>
              <a:rPr lang="en-GB" sz="1100" i="1" dirty="0" err="1">
                <a:solidFill>
                  <a:prstClr val="white"/>
                </a:solidFill>
              </a:rPr>
              <a:t>Jörud</a:t>
            </a:r>
            <a:endParaRPr lang="en-GB" sz="1100" i="1" dirty="0">
              <a:solidFill>
                <a:prstClr val="white"/>
              </a:solidFill>
            </a:endParaRPr>
          </a:p>
          <a:p>
            <a:pPr algn="ctr"/>
            <a:r>
              <a:rPr lang="en-GB" sz="1100" i="1" dirty="0" err="1" smtClean="0">
                <a:solidFill>
                  <a:prstClr val="white"/>
                </a:solidFill>
              </a:rPr>
              <a:t>Jörgen</a:t>
            </a:r>
            <a:r>
              <a:rPr lang="en-GB" sz="1100" i="1" dirty="0" smtClean="0">
                <a:solidFill>
                  <a:prstClr val="white"/>
                </a:solidFill>
              </a:rPr>
              <a:t> </a:t>
            </a:r>
            <a:r>
              <a:rPr lang="en-GB" sz="1100" i="1" dirty="0" err="1">
                <a:solidFill>
                  <a:prstClr val="white"/>
                </a:solidFill>
              </a:rPr>
              <a:t>Mattsson</a:t>
            </a:r>
            <a:endParaRPr lang="en-GB" sz="1100" i="1" dirty="0">
              <a:solidFill>
                <a:prstClr val="white"/>
              </a:solidFill>
            </a:endParaRPr>
          </a:p>
          <a:p>
            <a:pPr algn="ctr"/>
            <a:r>
              <a:rPr lang="en-GB" sz="1100" i="1" dirty="0">
                <a:solidFill>
                  <a:prstClr val="white"/>
                </a:solidFill>
              </a:rPr>
              <a:t>Michael </a:t>
            </a:r>
            <a:r>
              <a:rPr lang="en-GB" sz="1100" i="1" dirty="0" err="1">
                <a:solidFill>
                  <a:prstClr val="white"/>
                </a:solidFill>
              </a:rPr>
              <a:t>Plagge</a:t>
            </a:r>
            <a:endParaRPr lang="en-GB" sz="1100" i="1" dirty="0">
              <a:solidFill>
                <a:prstClr val="white"/>
              </a:solidFill>
            </a:endParaRPr>
          </a:p>
          <a:p>
            <a:pPr algn="ctr"/>
            <a:r>
              <a:rPr lang="en-GB" sz="1100" i="1" dirty="0" err="1" smtClean="0">
                <a:solidFill>
                  <a:prstClr val="white"/>
                </a:solidFill>
              </a:rPr>
              <a:t>Bertil</a:t>
            </a:r>
            <a:r>
              <a:rPr lang="en-GB" sz="1100" i="1" dirty="0" smtClean="0">
                <a:solidFill>
                  <a:prstClr val="white"/>
                </a:solidFill>
              </a:rPr>
              <a:t> </a:t>
            </a:r>
            <a:r>
              <a:rPr lang="en-GB" sz="1100" i="1" dirty="0" err="1" smtClean="0">
                <a:solidFill>
                  <a:prstClr val="white"/>
                </a:solidFill>
              </a:rPr>
              <a:t>Winér</a:t>
            </a:r>
            <a:endParaRPr lang="en-GB" sz="1100" i="1" dirty="0" smtClean="0">
              <a:solidFill>
                <a:prstClr val="white"/>
              </a:solidFill>
            </a:endParaRPr>
          </a:p>
          <a:p>
            <a:pPr algn="ctr"/>
            <a:r>
              <a:rPr lang="en-GB" sz="1100" i="1" dirty="0">
                <a:solidFill>
                  <a:prstClr val="white"/>
                </a:solidFill>
              </a:rPr>
              <a:t>Josefina </a:t>
            </a:r>
            <a:r>
              <a:rPr lang="en-GB" sz="1100" i="1" dirty="0" err="1">
                <a:solidFill>
                  <a:prstClr val="white"/>
                </a:solidFill>
              </a:rPr>
              <a:t>Björneland</a:t>
            </a:r>
            <a:r>
              <a:rPr lang="en-GB" sz="1100" i="1" dirty="0">
                <a:solidFill>
                  <a:prstClr val="white"/>
                </a:solidFill>
              </a:rPr>
              <a:t> </a:t>
            </a:r>
            <a:r>
              <a:rPr lang="de-DE" sz="1100" i="1" dirty="0">
                <a:solidFill>
                  <a:prstClr val="white"/>
                </a:solidFill>
              </a:rPr>
              <a:t>(c)</a:t>
            </a:r>
            <a:endParaRPr lang="en-GB" sz="1100" i="1" dirty="0">
              <a:solidFill>
                <a:prstClr val="white"/>
              </a:solidFill>
            </a:endParaRPr>
          </a:p>
          <a:p>
            <a:pPr algn="ctr"/>
            <a:r>
              <a:rPr lang="de-DE" sz="1100" i="1" dirty="0" smtClean="0">
                <a:solidFill>
                  <a:prstClr val="white"/>
                </a:solidFill>
              </a:rPr>
              <a:t>Niklas </a:t>
            </a:r>
            <a:r>
              <a:rPr lang="de-DE" sz="1100" i="1" dirty="0" err="1" smtClean="0">
                <a:solidFill>
                  <a:prstClr val="white"/>
                </a:solidFill>
              </a:rPr>
              <a:t>Arvidsson</a:t>
            </a:r>
            <a:r>
              <a:rPr lang="de-DE" sz="1100" i="1" dirty="0" smtClean="0">
                <a:solidFill>
                  <a:prstClr val="white"/>
                </a:solidFill>
              </a:rPr>
              <a:t> (c)</a:t>
            </a:r>
          </a:p>
          <a:p>
            <a:pPr algn="ctr"/>
            <a:r>
              <a:rPr lang="de-DE" sz="1100" i="1" dirty="0" smtClean="0">
                <a:solidFill>
                  <a:prstClr val="white"/>
                </a:solidFill>
              </a:rPr>
              <a:t>Roland </a:t>
            </a:r>
            <a:r>
              <a:rPr lang="de-DE" sz="1100" i="1" dirty="0">
                <a:solidFill>
                  <a:prstClr val="white"/>
                </a:solidFill>
              </a:rPr>
              <a:t>Lundberg (c)</a:t>
            </a:r>
            <a:endParaRPr lang="en-GB" sz="1100" i="1" dirty="0">
              <a:solidFill>
                <a:prstClr val="white"/>
              </a:solidFill>
            </a:endParaRPr>
          </a:p>
          <a:p>
            <a:pPr algn="ctr"/>
            <a:r>
              <a:rPr lang="de-DE" sz="1100" i="1" dirty="0">
                <a:solidFill>
                  <a:prstClr val="white"/>
                </a:solidFill>
              </a:rPr>
              <a:t>Jonas Svensson (c)</a:t>
            </a:r>
          </a:p>
          <a:p>
            <a:pPr algn="ctr"/>
            <a:r>
              <a:rPr lang="en-GB" sz="1100" i="1" dirty="0" err="1" smtClean="0">
                <a:solidFill>
                  <a:prstClr val="white"/>
                </a:solidFill>
              </a:rPr>
              <a:t>Björn</a:t>
            </a:r>
            <a:r>
              <a:rPr lang="en-GB" sz="1100" i="1" dirty="0" smtClean="0">
                <a:solidFill>
                  <a:prstClr val="white"/>
                </a:solidFill>
              </a:rPr>
              <a:t> </a:t>
            </a:r>
            <a:r>
              <a:rPr lang="en-GB" sz="1100" i="1" dirty="0" err="1" smtClean="0">
                <a:solidFill>
                  <a:prstClr val="white"/>
                </a:solidFill>
              </a:rPr>
              <a:t>Yndemark</a:t>
            </a:r>
            <a:r>
              <a:rPr lang="en-GB" sz="1100" i="1" dirty="0" smtClean="0">
                <a:solidFill>
                  <a:prstClr val="white"/>
                </a:solidFill>
              </a:rPr>
              <a:t> </a:t>
            </a:r>
            <a:r>
              <a:rPr lang="de-DE" sz="1100" i="1" dirty="0" smtClean="0">
                <a:solidFill>
                  <a:prstClr val="white"/>
                </a:solidFill>
              </a:rPr>
              <a:t>(c)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911895" y="3411402"/>
            <a:ext cx="2084041" cy="2825910"/>
          </a:xfrm>
          <a:prstGeom prst="roundRect">
            <a:avLst/>
          </a:prstGeom>
          <a:solidFill>
            <a:schemeClr val="accent1">
              <a:alpha val="64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prstClr val="white"/>
                </a:solidFill>
              </a:rPr>
              <a:t>Radiation </a:t>
            </a:r>
            <a:r>
              <a:rPr lang="en-GB" sz="1400" b="1" dirty="0" smtClean="0">
                <a:solidFill>
                  <a:prstClr val="white"/>
                </a:solidFill>
              </a:rPr>
              <a:t>Protection (RP) Group</a:t>
            </a:r>
            <a:br>
              <a:rPr lang="en-GB" sz="1400" b="1" dirty="0" smtClean="0">
                <a:solidFill>
                  <a:prstClr val="white"/>
                </a:solidFill>
              </a:rPr>
            </a:br>
            <a:endParaRPr lang="en-GB" sz="1400" b="1" dirty="0" smtClean="0">
              <a:solidFill>
                <a:prstClr val="white"/>
              </a:solidFill>
            </a:endParaRPr>
          </a:p>
          <a:p>
            <a:pPr algn="ctr"/>
            <a:r>
              <a:rPr lang="en-GB" sz="1100" i="1" dirty="0" smtClean="0">
                <a:solidFill>
                  <a:prstClr val="white"/>
                </a:solidFill>
              </a:rPr>
              <a:t>NN (Group Leader)</a:t>
            </a:r>
          </a:p>
          <a:p>
            <a:pPr algn="ctr"/>
            <a:endParaRPr lang="en-GB" sz="1100" i="1" dirty="0" smtClean="0">
              <a:solidFill>
                <a:prstClr val="white"/>
              </a:solidFill>
            </a:endParaRPr>
          </a:p>
          <a:p>
            <a:pPr algn="ctr"/>
            <a:r>
              <a:rPr lang="en-GB" sz="1100" i="1" dirty="0" smtClean="0">
                <a:solidFill>
                  <a:prstClr val="white"/>
                </a:solidFill>
              </a:rPr>
              <a:t>Ida </a:t>
            </a:r>
            <a:r>
              <a:rPr lang="en-GB" sz="1100" i="1" dirty="0" err="1">
                <a:solidFill>
                  <a:prstClr val="white"/>
                </a:solidFill>
              </a:rPr>
              <a:t>Bergström</a:t>
            </a:r>
            <a:endParaRPr lang="en-GB" sz="1100" i="1" dirty="0">
              <a:solidFill>
                <a:prstClr val="white"/>
              </a:solidFill>
            </a:endParaRPr>
          </a:p>
          <a:p>
            <a:pPr algn="ctr"/>
            <a:r>
              <a:rPr lang="en-GB" sz="1100" i="1" dirty="0" smtClean="0">
                <a:solidFill>
                  <a:prstClr val="white"/>
                </a:solidFill>
              </a:rPr>
              <a:t>Alasdair </a:t>
            </a:r>
            <a:r>
              <a:rPr lang="en-GB" sz="1100" i="1" dirty="0">
                <a:solidFill>
                  <a:prstClr val="white"/>
                </a:solidFill>
              </a:rPr>
              <a:t>Day</a:t>
            </a:r>
          </a:p>
          <a:p>
            <a:pPr algn="ctr"/>
            <a:r>
              <a:rPr lang="en-GB" sz="1100" i="1" dirty="0" smtClean="0">
                <a:solidFill>
                  <a:prstClr val="white"/>
                </a:solidFill>
              </a:rPr>
              <a:t>Daniela </a:t>
            </a:r>
            <a:r>
              <a:rPr lang="en-GB" sz="1100" i="1" dirty="0" err="1" smtClean="0">
                <a:solidFill>
                  <a:prstClr val="white"/>
                </a:solidFill>
              </a:rPr>
              <a:t>Ene</a:t>
            </a:r>
            <a:endParaRPr lang="en-GB" sz="1100" i="1" dirty="0" smtClean="0">
              <a:solidFill>
                <a:prstClr val="white"/>
              </a:solidFill>
            </a:endParaRPr>
          </a:p>
          <a:p>
            <a:pPr algn="ctr"/>
            <a:r>
              <a:rPr lang="en-GB" sz="1100" i="1" dirty="0" smtClean="0">
                <a:solidFill>
                  <a:prstClr val="white"/>
                </a:solidFill>
              </a:rPr>
              <a:t>Lena Johansson</a:t>
            </a:r>
          </a:p>
          <a:p>
            <a:pPr algn="ctr"/>
            <a:r>
              <a:rPr lang="en-GB" sz="1100" i="1" dirty="0" smtClean="0">
                <a:solidFill>
                  <a:prstClr val="white"/>
                </a:solidFill>
              </a:rPr>
              <a:t>Per </a:t>
            </a:r>
            <a:r>
              <a:rPr lang="en-GB" sz="1100" i="1" dirty="0" err="1" smtClean="0">
                <a:solidFill>
                  <a:prstClr val="white"/>
                </a:solidFill>
              </a:rPr>
              <a:t>Persson</a:t>
            </a:r>
            <a:endParaRPr lang="en-GB" sz="1100" i="1" dirty="0" smtClean="0">
              <a:solidFill>
                <a:prstClr val="white"/>
              </a:solidFill>
            </a:endParaRPr>
          </a:p>
          <a:p>
            <a:pPr algn="ctr"/>
            <a:r>
              <a:rPr lang="en-GB" sz="1100" i="1" dirty="0" smtClean="0">
                <a:solidFill>
                  <a:prstClr val="white"/>
                </a:solidFill>
              </a:rPr>
              <a:t>Fredrik </a:t>
            </a:r>
            <a:r>
              <a:rPr lang="en-GB" sz="1100" i="1" dirty="0" err="1" smtClean="0">
                <a:solidFill>
                  <a:prstClr val="white"/>
                </a:solidFill>
              </a:rPr>
              <a:t>Tidholm</a:t>
            </a:r>
            <a:endParaRPr lang="en-GB" sz="1100" i="1" dirty="0" smtClean="0">
              <a:solidFill>
                <a:prstClr val="white"/>
              </a:solidFill>
            </a:endParaRPr>
          </a:p>
          <a:p>
            <a:pPr algn="ctr"/>
            <a:r>
              <a:rPr lang="en-GB" sz="1100" i="1" dirty="0" smtClean="0">
                <a:solidFill>
                  <a:prstClr val="white"/>
                </a:solidFill>
              </a:rPr>
              <a:t>Tobias </a:t>
            </a:r>
            <a:r>
              <a:rPr lang="en-GB" sz="1100" i="1" dirty="0" err="1">
                <a:solidFill>
                  <a:prstClr val="white"/>
                </a:solidFill>
              </a:rPr>
              <a:t>Hörnfeldt</a:t>
            </a:r>
            <a:r>
              <a:rPr lang="en-GB" sz="1100" i="1" dirty="0">
                <a:solidFill>
                  <a:prstClr val="white"/>
                </a:solidFill>
              </a:rPr>
              <a:t> </a:t>
            </a:r>
            <a:r>
              <a:rPr lang="de-DE" sz="1100" i="1" dirty="0">
                <a:solidFill>
                  <a:prstClr val="white"/>
                </a:solidFill>
              </a:rPr>
              <a:t>(c)</a:t>
            </a:r>
            <a:endParaRPr lang="en-GB" sz="1100" i="1" dirty="0">
              <a:solidFill>
                <a:prstClr val="white"/>
              </a:solidFill>
            </a:endParaRPr>
          </a:p>
          <a:p>
            <a:pPr algn="ctr"/>
            <a:r>
              <a:rPr lang="en-GB" sz="1100" i="1" dirty="0" smtClean="0">
                <a:solidFill>
                  <a:prstClr val="white"/>
                </a:solidFill>
              </a:rPr>
              <a:t>Leif </a:t>
            </a:r>
            <a:r>
              <a:rPr lang="en-GB" sz="1100" i="1" dirty="0" err="1">
                <a:solidFill>
                  <a:prstClr val="white"/>
                </a:solidFill>
              </a:rPr>
              <a:t>Spanier</a:t>
            </a:r>
            <a:r>
              <a:rPr lang="en-GB" sz="1100" i="1" dirty="0">
                <a:solidFill>
                  <a:prstClr val="white"/>
                </a:solidFill>
              </a:rPr>
              <a:t> </a:t>
            </a:r>
            <a:r>
              <a:rPr lang="de-DE" sz="1100" i="1" dirty="0">
                <a:solidFill>
                  <a:prstClr val="white"/>
                </a:solidFill>
              </a:rPr>
              <a:t>(c</a:t>
            </a:r>
            <a:r>
              <a:rPr lang="de-DE" sz="1100" i="1" dirty="0" smtClean="0">
                <a:solidFill>
                  <a:prstClr val="white"/>
                </a:solidFill>
              </a:rPr>
              <a:t>)</a:t>
            </a:r>
            <a:endParaRPr lang="en-GB" sz="1100" i="1" dirty="0">
              <a:solidFill>
                <a:prstClr val="white"/>
              </a:solidFill>
            </a:endParaRPr>
          </a:p>
        </p:txBody>
      </p:sp>
      <p:cxnSp>
        <p:nvCxnSpPr>
          <p:cNvPr id="38" name="Straight Connector 37"/>
          <p:cNvCxnSpPr>
            <a:stCxn id="6" idx="2"/>
          </p:cNvCxnSpPr>
          <p:nvPr/>
        </p:nvCxnSpPr>
        <p:spPr>
          <a:xfrm>
            <a:off x="4247964" y="2672916"/>
            <a:ext cx="0" cy="252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467653" y="2920887"/>
            <a:ext cx="1040451" cy="4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508104" y="2920887"/>
            <a:ext cx="0" cy="490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2987823" y="2920887"/>
            <a:ext cx="1479829" cy="40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987824" y="2924944"/>
            <a:ext cx="0" cy="486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39552" y="260648"/>
            <a:ext cx="68491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/>
                </a:solidFill>
              </a:rPr>
              <a:t>Environment, Safety &amp; Health Division</a:t>
            </a:r>
            <a:endParaRPr lang="sv-SE" sz="3600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49630" y="1912783"/>
            <a:ext cx="1320930" cy="571938"/>
          </a:xfrm>
          <a:prstGeom prst="roundRect">
            <a:avLst/>
          </a:prstGeom>
          <a:solidFill>
            <a:schemeClr val="accent1">
              <a:alpha val="64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prstClr val="white"/>
                </a:solidFill>
              </a:rPr>
              <a:t>Environment</a:t>
            </a:r>
          </a:p>
          <a:p>
            <a:pPr algn="ctr"/>
            <a:r>
              <a:rPr lang="en-GB" sz="1100" i="1" dirty="0" smtClean="0">
                <a:solidFill>
                  <a:prstClr val="white"/>
                </a:solidFill>
              </a:rPr>
              <a:t>Erica </a:t>
            </a:r>
            <a:r>
              <a:rPr lang="en-GB" sz="1100" i="1" dirty="0" err="1" smtClean="0">
                <a:solidFill>
                  <a:prstClr val="white"/>
                </a:solidFill>
              </a:rPr>
              <a:t>Lindström</a:t>
            </a:r>
            <a:endParaRPr lang="en-GB" sz="1100" i="1" dirty="0" smtClean="0">
              <a:solidFill>
                <a:prstClr val="white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724128" y="1900893"/>
            <a:ext cx="1384556" cy="571938"/>
          </a:xfrm>
          <a:prstGeom prst="roundRect">
            <a:avLst/>
          </a:prstGeom>
          <a:solidFill>
            <a:schemeClr val="accent1">
              <a:alpha val="64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prstClr val="white"/>
                </a:solidFill>
              </a:rPr>
              <a:t>Safety Training</a:t>
            </a:r>
          </a:p>
          <a:p>
            <a:pPr algn="ctr"/>
            <a:r>
              <a:rPr lang="en-GB" sz="1100" i="1" dirty="0" smtClean="0">
                <a:solidFill>
                  <a:prstClr val="white"/>
                </a:solidFill>
              </a:rPr>
              <a:t>Lars </a:t>
            </a:r>
            <a:r>
              <a:rPr lang="en-GB" sz="1100" i="1" dirty="0" err="1" smtClean="0">
                <a:solidFill>
                  <a:prstClr val="white"/>
                </a:solidFill>
              </a:rPr>
              <a:t>Aprin</a:t>
            </a:r>
            <a:endParaRPr lang="en-GB" sz="1100" i="1" dirty="0" smtClean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>
            <a:stCxn id="14" idx="1"/>
            <a:endCxn id="6" idx="3"/>
          </p:cNvCxnSpPr>
          <p:nvPr/>
        </p:nvCxnSpPr>
        <p:spPr>
          <a:xfrm flipH="1">
            <a:off x="5220072" y="2186862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6" idx="1"/>
            <a:endCxn id="13" idx="3"/>
          </p:cNvCxnSpPr>
          <p:nvPr/>
        </p:nvCxnSpPr>
        <p:spPr>
          <a:xfrm flipH="1">
            <a:off x="2770560" y="2186862"/>
            <a:ext cx="505296" cy="11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7108684" y="3411402"/>
            <a:ext cx="1559981" cy="2465870"/>
          </a:xfrm>
          <a:prstGeom prst="roundRect">
            <a:avLst/>
          </a:prstGeom>
          <a:solidFill>
            <a:schemeClr val="accent5">
              <a:lumMod val="60000"/>
              <a:lumOff val="40000"/>
              <a:alpha val="64000"/>
            </a:schemeClr>
          </a:solidFill>
          <a:ln>
            <a:prstDash val="sysDot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en-GB" sz="1400" b="1" dirty="0" smtClean="0">
                <a:solidFill>
                  <a:schemeClr val="tx1"/>
                </a:solidFill>
              </a:rPr>
              <a:t>Other contracted staff</a:t>
            </a:r>
          </a:p>
          <a:p>
            <a:pPr algn="ctr"/>
            <a:endParaRPr lang="en-GB" sz="11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1100" i="1" dirty="0" smtClean="0">
                <a:solidFill>
                  <a:schemeClr val="tx1"/>
                </a:solidFill>
              </a:rPr>
              <a:t> Lund University (Point Zero)</a:t>
            </a:r>
          </a:p>
          <a:p>
            <a:pPr algn="ctr"/>
            <a:r>
              <a:rPr lang="sv-SE" sz="1100" i="1" dirty="0" err="1" smtClean="0">
                <a:solidFill>
                  <a:schemeClr val="tx1"/>
                </a:solidFill>
              </a:rPr>
              <a:t>Scanscot</a:t>
            </a:r>
            <a:r>
              <a:rPr lang="sv-SE" sz="1100" i="1" dirty="0" smtClean="0">
                <a:solidFill>
                  <a:schemeClr val="tx1"/>
                </a:solidFill>
              </a:rPr>
              <a:t> (</a:t>
            </a:r>
            <a:r>
              <a:rPr lang="sv-SE" sz="1100" i="1" dirty="0" err="1" smtClean="0">
                <a:solidFill>
                  <a:schemeClr val="tx1"/>
                </a:solidFill>
              </a:rPr>
              <a:t>Seismic</a:t>
            </a:r>
            <a:r>
              <a:rPr lang="sv-SE" sz="1100" i="1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sv-SE" sz="1100" i="1" dirty="0" smtClean="0">
                <a:solidFill>
                  <a:schemeClr val="tx1"/>
                </a:solidFill>
              </a:rPr>
              <a:t>Lloyds (</a:t>
            </a:r>
            <a:r>
              <a:rPr lang="sv-SE" sz="1100" i="1" dirty="0" err="1" smtClean="0">
                <a:solidFill>
                  <a:schemeClr val="tx1"/>
                </a:solidFill>
              </a:rPr>
              <a:t>Radiation</a:t>
            </a:r>
            <a:r>
              <a:rPr lang="sv-SE" sz="1100" i="1" dirty="0" smtClean="0">
                <a:solidFill>
                  <a:schemeClr val="tx1"/>
                </a:solidFill>
              </a:rPr>
              <a:t> </a:t>
            </a:r>
            <a:r>
              <a:rPr lang="sv-SE" sz="1100" i="1" dirty="0" err="1" smtClean="0">
                <a:solidFill>
                  <a:schemeClr val="tx1"/>
                </a:solidFill>
              </a:rPr>
              <a:t>Safety</a:t>
            </a:r>
            <a:r>
              <a:rPr lang="sv-SE" sz="1100" i="1" dirty="0" smtClean="0">
                <a:solidFill>
                  <a:schemeClr val="tx1"/>
                </a:solidFill>
              </a:rPr>
              <a:t>)*</a:t>
            </a:r>
          </a:p>
          <a:p>
            <a:pPr algn="ctr"/>
            <a:r>
              <a:rPr lang="sv-SE" sz="1100" i="1" dirty="0" err="1" smtClean="0">
                <a:solidFill>
                  <a:schemeClr val="tx1"/>
                </a:solidFill>
              </a:rPr>
              <a:t>Solvina</a:t>
            </a:r>
            <a:r>
              <a:rPr lang="sv-SE" sz="1100" i="1" dirty="0" smtClean="0">
                <a:solidFill>
                  <a:schemeClr val="tx1"/>
                </a:solidFill>
              </a:rPr>
              <a:t> (</a:t>
            </a:r>
            <a:r>
              <a:rPr lang="sv-SE" sz="1100" i="1" dirty="0" err="1" smtClean="0">
                <a:solidFill>
                  <a:schemeClr val="tx1"/>
                </a:solidFill>
              </a:rPr>
              <a:t>Safety</a:t>
            </a:r>
            <a:r>
              <a:rPr lang="sv-SE" sz="1100" i="1" dirty="0" smtClean="0">
                <a:solidFill>
                  <a:schemeClr val="tx1"/>
                </a:solidFill>
              </a:rPr>
              <a:t>)**</a:t>
            </a:r>
          </a:p>
          <a:p>
            <a:pPr algn="ctr"/>
            <a:r>
              <a:rPr lang="en-GB" sz="1100" i="1" dirty="0" smtClean="0">
                <a:solidFill>
                  <a:schemeClr val="tx1"/>
                </a:solidFill>
              </a:rPr>
              <a:t>TDV Cons (OHS)**</a:t>
            </a:r>
          </a:p>
          <a:p>
            <a:pPr algn="ctr"/>
            <a:endParaRPr lang="en-GB" sz="1050" i="1" dirty="0" smtClean="0">
              <a:solidFill>
                <a:schemeClr val="tx1"/>
              </a:solidFill>
            </a:endParaRPr>
          </a:p>
          <a:p>
            <a:pPr algn="ctr"/>
            <a:r>
              <a:rPr lang="en-GB" sz="1050" i="1" dirty="0" smtClean="0">
                <a:solidFill>
                  <a:schemeClr val="tx1"/>
                </a:solidFill>
              </a:rPr>
              <a:t>*TD &amp; ICS</a:t>
            </a:r>
          </a:p>
          <a:p>
            <a:pPr algn="ctr"/>
            <a:r>
              <a:rPr lang="en-GB" sz="1050" i="1" dirty="0" smtClean="0">
                <a:solidFill>
                  <a:schemeClr val="tx1"/>
                </a:solidFill>
              </a:rPr>
              <a:t>**TD</a:t>
            </a:r>
          </a:p>
        </p:txBody>
      </p:sp>
    </p:spTree>
    <p:extLst>
      <p:ext uri="{BB962C8B-B14F-4D97-AF65-F5344CB8AC3E}">
        <p14:creationId xmlns:p14="http://schemas.microsoft.com/office/powerpoint/2010/main" val="85948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ESH Responsibilities and </a:t>
            </a:r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8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General</a:t>
            </a:r>
          </a:p>
          <a:p>
            <a:pPr lvl="1"/>
            <a:r>
              <a:rPr lang="en-GB" dirty="0"/>
              <a:t>Interpret, and where necessary complement safety rules</a:t>
            </a:r>
            <a:endParaRPr lang="en-US" dirty="0"/>
          </a:p>
          <a:p>
            <a:pPr lvl="1"/>
            <a:r>
              <a:rPr lang="en-GB" dirty="0"/>
              <a:t>P</a:t>
            </a:r>
            <a:r>
              <a:rPr lang="en-GB" dirty="0" smtClean="0"/>
              <a:t>rovide </a:t>
            </a:r>
            <a:r>
              <a:rPr lang="en-GB" dirty="0"/>
              <a:t>expert support in risk assessment, risk mitigation and risk control</a:t>
            </a:r>
            <a:endParaRPr lang="en-US" dirty="0"/>
          </a:p>
          <a:p>
            <a:pPr lvl="1"/>
            <a:r>
              <a:rPr lang="en-GB" dirty="0"/>
              <a:t>M</a:t>
            </a:r>
            <a:r>
              <a:rPr lang="en-GB" dirty="0" smtClean="0"/>
              <a:t>onitor </a:t>
            </a:r>
            <a:r>
              <a:rPr lang="en-GB" dirty="0"/>
              <a:t>compliance in ESH matters through targeted audits (via Q), reviews and </a:t>
            </a:r>
            <a:r>
              <a:rPr lang="en-GB" dirty="0" smtClean="0"/>
              <a:t>inspections</a:t>
            </a:r>
            <a:endParaRPr lang="en-US" dirty="0" smtClean="0"/>
          </a:p>
          <a:p>
            <a:r>
              <a:rPr lang="en-US" dirty="0"/>
              <a:t>Licensing</a:t>
            </a:r>
          </a:p>
          <a:p>
            <a:pPr lvl="1"/>
            <a:r>
              <a:rPr lang="en-GB" dirty="0"/>
              <a:t>Responsible for the licensing processes for permits incl. the contacts to the authorities</a:t>
            </a:r>
            <a:r>
              <a:rPr lang="en-US" dirty="0"/>
              <a:t> </a:t>
            </a:r>
          </a:p>
          <a:p>
            <a:pPr lvl="1"/>
            <a:r>
              <a:rPr lang="en-GB" dirty="0"/>
              <a:t>Coordinate ESS activities</a:t>
            </a:r>
            <a:endParaRPr lang="en-US" dirty="0"/>
          </a:p>
          <a:p>
            <a:r>
              <a:rPr lang="en-US" dirty="0" smtClean="0"/>
              <a:t>Radiation Safety</a:t>
            </a:r>
          </a:p>
          <a:p>
            <a:pPr lvl="1"/>
            <a:r>
              <a:rPr lang="en-US" dirty="0" smtClean="0"/>
              <a:t>Expertise function</a:t>
            </a:r>
          </a:p>
          <a:p>
            <a:pPr lvl="1"/>
            <a:r>
              <a:rPr lang="en-US" dirty="0" smtClean="0"/>
              <a:t>ALARA Principle</a:t>
            </a:r>
          </a:p>
          <a:p>
            <a:r>
              <a:rPr lang="en-US" dirty="0" smtClean="0"/>
              <a:t>Radiation </a:t>
            </a:r>
            <a:r>
              <a:rPr lang="en-US" dirty="0" smtClean="0"/>
              <a:t>Protection</a:t>
            </a:r>
          </a:p>
          <a:p>
            <a:pPr lvl="1"/>
            <a:r>
              <a:rPr lang="en-US" dirty="0" smtClean="0"/>
              <a:t>RP Responsibility for the machine and the users</a:t>
            </a:r>
            <a:br>
              <a:rPr lang="en-US" dirty="0" smtClean="0"/>
            </a:br>
            <a:r>
              <a:rPr lang="en-US" dirty="0" smtClean="0"/>
              <a:t>(1 RP technician 24/7 duty)</a:t>
            </a:r>
          </a:p>
          <a:p>
            <a:pPr lvl="1"/>
            <a:r>
              <a:rPr lang="en-US" dirty="0" smtClean="0"/>
              <a:t>Radiation Monitoring System</a:t>
            </a:r>
          </a:p>
          <a:p>
            <a:pPr lvl="1"/>
            <a:r>
              <a:rPr lang="en-US" dirty="0" smtClean="0"/>
              <a:t>Dosimetry service</a:t>
            </a:r>
          </a:p>
          <a:p>
            <a:pPr lvl="1"/>
            <a:r>
              <a:rPr lang="en-US" dirty="0" smtClean="0"/>
              <a:t>Radioactive </a:t>
            </a:r>
            <a:r>
              <a:rPr lang="en-US" dirty="0" smtClean="0"/>
              <a:t>Waste Handling</a:t>
            </a:r>
          </a:p>
          <a:p>
            <a:r>
              <a:rPr lang="en-US" dirty="0" smtClean="0"/>
              <a:t>OHS</a:t>
            </a:r>
          </a:p>
          <a:p>
            <a:pPr lvl="1"/>
            <a:r>
              <a:rPr lang="en-US" dirty="0" smtClean="0"/>
              <a:t>OHS Support </a:t>
            </a:r>
            <a:r>
              <a:rPr lang="en-US" dirty="0" smtClean="0"/>
              <a:t>(Expertise function, infrastructure</a:t>
            </a:r>
            <a:r>
              <a:rPr lang="en-US" dirty="0" smtClean="0"/>
              <a:t>, machine, instruments and experiments)</a:t>
            </a:r>
          </a:p>
          <a:p>
            <a:pPr lvl="1"/>
            <a:r>
              <a:rPr lang="en-US" dirty="0" smtClean="0"/>
              <a:t>Safety Training</a:t>
            </a:r>
          </a:p>
          <a:p>
            <a:pPr lvl="1"/>
            <a:r>
              <a:rPr lang="en-GB" dirty="0"/>
              <a:t>E</a:t>
            </a:r>
            <a:r>
              <a:rPr lang="en-GB" dirty="0" smtClean="0"/>
              <a:t>nvironmental </a:t>
            </a:r>
            <a:r>
              <a:rPr lang="en-GB" dirty="0"/>
              <a:t>monitoring and monitor hazardous waste </a:t>
            </a:r>
            <a:r>
              <a:rPr lang="en-GB" dirty="0" smtClean="0"/>
              <a:t>handling</a:t>
            </a:r>
            <a:br>
              <a:rPr lang="en-GB" dirty="0" smtClean="0"/>
            </a:br>
            <a:r>
              <a:rPr lang="en-GB" dirty="0" smtClean="0"/>
              <a:t>(Dangerous </a:t>
            </a:r>
            <a:r>
              <a:rPr lang="en-GB" dirty="0"/>
              <a:t>Goods Safety Advisor</a:t>
            </a:r>
            <a:r>
              <a:rPr lang="en-GB" dirty="0" smtClean="0"/>
              <a:t>)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1187624" y="6309320"/>
            <a:ext cx="70567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ctr" defTabSz="914400" rtl="0" eaLnBrk="1" latinLnBrk="0" hangingPunct="1"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00" dirty="0" smtClean="0"/>
              <a:t>Peter Jacobsson - May 2017 - ESS Initial operation Review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47051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 Aspects and Permits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Environmental </a:t>
            </a:r>
            <a:r>
              <a:rPr lang="en-US" dirty="0">
                <a:solidFill>
                  <a:srgbClr val="000000"/>
                </a:solidFill>
              </a:rPr>
              <a:t>Code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Permissibility for construction &amp; operation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Radiation Safety Protection Act (see next slide)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Planning &amp; Building Act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Detailed Plan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Building </a:t>
            </a:r>
            <a:r>
              <a:rPr lang="en-US" dirty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ermit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Permits to be given as a graded approach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The Act on Flammable </a:t>
            </a:r>
            <a:r>
              <a:rPr lang="en-US" dirty="0">
                <a:solidFill>
                  <a:srgbClr val="000000"/>
                </a:solidFill>
              </a:rPr>
              <a:t>M</a:t>
            </a:r>
            <a:r>
              <a:rPr lang="en-US" dirty="0" smtClean="0">
                <a:solidFill>
                  <a:srgbClr val="000000"/>
                </a:solidFill>
              </a:rPr>
              <a:t>aterials and Explosives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Agreement with the Local </a:t>
            </a:r>
            <a:r>
              <a:rPr lang="en-US" dirty="0">
                <a:solidFill>
                  <a:srgbClr val="000000"/>
                </a:solidFill>
              </a:rPr>
              <a:t>Fire </a:t>
            </a:r>
            <a:r>
              <a:rPr lang="en-US" dirty="0" smtClean="0">
                <a:solidFill>
                  <a:srgbClr val="000000"/>
                </a:solidFill>
              </a:rPr>
              <a:t>Brigade and the Local County Board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National </a:t>
            </a:r>
            <a:r>
              <a:rPr lang="en-US" dirty="0">
                <a:solidFill>
                  <a:srgbClr val="000000"/>
                </a:solidFill>
              </a:rPr>
              <a:t>Heritage Act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Archeological investigation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01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Authorities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495285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914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Swedish Acts on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The Swedish Act for Nuclear Facilities can ONLY be applied on facilities dealing with fission material (U, Pu, </a:t>
            </a:r>
            <a:r>
              <a:rPr lang="en-US" dirty="0" err="1" smtClean="0">
                <a:solidFill>
                  <a:srgbClr val="000000"/>
                </a:solidFill>
              </a:rPr>
              <a:t>Th</a:t>
            </a:r>
            <a:r>
              <a:rPr lang="en-US" dirty="0" smtClean="0">
                <a:solidFill>
                  <a:srgbClr val="000000"/>
                </a:solidFill>
              </a:rPr>
              <a:t>, Am..)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Radiation </a:t>
            </a:r>
            <a:r>
              <a:rPr lang="en-US" dirty="0">
                <a:solidFill>
                  <a:srgbClr val="000000"/>
                </a:solidFill>
              </a:rPr>
              <a:t>Safety Protection Act </a:t>
            </a:r>
            <a:r>
              <a:rPr lang="en-US" dirty="0" smtClean="0">
                <a:solidFill>
                  <a:srgbClr val="000000"/>
                </a:solidFill>
              </a:rPr>
              <a:t>applies for all facilities that uses ionization radiation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Already from the </a:t>
            </a:r>
            <a:r>
              <a:rPr lang="en-US" dirty="0" smtClean="0">
                <a:solidFill>
                  <a:srgbClr val="000000"/>
                </a:solidFill>
              </a:rPr>
              <a:t>beginning, the Swedish Radiation Safety Authority </a:t>
            </a:r>
            <a:r>
              <a:rPr lang="en-US" dirty="0" smtClean="0">
                <a:solidFill>
                  <a:srgbClr val="000000"/>
                </a:solidFill>
              </a:rPr>
              <a:t>(SSM) applied </a:t>
            </a:r>
            <a:r>
              <a:rPr lang="en-US" dirty="0" smtClean="0">
                <a:solidFill>
                  <a:srgbClr val="000000"/>
                </a:solidFill>
              </a:rPr>
              <a:t>a graded approach for the licensing (identical as for a Nuclear Facility)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Permit for Construction (step 1)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Permit for Installation (step 2)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Permit for Commissioning (step 3)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Beam on Temporary Dump (Warm LINAC)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Beam on Dump (Cold LINAC)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Beam on Target 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Permit for permanent operation (step 4)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057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995247"/>
          </a:xfrm>
        </p:spPr>
        <p:txBody>
          <a:bodyPr/>
          <a:lstStyle/>
          <a:p>
            <a:r>
              <a:rPr lang="en-GB" dirty="0" smtClean="0">
                <a:solidFill>
                  <a:srgbClr val="FFFFFF"/>
                </a:solidFill>
              </a:rPr>
              <a:t>Graded approach</a:t>
            </a:r>
            <a:r>
              <a:rPr lang="en-GB" i="1" dirty="0" smtClean="0">
                <a:solidFill>
                  <a:srgbClr val="FFFFFF"/>
                </a:solidFill>
              </a:rPr>
              <a:t> </a:t>
            </a:r>
            <a:r>
              <a:rPr lang="en-GB" dirty="0" smtClean="0"/>
              <a:t>SSM - Schedule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74465" y="2510406"/>
            <a:ext cx="10228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/>
              <a:t>            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251520" y="1644835"/>
            <a:ext cx="7920880" cy="4970335"/>
            <a:chOff x="216438" y="944724"/>
            <a:chExt cx="7296764" cy="4970335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1858542" y="3058654"/>
              <a:ext cx="0" cy="63628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Multidocument 3"/>
            <p:cNvSpPr/>
            <p:nvPr/>
          </p:nvSpPr>
          <p:spPr>
            <a:xfrm>
              <a:off x="1318084" y="1725862"/>
              <a:ext cx="1144470" cy="1332792"/>
            </a:xfrm>
            <a:prstGeom prst="flowChartMultidocumen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noProof="1" smtClean="0">
                  <a:solidFill>
                    <a:schemeClr val="tx1"/>
                  </a:solidFill>
                </a:rPr>
                <a:t>General </a:t>
              </a:r>
              <a:r>
                <a:rPr lang="en-US" sz="1000" noProof="1">
                  <a:solidFill>
                    <a:schemeClr val="tx1"/>
                  </a:solidFill>
                </a:rPr>
                <a:t>and conceptual information, enabling SSM </a:t>
              </a:r>
              <a:r>
                <a:rPr lang="en-US" sz="1000" noProof="1" smtClean="0">
                  <a:solidFill>
                    <a:schemeClr val="tx1"/>
                  </a:solidFill>
                </a:rPr>
                <a:t>to set the requirements</a:t>
              </a:r>
            </a:p>
            <a:p>
              <a:endParaRPr lang="en-US" sz="1000" noProof="1" smtClean="0">
                <a:solidFill>
                  <a:schemeClr val="tx1"/>
                </a:solidFill>
              </a:endParaRPr>
            </a:p>
          </p:txBody>
        </p:sp>
        <p:sp>
          <p:nvSpPr>
            <p:cNvPr id="5" name="Document 4"/>
            <p:cNvSpPr/>
            <p:nvPr/>
          </p:nvSpPr>
          <p:spPr>
            <a:xfrm>
              <a:off x="1318084" y="3972908"/>
              <a:ext cx="1019050" cy="1285753"/>
            </a:xfrm>
            <a:prstGeom prst="flowChartDocumen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noProof="1" smtClean="0">
                  <a:solidFill>
                    <a:schemeClr val="bg1"/>
                  </a:solidFill>
                </a:rPr>
                <a:t>Permit and conditions for building a spallation source</a:t>
              </a:r>
            </a:p>
            <a:p>
              <a:endParaRPr lang="en-US" sz="1000" noProof="1" smtClean="0">
                <a:solidFill>
                  <a:schemeClr val="bg1"/>
                </a:solidFill>
              </a:endParaRPr>
            </a:p>
          </p:txBody>
        </p:sp>
        <p:sp>
          <p:nvSpPr>
            <p:cNvPr id="6" name="Document 5"/>
            <p:cNvSpPr/>
            <p:nvPr/>
          </p:nvSpPr>
          <p:spPr>
            <a:xfrm>
              <a:off x="2920671" y="3967370"/>
              <a:ext cx="1019050" cy="1285753"/>
            </a:xfrm>
            <a:prstGeom prst="flowChartDocumen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000" noProof="1" smtClean="0">
                <a:solidFill>
                  <a:srgbClr val="000000"/>
                </a:solidFill>
              </a:endParaRPr>
            </a:p>
            <a:p>
              <a:r>
                <a:rPr lang="en-US" sz="1000" noProof="1" smtClean="0">
                  <a:solidFill>
                    <a:schemeClr val="bg1"/>
                  </a:solidFill>
                </a:rPr>
                <a:t>Permit for installation of equiipment that can generate ionisation radiation</a:t>
              </a:r>
            </a:p>
            <a:p>
              <a:endParaRPr lang="en-US" sz="1000" noProof="1" smtClean="0">
                <a:solidFill>
                  <a:srgbClr val="000000"/>
                </a:solidFill>
              </a:endParaRPr>
            </a:p>
          </p:txBody>
        </p:sp>
        <p:sp>
          <p:nvSpPr>
            <p:cNvPr id="7" name="Document 6"/>
            <p:cNvSpPr/>
            <p:nvPr/>
          </p:nvSpPr>
          <p:spPr>
            <a:xfrm>
              <a:off x="4549174" y="3972908"/>
              <a:ext cx="1130789" cy="1285753"/>
            </a:xfrm>
            <a:prstGeom prst="flowChartDocumen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noProof="1" smtClean="0">
                  <a:solidFill>
                    <a:schemeClr val="bg1"/>
                  </a:solidFill>
                </a:rPr>
                <a:t>Permit for </a:t>
              </a:r>
              <a:r>
                <a:rPr lang="en-US" sz="1000" noProof="1" smtClean="0">
                  <a:solidFill>
                    <a:schemeClr val="bg1"/>
                  </a:solidFill>
                </a:rPr>
                <a:t>Trial</a:t>
              </a:r>
            </a:p>
            <a:p>
              <a:r>
                <a:rPr lang="en-US" sz="1000" noProof="1" smtClean="0">
                  <a:solidFill>
                    <a:schemeClr val="bg1"/>
                  </a:solidFill>
                </a:rPr>
                <a:t>Operation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en-US" sz="1000" noProof="1" smtClean="0">
                  <a:solidFill>
                    <a:schemeClr val="bg1"/>
                  </a:solidFill>
                </a:rPr>
                <a:t>3:1 Warm LINAC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en-US" sz="1000" noProof="1" smtClean="0">
                  <a:solidFill>
                    <a:schemeClr val="bg1"/>
                  </a:solidFill>
                </a:rPr>
                <a:t>3:2 SC LINAC</a:t>
              </a:r>
            </a:p>
            <a:p>
              <a:pPr marL="171450" indent="-171450">
                <a:buFont typeface="Arial" charset="0"/>
                <a:buChar char="•"/>
              </a:pPr>
              <a:r>
                <a:rPr lang="en-US" sz="1000" noProof="1" smtClean="0">
                  <a:solidFill>
                    <a:schemeClr val="bg1"/>
                  </a:solidFill>
                </a:rPr>
                <a:t>3:3 Beam on target</a:t>
              </a:r>
            </a:p>
          </p:txBody>
        </p:sp>
        <p:sp>
          <p:nvSpPr>
            <p:cNvPr id="8" name="Document 7"/>
            <p:cNvSpPr/>
            <p:nvPr/>
          </p:nvSpPr>
          <p:spPr>
            <a:xfrm>
              <a:off x="6155385" y="3972908"/>
              <a:ext cx="1026146" cy="1285753"/>
            </a:xfrm>
            <a:prstGeom prst="flowChartDocumen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noProof="1" smtClean="0">
                  <a:solidFill>
                    <a:schemeClr val="bg1"/>
                  </a:solidFill>
                </a:rPr>
                <a:t>Permit for permanent operation</a:t>
              </a:r>
            </a:p>
            <a:p>
              <a:endParaRPr lang="en-US" sz="1000" noProof="1">
                <a:solidFill>
                  <a:srgbClr val="000000"/>
                </a:solidFill>
              </a:endParaRPr>
            </a:p>
            <a:p>
              <a:endParaRPr lang="en-US" sz="1000" noProof="1" smtClean="0">
                <a:solidFill>
                  <a:srgbClr val="000000"/>
                </a:solidFill>
              </a:endParaRPr>
            </a:p>
            <a:p>
              <a:endParaRPr lang="en-US" sz="1000" noProof="1">
                <a:solidFill>
                  <a:srgbClr val="000000"/>
                </a:solidFill>
              </a:endParaRPr>
            </a:p>
          </p:txBody>
        </p:sp>
        <p:sp>
          <p:nvSpPr>
            <p:cNvPr id="10" name="Multidocument 9"/>
            <p:cNvSpPr/>
            <p:nvPr/>
          </p:nvSpPr>
          <p:spPr>
            <a:xfrm>
              <a:off x="2920671" y="1725862"/>
              <a:ext cx="1144470" cy="1332792"/>
            </a:xfrm>
            <a:prstGeom prst="flowChartMultidocumen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noProof="1" smtClean="0">
                  <a:solidFill>
                    <a:schemeClr val="tx1"/>
                  </a:solidFill>
                </a:rPr>
                <a:t>Reports and analyses showing that ESS </a:t>
              </a:r>
              <a:r>
                <a:rPr lang="en-US" sz="1000" noProof="1">
                  <a:solidFill>
                    <a:schemeClr val="tx1"/>
                  </a:solidFill>
                </a:rPr>
                <a:t>is expected to </a:t>
              </a:r>
              <a:r>
                <a:rPr lang="en-US" sz="1000" noProof="1" smtClean="0">
                  <a:solidFill>
                    <a:schemeClr val="tx1"/>
                  </a:solidFill>
                </a:rPr>
                <a:t>fulfill the requirements</a:t>
              </a:r>
            </a:p>
            <a:p>
              <a:endParaRPr lang="en-US" sz="1000" noProof="1" smtClean="0">
                <a:solidFill>
                  <a:schemeClr val="tx1"/>
                </a:solidFill>
              </a:endParaRPr>
            </a:p>
          </p:txBody>
        </p:sp>
        <p:sp>
          <p:nvSpPr>
            <p:cNvPr id="11" name="Multidocument 10"/>
            <p:cNvSpPr/>
            <p:nvPr/>
          </p:nvSpPr>
          <p:spPr>
            <a:xfrm>
              <a:off x="6155385" y="1725862"/>
              <a:ext cx="1144470" cy="1332792"/>
            </a:xfrm>
            <a:prstGeom prst="flowChartMultidocumen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noProof="1">
                  <a:solidFill>
                    <a:schemeClr val="tx1"/>
                  </a:solidFill>
                </a:rPr>
                <a:t>Experience </a:t>
              </a:r>
              <a:r>
                <a:rPr lang="en-US" sz="1000" noProof="1" smtClean="0">
                  <a:solidFill>
                    <a:schemeClr val="tx1"/>
                  </a:solidFill>
                </a:rPr>
                <a:t>from test </a:t>
              </a:r>
              <a:r>
                <a:rPr lang="en-US" sz="1000" noProof="1">
                  <a:solidFill>
                    <a:schemeClr val="tx1"/>
                  </a:solidFill>
                </a:rPr>
                <a:t>operation and maintenance </a:t>
              </a:r>
              <a:r>
                <a:rPr lang="en-US" sz="1000" noProof="1" smtClean="0">
                  <a:solidFill>
                    <a:schemeClr val="tx1"/>
                  </a:solidFill>
                </a:rPr>
                <a:t>incorporated in verifying analyses</a:t>
              </a:r>
              <a:endParaRPr lang="en-US" sz="1000" noProof="1">
                <a:solidFill>
                  <a:schemeClr val="tx1"/>
                </a:solidFill>
              </a:endParaRPr>
            </a:p>
          </p:txBody>
        </p:sp>
        <p:sp>
          <p:nvSpPr>
            <p:cNvPr id="12" name="Multidocument 11"/>
            <p:cNvSpPr/>
            <p:nvPr/>
          </p:nvSpPr>
          <p:spPr>
            <a:xfrm>
              <a:off x="4549174" y="1725862"/>
              <a:ext cx="1144470" cy="1332792"/>
            </a:xfrm>
            <a:prstGeom prst="flowChartMultidocumen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noProof="1" smtClean="0">
                  <a:solidFill>
                    <a:srgbClr val="000000"/>
                  </a:solidFill>
                </a:rPr>
                <a:t>Reports and analyses verifying that ESS fulfills the requirements</a:t>
              </a:r>
            </a:p>
            <a:p>
              <a:endParaRPr lang="en-US" sz="1000" noProof="1" smtClean="0">
                <a:solidFill>
                  <a:srgbClr val="000000"/>
                </a:solidFill>
              </a:endParaRPr>
            </a:p>
            <a:p>
              <a:endParaRPr lang="en-US" sz="1000" noProof="1">
                <a:solidFill>
                  <a:srgbClr val="000000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654732" y="948867"/>
              <a:ext cx="407620" cy="40767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3270901" y="948867"/>
              <a:ext cx="407620" cy="40767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2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4878516" y="944724"/>
              <a:ext cx="407620" cy="40767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3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6525622" y="944724"/>
              <a:ext cx="407620" cy="40767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4</a:t>
              </a:r>
              <a:endParaRPr lang="en-US" sz="1400" b="1" dirty="0">
                <a:solidFill>
                  <a:srgbClr val="00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3220" y="2325740"/>
              <a:ext cx="5094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ESS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6438" y="4418402"/>
              <a:ext cx="594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/>
                <a:t>SSM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5436" y="1000666"/>
              <a:ext cx="740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solidFill>
                    <a:srgbClr val="008000"/>
                  </a:solidFill>
                </a:rPr>
                <a:t>Phase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40323" y="3696584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smtClean="0"/>
                <a:t>2014</a:t>
              </a:r>
              <a:endParaRPr lang="en-US" sz="1200" dirty="0" smtClean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16415" y="1336519"/>
              <a:ext cx="117532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dirty="0" smtClean="0"/>
                <a:t>PSAR </a:t>
              </a:r>
              <a:r>
                <a:rPr lang="en-US" sz="1050" dirty="0" smtClean="0"/>
                <a:t>2016-05-01</a:t>
              </a:r>
              <a:br>
                <a:rPr lang="en-US" sz="1050" dirty="0" smtClean="0"/>
              </a:br>
              <a:r>
                <a:rPr lang="en-US" sz="1050" dirty="0" smtClean="0"/>
                <a:t>rev 2017-03-05</a:t>
              </a:r>
              <a:endParaRPr lang="en-US" sz="1050" dirty="0" smtClean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56660" y="1362928"/>
              <a:ext cx="16898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00" dirty="0" smtClean="0"/>
                <a:t>PSAR</a:t>
              </a:r>
              <a:r>
                <a:rPr lang="en-US" sz="1100" dirty="0"/>
                <a:t> </a:t>
              </a:r>
              <a:r>
                <a:rPr lang="en-US" sz="1100" dirty="0" smtClean="0"/>
                <a:t>2012 + amendments</a:t>
              </a:r>
              <a:endParaRPr lang="en-US" sz="11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567158" y="1351908"/>
              <a:ext cx="1112805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50" dirty="0" smtClean="0"/>
                <a:t>Update of PSAR</a:t>
              </a:r>
              <a:br>
                <a:rPr lang="en-US" sz="1050" dirty="0" smtClean="0"/>
              </a:br>
              <a:r>
                <a:rPr lang="en-US" sz="1050" dirty="0" smtClean="0"/>
                <a:t>SAR (2018/2020)</a:t>
              </a:r>
              <a:endParaRPr lang="en-US" sz="1050" dirty="0" smtClean="0"/>
            </a:p>
          </p:txBody>
        </p:sp>
        <p:sp>
          <p:nvSpPr>
            <p:cNvPr id="34" name="Pentagon 33"/>
            <p:cNvSpPr/>
            <p:nvPr/>
          </p:nvSpPr>
          <p:spPr>
            <a:xfrm>
              <a:off x="1313719" y="5354639"/>
              <a:ext cx="1019050" cy="544234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 smtClean="0">
                  <a:solidFill>
                    <a:schemeClr val="tx1"/>
                  </a:solidFill>
                </a:rPr>
                <a:t>Ground break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5" name="Pentagon 34"/>
            <p:cNvSpPr/>
            <p:nvPr/>
          </p:nvSpPr>
          <p:spPr>
            <a:xfrm>
              <a:off x="2920671" y="5370825"/>
              <a:ext cx="1309962" cy="544234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 smtClean="0">
                  <a:solidFill>
                    <a:schemeClr val="tx1"/>
                  </a:solidFill>
                </a:rPr>
                <a:t>Installation of Equipment 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6" name="Pentagon 35"/>
            <p:cNvSpPr/>
            <p:nvPr/>
          </p:nvSpPr>
          <p:spPr>
            <a:xfrm>
              <a:off x="4549174" y="5354639"/>
              <a:ext cx="1357817" cy="544234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 smtClean="0">
                  <a:solidFill>
                    <a:schemeClr val="tx1"/>
                  </a:solidFill>
                </a:rPr>
                <a:t>Commissioning of LINAC, Target, Instruments</a:t>
              </a:r>
            </a:p>
          </p:txBody>
        </p:sp>
        <p:sp>
          <p:nvSpPr>
            <p:cNvPr id="37" name="Pentagon 36"/>
            <p:cNvSpPr/>
            <p:nvPr/>
          </p:nvSpPr>
          <p:spPr>
            <a:xfrm>
              <a:off x="6155385" y="5354639"/>
              <a:ext cx="1357817" cy="544233"/>
            </a:xfrm>
            <a:prstGeom prst="homePlat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dirty="0" smtClean="0">
                  <a:solidFill>
                    <a:schemeClr val="tx1"/>
                  </a:solidFill>
                </a:rPr>
                <a:t>Operation</a:t>
              </a:r>
              <a:endParaRPr lang="en-US" sz="1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10824" y="1382792"/>
              <a:ext cx="5052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/>
                <a:t>FSAR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164861" y="3702128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smtClean="0"/>
                <a:t>2017</a:t>
              </a:r>
              <a:endParaRPr lang="en-US" sz="1200" dirty="0" smtClean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652577" y="3698907"/>
              <a:ext cx="85953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/>
                <a:t>2018-2020</a:t>
              </a:r>
              <a:endParaRPr lang="en-US" sz="1200" dirty="0" smtClean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402367" y="3687380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smtClean="0"/>
                <a:t>2025</a:t>
              </a:r>
              <a:endParaRPr lang="en-US" sz="1200" dirty="0" smtClean="0"/>
            </a:p>
          </p:txBody>
        </p:sp>
      </p:grpSp>
      <p:cxnSp>
        <p:nvCxnSpPr>
          <p:cNvPr id="45" name="Straight Arrow Connector 44"/>
          <p:cNvCxnSpPr/>
          <p:nvPr/>
        </p:nvCxnSpPr>
        <p:spPr>
          <a:xfrm>
            <a:off x="3650885" y="3811861"/>
            <a:ext cx="0" cy="63628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461595" y="3768071"/>
            <a:ext cx="0" cy="63628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710451" y="3991504"/>
            <a:ext cx="1587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Readiness Reviews</a:t>
            </a:r>
          </a:p>
        </p:txBody>
      </p:sp>
    </p:spTree>
    <p:extLst>
      <p:ext uri="{BB962C8B-B14F-4D97-AF65-F5344CB8AC3E}">
        <p14:creationId xmlns:p14="http://schemas.microsoft.com/office/powerpoint/2010/main" val="173454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Conditions for the SSM Permit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Radiation Safety</a:t>
            </a:r>
          </a:p>
          <a:p>
            <a:pPr lvl="1"/>
            <a:r>
              <a:rPr lang="en-US" dirty="0" smtClean="0"/>
              <a:t>Principles for design, operation and decommissioning</a:t>
            </a:r>
          </a:p>
          <a:p>
            <a:pPr lvl="1"/>
            <a:r>
              <a:rPr lang="en-US" dirty="0" err="1" smtClean="0"/>
              <a:t>Organisation</a:t>
            </a:r>
            <a:r>
              <a:rPr lang="en-US" dirty="0" smtClean="0"/>
              <a:t>/Quality System/Review principles</a:t>
            </a:r>
          </a:p>
          <a:p>
            <a:pPr lvl="1"/>
            <a:r>
              <a:rPr lang="en-US" dirty="0" smtClean="0"/>
              <a:t>Safety Program/Safety Goal</a:t>
            </a:r>
          </a:p>
          <a:p>
            <a:pPr lvl="1"/>
            <a:r>
              <a:rPr lang="en-US" dirty="0" smtClean="0"/>
              <a:t>Handling of Radioactive Waste &amp; Decommissioning</a:t>
            </a:r>
            <a:endParaRPr lang="en-US" dirty="0" smtClean="0"/>
          </a:p>
          <a:p>
            <a:pPr lvl="1"/>
            <a:r>
              <a:rPr lang="en-US" dirty="0" smtClean="0"/>
              <a:t>Financing</a:t>
            </a:r>
            <a:endParaRPr lang="en-US" dirty="0"/>
          </a:p>
          <a:p>
            <a:r>
              <a:rPr lang="en-US" dirty="0" smtClean="0"/>
              <a:t>Security (Physical Protection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Defence</a:t>
            </a:r>
            <a:r>
              <a:rPr lang="en-US" dirty="0" smtClean="0"/>
              <a:t>-in-depth</a:t>
            </a:r>
            <a:endParaRPr lang="en-US" dirty="0" smtClean="0"/>
          </a:p>
          <a:p>
            <a:r>
              <a:rPr lang="en-US" dirty="0" smtClean="0"/>
              <a:t>Emergency </a:t>
            </a:r>
            <a:r>
              <a:rPr lang="en-US" dirty="0" smtClean="0"/>
              <a:t>Preparedness</a:t>
            </a:r>
          </a:p>
          <a:p>
            <a:pPr lvl="1"/>
            <a:r>
              <a:rPr lang="en-US" dirty="0" smtClean="0"/>
              <a:t>Organisation, Drills</a:t>
            </a:r>
            <a:endParaRPr lang="en-US" dirty="0" smtClean="0"/>
          </a:p>
          <a:p>
            <a:r>
              <a:rPr lang="en-US" dirty="0" smtClean="0"/>
              <a:t>Design &amp; Construction</a:t>
            </a:r>
          </a:p>
          <a:p>
            <a:pPr lvl="1"/>
            <a:r>
              <a:rPr lang="en-US" dirty="0" err="1" smtClean="0"/>
              <a:t>Defence</a:t>
            </a:r>
            <a:r>
              <a:rPr lang="en-US" dirty="0" smtClean="0"/>
              <a:t>-in-depth</a:t>
            </a:r>
          </a:p>
          <a:p>
            <a:pPr lvl="1"/>
            <a:r>
              <a:rPr lang="en-US" dirty="0" smtClean="0"/>
              <a:t>Classification of system/components/structure</a:t>
            </a:r>
            <a:endParaRPr lang="en-US" dirty="0" smtClean="0"/>
          </a:p>
          <a:p>
            <a:pPr lvl="1"/>
            <a:r>
              <a:rPr lang="en-US" dirty="0" smtClean="0"/>
              <a:t>Event Classification</a:t>
            </a:r>
          </a:p>
          <a:p>
            <a:pPr lvl="1"/>
            <a:r>
              <a:rPr lang="en-US" dirty="0" smtClean="0"/>
              <a:t>Accident Analyses (incl. Dose consequences)</a:t>
            </a:r>
            <a:endParaRPr lang="en-US" dirty="0" smtClean="0"/>
          </a:p>
          <a:p>
            <a:r>
              <a:rPr lang="en-US" dirty="0" smtClean="0"/>
              <a:t>Mechanical Components</a:t>
            </a:r>
          </a:p>
          <a:p>
            <a:r>
              <a:rPr lang="en-US" dirty="0" smtClean="0"/>
              <a:t>Emissions/Dose to the public during normal operation</a:t>
            </a:r>
          </a:p>
          <a:p>
            <a:r>
              <a:rPr lang="en-US" dirty="0" smtClean="0"/>
              <a:t>Archiving</a:t>
            </a:r>
          </a:p>
          <a:p>
            <a:r>
              <a:rPr lang="en-US" dirty="0" smtClean="0"/>
              <a:t>Information 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65742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S Core Powerpoint" id="{F02C5803-D437-4A4B-B279-84472F47EB33}" vid="{77746F4A-52A9-724A-84EC-D1436FAAE3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Powerpoint.potx</Template>
  <TotalTime>7089</TotalTime>
  <Words>895</Words>
  <Application>Microsoft Macintosh PowerPoint</Application>
  <PresentationFormat>On-screen Show (4:3)</PresentationFormat>
  <Paragraphs>255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Calibri</vt:lpstr>
      <vt:lpstr>Gill Sans</vt:lpstr>
      <vt:lpstr>ＭＳ Ｐゴシック</vt:lpstr>
      <vt:lpstr>Tahoma</vt:lpstr>
      <vt:lpstr>ヒラギノ角ゴ ProN W3</vt:lpstr>
      <vt:lpstr>ヒラギノ角ゴ ProN W6</vt:lpstr>
      <vt:lpstr>Arial</vt:lpstr>
      <vt:lpstr>ESS Core Powerpoint</vt:lpstr>
      <vt:lpstr>Radiation Safety  J-PARC-ESS Workshop 2018-01-18--19</vt:lpstr>
      <vt:lpstr>PowerPoint Presentation</vt:lpstr>
      <vt:lpstr>PowerPoint Presentation</vt:lpstr>
      <vt:lpstr>ESH Responsibilities and Services</vt:lpstr>
      <vt:lpstr>Legal Aspects and Permits</vt:lpstr>
      <vt:lpstr>Authorities</vt:lpstr>
      <vt:lpstr>Swedish Acts on Radiation</vt:lpstr>
      <vt:lpstr>Graded approach SSM - Schedule</vt:lpstr>
      <vt:lpstr>Specific Conditions for the SSM Permit</vt:lpstr>
      <vt:lpstr>General Regulations</vt:lpstr>
      <vt:lpstr>Reference values for ESS</vt:lpstr>
      <vt:lpstr>ESS PSAR</vt:lpstr>
      <vt:lpstr>Retrospective</vt:lpstr>
      <vt:lpstr>Safety Challenges</vt:lpstr>
      <vt:lpstr>NI (Bq) Target Station</vt:lpstr>
      <vt:lpstr>Responsible – Renewable – Recyclable</vt:lpstr>
    </vt:vector>
  </TitlesOfParts>
  <Company>ESS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Peter Jacobsson</cp:lastModifiedBy>
  <cp:revision>37</cp:revision>
  <dcterms:created xsi:type="dcterms:W3CDTF">2013-10-29T16:05:10Z</dcterms:created>
  <dcterms:modified xsi:type="dcterms:W3CDTF">2018-01-19T08:27:19Z</dcterms:modified>
</cp:coreProperties>
</file>