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embeddings/oleObject1.bin" ContentType="application/vnd.openxmlformats-officedocument.oleObject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embeddings/oleObject2.bin" ContentType="application/vnd.openxmlformats-officedocument.oleObject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  <p:sldMasterId id="2147483713" r:id="rId3"/>
    <p:sldMasterId id="2147483811" r:id="rId4"/>
    <p:sldMasterId id="2147483858" r:id="rId5"/>
    <p:sldMasterId id="2147483957" r:id="rId6"/>
    <p:sldMasterId id="2147483989" r:id="rId7"/>
    <p:sldMasterId id="2147484100" r:id="rId8"/>
    <p:sldMasterId id="2147484248" r:id="rId9"/>
    <p:sldMasterId id="2147484328" r:id="rId10"/>
    <p:sldMasterId id="2147484333" r:id="rId11"/>
    <p:sldMasterId id="2147484375" r:id="rId12"/>
    <p:sldMasterId id="2147484432" r:id="rId13"/>
  </p:sldMasterIdLst>
  <p:notesMasterIdLst>
    <p:notesMasterId r:id="rId31"/>
  </p:notesMasterIdLst>
  <p:handoutMasterIdLst>
    <p:handoutMasterId r:id="rId32"/>
  </p:handoutMasterIdLst>
  <p:sldIdLst>
    <p:sldId id="303" r:id="rId14"/>
    <p:sldId id="639" r:id="rId15"/>
    <p:sldId id="602" r:id="rId16"/>
    <p:sldId id="640" r:id="rId17"/>
    <p:sldId id="433" r:id="rId18"/>
    <p:sldId id="507" r:id="rId19"/>
    <p:sldId id="448" r:id="rId20"/>
    <p:sldId id="380" r:id="rId21"/>
    <p:sldId id="381" r:id="rId22"/>
    <p:sldId id="609" r:id="rId23"/>
    <p:sldId id="611" r:id="rId24"/>
    <p:sldId id="612" r:id="rId25"/>
    <p:sldId id="530" r:id="rId26"/>
    <p:sldId id="536" r:id="rId27"/>
    <p:sldId id="537" r:id="rId28"/>
    <p:sldId id="619" r:id="rId29"/>
    <p:sldId id="400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2" autoAdjust="0"/>
    <p:restoredTop sz="92320" autoAdjust="0"/>
  </p:normalViewPr>
  <p:slideViewPr>
    <p:cSldViewPr>
      <p:cViewPr varScale="1">
        <p:scale>
          <a:sx n="96" d="100"/>
          <a:sy n="96" d="100"/>
        </p:scale>
        <p:origin x="-1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rgbClr val="0000FF"/>
                </a:solidFill>
                <a:ln>
                  <a:noFill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0000FF"/>
                </a:solidFill>
                <a:ln>
                  <a:noFill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00FF"/>
                </a:solidFill>
                <a:ln>
                  <a:noFill/>
                </a:ln>
              </c:spPr>
            </c:marker>
            <c:bubble3D val="0"/>
          </c:dPt>
          <c:dPt>
            <c:idx val="7"/>
            <c:bubble3D val="0"/>
          </c:dPt>
          <c:xVal>
            <c:numRef>
              <c:f>'Sheet1 (2)'!$A$1:$A$8</c:f>
              <c:numCache>
                <c:formatCode>General</c:formatCode>
                <c:ptCount val="8"/>
                <c:pt idx="0">
                  <c:v>1968.0</c:v>
                </c:pt>
                <c:pt idx="1">
                  <c:v>1970.0</c:v>
                </c:pt>
                <c:pt idx="2">
                  <c:v>1986.0</c:v>
                </c:pt>
                <c:pt idx="3">
                  <c:v>1989.0</c:v>
                </c:pt>
                <c:pt idx="4">
                  <c:v>2003.0</c:v>
                </c:pt>
                <c:pt idx="5">
                  <c:v>2008.0</c:v>
                </c:pt>
                <c:pt idx="6">
                  <c:v>2009.0</c:v>
                </c:pt>
                <c:pt idx="7">
                  <c:v>2025.0</c:v>
                </c:pt>
              </c:numCache>
            </c:numRef>
          </c:xVal>
          <c:yVal>
            <c:numRef>
              <c:f>'Sheet1 (2)'!$B$1:$B$8</c:f>
              <c:numCache>
                <c:formatCode>General</c:formatCode>
                <c:ptCount val="8"/>
                <c:pt idx="0">
                  <c:v>0.72</c:v>
                </c:pt>
                <c:pt idx="1">
                  <c:v>4.44</c:v>
                </c:pt>
                <c:pt idx="2">
                  <c:v>2.0</c:v>
                </c:pt>
                <c:pt idx="3">
                  <c:v>7.0</c:v>
                </c:pt>
                <c:pt idx="4">
                  <c:v>0.72</c:v>
                </c:pt>
                <c:pt idx="5">
                  <c:v>28.0</c:v>
                </c:pt>
                <c:pt idx="6">
                  <c:v>43.0</c:v>
                </c:pt>
                <c:pt idx="7">
                  <c:v>268.0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2540248"/>
        <c:axId val="-1982544264"/>
      </c:scatterChart>
      <c:valAx>
        <c:axId val="-198254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82544264"/>
        <c:crosses val="autoZero"/>
        <c:crossBetween val="midCat"/>
      </c:valAx>
      <c:valAx>
        <c:axId val="-1982544264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82540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&lt;Charge N&gt;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48C5-1080-BF41-9F81-38E39502B937}" type="datetime1">
              <a:rPr lang="en-US" smtClean="0"/>
              <a:t>18-01-18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E066-175A-2946-A8D5-ABF9E85A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22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smtClean="0"/>
              <a:t>&lt;Charge N&gt;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A868-8FA8-8140-A81D-6097C2C973D8}" type="datetime1">
              <a:rPr lang="en-US" smtClean="0"/>
              <a:t>18-01-18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CP-1		Chicago						USA</a:t>
            </a:r>
          </a:p>
          <a:p>
            <a:r>
              <a:rPr lang="en-US" dirty="0" smtClean="0"/>
              <a:t>CP-2		Chicago						USA</a:t>
            </a:r>
          </a:p>
          <a:p>
            <a:r>
              <a:rPr lang="en-US" dirty="0" smtClean="0"/>
              <a:t>X-10: 		Oak Ridge, 						USA</a:t>
            </a:r>
          </a:p>
          <a:p>
            <a:r>
              <a:rPr lang="en-US" dirty="0" smtClean="0"/>
              <a:t>NRX: 		Chalk River, 						USA</a:t>
            </a:r>
          </a:p>
          <a:p>
            <a:r>
              <a:rPr lang="en-US" dirty="0" smtClean="0"/>
              <a:t>MTR: 		Idaho, 						USA</a:t>
            </a:r>
          </a:p>
          <a:p>
            <a:r>
              <a:rPr lang="en-US" dirty="0" smtClean="0"/>
              <a:t>LVR: 		</a:t>
            </a:r>
            <a:r>
              <a:rPr lang="en-US" dirty="0" err="1" smtClean="0"/>
              <a:t>Rez</a:t>
            </a:r>
            <a:r>
              <a:rPr lang="en-US" dirty="0" smtClean="0"/>
              <a:t>, 							Czech</a:t>
            </a:r>
            <a:r>
              <a:rPr lang="en-US" baseline="0" dirty="0" smtClean="0"/>
              <a:t> Republic</a:t>
            </a:r>
            <a:endParaRPr lang="en-US" dirty="0" smtClean="0"/>
          </a:p>
          <a:p>
            <a:r>
              <a:rPr lang="en-US" dirty="0" smtClean="0"/>
              <a:t>HIFAR: 	Sydney</a:t>
            </a:r>
            <a:r>
              <a:rPr lang="en-US" baseline="0" dirty="0" smtClean="0"/>
              <a:t> 						Australia</a:t>
            </a:r>
            <a:endParaRPr lang="en-US" dirty="0" smtClean="0"/>
          </a:p>
          <a:p>
            <a:r>
              <a:rPr lang="en-US" dirty="0" smtClean="0"/>
              <a:t>NRU: 		Chalk River, 						USA</a:t>
            </a:r>
          </a:p>
          <a:p>
            <a:pPr marL="0" marR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HOR		Delft							Netherlands</a:t>
            </a:r>
            <a:endParaRPr lang="en-US" dirty="0" smtClean="0"/>
          </a:p>
          <a:p>
            <a:pPr marL="0" marR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SAFARI-1	Pretoria						South Africa</a:t>
            </a:r>
          </a:p>
          <a:p>
            <a:r>
              <a:rPr lang="en-US" dirty="0" smtClean="0"/>
              <a:t>HFBR: 	Brookhaven,						USA</a:t>
            </a:r>
          </a:p>
          <a:p>
            <a:r>
              <a:rPr lang="en-US" dirty="0" smtClean="0"/>
              <a:t>HFIR:</a:t>
            </a:r>
            <a:r>
              <a:rPr lang="en-US" baseline="0" dirty="0" smtClean="0"/>
              <a:t> 		ORNL, Oa</a:t>
            </a:r>
            <a:r>
              <a:rPr lang="en-US" dirty="0" smtClean="0"/>
              <a:t>k Ridge, 					USA</a:t>
            </a:r>
          </a:p>
          <a:p>
            <a:r>
              <a:rPr lang="en-US" dirty="0" smtClean="0"/>
              <a:t>NIST: 		National Inst. for </a:t>
            </a:r>
            <a:r>
              <a:rPr lang="en-US" dirty="0" err="1" smtClean="0"/>
              <a:t>Stds</a:t>
            </a:r>
            <a:r>
              <a:rPr lang="en-US" dirty="0" smtClean="0"/>
              <a:t> and Tech. Gaithersburg,</a:t>
            </a:r>
            <a:r>
              <a:rPr lang="en-US" baseline="0" dirty="0" smtClean="0"/>
              <a:t> 	USA</a:t>
            </a:r>
            <a:endParaRPr lang="en-US" dirty="0" smtClean="0"/>
          </a:p>
          <a:p>
            <a:r>
              <a:rPr lang="en-US" dirty="0" smtClean="0"/>
              <a:t>ILL: 		Grenoble,</a:t>
            </a:r>
            <a:r>
              <a:rPr lang="en-US" baseline="0" dirty="0" smtClean="0"/>
              <a:t> 						France</a:t>
            </a:r>
          </a:p>
          <a:p>
            <a:r>
              <a:rPr lang="en-US" baseline="0" dirty="0" smtClean="0"/>
              <a:t>JEEP II	</a:t>
            </a:r>
            <a:r>
              <a:rPr lang="en-US" baseline="0" dirty="0" err="1" smtClean="0"/>
              <a:t>Kjeller</a:t>
            </a:r>
            <a:r>
              <a:rPr lang="en-US" baseline="0" dirty="0" smtClean="0"/>
              <a:t>							Norway</a:t>
            </a:r>
          </a:p>
          <a:p>
            <a:r>
              <a:rPr lang="en-US" baseline="0" dirty="0" smtClean="0"/>
              <a:t>MARIA	</a:t>
            </a:r>
            <a:r>
              <a:rPr lang="en-US" baseline="0" dirty="0" err="1" smtClean="0"/>
              <a:t>Swierk</a:t>
            </a:r>
            <a:r>
              <a:rPr lang="en-US" baseline="0" dirty="0" smtClean="0"/>
              <a:t>						Poland</a:t>
            </a:r>
          </a:p>
          <a:p>
            <a:pPr marL="0" marR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ORPHEE	LLB </a:t>
            </a:r>
            <a:r>
              <a:rPr lang="en-US" baseline="0" dirty="0" err="1" smtClean="0"/>
              <a:t>Saclay</a:t>
            </a:r>
            <a:r>
              <a:rPr lang="en-US" baseline="0" dirty="0" smtClean="0"/>
              <a:t>						France</a:t>
            </a:r>
            <a:endParaRPr lang="en-US" dirty="0" smtClean="0"/>
          </a:p>
          <a:p>
            <a:r>
              <a:rPr lang="en-US" dirty="0" err="1" smtClean="0"/>
              <a:t>Dhruva</a:t>
            </a:r>
            <a:r>
              <a:rPr lang="en-US" dirty="0" smtClean="0"/>
              <a:t>: 	Mumbai, 						India</a:t>
            </a:r>
          </a:p>
          <a:p>
            <a:r>
              <a:rPr lang="en-US" dirty="0" smtClean="0"/>
              <a:t>RSG: 		</a:t>
            </a:r>
            <a:r>
              <a:rPr lang="en-US" dirty="0" err="1" smtClean="0"/>
              <a:t>serpong</a:t>
            </a:r>
            <a:r>
              <a:rPr lang="en-US" dirty="0" smtClean="0"/>
              <a:t>, 						Indonesia</a:t>
            </a:r>
          </a:p>
          <a:p>
            <a:r>
              <a:rPr lang="en-US" dirty="0" smtClean="0"/>
              <a:t>SINQ: 	PSI, 							Switzerland</a:t>
            </a:r>
          </a:p>
          <a:p>
            <a:r>
              <a:rPr lang="en-US" dirty="0" smtClean="0"/>
              <a:t>JRR-3: 	Tokai, 							Japan</a:t>
            </a:r>
          </a:p>
          <a:p>
            <a:r>
              <a:rPr lang="en-US" dirty="0" smtClean="0"/>
              <a:t>ES-Salam	Algiers						Algeria</a:t>
            </a:r>
          </a:p>
          <a:p>
            <a:r>
              <a:rPr lang="en-US" dirty="0" smtClean="0"/>
              <a:t>HANARO:</a:t>
            </a:r>
            <a:r>
              <a:rPr lang="en-US" baseline="0" dirty="0" smtClean="0"/>
              <a:t> 	</a:t>
            </a:r>
            <a:r>
              <a:rPr lang="en-US" baseline="0" dirty="0" err="1" smtClean="0"/>
              <a:t>Daejon</a:t>
            </a:r>
            <a:r>
              <a:rPr lang="en-US" baseline="0" dirty="0" smtClean="0"/>
              <a:t> KAERI, 					South Chorea </a:t>
            </a:r>
          </a:p>
          <a:p>
            <a:pPr marL="0" marR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ETERR-2	Cairo							Egypt</a:t>
            </a:r>
            <a:endParaRPr lang="en-US" baseline="0" dirty="0" smtClean="0"/>
          </a:p>
          <a:p>
            <a:r>
              <a:rPr lang="en-US" baseline="0" dirty="0" smtClean="0"/>
              <a:t>FRM-II: 	Munich, 						Germany</a:t>
            </a:r>
          </a:p>
          <a:p>
            <a:r>
              <a:rPr lang="en-US" baseline="0" dirty="0" smtClean="0"/>
              <a:t>OPAL: 	Sydney,						Australia</a:t>
            </a:r>
          </a:p>
          <a:p>
            <a:r>
              <a:rPr lang="en-US" baseline="0" dirty="0" smtClean="0"/>
              <a:t>CARR: 	Beijing 						China</a:t>
            </a:r>
          </a:p>
          <a:p>
            <a:r>
              <a:rPr lang="en-US" baseline="0" dirty="0" smtClean="0"/>
              <a:t>PIK: 		</a:t>
            </a:r>
            <a:r>
              <a:rPr lang="en-US" baseline="0" dirty="0" err="1" smtClean="0"/>
              <a:t>Gatchina</a:t>
            </a:r>
            <a:r>
              <a:rPr lang="en-US" baseline="0" dirty="0" smtClean="0"/>
              <a:t>, 						Russia</a:t>
            </a:r>
          </a:p>
          <a:p>
            <a:r>
              <a:rPr lang="en-US" baseline="0" dirty="0" smtClean="0"/>
              <a:t>ZING-P	Argonne						USA</a:t>
            </a:r>
          </a:p>
          <a:p>
            <a:r>
              <a:rPr lang="en-US" baseline="0" dirty="0" smtClean="0"/>
              <a:t>WNR		Los Alamos						USA</a:t>
            </a:r>
          </a:p>
          <a:p>
            <a:r>
              <a:rPr lang="en-US" baseline="0" dirty="0" smtClean="0"/>
              <a:t>KENS		Tsukuba						Japan</a:t>
            </a:r>
          </a:p>
          <a:p>
            <a:r>
              <a:rPr lang="en-US" baseline="0" dirty="0" smtClean="0"/>
              <a:t>IPNS		Argonne 						USA</a:t>
            </a:r>
          </a:p>
          <a:p>
            <a:r>
              <a:rPr lang="en-US" baseline="0" dirty="0" smtClean="0"/>
              <a:t>IBR-II		</a:t>
            </a:r>
            <a:r>
              <a:rPr lang="en-US" baseline="0" dirty="0" err="1" smtClean="0"/>
              <a:t>Dubna</a:t>
            </a:r>
            <a:r>
              <a:rPr lang="en-US" baseline="0" dirty="0" smtClean="0"/>
              <a:t>							Russia</a:t>
            </a:r>
          </a:p>
          <a:p>
            <a:r>
              <a:rPr lang="en-US" baseline="0" dirty="0" smtClean="0"/>
              <a:t>LANSCE	Los Alamos						USA</a:t>
            </a:r>
          </a:p>
          <a:p>
            <a:r>
              <a:rPr lang="en-US" baseline="0" dirty="0" smtClean="0"/>
              <a:t>ISIS		</a:t>
            </a:r>
            <a:r>
              <a:rPr lang="en-US" baseline="0" dirty="0" err="1" smtClean="0"/>
              <a:t>Oxfordshire</a:t>
            </a:r>
            <a:r>
              <a:rPr lang="en-US" baseline="0" dirty="0" smtClean="0"/>
              <a:t>						UK</a:t>
            </a:r>
          </a:p>
          <a:p>
            <a:r>
              <a:rPr lang="en-US" baseline="0" dirty="0" smtClean="0"/>
              <a:t>SNS		Oak Ridge						USA</a:t>
            </a:r>
          </a:p>
          <a:p>
            <a:r>
              <a:rPr lang="en-US" baseline="0" dirty="0" smtClean="0"/>
              <a:t>JPARC	Tokai							Japan			</a:t>
            </a:r>
          </a:p>
          <a:p>
            <a:r>
              <a:rPr lang="en-US" baseline="0" dirty="0" smtClean="0"/>
              <a:t>CSNS		Beijing						China</a:t>
            </a:r>
          </a:p>
          <a:p>
            <a:r>
              <a:rPr lang="en-US" baseline="0" dirty="0" smtClean="0"/>
              <a:t>ESS		Lund							Sweden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More reactor sources exist across the world….</a:t>
            </a:r>
          </a:p>
          <a:p>
            <a:endParaRPr lang="en-US" dirty="0" smtClean="0"/>
          </a:p>
          <a:p>
            <a:pPr marL="0" marR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89738D3-7715-0C4A-857D-0EED37D056F4}" type="slidenum">
              <a:rPr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36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74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74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end of the facility the scientists</a:t>
            </a:r>
            <a:r>
              <a:rPr lang="en-US" baseline="0" dirty="0" smtClean="0"/>
              <a:t> sit by their instrument.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A4920-9B52-0F41-8417-CC90B3AB835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44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4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Layouts/_rels/slideLayout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Layouts/_rels/slideLayout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F80D-9FEF-9843-9217-39D9BEBB2FB8}" type="datetime1">
              <a:rPr lang="en-US" smtClean="0"/>
              <a:t>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0" y="260682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7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40" y="260651"/>
            <a:ext cx="1372239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61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373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759748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457114" hangingPunct="0"/>
            <a:endParaRPr lang="sv-SE" kern="0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948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60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720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6739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3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033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4"/>
            <a:ext cx="4766944" cy="3780620"/>
          </a:xfrm>
        </p:spPr>
        <p:txBody>
          <a:bodyPr lIns="0" tIns="0" rIns="0" bIns="0">
            <a:noAutofit/>
          </a:bodyPr>
          <a:lstStyle>
            <a:lvl1pPr marL="342654" indent="-342654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3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4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456870"/>
            <a:endParaRPr lang="sv-SE">
              <a:solidFill>
                <a:prstClr val="white"/>
              </a:solidFill>
              <a:latin typeface="Calibri"/>
              <a:sym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6263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62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95" tIns="45402" rIns="90795" bIns="45402" rtlCol="0" anchor="ctr"/>
          <a:lstStyle/>
          <a:p>
            <a:pPr algn="ctr" defTabSz="907953"/>
            <a:endParaRPr lang="sv-SE" dirty="0">
              <a:solidFill>
                <a:srgbClr val="0094CA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6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95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4"/>
            <a:ext cx="4766944" cy="3780620"/>
          </a:xfrm>
        </p:spPr>
        <p:txBody>
          <a:bodyPr lIns="0" tIns="0" rIns="0" bIns="0">
            <a:noAutofit/>
          </a:bodyPr>
          <a:lstStyle>
            <a:lvl1pPr marL="396615" marR="0" indent="-342654" algn="l" defTabSz="4568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534" marR="0" indent="-233832" algn="l" defTabSz="4568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3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5193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4"/>
            <a:ext cx="4766944" cy="3780620"/>
          </a:xfrm>
        </p:spPr>
        <p:txBody>
          <a:bodyPr lIns="0" tIns="0" rIns="0" bIns="0">
            <a:noAutofit/>
          </a:bodyPr>
          <a:lstStyle>
            <a:lvl1pPr marL="396615" marR="0" indent="-342654" algn="l" defTabSz="4568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534" marR="0" indent="-233832" algn="l" defTabSz="4568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3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1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96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050" y="1964949"/>
            <a:ext cx="6536399" cy="4038982"/>
          </a:xfrm>
        </p:spPr>
        <p:txBody>
          <a:bodyPr/>
          <a:lstStyle>
            <a:lvl1pPr marL="0" indent="0">
              <a:buNone/>
            </a:lvl1pPr>
            <a:lvl2pPr marL="456870" indent="0">
              <a:buNone/>
            </a:lvl2pPr>
            <a:lvl3pPr marL="913740" indent="0">
              <a:buNone/>
            </a:lvl3pPr>
            <a:lvl4pPr marL="1370611" indent="0">
              <a:buNone/>
            </a:lvl4pPr>
            <a:lvl5pPr marL="18274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5655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99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5993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9288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47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62993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50664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16336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14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14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99791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400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013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62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95" tIns="45402" rIns="90795" bIns="45402" rtlCol="0" anchor="ctr"/>
          <a:lstStyle/>
          <a:p>
            <a:pPr algn="ctr" defTabSz="907953"/>
            <a:endParaRPr lang="sv-SE" dirty="0">
              <a:solidFill>
                <a:srgbClr val="0094CA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6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9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907161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73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737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88761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99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456870"/>
            <a:endParaRPr lang="sv-SE">
              <a:solidFill>
                <a:srgbClr val="0094CA"/>
              </a:solidFill>
              <a:latin typeface="Calibri"/>
              <a:sym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88" y="130736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3332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3973" indent="0">
              <a:buNone/>
              <a:defRPr sz="2000" b="1"/>
            </a:lvl2pPr>
            <a:lvl3pPr marL="907953" indent="0">
              <a:buNone/>
              <a:defRPr sz="1800" b="1"/>
            </a:lvl3pPr>
            <a:lvl4pPr marL="1361949" indent="0">
              <a:buNone/>
              <a:defRPr sz="1600" b="1"/>
            </a:lvl4pPr>
            <a:lvl5pPr marL="1815926" indent="0">
              <a:buNone/>
              <a:defRPr sz="1600" b="1"/>
            </a:lvl5pPr>
            <a:lvl6pPr marL="2269920" indent="0">
              <a:buNone/>
              <a:defRPr sz="1600" b="1"/>
            </a:lvl6pPr>
            <a:lvl7pPr marL="2723896" indent="0">
              <a:buNone/>
              <a:defRPr sz="1600" b="1"/>
            </a:lvl7pPr>
            <a:lvl8pPr marL="3177888" indent="0">
              <a:buNone/>
              <a:defRPr sz="1600" b="1"/>
            </a:lvl8pPr>
            <a:lvl9pPr marL="36318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24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3973" indent="0">
              <a:buNone/>
              <a:defRPr sz="2000" b="1"/>
            </a:lvl2pPr>
            <a:lvl3pPr marL="907953" indent="0">
              <a:buNone/>
              <a:defRPr sz="1800" b="1"/>
            </a:lvl3pPr>
            <a:lvl4pPr marL="1361949" indent="0">
              <a:buNone/>
              <a:defRPr sz="1600" b="1"/>
            </a:lvl4pPr>
            <a:lvl5pPr marL="1815926" indent="0">
              <a:buNone/>
              <a:defRPr sz="1600" b="1"/>
            </a:lvl5pPr>
            <a:lvl6pPr marL="2269920" indent="0">
              <a:buNone/>
              <a:defRPr sz="1600" b="1"/>
            </a:lvl6pPr>
            <a:lvl7pPr marL="2723896" indent="0">
              <a:buNone/>
              <a:defRPr sz="1600" b="1"/>
            </a:lvl7pPr>
            <a:lvl8pPr marL="3177888" indent="0">
              <a:buNone/>
              <a:defRPr sz="1600" b="1"/>
            </a:lvl8pPr>
            <a:lvl9pPr marL="36318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162"/>
            <a:ext cx="9144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95" tIns="45402" rIns="90795" bIns="45402" rtlCol="0" anchor="ctr"/>
          <a:lstStyle/>
          <a:p>
            <a:pPr algn="ctr" defTabSz="907953"/>
            <a:endParaRPr lang="sv-SE" dirty="0">
              <a:solidFill>
                <a:srgbClr val="0094CA"/>
              </a:solidFill>
              <a:latin typeface="Helvetica"/>
              <a:cs typeface="Helvetica"/>
              <a:sym typeface="Calibri"/>
            </a:endParaRPr>
          </a:p>
        </p:txBody>
      </p:sp>
      <p:pic>
        <p:nvPicPr>
          <p:cNvPr id="11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6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8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5776" y="38"/>
            <a:ext cx="8758237" cy="26447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gray">
          <a:xfrm flipH="1">
            <a:off x="323850" y="703264"/>
            <a:ext cx="8820150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gray">
          <a:xfrm>
            <a:off x="509588" y="654050"/>
            <a:ext cx="3384550" cy="968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A2E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5957" name="Group 5"/>
          <p:cNvGrpSpPr>
            <a:grpSpLocks/>
          </p:cNvGrpSpPr>
          <p:nvPr/>
        </p:nvGrpSpPr>
        <p:grpSpPr bwMode="auto">
          <a:xfrm>
            <a:off x="-1585" y="-12700"/>
            <a:ext cx="9144001" cy="5715000"/>
            <a:chOff x="0" y="0"/>
            <a:chExt cx="6736" cy="3969"/>
          </a:xfrm>
        </p:grpSpPr>
        <p:pic>
          <p:nvPicPr>
            <p:cNvPr id="125958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"/>
              <a:ext cx="6736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25959" name="Object 7"/>
            <p:cNvGraphicFramePr>
              <a:graphicFrameLocks noChangeAspect="1"/>
            </p:cNvGraphicFramePr>
            <p:nvPr userDrawn="1"/>
          </p:nvGraphicFramePr>
          <p:xfrm>
            <a:off x="0" y="0"/>
            <a:ext cx="284" cy="3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7" name="Image" r:id="rId4" imgW="520635" imgH="8749206" progId="Photoshop.Image.11">
                    <p:embed/>
                  </p:oleObj>
                </mc:Choice>
                <mc:Fallback>
                  <p:oleObj name="Image" r:id="rId4" imgW="520635" imgH="874920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84" cy="39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9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15961" y="163513"/>
            <a:ext cx="8435975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15961" y="814425"/>
            <a:ext cx="8435975" cy="833437"/>
          </a:xfrm>
        </p:spPr>
        <p:txBody>
          <a:bodyPr anchor="b"/>
          <a:lstStyle>
            <a:lvl1pPr>
              <a:lnSpc>
                <a:spcPct val="100000"/>
              </a:lnSpc>
              <a:defRPr sz="26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25962" name="Picture 10" descr="GEMS-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37287"/>
            <a:ext cx="15398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3" name="Picture 11" descr="HZG_RGB_mitZusatz in E_300dpi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5" y="5959475"/>
            <a:ext cx="2230437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6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A2E428-B3C2-4240-9A9E-303ECACFAFFD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0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3C7FE-88CC-4475-9039-906D13E2FD7C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29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3625" y="1346200"/>
            <a:ext cx="3786188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2236" y="1346200"/>
            <a:ext cx="3787775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85D76-4915-407F-B35A-BEBC3EC8981A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92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144CDB-204B-443C-8E68-3A032BF54CA9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42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45775C-7295-4D28-BDCC-EE1EDE32F3BE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3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/>
              <a:t>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3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F6B160-5D6A-4FB2-9BD9-F83F74DFCB80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54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673688-F3A7-4B70-B865-F88B5BEFC868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79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E2BC7-DFD1-4D4E-AE7C-D3F856247DC1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968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89BCD5-728D-48DA-96D6-B391871A2A0A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768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9588" y="358813"/>
            <a:ext cx="1930400" cy="5649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3626" y="358813"/>
            <a:ext cx="5643563" cy="5649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5F1DEE-8B7C-4AEE-8E4F-ACE3DB0E90F9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226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83" y="358775"/>
            <a:ext cx="5108575" cy="508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3625" y="1346200"/>
            <a:ext cx="3786188" cy="466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02236" y="1346200"/>
            <a:ext cx="3787775" cy="2254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02236" y="3752853"/>
            <a:ext cx="3787775" cy="22558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43886" y="6275388"/>
            <a:ext cx="646113" cy="354012"/>
          </a:xfrm>
        </p:spPr>
        <p:txBody>
          <a:bodyPr/>
          <a:lstStyle>
            <a:lvl1pPr>
              <a:defRPr/>
            </a:lvl1pPr>
          </a:lstStyle>
          <a:p>
            <a:fld id="{E58E154A-FEDE-48C0-8A77-8B09FDF4D3D4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855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63634" y="358813"/>
            <a:ext cx="7726363" cy="564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143886" y="6275388"/>
            <a:ext cx="646113" cy="354012"/>
          </a:xfrm>
        </p:spPr>
        <p:txBody>
          <a:bodyPr/>
          <a:lstStyle>
            <a:lvl1pPr>
              <a:defRPr/>
            </a:lvl1pPr>
          </a:lstStyle>
          <a:p>
            <a:fld id="{804C9C38-3665-4297-A7AD-32CA3F2F0AB2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624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851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DD-1412-4948-B375-2054A4DB7E7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678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7130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47AA-88A5-3440-82CD-7E573749161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26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89A7-86F7-3D4A-A7F0-3538BA468BFD}" type="datetime1">
              <a:rPr lang="en-US" smtClean="0"/>
              <a:t>18-01-18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682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E4B8-F59B-CE40-8DAF-0A1D9FCA180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062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184" indent="0">
              <a:buNone/>
              <a:defRPr sz="2000" b="1"/>
            </a:lvl2pPr>
            <a:lvl3pPr marL="910369" indent="0">
              <a:buNone/>
              <a:defRPr sz="1800" b="1"/>
            </a:lvl3pPr>
            <a:lvl4pPr marL="1365558" indent="0">
              <a:buNone/>
              <a:defRPr sz="1600" b="1"/>
            </a:lvl4pPr>
            <a:lvl5pPr marL="1820746" indent="0">
              <a:buNone/>
              <a:defRPr sz="1600" b="1"/>
            </a:lvl5pPr>
            <a:lvl6pPr marL="2275942" indent="0">
              <a:buNone/>
              <a:defRPr sz="1600" b="1"/>
            </a:lvl6pPr>
            <a:lvl7pPr marL="2731128" indent="0">
              <a:buNone/>
              <a:defRPr sz="1600" b="1"/>
            </a:lvl7pPr>
            <a:lvl8pPr marL="3186321" indent="0">
              <a:buNone/>
              <a:defRPr sz="1600" b="1"/>
            </a:lvl8pPr>
            <a:lvl9pPr marL="364151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184" indent="0">
              <a:buNone/>
              <a:defRPr sz="2000" b="1"/>
            </a:lvl2pPr>
            <a:lvl3pPr marL="910369" indent="0">
              <a:buNone/>
              <a:defRPr sz="1800" b="1"/>
            </a:lvl3pPr>
            <a:lvl4pPr marL="1365558" indent="0">
              <a:buNone/>
              <a:defRPr sz="1600" b="1"/>
            </a:lvl4pPr>
            <a:lvl5pPr marL="1820746" indent="0">
              <a:buNone/>
              <a:defRPr sz="1600" b="1"/>
            </a:lvl5pPr>
            <a:lvl6pPr marL="2275942" indent="0">
              <a:buNone/>
              <a:defRPr sz="1600" b="1"/>
            </a:lvl6pPr>
            <a:lvl7pPr marL="2731128" indent="0">
              <a:buNone/>
              <a:defRPr sz="1600" b="1"/>
            </a:lvl7pPr>
            <a:lvl8pPr marL="3186321" indent="0">
              <a:buNone/>
              <a:defRPr sz="1600" b="1"/>
            </a:lvl8pPr>
            <a:lvl9pPr marL="364151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7CF-F76A-B044-9DAD-138F0041152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35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B1E7-36AC-AE47-9117-0042D32497D5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114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D228-3127-CD48-ABBD-6C9DFEC005B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625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14" y="27309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63" y="2734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84" indent="0">
              <a:buNone/>
              <a:defRPr sz="1200"/>
            </a:lvl2pPr>
            <a:lvl3pPr marL="910369" indent="0">
              <a:buNone/>
              <a:defRPr sz="1100"/>
            </a:lvl3pPr>
            <a:lvl4pPr marL="1365558" indent="0">
              <a:buNone/>
              <a:defRPr sz="900"/>
            </a:lvl4pPr>
            <a:lvl5pPr marL="1820746" indent="0">
              <a:buNone/>
              <a:defRPr sz="900"/>
            </a:lvl5pPr>
            <a:lvl6pPr marL="2275942" indent="0">
              <a:buNone/>
              <a:defRPr sz="900"/>
            </a:lvl6pPr>
            <a:lvl7pPr marL="2731128" indent="0">
              <a:buNone/>
              <a:defRPr sz="900"/>
            </a:lvl7pPr>
            <a:lvl8pPr marL="3186321" indent="0">
              <a:buNone/>
              <a:defRPr sz="900"/>
            </a:lvl8pPr>
            <a:lvl9pPr marL="364151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98B7-68E9-4D4A-B36B-B3C15033BF83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17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47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184" indent="0">
              <a:buNone/>
              <a:defRPr sz="2800"/>
            </a:lvl2pPr>
            <a:lvl3pPr marL="910369" indent="0">
              <a:buNone/>
              <a:defRPr sz="2300"/>
            </a:lvl3pPr>
            <a:lvl4pPr marL="1365558" indent="0">
              <a:buNone/>
              <a:defRPr sz="2000"/>
            </a:lvl4pPr>
            <a:lvl5pPr marL="1820746" indent="0">
              <a:buNone/>
              <a:defRPr sz="2000"/>
            </a:lvl5pPr>
            <a:lvl6pPr marL="2275942" indent="0">
              <a:buNone/>
              <a:defRPr sz="2000"/>
            </a:lvl6pPr>
            <a:lvl7pPr marL="2731128" indent="0">
              <a:buNone/>
              <a:defRPr sz="2000"/>
            </a:lvl7pPr>
            <a:lvl8pPr marL="3186321" indent="0">
              <a:buNone/>
              <a:defRPr sz="2000"/>
            </a:lvl8pPr>
            <a:lvl9pPr marL="364151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84" indent="0">
              <a:buNone/>
              <a:defRPr sz="1200"/>
            </a:lvl2pPr>
            <a:lvl3pPr marL="910369" indent="0">
              <a:buNone/>
              <a:defRPr sz="1100"/>
            </a:lvl3pPr>
            <a:lvl4pPr marL="1365558" indent="0">
              <a:buNone/>
              <a:defRPr sz="900"/>
            </a:lvl4pPr>
            <a:lvl5pPr marL="1820746" indent="0">
              <a:buNone/>
              <a:defRPr sz="900"/>
            </a:lvl5pPr>
            <a:lvl6pPr marL="2275942" indent="0">
              <a:buNone/>
              <a:defRPr sz="900"/>
            </a:lvl6pPr>
            <a:lvl7pPr marL="2731128" indent="0">
              <a:buNone/>
              <a:defRPr sz="900"/>
            </a:lvl7pPr>
            <a:lvl8pPr marL="3186321" indent="0">
              <a:buNone/>
              <a:defRPr sz="900"/>
            </a:lvl8pPr>
            <a:lvl9pPr marL="364151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A97D-85E0-0C41-98BF-3106252F2A7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137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D927-3EBF-6E4D-B730-40932D4747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146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5086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5086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BD83-C268-4B4C-AACA-31B4EDC619D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342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392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88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11"/>
            <a:ext cx="4766944" cy="3780620"/>
          </a:xfrm>
        </p:spPr>
        <p:txBody>
          <a:bodyPr lIns="0" tIns="0" rIns="0" bIns="0">
            <a:noAutofit/>
          </a:bodyPr>
          <a:lstStyle>
            <a:lvl1pPr marL="300679" indent="-300679" algn="l">
              <a:lnSpc>
                <a:spcPct val="90000"/>
              </a:lnSpc>
              <a:buFont typeface="Arial"/>
              <a:buChar char="•"/>
              <a:defRPr sz="2100">
                <a:solidFill>
                  <a:schemeClr val="bg1"/>
                </a:solidFill>
              </a:defRPr>
            </a:lvl1pPr>
            <a:lvl2pPr marL="40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392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5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83" tIns="40099" rIns="80183" bIns="40099" rtlCol="0" anchor="ctr"/>
          <a:lstStyle/>
          <a:p>
            <a:pPr algn="ctr" defTabSz="400899"/>
            <a:endParaRPr lang="sv-SE" sz="1600">
              <a:solidFill>
                <a:prstClr val="white"/>
              </a:solidFill>
              <a:latin typeface="Calibri"/>
              <a:sym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2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6E0-41BE-6546-9A6A-AEDC770ACB14}" type="datetime1">
              <a:rPr lang="en-US" smtClean="0"/>
              <a:t>18-01-18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11"/>
            <a:ext cx="4766944" cy="3780620"/>
          </a:xfrm>
        </p:spPr>
        <p:txBody>
          <a:bodyPr lIns="0" tIns="0" rIns="0" bIns="0">
            <a:noAutofit/>
          </a:bodyPr>
          <a:lstStyle>
            <a:lvl1pPr marL="348033" marR="0" indent="-300679" algn="l" defTabSz="400899" rtl="0" eaLnBrk="1" fontAlgn="auto" latinLnBrk="0" hangingPunct="1">
              <a:lnSpc>
                <a:spcPct val="100000"/>
              </a:lnSpc>
              <a:spcBef>
                <a:spcPts val="1064"/>
              </a:spcBef>
              <a:spcAft>
                <a:spcPts val="532"/>
              </a:spcAft>
              <a:buClrTx/>
              <a:buSzTx/>
              <a:buFont typeface="Arial"/>
              <a:buChar char="•"/>
              <a:tabLst/>
              <a:defRPr sz="2100" b="0">
                <a:solidFill>
                  <a:schemeClr val="bg1"/>
                </a:solidFill>
              </a:defRPr>
            </a:lvl1pPr>
            <a:lvl2pPr marL="568225" marR="0" indent="-205205" algn="l" defTabSz="400899" rtl="0" eaLnBrk="1" fontAlgn="auto" latinLnBrk="0" hangingPunct="1">
              <a:lnSpc>
                <a:spcPct val="100000"/>
              </a:lnSpc>
              <a:spcBef>
                <a:spcPts val="177"/>
              </a:spcBef>
              <a:spcAft>
                <a:spcPts val="177"/>
              </a:spcAft>
              <a:buClrTx/>
              <a:buSzPct val="75000"/>
              <a:buFont typeface="Lucida Grande"/>
              <a:buChar char="-"/>
              <a:tabLst/>
              <a:defRPr sz="1600" baseline="0">
                <a:solidFill>
                  <a:srgbClr val="FFFFFF"/>
                </a:solidFill>
              </a:defRPr>
            </a:lvl2pPr>
            <a:lvl3pPr marL="80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392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11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11"/>
            <a:ext cx="4766944" cy="3780620"/>
          </a:xfrm>
        </p:spPr>
        <p:txBody>
          <a:bodyPr lIns="0" tIns="0" rIns="0" bIns="0">
            <a:noAutofit/>
          </a:bodyPr>
          <a:lstStyle>
            <a:lvl1pPr marL="348033" marR="0" indent="-300679" algn="l" defTabSz="400899" rtl="0" eaLnBrk="1" fontAlgn="auto" latinLnBrk="0" hangingPunct="1">
              <a:lnSpc>
                <a:spcPct val="100000"/>
              </a:lnSpc>
              <a:spcBef>
                <a:spcPts val="1064"/>
              </a:spcBef>
              <a:spcAft>
                <a:spcPts val="532"/>
              </a:spcAft>
              <a:buClrTx/>
              <a:buSzTx/>
              <a:buFont typeface="Arial"/>
              <a:buChar char="•"/>
              <a:tabLst/>
              <a:defRPr sz="2100" b="0">
                <a:solidFill>
                  <a:srgbClr val="0094CA"/>
                </a:solidFill>
              </a:defRPr>
            </a:lvl1pPr>
            <a:lvl2pPr marL="568225" marR="0" indent="-205205" algn="l" defTabSz="400899" rtl="0" eaLnBrk="1" fontAlgn="auto" latinLnBrk="0" hangingPunct="1">
              <a:lnSpc>
                <a:spcPct val="100000"/>
              </a:lnSpc>
              <a:spcBef>
                <a:spcPts val="177"/>
              </a:spcBef>
              <a:spcAft>
                <a:spcPts val="177"/>
              </a:spcAft>
              <a:buClrTx/>
              <a:buSzPct val="75000"/>
              <a:buFont typeface="Lucida Grande"/>
              <a:buChar char="-"/>
              <a:tabLst/>
              <a:defRPr sz="1600" baseline="0">
                <a:solidFill>
                  <a:srgbClr val="0094CA"/>
                </a:solidFill>
              </a:defRPr>
            </a:lvl2pPr>
            <a:lvl3pPr marL="80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392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7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43" y="271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235" y="1964948"/>
            <a:ext cx="6536399" cy="4038982"/>
          </a:xfrm>
        </p:spPr>
        <p:txBody>
          <a:bodyPr/>
          <a:lstStyle>
            <a:lvl1pPr marL="0" indent="0">
              <a:buNone/>
              <a:defRPr/>
            </a:lvl1pPr>
            <a:lvl2pPr marL="400899" indent="0">
              <a:buNone/>
              <a:defRPr/>
            </a:lvl2pPr>
            <a:lvl3pPr marL="801811" indent="0">
              <a:buNone/>
              <a:defRPr/>
            </a:lvl3pPr>
            <a:lvl4pPr marL="1202726" indent="0">
              <a:buNone/>
              <a:defRPr/>
            </a:lvl4pPr>
            <a:lvl5pPr marL="160365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98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22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2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5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5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64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7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59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70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5" y="1535122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99" indent="0">
              <a:buNone/>
              <a:defRPr sz="1800" b="1"/>
            </a:lvl2pPr>
            <a:lvl3pPr marL="801811" indent="0">
              <a:buNone/>
              <a:defRPr sz="1600" b="1"/>
            </a:lvl3pPr>
            <a:lvl4pPr marL="1202726" indent="0">
              <a:buNone/>
              <a:defRPr sz="1400" b="1"/>
            </a:lvl4pPr>
            <a:lvl5pPr marL="1603650" indent="0">
              <a:buNone/>
              <a:defRPr sz="1400" b="1"/>
            </a:lvl5pPr>
            <a:lvl6pPr marL="2004569" indent="0">
              <a:buNone/>
              <a:defRPr sz="1400" b="1"/>
            </a:lvl6pPr>
            <a:lvl7pPr marL="2405483" indent="0">
              <a:buNone/>
              <a:defRPr sz="1400" b="1"/>
            </a:lvl7pPr>
            <a:lvl8pPr marL="2806403" indent="0">
              <a:buNone/>
              <a:defRPr sz="1400" b="1"/>
            </a:lvl8pPr>
            <a:lvl9pPr marL="3207323" indent="0">
              <a:buNone/>
              <a:defRPr sz="14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5" y="2174878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65" y="1535122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99" indent="0">
              <a:buNone/>
              <a:defRPr sz="1800" b="1"/>
            </a:lvl2pPr>
            <a:lvl3pPr marL="801811" indent="0">
              <a:buNone/>
              <a:defRPr sz="1600" b="1"/>
            </a:lvl3pPr>
            <a:lvl4pPr marL="1202726" indent="0">
              <a:buNone/>
              <a:defRPr sz="1400" b="1"/>
            </a:lvl4pPr>
            <a:lvl5pPr marL="1603650" indent="0">
              <a:buNone/>
              <a:defRPr sz="1400" b="1"/>
            </a:lvl5pPr>
            <a:lvl6pPr marL="2004569" indent="0">
              <a:buNone/>
              <a:defRPr sz="1400" b="1"/>
            </a:lvl6pPr>
            <a:lvl7pPr marL="2405483" indent="0">
              <a:buNone/>
              <a:defRPr sz="1400" b="1"/>
            </a:lvl7pPr>
            <a:lvl8pPr marL="2806403" indent="0">
              <a:buNone/>
              <a:defRPr sz="1400" b="1"/>
            </a:lvl8pPr>
            <a:lvl9pPr marL="3207323" indent="0">
              <a:buNone/>
              <a:defRPr sz="14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65" y="2174878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39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30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302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40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94" y="273307"/>
            <a:ext cx="5111751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40" y="1435104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899" indent="0">
              <a:buNone/>
              <a:defRPr sz="1100"/>
            </a:lvl2pPr>
            <a:lvl3pPr marL="801811" indent="0">
              <a:buNone/>
              <a:defRPr sz="900"/>
            </a:lvl3pPr>
            <a:lvl4pPr marL="1202726" indent="0">
              <a:buNone/>
              <a:defRPr sz="800"/>
            </a:lvl4pPr>
            <a:lvl5pPr marL="1603650" indent="0">
              <a:buNone/>
              <a:defRPr sz="800"/>
            </a:lvl5pPr>
            <a:lvl6pPr marL="2004569" indent="0">
              <a:buNone/>
              <a:defRPr sz="800"/>
            </a:lvl6pPr>
            <a:lvl7pPr marL="2405483" indent="0">
              <a:buNone/>
              <a:defRPr sz="800"/>
            </a:lvl7pPr>
            <a:lvl8pPr marL="2806403" indent="0">
              <a:buNone/>
              <a:defRPr sz="800"/>
            </a:lvl8pPr>
            <a:lvl9pPr marL="3207323" indent="0">
              <a:buNone/>
              <a:defRPr sz="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533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899" indent="0">
              <a:buNone/>
              <a:defRPr sz="2500"/>
            </a:lvl2pPr>
            <a:lvl3pPr marL="801811" indent="0">
              <a:buNone/>
              <a:defRPr sz="2100"/>
            </a:lvl3pPr>
            <a:lvl4pPr marL="1202726" indent="0">
              <a:buNone/>
              <a:defRPr sz="1800"/>
            </a:lvl4pPr>
            <a:lvl5pPr marL="1603650" indent="0">
              <a:buNone/>
              <a:defRPr sz="1800"/>
            </a:lvl5pPr>
            <a:lvl6pPr marL="2004569" indent="0">
              <a:buNone/>
              <a:defRPr sz="1800"/>
            </a:lvl6pPr>
            <a:lvl7pPr marL="2405483" indent="0">
              <a:buNone/>
              <a:defRPr sz="1800"/>
            </a:lvl7pPr>
            <a:lvl8pPr marL="2806403" indent="0">
              <a:buNone/>
              <a:defRPr sz="1800"/>
            </a:lvl8pPr>
            <a:lvl9pPr marL="3207323" indent="0">
              <a:buNone/>
              <a:defRPr sz="18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899" indent="0">
              <a:buNone/>
              <a:defRPr sz="1100"/>
            </a:lvl2pPr>
            <a:lvl3pPr marL="801811" indent="0">
              <a:buNone/>
              <a:defRPr sz="900"/>
            </a:lvl3pPr>
            <a:lvl4pPr marL="1202726" indent="0">
              <a:buNone/>
              <a:defRPr sz="800"/>
            </a:lvl4pPr>
            <a:lvl5pPr marL="1603650" indent="0">
              <a:buNone/>
              <a:defRPr sz="800"/>
            </a:lvl5pPr>
            <a:lvl6pPr marL="2004569" indent="0">
              <a:buNone/>
              <a:defRPr sz="800"/>
            </a:lvl6pPr>
            <a:lvl7pPr marL="2405483" indent="0">
              <a:buNone/>
              <a:defRPr sz="800"/>
            </a:lvl7pPr>
            <a:lvl8pPr marL="2806403" indent="0">
              <a:buNone/>
              <a:defRPr sz="800"/>
            </a:lvl8pPr>
            <a:lvl9pPr marL="3207323" indent="0">
              <a:buNone/>
              <a:defRPr sz="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53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6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0" y="260686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92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135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502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5025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694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97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83" tIns="40099" rIns="80183" bIns="40099" rtlCol="0" anchor="ctr"/>
          <a:lstStyle/>
          <a:p>
            <a:pPr algn="ctr" defTabSz="400899"/>
            <a:endParaRPr lang="sv-SE" sz="1600">
              <a:solidFill>
                <a:srgbClr val="0094CA"/>
              </a:solidFill>
              <a:latin typeface="Calibri"/>
              <a:sym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18-01-18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397" y="130754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5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4454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1" y="138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585" tIns="45585" rIns="45585" bIns="45585" anchor="ctr"/>
          <a:lstStyle/>
          <a:p>
            <a:pPr algn="ctr" defTabSz="45573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85" y="378765"/>
            <a:ext cx="1359827" cy="72750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sz="half" idx="1"/>
          </p:nvPr>
        </p:nvSpPr>
        <p:spPr>
          <a:xfrm>
            <a:off x="593539" y="1955928"/>
            <a:ext cx="4766945" cy="4902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7147" indent="-313320" defTabSz="455736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7762" indent="-285086" defTabSz="455736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911476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1367218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1822954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593511" y="-1"/>
            <a:ext cx="5762626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573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/>
          <p:nvPr/>
        </p:nvSpPr>
        <p:spPr>
          <a:xfrm>
            <a:off x="-326072" y="1452538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585" tIns="45585" rIns="45585" bIns="45585"/>
          <a:lstStyle/>
          <a:p>
            <a:pPr defTabSz="455823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6553200" y="6233392"/>
            <a:ext cx="2133600" cy="245949"/>
          </a:xfrm>
          <a:prstGeom prst="rect">
            <a:avLst/>
          </a:prstGeom>
        </p:spPr>
        <p:txBody>
          <a:bodyPr wrap="square" lIns="45585" tIns="45585" rIns="45585" bIns="45585"/>
          <a:lstStyle>
            <a:lvl1pPr defTabSz="455736">
              <a:defRPr sz="1000">
                <a:solidFill>
                  <a:srgbClr val="0094CA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04841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2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91156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70" y="92209"/>
            <a:ext cx="7139137" cy="1508125"/>
          </a:xfrm>
          <a:prstGeom prst="rect">
            <a:avLst/>
          </a:prstGeom>
        </p:spPr>
        <p:txBody>
          <a:bodyPr lIns="45580" tIns="45580" rIns="45580" bIns="45580"/>
          <a:lstStyle>
            <a:lvl1pPr algn="l" defTabSz="911566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580" tIns="45580" rIns="45580" bIns="45580"/>
          <a:lstStyle>
            <a:lvl1pPr marL="341838" indent="-341838" defTabSz="911566">
              <a:spcBef>
                <a:spcPts val="600"/>
              </a:spcBef>
              <a:defRPr sz="2800"/>
            </a:lvl1pPr>
            <a:lvl2pPr marL="788125" indent="-332339" defTabSz="911566">
              <a:spcBef>
                <a:spcPts val="600"/>
              </a:spcBef>
              <a:defRPr sz="2800"/>
            </a:lvl2pPr>
            <a:lvl3pPr marL="1230617" indent="-319041" defTabSz="911566">
              <a:spcBef>
                <a:spcPts val="600"/>
              </a:spcBef>
              <a:defRPr sz="2800"/>
            </a:lvl3pPr>
            <a:lvl4pPr marL="1721846" indent="-354495" defTabSz="911566">
              <a:spcBef>
                <a:spcPts val="600"/>
              </a:spcBef>
              <a:defRPr sz="2800"/>
            </a:lvl4pPr>
            <a:lvl5pPr marL="2142183" indent="-319041" defTabSz="911566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689"/>
            <a:ext cx="2133600" cy="276716"/>
          </a:xfrm>
          <a:prstGeom prst="rect">
            <a:avLst/>
          </a:prstGeom>
        </p:spPr>
        <p:txBody>
          <a:bodyPr wrap="square" lIns="45580" tIns="45580" rIns="45580" bIns="45580"/>
          <a:lstStyle>
            <a:lvl1pPr defTabSz="911566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2" y="319662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137587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126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585" tIns="45585" rIns="45585" bIns="45585" anchor="ctr"/>
          <a:lstStyle/>
          <a:p>
            <a:pPr algn="ctr" defTabSz="820484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203"/>
            <a:ext cx="7139138" cy="1508125"/>
          </a:xfrm>
          <a:prstGeom prst="rect">
            <a:avLst/>
          </a:prstGeom>
        </p:spPr>
        <p:txBody>
          <a:bodyPr lIns="45585" tIns="45585" rIns="45585" bIns="45585"/>
          <a:lstStyle>
            <a:lvl1pPr algn="l" defTabSz="820484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341"/>
            <a:ext cx="8229602" cy="5257801"/>
          </a:xfrm>
          <a:prstGeom prst="rect">
            <a:avLst/>
          </a:prstGeom>
        </p:spPr>
        <p:txBody>
          <a:bodyPr lIns="45585" tIns="45585" rIns="45585" bIns="45585"/>
          <a:lstStyle>
            <a:lvl1pPr marL="317449" indent="-317449" defTabSz="820484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4454" indent="-308629" defTabSz="820484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07936" indent="-296289" defTabSz="820484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696677" indent="-329205" defTabSz="820484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19578" indent="-296287" defTabSz="820484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954"/>
            <a:ext cx="2133600" cy="245949"/>
          </a:xfrm>
          <a:prstGeom prst="rect">
            <a:avLst/>
          </a:prstGeom>
        </p:spPr>
        <p:txBody>
          <a:bodyPr wrap="square" lIns="45585" tIns="45585" rIns="45585" bIns="45585"/>
          <a:lstStyle>
            <a:lvl1pPr defTabSz="820484"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2" y="319533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6014904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685800" y="1844803"/>
            <a:ext cx="7772402" cy="2041525"/>
          </a:xfrm>
          <a:prstGeom prst="rect">
            <a:avLst/>
          </a:prstGeom>
        </p:spPr>
        <p:txBody>
          <a:bodyPr lIns="45585" tIns="45585" rIns="45585" bIns="45585"/>
          <a:lstStyle>
            <a:lvl1pPr defTabSz="410241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half" idx="1"/>
          </p:nvPr>
        </p:nvSpPr>
        <p:spPr>
          <a:xfrm>
            <a:off x="1371683" y="3886201"/>
            <a:ext cx="6400801" cy="2971800"/>
          </a:xfrm>
          <a:prstGeom prst="rect">
            <a:avLst/>
          </a:prstGeom>
        </p:spPr>
        <p:txBody>
          <a:bodyPr lIns="45585" tIns="45585" rIns="45585" bIns="45585"/>
          <a:lstStyle>
            <a:lvl1pPr marL="0" indent="0" algn="ctr" defTabSz="410241">
              <a:spcBef>
                <a:spcPts val="6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1pPr>
            <a:lvl2pPr marL="0" indent="455823" algn="ctr" defTabSz="410241">
              <a:spcBef>
                <a:spcPts val="6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2pPr>
            <a:lvl3pPr marL="0" indent="911646" algn="ctr" defTabSz="410241">
              <a:spcBef>
                <a:spcPts val="6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3pPr>
            <a:lvl4pPr marL="0" indent="1367474" algn="ctr" defTabSz="410241">
              <a:spcBef>
                <a:spcPts val="6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4pPr>
            <a:lvl5pPr marL="0" indent="1823297" algn="ctr" defTabSz="410241">
              <a:spcBef>
                <a:spcPts val="6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6553200" y="6415954"/>
            <a:ext cx="2133600" cy="245949"/>
          </a:xfrm>
          <a:prstGeom prst="rect">
            <a:avLst/>
          </a:prstGeom>
        </p:spPr>
        <p:txBody>
          <a:bodyPr wrap="square" lIns="45585" tIns="45585" rIns="45585" bIns="45585"/>
          <a:lstStyle>
            <a:lvl1pPr defTabSz="410241"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275864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4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455740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54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585" tIns="45585" rIns="45585" bIns="45585"/>
          <a:lstStyle/>
          <a:p>
            <a:pPr defTabSz="455823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56" name="Group 256"/>
          <p:cNvGrpSpPr/>
          <p:nvPr/>
        </p:nvGrpSpPr>
        <p:grpSpPr>
          <a:xfrm>
            <a:off x="5147690" y="1177057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5740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392"/>
            <a:ext cx="2133600" cy="245949"/>
          </a:xfrm>
          <a:prstGeom prst="rect">
            <a:avLst/>
          </a:prstGeom>
        </p:spPr>
        <p:txBody>
          <a:bodyPr wrap="square" lIns="45585" tIns="45585" rIns="45585" bIns="45585"/>
          <a:lstStyle>
            <a:lvl1pPr defTabSz="911646"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007361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2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91156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70" y="274771"/>
            <a:ext cx="7139137" cy="1143001"/>
          </a:xfrm>
          <a:prstGeom prst="rect">
            <a:avLst/>
          </a:prstGeom>
        </p:spPr>
        <p:txBody>
          <a:bodyPr lIns="45580" tIns="45580" rIns="45580" bIns="45580"/>
          <a:lstStyle>
            <a:lvl1pPr algn="l" defTabSz="911566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lIns="45580" tIns="45580" rIns="45580" bIns="45580"/>
          <a:lstStyle>
            <a:lvl1pPr marL="341838" indent="-341838" defTabSz="911566">
              <a:spcBef>
                <a:spcPts val="600"/>
              </a:spcBef>
              <a:defRPr sz="2800"/>
            </a:lvl1pPr>
            <a:lvl2pPr marL="788125" indent="-332339" defTabSz="911566">
              <a:spcBef>
                <a:spcPts val="600"/>
              </a:spcBef>
              <a:defRPr sz="2800"/>
            </a:lvl2pPr>
            <a:lvl3pPr marL="1230617" indent="-319041" defTabSz="911566">
              <a:spcBef>
                <a:spcPts val="600"/>
              </a:spcBef>
              <a:defRPr sz="2800"/>
            </a:lvl3pPr>
            <a:lvl4pPr marL="1721846" indent="-354495" defTabSz="911566">
              <a:spcBef>
                <a:spcPts val="600"/>
              </a:spcBef>
              <a:defRPr sz="2800"/>
            </a:lvl4pPr>
            <a:lvl5pPr marL="2142183" indent="-319041" defTabSz="911566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2559" y="6400689"/>
            <a:ext cx="274253" cy="276716"/>
          </a:xfrm>
          <a:prstGeom prst="rect">
            <a:avLst/>
          </a:prstGeom>
        </p:spPr>
        <p:txBody>
          <a:bodyPr lIns="45580" tIns="45580" rIns="45580" bIns="45580"/>
          <a:lstStyle>
            <a:lvl1pPr defTabSz="911566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2" y="319662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3095411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" y="5964743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77" name="Shape 277"/>
          <p:cNvSpPr/>
          <p:nvPr/>
        </p:nvSpPr>
        <p:spPr>
          <a:xfrm>
            <a:off x="6138601" y="6077771"/>
            <a:ext cx="2823211" cy="53994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88" tIns="34188" rIns="34188" bIns="34188">
            <a:spAutoFit/>
          </a:bodyPr>
          <a:lstStyle/>
          <a:p>
            <a:pPr algn="r" defTabSz="486272" hangingPunct="0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ESS Annual Review</a:t>
            </a:r>
          </a:p>
          <a:p>
            <a:pPr algn="r" defTabSz="486272" hangingPunct="0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Science Directorate - Dimitri Argyriou</a:t>
            </a: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457354" y="158872"/>
            <a:ext cx="8232280" cy="736876"/>
          </a:xfrm>
          <a:prstGeom prst="rect">
            <a:avLst/>
          </a:prstGeom>
          <a:ln>
            <a:round/>
          </a:ln>
        </p:spPr>
        <p:txBody>
          <a:bodyPr lIns="34188" tIns="34188" rIns="34188" bIns="34188"/>
          <a:lstStyle>
            <a:lvl1pPr defTabSz="486272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457370" y="1085410"/>
            <a:ext cx="8232277" cy="4553531"/>
          </a:xfrm>
          <a:prstGeom prst="rect">
            <a:avLst/>
          </a:prstGeom>
          <a:ln>
            <a:round/>
          </a:ln>
        </p:spPr>
        <p:txBody>
          <a:bodyPr lIns="34188" tIns="34188" rIns="34188" bIns="34188"/>
          <a:lstStyle>
            <a:lvl1pPr marL="0" indent="0" defTabSz="486272">
              <a:spcBef>
                <a:spcPts val="50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486272" indent="0" algn="ctr" defTabSz="486272">
              <a:spcBef>
                <a:spcPts val="400"/>
              </a:spcBef>
              <a:buSzTx/>
              <a:buFont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972546" indent="0" algn="ctr" defTabSz="486272">
              <a:spcBef>
                <a:spcPts val="300"/>
              </a:spcBef>
              <a:buSzTx/>
              <a:buFontTx/>
              <a:buNone/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58819" indent="0" algn="ctr" defTabSz="486272">
              <a:spcBef>
                <a:spcPts val="300"/>
              </a:spcBef>
              <a:buSzTx/>
              <a:buFontTx/>
              <a:buNone/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945092" indent="0" algn="ctr" defTabSz="486272">
              <a:spcBef>
                <a:spcPts val="200"/>
              </a:spcBef>
              <a:buSzTx/>
              <a:buFontTx/>
              <a:buNone/>
              <a:defRPr sz="1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38024" y="6471100"/>
            <a:ext cx="248791" cy="245949"/>
          </a:xfrm>
          <a:prstGeom prst="rect">
            <a:avLst/>
          </a:prstGeom>
        </p:spPr>
        <p:txBody>
          <a:bodyPr lIns="45585" tIns="45585" rIns="45585" bIns="45585" anchor="t"/>
          <a:lstStyle>
            <a:lvl1pPr defTabSz="486272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886919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3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0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45573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2" y="378887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5630" indent="-341803" defTabSz="455736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3677" indent="-311003" defTabSz="455736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5736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5736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5736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23" y="14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5736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2" y="145254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585" tIns="45585" rIns="45585" bIns="45585"/>
          <a:lstStyle/>
          <a:p>
            <a:pPr defTabSz="455736" hangingPunct="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 kern="0">
              <a:solidFill>
                <a:srgbClr val="000000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9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8963" y="6218127"/>
            <a:ext cx="274246" cy="276710"/>
          </a:xfrm>
          <a:prstGeom prst="rect">
            <a:avLst/>
          </a:prstGeom>
        </p:spPr>
        <p:txBody>
          <a:bodyPr lIns="45577" tIns="45577" rIns="45577" bIns="45577"/>
          <a:lstStyle>
            <a:lvl1pPr defTabSz="911566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656201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38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45573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3" y="378761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4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7147" indent="-313320" defTabSz="455736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7762" indent="-285086" defTabSz="455736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23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573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0" y="145253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585" tIns="45585" rIns="45585" bIns="45585"/>
          <a:lstStyle/>
          <a:p>
            <a:pPr defTabSz="455736" hangingPunct="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 kern="0">
              <a:solidFill>
                <a:srgbClr val="000000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grpSp>
        <p:nvGrpSpPr>
          <p:cNvPr id="339" name="Group 339"/>
          <p:cNvGrpSpPr/>
          <p:nvPr/>
        </p:nvGrpSpPr>
        <p:grpSpPr>
          <a:xfrm>
            <a:off x="5147630" y="1177066"/>
            <a:ext cx="3881442" cy="201616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8963" y="6218127"/>
            <a:ext cx="274246" cy="276710"/>
          </a:xfrm>
          <a:prstGeom prst="rect">
            <a:avLst/>
          </a:prstGeom>
        </p:spPr>
        <p:txBody>
          <a:bodyPr lIns="45577" tIns="45577" rIns="45577" bIns="45577"/>
          <a:lstStyle>
            <a:lvl1pPr defTabSz="911566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542568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3" y="839389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346067" y="6950663"/>
            <a:ext cx="65800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hangingPunct="0"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800" b="0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" y="294807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22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0484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14" y="7072328"/>
            <a:ext cx="480847" cy="434050"/>
          </a:xfrm>
          <a:prstGeom prst="rect">
            <a:avLst/>
          </a:prstGeom>
        </p:spPr>
        <p:txBody>
          <a:bodyPr lIns="32046" tIns="32046" rIns="32046" bIns="32046" anchor="t"/>
          <a:lstStyle>
            <a:lvl1pPr algn="l" defTabSz="820484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969778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4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585" tIns="45585" rIns="45585" bIns="45585" anchor="ctr"/>
          <a:lstStyle/>
          <a:p>
            <a:pPr algn="ctr" defTabSz="41016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54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585" tIns="45585" rIns="45585" bIns="45585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378" name="Group 378"/>
          <p:cNvGrpSpPr/>
          <p:nvPr/>
        </p:nvGrpSpPr>
        <p:grpSpPr>
          <a:xfrm>
            <a:off x="5147690" y="1177057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016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392"/>
            <a:ext cx="2133600" cy="245949"/>
          </a:xfrm>
          <a:prstGeom prst="rect">
            <a:avLst/>
          </a:prstGeom>
        </p:spPr>
        <p:txBody>
          <a:bodyPr wrap="square" lIns="45585" tIns="45585" rIns="45585" bIns="45585"/>
          <a:lstStyle>
            <a:lvl1pPr defTabSz="820484"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25106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45573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0" y="378887"/>
            <a:ext cx="1359829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23" y="14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5736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2" y="145254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585" tIns="45585" rIns="45585" bIns="45585"/>
          <a:lstStyle/>
          <a:p>
            <a:pPr defTabSz="455736" hangingPunct="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 kern="0">
              <a:solidFill>
                <a:srgbClr val="000000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8963" y="6218127"/>
            <a:ext cx="274246" cy="276710"/>
          </a:xfrm>
          <a:prstGeom prst="rect">
            <a:avLst/>
          </a:prstGeom>
        </p:spPr>
        <p:txBody>
          <a:bodyPr lIns="45577" tIns="45577" rIns="45577" bIns="45577"/>
          <a:lstStyle>
            <a:lvl1pPr defTabSz="911566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190646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3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585" tIns="45585" rIns="45585" bIns="45585" anchor="ctr"/>
          <a:lstStyle/>
          <a:p>
            <a:pPr algn="ctr" defTabSz="911566" hangingPunct="0">
              <a:defRPr>
                <a:solidFill>
                  <a:srgbClr val="0094CA"/>
                </a:solidFill>
              </a:defRPr>
            </a:pPr>
            <a:endParaRPr kern="0">
              <a:solidFill>
                <a:srgbClr val="009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6"/>
            <a:ext cx="7139138" cy="1508126"/>
          </a:xfrm>
          <a:prstGeom prst="rect">
            <a:avLst/>
          </a:prstGeom>
        </p:spPr>
        <p:txBody>
          <a:bodyPr lIns="45580" tIns="45580" rIns="45580" bIns="45580"/>
          <a:lstStyle>
            <a:lvl1pPr algn="l" defTabSz="911566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580" tIns="45580" rIns="45580" bIns="45580"/>
          <a:lstStyle>
            <a:lvl1pPr marL="341838" indent="-341838" defTabSz="911566">
              <a:spcBef>
                <a:spcPts val="600"/>
              </a:spcBef>
              <a:defRPr sz="2800"/>
            </a:lvl1pPr>
            <a:lvl2pPr marL="788123" indent="-332339" defTabSz="911566">
              <a:spcBef>
                <a:spcPts val="600"/>
              </a:spcBef>
              <a:defRPr sz="2800"/>
            </a:lvl2pPr>
            <a:lvl3pPr marL="1230614" indent="-319041" defTabSz="911566">
              <a:spcBef>
                <a:spcPts val="600"/>
              </a:spcBef>
              <a:defRPr sz="2800"/>
            </a:lvl3pPr>
            <a:lvl4pPr marL="1721846" indent="-354495" defTabSz="911566">
              <a:spcBef>
                <a:spcPts val="600"/>
              </a:spcBef>
              <a:defRPr sz="2800"/>
            </a:lvl4pPr>
            <a:lvl5pPr marL="2142183" indent="-319041" defTabSz="911566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2" y="319667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2566" y="6400694"/>
            <a:ext cx="274242" cy="276706"/>
          </a:xfrm>
          <a:prstGeom prst="rect">
            <a:avLst/>
          </a:prstGeom>
        </p:spPr>
        <p:txBody>
          <a:bodyPr lIns="45575" tIns="45575" rIns="45575" bIns="45575"/>
          <a:lstStyle>
            <a:lvl1pPr defTabSz="911566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288229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5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46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5"/>
            <a:ext cx="4766944" cy="3780620"/>
          </a:xfrm>
        </p:spPr>
        <p:txBody>
          <a:bodyPr lIns="0" tIns="0" rIns="0" bIns="0">
            <a:noAutofit/>
          </a:bodyPr>
          <a:lstStyle>
            <a:lvl1pPr marL="342798" indent="-342798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5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5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457062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35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5"/>
            <a:ext cx="4766944" cy="3780620"/>
          </a:xfrm>
        </p:spPr>
        <p:txBody>
          <a:bodyPr lIns="0" tIns="0" rIns="0" bIns="0">
            <a:noAutofit/>
          </a:bodyPr>
          <a:lstStyle>
            <a:lvl1pPr marL="396781" marR="0" indent="-342798" algn="l" defTabSz="45706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05" marR="0" indent="-233930" algn="l" defTabSz="45706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5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5"/>
            <a:ext cx="4766944" cy="3780620"/>
          </a:xfrm>
        </p:spPr>
        <p:txBody>
          <a:bodyPr lIns="0" tIns="0" rIns="0" bIns="0">
            <a:noAutofit/>
          </a:bodyPr>
          <a:lstStyle>
            <a:lvl1pPr marL="396781" marR="0" indent="-342798" algn="l" defTabSz="45706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05" marR="0" indent="-233930" algn="l" defTabSz="45706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5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64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683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5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9" y="6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005" y="1964945"/>
            <a:ext cx="6536399" cy="4038982"/>
          </a:xfrm>
        </p:spPr>
        <p:txBody>
          <a:bodyPr/>
          <a:lstStyle>
            <a:lvl1pPr marL="0" indent="0">
              <a:buNone/>
              <a:defRPr/>
            </a:lvl1pPr>
            <a:lvl2pPr marL="457062" indent="0">
              <a:buNone/>
              <a:defRPr/>
            </a:lvl2pPr>
            <a:lvl3pPr marL="914126" indent="0">
              <a:buNone/>
              <a:defRPr/>
            </a:lvl3pPr>
            <a:lvl4pPr marL="1371189" indent="0">
              <a:buNone/>
              <a:defRPr/>
            </a:lvl4pPr>
            <a:lvl5pPr marL="1828252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4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69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18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2" indent="0">
              <a:buNone/>
              <a:defRPr sz="1600" b="1"/>
            </a:lvl5pPr>
            <a:lvl6pPr marL="2285315" indent="0">
              <a:buNone/>
              <a:defRPr sz="1600" b="1"/>
            </a:lvl6pPr>
            <a:lvl7pPr marL="2742378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2" indent="0">
              <a:buNone/>
              <a:defRPr sz="1600" b="1"/>
            </a:lvl5pPr>
            <a:lvl6pPr marL="2285315" indent="0">
              <a:buNone/>
              <a:defRPr sz="1600" b="1"/>
            </a:lvl6pPr>
            <a:lvl7pPr marL="2742378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784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560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5228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9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8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9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2" indent="0">
              <a:buNone/>
              <a:defRPr sz="900"/>
            </a:lvl5pPr>
            <a:lvl6pPr marL="2285315" indent="0">
              <a:buNone/>
              <a:defRPr sz="900"/>
            </a:lvl6pPr>
            <a:lvl7pPr marL="2742378" indent="0">
              <a:buNone/>
              <a:defRPr sz="900"/>
            </a:lvl7pPr>
            <a:lvl8pPr marL="3199440" indent="0">
              <a:buNone/>
              <a:defRPr sz="900"/>
            </a:lvl8pPr>
            <a:lvl9pPr marL="365650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358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2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2" indent="0">
              <a:buNone/>
              <a:defRPr sz="2000"/>
            </a:lvl5pPr>
            <a:lvl6pPr marL="2285315" indent="0">
              <a:buNone/>
              <a:defRPr sz="2000"/>
            </a:lvl6pPr>
            <a:lvl7pPr marL="2742378" indent="0">
              <a:buNone/>
              <a:defRPr sz="2000"/>
            </a:lvl7pPr>
            <a:lvl8pPr marL="3199440" indent="0">
              <a:buNone/>
              <a:defRPr sz="2000"/>
            </a:lvl8pPr>
            <a:lvl9pPr marL="365650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2" indent="0">
              <a:buNone/>
              <a:defRPr sz="900"/>
            </a:lvl5pPr>
            <a:lvl6pPr marL="2285315" indent="0">
              <a:buNone/>
              <a:defRPr sz="900"/>
            </a:lvl6pPr>
            <a:lvl7pPr marL="2742378" indent="0">
              <a:buNone/>
              <a:defRPr sz="900"/>
            </a:lvl7pPr>
            <a:lvl8pPr marL="3199440" indent="0">
              <a:buNone/>
              <a:defRPr sz="900"/>
            </a:lvl8pPr>
            <a:lvl9pPr marL="365650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071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24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1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13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457062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6" y="130726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9534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5763" y="0"/>
            <a:ext cx="8758237" cy="26447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gray">
          <a:xfrm flipH="1">
            <a:off x="323850" y="703263"/>
            <a:ext cx="8820150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gray">
          <a:xfrm>
            <a:off x="509588" y="654050"/>
            <a:ext cx="3384550" cy="968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A2E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5957" name="Group 5"/>
          <p:cNvGrpSpPr>
            <a:grpSpLocks/>
          </p:cNvGrpSpPr>
          <p:nvPr/>
        </p:nvGrpSpPr>
        <p:grpSpPr bwMode="auto">
          <a:xfrm>
            <a:off x="-1588" y="-12700"/>
            <a:ext cx="9144001" cy="5715000"/>
            <a:chOff x="0" y="0"/>
            <a:chExt cx="6736" cy="3969"/>
          </a:xfrm>
        </p:grpSpPr>
        <p:pic>
          <p:nvPicPr>
            <p:cNvPr id="125958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"/>
              <a:ext cx="6736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25959" name="Object 7"/>
            <p:cNvGraphicFramePr>
              <a:graphicFrameLocks noChangeAspect="1"/>
            </p:cNvGraphicFramePr>
            <p:nvPr userDrawn="1"/>
          </p:nvGraphicFramePr>
          <p:xfrm>
            <a:off x="0" y="0"/>
            <a:ext cx="284" cy="3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Image" r:id="rId4" imgW="520635" imgH="8749206" progId="Photoshop.Image.11">
                    <p:embed/>
                  </p:oleObj>
                </mc:Choice>
                <mc:Fallback>
                  <p:oleObj name="Image" r:id="rId4" imgW="520635" imgH="874920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84" cy="39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9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15938" y="163513"/>
            <a:ext cx="8435975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15938" y="814388"/>
            <a:ext cx="8435975" cy="833437"/>
          </a:xfrm>
        </p:spPr>
        <p:txBody>
          <a:bodyPr anchor="b"/>
          <a:lstStyle>
            <a:lvl1pPr>
              <a:lnSpc>
                <a:spcPct val="100000"/>
              </a:lnSpc>
              <a:defRPr sz="26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25962" name="Picture 10" descr="GEMS-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37250"/>
            <a:ext cx="15398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3" name="Picture 11" descr="HZG_RGB_mitZusatz in E_300dpi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959475"/>
            <a:ext cx="2230437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25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A2E428-B3C2-4240-9A9E-303ECACFAFFD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3C7FE-88CC-4475-9039-906D13E2FD7C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6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3625" y="1346200"/>
            <a:ext cx="3786188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2213" y="1346200"/>
            <a:ext cx="3787775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85D76-4915-407F-B35A-BEBC3EC8981A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949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144CDB-204B-443C-8E68-3A032BF54CA9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878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45775C-7295-4D28-BDCC-EE1EDE32F3BE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4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F6B160-5D6A-4FB2-9BD9-F83F74DFCB80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366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673688-F3A7-4B70-B865-F88B5BEFC868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367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E2BC7-DFD1-4D4E-AE7C-D3F856247DC1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75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7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6" y="260651"/>
            <a:ext cx="1440160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93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89BCD5-728D-48DA-96D6-B391871A2A0A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739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9588" y="358775"/>
            <a:ext cx="1930400" cy="5649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3625" y="358775"/>
            <a:ext cx="5643563" cy="5649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5F1DEE-8B7C-4AEE-8E4F-ACE3DB0E90F9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764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75" y="358775"/>
            <a:ext cx="5108575" cy="508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3625" y="1346200"/>
            <a:ext cx="3786188" cy="466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02213" y="1346200"/>
            <a:ext cx="3787775" cy="2254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02213" y="3752850"/>
            <a:ext cx="3787775" cy="22558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43875" y="6275388"/>
            <a:ext cx="646113" cy="354012"/>
          </a:xfrm>
        </p:spPr>
        <p:txBody>
          <a:bodyPr/>
          <a:lstStyle>
            <a:lvl1pPr>
              <a:defRPr/>
            </a:lvl1pPr>
          </a:lstStyle>
          <a:p>
            <a:fld id="{E58E154A-FEDE-48C0-8A77-8B09FDF4D3D4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276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63625" y="358775"/>
            <a:ext cx="7726363" cy="564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143875" y="6275388"/>
            <a:ext cx="646113" cy="354012"/>
          </a:xfrm>
        </p:spPr>
        <p:txBody>
          <a:bodyPr/>
          <a:lstStyle>
            <a:lvl1pPr>
              <a:defRPr/>
            </a:lvl1pPr>
          </a:lstStyle>
          <a:p>
            <a:fld id="{804C9C38-3665-4297-A7AD-32CA3F2F0AB2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205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51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1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9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21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4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theme" Target="../theme/theme10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theme" Target="../theme/theme11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theme" Target="../theme/theme12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22.xml"/><Relationship Id="rId16" Type="http://schemas.openxmlformats.org/officeDocument/2006/relationships/theme" Target="../theme/theme13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4.xml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w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theme" Target="../theme/theme6.xml"/><Relationship Id="rId17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7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theme" Target="../theme/theme9.xml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wmf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88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EA53-3ECD-0646-ABA9-C9531346CE82}" type="datetime1">
              <a:rPr lang="en-US" smtClean="0"/>
              <a:t>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09357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&lt;Slide summary&gt; &lt;name&gt; November 2016 ESS Operations Cost Review</a:t>
            </a:r>
            <a:endParaRPr lang="sv-SE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356388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pPr defTabSz="914319"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pPr defTabSz="914319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9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pPr defTabSz="914319"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pPr defTabSz="914319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89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19"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19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68" y="1964949"/>
            <a:ext cx="6536399" cy="4038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6870"/>
            <a:fld id="{536FF277-5E8C-C849-958D-3EBBE89D3841}" type="datetime1">
              <a:rPr lang="sv-SE" smtClean="0">
                <a:latin typeface="Calibri"/>
                <a:ea typeface="Calibri"/>
                <a:cs typeface="Calibri"/>
                <a:sym typeface="Calibri"/>
              </a:rPr>
              <a:pPr defTabSz="456870"/>
              <a:t>18-01-18</a:t>
            </a:fld>
            <a:endParaRPr lang="sv-S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6870"/>
            <a:endParaRPr lang="sv-S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6870"/>
            <a:fld id="{038C62C7-F79B-CD4A-A5DF-5683BBEC4A65}" type="slidenum">
              <a:rPr lang="sv-SE" smtClean="0">
                <a:latin typeface="Calibri"/>
                <a:ea typeface="Calibri"/>
                <a:cs typeface="Calibri"/>
                <a:sym typeface="Calibri"/>
              </a:rPr>
              <a:pPr defTabSz="456870"/>
              <a:t>‹#›</a:t>
            </a:fld>
            <a:endParaRPr lang="sv-S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456870"/>
            <a:endParaRPr lang="sv-SE">
              <a:solidFill>
                <a:srgbClr val="0094CA"/>
              </a:solidFill>
              <a:latin typeface="Calibri"/>
              <a:sym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852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3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4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</p:sldLayoutIdLst>
  <p:transition xmlns:p14="http://schemas.microsoft.com/office/powerpoint/2010/main"/>
  <p:hf hdr="0" ftr="0" dt="0"/>
  <p:txStyles>
    <p:titleStyle>
      <a:lvl1pPr algn="l" defTabSz="45687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687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6870" indent="0" algn="l" defTabSz="45687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3740" indent="0" algn="l" defTabSz="45687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0611" indent="0" algn="l" defTabSz="45687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7481" indent="0" algn="l" defTabSz="45687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2789" indent="-228435" algn="l" defTabSz="4568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9" indent="-228435" algn="l" defTabSz="4568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32" indent="-228435" algn="l" defTabSz="4568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04" indent="-228435" algn="l" defTabSz="4568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456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89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19"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9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9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19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2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1143000"/>
          </a:xfrm>
          <a:prstGeom prst="rect">
            <a:avLst/>
          </a:prstGeom>
        </p:spPr>
        <p:txBody>
          <a:bodyPr vert="horz" lIns="90795" tIns="45402" rIns="90795" bIns="454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795" tIns="45402" rIns="90795" bIns="4540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605"/>
            <a:ext cx="2133600" cy="365125"/>
          </a:xfrm>
          <a:prstGeom prst="rect">
            <a:avLst/>
          </a:prstGeom>
        </p:spPr>
        <p:txBody>
          <a:bodyPr vert="horz" lIns="90795" tIns="45402" rIns="90795" bIns="454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953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pPr defTabSz="907953"/>
              <a:t>18-01-18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605"/>
            <a:ext cx="2895600" cy="365125"/>
          </a:xfrm>
          <a:prstGeom prst="rect">
            <a:avLst/>
          </a:prstGeom>
        </p:spPr>
        <p:txBody>
          <a:bodyPr vert="horz" lIns="90795" tIns="45402" rIns="90795" bIns="454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953"/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5"/>
            <a:ext cx="2133600" cy="365125"/>
          </a:xfrm>
          <a:prstGeom prst="rect">
            <a:avLst/>
          </a:prstGeom>
        </p:spPr>
        <p:txBody>
          <a:bodyPr vert="horz" lIns="90795" tIns="45402" rIns="90795" bIns="454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953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pPr defTabSz="907953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33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 ftr="0" dt="0"/>
  <p:txStyles>
    <p:titleStyle>
      <a:lvl1pPr algn="l" defTabSz="907953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0492" indent="-340492" algn="l" defTabSz="907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37727" indent="-283740" algn="l" defTabSz="9079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34960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88944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42950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910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0908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4874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8858" indent="-226996" algn="l" defTabSz="907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973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953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949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926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920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896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7888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1866" algn="l" defTabSz="907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9583" y="358775"/>
            <a:ext cx="51085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Klicken bearbeiten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3634" y="1346200"/>
            <a:ext cx="7726363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143886" y="6275388"/>
            <a:ext cx="6461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92D282-9408-4372-ABC6-40F97FC8CAC9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933" name="Line 5"/>
          <p:cNvSpPr>
            <a:spLocks noChangeShapeType="1"/>
          </p:cNvSpPr>
          <p:nvPr userDrawn="1"/>
        </p:nvSpPr>
        <p:spPr bwMode="gray">
          <a:xfrm flipH="1">
            <a:off x="0" y="1045047"/>
            <a:ext cx="9144000" cy="7727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936" name="Line 8"/>
          <p:cNvSpPr>
            <a:spLocks noChangeShapeType="1"/>
          </p:cNvSpPr>
          <p:nvPr userDrawn="1"/>
        </p:nvSpPr>
        <p:spPr bwMode="gray">
          <a:xfrm flipH="1">
            <a:off x="385786" y="6694488"/>
            <a:ext cx="8434387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8" descr="HZG_RGB_mitZusatz in E_300dpi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550"/>
            <a:ext cx="1944216" cy="49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GEMS-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30" y="548717"/>
            <a:ext cx="1134241" cy="45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" y="37077"/>
            <a:ext cx="507436" cy="95987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7712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90525" indent="-388938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2pPr>
      <a:lvl3pPr marL="7842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3pPr>
      <a:lvl4pPr marL="11779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4pPr>
      <a:lvl5pPr marL="15716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5pPr>
      <a:lvl6pPr marL="20288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6pPr>
      <a:lvl7pPr marL="24860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7pPr>
      <a:lvl8pPr marL="29432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8pPr>
      <a:lvl9pPr marL="34004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038" tIns="45523" rIns="91038" bIns="45523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038" tIns="45523" rIns="91038" bIns="45523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799"/>
            <a:ext cx="2133600" cy="365125"/>
          </a:xfrm>
          <a:prstGeom prst="rect">
            <a:avLst/>
          </a:prstGeom>
        </p:spPr>
        <p:txBody>
          <a:bodyPr vert="horz" lIns="91038" tIns="45523" rIns="91038" bIns="4552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184"/>
            <a:fld id="{35A93C09-8E59-ED43-AA3F-8A057B293F2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5184"/>
              <a:t>18-01-18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799"/>
            <a:ext cx="2895600" cy="365125"/>
          </a:xfrm>
          <a:prstGeom prst="rect">
            <a:avLst/>
          </a:prstGeom>
        </p:spPr>
        <p:txBody>
          <a:bodyPr vert="horz" lIns="91038" tIns="45523" rIns="91038" bIns="4552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184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799"/>
            <a:ext cx="2133600" cy="365125"/>
          </a:xfrm>
          <a:prstGeom prst="rect">
            <a:avLst/>
          </a:prstGeom>
        </p:spPr>
        <p:txBody>
          <a:bodyPr vert="horz" lIns="91038" tIns="45523" rIns="91038" bIns="4552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18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5184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2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 dt="0"/>
  <p:txStyles>
    <p:titleStyle>
      <a:lvl1pPr algn="ctr" defTabSz="45518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86" indent="-341386" algn="l" defTabSz="45518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79" indent="-284482" algn="l" defTabSz="45518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45" indent="-227589" algn="l" defTabSz="45518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155" indent="-227589" algn="l" defTabSz="45518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346" indent="-227589" algn="l" defTabSz="45518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535" indent="-227589" algn="l" defTabSz="455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720" indent="-227589" algn="l" defTabSz="455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13" indent="-227589" algn="l" defTabSz="455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099" indent="-227589" algn="l" defTabSz="455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4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69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58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46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8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21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510" algn="l" defTabSz="455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771" y="1964948"/>
            <a:ext cx="6536399" cy="4038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746"/>
            <a:ext cx="2133600" cy="365125"/>
          </a:xfrm>
          <a:prstGeom prst="rect">
            <a:avLst/>
          </a:prstGeom>
        </p:spPr>
        <p:txBody>
          <a:bodyPr vert="horz" lIns="80183" tIns="40099" rIns="80183" bIns="40099" rtlCol="0" anchor="ctr"/>
          <a:lstStyle>
            <a:lvl1pPr algn="l">
              <a:defRPr sz="1100">
                <a:solidFill>
                  <a:srgbClr val="0094CA"/>
                </a:solidFill>
              </a:defRPr>
            </a:lvl1pPr>
          </a:lstStyle>
          <a:p>
            <a:pPr defTabSz="400899"/>
            <a:fld id="{8F5C681F-1FB5-764D-BC0F-BB7944416E1E}" type="datetime1">
              <a:rPr lang="en-US" smtClean="0">
                <a:latin typeface="Calibri"/>
                <a:ea typeface="Calibri"/>
                <a:cs typeface="Calibri"/>
                <a:sym typeface="Calibri"/>
              </a:rPr>
              <a:pPr defTabSz="400899"/>
              <a:t>18-01-18</a:t>
            </a:fld>
            <a:endParaRPr lang="sv-S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3" y="6356746"/>
            <a:ext cx="2895600" cy="365125"/>
          </a:xfrm>
          <a:prstGeom prst="rect">
            <a:avLst/>
          </a:prstGeom>
        </p:spPr>
        <p:txBody>
          <a:bodyPr vert="horz" lIns="80183" tIns="40099" rIns="80183" bIns="40099" rtlCol="0" anchor="ctr"/>
          <a:lstStyle>
            <a:lvl1pPr algn="ctr">
              <a:defRPr sz="1100">
                <a:solidFill>
                  <a:srgbClr val="0094CA"/>
                </a:solidFill>
              </a:defRPr>
            </a:lvl1pPr>
          </a:lstStyle>
          <a:p>
            <a:pPr defTabSz="400899"/>
            <a:endParaRPr lang="sv-S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746"/>
            <a:ext cx="2133600" cy="365125"/>
          </a:xfrm>
          <a:prstGeom prst="rect">
            <a:avLst/>
          </a:prstGeom>
        </p:spPr>
        <p:txBody>
          <a:bodyPr vert="horz" lIns="80183" tIns="40099" rIns="80183" bIns="40099" rtlCol="0" anchor="ctr"/>
          <a:lstStyle>
            <a:lvl1pPr algn="r">
              <a:defRPr sz="1100">
                <a:solidFill>
                  <a:srgbClr val="0094CA"/>
                </a:solidFill>
              </a:defRPr>
            </a:lvl1pPr>
          </a:lstStyle>
          <a:p>
            <a:pPr defTabSz="400899"/>
            <a:fld id="{038C62C7-F79B-CD4A-A5DF-5683BBEC4A65}" type="slidenum">
              <a:rPr lang="sv-SE" smtClean="0">
                <a:latin typeface="Calibri"/>
                <a:ea typeface="Calibri"/>
                <a:cs typeface="Calibri"/>
                <a:sym typeface="Calibri"/>
              </a:rPr>
              <a:pPr defTabSz="400899"/>
              <a:t>‹#›</a:t>
            </a:fld>
            <a:endParaRPr lang="sv-S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4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83" tIns="40099" rIns="80183" bIns="40099" rtlCol="0" anchor="ctr"/>
          <a:lstStyle/>
          <a:p>
            <a:pPr algn="ctr" defTabSz="400899"/>
            <a:endParaRPr lang="sv-SE" sz="1600">
              <a:solidFill>
                <a:srgbClr val="0094CA"/>
              </a:solidFill>
              <a:latin typeface="Calibri"/>
              <a:sym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010" y="379009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392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11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</p:sldLayoutIdLst>
  <p:hf sldNum="0" hdr="0" ftr="0" dt="0"/>
  <p:txStyles>
    <p:titleStyle>
      <a:lvl1pPr algn="l" defTabSz="400899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0899" rtl="0" eaLnBrk="1" latinLnBrk="0" hangingPunct="1">
        <a:lnSpc>
          <a:spcPts val="2125"/>
        </a:lnSpc>
        <a:spcBef>
          <a:spcPct val="20000"/>
        </a:spcBef>
        <a:spcAft>
          <a:spcPts val="1064"/>
        </a:spcAft>
        <a:buFont typeface="Wingdings" charset="2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00899" indent="0" algn="l" defTabSz="400899" rtl="0" eaLnBrk="1" latinLnBrk="0" hangingPunct="1">
        <a:spcBef>
          <a:spcPct val="20000"/>
        </a:spcBef>
        <a:buFont typeface="Wingdings" charset="2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801811" indent="0" algn="l" defTabSz="400899" rtl="0" eaLnBrk="1" latinLnBrk="0" hangingPunct="1">
        <a:spcBef>
          <a:spcPct val="20000"/>
        </a:spcBef>
        <a:buFont typeface="Wingdings" charset="2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202726" indent="0" algn="l" defTabSz="400899" rtl="0" eaLnBrk="1" latinLnBrk="0" hangingPunct="1">
        <a:spcBef>
          <a:spcPct val="20000"/>
        </a:spcBef>
        <a:buFont typeface="Wingdings" charset="2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603650" indent="0" algn="l" defTabSz="400899" rtl="0" eaLnBrk="1" latinLnBrk="0" hangingPunct="1">
        <a:spcBef>
          <a:spcPct val="20000"/>
        </a:spcBef>
        <a:buFont typeface="Wingdings" charset="2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205026" indent="-200440" algn="l" defTabSz="4008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942" indent="-200440" algn="l" defTabSz="4008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863" indent="-200440" algn="l" defTabSz="4008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771" indent="-200440" algn="l" defTabSz="4008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99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11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6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0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69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3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3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23" algn="l" defTabSz="4008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771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580" tIns="45580" rIns="45580" bIns="4558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580" tIns="45580" rIns="45580" bIns="4558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823" y="6400683"/>
            <a:ext cx="272989" cy="276716"/>
          </a:xfrm>
          <a:prstGeom prst="rect">
            <a:avLst/>
          </a:prstGeom>
          <a:ln w="12700">
            <a:miter lim="400000"/>
          </a:ln>
        </p:spPr>
        <p:txBody>
          <a:bodyPr wrap="none" lIns="45580" tIns="45580" rIns="45580" bIns="45580" anchor="ctr">
            <a:spAutoFit/>
          </a:bodyPr>
          <a:lstStyle>
            <a:lvl1pPr algn="r" defTabSz="455768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ea typeface="Calibri"/>
                <a:cs typeface="Calibri"/>
                <a:sym typeface="Calibri"/>
              </a:rPr>
              <a:pPr hangingPunct="0"/>
              <a:t>‹#›</a:t>
            </a:fld>
            <a:endParaRPr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9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2" r:id="rId2"/>
    <p:sldLayoutId id="2147483993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transition xmlns:p14="http://schemas.microsoft.com/office/powerpoint/2010/main" spd="med"/>
  <p:txStyles>
    <p:titleStyle>
      <a:lvl1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1825" marR="0" indent="-341825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1316" marR="0" indent="-325555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5385" marR="0" indent="-303846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1924" marR="0" indent="-364619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7692" marR="0" indent="-364619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3461" marR="0" indent="-364619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9232" marR="0" indent="-364619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5001" marR="0" indent="-364619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0768" marR="0" indent="-364619" algn="l" defTabSz="455768" latinLnBrk="0">
        <a:lnSpc>
          <a:spcPct val="100000"/>
        </a:lnSpc>
        <a:spcBef>
          <a:spcPts val="699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5768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1536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67311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3077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78847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34619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0384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46152" algn="r" defTabSz="4557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22" y="1964945"/>
            <a:ext cx="6536399" cy="4038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8"/>
            <a:ext cx="21336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062"/>
            <a:fld id="{8F5C681F-1FB5-764D-BC0F-BB7944416E1E}" type="datetime1">
              <a:rPr lang="en-US" smtClean="0">
                <a:latin typeface="Calibri"/>
              </a:rPr>
              <a:pPr defTabSz="457062"/>
              <a:t>18-01-18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062"/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062"/>
            <a:fld id="{038C62C7-F79B-CD4A-A5DF-5683BBEC4A65}" type="slidenum">
              <a:rPr lang="sv-SE" smtClean="0">
                <a:latin typeface="Calibri"/>
              </a:rPr>
              <a:pPr defTabSz="457062"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457062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80" y="378767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5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46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</p:sldLayoutIdLst>
  <p:hf sldNum="0" hdr="0" ftr="0" dt="0"/>
  <p:txStyles>
    <p:titleStyle>
      <a:lvl1pPr algn="l" defTabSz="457062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062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062" indent="0" algn="l" defTabSz="457062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126" indent="0" algn="l" defTabSz="457062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189" indent="0" algn="l" defTabSz="457062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252" indent="0" algn="l" defTabSz="457062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3846" indent="-228531" algn="l" defTabSz="4570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4570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1" algn="l" defTabSz="4570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5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457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9575" y="358775"/>
            <a:ext cx="51085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Klicken bearbeiten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3625" y="1346200"/>
            <a:ext cx="7726363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143875" y="6275388"/>
            <a:ext cx="6461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92D282-9408-4372-ABC6-40F97FC8CAC9}" type="slidenum">
              <a:rPr lang="de-DE">
                <a:solidFill>
                  <a:srgbClr val="000000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933" name="Line 5"/>
          <p:cNvSpPr>
            <a:spLocks noChangeShapeType="1"/>
          </p:cNvSpPr>
          <p:nvPr userDrawn="1"/>
        </p:nvSpPr>
        <p:spPr bwMode="gray">
          <a:xfrm flipH="1">
            <a:off x="0" y="1045009"/>
            <a:ext cx="9144000" cy="7727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936" name="Line 8"/>
          <p:cNvSpPr>
            <a:spLocks noChangeShapeType="1"/>
          </p:cNvSpPr>
          <p:nvPr userDrawn="1"/>
        </p:nvSpPr>
        <p:spPr bwMode="gray">
          <a:xfrm flipH="1">
            <a:off x="385763" y="6694488"/>
            <a:ext cx="8434387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8" descr="HZG_RGB_mitZusatz in E_300dpi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550"/>
            <a:ext cx="1944216" cy="49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GEMS-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07" y="548680"/>
            <a:ext cx="1134241" cy="4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" y="37071"/>
            <a:ext cx="507436" cy="95987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96162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90525" indent="-388938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2pPr>
      <a:lvl3pPr marL="7842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3pPr>
      <a:lvl4pPr marL="11779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4pPr>
      <a:lvl5pPr marL="15716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5pPr>
      <a:lvl6pPr marL="20288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6pPr>
      <a:lvl7pPr marL="24860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7pPr>
      <a:lvl8pPr marL="29432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8pPr>
      <a:lvl9pPr marL="3400425" indent="-392113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00" algn="l"/>
          <a:tab pos="787400" algn="l"/>
          <a:tab pos="1181100" algn="l"/>
          <a:tab pos="1574800" algn="l"/>
        </a:tabLst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jpeg"/><Relationship Id="rId12" Type="http://schemas.openxmlformats.org/officeDocument/2006/relationships/image" Target="../media/image64.jpeg"/><Relationship Id="rId13" Type="http://schemas.openxmlformats.org/officeDocument/2006/relationships/image" Target="../media/image65.gif"/><Relationship Id="rId14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gif"/><Relationship Id="rId5" Type="http://schemas.openxmlformats.org/officeDocument/2006/relationships/image" Target="../media/image57.jpe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jpe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Neutron Scattering Systems (NSS):</a:t>
            </a:r>
            <a:br>
              <a:rPr lang="en-US" sz="4000" dirty="0" smtClean="0"/>
            </a:br>
            <a:r>
              <a:rPr lang="en-US" sz="4000" dirty="0" smtClean="0"/>
              <a:t>Overview and Status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1568"/>
            <a:ext cx="6400800" cy="841648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Andreas Schreyer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Director for Science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</a:t>
            </a:r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21.11.2017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6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4" y="-27384"/>
            <a:ext cx="6840121" cy="92192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NSS Project Instruments </a:t>
            </a:r>
            <a:br>
              <a:rPr lang="en-US" sz="2800" dirty="0" smtClean="0"/>
            </a:br>
            <a:r>
              <a:rPr lang="en-US" sz="2800" dirty="0" smtClean="0"/>
              <a:t> All are funded to be world leading in 2023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732444"/>
              </p:ext>
            </p:extLst>
          </p:nvPr>
        </p:nvGraphicFramePr>
        <p:xfrm>
          <a:off x="0" y="1063584"/>
          <a:ext cx="9144000" cy="598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820"/>
                <a:gridCol w="3132433"/>
                <a:gridCol w="783390"/>
                <a:gridCol w="688434"/>
                <a:gridCol w="3327923"/>
              </a:tblGrid>
              <a:tr h="47715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Comple-tion</a:t>
                      </a:r>
                      <a:endParaRPr lang="en-US" sz="1400" b="0" dirty="0" smtClean="0"/>
                    </a:p>
                    <a:p>
                      <a:pPr algn="ctr"/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 at Cost book value</a:t>
                      </a:r>
                    </a:p>
                    <a:p>
                      <a:pPr algn="ctr"/>
                      <a:r>
                        <a:rPr lang="en-US" sz="1400" b="0" baseline="0" dirty="0" smtClean="0"/>
                        <a:t>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305548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/>
                        <a:buNone/>
                      </a:pPr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118768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/>
                        <a:buNone/>
                      </a:pPr>
                      <a:r>
                        <a:rPr lang="en-US" sz="1200" dirty="0" smtClean="0"/>
                        <a:t>4.6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4190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305548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/>
                        <a:buNone/>
                      </a:pPr>
                      <a:r>
                        <a:rPr lang="en-US" sz="1200" dirty="0" smtClean="0"/>
                        <a:t>1.9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2125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3055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1733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/>
                        <a:buNone/>
                      </a:pPr>
                      <a:r>
                        <a:rPr lang="en-US" sz="1200" dirty="0" smtClean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305548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2 - 6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/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/>
                        <a:t>12.00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30554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55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199.59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56.4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7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3224" y="1123673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 defTabSz="457114" hangingPunct="0"/>
            <a:endParaRPr lang="en-US" sz="1286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00" y="1692000"/>
            <a:ext cx="6310800" cy="448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" y="-16232"/>
            <a:ext cx="7347185" cy="10975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Neutron </a:t>
            </a:r>
            <a:r>
              <a:rPr lang="en-US" dirty="0"/>
              <a:t>Beam Instrument Schedule   </a:t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</a:t>
            </a:r>
            <a:r>
              <a:rPr lang="en-US" sz="2000" dirty="0" smtClean="0"/>
              <a:t>V3.4,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September </a:t>
            </a:r>
            <a:r>
              <a:rPr lang="en-US" sz="2000" dirty="0"/>
              <a:t>2017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2" y="1912904"/>
            <a:ext cx="2238908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 hangingPunct="0">
              <a:spcBef>
                <a:spcPts val="600"/>
              </a:spcBef>
            </a:pPr>
            <a:r>
              <a:rPr lang="en-US" sz="1400" b="1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</a:p>
          <a:p>
            <a:pPr marL="133350" indent="-133350" defTabSz="914418" hangingPunct="0">
              <a:spcBef>
                <a:spcPts val="600"/>
              </a:spcBef>
              <a:buFont typeface="Arial" charset="0"/>
              <a:buChar char="•"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Assumes 2MW maximum power until end 2025</a:t>
            </a:r>
          </a:p>
          <a:p>
            <a:pPr marL="133350" indent="-133350" defTabSz="914418" hangingPunct="0">
              <a:spcBef>
                <a:spcPts val="600"/>
              </a:spcBef>
              <a:buFont typeface="Arial" charset="0"/>
              <a:buChar char="•"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Phases aligned with TG2 reviews on </a:t>
            </a:r>
            <a:r>
              <a:rPr lang="en-US" sz="1400" kern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kern="0" baseline="3000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kern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NBIs</a:t>
            </a:r>
            <a:endParaRPr lang="en-US" sz="1400" kern="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" indent="-133350" defTabSz="914418" hangingPunct="0">
              <a:spcBef>
                <a:spcPts val="600"/>
              </a:spcBef>
              <a:buFont typeface="Arial" charset="0"/>
              <a:buChar char="•"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Installation &amp; Integration (TG4) + Hot Commissioning (TG5) for first 8 NBIs aligned with draft BOI plan </a:t>
            </a:r>
            <a:r>
              <a:rPr lang="en-US" sz="1400" i="1" kern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 i="1" kern="0" dirty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schedule match typically within 1 month) 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1400" kern="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9999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Preliminary Design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Detailed Design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Manufacturing &amp; Procurement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Installation &amp; Integration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Hot Commissioning/Early science 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 hangingPunct="0"/>
                <a:endParaRPr lang="en-US" sz="1286" kern="0">
                  <a:solidFill>
                    <a:prstClr val="white"/>
                  </a:solidFill>
                  <a:latin typeface="Calibri"/>
                  <a:sym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214554" y="1084336"/>
            <a:ext cx="824437" cy="652871"/>
          </a:xfrm>
          <a:prstGeom prst="rect">
            <a:avLst/>
          </a:prstGeom>
          <a:noFill/>
        </p:spPr>
        <p:txBody>
          <a:bodyPr wrap="square" lIns="0" tIns="45720" rIns="36000" bIns="45720" rtlCol="0">
            <a:spAutoFit/>
          </a:bodyPr>
          <a:lstStyle/>
          <a:p>
            <a:pPr algn="ctr" defTabSz="914418" hangingPunct="0"/>
            <a:r>
              <a:rPr lang="en-US" sz="1214" kern="0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Hot Commission </a:t>
            </a:r>
          </a:p>
          <a:p>
            <a:pPr algn="ctr" defTabSz="914418" hangingPunct="0"/>
            <a:r>
              <a:rPr lang="en-US" sz="1214" kern="0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 hangingPunct="0"/>
            <a:endParaRPr lang="en-US" sz="1286" kern="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368103" y="6097725"/>
            <a:ext cx="5449490" cy="279179"/>
            <a:chOff x="3283200" y="6392361"/>
            <a:chExt cx="5552725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488061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 hangingPunct="0"/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2016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2017      2018      </a:t>
              </a:r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2019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2020       </a:t>
              </a:r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2021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2022      </a:t>
              </a:r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2023       2024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2025</a:t>
              </a:r>
              <a:endParaRPr lang="en-US" sz="1214" kern="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5579" y="1071173"/>
            <a:ext cx="5603525" cy="4906217"/>
            <a:chOff x="1914987" y="1442263"/>
            <a:chExt cx="5603525" cy="4906217"/>
          </a:xfrm>
        </p:grpSpPr>
        <p:sp>
          <p:nvSpPr>
            <p:cNvPr id="11" name="TextBox 10"/>
            <p:cNvSpPr txBox="1"/>
            <p:nvPr/>
          </p:nvSpPr>
          <p:spPr>
            <a:xfrm>
              <a:off x="1914987" y="3392902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 hangingPunct="0"/>
              <a:r>
                <a:rPr lang="en-US" sz="1429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14987" y="4701785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 hangingPunct="0"/>
              <a:r>
                <a:rPr lang="en-US" sz="1429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391" y="5376419"/>
              <a:ext cx="720080" cy="97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 hangingPunct="0"/>
              <a:r>
                <a:rPr lang="en-US" sz="1429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25050" y="1442263"/>
              <a:ext cx="3893462" cy="652871"/>
              <a:chOff x="3625050" y="1442263"/>
              <a:chExt cx="3893462" cy="65287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25050" y="1563603"/>
                <a:ext cx="702309" cy="4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 hangingPunct="0"/>
                <a:r>
                  <a:rPr lang="en-US" sz="1214" kern="0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57635" y="1442263"/>
                <a:ext cx="805893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 hangingPunct="0"/>
                <a:r>
                  <a:rPr lang="en-US" sz="1214" kern="0" dirty="0" smtClean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First access </a:t>
                </a:r>
                <a:r>
                  <a:rPr lang="en-US" sz="1214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95768" y="1554876"/>
                <a:ext cx="722744" cy="466025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 hangingPunct="0"/>
                <a:r>
                  <a:rPr lang="en-US" sz="1214" kern="0" dirty="0">
                    <a:solidFill>
                      <a:srgbClr val="008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66882" y="1637135"/>
                <a:ext cx="726833" cy="400110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 hangingPunct="0">
                  <a:lnSpc>
                    <a:spcPts val="1240"/>
                  </a:lnSpc>
                </a:pPr>
                <a:r>
                  <a:rPr lang="en-US" sz="1214" kern="0" dirty="0" smtClean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Beam </a:t>
                </a:r>
                <a:r>
                  <a:rPr lang="en-US" sz="1214" kern="0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 Target </a:t>
                </a:r>
              </a:p>
            </p:txBody>
          </p:sp>
        </p:grpSp>
      </p:grp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53692" y="1737207"/>
            <a:ext cx="473081" cy="2728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97" y="1211278"/>
            <a:ext cx="2059391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defTabSz="457114" hangingPunct="0">
              <a:spcBef>
                <a:spcPts val="600"/>
              </a:spcBef>
            </a:pPr>
            <a:r>
              <a:rPr lang="en-US" sz="1600" kern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600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still under discussion with ESS-ERIC Council </a:t>
            </a:r>
            <a:endParaRPr lang="en-US" sz="1600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48470" y="1722294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2.0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48470" y="5970767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.0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48470" y="2802414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48470" y="4869161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4487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3224" y="1123673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 defTabSz="457114" hangingPunct="0"/>
            <a:endParaRPr lang="en-US" sz="1286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00" y="1692000"/>
            <a:ext cx="6310800" cy="448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" y="-16232"/>
            <a:ext cx="7347185" cy="10975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Neutron </a:t>
            </a:r>
            <a:r>
              <a:rPr lang="en-US" dirty="0"/>
              <a:t>Beam Instrument Schedule   </a:t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</a:t>
            </a:r>
            <a:r>
              <a:rPr lang="en-US" sz="2000" dirty="0" smtClean="0"/>
              <a:t>V3.4,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September </a:t>
            </a:r>
            <a:r>
              <a:rPr lang="en-US" sz="2000" dirty="0"/>
              <a:t>2017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2" y="1912904"/>
            <a:ext cx="2238908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 hangingPunct="0">
              <a:spcBef>
                <a:spcPts val="600"/>
              </a:spcBef>
            </a:pPr>
            <a:r>
              <a:rPr lang="en-US" sz="1400" b="1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</a:p>
          <a:p>
            <a:pPr marL="133350" indent="-133350" defTabSz="914418" hangingPunct="0">
              <a:spcBef>
                <a:spcPts val="600"/>
              </a:spcBef>
              <a:buFont typeface="Arial" charset="0"/>
              <a:buChar char="•"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Assumes 2MW maximum power until end 2025</a:t>
            </a:r>
          </a:p>
          <a:p>
            <a:pPr marL="133350" indent="-133350" defTabSz="914418" hangingPunct="0">
              <a:spcBef>
                <a:spcPts val="600"/>
              </a:spcBef>
              <a:buFont typeface="Arial" charset="0"/>
              <a:buChar char="•"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Phases aligned with TG2 reviews on </a:t>
            </a:r>
            <a:r>
              <a:rPr lang="en-US" sz="1400" kern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kern="0" baseline="3000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kern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NBIs</a:t>
            </a:r>
            <a:endParaRPr lang="en-US" sz="1400" kern="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" indent="-133350" defTabSz="914418" hangingPunct="0">
              <a:spcBef>
                <a:spcPts val="600"/>
              </a:spcBef>
              <a:buFont typeface="Arial" charset="0"/>
              <a:buChar char="•"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Installation &amp; Integration (TG4) + Hot Commissioning (TG5) for first 8 NBIs aligned with draft BOI plan </a:t>
            </a:r>
            <a:r>
              <a:rPr lang="en-US" sz="1400" i="1" kern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 i="1" kern="0" dirty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schedule match typically within 1 month) 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1400" kern="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9999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Preliminary Design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Detailed Design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Manufacturing &amp; Procurement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Installation &amp; Integration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Hot Commissioning/Early science </a:t>
                </a:r>
              </a:p>
              <a:p>
                <a:pPr algn="r" defTabSz="914418" hangingPunct="0">
                  <a:spcAft>
                    <a:spcPts val="500"/>
                  </a:spcAft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 hangingPunct="0"/>
                <a:endParaRPr lang="en-US" sz="1286" kern="0">
                  <a:solidFill>
                    <a:prstClr val="white"/>
                  </a:solidFill>
                  <a:latin typeface="Calibri"/>
                  <a:sym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214554" y="1084336"/>
            <a:ext cx="824437" cy="652871"/>
          </a:xfrm>
          <a:prstGeom prst="rect">
            <a:avLst/>
          </a:prstGeom>
          <a:noFill/>
        </p:spPr>
        <p:txBody>
          <a:bodyPr wrap="square" lIns="0" tIns="45720" rIns="36000" bIns="45720" rtlCol="0">
            <a:spAutoFit/>
          </a:bodyPr>
          <a:lstStyle/>
          <a:p>
            <a:pPr algn="ctr" defTabSz="914418" hangingPunct="0"/>
            <a:r>
              <a:rPr lang="en-US" sz="1214" kern="0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Hot Commission </a:t>
            </a:r>
          </a:p>
          <a:p>
            <a:pPr algn="ctr" defTabSz="914418" hangingPunct="0"/>
            <a:r>
              <a:rPr lang="en-US" sz="1214" kern="0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 hangingPunct="0"/>
            <a:endParaRPr lang="en-US" sz="1286" kern="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368103" y="6097725"/>
            <a:ext cx="5449490" cy="279179"/>
            <a:chOff x="3283200" y="6392361"/>
            <a:chExt cx="5552725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488061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 hangingPunct="0"/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2016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2017      2018      </a:t>
              </a:r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2019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2020       </a:t>
              </a:r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2021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2022      </a:t>
              </a:r>
              <a:r>
                <a:rPr lang="en-US" sz="1214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2023       2024      </a:t>
              </a:r>
              <a:r>
                <a:rPr lang="en-US" sz="1214" kern="0" dirty="0" smtClean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2025</a:t>
              </a:r>
              <a:endParaRPr lang="en-US" sz="1214" kern="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5579" y="1071173"/>
            <a:ext cx="5603525" cy="4906217"/>
            <a:chOff x="1914987" y="1442263"/>
            <a:chExt cx="5603525" cy="4906217"/>
          </a:xfrm>
        </p:grpSpPr>
        <p:sp>
          <p:nvSpPr>
            <p:cNvPr id="11" name="TextBox 10"/>
            <p:cNvSpPr txBox="1"/>
            <p:nvPr/>
          </p:nvSpPr>
          <p:spPr>
            <a:xfrm>
              <a:off x="1914987" y="3392902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 hangingPunct="0"/>
              <a:r>
                <a:rPr lang="en-US" sz="1429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14987" y="4701785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 hangingPunct="0"/>
              <a:r>
                <a:rPr lang="en-US" sz="1429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391" y="5376419"/>
              <a:ext cx="720080" cy="97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 hangingPunct="0"/>
              <a:r>
                <a:rPr lang="en-US" sz="1429" kern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625050" y="1442263"/>
              <a:ext cx="3893462" cy="652871"/>
              <a:chOff x="3625050" y="1442263"/>
              <a:chExt cx="3893462" cy="65287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25050" y="1563603"/>
                <a:ext cx="702309" cy="4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 hangingPunct="0"/>
                <a:r>
                  <a:rPr lang="en-US" sz="1214" kern="0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57635" y="1442263"/>
                <a:ext cx="805893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 hangingPunct="0"/>
                <a:r>
                  <a:rPr lang="en-US" sz="1214" kern="0" dirty="0" smtClean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First access </a:t>
                </a:r>
                <a:r>
                  <a:rPr lang="en-US" sz="1214" kern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95768" y="1554876"/>
                <a:ext cx="722744" cy="466025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 hangingPunct="0"/>
                <a:r>
                  <a:rPr lang="en-US" sz="1214" kern="0" dirty="0">
                    <a:solidFill>
                      <a:srgbClr val="008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66882" y="1637135"/>
                <a:ext cx="726833" cy="400110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 hangingPunct="0">
                  <a:lnSpc>
                    <a:spcPts val="1240"/>
                  </a:lnSpc>
                </a:pPr>
                <a:r>
                  <a:rPr lang="en-US" sz="1214" kern="0" dirty="0" smtClean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Beam </a:t>
                </a:r>
                <a:r>
                  <a:rPr lang="en-US" sz="1214" kern="0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 Target </a:t>
                </a:r>
              </a:p>
            </p:txBody>
          </p:sp>
        </p:grpSp>
      </p:grp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53692" y="1737207"/>
            <a:ext cx="473081" cy="2728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97" y="1211278"/>
            <a:ext cx="2059391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defTabSz="457114" hangingPunct="0">
              <a:spcBef>
                <a:spcPts val="600"/>
              </a:spcBef>
            </a:pPr>
            <a:r>
              <a:rPr lang="en-US" sz="1600" kern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600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still under discussion with ESS-ERIC Council </a:t>
            </a:r>
            <a:endParaRPr lang="en-US" sz="1600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48470" y="1722294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2.0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48470" y="5970767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.0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48470" y="2802414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48470" y="4869161"/>
            <a:ext cx="444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7341" y="4221086"/>
            <a:ext cx="8326518" cy="1077218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Initially focus on reliable user operation at 2 MW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Ramp up to 5 MW later</a:t>
            </a:r>
          </a:p>
        </p:txBody>
      </p:sp>
    </p:spTree>
    <p:extLst>
      <p:ext uri="{BB962C8B-B14F-4D97-AF65-F5344CB8AC3E}">
        <p14:creationId xmlns:p14="http://schemas.microsoft.com/office/powerpoint/2010/main" val="21096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12" y="1412776"/>
            <a:ext cx="8497023" cy="500028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researchers who need neutron beams for their experiments.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From universities, institutes, industry.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provide tools &amp; support; they bring their projects and perform the experiments. Selection of experiments via proposal scheme by scientific excellence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2000-3000 visiting users/year. A stay can be days or weeks.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different disciplines: materials research, physics, chemistry, life science…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 will be a user facility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97035" y="7977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2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Screen Shot 2017-01-20 at 08.4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94"/>
            <a:ext cx="9133760" cy="33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13453" r="11160" b="21404"/>
          <a:stretch/>
        </p:blipFill>
        <p:spPr>
          <a:xfrm>
            <a:off x="936000" y="1428367"/>
            <a:ext cx="7342911" cy="5646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dirty="0" smtClean="0"/>
              <a:t>(September 2017)</a:t>
            </a:r>
            <a:endParaRPr lang="en-US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1700808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408" y="5121224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900527" y="3152321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026819" y="3199807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75" y="2795982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938" y="2454452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012" y="2334422"/>
            <a:ext cx="320040" cy="46711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031" y="2910112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038" y="5597971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47" y="5201183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682" y="605021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429" y="3782732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678" y="146306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694650" y="1388192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861693" y="1728895"/>
            <a:ext cx="1311129" cy="599763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372475" y="3220258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223088" y="3654862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039618" y="180866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652030" y="2734915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576611" y="206623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964687" y="2276538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18005" y="3244840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11363" y="2953867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3717" y="2454452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9538" y="3754122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046244" y="5348780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27984" y="5130041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532882" y="5750060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56077" y="4941126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69247" y="577381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6941" y="6055762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  <p:cxnSp>
        <p:nvCxnSpPr>
          <p:cNvPr id="7" name="Straight Connector 6"/>
          <p:cNvCxnSpPr>
            <a:stCxn id="101" idx="1"/>
          </p:cNvCxnSpPr>
          <p:nvPr/>
        </p:nvCxnSpPr>
        <p:spPr>
          <a:xfrm flipH="1">
            <a:off x="6523463" y="2089988"/>
            <a:ext cx="338230" cy="232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84311" y="1811024"/>
            <a:ext cx="439153" cy="302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6954" y="4725144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D07</a:t>
            </a:r>
            <a:endParaRPr lang="en-US" dirty="0"/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2360" y="6356388"/>
            <a:ext cx="87444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ESS Neutron Instruments 1-15 + test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beamline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4168" y="5517232"/>
            <a:ext cx="2891115" cy="738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635896" y="6309320"/>
            <a:ext cx="4070905" cy="455928"/>
            <a:chOff x="976557" y="5932960"/>
            <a:chExt cx="4070905" cy="45592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976557" y="6303189"/>
              <a:ext cx="4070905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76557" y="6221689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14112" y="6231692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451666" y="6231692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656995" y="6231692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093593" y="5941436"/>
              <a:ext cx="7165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059"/>
              <a:r>
                <a:rPr lang="en-US" sz="1100" dirty="0">
                  <a:solidFill>
                    <a:srgbClr val="4F81BD">
                      <a:lumMod val="75000"/>
                    </a:srgbClr>
                  </a:solidFill>
                </a:rPr>
                <a:t>100 m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83680" y="5932960"/>
              <a:ext cx="7165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059"/>
              <a:r>
                <a:rPr lang="en-US" sz="1100" dirty="0">
                  <a:solidFill>
                    <a:srgbClr val="4F81BD">
                      <a:lumMod val="75000"/>
                    </a:srgbClr>
                  </a:solidFill>
                </a:rPr>
                <a:t>150 m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79258" y="4725144"/>
            <a:ext cx="1836958" cy="366011"/>
            <a:chOff x="4265861" y="4645099"/>
            <a:chExt cx="1836958" cy="366011"/>
          </a:xfrm>
        </p:grpSpPr>
        <p:sp>
          <p:nvSpPr>
            <p:cNvPr id="61" name="TextBox 60"/>
            <p:cNvSpPr txBox="1"/>
            <p:nvPr/>
          </p:nvSpPr>
          <p:spPr>
            <a:xfrm>
              <a:off x="4265861" y="4645099"/>
              <a:ext cx="1116000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72000" rIns="3600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Test</a:t>
              </a:r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Beam Line</a:t>
              </a:r>
              <a:endParaRPr lang="en-US" sz="1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4" name="Picture 63" descr="Macintosh HD:Users:helenebjorkman:Desktop:ESS_Logo_Frugal_Blue_RGB.jpe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334" y="4646264"/>
              <a:ext cx="678485" cy="36484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527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13453" r="11160" b="21404"/>
          <a:stretch/>
        </p:blipFill>
        <p:spPr>
          <a:xfrm>
            <a:off x="936000" y="1428367"/>
            <a:ext cx="7342911" cy="5646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dirty="0" smtClean="0"/>
              <a:t>(September 2017)</a:t>
            </a:r>
            <a:endParaRPr lang="en-US" sz="1000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2372475" y="3220258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223088" y="3654862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039618" y="180866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652030" y="2734915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576611" y="206623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964687" y="2276538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18005" y="3244840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11363" y="2953867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3717" y="2454452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9538" y="3754122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046244" y="5348780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532882" y="5750060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56077" y="4941126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69247" y="577381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cxnSp>
        <p:nvCxnSpPr>
          <p:cNvPr id="7" name="Straight Connector 6"/>
          <p:cNvCxnSpPr>
            <a:stCxn id="101" idx="1"/>
          </p:cNvCxnSpPr>
          <p:nvPr/>
        </p:nvCxnSpPr>
        <p:spPr>
          <a:xfrm flipH="1">
            <a:off x="6523463" y="2089988"/>
            <a:ext cx="338230" cy="232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84311" y="1811024"/>
            <a:ext cx="439153" cy="302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" y="1556792"/>
            <a:ext cx="2433245" cy="1323379"/>
          </a:xfrm>
          <a:prstGeom prst="rect">
            <a:avLst/>
          </a:prstGeom>
          <a:noFill/>
        </p:spPr>
        <p:txBody>
          <a:bodyPr wrap="none" lIns="91374" tIns="45690" rIns="91374" bIns="45690" rtlCol="0">
            <a:spAutoFit/>
          </a:bodyPr>
          <a:lstStyle/>
          <a:p>
            <a:pPr defTabSz="913740"/>
            <a:r>
              <a:rPr lang="en-US" sz="1600" b="1" dirty="0">
                <a:solidFill>
                  <a:srgbClr val="FF0000"/>
                </a:solidFill>
              </a:rPr>
              <a:t>Hall 1</a:t>
            </a:r>
            <a:endParaRPr lang="en-US" sz="1600" b="1" dirty="0">
              <a:solidFill>
                <a:prstClr val="black"/>
              </a:solidFill>
            </a:endParaRPr>
          </a:p>
          <a:p>
            <a:pPr defTabSz="913740"/>
            <a:r>
              <a:rPr lang="en-US" sz="1600" b="1" dirty="0">
                <a:solidFill>
                  <a:prstClr val="black"/>
                </a:solidFill>
              </a:rPr>
              <a:t>D07 </a:t>
            </a:r>
            <a:r>
              <a:rPr lang="en-US" sz="1600" dirty="0">
                <a:solidFill>
                  <a:prstClr val="black"/>
                </a:solidFill>
              </a:rPr>
              <a:t>1 × Life Science, 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× Cold room</a:t>
            </a:r>
          </a:p>
          <a:p>
            <a:pPr defTabSz="913740"/>
            <a:r>
              <a:rPr lang="en-US" sz="1600" b="1" dirty="0">
                <a:solidFill>
                  <a:prstClr val="black"/>
                </a:solidFill>
              </a:rPr>
              <a:t>D08 </a:t>
            </a:r>
            <a:r>
              <a:rPr lang="en-US" sz="1600" dirty="0">
                <a:solidFill>
                  <a:prstClr val="black"/>
                </a:solidFill>
              </a:rPr>
              <a:t>1 × Chemistry,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x Radioactive Mat. L.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1560" y="5147900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D07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931210" y="2129995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D08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721" y="4005064"/>
            <a:ext cx="1501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D07 deferred</a:t>
            </a:r>
          </a:p>
          <a:p>
            <a:r>
              <a:rPr lang="en-US" dirty="0" smtClean="0"/>
              <a:t>to early Initial </a:t>
            </a:r>
          </a:p>
          <a:p>
            <a:r>
              <a:rPr lang="en-US" dirty="0" smtClean="0"/>
              <a:t>Operations</a:t>
            </a:r>
          </a:p>
          <a:p>
            <a:endParaRPr lang="en-US" dirty="0" smtClean="0"/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2360" y="6356388"/>
            <a:ext cx="87444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35637" y="4005064"/>
            <a:ext cx="2472867" cy="1815821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defTabSz="913740"/>
            <a:r>
              <a:rPr lang="en-US" sz="1600" b="1" dirty="0">
                <a:solidFill>
                  <a:srgbClr val="FF0000"/>
                </a:solidFill>
              </a:rPr>
              <a:t>Hall3</a:t>
            </a:r>
            <a:endParaRPr lang="en-US" sz="1600" b="1" dirty="0">
              <a:solidFill>
                <a:prstClr val="black"/>
              </a:solidFill>
            </a:endParaRPr>
          </a:p>
          <a:p>
            <a:pPr defTabSz="913740"/>
            <a:r>
              <a:rPr lang="en-US" sz="1600" b="1" dirty="0">
                <a:solidFill>
                  <a:prstClr val="black"/>
                </a:solidFill>
              </a:rPr>
              <a:t>E03 </a:t>
            </a:r>
            <a:r>
              <a:rPr lang="en-US" sz="1600" dirty="0">
                <a:solidFill>
                  <a:prstClr val="black"/>
                </a:solidFill>
              </a:rPr>
              <a:t>1 × Engineering</a:t>
            </a:r>
          </a:p>
          <a:p>
            <a:pPr defTabSz="913740"/>
            <a:r>
              <a:rPr lang="en-US" sz="1600" b="1" dirty="0">
                <a:solidFill>
                  <a:prstClr val="black"/>
                </a:solidFill>
              </a:rPr>
              <a:t>E04 </a:t>
            </a:r>
            <a:r>
              <a:rPr lang="en-US" sz="1600" dirty="0">
                <a:solidFill>
                  <a:prstClr val="black"/>
                </a:solidFill>
              </a:rPr>
              <a:t>1 × Life Science, 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× Cold room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× Instrument room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× Chemistry, 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× Characterization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2040" y="5013176"/>
            <a:ext cx="2283164" cy="1077157"/>
          </a:xfrm>
          <a:prstGeom prst="rect">
            <a:avLst/>
          </a:prstGeom>
          <a:noFill/>
        </p:spPr>
        <p:txBody>
          <a:bodyPr wrap="none" lIns="91374" tIns="45690" rIns="91374" bIns="45690" rtlCol="0">
            <a:spAutoFit/>
          </a:bodyPr>
          <a:lstStyle/>
          <a:p>
            <a:pPr defTabSz="913740"/>
            <a:r>
              <a:rPr lang="en-US" sz="1600" b="1" dirty="0">
                <a:solidFill>
                  <a:srgbClr val="FF0000"/>
                </a:solidFill>
              </a:rPr>
              <a:t>Hall 2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endParaRPr lang="en-US" sz="1600" b="1" dirty="0">
              <a:solidFill>
                <a:prstClr val="black"/>
              </a:solidFill>
            </a:endParaRPr>
          </a:p>
          <a:p>
            <a:pPr defTabSz="913740"/>
            <a:r>
              <a:rPr lang="en-US" sz="1600" b="1" dirty="0">
                <a:solidFill>
                  <a:prstClr val="black"/>
                </a:solidFill>
              </a:rPr>
              <a:t>D04 </a:t>
            </a:r>
            <a:r>
              <a:rPr lang="en-US" sz="1600" dirty="0">
                <a:solidFill>
                  <a:prstClr val="black"/>
                </a:solidFill>
              </a:rPr>
              <a:t>1 × Life Science, 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1 × Cold room</a:t>
            </a:r>
          </a:p>
          <a:p>
            <a:pPr defTabSz="913740"/>
            <a:r>
              <a:rPr lang="en-US" sz="1600" dirty="0">
                <a:solidFill>
                  <a:prstClr val="black"/>
                </a:solidFill>
              </a:rPr>
              <a:t>        2 × Instrument room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75426" y="6093296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D04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12360" y="2564904"/>
            <a:ext cx="53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E04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04248" y="1484784"/>
            <a:ext cx="53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E03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ESS Neutron Instruments 1-15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lang="en-US" sz="2800" kern="0" dirty="0" smtClean="0"/>
              <a:t>and </a:t>
            </a:r>
            <a:r>
              <a:rPr lang="en-US" sz="2800" kern="0" dirty="0"/>
              <a:t>S</a:t>
            </a:r>
            <a:r>
              <a:rPr lang="en-US" sz="2800" kern="0" dirty="0" smtClean="0"/>
              <a:t>upport Infrastructure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635896" y="6309320"/>
            <a:ext cx="4070905" cy="455928"/>
            <a:chOff x="976557" y="5932960"/>
            <a:chExt cx="4070905" cy="45592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976557" y="6303189"/>
              <a:ext cx="4070905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76557" y="6221689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14112" y="6231692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451666" y="6231692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656995" y="6231692"/>
              <a:ext cx="0" cy="1571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093593" y="5941436"/>
              <a:ext cx="7165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059"/>
              <a:r>
                <a:rPr lang="en-US" sz="1100" dirty="0">
                  <a:solidFill>
                    <a:srgbClr val="4F81BD">
                      <a:lumMod val="75000"/>
                    </a:srgbClr>
                  </a:solidFill>
                </a:rPr>
                <a:t>100 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83680" y="5932960"/>
              <a:ext cx="7165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059"/>
              <a:r>
                <a:rPr lang="en-US" sz="1100" dirty="0">
                  <a:solidFill>
                    <a:srgbClr val="4F81BD">
                      <a:lumMod val="75000"/>
                    </a:srgbClr>
                  </a:solidFill>
                </a:rPr>
                <a:t>150 m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27984" y="5130041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9258" y="4725144"/>
            <a:ext cx="1116000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lIns="72000" rIns="3600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Test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Beam Line</a:t>
            </a:r>
            <a:endParaRPr lang="en-US" sz="1400" b="1" dirty="0"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1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Instrument Ramp-up</a:t>
            </a:r>
            <a:endParaRPr lang="en-US" dirty="0"/>
          </a:p>
        </p:txBody>
      </p:sp>
      <p:sp>
        <p:nvSpPr>
          <p:cNvPr id="193" name="Right Triangle 192"/>
          <p:cNvSpPr/>
          <p:nvPr/>
        </p:nvSpPr>
        <p:spPr>
          <a:xfrm flipH="1">
            <a:off x="4232610" y="5890998"/>
            <a:ext cx="36000" cy="651581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/>
          <p:cNvSpPr/>
          <p:nvPr/>
        </p:nvSpPr>
        <p:spPr>
          <a:xfrm rot="10800000">
            <a:off x="4162860" y="6518327"/>
            <a:ext cx="45719" cy="242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5" name="Rectangle 194"/>
          <p:cNvSpPr/>
          <p:nvPr/>
        </p:nvSpPr>
        <p:spPr>
          <a:xfrm rot="10800000">
            <a:off x="4331510" y="6514285"/>
            <a:ext cx="36000" cy="28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7" name="Rectangle 196"/>
          <p:cNvSpPr/>
          <p:nvPr/>
        </p:nvSpPr>
        <p:spPr>
          <a:xfrm rot="10800000">
            <a:off x="4382671" y="6514285"/>
            <a:ext cx="36000" cy="28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9" name="Rectangle 198"/>
          <p:cNvSpPr/>
          <p:nvPr/>
        </p:nvSpPr>
        <p:spPr>
          <a:xfrm rot="10800000">
            <a:off x="4437102" y="6514285"/>
            <a:ext cx="36000" cy="28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1" name="Rectangle 200"/>
          <p:cNvSpPr/>
          <p:nvPr/>
        </p:nvSpPr>
        <p:spPr>
          <a:xfrm rot="10800000">
            <a:off x="4573182" y="6343179"/>
            <a:ext cx="46610" cy="199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2" name="Rectangle 201"/>
          <p:cNvSpPr/>
          <p:nvPr/>
        </p:nvSpPr>
        <p:spPr>
          <a:xfrm rot="10800000">
            <a:off x="4645904" y="6343179"/>
            <a:ext cx="46610" cy="199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6" name="Rectangle 205"/>
          <p:cNvSpPr/>
          <p:nvPr/>
        </p:nvSpPr>
        <p:spPr>
          <a:xfrm rot="10800000">
            <a:off x="4733013" y="6062524"/>
            <a:ext cx="36000" cy="4800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9" name="Rectangle 228"/>
          <p:cNvSpPr/>
          <p:nvPr/>
        </p:nvSpPr>
        <p:spPr>
          <a:xfrm rot="10800000">
            <a:off x="4789806" y="6062524"/>
            <a:ext cx="36000" cy="4800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0" name="Rectangle 229"/>
          <p:cNvSpPr/>
          <p:nvPr/>
        </p:nvSpPr>
        <p:spPr>
          <a:xfrm rot="10800000">
            <a:off x="4854176" y="6062524"/>
            <a:ext cx="36000" cy="4800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3" name="Rectangle 232"/>
          <p:cNvSpPr/>
          <p:nvPr/>
        </p:nvSpPr>
        <p:spPr>
          <a:xfrm rot="10800000">
            <a:off x="5000111" y="5572529"/>
            <a:ext cx="21600" cy="970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6" name="Rectangle 235"/>
          <p:cNvSpPr/>
          <p:nvPr/>
        </p:nvSpPr>
        <p:spPr>
          <a:xfrm rot="10800000">
            <a:off x="5104534" y="5572529"/>
            <a:ext cx="21600" cy="970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7" name="Rectangle 236"/>
          <p:cNvSpPr/>
          <p:nvPr/>
        </p:nvSpPr>
        <p:spPr>
          <a:xfrm rot="10800000">
            <a:off x="5053680" y="5572529"/>
            <a:ext cx="21600" cy="970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8" name="Rectangle 237"/>
          <p:cNvSpPr/>
          <p:nvPr/>
        </p:nvSpPr>
        <p:spPr>
          <a:xfrm rot="10800000">
            <a:off x="5157314" y="5087505"/>
            <a:ext cx="25200" cy="1455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9" name="Rectangle 238"/>
          <p:cNvSpPr/>
          <p:nvPr/>
        </p:nvSpPr>
        <p:spPr>
          <a:xfrm rot="10800000">
            <a:off x="5214422" y="5087505"/>
            <a:ext cx="46800" cy="1455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1" name="Rectangle 240"/>
          <p:cNvSpPr/>
          <p:nvPr/>
        </p:nvSpPr>
        <p:spPr>
          <a:xfrm rot="10800000">
            <a:off x="5282007" y="5087505"/>
            <a:ext cx="46800" cy="1455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2" name="Rectangle 241"/>
          <p:cNvSpPr/>
          <p:nvPr/>
        </p:nvSpPr>
        <p:spPr>
          <a:xfrm rot="10800000">
            <a:off x="5402038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3" name="Rectangle 242"/>
          <p:cNvSpPr/>
          <p:nvPr/>
        </p:nvSpPr>
        <p:spPr>
          <a:xfrm rot="10800000">
            <a:off x="5473891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4" name="Rectangle 243"/>
          <p:cNvSpPr/>
          <p:nvPr/>
        </p:nvSpPr>
        <p:spPr>
          <a:xfrm rot="10800000">
            <a:off x="5534447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5" name="Rectangle 244"/>
          <p:cNvSpPr/>
          <p:nvPr/>
        </p:nvSpPr>
        <p:spPr>
          <a:xfrm rot="10800000">
            <a:off x="5596672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6" name="Rectangle 245"/>
          <p:cNvSpPr/>
          <p:nvPr/>
        </p:nvSpPr>
        <p:spPr>
          <a:xfrm rot="10800000">
            <a:off x="5656858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7" name="Rectangle 246"/>
          <p:cNvSpPr/>
          <p:nvPr/>
        </p:nvSpPr>
        <p:spPr>
          <a:xfrm rot="10800000">
            <a:off x="5717045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5" name="Rectangle 254"/>
          <p:cNvSpPr/>
          <p:nvPr/>
        </p:nvSpPr>
        <p:spPr>
          <a:xfrm rot="10800000">
            <a:off x="5836424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6" name="Rectangle 255"/>
          <p:cNvSpPr/>
          <p:nvPr/>
        </p:nvSpPr>
        <p:spPr>
          <a:xfrm rot="10800000">
            <a:off x="5898752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7" name="Rectangle 256"/>
          <p:cNvSpPr/>
          <p:nvPr/>
        </p:nvSpPr>
        <p:spPr>
          <a:xfrm rot="10800000">
            <a:off x="5962483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8" name="Rectangle 257"/>
          <p:cNvSpPr/>
          <p:nvPr/>
        </p:nvSpPr>
        <p:spPr>
          <a:xfrm rot="10800000">
            <a:off x="6031058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9" name="Rectangle 258"/>
          <p:cNvSpPr/>
          <p:nvPr/>
        </p:nvSpPr>
        <p:spPr>
          <a:xfrm rot="10800000">
            <a:off x="6091244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0" name="Rectangle 259"/>
          <p:cNvSpPr/>
          <p:nvPr/>
        </p:nvSpPr>
        <p:spPr>
          <a:xfrm rot="10800000">
            <a:off x="6151431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1" name="Rectangle 260"/>
          <p:cNvSpPr/>
          <p:nvPr/>
        </p:nvSpPr>
        <p:spPr>
          <a:xfrm rot="10800000">
            <a:off x="6270269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2" name="Rectangle 261"/>
          <p:cNvSpPr/>
          <p:nvPr/>
        </p:nvSpPr>
        <p:spPr>
          <a:xfrm rot="10800000">
            <a:off x="6330455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3" name="Rectangle 262"/>
          <p:cNvSpPr/>
          <p:nvPr/>
        </p:nvSpPr>
        <p:spPr>
          <a:xfrm rot="10800000">
            <a:off x="6390642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9" name="Rectangle 278"/>
          <p:cNvSpPr/>
          <p:nvPr/>
        </p:nvSpPr>
        <p:spPr>
          <a:xfrm rot="10800000">
            <a:off x="6463956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0" name="Rectangle 279"/>
          <p:cNvSpPr/>
          <p:nvPr/>
        </p:nvSpPr>
        <p:spPr>
          <a:xfrm rot="10800000">
            <a:off x="6524142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1" name="Rectangle 280"/>
          <p:cNvSpPr/>
          <p:nvPr/>
        </p:nvSpPr>
        <p:spPr>
          <a:xfrm rot="10800000">
            <a:off x="6584329" y="4602481"/>
            <a:ext cx="46800" cy="1940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2" name="Rectangle 281"/>
          <p:cNvSpPr/>
          <p:nvPr/>
        </p:nvSpPr>
        <p:spPr>
          <a:xfrm rot="10800000">
            <a:off x="6703167" y="4598578"/>
            <a:ext cx="46800" cy="19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3" name="Rectangle 282"/>
          <p:cNvSpPr/>
          <p:nvPr/>
        </p:nvSpPr>
        <p:spPr>
          <a:xfrm rot="10800000">
            <a:off x="6763353" y="4598578"/>
            <a:ext cx="46800" cy="19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4" name="Rectangle 283"/>
          <p:cNvSpPr/>
          <p:nvPr/>
        </p:nvSpPr>
        <p:spPr>
          <a:xfrm rot="10800000">
            <a:off x="6823540" y="4598578"/>
            <a:ext cx="46800" cy="19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5" name="Rectangle 284"/>
          <p:cNvSpPr/>
          <p:nvPr/>
        </p:nvSpPr>
        <p:spPr>
          <a:xfrm rot="10800000">
            <a:off x="6906764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6" name="Rectangle 285"/>
          <p:cNvSpPr/>
          <p:nvPr/>
        </p:nvSpPr>
        <p:spPr>
          <a:xfrm rot="10800000">
            <a:off x="6966950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7" name="Rectangle 286"/>
          <p:cNvSpPr/>
          <p:nvPr/>
        </p:nvSpPr>
        <p:spPr>
          <a:xfrm rot="10800000">
            <a:off x="7027137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8" name="Rectangle 287"/>
          <p:cNvSpPr/>
          <p:nvPr/>
        </p:nvSpPr>
        <p:spPr>
          <a:xfrm rot="10800000">
            <a:off x="7145975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9" name="Rectangle 288"/>
          <p:cNvSpPr/>
          <p:nvPr/>
        </p:nvSpPr>
        <p:spPr>
          <a:xfrm rot="10800000">
            <a:off x="7206161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0" name="Rectangle 289"/>
          <p:cNvSpPr/>
          <p:nvPr/>
        </p:nvSpPr>
        <p:spPr>
          <a:xfrm rot="10800000">
            <a:off x="7266348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2" name="Rectangle 291"/>
          <p:cNvSpPr/>
          <p:nvPr/>
        </p:nvSpPr>
        <p:spPr>
          <a:xfrm rot="10800000">
            <a:off x="7341483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3" name="Rectangle 292"/>
          <p:cNvSpPr/>
          <p:nvPr/>
        </p:nvSpPr>
        <p:spPr>
          <a:xfrm rot="10800000">
            <a:off x="7401669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4" name="Rectangle 293"/>
          <p:cNvSpPr/>
          <p:nvPr/>
        </p:nvSpPr>
        <p:spPr>
          <a:xfrm rot="10800000">
            <a:off x="7461856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5" name="Rectangle 294"/>
          <p:cNvSpPr/>
          <p:nvPr/>
        </p:nvSpPr>
        <p:spPr>
          <a:xfrm rot="10800000">
            <a:off x="7580694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6" name="Rectangle 295"/>
          <p:cNvSpPr/>
          <p:nvPr/>
        </p:nvSpPr>
        <p:spPr>
          <a:xfrm rot="10800000">
            <a:off x="7640880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7" name="Rectangle 296"/>
          <p:cNvSpPr/>
          <p:nvPr/>
        </p:nvSpPr>
        <p:spPr>
          <a:xfrm rot="10800000">
            <a:off x="7701067" y="3626578"/>
            <a:ext cx="46800" cy="29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8" name="Right Triangle 297"/>
          <p:cNvSpPr/>
          <p:nvPr/>
        </p:nvSpPr>
        <p:spPr>
          <a:xfrm flipH="1">
            <a:off x="5098633" y="5873817"/>
            <a:ext cx="36000" cy="651581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9" name="Rectangle 298"/>
          <p:cNvSpPr/>
          <p:nvPr/>
        </p:nvSpPr>
        <p:spPr>
          <a:xfrm rot="10800000">
            <a:off x="7772787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0" name="Rectangle 299"/>
          <p:cNvSpPr/>
          <p:nvPr/>
        </p:nvSpPr>
        <p:spPr>
          <a:xfrm rot="10800000">
            <a:off x="7832973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1" name="Rectangle 300"/>
          <p:cNvSpPr/>
          <p:nvPr/>
        </p:nvSpPr>
        <p:spPr>
          <a:xfrm rot="10800000">
            <a:off x="7893160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2" name="Rectangle 301"/>
          <p:cNvSpPr/>
          <p:nvPr/>
        </p:nvSpPr>
        <p:spPr>
          <a:xfrm rot="10800000">
            <a:off x="8011998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3" name="Rectangle 302"/>
          <p:cNvSpPr/>
          <p:nvPr/>
        </p:nvSpPr>
        <p:spPr>
          <a:xfrm rot="10800000">
            <a:off x="8072184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4" name="Rectangle 303"/>
          <p:cNvSpPr/>
          <p:nvPr/>
        </p:nvSpPr>
        <p:spPr>
          <a:xfrm rot="10800000">
            <a:off x="8132371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6" name="Rectangle 305"/>
          <p:cNvSpPr/>
          <p:nvPr/>
        </p:nvSpPr>
        <p:spPr>
          <a:xfrm rot="10800000">
            <a:off x="8210979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7" name="Rectangle 306"/>
          <p:cNvSpPr/>
          <p:nvPr/>
        </p:nvSpPr>
        <p:spPr>
          <a:xfrm rot="10800000">
            <a:off x="8271165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8" name="Rectangle 307"/>
          <p:cNvSpPr/>
          <p:nvPr/>
        </p:nvSpPr>
        <p:spPr>
          <a:xfrm rot="10800000">
            <a:off x="8331352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9" name="Rectangle 308"/>
          <p:cNvSpPr/>
          <p:nvPr/>
        </p:nvSpPr>
        <p:spPr>
          <a:xfrm rot="10800000">
            <a:off x="8450190" y="2654578"/>
            <a:ext cx="46800" cy="38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10" name="Rectangle 309"/>
          <p:cNvSpPr/>
          <p:nvPr/>
        </p:nvSpPr>
        <p:spPr>
          <a:xfrm rot="10800000">
            <a:off x="8510376" y="2402578"/>
            <a:ext cx="46800" cy="41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11" name="Rectangle 310"/>
          <p:cNvSpPr/>
          <p:nvPr/>
        </p:nvSpPr>
        <p:spPr>
          <a:xfrm rot="10800000">
            <a:off x="8570563" y="1718578"/>
            <a:ext cx="46800" cy="48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699" tIns="42850" rIns="85699" bIns="42850" rtlCol="0" anchor="ctr"/>
          <a:lstStyle/>
          <a:p>
            <a:pPr algn="ctr" defTabSz="457119"/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5" name="Table 725"/>
          <p:cNvGraphicFramePr/>
          <p:nvPr>
            <p:extLst>
              <p:ext uri="{D42A27DB-BD31-4B8C-83A1-F6EECF244321}">
                <p14:modId xmlns:p14="http://schemas.microsoft.com/office/powerpoint/2010/main" val="1359691241"/>
              </p:ext>
            </p:extLst>
          </p:nvPr>
        </p:nvGraphicFramePr>
        <p:xfrm>
          <a:off x="192268" y="1500188"/>
          <a:ext cx="8441924" cy="5038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16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  <a:gridCol w="435324"/>
              </a:tblGrid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2014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2015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2016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2017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2018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2019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>
                          <a:sym typeface="Gill Sans"/>
                        </a:rPr>
                        <a:t>2020</a:t>
                      </a:r>
                      <a:endParaRPr sz="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>
                          <a:sym typeface="Gill Sans"/>
                        </a:rPr>
                        <a:t>2021</a:t>
                      </a:r>
                      <a:endParaRPr sz="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>
                          <a:sym typeface="Gill Sans"/>
                        </a:rPr>
                        <a:t>2022</a:t>
                      </a:r>
                      <a:endParaRPr sz="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>
                          <a:sym typeface="Gill Sans"/>
                        </a:rPr>
                        <a:t>2023</a:t>
                      </a:r>
                      <a:endParaRPr sz="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2024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2025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>
                          <a:sym typeface="Gill Sans"/>
                        </a:rPr>
                        <a:t>2026</a:t>
                      </a:r>
                      <a:endParaRPr sz="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>
                          <a:sym typeface="Gill Sans"/>
                        </a:rPr>
                        <a:t>2027</a:t>
                      </a:r>
                      <a:endParaRPr sz="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2028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2029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2030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LOKI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ODIN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NMX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ESTIA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CSPEC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DREAM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SKADI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BEER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BIFROST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MAGIC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T-REX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b="0" dirty="0" smtClean="0">
                          <a:latin typeface="+mn-lt"/>
                          <a:ea typeface="+mn-ea"/>
                          <a:cs typeface="+mn-cs"/>
                          <a:sym typeface="Gill Sans"/>
                        </a:rPr>
                        <a:t>HEIMDAL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MIRACLES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VESPA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900" dirty="0" smtClean="0">
                          <a:sym typeface="Gill Sans"/>
                        </a:rPr>
                        <a:t>FREIA</a:t>
                      </a:r>
                      <a:endParaRPr sz="9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16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17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18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19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20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21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  <a:tr h="219075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sz="900" dirty="0">
                          <a:sym typeface="Gill Sans"/>
                        </a:rPr>
                        <a:t>Instrument 22</a:t>
                      </a: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</a:tr>
            </a:tbl>
          </a:graphicData>
        </a:graphic>
      </p:graphicFrame>
      <p:sp>
        <p:nvSpPr>
          <p:cNvPr id="66" name="Shape 795"/>
          <p:cNvSpPr/>
          <p:nvPr/>
        </p:nvSpPr>
        <p:spPr>
          <a:xfrm>
            <a:off x="4074572" y="6569925"/>
            <a:ext cx="1736361" cy="315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4" tIns="34284" rIns="34284" bIns="34284" anchor="ctr">
            <a:spAutoFit/>
          </a:bodyPr>
          <a:lstStyle>
            <a:lvl1pPr algn="ctr" defTabSz="411480">
              <a:defRPr sz="12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>
              <a:defRPr sz="1800"/>
            </a:pPr>
            <a:r>
              <a:rPr sz="1600" dirty="0" smtClean="0">
                <a:solidFill>
                  <a:prstClr val="black"/>
                </a:solidFill>
              </a:rPr>
              <a:t>Hot </a:t>
            </a:r>
            <a:r>
              <a:rPr sz="1600" dirty="0">
                <a:solidFill>
                  <a:prstClr val="black"/>
                </a:solidFill>
              </a:rPr>
              <a:t>Commissioning</a:t>
            </a:r>
          </a:p>
        </p:txBody>
      </p:sp>
      <p:sp>
        <p:nvSpPr>
          <p:cNvPr id="67" name="Shape 727"/>
          <p:cNvSpPr/>
          <p:nvPr/>
        </p:nvSpPr>
        <p:spPr>
          <a:xfrm>
            <a:off x="1233638" y="1795556"/>
            <a:ext cx="3492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795"/>
          <p:cNvSpPr/>
          <p:nvPr/>
        </p:nvSpPr>
        <p:spPr>
          <a:xfrm>
            <a:off x="1179579" y="6569925"/>
            <a:ext cx="1832841" cy="315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4" tIns="34284" rIns="34284" bIns="34284" anchor="ctr">
            <a:spAutoFit/>
          </a:bodyPr>
          <a:lstStyle>
            <a:lvl1pPr algn="ctr" defTabSz="411480">
              <a:defRPr sz="12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>
              <a:defRPr sz="1800"/>
            </a:pPr>
            <a:r>
              <a:rPr lang="en-US" sz="1600" dirty="0" smtClean="0">
                <a:solidFill>
                  <a:prstClr val="black"/>
                </a:solidFill>
              </a:rPr>
              <a:t>Construction Project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69" name="Shape 727"/>
          <p:cNvSpPr/>
          <p:nvPr/>
        </p:nvSpPr>
        <p:spPr>
          <a:xfrm>
            <a:off x="252601" y="6713411"/>
            <a:ext cx="900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727"/>
          <p:cNvSpPr/>
          <p:nvPr/>
        </p:nvSpPr>
        <p:spPr>
          <a:xfrm>
            <a:off x="3144772" y="6719702"/>
            <a:ext cx="900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727"/>
          <p:cNvSpPr/>
          <p:nvPr/>
        </p:nvSpPr>
        <p:spPr>
          <a:xfrm>
            <a:off x="4287465" y="2017078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727"/>
          <p:cNvSpPr/>
          <p:nvPr/>
        </p:nvSpPr>
        <p:spPr>
          <a:xfrm>
            <a:off x="1231581" y="2017078"/>
            <a:ext cx="3060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27"/>
          <p:cNvSpPr/>
          <p:nvPr/>
        </p:nvSpPr>
        <p:spPr>
          <a:xfrm>
            <a:off x="5152983" y="2226226"/>
            <a:ext cx="46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727"/>
          <p:cNvSpPr/>
          <p:nvPr/>
        </p:nvSpPr>
        <p:spPr>
          <a:xfrm>
            <a:off x="1229525" y="2226227"/>
            <a:ext cx="3924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727"/>
          <p:cNvSpPr/>
          <p:nvPr/>
        </p:nvSpPr>
        <p:spPr>
          <a:xfrm>
            <a:off x="4269529" y="2448553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727"/>
          <p:cNvSpPr/>
          <p:nvPr/>
        </p:nvSpPr>
        <p:spPr>
          <a:xfrm>
            <a:off x="1866831" y="2448554"/>
            <a:ext cx="2412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727"/>
          <p:cNvSpPr/>
          <p:nvPr/>
        </p:nvSpPr>
        <p:spPr>
          <a:xfrm>
            <a:off x="2101722" y="2899480"/>
            <a:ext cx="2412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727"/>
          <p:cNvSpPr/>
          <p:nvPr/>
        </p:nvSpPr>
        <p:spPr>
          <a:xfrm>
            <a:off x="2102762" y="3323437"/>
            <a:ext cx="262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727"/>
          <p:cNvSpPr/>
          <p:nvPr/>
        </p:nvSpPr>
        <p:spPr>
          <a:xfrm>
            <a:off x="2100668" y="3546445"/>
            <a:ext cx="2844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727"/>
          <p:cNvSpPr/>
          <p:nvPr/>
        </p:nvSpPr>
        <p:spPr>
          <a:xfrm>
            <a:off x="5153790" y="3976945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727"/>
          <p:cNvSpPr/>
          <p:nvPr/>
        </p:nvSpPr>
        <p:spPr>
          <a:xfrm>
            <a:off x="2105199" y="3976779"/>
            <a:ext cx="3060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727"/>
          <p:cNvSpPr/>
          <p:nvPr/>
        </p:nvSpPr>
        <p:spPr>
          <a:xfrm>
            <a:off x="2321534" y="4630669"/>
            <a:ext cx="3492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727"/>
          <p:cNvSpPr/>
          <p:nvPr/>
        </p:nvSpPr>
        <p:spPr>
          <a:xfrm>
            <a:off x="2324629" y="4424645"/>
            <a:ext cx="3492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727"/>
          <p:cNvSpPr/>
          <p:nvPr/>
        </p:nvSpPr>
        <p:spPr>
          <a:xfrm>
            <a:off x="2116032" y="4194460"/>
            <a:ext cx="3276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727"/>
          <p:cNvSpPr/>
          <p:nvPr/>
        </p:nvSpPr>
        <p:spPr>
          <a:xfrm>
            <a:off x="6021498" y="4860150"/>
            <a:ext cx="432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727"/>
          <p:cNvSpPr/>
          <p:nvPr/>
        </p:nvSpPr>
        <p:spPr>
          <a:xfrm>
            <a:off x="2327856" y="4860150"/>
            <a:ext cx="370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727"/>
          <p:cNvSpPr/>
          <p:nvPr/>
        </p:nvSpPr>
        <p:spPr>
          <a:xfrm>
            <a:off x="6454462" y="5078594"/>
            <a:ext cx="432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727"/>
          <p:cNvSpPr/>
          <p:nvPr/>
        </p:nvSpPr>
        <p:spPr>
          <a:xfrm>
            <a:off x="3846579" y="5078594"/>
            <a:ext cx="262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727"/>
          <p:cNvSpPr/>
          <p:nvPr/>
        </p:nvSpPr>
        <p:spPr>
          <a:xfrm>
            <a:off x="4280996" y="5302962"/>
            <a:ext cx="262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727"/>
          <p:cNvSpPr/>
          <p:nvPr/>
        </p:nvSpPr>
        <p:spPr>
          <a:xfrm>
            <a:off x="4711078" y="5517883"/>
            <a:ext cx="2700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727"/>
          <p:cNvSpPr/>
          <p:nvPr/>
        </p:nvSpPr>
        <p:spPr>
          <a:xfrm>
            <a:off x="5146335" y="5732039"/>
            <a:ext cx="2736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727"/>
          <p:cNvSpPr/>
          <p:nvPr/>
        </p:nvSpPr>
        <p:spPr>
          <a:xfrm>
            <a:off x="5594889" y="5960204"/>
            <a:ext cx="2627119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727"/>
          <p:cNvSpPr/>
          <p:nvPr/>
        </p:nvSpPr>
        <p:spPr>
          <a:xfrm>
            <a:off x="5587458" y="6169480"/>
            <a:ext cx="2664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727"/>
          <p:cNvSpPr/>
          <p:nvPr/>
        </p:nvSpPr>
        <p:spPr>
          <a:xfrm>
            <a:off x="5600781" y="1795556"/>
            <a:ext cx="3024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727"/>
          <p:cNvSpPr/>
          <p:nvPr/>
        </p:nvSpPr>
        <p:spPr>
          <a:xfrm>
            <a:off x="5152697" y="2017078"/>
            <a:ext cx="3492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727"/>
          <p:cNvSpPr/>
          <p:nvPr/>
        </p:nvSpPr>
        <p:spPr>
          <a:xfrm>
            <a:off x="5152856" y="2448554"/>
            <a:ext cx="3492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727"/>
          <p:cNvSpPr/>
          <p:nvPr/>
        </p:nvSpPr>
        <p:spPr>
          <a:xfrm>
            <a:off x="5351318" y="2899480"/>
            <a:ext cx="3276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727"/>
          <p:cNvSpPr/>
          <p:nvPr/>
        </p:nvSpPr>
        <p:spPr>
          <a:xfrm>
            <a:off x="5588055" y="3323437"/>
            <a:ext cx="3060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727"/>
          <p:cNvSpPr/>
          <p:nvPr/>
        </p:nvSpPr>
        <p:spPr>
          <a:xfrm>
            <a:off x="6019935" y="3976779"/>
            <a:ext cx="2628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727"/>
          <p:cNvSpPr/>
          <p:nvPr/>
        </p:nvSpPr>
        <p:spPr>
          <a:xfrm>
            <a:off x="7335312" y="5078594"/>
            <a:ext cx="1296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727"/>
          <p:cNvSpPr/>
          <p:nvPr/>
        </p:nvSpPr>
        <p:spPr>
          <a:xfrm>
            <a:off x="7766913" y="5302962"/>
            <a:ext cx="864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727"/>
          <p:cNvSpPr/>
          <p:nvPr/>
        </p:nvSpPr>
        <p:spPr>
          <a:xfrm>
            <a:off x="8199379" y="5517883"/>
            <a:ext cx="432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727"/>
          <p:cNvSpPr/>
          <p:nvPr/>
        </p:nvSpPr>
        <p:spPr>
          <a:xfrm>
            <a:off x="6587225" y="6716189"/>
            <a:ext cx="864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Shape 795"/>
          <p:cNvSpPr/>
          <p:nvPr/>
        </p:nvSpPr>
        <p:spPr>
          <a:xfrm>
            <a:off x="7531458" y="6566366"/>
            <a:ext cx="1498988" cy="315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4" tIns="34284" rIns="34284" bIns="34284" anchor="ctr">
            <a:spAutoFit/>
          </a:bodyPr>
          <a:lstStyle>
            <a:lvl1pPr algn="ctr" defTabSz="411480">
              <a:defRPr sz="12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>
              <a:defRPr sz="1800"/>
            </a:pPr>
            <a:r>
              <a:rPr lang="en-US" sz="1600" dirty="0" smtClean="0">
                <a:solidFill>
                  <a:prstClr val="black"/>
                </a:solidFill>
              </a:rPr>
              <a:t>User Programme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115" name="Shape 727"/>
          <p:cNvSpPr/>
          <p:nvPr/>
        </p:nvSpPr>
        <p:spPr>
          <a:xfrm>
            <a:off x="6017436" y="6393191"/>
            <a:ext cx="262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Shape 727"/>
          <p:cNvSpPr/>
          <p:nvPr/>
        </p:nvSpPr>
        <p:spPr>
          <a:xfrm>
            <a:off x="4725213" y="3323437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Shape 727"/>
          <p:cNvSpPr/>
          <p:nvPr/>
        </p:nvSpPr>
        <p:spPr>
          <a:xfrm>
            <a:off x="5804310" y="4630669"/>
            <a:ext cx="46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Shape 727"/>
          <p:cNvSpPr/>
          <p:nvPr/>
        </p:nvSpPr>
        <p:spPr>
          <a:xfrm>
            <a:off x="4700765" y="1795556"/>
            <a:ext cx="46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Shape 727"/>
          <p:cNvSpPr/>
          <p:nvPr/>
        </p:nvSpPr>
        <p:spPr>
          <a:xfrm>
            <a:off x="5815618" y="4424645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Shape 727"/>
          <p:cNvSpPr/>
          <p:nvPr/>
        </p:nvSpPr>
        <p:spPr>
          <a:xfrm>
            <a:off x="4496563" y="2899480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Shape 727"/>
          <p:cNvSpPr/>
          <p:nvPr/>
        </p:nvSpPr>
        <p:spPr>
          <a:xfrm>
            <a:off x="5378212" y="4194460"/>
            <a:ext cx="432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Shape 727"/>
          <p:cNvSpPr/>
          <p:nvPr/>
        </p:nvSpPr>
        <p:spPr>
          <a:xfrm>
            <a:off x="5161992" y="3102137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727"/>
          <p:cNvSpPr/>
          <p:nvPr/>
        </p:nvSpPr>
        <p:spPr>
          <a:xfrm>
            <a:off x="2109605" y="3102137"/>
            <a:ext cx="3024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727"/>
          <p:cNvSpPr/>
          <p:nvPr/>
        </p:nvSpPr>
        <p:spPr>
          <a:xfrm>
            <a:off x="2099666" y="2664579"/>
            <a:ext cx="262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727"/>
          <p:cNvSpPr/>
          <p:nvPr/>
        </p:nvSpPr>
        <p:spPr>
          <a:xfrm>
            <a:off x="5594271" y="2664579"/>
            <a:ext cx="3060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727"/>
          <p:cNvSpPr/>
          <p:nvPr/>
        </p:nvSpPr>
        <p:spPr>
          <a:xfrm>
            <a:off x="4719886" y="2661322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727"/>
          <p:cNvSpPr/>
          <p:nvPr/>
        </p:nvSpPr>
        <p:spPr>
          <a:xfrm>
            <a:off x="2100668" y="3765940"/>
            <a:ext cx="2628000" cy="8001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Shape 727"/>
          <p:cNvSpPr/>
          <p:nvPr/>
        </p:nvSpPr>
        <p:spPr>
          <a:xfrm>
            <a:off x="5581140" y="3765940"/>
            <a:ext cx="3060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727"/>
          <p:cNvSpPr/>
          <p:nvPr/>
        </p:nvSpPr>
        <p:spPr>
          <a:xfrm>
            <a:off x="4722961" y="3765940"/>
            <a:ext cx="648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727"/>
          <p:cNvSpPr/>
          <p:nvPr/>
        </p:nvSpPr>
        <p:spPr>
          <a:xfrm>
            <a:off x="6660464" y="4630669"/>
            <a:ext cx="1980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727"/>
          <p:cNvSpPr/>
          <p:nvPr/>
        </p:nvSpPr>
        <p:spPr>
          <a:xfrm>
            <a:off x="6235134" y="4194460"/>
            <a:ext cx="2412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Shape 727"/>
          <p:cNvSpPr/>
          <p:nvPr/>
        </p:nvSpPr>
        <p:spPr>
          <a:xfrm>
            <a:off x="6876464" y="4860150"/>
            <a:ext cx="1764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727"/>
          <p:cNvSpPr/>
          <p:nvPr/>
        </p:nvSpPr>
        <p:spPr>
          <a:xfrm>
            <a:off x="6027940" y="2232002"/>
            <a:ext cx="2628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727"/>
          <p:cNvSpPr/>
          <p:nvPr/>
        </p:nvSpPr>
        <p:spPr>
          <a:xfrm>
            <a:off x="6028642" y="3107843"/>
            <a:ext cx="2592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90935" y="6518571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50  75   100%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Diamond 137"/>
          <p:cNvSpPr/>
          <p:nvPr/>
        </p:nvSpPr>
        <p:spPr>
          <a:xfrm>
            <a:off x="3544228" y="5073946"/>
            <a:ext cx="174229" cy="515294"/>
          </a:xfrm>
          <a:prstGeom prst="diamond">
            <a:avLst/>
          </a:prstGeom>
          <a:solidFill>
            <a:srgbClr val="6600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Diamond 138"/>
          <p:cNvSpPr/>
          <p:nvPr/>
        </p:nvSpPr>
        <p:spPr>
          <a:xfrm>
            <a:off x="4822423" y="6082058"/>
            <a:ext cx="174229" cy="515294"/>
          </a:xfrm>
          <a:prstGeom prst="diamond">
            <a:avLst/>
          </a:prstGeom>
          <a:solidFill>
            <a:srgbClr val="6600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77505" y="1184291"/>
            <a:ext cx="5115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Version 17/11/2017, based on Instrument Construction Working 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S</a:t>
            </a:r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chedule V3.4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593963" y="539467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>
                <a:solidFill>
                  <a:prstClr val="black"/>
                </a:solidFill>
                <a:latin typeface="Calibri"/>
              </a:rPr>
              <a:t>1MW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593963" y="443576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>
                <a:solidFill>
                  <a:prstClr val="black"/>
                </a:solidFill>
                <a:latin typeface="Calibri"/>
              </a:rPr>
              <a:t>2MW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593963" y="347685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>
                <a:solidFill>
                  <a:prstClr val="black"/>
                </a:solidFill>
                <a:latin typeface="Calibri"/>
              </a:rPr>
              <a:t>3MW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593963" y="25179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>
                <a:solidFill>
                  <a:prstClr val="black"/>
                </a:solidFill>
                <a:latin typeface="Calibri"/>
              </a:rPr>
              <a:t>4MW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593963" y="155903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9"/>
            <a:r>
              <a:rPr lang="en-US" sz="1200" dirty="0">
                <a:solidFill>
                  <a:prstClr val="black"/>
                </a:solidFill>
                <a:latin typeface="Calibri"/>
              </a:rPr>
              <a:t>5MW</a:t>
            </a:r>
          </a:p>
        </p:txBody>
      </p:sp>
      <p:sp>
        <p:nvSpPr>
          <p:cNvPr id="146" name="Shape 727"/>
          <p:cNvSpPr/>
          <p:nvPr/>
        </p:nvSpPr>
        <p:spPr>
          <a:xfrm>
            <a:off x="6371225" y="6716189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727"/>
          <p:cNvSpPr/>
          <p:nvPr/>
        </p:nvSpPr>
        <p:spPr>
          <a:xfrm>
            <a:off x="6158274" y="6716189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727"/>
          <p:cNvSpPr/>
          <p:nvPr/>
        </p:nvSpPr>
        <p:spPr>
          <a:xfrm>
            <a:off x="6258710" y="4640943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727"/>
          <p:cNvSpPr/>
          <p:nvPr/>
        </p:nvSpPr>
        <p:spPr>
          <a:xfrm>
            <a:off x="6677941" y="4424645"/>
            <a:ext cx="1980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Shape 727"/>
          <p:cNvSpPr/>
          <p:nvPr/>
        </p:nvSpPr>
        <p:spPr>
          <a:xfrm>
            <a:off x="6461233" y="4424645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727"/>
          <p:cNvSpPr/>
          <p:nvPr/>
        </p:nvSpPr>
        <p:spPr>
          <a:xfrm>
            <a:off x="5810377" y="4194460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727"/>
          <p:cNvSpPr/>
          <p:nvPr/>
        </p:nvSpPr>
        <p:spPr>
          <a:xfrm>
            <a:off x="6023105" y="4194460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727"/>
          <p:cNvSpPr/>
          <p:nvPr/>
        </p:nvSpPr>
        <p:spPr>
          <a:xfrm>
            <a:off x="6473981" y="4860150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727"/>
          <p:cNvSpPr/>
          <p:nvPr/>
        </p:nvSpPr>
        <p:spPr>
          <a:xfrm>
            <a:off x="6686709" y="4860150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Shape 727"/>
          <p:cNvSpPr/>
          <p:nvPr/>
        </p:nvSpPr>
        <p:spPr>
          <a:xfrm>
            <a:off x="6890541" y="5078594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727"/>
          <p:cNvSpPr/>
          <p:nvPr/>
        </p:nvSpPr>
        <p:spPr>
          <a:xfrm>
            <a:off x="7113429" y="5078594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Shape 727"/>
          <p:cNvSpPr/>
          <p:nvPr/>
        </p:nvSpPr>
        <p:spPr>
          <a:xfrm>
            <a:off x="7336129" y="5302962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Shape 727"/>
          <p:cNvSpPr/>
          <p:nvPr/>
        </p:nvSpPr>
        <p:spPr>
          <a:xfrm>
            <a:off x="7559017" y="5302962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Shape 727"/>
          <p:cNvSpPr/>
          <p:nvPr/>
        </p:nvSpPr>
        <p:spPr>
          <a:xfrm>
            <a:off x="7767209" y="5517883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Shape 727"/>
          <p:cNvSpPr/>
          <p:nvPr/>
        </p:nvSpPr>
        <p:spPr>
          <a:xfrm>
            <a:off x="7990097" y="5517883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Shape 727"/>
          <p:cNvSpPr/>
          <p:nvPr/>
        </p:nvSpPr>
        <p:spPr>
          <a:xfrm>
            <a:off x="8198281" y="5732039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Shape 727"/>
          <p:cNvSpPr/>
          <p:nvPr/>
        </p:nvSpPr>
        <p:spPr>
          <a:xfrm>
            <a:off x="8421169" y="5732039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Shape 727"/>
          <p:cNvSpPr/>
          <p:nvPr/>
        </p:nvSpPr>
        <p:spPr>
          <a:xfrm>
            <a:off x="5163452" y="1796838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Shape 727"/>
          <p:cNvSpPr/>
          <p:nvPr/>
        </p:nvSpPr>
        <p:spPr>
          <a:xfrm>
            <a:off x="5379975" y="1796838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Shape 727"/>
          <p:cNvSpPr/>
          <p:nvPr/>
        </p:nvSpPr>
        <p:spPr>
          <a:xfrm>
            <a:off x="4927150" y="2447078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Shape 727"/>
          <p:cNvSpPr/>
          <p:nvPr/>
        </p:nvSpPr>
        <p:spPr>
          <a:xfrm>
            <a:off x="5160830" y="2899480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Shape 727"/>
          <p:cNvSpPr/>
          <p:nvPr/>
        </p:nvSpPr>
        <p:spPr>
          <a:xfrm>
            <a:off x="5364030" y="3771126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Shape 727"/>
          <p:cNvSpPr/>
          <p:nvPr/>
        </p:nvSpPr>
        <p:spPr>
          <a:xfrm>
            <a:off x="5803110" y="3976779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Shape 727"/>
          <p:cNvSpPr/>
          <p:nvPr/>
        </p:nvSpPr>
        <p:spPr>
          <a:xfrm>
            <a:off x="4925837" y="2020921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Shape 727"/>
          <p:cNvSpPr/>
          <p:nvPr/>
        </p:nvSpPr>
        <p:spPr>
          <a:xfrm>
            <a:off x="5592832" y="2231592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Shape 727"/>
          <p:cNvSpPr/>
          <p:nvPr/>
        </p:nvSpPr>
        <p:spPr>
          <a:xfrm>
            <a:off x="5803218" y="2231592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Shape 727"/>
          <p:cNvSpPr/>
          <p:nvPr/>
        </p:nvSpPr>
        <p:spPr>
          <a:xfrm>
            <a:off x="5373939" y="2665439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Shape 727"/>
          <p:cNvSpPr/>
          <p:nvPr/>
        </p:nvSpPr>
        <p:spPr>
          <a:xfrm>
            <a:off x="5803452" y="3107371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Shape 727"/>
          <p:cNvSpPr/>
          <p:nvPr/>
        </p:nvSpPr>
        <p:spPr>
          <a:xfrm>
            <a:off x="5364987" y="3323436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Shape 727"/>
          <p:cNvSpPr/>
          <p:nvPr/>
        </p:nvSpPr>
        <p:spPr>
          <a:xfrm>
            <a:off x="4945238" y="3549465"/>
            <a:ext cx="432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Shape 727"/>
          <p:cNvSpPr/>
          <p:nvPr/>
        </p:nvSpPr>
        <p:spPr>
          <a:xfrm>
            <a:off x="5366090" y="3549465"/>
            <a:ext cx="216000" cy="80011"/>
          </a:xfrm>
          <a:prstGeom prst="rect">
            <a:avLst/>
          </a:prstGeom>
          <a:solidFill>
            <a:srgbClr val="C9F2D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Shape 727"/>
          <p:cNvSpPr/>
          <p:nvPr/>
        </p:nvSpPr>
        <p:spPr>
          <a:xfrm>
            <a:off x="5600156" y="3545477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Shape 727"/>
          <p:cNvSpPr/>
          <p:nvPr/>
        </p:nvSpPr>
        <p:spPr>
          <a:xfrm>
            <a:off x="6458966" y="4632408"/>
            <a:ext cx="216000" cy="80011"/>
          </a:xfrm>
          <a:prstGeom prst="rect">
            <a:avLst/>
          </a:prstGeom>
          <a:solidFill>
            <a:srgbClr val="A1ECAB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727"/>
          <p:cNvSpPr/>
          <p:nvPr/>
        </p:nvSpPr>
        <p:spPr>
          <a:xfrm>
            <a:off x="6887995" y="5302962"/>
            <a:ext cx="431988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727"/>
          <p:cNvSpPr/>
          <p:nvPr/>
        </p:nvSpPr>
        <p:spPr>
          <a:xfrm>
            <a:off x="7330942" y="5517883"/>
            <a:ext cx="432000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727"/>
          <p:cNvSpPr/>
          <p:nvPr/>
        </p:nvSpPr>
        <p:spPr>
          <a:xfrm>
            <a:off x="7763724" y="5732039"/>
            <a:ext cx="431988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727"/>
          <p:cNvSpPr/>
          <p:nvPr/>
        </p:nvSpPr>
        <p:spPr>
          <a:xfrm>
            <a:off x="8201888" y="5960204"/>
            <a:ext cx="431988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727"/>
          <p:cNvSpPr/>
          <p:nvPr/>
        </p:nvSpPr>
        <p:spPr>
          <a:xfrm>
            <a:off x="8208807" y="6169480"/>
            <a:ext cx="431988" cy="8001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Shape 727"/>
          <p:cNvSpPr/>
          <p:nvPr/>
        </p:nvSpPr>
        <p:spPr>
          <a:xfrm>
            <a:off x="5801909" y="3546115"/>
            <a:ext cx="2844000" cy="80011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</a:ln>
        </p:spPr>
        <p:txBody>
          <a:bodyPr lIns="34284" tIns="34284" rIns="34284" bIns="34284" anchor="ctr"/>
          <a:lstStyle/>
          <a:p>
            <a:pPr algn="ctr" defTabSz="411407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5409942" y="1718578"/>
            <a:ext cx="0" cy="482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5412172" y="1920977"/>
            <a:ext cx="33216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914319"/>
            <a:r>
              <a:rPr lang="en-US" dirty="0" smtClean="0">
                <a:solidFill>
                  <a:prstClr val="black"/>
                </a:solidFill>
                <a:latin typeface="Calibri"/>
              </a:rPr>
              <a:t>8 instruments in user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programme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Diamond 187"/>
          <p:cNvSpPr/>
          <p:nvPr/>
        </p:nvSpPr>
        <p:spPr>
          <a:xfrm>
            <a:off x="4283968" y="5589240"/>
            <a:ext cx="174229" cy="515294"/>
          </a:xfrm>
          <a:prstGeom prst="diamond">
            <a:avLst/>
          </a:prstGeom>
          <a:solidFill>
            <a:srgbClr val="6600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64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ESS construction project is moving forward fast </a:t>
            </a:r>
          </a:p>
          <a:p>
            <a:endParaRPr lang="en-US" dirty="0" smtClean="0"/>
          </a:p>
          <a:p>
            <a:r>
              <a:rPr lang="en-US" dirty="0" smtClean="0"/>
              <a:t>User operation with the first instruments is planned for 2023</a:t>
            </a:r>
          </a:p>
          <a:p>
            <a:endParaRPr lang="en-US" dirty="0"/>
          </a:p>
          <a:p>
            <a:r>
              <a:rPr lang="en-US" dirty="0" smtClean="0"/>
              <a:t>ESS instruments will provide gain factors of one to two orders of magnitude </a:t>
            </a:r>
          </a:p>
          <a:p>
            <a:endParaRPr lang="en-US" dirty="0"/>
          </a:p>
          <a:p>
            <a:r>
              <a:rPr lang="en-US" dirty="0" smtClean="0"/>
              <a:t>ESS </a:t>
            </a:r>
            <a:r>
              <a:rPr lang="en-US" dirty="0"/>
              <a:t>will provide </a:t>
            </a:r>
            <a:r>
              <a:rPr lang="en-US" dirty="0" smtClean="0"/>
              <a:t>qualitatively new </a:t>
            </a:r>
            <a:r>
              <a:rPr lang="en-US" dirty="0"/>
              <a:t>opportunities </a:t>
            </a:r>
            <a:r>
              <a:rPr lang="en-US" dirty="0" smtClean="0"/>
              <a:t>for science </a:t>
            </a:r>
            <a:r>
              <a:rPr lang="en-US" dirty="0"/>
              <a:t>with </a:t>
            </a:r>
            <a:r>
              <a:rPr lang="en-US" dirty="0" smtClean="0"/>
              <a:t>neutrons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12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ubrik 7"/>
          <p:cNvSpPr txBox="1">
            <a:spLocks/>
          </p:cNvSpPr>
          <p:nvPr/>
        </p:nvSpPr>
        <p:spPr>
          <a:xfrm>
            <a:off x="607405" y="377"/>
            <a:ext cx="6586690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Calibri"/>
                <a:sym typeface="Calibri"/>
              </a:rPr>
              <a:t>N</a:t>
            </a:r>
            <a:r>
              <a:rPr lang="sv-SE" dirty="0" smtClean="0">
                <a:solidFill>
                  <a:prstClr val="white"/>
                </a:solidFill>
                <a:latin typeface="Calibri"/>
                <a:sym typeface="Calibri"/>
              </a:rPr>
              <a:t>eutron </a:t>
            </a:r>
            <a:r>
              <a:rPr lang="sv-SE" dirty="0" err="1" smtClean="0">
                <a:solidFill>
                  <a:prstClr val="white"/>
                </a:solidFill>
                <a:latin typeface="Calibri"/>
                <a:sym typeface="Calibri"/>
              </a:rPr>
              <a:t>facilities</a:t>
            </a:r>
            <a:r>
              <a:rPr lang="sv-SE" dirty="0" smtClean="0">
                <a:solidFill>
                  <a:prstClr val="white"/>
                </a:solidFill>
                <a:latin typeface="Calibri"/>
                <a:sym typeface="Calibri"/>
              </a:rPr>
              <a:t> – </a:t>
            </a:r>
            <a:r>
              <a:rPr lang="sv-SE" dirty="0" err="1" smtClean="0">
                <a:solidFill>
                  <a:prstClr val="white"/>
                </a:solidFill>
                <a:latin typeface="Calibri"/>
                <a:sym typeface="Calibri"/>
              </a:rPr>
              <a:t>reactors</a:t>
            </a:r>
            <a:r>
              <a:rPr lang="sv-SE" dirty="0" smtClean="0">
                <a:solidFill>
                  <a:prstClr val="white"/>
                </a:solidFill>
                <a:latin typeface="Calibri"/>
                <a:sym typeface="Calibri"/>
              </a:rPr>
              <a:t> and </a:t>
            </a:r>
            <a:r>
              <a:rPr lang="sv-SE" dirty="0" err="1" smtClean="0">
                <a:solidFill>
                  <a:prstClr val="white"/>
                </a:solidFill>
                <a:latin typeface="Calibri"/>
                <a:sym typeface="Calibri"/>
              </a:rPr>
              <a:t>particle</a:t>
            </a:r>
            <a:r>
              <a:rPr lang="sv-SE" dirty="0" smtClean="0">
                <a:solidFill>
                  <a:prstClr val="white"/>
                </a:solidFill>
                <a:latin typeface="Calibri"/>
                <a:sym typeface="Calibri"/>
              </a:rPr>
              <a:t> driven</a:t>
            </a:r>
            <a:endParaRPr lang="sv-SE" dirty="0">
              <a:solidFill>
                <a:prstClr val="white"/>
              </a:solidFill>
              <a:latin typeface="Calibri"/>
              <a:sym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8385" y="2095659"/>
            <a:ext cx="9427353" cy="4656306"/>
            <a:chOff x="228889" y="2446069"/>
            <a:chExt cx="10212966" cy="4656306"/>
          </a:xfrm>
        </p:grpSpPr>
        <p:grpSp>
          <p:nvGrpSpPr>
            <p:cNvPr id="2" name="Group 1"/>
            <p:cNvGrpSpPr/>
            <p:nvPr/>
          </p:nvGrpSpPr>
          <p:grpSpPr>
            <a:xfrm>
              <a:off x="228889" y="2446069"/>
              <a:ext cx="10212966" cy="4656306"/>
              <a:chOff x="211280" y="2455726"/>
              <a:chExt cx="9735913" cy="4935069"/>
            </a:xfrm>
          </p:grpSpPr>
          <p:sp>
            <p:nvSpPr>
              <p:cNvPr id="120" name="AutoShape 8"/>
              <p:cNvSpPr>
                <a:spLocks/>
              </p:cNvSpPr>
              <p:nvPr/>
            </p:nvSpPr>
            <p:spPr bwMode="auto">
              <a:xfrm>
                <a:off x="1323233" y="5329061"/>
                <a:ext cx="96753" cy="108585"/>
              </a:xfrm>
              <a:prstGeom prst="diamond">
                <a:avLst/>
              </a:prstGeom>
              <a:solidFill>
                <a:srgbClr val="15A7D9"/>
              </a:solidFill>
              <a:ln>
                <a:solidFill>
                  <a:srgbClr val="14A6D7"/>
                </a:solidFill>
              </a:ln>
              <a:effectLst/>
              <a:ex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 defTabSz="360857">
                  <a:defRPr/>
                </a:pPr>
                <a:endParaRPr lang="en-US" sz="1000">
                  <a:solidFill>
                    <a:prstClr val="white"/>
                  </a:solidFill>
                  <a:latin typeface="Helvetica" charset="0"/>
                  <a:cs typeface="Helvetica" charset="0"/>
                  <a:sym typeface="Helvetica" charset="0"/>
                </a:endParaRPr>
              </a:p>
            </p:txBody>
          </p:sp>
          <p:grpSp>
            <p:nvGrpSpPr>
              <p:cNvPr id="5" name="Group 1"/>
              <p:cNvGrpSpPr>
                <a:grpSpLocks/>
              </p:cNvGrpSpPr>
              <p:nvPr/>
            </p:nvGrpSpPr>
            <p:grpSpPr bwMode="auto">
              <a:xfrm>
                <a:off x="211280" y="2455726"/>
                <a:ext cx="9735913" cy="4935069"/>
                <a:chOff x="-1" y="71437"/>
                <a:chExt cx="11022075" cy="5483409"/>
              </a:xfrm>
            </p:grpSpPr>
            <p:sp>
              <p:nvSpPr>
                <p:cNvPr id="6" name="AutoShape 2"/>
                <p:cNvSpPr>
                  <a:spLocks/>
                </p:cNvSpPr>
                <p:nvPr/>
              </p:nvSpPr>
              <p:spPr bwMode="auto">
                <a:xfrm>
                  <a:off x="1101689" y="2427287"/>
                  <a:ext cx="1154076" cy="18621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035" y="18117"/>
                        <a:pt x="2101" y="14635"/>
                        <a:pt x="3579" y="12117"/>
                      </a:cubicBezTo>
                      <a:cubicBezTo>
                        <a:pt x="5060" y="9599"/>
                        <a:pt x="5918" y="8478"/>
                        <a:pt x="8906" y="6451"/>
                      </a:cubicBezTo>
                      <a:cubicBezTo>
                        <a:pt x="11895" y="4425"/>
                        <a:pt x="16747" y="2203"/>
                        <a:pt x="21599" y="0"/>
                      </a:cubicBezTo>
                    </a:path>
                  </a:pathLst>
                </a:custGeom>
                <a:solidFill>
                  <a:srgbClr val="FFFFFF"/>
                </a:solidFill>
                <a:ln w="19050" cap="flat" cmpd="sng">
                  <a:solidFill>
                    <a:srgbClr val="14A6D7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" name="AutoShape 3"/>
                <p:cNvSpPr>
                  <a:spLocks/>
                </p:cNvSpPr>
                <p:nvPr/>
              </p:nvSpPr>
              <p:spPr bwMode="auto">
                <a:xfrm>
                  <a:off x="1673172" y="3005137"/>
                  <a:ext cx="2479596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B5B5B5"/>
                    </a:buClr>
                    <a:defRPr/>
                  </a:pPr>
                  <a:r>
                    <a:rPr lang="en-US" sz="900" dirty="0">
                      <a:solidFill>
                        <a:srgbClr val="15A7D9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Berkeley 37-inch cyclotron</a:t>
                  </a:r>
                  <a:endParaRPr lang="en-US" dirty="0">
                    <a:solidFill>
                      <a:srgbClr val="15A7D9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" name="AutoShape 4"/>
                <p:cNvSpPr>
                  <a:spLocks/>
                </p:cNvSpPr>
                <p:nvPr/>
              </p:nvSpPr>
              <p:spPr bwMode="auto">
                <a:xfrm>
                  <a:off x="1396956" y="3392487"/>
                  <a:ext cx="218274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B5B5B5"/>
                    </a:buClr>
                    <a:defRPr/>
                  </a:pPr>
                  <a:r>
                    <a:rPr lang="en-US" sz="900" dirty="0">
                      <a:solidFill>
                        <a:srgbClr val="15A7D9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350 </a:t>
                  </a:r>
                  <a:r>
                    <a:rPr lang="en-US" sz="900" dirty="0" err="1">
                      <a:solidFill>
                        <a:srgbClr val="15A7D9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mCi</a:t>
                  </a:r>
                  <a:r>
                    <a:rPr lang="en-US" sz="900" dirty="0">
                      <a:solidFill>
                        <a:srgbClr val="15A7D9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 Ra-Be source</a:t>
                  </a:r>
                  <a:endParaRPr lang="en-US" dirty="0">
                    <a:solidFill>
                      <a:srgbClr val="15A7D9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9" name="AutoShape 5"/>
                <p:cNvSpPr>
                  <a:spLocks/>
                </p:cNvSpPr>
                <p:nvPr/>
              </p:nvSpPr>
              <p:spPr bwMode="auto">
                <a:xfrm>
                  <a:off x="1200112" y="4119562"/>
                  <a:ext cx="2479596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B5B5B5"/>
                    </a:buClr>
                    <a:defRPr/>
                  </a:pPr>
                  <a:r>
                    <a:rPr lang="en-US" sz="900" dirty="0">
                      <a:solidFill>
                        <a:srgbClr val="15A7D9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Chadwick</a:t>
                  </a:r>
                  <a:endParaRPr lang="en-US" dirty="0">
                    <a:solidFill>
                      <a:srgbClr val="15A7D9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2" name="AutoShape 8"/>
                <p:cNvSpPr>
                  <a:spLocks/>
                </p:cNvSpPr>
                <p:nvPr/>
              </p:nvSpPr>
              <p:spPr bwMode="auto">
                <a:xfrm>
                  <a:off x="1563637" y="2863850"/>
                  <a:ext cx="109535" cy="120650"/>
                </a:xfrm>
                <a:prstGeom prst="diamond">
                  <a:avLst/>
                </a:prstGeom>
                <a:solidFill>
                  <a:srgbClr val="15A7D9"/>
                </a:solidFill>
                <a:ln>
                  <a:solidFill>
                    <a:srgbClr val="14A6D7"/>
                  </a:solidFill>
                </a:ln>
                <a:effectLst/>
                <a:extLst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white"/>
                    </a:solidFill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4" name="AutoShape 10"/>
                <p:cNvSpPr>
                  <a:spLocks/>
                </p:cNvSpPr>
                <p:nvPr/>
              </p:nvSpPr>
              <p:spPr bwMode="auto">
                <a:xfrm>
                  <a:off x="657204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1930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5" name="AutoShape 11"/>
                <p:cNvSpPr>
                  <a:spLocks/>
                </p:cNvSpPr>
                <p:nvPr/>
              </p:nvSpPr>
              <p:spPr bwMode="auto">
                <a:xfrm>
                  <a:off x="4375011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1970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6" name="AutoShape 12"/>
                <p:cNvSpPr>
                  <a:spLocks/>
                </p:cNvSpPr>
                <p:nvPr/>
              </p:nvSpPr>
              <p:spPr bwMode="auto">
                <a:xfrm>
                  <a:off x="5305256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1980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7" name="AutoShape 13"/>
                <p:cNvSpPr>
                  <a:spLocks/>
                </p:cNvSpPr>
                <p:nvPr/>
              </p:nvSpPr>
              <p:spPr bwMode="auto">
                <a:xfrm>
                  <a:off x="6235502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1990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8" name="AutoShape 14"/>
                <p:cNvSpPr>
                  <a:spLocks/>
                </p:cNvSpPr>
                <p:nvPr/>
              </p:nvSpPr>
              <p:spPr bwMode="auto">
                <a:xfrm>
                  <a:off x="7162572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2000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9" name="AutoShape 15"/>
                <p:cNvSpPr>
                  <a:spLocks/>
                </p:cNvSpPr>
                <p:nvPr/>
              </p:nvSpPr>
              <p:spPr bwMode="auto">
                <a:xfrm>
                  <a:off x="8094404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2010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20" name="AutoShape 16"/>
                <p:cNvSpPr>
                  <a:spLocks/>
                </p:cNvSpPr>
                <p:nvPr/>
              </p:nvSpPr>
              <p:spPr bwMode="auto">
                <a:xfrm>
                  <a:off x="9023063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2020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21" name="Line 17"/>
                <p:cNvSpPr>
                  <a:spLocks noChangeShapeType="1"/>
                </p:cNvSpPr>
                <p:nvPr/>
              </p:nvSpPr>
              <p:spPr bwMode="auto">
                <a:xfrm>
                  <a:off x="1846202" y="4343668"/>
                  <a:ext cx="1588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2" name="Line 18"/>
                <p:cNvSpPr>
                  <a:spLocks noChangeShapeType="1"/>
                </p:cNvSpPr>
                <p:nvPr/>
              </p:nvSpPr>
              <p:spPr bwMode="auto">
                <a:xfrm>
                  <a:off x="8396020" y="4349750"/>
                  <a:ext cx="0" cy="92075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3" name="Line 19"/>
                <p:cNvSpPr>
                  <a:spLocks noChangeShapeType="1"/>
                </p:cNvSpPr>
                <p:nvPr/>
              </p:nvSpPr>
              <p:spPr bwMode="auto">
                <a:xfrm>
                  <a:off x="2779624" y="4343668"/>
                  <a:ext cx="3176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>
                  <a:off x="3714631" y="4343668"/>
                  <a:ext cx="3176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>
                  <a:off x="4651227" y="4343668"/>
                  <a:ext cx="0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5586234" y="4343668"/>
                  <a:ext cx="1588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>
                  <a:off x="6521242" y="4343668"/>
                  <a:ext cx="1587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/>
              </p:nvSpPr>
              <p:spPr bwMode="auto">
                <a:xfrm>
                  <a:off x="7456250" y="4343668"/>
                  <a:ext cx="3176" cy="9207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44532" y="2243137"/>
                  <a:ext cx="90485" cy="1588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944532" y="1241425"/>
                  <a:ext cx="90485" cy="158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944532" y="238125"/>
                  <a:ext cx="90485" cy="158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44" name="AutoShape 40"/>
                <p:cNvSpPr>
                  <a:spLocks/>
                </p:cNvSpPr>
                <p:nvPr/>
              </p:nvSpPr>
              <p:spPr bwMode="auto">
                <a:xfrm>
                  <a:off x="935006" y="71437"/>
                  <a:ext cx="9371437" cy="435715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929292"/>
                    </a:buClr>
                    <a:defRPr/>
                  </a:pPr>
                  <a:endParaRPr lang="en-US" sz="3200">
                    <a:solidFill>
                      <a:srgbClr val="92929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45" name="AutoShape 41"/>
                <p:cNvSpPr>
                  <a:spLocks/>
                </p:cNvSpPr>
                <p:nvPr/>
              </p:nvSpPr>
              <p:spPr bwMode="auto">
                <a:xfrm>
                  <a:off x="480636" y="3114663"/>
                  <a:ext cx="514334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10</a:t>
                  </a:r>
                  <a:r>
                    <a:rPr lang="en-US" sz="1200" b="1" baseline="29000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5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46" name="AutoShape 42"/>
                <p:cNvSpPr>
                  <a:spLocks/>
                </p:cNvSpPr>
                <p:nvPr/>
              </p:nvSpPr>
              <p:spPr bwMode="auto">
                <a:xfrm>
                  <a:off x="476235" y="2107417"/>
                  <a:ext cx="498459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10</a:t>
                  </a:r>
                  <a:r>
                    <a:rPr lang="en-US" sz="1200" b="1" baseline="29000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47" name="AutoShape 43"/>
                <p:cNvSpPr>
                  <a:spLocks/>
                </p:cNvSpPr>
                <p:nvPr/>
              </p:nvSpPr>
              <p:spPr bwMode="auto">
                <a:xfrm>
                  <a:off x="476471" y="1080679"/>
                  <a:ext cx="498459" cy="2016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10</a:t>
                  </a:r>
                  <a:r>
                    <a:rPr lang="en-US" sz="1200" b="1" baseline="29000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15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48" name="AutoShape 44"/>
                <p:cNvSpPr>
                  <a:spLocks/>
                </p:cNvSpPr>
                <p:nvPr/>
              </p:nvSpPr>
              <p:spPr bwMode="auto">
                <a:xfrm>
                  <a:off x="467649" y="103050"/>
                  <a:ext cx="498459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10</a:t>
                  </a:r>
                  <a:r>
                    <a:rPr lang="en-US" sz="1200" b="1" baseline="29000" dirty="0">
                      <a:solidFill>
                        <a:prstClr val="black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20</a:t>
                  </a:r>
                  <a:endParaRPr lang="en-US" sz="1200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49" name="AutoShape 45"/>
                <p:cNvSpPr>
                  <a:spLocks/>
                </p:cNvSpPr>
                <p:nvPr/>
              </p:nvSpPr>
              <p:spPr bwMode="auto">
                <a:xfrm>
                  <a:off x="556072" y="4029075"/>
                  <a:ext cx="207956" cy="2952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algn="ctr" defTabSz="46110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</a:t>
                  </a:r>
                  <a:endParaRPr lang="en-US" sz="1200" b="1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50" name="AutoShape 46"/>
                <p:cNvSpPr>
                  <a:spLocks/>
                </p:cNvSpPr>
                <p:nvPr/>
              </p:nvSpPr>
              <p:spPr bwMode="auto">
                <a:xfrm>
                  <a:off x="6392069" y="849994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ISIS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51" name="AutoShape 47"/>
                <p:cNvSpPr>
                  <a:spLocks/>
                </p:cNvSpPr>
                <p:nvPr/>
              </p:nvSpPr>
              <p:spPr bwMode="auto">
                <a:xfrm>
                  <a:off x="7681050" y="3180701"/>
                  <a:ext cx="122234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52" name="AutoShape 48"/>
                <p:cNvSpPr>
                  <a:spLocks/>
                </p:cNvSpPr>
                <p:nvPr/>
              </p:nvSpPr>
              <p:spPr bwMode="auto">
                <a:xfrm>
                  <a:off x="7916958" y="3057655"/>
                  <a:ext cx="2187417" cy="32702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1300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Particle driven pulsed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53" name="AutoShape 49"/>
                <p:cNvSpPr>
                  <a:spLocks/>
                </p:cNvSpPr>
                <p:nvPr/>
              </p:nvSpPr>
              <p:spPr bwMode="auto">
                <a:xfrm>
                  <a:off x="5306843" y="1549400"/>
                  <a:ext cx="120646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54" name="AutoShape 50"/>
                <p:cNvSpPr>
                  <a:spLocks/>
                </p:cNvSpPr>
                <p:nvPr/>
              </p:nvSpPr>
              <p:spPr bwMode="auto">
                <a:xfrm>
                  <a:off x="5330655" y="1445213"/>
                  <a:ext cx="123821" cy="1000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55" name="AutoShape 51"/>
                <p:cNvSpPr>
                  <a:spLocks/>
                </p:cNvSpPr>
                <p:nvPr/>
              </p:nvSpPr>
              <p:spPr bwMode="auto">
                <a:xfrm>
                  <a:off x="5575916" y="1369272"/>
                  <a:ext cx="119058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56" name="AutoShape 52"/>
                <p:cNvSpPr>
                  <a:spLocks/>
                </p:cNvSpPr>
                <p:nvPr/>
              </p:nvSpPr>
              <p:spPr bwMode="auto">
                <a:xfrm>
                  <a:off x="5857689" y="1277556"/>
                  <a:ext cx="122233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57" name="AutoShape 53"/>
                <p:cNvSpPr>
                  <a:spLocks/>
                </p:cNvSpPr>
                <p:nvPr/>
              </p:nvSpPr>
              <p:spPr bwMode="auto">
                <a:xfrm>
                  <a:off x="6376784" y="1060450"/>
                  <a:ext cx="119059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58" name="AutoShape 54"/>
                <p:cNvSpPr>
                  <a:spLocks/>
                </p:cNvSpPr>
                <p:nvPr/>
              </p:nvSpPr>
              <p:spPr bwMode="auto">
                <a:xfrm>
                  <a:off x="4998878" y="2012950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ZING-P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59" name="AutoShape 55"/>
                <p:cNvSpPr>
                  <a:spLocks/>
                </p:cNvSpPr>
                <p:nvPr/>
              </p:nvSpPr>
              <p:spPr bwMode="auto">
                <a:xfrm>
                  <a:off x="4884581" y="1311542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ZING-P</a:t>
                  </a:r>
                  <a:r>
                    <a:rPr lang="en-US" sz="900" b="1" baseline="30000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’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0" name="AutoShape 56"/>
                <p:cNvSpPr>
                  <a:spLocks/>
                </p:cNvSpPr>
                <p:nvPr/>
              </p:nvSpPr>
              <p:spPr bwMode="auto">
                <a:xfrm>
                  <a:off x="5487512" y="1514852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KENS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1" name="AutoShape 57"/>
                <p:cNvSpPr>
                  <a:spLocks/>
                </p:cNvSpPr>
                <p:nvPr/>
              </p:nvSpPr>
              <p:spPr bwMode="auto">
                <a:xfrm>
                  <a:off x="5312671" y="1667068"/>
                  <a:ext cx="509572" cy="1968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WNR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2" name="AutoShape 58"/>
                <p:cNvSpPr>
                  <a:spLocks/>
                </p:cNvSpPr>
                <p:nvPr/>
              </p:nvSpPr>
              <p:spPr bwMode="auto">
                <a:xfrm>
                  <a:off x="5760962" y="1042484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IPNS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3" name="AutoShape 59"/>
                <p:cNvSpPr>
                  <a:spLocks/>
                </p:cNvSpPr>
                <p:nvPr/>
              </p:nvSpPr>
              <p:spPr bwMode="auto">
                <a:xfrm>
                  <a:off x="5052851" y="1851025"/>
                  <a:ext cx="119059" cy="1000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64" name="AutoShape 60"/>
                <p:cNvSpPr>
                  <a:spLocks/>
                </p:cNvSpPr>
                <p:nvPr/>
              </p:nvSpPr>
              <p:spPr bwMode="auto">
                <a:xfrm>
                  <a:off x="4303576" y="927100"/>
                  <a:ext cx="695302" cy="1936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31337" algn="ctr" defTabSz="46110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ILL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5" name="AutoShape 61"/>
                <p:cNvSpPr>
                  <a:spLocks/>
                </p:cNvSpPr>
                <p:nvPr/>
              </p:nvSpPr>
              <p:spPr bwMode="auto">
                <a:xfrm>
                  <a:off x="4660357" y="1120775"/>
                  <a:ext cx="93660" cy="1016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66" name="AutoShape 62"/>
                <p:cNvSpPr>
                  <a:spLocks/>
                </p:cNvSpPr>
                <p:nvPr/>
              </p:nvSpPr>
              <p:spPr bwMode="auto">
                <a:xfrm>
                  <a:off x="2030347" y="1204912"/>
                  <a:ext cx="2938370" cy="1684338"/>
                </a:xfrm>
                <a:custGeom>
                  <a:avLst/>
                  <a:gdLst>
                    <a:gd name="T0" fmla="+- 0 10819 39"/>
                    <a:gd name="T1" fmla="*/ T0 w 21561"/>
                    <a:gd name="T2" fmla="+- 0 10848 96"/>
                    <a:gd name="T3" fmla="*/ 10848 h 21504"/>
                    <a:gd name="T4" fmla="+- 0 10819 39"/>
                    <a:gd name="T5" fmla="*/ T4 w 21561"/>
                    <a:gd name="T6" fmla="+- 0 10848 96"/>
                    <a:gd name="T7" fmla="*/ 10848 h 21504"/>
                    <a:gd name="T8" fmla="+- 0 10819 39"/>
                    <a:gd name="T9" fmla="*/ T8 w 21561"/>
                    <a:gd name="T10" fmla="+- 0 10848 96"/>
                    <a:gd name="T11" fmla="*/ 10848 h 21504"/>
                    <a:gd name="T12" fmla="+- 0 10819 39"/>
                    <a:gd name="T13" fmla="*/ T12 w 21561"/>
                    <a:gd name="T14" fmla="+- 0 10848 96"/>
                    <a:gd name="T15" fmla="*/ 10848 h 215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61" h="21504">
                      <a:moveTo>
                        <a:pt x="11" y="21503"/>
                      </a:moveTo>
                      <a:cubicBezTo>
                        <a:pt x="-14" y="18787"/>
                        <a:pt x="-39" y="16093"/>
                        <a:pt x="357" y="13466"/>
                      </a:cubicBezTo>
                      <a:cubicBezTo>
                        <a:pt x="751" y="10839"/>
                        <a:pt x="1480" y="7738"/>
                        <a:pt x="2412" y="5746"/>
                      </a:cubicBezTo>
                      <a:cubicBezTo>
                        <a:pt x="3344" y="3752"/>
                        <a:pt x="4493" y="2417"/>
                        <a:pt x="5923" y="1489"/>
                      </a:cubicBezTo>
                      <a:cubicBezTo>
                        <a:pt x="7352" y="561"/>
                        <a:pt x="8361" y="357"/>
                        <a:pt x="10965" y="130"/>
                      </a:cubicBezTo>
                      <a:cubicBezTo>
                        <a:pt x="13570" y="-96"/>
                        <a:pt x="17565" y="17"/>
                        <a:pt x="21560" y="13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67" name="AutoShape 63"/>
                <p:cNvSpPr>
                  <a:spLocks/>
                </p:cNvSpPr>
                <p:nvPr/>
              </p:nvSpPr>
              <p:spPr bwMode="auto">
                <a:xfrm>
                  <a:off x="1771198" y="1678075"/>
                  <a:ext cx="703240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X-10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8" name="AutoShape 64"/>
                <p:cNvSpPr>
                  <a:spLocks/>
                </p:cNvSpPr>
                <p:nvPr/>
              </p:nvSpPr>
              <p:spPr bwMode="auto">
                <a:xfrm>
                  <a:off x="1610094" y="2402681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CP-2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69" name="AutoShape 65"/>
                <p:cNvSpPr>
                  <a:spLocks/>
                </p:cNvSpPr>
                <p:nvPr/>
              </p:nvSpPr>
              <p:spPr bwMode="auto">
                <a:xfrm>
                  <a:off x="1979549" y="2844800"/>
                  <a:ext cx="95247" cy="100012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0" name="AutoShape 66"/>
                <p:cNvSpPr>
                  <a:spLocks/>
                </p:cNvSpPr>
                <p:nvPr/>
              </p:nvSpPr>
              <p:spPr bwMode="auto">
                <a:xfrm>
                  <a:off x="2029159" y="2541759"/>
                  <a:ext cx="93659" cy="100013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1" name="AutoShape 67"/>
                <p:cNvSpPr>
                  <a:spLocks/>
                </p:cNvSpPr>
                <p:nvPr/>
              </p:nvSpPr>
              <p:spPr bwMode="auto">
                <a:xfrm>
                  <a:off x="2135119" y="1735137"/>
                  <a:ext cx="95247" cy="1016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2" name="AutoShape 68"/>
                <p:cNvSpPr>
                  <a:spLocks/>
                </p:cNvSpPr>
                <p:nvPr/>
              </p:nvSpPr>
              <p:spPr bwMode="auto">
                <a:xfrm>
                  <a:off x="2504995" y="1416050"/>
                  <a:ext cx="96834" cy="100012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3" name="AutoShape 69"/>
                <p:cNvSpPr>
                  <a:spLocks/>
                </p:cNvSpPr>
                <p:nvPr/>
              </p:nvSpPr>
              <p:spPr bwMode="auto">
                <a:xfrm>
                  <a:off x="2998692" y="1249362"/>
                  <a:ext cx="98422" cy="100013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4" name="AutoShape 70"/>
                <p:cNvSpPr>
                  <a:spLocks/>
                </p:cNvSpPr>
                <p:nvPr/>
              </p:nvSpPr>
              <p:spPr bwMode="auto">
                <a:xfrm>
                  <a:off x="3484451" y="1284287"/>
                  <a:ext cx="98422" cy="100013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5" name="AutoShape 71"/>
                <p:cNvSpPr>
                  <a:spLocks/>
                </p:cNvSpPr>
                <p:nvPr/>
              </p:nvSpPr>
              <p:spPr bwMode="auto">
                <a:xfrm>
                  <a:off x="4188090" y="1246187"/>
                  <a:ext cx="95247" cy="100013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6" name="AutoShape 72"/>
                <p:cNvSpPr>
                  <a:spLocks/>
                </p:cNvSpPr>
                <p:nvPr/>
              </p:nvSpPr>
              <p:spPr bwMode="auto">
                <a:xfrm>
                  <a:off x="4260450" y="1111250"/>
                  <a:ext cx="96834" cy="11588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7" name="AutoShape 73"/>
                <p:cNvSpPr>
                  <a:spLocks/>
                </p:cNvSpPr>
                <p:nvPr/>
              </p:nvSpPr>
              <p:spPr bwMode="auto">
                <a:xfrm>
                  <a:off x="7897716" y="3843083"/>
                  <a:ext cx="1795018" cy="32702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1300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Fission reactors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78" name="AutoShape 74"/>
                <p:cNvSpPr>
                  <a:spLocks/>
                </p:cNvSpPr>
                <p:nvPr/>
              </p:nvSpPr>
              <p:spPr bwMode="auto">
                <a:xfrm>
                  <a:off x="7682031" y="3949617"/>
                  <a:ext cx="141819" cy="146802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79" name="AutoShape 75"/>
                <p:cNvSpPr>
                  <a:spLocks/>
                </p:cNvSpPr>
                <p:nvPr/>
              </p:nvSpPr>
              <p:spPr bwMode="auto">
                <a:xfrm>
                  <a:off x="3641008" y="1190154"/>
                  <a:ext cx="696892" cy="1730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algn="ctr" defTabSz="46110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HFBR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0" name="AutoShape 76"/>
                <p:cNvSpPr>
                  <a:spLocks/>
                </p:cNvSpPr>
                <p:nvPr/>
              </p:nvSpPr>
              <p:spPr bwMode="auto">
                <a:xfrm>
                  <a:off x="3984888" y="925779"/>
                  <a:ext cx="507223" cy="1714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algn="ctr" defTabSz="46110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HFIR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1" name="AutoShape 77"/>
                <p:cNvSpPr>
                  <a:spLocks/>
                </p:cNvSpPr>
                <p:nvPr/>
              </p:nvSpPr>
              <p:spPr bwMode="auto">
                <a:xfrm>
                  <a:off x="3536847" y="1384300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NRU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2" name="AutoShape 78"/>
                <p:cNvSpPr>
                  <a:spLocks/>
                </p:cNvSpPr>
                <p:nvPr/>
              </p:nvSpPr>
              <p:spPr bwMode="auto">
                <a:xfrm>
                  <a:off x="2855822" y="1031599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MTR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3" name="AutoShape 79"/>
                <p:cNvSpPr>
                  <a:spLocks/>
                </p:cNvSpPr>
                <p:nvPr/>
              </p:nvSpPr>
              <p:spPr bwMode="auto">
                <a:xfrm>
                  <a:off x="2154169" y="1255712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NRX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4" name="AutoShape 80"/>
                <p:cNvSpPr>
                  <a:spLocks/>
                </p:cNvSpPr>
                <p:nvPr/>
              </p:nvSpPr>
              <p:spPr bwMode="auto">
                <a:xfrm>
                  <a:off x="2089084" y="2786062"/>
                  <a:ext cx="701653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CP-1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5" name="AutoShape 81"/>
                <p:cNvSpPr>
                  <a:spLocks/>
                </p:cNvSpPr>
                <p:nvPr/>
              </p:nvSpPr>
              <p:spPr bwMode="auto">
                <a:xfrm>
                  <a:off x="1610095" y="4460875"/>
                  <a:ext cx="701652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1940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6" name="AutoShape 82"/>
                <p:cNvSpPr>
                  <a:spLocks/>
                </p:cNvSpPr>
                <p:nvPr/>
              </p:nvSpPr>
              <p:spPr bwMode="auto">
                <a:xfrm>
                  <a:off x="2532262" y="4460875"/>
                  <a:ext cx="701652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1950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7" name="AutoShape 83"/>
                <p:cNvSpPr>
                  <a:spLocks/>
                </p:cNvSpPr>
                <p:nvPr/>
              </p:nvSpPr>
              <p:spPr bwMode="auto">
                <a:xfrm>
                  <a:off x="3446352" y="4460875"/>
                  <a:ext cx="701653" cy="2349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929292"/>
                    </a:buClr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1960</a:t>
                  </a:r>
                  <a:endParaRPr lang="en-US" sz="12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8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44532" y="4248150"/>
                  <a:ext cx="90485" cy="158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8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944532" y="3246437"/>
                  <a:ext cx="90485" cy="1588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grpSp>
              <p:nvGrpSpPr>
                <p:cNvPr id="90" name="Group 86"/>
                <p:cNvGrpSpPr>
                  <a:grpSpLocks/>
                </p:cNvGrpSpPr>
                <p:nvPr/>
              </p:nvGrpSpPr>
              <p:grpSpPr bwMode="auto">
                <a:xfrm rot="-5400000">
                  <a:off x="-1880467" y="1983516"/>
                  <a:ext cx="4024450" cy="263518"/>
                  <a:chOff x="711" y="-1"/>
                  <a:chExt cx="4024450" cy="263518"/>
                </a:xfrm>
              </p:grpSpPr>
              <p:sp>
                <p:nvSpPr>
                  <p:cNvPr id="117" name="AutoShape 87"/>
                  <p:cNvSpPr>
                    <a:spLocks/>
                  </p:cNvSpPr>
                  <p:nvPr/>
                </p:nvSpPr>
                <p:spPr bwMode="auto">
                  <a:xfrm>
                    <a:off x="711" y="0"/>
                    <a:ext cx="3725863" cy="26351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599"/>
                        </a:lnTo>
                        <a:lnTo>
                          <a:pt x="0" y="215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38100" tIns="38100" rIns="38100" bIns="38100"/>
                  <a:lstStyle/>
                  <a:p>
                    <a:pPr algn="ctr" defTabSz="461107">
                      <a:buClr>
                        <a:srgbClr val="000000"/>
                      </a:buClr>
                      <a:defRPr/>
                    </a:pPr>
                    <a:endParaRPr lang="en-US" sz="3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charset="0"/>
                      <a:ea typeface="Calibri"/>
                      <a:cs typeface="Calibri" charset="0"/>
                      <a:sym typeface="Calibri" charset="0"/>
                    </a:endParaRPr>
                  </a:p>
                </p:txBody>
              </p:sp>
              <p:sp>
                <p:nvSpPr>
                  <p:cNvPr id="118" name="AutoShape 88"/>
                  <p:cNvSpPr>
                    <a:spLocks/>
                  </p:cNvSpPr>
                  <p:nvPr/>
                </p:nvSpPr>
                <p:spPr bwMode="auto">
                  <a:xfrm>
                    <a:off x="299297" y="-1"/>
                    <a:ext cx="3725864" cy="26351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599"/>
                        </a:lnTo>
                        <a:lnTo>
                          <a:pt x="0" y="21599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 marL="31337" defTabSz="360857">
                      <a:buClr>
                        <a:srgbClr val="929292"/>
                      </a:buClr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Calibri" charset="0"/>
                        <a:ea typeface="Calibri"/>
                        <a:cs typeface="Calibri" charset="0"/>
                        <a:sym typeface="Calibri" charset="0"/>
                      </a:rPr>
                      <a:t>Effective thermal neutron flux n/cm</a:t>
                    </a:r>
                    <a:r>
                      <a:rPr lang="en-US" sz="1200" baseline="31000" dirty="0">
                        <a:solidFill>
                          <a:srgbClr val="000000"/>
                        </a:solidFill>
                        <a:latin typeface="Calibri" charset="0"/>
                        <a:ea typeface="Calibri"/>
                        <a:cs typeface="Calibri" charset="0"/>
                        <a:sym typeface="Calibri" charset="0"/>
                      </a:rPr>
                      <a:t>2</a:t>
                    </a:r>
                    <a:r>
                      <a:rPr lang="en-US" sz="1200" dirty="0">
                        <a:solidFill>
                          <a:srgbClr val="000000"/>
                        </a:solidFill>
                        <a:latin typeface="Calibri" charset="0"/>
                        <a:ea typeface="Calibri"/>
                        <a:cs typeface="Calibri" charset="0"/>
                        <a:sym typeface="Calibri" charset="0"/>
                      </a:rPr>
                      <a:t>-s</a:t>
                    </a:r>
                    <a:endParaRPr lang="en-US" sz="1200" dirty="0">
                      <a:solidFill>
                        <a:srgbClr val="000000"/>
                      </a:solidFill>
                      <a:latin typeface="Calibri"/>
                      <a:ea typeface="Calibri"/>
                      <a:cs typeface="Arial" charset="0"/>
                      <a:sym typeface="Calibri"/>
                    </a:endParaRPr>
                  </a:p>
                </p:txBody>
              </p:sp>
            </p:grpSp>
            <p:sp>
              <p:nvSpPr>
                <p:cNvPr id="91" name="AutoShape 89"/>
                <p:cNvSpPr>
                  <a:spLocks/>
                </p:cNvSpPr>
                <p:nvPr/>
              </p:nvSpPr>
              <p:spPr bwMode="auto">
                <a:xfrm>
                  <a:off x="5108537" y="5361171"/>
                  <a:ext cx="5913537" cy="1936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algn="ctr" defTabSz="461107">
                    <a:buClr>
                      <a:srgbClr val="929292"/>
                    </a:buCl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(Updated from </a:t>
                  </a:r>
                  <a:r>
                    <a:rPr lang="en-US" sz="800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Neutron Scattering</a:t>
                  </a:r>
                  <a:r>
                    <a:rPr lang="en-US" sz="8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, K. </a:t>
                  </a:r>
                  <a:r>
                    <a:rPr lang="en-US" sz="800" dirty="0" err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Skold</a:t>
                  </a:r>
                  <a:r>
                    <a:rPr lang="en-US" sz="8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 and D. L. Price, eds., Academic Press, 1986) </a:t>
                  </a:r>
                  <a:endParaRPr lang="en-US" sz="800" dirty="0">
                    <a:solidFill>
                      <a:srgbClr val="000000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92" name="AutoShape 90"/>
                <p:cNvSpPr>
                  <a:spLocks/>
                </p:cNvSpPr>
                <p:nvPr/>
              </p:nvSpPr>
              <p:spPr bwMode="auto">
                <a:xfrm>
                  <a:off x="8010399" y="976623"/>
                  <a:ext cx="119058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9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963955" y="1206388"/>
                  <a:ext cx="3832104" cy="8406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94" name="AutoShape 92"/>
                <p:cNvSpPr>
                  <a:spLocks/>
                </p:cNvSpPr>
                <p:nvPr/>
              </p:nvSpPr>
              <p:spPr bwMode="auto">
                <a:xfrm>
                  <a:off x="7581959" y="1366158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FRM-II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95" name="AutoShape 93"/>
                <p:cNvSpPr>
                  <a:spLocks/>
                </p:cNvSpPr>
                <p:nvPr/>
              </p:nvSpPr>
              <p:spPr bwMode="auto">
                <a:xfrm>
                  <a:off x="7731142" y="1267052"/>
                  <a:ext cx="96834" cy="98425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97" name="AutoShape 95"/>
                <p:cNvSpPr>
                  <a:spLocks/>
                </p:cNvSpPr>
                <p:nvPr/>
              </p:nvSpPr>
              <p:spPr bwMode="auto">
                <a:xfrm>
                  <a:off x="6762214" y="1437367"/>
                  <a:ext cx="701653" cy="2016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15A7D9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SINQ</a:t>
                  </a:r>
                  <a:endParaRPr lang="en-US" b="1" dirty="0">
                    <a:solidFill>
                      <a:srgbClr val="15A7D9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99" name="AutoShape 97"/>
                <p:cNvSpPr>
                  <a:spLocks/>
                </p:cNvSpPr>
                <p:nvPr/>
              </p:nvSpPr>
              <p:spPr bwMode="auto">
                <a:xfrm>
                  <a:off x="7714390" y="966979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SNS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08" name="AutoShape 104"/>
                <p:cNvSpPr>
                  <a:spLocks/>
                </p:cNvSpPr>
                <p:nvPr/>
              </p:nvSpPr>
              <p:spPr bwMode="auto">
                <a:xfrm>
                  <a:off x="7903743" y="681437"/>
                  <a:ext cx="1003268" cy="1778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J-PARC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09" name="AutoShape 105"/>
                <p:cNvSpPr>
                  <a:spLocks/>
                </p:cNvSpPr>
                <p:nvPr/>
              </p:nvSpPr>
              <p:spPr bwMode="auto">
                <a:xfrm>
                  <a:off x="8213464" y="908709"/>
                  <a:ext cx="122233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111" name="AutoShape 107"/>
                <p:cNvSpPr>
                  <a:spLocks/>
                </p:cNvSpPr>
                <p:nvPr/>
              </p:nvSpPr>
              <p:spPr bwMode="auto">
                <a:xfrm>
                  <a:off x="6130745" y="1157287"/>
                  <a:ext cx="120646" cy="984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A5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461107">
                    <a:buClr>
                      <a:srgbClr val="000000"/>
                    </a:buClr>
                    <a:defRPr/>
                  </a:pPr>
                  <a:endParaRPr lang="en-US" sz="3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charset="0"/>
                    <a:ea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112" name="AutoShape 108"/>
                <p:cNvSpPr>
                  <a:spLocks/>
                </p:cNvSpPr>
                <p:nvPr/>
              </p:nvSpPr>
              <p:spPr bwMode="auto">
                <a:xfrm>
                  <a:off x="5884675" y="919163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00A5D4"/>
                    </a:buClr>
                    <a:defRPr/>
                  </a:pPr>
                  <a:r>
                    <a:rPr lang="en-US" sz="900" b="1" dirty="0">
                      <a:solidFill>
                        <a:srgbClr val="00A5D4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LANSCE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13" name="AutoShape 109"/>
                <p:cNvSpPr>
                  <a:spLocks/>
                </p:cNvSpPr>
                <p:nvPr/>
              </p:nvSpPr>
              <p:spPr bwMode="auto">
                <a:xfrm>
                  <a:off x="8003387" y="1314210"/>
                  <a:ext cx="91017" cy="10053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FF9100"/>
                </a:solidFill>
                <a:ln w="9525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14" name="AutoShape 110"/>
                <p:cNvSpPr>
                  <a:spLocks/>
                </p:cNvSpPr>
                <p:nvPr/>
              </p:nvSpPr>
              <p:spPr bwMode="auto">
                <a:xfrm>
                  <a:off x="8080006" y="1394991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OPAL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  <p:sp>
              <p:nvSpPr>
                <p:cNvPr id="115" name="AutoShape 111"/>
                <p:cNvSpPr>
                  <a:spLocks/>
                </p:cNvSpPr>
                <p:nvPr/>
              </p:nvSpPr>
              <p:spPr bwMode="auto">
                <a:xfrm>
                  <a:off x="9199182" y="1104788"/>
                  <a:ext cx="96834" cy="98425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91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360857">
                    <a:defRPr/>
                  </a:pPr>
                  <a:endParaRPr lang="en-US" sz="1000">
                    <a:solidFill>
                      <a:prstClr val="black"/>
                    </a:solidFill>
                    <a:latin typeface="Helvetica" charset="0"/>
                    <a:ea typeface="Calibri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116" name="AutoShape 112"/>
                <p:cNvSpPr>
                  <a:spLocks/>
                </p:cNvSpPr>
                <p:nvPr/>
              </p:nvSpPr>
              <p:spPr bwMode="auto">
                <a:xfrm>
                  <a:off x="9120450" y="1204007"/>
                  <a:ext cx="701653" cy="2016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1337" defTabSz="360857">
                    <a:buClr>
                      <a:srgbClr val="FF9100"/>
                    </a:buClr>
                    <a:defRPr/>
                  </a:pPr>
                  <a:r>
                    <a:rPr lang="en-US" sz="900" b="1" dirty="0">
                      <a:solidFill>
                        <a:srgbClr val="FF9100"/>
                      </a:solidFill>
                      <a:latin typeface="Calibri" charset="0"/>
                      <a:ea typeface="Calibri"/>
                      <a:cs typeface="Calibri" charset="0"/>
                      <a:sym typeface="Calibri" charset="0"/>
                    </a:rPr>
                    <a:t>PIK</a:t>
                  </a:r>
                  <a:endPara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Arial" charset="0"/>
                    <a:sym typeface="Calibri"/>
                  </a:endParaRPr>
                </a:p>
              </p:txBody>
            </p:sp>
          </p:grpSp>
          <p:sp>
            <p:nvSpPr>
              <p:cNvPr id="121" name="AutoShape 8"/>
              <p:cNvSpPr>
                <a:spLocks/>
              </p:cNvSpPr>
              <p:nvPr/>
            </p:nvSpPr>
            <p:spPr bwMode="auto">
              <a:xfrm>
                <a:off x="1168780" y="6012151"/>
                <a:ext cx="96753" cy="108585"/>
              </a:xfrm>
              <a:prstGeom prst="diamond">
                <a:avLst/>
              </a:prstGeom>
              <a:solidFill>
                <a:srgbClr val="15A7D9"/>
              </a:solidFill>
              <a:ln>
                <a:solidFill>
                  <a:srgbClr val="14A6D7"/>
                </a:solidFill>
              </a:ln>
              <a:effectLst/>
              <a:ex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 defTabSz="360857">
                  <a:defRPr/>
                </a:pPr>
                <a:endParaRPr lang="en-US" sz="1000">
                  <a:solidFill>
                    <a:prstClr val="white"/>
                  </a:solidFill>
                  <a:latin typeface="Helvetica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19" name="Line 18"/>
              <p:cNvSpPr>
                <a:spLocks noChangeShapeType="1"/>
              </p:cNvSpPr>
              <p:nvPr/>
            </p:nvSpPr>
            <p:spPr bwMode="auto">
              <a:xfrm>
                <a:off x="8458774" y="6305245"/>
                <a:ext cx="0" cy="82868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857">
                  <a:defRPr/>
                </a:pPr>
                <a:endParaRPr lang="en-US" sz="1000">
                  <a:solidFill>
                    <a:prstClr val="black"/>
                  </a:solidFill>
                  <a:latin typeface="Helvetica" charset="0"/>
                  <a:ea typeface="Calibri"/>
                  <a:cs typeface="Helvetica" charset="0"/>
                  <a:sym typeface="Helvetica" charset="0"/>
                </a:endParaRPr>
              </a:p>
            </p:txBody>
          </p:sp>
        </p:grpSp>
        <p:sp>
          <p:nvSpPr>
            <p:cNvPr id="122" name="AutoShape 16"/>
            <p:cNvSpPr>
              <a:spLocks/>
            </p:cNvSpPr>
            <p:nvPr/>
          </p:nvSpPr>
          <p:spPr bwMode="auto">
            <a:xfrm>
              <a:off x="9500082" y="6182333"/>
              <a:ext cx="650146" cy="1995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929292"/>
                </a:buClr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2030</a:t>
              </a:r>
              <a:endParaRPr lang="en-US" sz="1200" dirty="0">
                <a:solidFill>
                  <a:srgbClr val="000000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30" name="AutoShape 109"/>
            <p:cNvSpPr>
              <a:spLocks/>
            </p:cNvSpPr>
            <p:nvPr/>
          </p:nvSpPr>
          <p:spPr bwMode="auto">
            <a:xfrm>
              <a:off x="7851183" y="3417785"/>
              <a:ext cx="89726" cy="8357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31" name="AutoShape 110"/>
            <p:cNvSpPr>
              <a:spLocks/>
            </p:cNvSpPr>
            <p:nvPr/>
          </p:nvSpPr>
          <p:spPr bwMode="auto">
            <a:xfrm>
              <a:off x="7958917" y="3425866"/>
              <a:ext cx="650146" cy="1883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CARR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24" name="AutoShape 103"/>
            <p:cNvSpPr>
              <a:spLocks/>
            </p:cNvSpPr>
            <p:nvPr/>
          </p:nvSpPr>
          <p:spPr bwMode="auto">
            <a:xfrm>
              <a:off x="8622736" y="3220829"/>
              <a:ext cx="111789" cy="83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A6D4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461107">
                <a:buClr>
                  <a:srgbClr val="000000"/>
                </a:buCl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/>
                <a:cs typeface="Calibri" charset="0"/>
                <a:sym typeface="Calibri" charset="0"/>
              </a:endParaRPr>
            </a:p>
          </p:txBody>
        </p:sp>
        <p:sp>
          <p:nvSpPr>
            <p:cNvPr id="125" name="AutoShape 106"/>
            <p:cNvSpPr>
              <a:spLocks/>
            </p:cNvSpPr>
            <p:nvPr/>
          </p:nvSpPr>
          <p:spPr bwMode="auto">
            <a:xfrm>
              <a:off x="8528811" y="3045574"/>
              <a:ext cx="929620" cy="1509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00A5D4"/>
                </a:buClr>
                <a:defRPr/>
              </a:pPr>
              <a:r>
                <a:rPr lang="en-US" sz="900" b="1" dirty="0">
                  <a:solidFill>
                    <a:srgbClr val="00A5D4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CSNS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26" name="AutoShape 94"/>
            <p:cNvSpPr>
              <a:spLocks/>
            </p:cNvSpPr>
            <p:nvPr/>
          </p:nvSpPr>
          <p:spPr bwMode="auto">
            <a:xfrm>
              <a:off x="5842529" y="3548071"/>
              <a:ext cx="88255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29" name="AutoShape 95"/>
            <p:cNvSpPr>
              <a:spLocks/>
            </p:cNvSpPr>
            <p:nvPr/>
          </p:nvSpPr>
          <p:spPr bwMode="auto">
            <a:xfrm>
              <a:off x="5840145" y="3418242"/>
              <a:ext cx="650146" cy="171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 err="1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Dhruva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36" name="AutoShape 58"/>
            <p:cNvSpPr>
              <a:spLocks/>
            </p:cNvSpPr>
            <p:nvPr/>
          </p:nvSpPr>
          <p:spPr bwMode="auto">
            <a:xfrm>
              <a:off x="5615926" y="3668507"/>
              <a:ext cx="650146" cy="256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00A5D4"/>
                </a:buClr>
                <a:defRPr/>
              </a:pPr>
              <a:r>
                <a:rPr lang="en-US" sz="900" b="1" dirty="0">
                  <a:solidFill>
                    <a:srgbClr val="F79646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IBR-II</a:t>
              </a:r>
              <a:endParaRPr lang="en-US" dirty="0">
                <a:solidFill>
                  <a:srgbClr val="F79646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38" name="AutoShape 71"/>
            <p:cNvSpPr>
              <a:spLocks/>
            </p:cNvSpPr>
            <p:nvPr/>
          </p:nvSpPr>
          <p:spPr bwMode="auto">
            <a:xfrm>
              <a:off x="4261940" y="3468676"/>
              <a:ext cx="88255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39" name="AutoShape 60"/>
            <p:cNvSpPr>
              <a:spLocks/>
            </p:cNvSpPr>
            <p:nvPr/>
          </p:nvSpPr>
          <p:spPr bwMode="auto">
            <a:xfrm>
              <a:off x="4178714" y="3433379"/>
              <a:ext cx="644261" cy="164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31337" algn="ctr" defTabSz="46110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NIST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41" name="AutoShape 94"/>
            <p:cNvSpPr>
              <a:spLocks/>
            </p:cNvSpPr>
            <p:nvPr/>
          </p:nvSpPr>
          <p:spPr bwMode="auto">
            <a:xfrm>
              <a:off x="5962527" y="3597679"/>
              <a:ext cx="88255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42" name="AutoShape 95"/>
            <p:cNvSpPr>
              <a:spLocks/>
            </p:cNvSpPr>
            <p:nvPr/>
          </p:nvSpPr>
          <p:spPr bwMode="auto">
            <a:xfrm>
              <a:off x="5909588" y="3663138"/>
              <a:ext cx="650146" cy="171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RSG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43" name="AutoShape 70"/>
            <p:cNvSpPr>
              <a:spLocks/>
            </p:cNvSpPr>
            <p:nvPr/>
          </p:nvSpPr>
          <p:spPr bwMode="auto">
            <a:xfrm>
              <a:off x="3351735" y="3528372"/>
              <a:ext cx="91197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44" name="AutoShape 77"/>
            <p:cNvSpPr>
              <a:spLocks/>
            </p:cNvSpPr>
            <p:nvPr/>
          </p:nvSpPr>
          <p:spPr bwMode="auto">
            <a:xfrm>
              <a:off x="3156362" y="3615693"/>
              <a:ext cx="650146" cy="172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LVR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45" name="AutoShape 95"/>
            <p:cNvSpPr>
              <a:spLocks/>
            </p:cNvSpPr>
            <p:nvPr/>
          </p:nvSpPr>
          <p:spPr bwMode="auto">
            <a:xfrm>
              <a:off x="6150481" y="3585049"/>
              <a:ext cx="650146" cy="171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JRR-3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46" name="AutoShape 109"/>
            <p:cNvSpPr>
              <a:spLocks/>
            </p:cNvSpPr>
            <p:nvPr/>
          </p:nvSpPr>
          <p:spPr bwMode="auto">
            <a:xfrm flipH="1">
              <a:off x="6251794" y="3495581"/>
              <a:ext cx="108680" cy="10319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48" name="AutoShape 73"/>
            <p:cNvSpPr>
              <a:spLocks/>
            </p:cNvSpPr>
            <p:nvPr/>
          </p:nvSpPr>
          <p:spPr bwMode="auto">
            <a:xfrm>
              <a:off x="7561337" y="5198263"/>
              <a:ext cx="2267413" cy="277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1300" dirty="0">
                  <a:solidFill>
                    <a:srgbClr val="15A7D9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Particle driven steady state</a:t>
              </a:r>
              <a:endParaRPr lang="en-US" dirty="0">
                <a:solidFill>
                  <a:srgbClr val="15A7D9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50" name="AutoShape 48"/>
            <p:cNvSpPr>
              <a:spLocks/>
            </p:cNvSpPr>
            <p:nvPr/>
          </p:nvSpPr>
          <p:spPr bwMode="auto">
            <a:xfrm>
              <a:off x="7561337" y="5426062"/>
              <a:ext cx="2821034" cy="277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00A5D4"/>
                </a:buClr>
                <a:defRPr/>
              </a:pPr>
              <a:r>
                <a:rPr lang="en-US" sz="1300" dirty="0">
                  <a:solidFill>
                    <a:srgbClr val="FB901F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Pulsed reactor</a:t>
              </a:r>
              <a:endParaRPr lang="en-US" dirty="0">
                <a:solidFill>
                  <a:srgbClr val="FB901F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53" name="AutoShape 110"/>
            <p:cNvSpPr>
              <a:spLocks/>
            </p:cNvSpPr>
            <p:nvPr/>
          </p:nvSpPr>
          <p:spPr bwMode="auto">
            <a:xfrm>
              <a:off x="6693731" y="3265334"/>
              <a:ext cx="650146" cy="1712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HANARO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55" name="AutoShape 93"/>
            <p:cNvSpPr>
              <a:spLocks/>
            </p:cNvSpPr>
            <p:nvPr/>
          </p:nvSpPr>
          <p:spPr bwMode="auto">
            <a:xfrm>
              <a:off x="6677394" y="3454408"/>
              <a:ext cx="94021" cy="8309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59" name="AutoShape 77"/>
            <p:cNvSpPr>
              <a:spLocks/>
            </p:cNvSpPr>
            <p:nvPr/>
          </p:nvSpPr>
          <p:spPr bwMode="auto">
            <a:xfrm>
              <a:off x="3313404" y="3237277"/>
              <a:ext cx="650146" cy="172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HIFAR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60" name="AutoShape 70"/>
            <p:cNvSpPr>
              <a:spLocks/>
            </p:cNvSpPr>
            <p:nvPr/>
          </p:nvSpPr>
          <p:spPr bwMode="auto">
            <a:xfrm>
              <a:off x="3397333" y="3468676"/>
              <a:ext cx="91197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61" name="AutoShape 60"/>
            <p:cNvSpPr>
              <a:spLocks/>
            </p:cNvSpPr>
            <p:nvPr/>
          </p:nvSpPr>
          <p:spPr bwMode="auto">
            <a:xfrm>
              <a:off x="4044330" y="3574874"/>
              <a:ext cx="644261" cy="164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31337" algn="ctr" defTabSz="46110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SAFARI-1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62" name="AutoShape 71"/>
            <p:cNvSpPr>
              <a:spLocks/>
            </p:cNvSpPr>
            <p:nvPr/>
          </p:nvSpPr>
          <p:spPr bwMode="auto">
            <a:xfrm>
              <a:off x="4076810" y="3512238"/>
              <a:ext cx="88255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40" name="AutoShape 110"/>
            <p:cNvSpPr>
              <a:spLocks/>
            </p:cNvSpPr>
            <p:nvPr/>
          </p:nvSpPr>
          <p:spPr bwMode="auto">
            <a:xfrm>
              <a:off x="6270736" y="3270769"/>
              <a:ext cx="650146" cy="1712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SALAM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49" name="AutoShape 93"/>
            <p:cNvSpPr>
              <a:spLocks/>
            </p:cNvSpPr>
            <p:nvPr/>
          </p:nvSpPr>
          <p:spPr bwMode="auto">
            <a:xfrm>
              <a:off x="6532376" y="3490499"/>
              <a:ext cx="94021" cy="8309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54" name="AutoShape 110"/>
            <p:cNvSpPr>
              <a:spLocks/>
            </p:cNvSpPr>
            <p:nvPr/>
          </p:nvSpPr>
          <p:spPr bwMode="auto">
            <a:xfrm>
              <a:off x="6795225" y="3573035"/>
              <a:ext cx="650146" cy="1712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ETERR-2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63" name="AutoShape 109"/>
            <p:cNvSpPr>
              <a:spLocks/>
            </p:cNvSpPr>
            <p:nvPr/>
          </p:nvSpPr>
          <p:spPr bwMode="auto">
            <a:xfrm>
              <a:off x="6823503" y="3483063"/>
              <a:ext cx="84336" cy="8537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64" name="AutoShape 61"/>
            <p:cNvSpPr>
              <a:spLocks/>
            </p:cNvSpPr>
            <p:nvPr/>
          </p:nvSpPr>
          <p:spPr bwMode="auto">
            <a:xfrm>
              <a:off x="4958199" y="3407131"/>
              <a:ext cx="86785" cy="8627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65" name="AutoShape 60"/>
            <p:cNvSpPr>
              <a:spLocks/>
            </p:cNvSpPr>
            <p:nvPr/>
          </p:nvSpPr>
          <p:spPr bwMode="auto">
            <a:xfrm>
              <a:off x="4532776" y="3239463"/>
              <a:ext cx="644261" cy="164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31337" algn="ctr" defTabSz="46110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MARIA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66" name="AutoShape 60"/>
            <p:cNvSpPr>
              <a:spLocks/>
            </p:cNvSpPr>
            <p:nvPr/>
          </p:nvSpPr>
          <p:spPr bwMode="auto">
            <a:xfrm>
              <a:off x="3787409" y="3739609"/>
              <a:ext cx="644261" cy="164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31337" algn="ctr" defTabSz="46110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HOR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67" name="AutoShape 71"/>
            <p:cNvSpPr>
              <a:spLocks/>
            </p:cNvSpPr>
            <p:nvPr/>
          </p:nvSpPr>
          <p:spPr bwMode="auto">
            <a:xfrm>
              <a:off x="3988555" y="3654124"/>
              <a:ext cx="88255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68" name="AutoShape 71"/>
            <p:cNvSpPr>
              <a:spLocks/>
            </p:cNvSpPr>
            <p:nvPr/>
          </p:nvSpPr>
          <p:spPr bwMode="auto">
            <a:xfrm>
              <a:off x="4947785" y="3647691"/>
              <a:ext cx="88255" cy="849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69" name="AutoShape 60"/>
            <p:cNvSpPr>
              <a:spLocks/>
            </p:cNvSpPr>
            <p:nvPr/>
          </p:nvSpPr>
          <p:spPr bwMode="auto">
            <a:xfrm>
              <a:off x="4462467" y="3674012"/>
              <a:ext cx="644261" cy="164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31337" algn="ctr" defTabSz="46110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JEEP II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70" name="AutoShape 61"/>
            <p:cNvSpPr>
              <a:spLocks/>
            </p:cNvSpPr>
            <p:nvPr/>
          </p:nvSpPr>
          <p:spPr bwMode="auto">
            <a:xfrm>
              <a:off x="5352095" y="3459223"/>
              <a:ext cx="86785" cy="8627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9100"/>
            </a:solidFill>
            <a:ln w="9525" cap="flat" cmpd="sng">
              <a:solidFill>
                <a:srgbClr val="FF9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71" name="AutoShape 60"/>
            <p:cNvSpPr>
              <a:spLocks/>
            </p:cNvSpPr>
            <p:nvPr/>
          </p:nvSpPr>
          <p:spPr bwMode="auto">
            <a:xfrm>
              <a:off x="4987695" y="3248468"/>
              <a:ext cx="644261" cy="164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31337" algn="ctr" defTabSz="461107">
                <a:buClr>
                  <a:srgbClr val="FF9100"/>
                </a:buClr>
                <a:defRPr/>
              </a:pPr>
              <a:r>
                <a:rPr lang="en-US" sz="9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ORPHEE</a:t>
              </a:r>
              <a:endParaRPr lang="en-US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8482054" y="3206530"/>
              <a:ext cx="840699" cy="9769"/>
            </a:xfrm>
            <a:prstGeom prst="line">
              <a:avLst/>
            </a:prstGeom>
            <a:ln w="19050" cmpd="sng">
              <a:solidFill>
                <a:srgbClr val="1E9F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Line 91"/>
            <p:cNvSpPr>
              <a:spLocks noChangeShapeType="1"/>
            </p:cNvSpPr>
            <p:nvPr/>
          </p:nvSpPr>
          <p:spPr bwMode="auto">
            <a:xfrm flipV="1">
              <a:off x="8358830" y="3403926"/>
              <a:ext cx="963923" cy="5494"/>
            </a:xfrm>
            <a:prstGeom prst="line">
              <a:avLst/>
            </a:prstGeom>
            <a:noFill/>
            <a:ln w="19050" cap="flat" cmpd="sng">
              <a:solidFill>
                <a:srgbClr val="FF91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black"/>
                </a:solidFill>
                <a:latin typeface="Helvetica" charset="0"/>
                <a:ea typeface="Calibri"/>
                <a:cs typeface="Helvetica" charset="0"/>
                <a:sym typeface="Helvetica" charset="0"/>
              </a:endParaRPr>
            </a:p>
          </p:txBody>
        </p:sp>
        <p:sp>
          <p:nvSpPr>
            <p:cNvPr id="174" name="AutoShape 73"/>
            <p:cNvSpPr>
              <a:spLocks/>
            </p:cNvSpPr>
            <p:nvPr/>
          </p:nvSpPr>
          <p:spPr bwMode="auto">
            <a:xfrm>
              <a:off x="2064208" y="2675626"/>
              <a:ext cx="2575054" cy="277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FF9100"/>
                </a:buClr>
                <a:defRPr/>
              </a:pPr>
              <a:r>
                <a:rPr lang="en-US" sz="1300" b="1" dirty="0">
                  <a:solidFill>
                    <a:srgbClr val="FF9100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Reactor Sources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75" name="AutoShape 48"/>
            <p:cNvSpPr>
              <a:spLocks/>
            </p:cNvSpPr>
            <p:nvPr/>
          </p:nvSpPr>
          <p:spPr bwMode="auto">
            <a:xfrm>
              <a:off x="5525684" y="2679535"/>
              <a:ext cx="2336094" cy="277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1337" defTabSz="360857">
                <a:buClr>
                  <a:srgbClr val="00A5D4"/>
                </a:buClr>
                <a:defRPr/>
              </a:pPr>
              <a:r>
                <a:rPr lang="en-US" sz="1300" b="1" dirty="0">
                  <a:solidFill>
                    <a:srgbClr val="00A5D4"/>
                  </a:solidFill>
                  <a:latin typeface="Calibri" charset="0"/>
                  <a:ea typeface="Calibri"/>
                  <a:cs typeface="Calibri" charset="0"/>
                  <a:sym typeface="Calibri" charset="0"/>
                </a:rPr>
                <a:t>Spallation Sources</a:t>
              </a:r>
              <a:endParaRPr lang="en-US" b="1" dirty="0">
                <a:solidFill>
                  <a:prstClr val="black"/>
                </a:solidFill>
                <a:latin typeface="Calibri"/>
                <a:ea typeface="Calibri"/>
                <a:cs typeface="Arial" charset="0"/>
                <a:sym typeface="Calibri"/>
              </a:endParaRPr>
            </a:p>
          </p:txBody>
        </p:sp>
        <p:sp>
          <p:nvSpPr>
            <p:cNvPr id="176" name="AutoShape 8"/>
            <p:cNvSpPr>
              <a:spLocks/>
            </p:cNvSpPr>
            <p:nvPr/>
          </p:nvSpPr>
          <p:spPr bwMode="auto">
            <a:xfrm>
              <a:off x="6603426" y="3508463"/>
              <a:ext cx="101494" cy="102451"/>
            </a:xfrm>
            <a:prstGeom prst="diamond">
              <a:avLst/>
            </a:prstGeom>
            <a:solidFill>
              <a:srgbClr val="15A7D9"/>
            </a:solidFill>
            <a:ln>
              <a:solidFill>
                <a:srgbClr val="15A7D9"/>
              </a:solidFill>
            </a:ln>
            <a:effectLst/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white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77" name="AutoShape 8"/>
            <p:cNvSpPr>
              <a:spLocks/>
            </p:cNvSpPr>
            <p:nvPr/>
          </p:nvSpPr>
          <p:spPr bwMode="auto">
            <a:xfrm>
              <a:off x="7357856" y="5276648"/>
              <a:ext cx="101494" cy="102451"/>
            </a:xfrm>
            <a:prstGeom prst="diamond">
              <a:avLst/>
            </a:prstGeom>
            <a:solidFill>
              <a:srgbClr val="15A7D9"/>
            </a:solidFill>
            <a:ln>
              <a:solidFill>
                <a:srgbClr val="14A6D7"/>
              </a:solidFill>
            </a:ln>
            <a:effectLst/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defTabSz="360857">
                <a:defRPr/>
              </a:pPr>
              <a:endParaRPr lang="en-US" sz="1000">
                <a:solidFill>
                  <a:prstClr val="white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52" name="AutoShape 103"/>
            <p:cNvSpPr>
              <a:spLocks/>
            </p:cNvSpPr>
            <p:nvPr/>
          </p:nvSpPr>
          <p:spPr bwMode="auto">
            <a:xfrm>
              <a:off x="9266858" y="3031460"/>
              <a:ext cx="111789" cy="83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A6D4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461107">
                <a:buClr>
                  <a:srgbClr val="000000"/>
                </a:buCl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/>
                <a:cs typeface="Calibri" charset="0"/>
                <a:sym typeface="Calibri" charset="0"/>
              </a:endParaRPr>
            </a:p>
          </p:txBody>
        </p:sp>
      </p:grpSp>
      <p:sp>
        <p:nvSpPr>
          <p:cNvPr id="178" name="AutoShape 88"/>
          <p:cNvSpPr>
            <a:spLocks/>
          </p:cNvSpPr>
          <p:nvPr/>
        </p:nvSpPr>
        <p:spPr bwMode="auto">
          <a:xfrm>
            <a:off x="4718683" y="6141991"/>
            <a:ext cx="1798331" cy="244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337" defTabSz="360857">
              <a:buClr>
                <a:srgbClr val="929292"/>
              </a:buClr>
              <a:defRPr/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Calibri"/>
                <a:cs typeface="Calibri" charset="0"/>
                <a:sym typeface="Calibri" charset="0"/>
              </a:rPr>
              <a:t>Year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Arial" charset="0"/>
              <a:sym typeface="Calibri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32685" y="2865885"/>
            <a:ext cx="3197730" cy="791276"/>
          </a:xfrm>
          <a:custGeom>
            <a:avLst/>
            <a:gdLst>
              <a:gd name="connsiteX0" fmla="*/ 0 w 3733503"/>
              <a:gd name="connsiteY0" fmla="*/ 791276 h 791276"/>
              <a:gd name="connsiteX1" fmla="*/ 216098 w 3733503"/>
              <a:gd name="connsiteY1" fmla="*/ 548573 h 791276"/>
              <a:gd name="connsiteX2" fmla="*/ 332458 w 3733503"/>
              <a:gd name="connsiteY2" fmla="*/ 442183 h 791276"/>
              <a:gd name="connsiteX3" fmla="*/ 468766 w 3733503"/>
              <a:gd name="connsiteY3" fmla="*/ 355742 h 791276"/>
              <a:gd name="connsiteX4" fmla="*/ 721434 w 3733503"/>
              <a:gd name="connsiteY4" fmla="*/ 249352 h 791276"/>
              <a:gd name="connsiteX5" fmla="*/ 1137006 w 3733503"/>
              <a:gd name="connsiteY5" fmla="*/ 123013 h 791276"/>
              <a:gd name="connsiteX6" fmla="*/ 1409622 w 3733503"/>
              <a:gd name="connsiteY6" fmla="*/ 66494 h 791276"/>
              <a:gd name="connsiteX7" fmla="*/ 1948204 w 3733503"/>
              <a:gd name="connsiteY7" fmla="*/ 23273 h 791276"/>
              <a:gd name="connsiteX8" fmla="*/ 3248114 w 3733503"/>
              <a:gd name="connsiteY8" fmla="*/ 3325 h 791276"/>
              <a:gd name="connsiteX9" fmla="*/ 3733503 w 3733503"/>
              <a:gd name="connsiteY9" fmla="*/ 0 h 7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3503" h="791276">
                <a:moveTo>
                  <a:pt x="0" y="791276"/>
                </a:moveTo>
                <a:cubicBezTo>
                  <a:pt x="80344" y="699015"/>
                  <a:pt x="160688" y="606755"/>
                  <a:pt x="216098" y="548573"/>
                </a:cubicBezTo>
                <a:cubicBezTo>
                  <a:pt x="271508" y="490391"/>
                  <a:pt x="290347" y="474321"/>
                  <a:pt x="332458" y="442183"/>
                </a:cubicBezTo>
                <a:cubicBezTo>
                  <a:pt x="374569" y="410044"/>
                  <a:pt x="403937" y="387880"/>
                  <a:pt x="468766" y="355742"/>
                </a:cubicBezTo>
                <a:cubicBezTo>
                  <a:pt x="533595" y="323604"/>
                  <a:pt x="610061" y="288140"/>
                  <a:pt x="721434" y="249352"/>
                </a:cubicBezTo>
                <a:cubicBezTo>
                  <a:pt x="832807" y="210564"/>
                  <a:pt x="1022308" y="153489"/>
                  <a:pt x="1137006" y="123013"/>
                </a:cubicBezTo>
                <a:cubicBezTo>
                  <a:pt x="1251704" y="92537"/>
                  <a:pt x="1274422" y="83117"/>
                  <a:pt x="1409622" y="66494"/>
                </a:cubicBezTo>
                <a:cubicBezTo>
                  <a:pt x="1544822" y="49871"/>
                  <a:pt x="1641789" y="33801"/>
                  <a:pt x="1948204" y="23273"/>
                </a:cubicBezTo>
                <a:cubicBezTo>
                  <a:pt x="2254619" y="12745"/>
                  <a:pt x="3248114" y="3325"/>
                  <a:pt x="3248114" y="3325"/>
                </a:cubicBezTo>
                <a:lnTo>
                  <a:pt x="3733503" y="0"/>
                </a:lnTo>
              </a:path>
            </a:pathLst>
          </a:custGeom>
          <a:ln w="19050" cmpd="sng">
            <a:solidFill>
              <a:srgbClr val="14A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91" tIns="40104" rIns="80191" bIns="40104" rtlCol="0" anchor="ctr"/>
          <a:lstStyle/>
          <a:p>
            <a:pPr algn="ctr" defTabSz="400869"/>
            <a:endParaRPr lang="en-US">
              <a:solidFill>
                <a:prstClr val="black"/>
              </a:solidFill>
              <a:latin typeface="Calibri"/>
              <a:sym typeface="Calibri"/>
            </a:endParaRPr>
          </a:p>
        </p:txBody>
      </p:sp>
      <p:sp>
        <p:nvSpPr>
          <p:cNvPr id="156" name="AutoShape 104"/>
          <p:cNvSpPr>
            <a:spLocks/>
          </p:cNvSpPr>
          <p:nvPr/>
        </p:nvSpPr>
        <p:spPr bwMode="auto">
          <a:xfrm>
            <a:off x="8457520" y="2492114"/>
            <a:ext cx="420822" cy="1509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337" defTabSz="360857">
              <a:buClr>
                <a:srgbClr val="00A5D4"/>
              </a:buClr>
              <a:defRPr/>
            </a:pPr>
            <a:r>
              <a:rPr lang="en-US" sz="900" b="1" dirty="0">
                <a:solidFill>
                  <a:srgbClr val="00A5D4"/>
                </a:solidFill>
                <a:latin typeface="Calibri" charset="0"/>
                <a:ea typeface="Calibri"/>
                <a:cs typeface="Calibri" charset="0"/>
                <a:sym typeface="Calibri" charset="0"/>
              </a:rPr>
              <a:t>ESS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Arial" charset="0"/>
              <a:sym typeface="Calibri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121053" y="3246588"/>
            <a:ext cx="114855" cy="9092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91" tIns="40104" rIns="80191" bIns="40104" rtlCol="0" anchor="ctr"/>
          <a:lstStyle/>
          <a:p>
            <a:pPr algn="ctr" defTabSz="400869"/>
            <a:endParaRPr lang="en-US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157" name="Isosceles Triangle 156"/>
          <p:cNvSpPr/>
          <p:nvPr/>
        </p:nvSpPr>
        <p:spPr>
          <a:xfrm>
            <a:off x="6716064" y="5161758"/>
            <a:ext cx="114855" cy="9092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91" tIns="40104" rIns="80191" bIns="40104" rtlCol="0" anchor="ctr"/>
          <a:lstStyle/>
          <a:p>
            <a:pPr algn="ctr" defTabSz="400869"/>
            <a:endParaRPr lang="en-US">
              <a:solidFill>
                <a:prstClr val="white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4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3" y="271"/>
            <a:ext cx="6585345" cy="1441531"/>
          </a:xfrm>
        </p:spPr>
        <p:txBody>
          <a:bodyPr/>
          <a:lstStyle/>
          <a:p>
            <a:r>
              <a:rPr lang="en-US" sz="3200" dirty="0" smtClean="0"/>
              <a:t>ESS Mission: </a:t>
            </a:r>
            <a:br>
              <a:rPr lang="en-US" sz="3200" dirty="0" smtClean="0"/>
            </a:br>
            <a:r>
              <a:rPr lang="en-US" sz="3200" dirty="0" smtClean="0"/>
              <a:t>Build the world’s brightest neutron source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475656" y="2132856"/>
            <a:ext cx="5962993" cy="4148269"/>
            <a:chOff x="1842212" y="1902483"/>
            <a:chExt cx="5962993" cy="4148269"/>
          </a:xfrm>
        </p:grpSpPr>
        <p:grpSp>
          <p:nvGrpSpPr>
            <p:cNvPr id="78" name="Group 77"/>
            <p:cNvGrpSpPr/>
            <p:nvPr/>
          </p:nvGrpSpPr>
          <p:grpSpPr>
            <a:xfrm>
              <a:off x="1842212" y="1902483"/>
              <a:ext cx="5962993" cy="4148269"/>
              <a:chOff x="1842210" y="1902483"/>
              <a:chExt cx="5962993" cy="4148269"/>
            </a:xfrm>
          </p:grpSpPr>
          <p:sp>
            <p:nvSpPr>
              <p:cNvPr id="79" name="AutoShape 46"/>
              <p:cNvSpPr>
                <a:spLocks/>
              </p:cNvSpPr>
              <p:nvPr/>
            </p:nvSpPr>
            <p:spPr bwMode="auto">
              <a:xfrm>
                <a:off x="4577398" y="4887879"/>
                <a:ext cx="650146" cy="1712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00A5D4"/>
                  </a:buClr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 charset="0"/>
                    <a:sym typeface="Calibri" charset="0"/>
                  </a:rPr>
                  <a:t>ISIS</a:t>
                </a:r>
                <a:endParaRPr lang="en-US" sz="16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0" name="AutoShape 60"/>
              <p:cNvSpPr>
                <a:spLocks/>
              </p:cNvSpPr>
              <p:nvPr/>
            </p:nvSpPr>
            <p:spPr bwMode="auto">
              <a:xfrm>
                <a:off x="3026301" y="4899506"/>
                <a:ext cx="644261" cy="1644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35574" algn="ctr" defTabSz="523555">
                  <a:buClr>
                    <a:srgbClr val="FF9100"/>
                  </a:buClr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latin typeface="Calibri"/>
                    <a:cs typeface="Calibri" charset="0"/>
                    <a:sym typeface="Calibri" charset="0"/>
                  </a:rPr>
                  <a:t>ILL</a:t>
                </a:r>
                <a:endParaRPr lang="en-US" sz="1600" dirty="0">
                  <a:solidFill>
                    <a:srgbClr val="0000FF"/>
                  </a:solidFill>
                  <a:latin typeface="Calibri"/>
                  <a:cs typeface="Arial" charset="0"/>
                </a:endParaRPr>
              </a:p>
            </p:txBody>
          </p:sp>
          <p:grpSp>
            <p:nvGrpSpPr>
              <p:cNvPr id="81" name="Group 86"/>
              <p:cNvGrpSpPr>
                <a:grpSpLocks/>
              </p:cNvGrpSpPr>
              <p:nvPr/>
            </p:nvGrpSpPr>
            <p:grpSpPr bwMode="auto">
              <a:xfrm rot="16200000">
                <a:off x="119971" y="3683466"/>
                <a:ext cx="3688654" cy="244176"/>
                <a:chOff x="711" y="-1"/>
                <a:chExt cx="4343871" cy="263520"/>
              </a:xfrm>
            </p:grpSpPr>
            <p:sp>
              <p:nvSpPr>
                <p:cNvPr id="93" name="AutoShape 87"/>
                <p:cNvSpPr>
                  <a:spLocks/>
                </p:cNvSpPr>
                <p:nvPr/>
              </p:nvSpPr>
              <p:spPr bwMode="auto">
                <a:xfrm>
                  <a:off x="711" y="0"/>
                  <a:ext cx="3725863" cy="26351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523555">
                    <a:buClr>
                      <a:srgbClr val="000000"/>
                    </a:buClr>
                    <a:defRPr/>
                  </a:pPr>
                  <a:endParaRPr lang="en-US" sz="16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94" name="AutoShape 88"/>
                <p:cNvSpPr>
                  <a:spLocks/>
                </p:cNvSpPr>
                <p:nvPr/>
              </p:nvSpPr>
              <p:spPr bwMode="auto">
                <a:xfrm>
                  <a:off x="712" y="-1"/>
                  <a:ext cx="4343870" cy="26352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35574" defTabSz="409737">
                    <a:buClr>
                      <a:srgbClr val="929292"/>
                    </a:buClr>
                    <a:defRPr/>
                  </a:pPr>
                  <a:r>
                    <a:rPr lang="en-US" sz="1600" dirty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Effective thermal neutron 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flux 10</a:t>
                  </a:r>
                  <a:r>
                    <a:rPr lang="en-US" sz="1600" baseline="30000" dirty="0" smtClean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15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 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n/cm</a:t>
                  </a:r>
                  <a:r>
                    <a:rPr lang="en-US" sz="1600" baseline="31000" dirty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2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Calibri"/>
                      <a:cs typeface="Calibri" charset="0"/>
                      <a:sym typeface="Calibri" charset="0"/>
                    </a:rPr>
                    <a:t>-s</a:t>
                  </a:r>
                  <a:endParaRPr lang="en-US" sz="1600" dirty="0">
                    <a:solidFill>
                      <a:srgbClr val="000000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sp>
            <p:nvSpPr>
              <p:cNvPr id="82" name="AutoShape 92"/>
              <p:cNvSpPr>
                <a:spLocks/>
              </p:cNvSpPr>
              <p:nvPr/>
            </p:nvSpPr>
            <p:spPr bwMode="auto">
              <a:xfrm>
                <a:off x="5051163" y="4924866"/>
                <a:ext cx="1021421" cy="1712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FF9100"/>
                  </a:buClr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latin typeface="Calibri"/>
                    <a:cs typeface="Calibri" charset="0"/>
                    <a:sym typeface="Calibri" charset="0"/>
                  </a:rPr>
                  <a:t>FRM-II</a:t>
                </a:r>
                <a:endParaRPr lang="en-US" sz="1600" b="1" dirty="0">
                  <a:solidFill>
                    <a:srgbClr val="0000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3" name="AutoShape 97"/>
              <p:cNvSpPr>
                <a:spLocks/>
              </p:cNvSpPr>
              <p:nvPr/>
            </p:nvSpPr>
            <p:spPr bwMode="auto">
              <a:xfrm>
                <a:off x="6072584" y="5010467"/>
                <a:ext cx="650146" cy="1712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00A5D4"/>
                  </a:buClr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 charset="0"/>
                    <a:sym typeface="Calibri" charset="0"/>
                  </a:rPr>
                  <a:t>SNS</a:t>
                </a:r>
                <a:endParaRPr lang="en-US" sz="16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4" name="AutoShape 104"/>
              <p:cNvSpPr>
                <a:spLocks/>
              </p:cNvSpPr>
              <p:nvPr/>
            </p:nvSpPr>
            <p:spPr bwMode="auto">
              <a:xfrm>
                <a:off x="6137406" y="4578850"/>
                <a:ext cx="929620" cy="1509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00A5D4"/>
                  </a:buClr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 charset="0"/>
                    <a:sym typeface="Calibri" charset="0"/>
                  </a:rPr>
                  <a:t>J-PARC</a:t>
                </a:r>
                <a:endParaRPr lang="en-US" sz="16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5" name="AutoShape 108"/>
              <p:cNvSpPr>
                <a:spLocks/>
              </p:cNvSpPr>
              <p:nvPr/>
            </p:nvSpPr>
            <p:spPr bwMode="auto">
              <a:xfrm>
                <a:off x="3657100" y="4966049"/>
                <a:ext cx="761773" cy="15661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00A5D4"/>
                  </a:buClr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 charset="0"/>
                    <a:sym typeface="Calibri" charset="0"/>
                  </a:rPr>
                  <a:t>LANSCE</a:t>
                </a:r>
                <a:endParaRPr lang="en-US" sz="16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6" name="AutoShape 60"/>
              <p:cNvSpPr>
                <a:spLocks/>
              </p:cNvSpPr>
              <p:nvPr/>
            </p:nvSpPr>
            <p:spPr bwMode="auto">
              <a:xfrm>
                <a:off x="2606020" y="4960460"/>
                <a:ext cx="644261" cy="1644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35574" algn="ctr" defTabSz="523555">
                  <a:buClr>
                    <a:srgbClr val="FF9100"/>
                  </a:buClr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latin typeface="Calibri"/>
                    <a:cs typeface="Calibri" charset="0"/>
                    <a:sym typeface="Calibri" charset="0"/>
                  </a:rPr>
                  <a:t>NIST</a:t>
                </a:r>
                <a:endParaRPr lang="en-US" sz="1600" dirty="0">
                  <a:solidFill>
                    <a:srgbClr val="0000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7" name="AutoShape 88"/>
              <p:cNvSpPr>
                <a:spLocks/>
              </p:cNvSpPr>
              <p:nvPr/>
            </p:nvSpPr>
            <p:spPr bwMode="auto">
              <a:xfrm>
                <a:off x="4828497" y="5669526"/>
                <a:ext cx="1948192" cy="3812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929292"/>
                  </a:buClr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Calibri"/>
                    <a:cs typeface="Calibri" charset="0"/>
                    <a:sym typeface="Calibri" charset="0"/>
                  </a:rPr>
                  <a:t>Year</a:t>
                </a:r>
                <a:endParaRPr lang="en-US" sz="1600" dirty="0">
                  <a:solidFill>
                    <a:srgbClr val="000000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8" name="AutoShape 104"/>
              <p:cNvSpPr>
                <a:spLocks/>
              </p:cNvSpPr>
              <p:nvPr/>
            </p:nvSpPr>
            <p:spPr bwMode="auto">
              <a:xfrm>
                <a:off x="6548743" y="2335462"/>
                <a:ext cx="455891" cy="1509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00A5D4"/>
                  </a:buClr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 charset="0"/>
                    <a:sym typeface="Calibri" charset="0"/>
                  </a:rPr>
                  <a:t>ESS</a:t>
                </a:r>
                <a:endParaRPr lang="en-US" sz="16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  <p:graphicFrame>
            <p:nvGraphicFramePr>
              <p:cNvPr id="89" name="Chart 8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1445139"/>
                  </p:ext>
                </p:extLst>
              </p:nvPr>
            </p:nvGraphicFramePr>
            <p:xfrm>
              <a:off x="2145652" y="1902483"/>
              <a:ext cx="5659551" cy="37474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0" name="TextBox 89"/>
              <p:cNvSpPr txBox="1"/>
              <p:nvPr/>
            </p:nvSpPr>
            <p:spPr>
              <a:xfrm>
                <a:off x="2878019" y="2335462"/>
                <a:ext cx="2421556" cy="584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alibri"/>
                  </a:rPr>
                  <a:t>Reactor sources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alibri"/>
                  </a:rPr>
                  <a:t>Accelerator-driven sources</a:t>
                </a:r>
              </a:p>
            </p:txBody>
          </p:sp>
          <p:sp>
            <p:nvSpPr>
              <p:cNvPr id="91" name="AutoShape 104"/>
              <p:cNvSpPr>
                <a:spLocks/>
              </p:cNvSpPr>
              <p:nvPr/>
            </p:nvSpPr>
            <p:spPr bwMode="auto">
              <a:xfrm>
                <a:off x="6722730" y="5002323"/>
                <a:ext cx="687889" cy="2868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5574" defTabSz="409737">
                  <a:buClr>
                    <a:srgbClr val="00A5D4"/>
                  </a:buClr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 charset="0"/>
                    <a:sym typeface="Calibri" charset="0"/>
                  </a:rPr>
                  <a:t>CSNS</a:t>
                </a:r>
                <a:endParaRPr lang="en-US" sz="16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604196" y="4943670"/>
                <a:ext cx="131233" cy="131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95" name="Freeform 94"/>
            <p:cNvSpPr/>
            <p:nvPr/>
          </p:nvSpPr>
          <p:spPr>
            <a:xfrm rot="21119190">
              <a:off x="4522184" y="2844511"/>
              <a:ext cx="2744495" cy="2257315"/>
            </a:xfrm>
            <a:custGeom>
              <a:avLst/>
              <a:gdLst>
                <a:gd name="connsiteX0" fmla="*/ 0 w 2106397"/>
                <a:gd name="connsiteY0" fmla="*/ 2013263 h 2059297"/>
                <a:gd name="connsiteX1" fmla="*/ 1393939 w 2106397"/>
                <a:gd name="connsiteY1" fmla="*/ 1796450 h 2059297"/>
                <a:gd name="connsiteX2" fmla="*/ 2106397 w 2106397"/>
                <a:gd name="connsiteY2" fmla="*/ 0 h 205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6397" h="2059297">
                  <a:moveTo>
                    <a:pt x="0" y="2013263"/>
                  </a:moveTo>
                  <a:cubicBezTo>
                    <a:pt x="521436" y="2072628"/>
                    <a:pt x="1042873" y="2131994"/>
                    <a:pt x="1393939" y="1796450"/>
                  </a:cubicBezTo>
                  <a:cubicBezTo>
                    <a:pt x="1745005" y="1460906"/>
                    <a:pt x="1925701" y="730453"/>
                    <a:pt x="2106397" y="0"/>
                  </a:cubicBezTo>
                </a:path>
              </a:pathLst>
            </a:custGeom>
            <a:ln w="127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26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en-US" sz="2600" dirty="0">
                <a:solidFill>
                  <a:srgbClr val="FFFFFF"/>
                </a:solidFill>
              </a:rPr>
              <a:t/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sz="2600" dirty="0">
                <a:solidFill>
                  <a:srgbClr val="FFFFFF"/>
                </a:solidFill>
              </a:rPr>
              <a:t>(</a:t>
            </a:r>
            <a:r>
              <a:rPr lang="en-US" sz="2600" dirty="0">
                <a:solidFill>
                  <a:srgbClr val="FFFFFF"/>
                </a:solidFill>
              </a:rPr>
              <a:t>Neutron Scattering Systems, </a:t>
            </a:r>
            <a:r>
              <a:rPr sz="2600" dirty="0">
                <a:solidFill>
                  <a:srgbClr val="FFFFFF"/>
                </a:solidFill>
              </a:rPr>
              <a:t>NSS)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97" y="1366208"/>
            <a:ext cx="8041921" cy="675779"/>
          </a:xfrm>
          <a:prstGeom prst="rect">
            <a:avLst/>
          </a:prstGeom>
        </p:spPr>
        <p:txBody>
          <a:bodyPr lIns="34266" tIns="34266" rIns="34266" bIns="34266"/>
          <a:lstStyle/>
          <a:p>
            <a:pPr indent="19036" defTabSz="822367">
              <a:spcBef>
                <a:spcPts val="0"/>
              </a:spcBef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</a:t>
            </a: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public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instrument</a:t>
            </a:r>
            <a:r>
              <a:rPr lang="en-US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s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689" tIns="45690" rIns="45689" bIns="45690"/>
          <a:lstStyle/>
          <a:p>
            <a:pPr algn="ctr" defTabSz="583780" hangingPunct="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36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roup 441"/>
          <p:cNvGrpSpPr/>
          <p:nvPr/>
        </p:nvGrpSpPr>
        <p:grpSpPr>
          <a:xfrm>
            <a:off x="254052" y="4222168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389" hangingPunct="0"/>
                <a:r>
                  <a:rPr kern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389" hangingPunct="0"/>
                <a:r>
                  <a:rPr kern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3780" hangingPunct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3780" hangingPunct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959"/>
            <a:ext cx="2635822" cy="2191300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kern="0">
                    <a:solidFill>
                      <a:srgbClr val="000000"/>
                    </a:solidFill>
                    <a:uFillTx/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3780" hangingPunct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3780" hangingPunct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5" y="4057123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kern="0" dirty="0">
                    <a:solidFill>
                      <a:srgbClr val="000000"/>
                    </a:solidFill>
                    <a:uFillTx/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6870" hangingPunct="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3780" hangingPunct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4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kern="0" dirty="0">
                    <a:solidFill>
                      <a:srgbClr val="000000"/>
                    </a:solidFill>
                    <a:uFillTx/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3780" hangingPunct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72" y="1928647"/>
            <a:ext cx="3621661" cy="2946245"/>
            <a:chOff x="0" y="22786"/>
            <a:chExt cx="3621660" cy="2946243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22786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389" hangingPunct="0"/>
              <a:r>
                <a:rPr b="1" kern="0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389" hangingPunct="0"/>
              <a:r>
                <a:rPr b="1" kern="0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3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389" hangingPunct="0"/>
              <a:r>
                <a:rPr b="1" kern="0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389" hangingPunct="0"/>
              <a:r>
                <a:rPr b="1" kern="0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8" y="414650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689" tIns="45689" rIns="45689" bIns="45689" numCol="1" anchor="t">
            <a:noAutofit/>
          </a:bodyPr>
          <a:lstStyle/>
          <a:p>
            <a:pPr algn="ctr" defTabSz="583780" hangingPunct="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36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740">
              <a:defRPr/>
            </a:pPr>
            <a:fld id="{038C62C7-F79B-CD4A-A5DF-5683BBEC4A65}" type="slidenum">
              <a:rPr lang="sv-SE" smtClean="0">
                <a:solidFill>
                  <a:sysClr val="windowText" lastClr="000000"/>
                </a:solidFill>
                <a:latin typeface="Calibri"/>
              </a:rPr>
              <a:pPr defTabSz="913740">
                <a:defRPr/>
              </a:pPr>
              <a:t>4</a:t>
            </a:fld>
            <a:endParaRPr lang="sv-SE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6198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2"/>
          <p:cNvSpPr/>
          <p:nvPr/>
        </p:nvSpPr>
        <p:spPr>
          <a:xfrm>
            <a:off x="1354667" y="1938884"/>
            <a:ext cx="7907870" cy="4419599"/>
          </a:xfrm>
          <a:custGeom>
            <a:avLst/>
            <a:gdLst>
              <a:gd name="connsiteX0" fmla="*/ 0 w 5842000"/>
              <a:gd name="connsiteY0" fmla="*/ 3683000 h 3683000"/>
              <a:gd name="connsiteX1" fmla="*/ 38100 w 5842000"/>
              <a:gd name="connsiteY1" fmla="*/ 3530600 h 3683000"/>
              <a:gd name="connsiteX2" fmla="*/ 101600 w 5842000"/>
              <a:gd name="connsiteY2" fmla="*/ 2857500 h 3683000"/>
              <a:gd name="connsiteX3" fmla="*/ 165100 w 5842000"/>
              <a:gd name="connsiteY3" fmla="*/ 2298700 h 3683000"/>
              <a:gd name="connsiteX4" fmla="*/ 266700 w 5842000"/>
              <a:gd name="connsiteY4" fmla="*/ 1689100 h 3683000"/>
              <a:gd name="connsiteX5" fmla="*/ 368300 w 5842000"/>
              <a:gd name="connsiteY5" fmla="*/ 1244600 h 3683000"/>
              <a:gd name="connsiteX6" fmla="*/ 482600 w 5842000"/>
              <a:gd name="connsiteY6" fmla="*/ 863600 h 3683000"/>
              <a:gd name="connsiteX7" fmla="*/ 635000 w 5842000"/>
              <a:gd name="connsiteY7" fmla="*/ 546100 h 3683000"/>
              <a:gd name="connsiteX8" fmla="*/ 850900 w 5842000"/>
              <a:gd name="connsiteY8" fmla="*/ 279400 h 3683000"/>
              <a:gd name="connsiteX9" fmla="*/ 1181100 w 5842000"/>
              <a:gd name="connsiteY9" fmla="*/ 101600 h 3683000"/>
              <a:gd name="connsiteX10" fmla="*/ 1511300 w 5842000"/>
              <a:gd name="connsiteY10" fmla="*/ 38100 h 3683000"/>
              <a:gd name="connsiteX11" fmla="*/ 1930400 w 5842000"/>
              <a:gd name="connsiteY11" fmla="*/ 0 h 3683000"/>
              <a:gd name="connsiteX12" fmla="*/ 2425700 w 5842000"/>
              <a:gd name="connsiteY12" fmla="*/ 0 h 3683000"/>
              <a:gd name="connsiteX13" fmla="*/ 3352800 w 5842000"/>
              <a:gd name="connsiteY13" fmla="*/ 0 h 3683000"/>
              <a:gd name="connsiteX14" fmla="*/ 3416300 w 5842000"/>
              <a:gd name="connsiteY14" fmla="*/ 660400 h 3683000"/>
              <a:gd name="connsiteX15" fmla="*/ 3517900 w 5842000"/>
              <a:gd name="connsiteY15" fmla="*/ 1447800 h 3683000"/>
              <a:gd name="connsiteX16" fmla="*/ 3606800 w 5842000"/>
              <a:gd name="connsiteY16" fmla="*/ 2019300 h 3683000"/>
              <a:gd name="connsiteX17" fmla="*/ 3708400 w 5842000"/>
              <a:gd name="connsiteY17" fmla="*/ 2463800 h 3683000"/>
              <a:gd name="connsiteX18" fmla="*/ 3810000 w 5842000"/>
              <a:gd name="connsiteY18" fmla="*/ 2768600 h 3683000"/>
              <a:gd name="connsiteX19" fmla="*/ 3898900 w 5842000"/>
              <a:gd name="connsiteY19" fmla="*/ 2984500 h 3683000"/>
              <a:gd name="connsiteX20" fmla="*/ 3987800 w 5842000"/>
              <a:gd name="connsiteY20" fmla="*/ 3162300 h 3683000"/>
              <a:gd name="connsiteX21" fmla="*/ 4064000 w 5842000"/>
              <a:gd name="connsiteY21" fmla="*/ 3263900 h 3683000"/>
              <a:gd name="connsiteX22" fmla="*/ 4216400 w 5842000"/>
              <a:gd name="connsiteY22" fmla="*/ 3416300 h 3683000"/>
              <a:gd name="connsiteX23" fmla="*/ 4368800 w 5842000"/>
              <a:gd name="connsiteY23" fmla="*/ 3505200 h 3683000"/>
              <a:gd name="connsiteX24" fmla="*/ 4546600 w 5842000"/>
              <a:gd name="connsiteY24" fmla="*/ 3581400 h 3683000"/>
              <a:gd name="connsiteX25" fmla="*/ 4749800 w 5842000"/>
              <a:gd name="connsiteY25" fmla="*/ 3632200 h 3683000"/>
              <a:gd name="connsiteX26" fmla="*/ 4991100 w 5842000"/>
              <a:gd name="connsiteY26" fmla="*/ 3657600 h 3683000"/>
              <a:gd name="connsiteX27" fmla="*/ 5245100 w 5842000"/>
              <a:gd name="connsiteY27" fmla="*/ 3670300 h 3683000"/>
              <a:gd name="connsiteX28" fmla="*/ 5842000 w 5842000"/>
              <a:gd name="connsiteY28" fmla="*/ 36703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2000" h="3683000">
                <a:moveTo>
                  <a:pt x="0" y="3683000"/>
                </a:moveTo>
                <a:lnTo>
                  <a:pt x="38100" y="3530600"/>
                </a:lnTo>
                <a:lnTo>
                  <a:pt x="101600" y="2857500"/>
                </a:lnTo>
                <a:lnTo>
                  <a:pt x="165100" y="2298700"/>
                </a:lnTo>
                <a:lnTo>
                  <a:pt x="266700" y="1689100"/>
                </a:lnTo>
                <a:lnTo>
                  <a:pt x="368300" y="1244600"/>
                </a:lnTo>
                <a:lnTo>
                  <a:pt x="482600" y="863600"/>
                </a:lnTo>
                <a:lnTo>
                  <a:pt x="635000" y="546100"/>
                </a:lnTo>
                <a:lnTo>
                  <a:pt x="850900" y="279400"/>
                </a:lnTo>
                <a:lnTo>
                  <a:pt x="1181100" y="101600"/>
                </a:lnTo>
                <a:lnTo>
                  <a:pt x="1511300" y="38100"/>
                </a:lnTo>
                <a:lnTo>
                  <a:pt x="1930400" y="0"/>
                </a:lnTo>
                <a:lnTo>
                  <a:pt x="2425700" y="0"/>
                </a:lnTo>
                <a:lnTo>
                  <a:pt x="3352800" y="0"/>
                </a:lnTo>
                <a:lnTo>
                  <a:pt x="3416300" y="660400"/>
                </a:lnTo>
                <a:lnTo>
                  <a:pt x="3517900" y="1447800"/>
                </a:lnTo>
                <a:lnTo>
                  <a:pt x="3606800" y="2019300"/>
                </a:lnTo>
                <a:lnTo>
                  <a:pt x="3708400" y="2463800"/>
                </a:lnTo>
                <a:lnTo>
                  <a:pt x="3810000" y="2768600"/>
                </a:lnTo>
                <a:lnTo>
                  <a:pt x="3898900" y="2984500"/>
                </a:lnTo>
                <a:lnTo>
                  <a:pt x="3987800" y="3162300"/>
                </a:lnTo>
                <a:lnTo>
                  <a:pt x="4064000" y="3263900"/>
                </a:lnTo>
                <a:lnTo>
                  <a:pt x="4216400" y="3416300"/>
                </a:lnTo>
                <a:lnTo>
                  <a:pt x="4368800" y="3505200"/>
                </a:lnTo>
                <a:lnTo>
                  <a:pt x="4546600" y="3581400"/>
                </a:lnTo>
                <a:lnTo>
                  <a:pt x="4749800" y="3632200"/>
                </a:lnTo>
                <a:lnTo>
                  <a:pt x="4991100" y="3657600"/>
                </a:lnTo>
                <a:lnTo>
                  <a:pt x="5245100" y="3670300"/>
                </a:lnTo>
                <a:lnTo>
                  <a:pt x="5842000" y="3670300"/>
                </a:lnTo>
              </a:path>
            </a:pathLst>
          </a:custGeom>
          <a:ln w="38100" cmpd="sng">
            <a:solidFill>
              <a:srgbClr val="0094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1354667" y="4521207"/>
            <a:ext cx="7907870" cy="1837266"/>
          </a:xfrm>
          <a:custGeom>
            <a:avLst/>
            <a:gdLst>
              <a:gd name="connsiteX0" fmla="*/ 0 w 5842000"/>
              <a:gd name="connsiteY0" fmla="*/ 3683000 h 3683000"/>
              <a:gd name="connsiteX1" fmla="*/ 38100 w 5842000"/>
              <a:gd name="connsiteY1" fmla="*/ 3530600 h 3683000"/>
              <a:gd name="connsiteX2" fmla="*/ 101600 w 5842000"/>
              <a:gd name="connsiteY2" fmla="*/ 2857500 h 3683000"/>
              <a:gd name="connsiteX3" fmla="*/ 165100 w 5842000"/>
              <a:gd name="connsiteY3" fmla="*/ 2298700 h 3683000"/>
              <a:gd name="connsiteX4" fmla="*/ 266700 w 5842000"/>
              <a:gd name="connsiteY4" fmla="*/ 1689100 h 3683000"/>
              <a:gd name="connsiteX5" fmla="*/ 368300 w 5842000"/>
              <a:gd name="connsiteY5" fmla="*/ 1244600 h 3683000"/>
              <a:gd name="connsiteX6" fmla="*/ 482600 w 5842000"/>
              <a:gd name="connsiteY6" fmla="*/ 863600 h 3683000"/>
              <a:gd name="connsiteX7" fmla="*/ 635000 w 5842000"/>
              <a:gd name="connsiteY7" fmla="*/ 546100 h 3683000"/>
              <a:gd name="connsiteX8" fmla="*/ 850900 w 5842000"/>
              <a:gd name="connsiteY8" fmla="*/ 279400 h 3683000"/>
              <a:gd name="connsiteX9" fmla="*/ 1181100 w 5842000"/>
              <a:gd name="connsiteY9" fmla="*/ 101600 h 3683000"/>
              <a:gd name="connsiteX10" fmla="*/ 1511300 w 5842000"/>
              <a:gd name="connsiteY10" fmla="*/ 38100 h 3683000"/>
              <a:gd name="connsiteX11" fmla="*/ 1930400 w 5842000"/>
              <a:gd name="connsiteY11" fmla="*/ 0 h 3683000"/>
              <a:gd name="connsiteX12" fmla="*/ 2425700 w 5842000"/>
              <a:gd name="connsiteY12" fmla="*/ 0 h 3683000"/>
              <a:gd name="connsiteX13" fmla="*/ 3352800 w 5842000"/>
              <a:gd name="connsiteY13" fmla="*/ 0 h 3683000"/>
              <a:gd name="connsiteX14" fmla="*/ 3416300 w 5842000"/>
              <a:gd name="connsiteY14" fmla="*/ 660400 h 3683000"/>
              <a:gd name="connsiteX15" fmla="*/ 3517900 w 5842000"/>
              <a:gd name="connsiteY15" fmla="*/ 1447800 h 3683000"/>
              <a:gd name="connsiteX16" fmla="*/ 3606800 w 5842000"/>
              <a:gd name="connsiteY16" fmla="*/ 2019300 h 3683000"/>
              <a:gd name="connsiteX17" fmla="*/ 3708400 w 5842000"/>
              <a:gd name="connsiteY17" fmla="*/ 2463800 h 3683000"/>
              <a:gd name="connsiteX18" fmla="*/ 3810000 w 5842000"/>
              <a:gd name="connsiteY18" fmla="*/ 2768600 h 3683000"/>
              <a:gd name="connsiteX19" fmla="*/ 3898900 w 5842000"/>
              <a:gd name="connsiteY19" fmla="*/ 2984500 h 3683000"/>
              <a:gd name="connsiteX20" fmla="*/ 3987800 w 5842000"/>
              <a:gd name="connsiteY20" fmla="*/ 3162300 h 3683000"/>
              <a:gd name="connsiteX21" fmla="*/ 4064000 w 5842000"/>
              <a:gd name="connsiteY21" fmla="*/ 3263900 h 3683000"/>
              <a:gd name="connsiteX22" fmla="*/ 4216400 w 5842000"/>
              <a:gd name="connsiteY22" fmla="*/ 3416300 h 3683000"/>
              <a:gd name="connsiteX23" fmla="*/ 4368800 w 5842000"/>
              <a:gd name="connsiteY23" fmla="*/ 3505200 h 3683000"/>
              <a:gd name="connsiteX24" fmla="*/ 4546600 w 5842000"/>
              <a:gd name="connsiteY24" fmla="*/ 3581400 h 3683000"/>
              <a:gd name="connsiteX25" fmla="*/ 4749800 w 5842000"/>
              <a:gd name="connsiteY25" fmla="*/ 3632200 h 3683000"/>
              <a:gd name="connsiteX26" fmla="*/ 4991100 w 5842000"/>
              <a:gd name="connsiteY26" fmla="*/ 3657600 h 3683000"/>
              <a:gd name="connsiteX27" fmla="*/ 5245100 w 5842000"/>
              <a:gd name="connsiteY27" fmla="*/ 3670300 h 3683000"/>
              <a:gd name="connsiteX28" fmla="*/ 5842000 w 5842000"/>
              <a:gd name="connsiteY28" fmla="*/ 36703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2000" h="3683000">
                <a:moveTo>
                  <a:pt x="0" y="3683000"/>
                </a:moveTo>
                <a:lnTo>
                  <a:pt x="38100" y="3530600"/>
                </a:lnTo>
                <a:lnTo>
                  <a:pt x="101600" y="2857500"/>
                </a:lnTo>
                <a:lnTo>
                  <a:pt x="165100" y="2298700"/>
                </a:lnTo>
                <a:lnTo>
                  <a:pt x="266700" y="1689100"/>
                </a:lnTo>
                <a:lnTo>
                  <a:pt x="368300" y="1244600"/>
                </a:lnTo>
                <a:lnTo>
                  <a:pt x="482600" y="863600"/>
                </a:lnTo>
                <a:lnTo>
                  <a:pt x="635000" y="546100"/>
                </a:lnTo>
                <a:lnTo>
                  <a:pt x="850900" y="279400"/>
                </a:lnTo>
                <a:lnTo>
                  <a:pt x="1181100" y="101600"/>
                </a:lnTo>
                <a:lnTo>
                  <a:pt x="1511300" y="38100"/>
                </a:lnTo>
                <a:lnTo>
                  <a:pt x="1930400" y="0"/>
                </a:lnTo>
                <a:lnTo>
                  <a:pt x="2425700" y="0"/>
                </a:lnTo>
                <a:lnTo>
                  <a:pt x="3352800" y="0"/>
                </a:lnTo>
                <a:lnTo>
                  <a:pt x="3416300" y="660400"/>
                </a:lnTo>
                <a:lnTo>
                  <a:pt x="3517900" y="1447800"/>
                </a:lnTo>
                <a:lnTo>
                  <a:pt x="3606800" y="2019300"/>
                </a:lnTo>
                <a:lnTo>
                  <a:pt x="3708400" y="2463800"/>
                </a:lnTo>
                <a:lnTo>
                  <a:pt x="3810000" y="2768600"/>
                </a:lnTo>
                <a:lnTo>
                  <a:pt x="3898900" y="2984500"/>
                </a:lnTo>
                <a:lnTo>
                  <a:pt x="3987800" y="3162300"/>
                </a:lnTo>
                <a:lnTo>
                  <a:pt x="4064000" y="3263900"/>
                </a:lnTo>
                <a:lnTo>
                  <a:pt x="4216400" y="3416300"/>
                </a:lnTo>
                <a:lnTo>
                  <a:pt x="4368800" y="3505200"/>
                </a:lnTo>
                <a:lnTo>
                  <a:pt x="4546600" y="3581400"/>
                </a:lnTo>
                <a:lnTo>
                  <a:pt x="4749800" y="3632200"/>
                </a:lnTo>
                <a:lnTo>
                  <a:pt x="4991100" y="3657600"/>
                </a:lnTo>
                <a:lnTo>
                  <a:pt x="5245100" y="3670300"/>
                </a:lnTo>
                <a:lnTo>
                  <a:pt x="5842000" y="3670300"/>
                </a:lnTo>
              </a:path>
            </a:pathLst>
          </a:custGeom>
          <a:solidFill>
            <a:srgbClr val="0094CA"/>
          </a:solidFill>
          <a:ln w="38100" cmpd="sng">
            <a:solidFill>
              <a:srgbClr val="0094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AutoShape 38"/>
          <p:cNvSpPr>
            <a:spLocks/>
          </p:cNvSpPr>
          <p:nvPr/>
        </p:nvSpPr>
        <p:spPr bwMode="auto">
          <a:xfrm>
            <a:off x="7637723" y="6408259"/>
            <a:ext cx="245390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4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7779819" y="6364652"/>
            <a:ext cx="0" cy="12415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3554" indent="-205120" defTabSz="455823" hangingPunct="1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 kern="12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4670" y="1886290"/>
            <a:ext cx="69336" cy="9975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3232" cy="1143000"/>
          </a:xfrm>
        </p:spPr>
        <p:txBody>
          <a:bodyPr/>
          <a:lstStyle/>
          <a:p>
            <a:r>
              <a:rPr lang="en-US" dirty="0" smtClean="0"/>
              <a:t>Long-pulse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95334" y="1852167"/>
            <a:ext cx="69336" cy="9975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AutoShape 9"/>
          <p:cNvSpPr>
            <a:spLocks/>
          </p:cNvSpPr>
          <p:nvPr/>
        </p:nvSpPr>
        <p:spPr bwMode="auto">
          <a:xfrm>
            <a:off x="7619615" y="6394784"/>
            <a:ext cx="1837699" cy="4056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time (</a:t>
            </a:r>
            <a:r>
              <a:rPr lang="en-US" sz="2000" kern="1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ms</a:t>
            </a: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)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>
            <a:off x="2882978" y="6367860"/>
            <a:ext cx="0" cy="12415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3554" indent="-205120" defTabSz="455823" hangingPunct="1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 kern="12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6122125" y="6368008"/>
            <a:ext cx="0" cy="12415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3554" indent="-205120" defTabSz="455823" hangingPunct="1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 kern="12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1347930" y="1578646"/>
            <a:ext cx="7748" cy="4761328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3554" indent="-205120" defTabSz="455823" hangingPunct="1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 kern="12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4" name="AutoShape 12"/>
          <p:cNvSpPr>
            <a:spLocks/>
          </p:cNvSpPr>
          <p:nvPr/>
        </p:nvSpPr>
        <p:spPr bwMode="auto">
          <a:xfrm rot="16200000">
            <a:off x="-980571" y="3961062"/>
            <a:ext cx="3275861" cy="433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Brightness (n/cm</a:t>
            </a:r>
            <a:r>
              <a:rPr lang="en-US" sz="2000" kern="1200" baseline="3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2</a:t>
            </a: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/s/</a:t>
            </a:r>
            <a:r>
              <a:rPr lang="en-US" sz="2000" kern="1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sr</a:t>
            </a: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/</a:t>
            </a:r>
            <a:r>
              <a:rPr lang="en-US" sz="2000" kern="1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Å</a:t>
            </a: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)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39" name="AutoShape 27"/>
          <p:cNvSpPr>
            <a:spLocks/>
          </p:cNvSpPr>
          <p:nvPr/>
        </p:nvSpPr>
        <p:spPr bwMode="auto">
          <a:xfrm>
            <a:off x="1419116" y="1805485"/>
            <a:ext cx="796155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x10</a:t>
            </a:r>
            <a:r>
              <a:rPr lang="en-US" sz="2000" kern="1200" baseline="3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13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40" name="AutoShape 28"/>
          <p:cNvSpPr>
            <a:spLocks/>
          </p:cNvSpPr>
          <p:nvPr/>
        </p:nvSpPr>
        <p:spPr bwMode="auto">
          <a:xfrm>
            <a:off x="1471454" y="5616407"/>
            <a:ext cx="979424" cy="734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ISIS TS1</a:t>
            </a:r>
          </a:p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128 kW</a:t>
            </a:r>
            <a:endParaRPr lang="en-US" kern="1200" dirty="0">
              <a:solidFill>
                <a:srgbClr val="FFFFFF"/>
              </a:solidFill>
              <a:cs typeface="Helvetica" charset="0"/>
            </a:endParaRPr>
          </a:p>
        </p:txBody>
      </p:sp>
      <p:sp>
        <p:nvSpPr>
          <p:cNvPr id="41" name="AutoShape 29"/>
          <p:cNvSpPr>
            <a:spLocks/>
          </p:cNvSpPr>
          <p:nvPr/>
        </p:nvSpPr>
        <p:spPr bwMode="auto">
          <a:xfrm>
            <a:off x="2437654" y="5514844"/>
            <a:ext cx="1073083" cy="7401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/>
                <a:cs typeface="Helvetica Light"/>
                <a:sym typeface="Helvetica Light" charset="0"/>
              </a:rPr>
              <a:t>ISIS TS2</a:t>
            </a:r>
          </a:p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32 kW</a:t>
            </a:r>
            <a:endParaRPr lang="en-US" kern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42" name="AutoShape 30"/>
          <p:cNvSpPr>
            <a:spLocks/>
          </p:cNvSpPr>
          <p:nvPr/>
        </p:nvSpPr>
        <p:spPr bwMode="auto">
          <a:xfrm>
            <a:off x="3313210" y="5140911"/>
            <a:ext cx="1012728" cy="5692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SNS</a:t>
            </a:r>
          </a:p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1-2 MW </a:t>
            </a:r>
            <a:endParaRPr lang="en-US" kern="1200" dirty="0">
              <a:solidFill>
                <a:srgbClr val="FFFFFF"/>
              </a:solidFill>
              <a:cs typeface="Helvetica" charset="0"/>
            </a:endParaRPr>
          </a:p>
        </p:txBody>
      </p:sp>
      <p:sp>
        <p:nvSpPr>
          <p:cNvPr id="43" name="AutoShape 31"/>
          <p:cNvSpPr>
            <a:spLocks/>
          </p:cNvSpPr>
          <p:nvPr/>
        </p:nvSpPr>
        <p:spPr bwMode="auto">
          <a:xfrm>
            <a:off x="4745355" y="4759317"/>
            <a:ext cx="1372546" cy="512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JPARC</a:t>
            </a:r>
          </a:p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0.3-1 MW</a:t>
            </a:r>
            <a:endParaRPr lang="en-US" kern="1200" dirty="0">
              <a:solidFill>
                <a:srgbClr val="FFFFFF"/>
              </a:solidFill>
              <a:cs typeface="Helvetica" charset="0"/>
            </a:endParaRPr>
          </a:p>
        </p:txBody>
      </p:sp>
      <p:sp>
        <p:nvSpPr>
          <p:cNvPr id="44" name="AutoShape 32"/>
          <p:cNvSpPr>
            <a:spLocks/>
          </p:cNvSpPr>
          <p:nvPr/>
        </p:nvSpPr>
        <p:spPr bwMode="auto">
          <a:xfrm>
            <a:off x="5264937" y="5875552"/>
            <a:ext cx="1688906" cy="4540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ILL 57 MW</a:t>
            </a:r>
            <a:endParaRPr lang="en-US" kern="1200" dirty="0">
              <a:solidFill>
                <a:srgbClr val="FFFFFF"/>
              </a:solidFill>
              <a:cs typeface="Helvetica" charset="0"/>
            </a:endParaRPr>
          </a:p>
        </p:txBody>
      </p:sp>
      <p:sp>
        <p:nvSpPr>
          <p:cNvPr id="45" name="AutoShape 34"/>
          <p:cNvSpPr>
            <a:spLocks/>
          </p:cNvSpPr>
          <p:nvPr/>
        </p:nvSpPr>
        <p:spPr bwMode="auto">
          <a:xfrm>
            <a:off x="2855526" y="1979087"/>
            <a:ext cx="2544893" cy="619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latin typeface="Helvetica Light" charset="0"/>
                <a:cs typeface="Helvetica Light" charset="0"/>
                <a:sym typeface="Helvetica Light" charset="0"/>
              </a:rPr>
              <a:t>ESS 5 MW</a:t>
            </a:r>
          </a:p>
          <a:p>
            <a:pPr algn="ctr" defTabSz="524198" hangingPunct="1">
              <a:defRPr/>
            </a:pPr>
            <a:r>
              <a:rPr lang="en-US" kern="1200" dirty="0" smtClean="0">
                <a:latin typeface="Helvetica Light" charset="0"/>
                <a:cs typeface="Helvetica Light" charset="0"/>
                <a:sym typeface="Helvetica Light" charset="0"/>
              </a:rPr>
              <a:t>2015 design</a:t>
            </a:r>
            <a:endParaRPr lang="en-US" kern="1200" dirty="0"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>
            <a:off x="1215685" y="6393875"/>
            <a:ext cx="246753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0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47" name="AutoShape 36"/>
          <p:cNvSpPr>
            <a:spLocks/>
          </p:cNvSpPr>
          <p:nvPr/>
        </p:nvSpPr>
        <p:spPr bwMode="auto">
          <a:xfrm>
            <a:off x="2749286" y="6420557"/>
            <a:ext cx="246752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48" name="AutoShape 37"/>
          <p:cNvSpPr>
            <a:spLocks/>
          </p:cNvSpPr>
          <p:nvPr/>
        </p:nvSpPr>
        <p:spPr bwMode="auto">
          <a:xfrm>
            <a:off x="4378505" y="6420683"/>
            <a:ext cx="246752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2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49" name="AutoShape 38"/>
          <p:cNvSpPr>
            <a:spLocks/>
          </p:cNvSpPr>
          <p:nvPr/>
        </p:nvSpPr>
        <p:spPr bwMode="auto">
          <a:xfrm>
            <a:off x="5988424" y="6408620"/>
            <a:ext cx="245390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3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flipH="1">
            <a:off x="4501267" y="6367858"/>
            <a:ext cx="1363" cy="136214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3554" indent="-205120" defTabSz="455823" hangingPunct="1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 kern="12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1" name="AutoShape 25"/>
          <p:cNvSpPr>
            <a:spLocks/>
          </p:cNvSpPr>
          <p:nvPr/>
        </p:nvSpPr>
        <p:spPr bwMode="auto">
          <a:xfrm>
            <a:off x="765752" y="1833557"/>
            <a:ext cx="417163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15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53" name="AutoShape 25"/>
          <p:cNvSpPr>
            <a:spLocks/>
          </p:cNvSpPr>
          <p:nvPr/>
        </p:nvSpPr>
        <p:spPr bwMode="auto">
          <a:xfrm>
            <a:off x="765752" y="4702349"/>
            <a:ext cx="417163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5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54" name="AutoShape 25"/>
          <p:cNvSpPr>
            <a:spLocks/>
          </p:cNvSpPr>
          <p:nvPr/>
        </p:nvSpPr>
        <p:spPr bwMode="auto">
          <a:xfrm>
            <a:off x="765752" y="3267877"/>
            <a:ext cx="417163" cy="397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4198" hangingPunct="1">
              <a:defRPr/>
            </a:pPr>
            <a:r>
              <a:rPr lang="en-US" sz="20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10</a:t>
            </a:r>
            <a:endParaRPr lang="en-US" sz="2000" kern="1200" dirty="0">
              <a:solidFill>
                <a:prstClr val="black"/>
              </a:solidFill>
              <a:cs typeface="Helvetica" charset="0"/>
            </a:endParaRP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216335" y="2053160"/>
            <a:ext cx="129002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209686" y="3488968"/>
            <a:ext cx="129429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1217422" y="4924774"/>
            <a:ext cx="127721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1" name="AutoShape 31"/>
          <p:cNvSpPr>
            <a:spLocks/>
          </p:cNvSpPr>
          <p:nvPr/>
        </p:nvSpPr>
        <p:spPr bwMode="auto">
          <a:xfrm>
            <a:off x="1957411" y="2693698"/>
            <a:ext cx="1251288" cy="936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λ</a:t>
            </a:r>
            <a:r>
              <a:rPr lang="en-US" sz="2400" kern="1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 = 5 </a:t>
            </a:r>
            <a:r>
              <a:rPr lang="en-US" sz="2400" kern="1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Å</a:t>
            </a:r>
            <a:endParaRPr lang="en-US" sz="2400" kern="1200" dirty="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2" name="AutoShape 34"/>
          <p:cNvSpPr>
            <a:spLocks/>
          </p:cNvSpPr>
          <p:nvPr/>
        </p:nvSpPr>
        <p:spPr bwMode="auto">
          <a:xfrm>
            <a:off x="2414805" y="3954912"/>
            <a:ext cx="2076005" cy="541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latin typeface="Helvetica Light" charset="0"/>
                <a:cs typeface="Helvetica Light" charset="0"/>
                <a:sym typeface="Helvetica Light" charset="0"/>
              </a:rPr>
              <a:t>ESS 5 MW</a:t>
            </a:r>
          </a:p>
          <a:p>
            <a:pPr algn="ctr" defTabSz="524198" hangingPunct="1">
              <a:defRPr/>
            </a:pPr>
            <a:r>
              <a:rPr lang="en-US" kern="1200" dirty="0" smtClean="0">
                <a:latin typeface="Helvetica Light" charset="0"/>
                <a:cs typeface="Helvetica Light" charset="0"/>
                <a:sym typeface="Helvetica Light" charset="0"/>
              </a:rPr>
              <a:t>2013 design (TDR)</a:t>
            </a:r>
          </a:p>
        </p:txBody>
      </p:sp>
      <p:sp>
        <p:nvSpPr>
          <p:cNvPr id="63" name="Line 6" descr="tile_paper_blue.jpg"/>
          <p:cNvSpPr>
            <a:spLocks noChangeShapeType="1"/>
          </p:cNvSpPr>
          <p:nvPr/>
        </p:nvSpPr>
        <p:spPr bwMode="auto">
          <a:xfrm>
            <a:off x="1340624" y="6266231"/>
            <a:ext cx="7069961" cy="0"/>
          </a:xfrm>
          <a:prstGeom prst="line">
            <a:avLst/>
          </a:prstGeom>
          <a:noFill/>
          <a:ln w="28575" cap="flat" cmpd="sng">
            <a:solidFill>
              <a:srgbClr val="D07E3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8432" defTabSz="455823" hangingPunct="1">
              <a:spcBef>
                <a:spcPts val="1620"/>
              </a:spcBef>
              <a:buSzPct val="100000"/>
              <a:defRPr/>
            </a:pPr>
            <a:endParaRPr lang="en-US" sz="1400" kern="1200" dirty="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3716" y="2715694"/>
            <a:ext cx="2841158" cy="1687823"/>
            <a:chOff x="6183724" y="2715671"/>
            <a:chExt cx="2841158" cy="1687823"/>
          </a:xfrm>
        </p:grpSpPr>
        <p:grpSp>
          <p:nvGrpSpPr>
            <p:cNvPr id="86" name="Group 85"/>
            <p:cNvGrpSpPr/>
            <p:nvPr/>
          </p:nvGrpSpPr>
          <p:grpSpPr>
            <a:xfrm>
              <a:off x="6621933" y="3109221"/>
              <a:ext cx="2197884" cy="1294273"/>
              <a:chOff x="1266115" y="1496294"/>
              <a:chExt cx="8201858" cy="4935232"/>
            </a:xfrm>
          </p:grpSpPr>
          <p:sp>
            <p:nvSpPr>
              <p:cNvPr id="88" name="AutoShape 2"/>
              <p:cNvSpPr>
                <a:spLocks/>
              </p:cNvSpPr>
              <p:nvPr/>
            </p:nvSpPr>
            <p:spPr bwMode="auto">
              <a:xfrm>
                <a:off x="1280052" y="1829935"/>
                <a:ext cx="7484197" cy="46015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455" y="17233"/>
                    </a:lnTo>
                    <a:lnTo>
                      <a:pt x="810" y="14270"/>
                    </a:lnTo>
                    <a:lnTo>
                      <a:pt x="1240" y="11228"/>
                    </a:lnTo>
                    <a:lnTo>
                      <a:pt x="1671" y="8889"/>
                    </a:lnTo>
                    <a:lnTo>
                      <a:pt x="2203" y="6862"/>
                    </a:lnTo>
                    <a:lnTo>
                      <a:pt x="2709" y="5380"/>
                    </a:lnTo>
                    <a:lnTo>
                      <a:pt x="3291" y="3898"/>
                    </a:lnTo>
                    <a:lnTo>
                      <a:pt x="3773" y="3119"/>
                    </a:lnTo>
                    <a:lnTo>
                      <a:pt x="4431" y="2261"/>
                    </a:lnTo>
                    <a:lnTo>
                      <a:pt x="4912" y="1715"/>
                    </a:lnTo>
                    <a:lnTo>
                      <a:pt x="5520" y="1325"/>
                    </a:lnTo>
                    <a:lnTo>
                      <a:pt x="6153" y="935"/>
                    </a:lnTo>
                    <a:lnTo>
                      <a:pt x="7368" y="467"/>
                    </a:lnTo>
                    <a:lnTo>
                      <a:pt x="8457" y="311"/>
                    </a:lnTo>
                    <a:lnTo>
                      <a:pt x="9445" y="233"/>
                    </a:lnTo>
                    <a:lnTo>
                      <a:pt x="10432" y="77"/>
                    </a:lnTo>
                    <a:lnTo>
                      <a:pt x="12382" y="77"/>
                    </a:lnTo>
                    <a:lnTo>
                      <a:pt x="13901" y="0"/>
                    </a:lnTo>
                    <a:lnTo>
                      <a:pt x="14129" y="2573"/>
                    </a:lnTo>
                    <a:lnTo>
                      <a:pt x="14408" y="5380"/>
                    </a:lnTo>
                    <a:lnTo>
                      <a:pt x="14585" y="6862"/>
                    </a:lnTo>
                    <a:lnTo>
                      <a:pt x="14813" y="8655"/>
                    </a:lnTo>
                    <a:lnTo>
                      <a:pt x="15016" y="9981"/>
                    </a:lnTo>
                    <a:lnTo>
                      <a:pt x="15320" y="11618"/>
                    </a:lnTo>
                    <a:lnTo>
                      <a:pt x="15573" y="12944"/>
                    </a:lnTo>
                    <a:lnTo>
                      <a:pt x="15851" y="14114"/>
                    </a:lnTo>
                    <a:lnTo>
                      <a:pt x="16079" y="14971"/>
                    </a:lnTo>
                    <a:lnTo>
                      <a:pt x="16307" y="15673"/>
                    </a:lnTo>
                    <a:lnTo>
                      <a:pt x="16611" y="16531"/>
                    </a:lnTo>
                    <a:lnTo>
                      <a:pt x="16991" y="17389"/>
                    </a:lnTo>
                    <a:lnTo>
                      <a:pt x="17345" y="18090"/>
                    </a:lnTo>
                    <a:lnTo>
                      <a:pt x="17675" y="18636"/>
                    </a:lnTo>
                    <a:lnTo>
                      <a:pt x="18105" y="19182"/>
                    </a:lnTo>
                    <a:lnTo>
                      <a:pt x="18434" y="19572"/>
                    </a:lnTo>
                    <a:lnTo>
                      <a:pt x="18814" y="19884"/>
                    </a:lnTo>
                    <a:lnTo>
                      <a:pt x="19270" y="20274"/>
                    </a:lnTo>
                    <a:lnTo>
                      <a:pt x="19751" y="20664"/>
                    </a:lnTo>
                    <a:lnTo>
                      <a:pt x="20207" y="20898"/>
                    </a:lnTo>
                    <a:lnTo>
                      <a:pt x="20561" y="21054"/>
                    </a:lnTo>
                    <a:lnTo>
                      <a:pt x="21093" y="21288"/>
                    </a:lnTo>
                    <a:lnTo>
                      <a:pt x="21600" y="21366"/>
                    </a:lnTo>
                  </a:path>
                </a:pathLst>
              </a:custGeom>
              <a:noFill/>
              <a:ln w="25400" cap="flat" cmpd="sng">
                <a:solidFill>
                  <a:srgbClr val="40A0D5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defTabSz="1166629" hangingPunct="1">
                  <a:defRPr/>
                </a:pPr>
                <a:endParaRPr lang="en-US" sz="5200" kern="1200">
                  <a:solidFill>
                    <a:srgbClr val="FFFFFF"/>
                  </a:solidFill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9" name="Line 11"/>
              <p:cNvSpPr>
                <a:spLocks noChangeShapeType="1"/>
              </p:cNvSpPr>
              <p:nvPr/>
            </p:nvSpPr>
            <p:spPr bwMode="auto">
              <a:xfrm flipV="1">
                <a:off x="1266115" y="1496294"/>
                <a:ext cx="13936" cy="4908087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253554" indent="-205120" defTabSz="455823" hangingPunct="1">
                  <a:spcBef>
                    <a:spcPts val="1620"/>
                  </a:spcBef>
                  <a:buSzPct val="100000"/>
                  <a:buFont typeface="Arial" charset="0"/>
                  <a:buChar char="•"/>
                  <a:defRPr/>
                </a:pPr>
                <a:endParaRPr lang="en-US" sz="1400" kern="1200">
                  <a:solidFill>
                    <a:srgbClr val="006D8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90" name="Line 39"/>
              <p:cNvSpPr>
                <a:spLocks noChangeShapeType="1"/>
              </p:cNvSpPr>
              <p:nvPr/>
            </p:nvSpPr>
            <p:spPr bwMode="auto">
              <a:xfrm>
                <a:off x="1266115" y="6424976"/>
                <a:ext cx="8201858" cy="142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253554" indent="-205120" defTabSz="455823" hangingPunct="1">
                  <a:spcBef>
                    <a:spcPts val="1620"/>
                  </a:spcBef>
                  <a:buSzPct val="100000"/>
                  <a:buFont typeface="Arial" charset="0"/>
                  <a:buChar char="•"/>
                  <a:defRPr/>
                </a:pPr>
                <a:endParaRPr lang="en-US" sz="1400" kern="1200">
                  <a:solidFill>
                    <a:srgbClr val="006D8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</p:grpSp>
        <p:sp>
          <p:nvSpPr>
            <p:cNvPr id="87" name="Trapezoid 86"/>
            <p:cNvSpPr/>
            <p:nvPr/>
          </p:nvSpPr>
          <p:spPr>
            <a:xfrm>
              <a:off x="7315435" y="3196719"/>
              <a:ext cx="782392" cy="1199657"/>
            </a:xfrm>
            <a:prstGeom prst="trapezoid">
              <a:avLst/>
            </a:prstGeom>
            <a:solidFill>
              <a:srgbClr val="40A0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646" hangingPunct="1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83724" y="2715671"/>
              <a:ext cx="2841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1646" hangingPunct="1"/>
              <a:r>
                <a:rPr lang="en-US" sz="1600" b="1" kern="1200" dirty="0">
                  <a:solidFill>
                    <a:prstClr val="black"/>
                  </a:solidFill>
                  <a:latin typeface="Helvetica Light"/>
                  <a:cs typeface="Helvetica Light"/>
                </a:rPr>
                <a:t>Possibilities of pulse shaping</a:t>
              </a:r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7037589" y="3219749"/>
              <a:ext cx="210899" cy="1174466"/>
            </a:xfrm>
            <a:prstGeom prst="triangle">
              <a:avLst/>
            </a:prstGeom>
            <a:solidFill>
              <a:srgbClr val="44A1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646" hangingPunct="1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1251930" y="262790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251930" y="406300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1251930" y="435002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>
            <a:off x="1251930" y="463704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1251930" y="234088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1251930" y="521108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1251930" y="549810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2" name="Line 20"/>
          <p:cNvSpPr>
            <a:spLocks noChangeShapeType="1"/>
          </p:cNvSpPr>
          <p:nvPr/>
        </p:nvSpPr>
        <p:spPr bwMode="auto">
          <a:xfrm>
            <a:off x="1251930" y="578512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3" name="Line 20"/>
          <p:cNvSpPr>
            <a:spLocks noChangeShapeType="1"/>
          </p:cNvSpPr>
          <p:nvPr/>
        </p:nvSpPr>
        <p:spPr bwMode="auto">
          <a:xfrm>
            <a:off x="1251930" y="607214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1251930" y="291492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7" name="Line 20"/>
          <p:cNvSpPr>
            <a:spLocks noChangeShapeType="1"/>
          </p:cNvSpPr>
          <p:nvPr/>
        </p:nvSpPr>
        <p:spPr bwMode="auto">
          <a:xfrm>
            <a:off x="1251930" y="320194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8" name="Line 20"/>
          <p:cNvSpPr>
            <a:spLocks noChangeShapeType="1"/>
          </p:cNvSpPr>
          <p:nvPr/>
        </p:nvSpPr>
        <p:spPr bwMode="auto">
          <a:xfrm>
            <a:off x="1251930" y="377598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1" name="Line 20"/>
          <p:cNvSpPr>
            <a:spLocks noChangeShapeType="1"/>
          </p:cNvSpPr>
          <p:nvPr/>
        </p:nvSpPr>
        <p:spPr bwMode="auto">
          <a:xfrm>
            <a:off x="1251930" y="1770233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endParaRPr lang="en-US" sz="2200" kern="1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1621583" y="6307651"/>
            <a:ext cx="1440000" cy="36000"/>
          </a:xfrm>
          <a:custGeom>
            <a:avLst/>
            <a:gdLst>
              <a:gd name="connsiteX0" fmla="*/ 0 w 6070600"/>
              <a:gd name="connsiteY0" fmla="*/ 2717800 h 2717800"/>
              <a:gd name="connsiteX1" fmla="*/ 82550 w 6070600"/>
              <a:gd name="connsiteY1" fmla="*/ 2667000 h 2717800"/>
              <a:gd name="connsiteX2" fmla="*/ 120650 w 6070600"/>
              <a:gd name="connsiteY2" fmla="*/ 2425700 h 2717800"/>
              <a:gd name="connsiteX3" fmla="*/ 190500 w 6070600"/>
              <a:gd name="connsiteY3" fmla="*/ 1930400 h 2717800"/>
              <a:gd name="connsiteX4" fmla="*/ 260350 w 6070600"/>
              <a:gd name="connsiteY4" fmla="*/ 1066800 h 2717800"/>
              <a:gd name="connsiteX5" fmla="*/ 304800 w 6070600"/>
              <a:gd name="connsiteY5" fmla="*/ 361950 h 2717800"/>
              <a:gd name="connsiteX6" fmla="*/ 349250 w 6070600"/>
              <a:gd name="connsiteY6" fmla="*/ 158750 h 2717800"/>
              <a:gd name="connsiteX7" fmla="*/ 400050 w 6070600"/>
              <a:gd name="connsiteY7" fmla="*/ 44450 h 2717800"/>
              <a:gd name="connsiteX8" fmla="*/ 457200 w 6070600"/>
              <a:gd name="connsiteY8" fmla="*/ 0 h 2717800"/>
              <a:gd name="connsiteX9" fmla="*/ 520700 w 6070600"/>
              <a:gd name="connsiteY9" fmla="*/ 12700 h 2717800"/>
              <a:gd name="connsiteX10" fmla="*/ 565150 w 6070600"/>
              <a:gd name="connsiteY10" fmla="*/ 95250 h 2717800"/>
              <a:gd name="connsiteX11" fmla="*/ 603250 w 6070600"/>
              <a:gd name="connsiteY11" fmla="*/ 266700 h 2717800"/>
              <a:gd name="connsiteX12" fmla="*/ 654050 w 6070600"/>
              <a:gd name="connsiteY12" fmla="*/ 469900 h 2717800"/>
              <a:gd name="connsiteX13" fmla="*/ 717550 w 6070600"/>
              <a:gd name="connsiteY13" fmla="*/ 673100 h 2717800"/>
              <a:gd name="connsiteX14" fmla="*/ 787400 w 6070600"/>
              <a:gd name="connsiteY14" fmla="*/ 863600 h 2717800"/>
              <a:gd name="connsiteX15" fmla="*/ 895350 w 6070600"/>
              <a:gd name="connsiteY15" fmla="*/ 1104900 h 2717800"/>
              <a:gd name="connsiteX16" fmla="*/ 1016000 w 6070600"/>
              <a:gd name="connsiteY16" fmla="*/ 1327150 h 2717800"/>
              <a:gd name="connsiteX17" fmla="*/ 1149350 w 6070600"/>
              <a:gd name="connsiteY17" fmla="*/ 1524000 h 2717800"/>
              <a:gd name="connsiteX18" fmla="*/ 1333500 w 6070600"/>
              <a:gd name="connsiteY18" fmla="*/ 1733550 h 2717800"/>
              <a:gd name="connsiteX19" fmla="*/ 1530350 w 6070600"/>
              <a:gd name="connsiteY19" fmla="*/ 1898650 h 2717800"/>
              <a:gd name="connsiteX20" fmla="*/ 1765300 w 6070600"/>
              <a:gd name="connsiteY20" fmla="*/ 2057400 h 2717800"/>
              <a:gd name="connsiteX21" fmla="*/ 2025650 w 6070600"/>
              <a:gd name="connsiteY21" fmla="*/ 2190750 h 2717800"/>
              <a:gd name="connsiteX22" fmla="*/ 2324100 w 6070600"/>
              <a:gd name="connsiteY22" fmla="*/ 2286000 h 2717800"/>
              <a:gd name="connsiteX23" fmla="*/ 2584450 w 6070600"/>
              <a:gd name="connsiteY23" fmla="*/ 2362200 h 2717800"/>
              <a:gd name="connsiteX24" fmla="*/ 2882900 w 6070600"/>
              <a:gd name="connsiteY24" fmla="*/ 2413000 h 2717800"/>
              <a:gd name="connsiteX25" fmla="*/ 3219450 w 6070600"/>
              <a:gd name="connsiteY25" fmla="*/ 2470150 h 2717800"/>
              <a:gd name="connsiteX26" fmla="*/ 3524250 w 6070600"/>
              <a:gd name="connsiteY26" fmla="*/ 2508250 h 2717800"/>
              <a:gd name="connsiteX27" fmla="*/ 3848100 w 6070600"/>
              <a:gd name="connsiteY27" fmla="*/ 2540000 h 2717800"/>
              <a:gd name="connsiteX28" fmla="*/ 4146550 w 6070600"/>
              <a:gd name="connsiteY28" fmla="*/ 2578100 h 2717800"/>
              <a:gd name="connsiteX29" fmla="*/ 4514850 w 6070600"/>
              <a:gd name="connsiteY29" fmla="*/ 2603500 h 2717800"/>
              <a:gd name="connsiteX30" fmla="*/ 4826000 w 6070600"/>
              <a:gd name="connsiteY30" fmla="*/ 2635250 h 2717800"/>
              <a:gd name="connsiteX31" fmla="*/ 5289550 w 6070600"/>
              <a:gd name="connsiteY31" fmla="*/ 2647950 h 2717800"/>
              <a:gd name="connsiteX32" fmla="*/ 5645150 w 6070600"/>
              <a:gd name="connsiteY32" fmla="*/ 2673350 h 2717800"/>
              <a:gd name="connsiteX33" fmla="*/ 6070600 w 6070600"/>
              <a:gd name="connsiteY33" fmla="*/ 271145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0600" h="2717800">
                <a:moveTo>
                  <a:pt x="0" y="2717800"/>
                </a:moveTo>
                <a:lnTo>
                  <a:pt x="82550" y="2667000"/>
                </a:lnTo>
                <a:lnTo>
                  <a:pt x="120650" y="2425700"/>
                </a:lnTo>
                <a:lnTo>
                  <a:pt x="190500" y="1930400"/>
                </a:lnTo>
                <a:lnTo>
                  <a:pt x="260350" y="1066800"/>
                </a:lnTo>
                <a:lnTo>
                  <a:pt x="304800" y="361950"/>
                </a:lnTo>
                <a:lnTo>
                  <a:pt x="349250" y="158750"/>
                </a:lnTo>
                <a:lnTo>
                  <a:pt x="400050" y="44450"/>
                </a:lnTo>
                <a:lnTo>
                  <a:pt x="457200" y="0"/>
                </a:lnTo>
                <a:lnTo>
                  <a:pt x="520700" y="12700"/>
                </a:lnTo>
                <a:lnTo>
                  <a:pt x="565150" y="95250"/>
                </a:lnTo>
                <a:lnTo>
                  <a:pt x="603250" y="266700"/>
                </a:lnTo>
                <a:lnTo>
                  <a:pt x="654050" y="469900"/>
                </a:lnTo>
                <a:lnTo>
                  <a:pt x="717550" y="673100"/>
                </a:lnTo>
                <a:lnTo>
                  <a:pt x="787400" y="863600"/>
                </a:lnTo>
                <a:lnTo>
                  <a:pt x="895350" y="1104900"/>
                </a:lnTo>
                <a:lnTo>
                  <a:pt x="1016000" y="1327150"/>
                </a:lnTo>
                <a:lnTo>
                  <a:pt x="1149350" y="1524000"/>
                </a:lnTo>
                <a:lnTo>
                  <a:pt x="1333500" y="1733550"/>
                </a:lnTo>
                <a:lnTo>
                  <a:pt x="1530350" y="1898650"/>
                </a:lnTo>
                <a:lnTo>
                  <a:pt x="1765300" y="2057400"/>
                </a:lnTo>
                <a:lnTo>
                  <a:pt x="2025650" y="2190750"/>
                </a:lnTo>
                <a:lnTo>
                  <a:pt x="2324100" y="2286000"/>
                </a:lnTo>
                <a:lnTo>
                  <a:pt x="2584450" y="2362200"/>
                </a:lnTo>
                <a:lnTo>
                  <a:pt x="2882900" y="2413000"/>
                </a:lnTo>
                <a:lnTo>
                  <a:pt x="3219450" y="2470150"/>
                </a:lnTo>
                <a:lnTo>
                  <a:pt x="3524250" y="2508250"/>
                </a:lnTo>
                <a:lnTo>
                  <a:pt x="3848100" y="2540000"/>
                </a:lnTo>
                <a:lnTo>
                  <a:pt x="4146550" y="2578100"/>
                </a:lnTo>
                <a:lnTo>
                  <a:pt x="4514850" y="2603500"/>
                </a:lnTo>
                <a:lnTo>
                  <a:pt x="4826000" y="2635250"/>
                </a:lnTo>
                <a:lnTo>
                  <a:pt x="5289550" y="2647950"/>
                </a:lnTo>
                <a:lnTo>
                  <a:pt x="5645150" y="2673350"/>
                </a:lnTo>
                <a:lnTo>
                  <a:pt x="6070600" y="2711450"/>
                </a:lnTo>
              </a:path>
            </a:pathLst>
          </a:custGeom>
          <a:solidFill>
            <a:srgbClr val="FF0000"/>
          </a:solidFill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2487299" y="6201840"/>
            <a:ext cx="1440000" cy="144000"/>
          </a:xfrm>
          <a:custGeom>
            <a:avLst/>
            <a:gdLst>
              <a:gd name="connsiteX0" fmla="*/ 0 w 6070600"/>
              <a:gd name="connsiteY0" fmla="*/ 2717800 h 2717800"/>
              <a:gd name="connsiteX1" fmla="*/ 82550 w 6070600"/>
              <a:gd name="connsiteY1" fmla="*/ 2667000 h 2717800"/>
              <a:gd name="connsiteX2" fmla="*/ 120650 w 6070600"/>
              <a:gd name="connsiteY2" fmla="*/ 2425700 h 2717800"/>
              <a:gd name="connsiteX3" fmla="*/ 190500 w 6070600"/>
              <a:gd name="connsiteY3" fmla="*/ 1930400 h 2717800"/>
              <a:gd name="connsiteX4" fmla="*/ 260350 w 6070600"/>
              <a:gd name="connsiteY4" fmla="*/ 1066800 h 2717800"/>
              <a:gd name="connsiteX5" fmla="*/ 304800 w 6070600"/>
              <a:gd name="connsiteY5" fmla="*/ 361950 h 2717800"/>
              <a:gd name="connsiteX6" fmla="*/ 349250 w 6070600"/>
              <a:gd name="connsiteY6" fmla="*/ 158750 h 2717800"/>
              <a:gd name="connsiteX7" fmla="*/ 400050 w 6070600"/>
              <a:gd name="connsiteY7" fmla="*/ 44450 h 2717800"/>
              <a:gd name="connsiteX8" fmla="*/ 457200 w 6070600"/>
              <a:gd name="connsiteY8" fmla="*/ 0 h 2717800"/>
              <a:gd name="connsiteX9" fmla="*/ 520700 w 6070600"/>
              <a:gd name="connsiteY9" fmla="*/ 12700 h 2717800"/>
              <a:gd name="connsiteX10" fmla="*/ 565150 w 6070600"/>
              <a:gd name="connsiteY10" fmla="*/ 95250 h 2717800"/>
              <a:gd name="connsiteX11" fmla="*/ 603250 w 6070600"/>
              <a:gd name="connsiteY11" fmla="*/ 266700 h 2717800"/>
              <a:gd name="connsiteX12" fmla="*/ 654050 w 6070600"/>
              <a:gd name="connsiteY12" fmla="*/ 469900 h 2717800"/>
              <a:gd name="connsiteX13" fmla="*/ 717550 w 6070600"/>
              <a:gd name="connsiteY13" fmla="*/ 673100 h 2717800"/>
              <a:gd name="connsiteX14" fmla="*/ 787400 w 6070600"/>
              <a:gd name="connsiteY14" fmla="*/ 863600 h 2717800"/>
              <a:gd name="connsiteX15" fmla="*/ 895350 w 6070600"/>
              <a:gd name="connsiteY15" fmla="*/ 1104900 h 2717800"/>
              <a:gd name="connsiteX16" fmla="*/ 1016000 w 6070600"/>
              <a:gd name="connsiteY16" fmla="*/ 1327150 h 2717800"/>
              <a:gd name="connsiteX17" fmla="*/ 1149350 w 6070600"/>
              <a:gd name="connsiteY17" fmla="*/ 1524000 h 2717800"/>
              <a:gd name="connsiteX18" fmla="*/ 1333500 w 6070600"/>
              <a:gd name="connsiteY18" fmla="*/ 1733550 h 2717800"/>
              <a:gd name="connsiteX19" fmla="*/ 1530350 w 6070600"/>
              <a:gd name="connsiteY19" fmla="*/ 1898650 h 2717800"/>
              <a:gd name="connsiteX20" fmla="*/ 1765300 w 6070600"/>
              <a:gd name="connsiteY20" fmla="*/ 2057400 h 2717800"/>
              <a:gd name="connsiteX21" fmla="*/ 2025650 w 6070600"/>
              <a:gd name="connsiteY21" fmla="*/ 2190750 h 2717800"/>
              <a:gd name="connsiteX22" fmla="*/ 2324100 w 6070600"/>
              <a:gd name="connsiteY22" fmla="*/ 2286000 h 2717800"/>
              <a:gd name="connsiteX23" fmla="*/ 2584450 w 6070600"/>
              <a:gd name="connsiteY23" fmla="*/ 2362200 h 2717800"/>
              <a:gd name="connsiteX24" fmla="*/ 2882900 w 6070600"/>
              <a:gd name="connsiteY24" fmla="*/ 2413000 h 2717800"/>
              <a:gd name="connsiteX25" fmla="*/ 3219450 w 6070600"/>
              <a:gd name="connsiteY25" fmla="*/ 2470150 h 2717800"/>
              <a:gd name="connsiteX26" fmla="*/ 3524250 w 6070600"/>
              <a:gd name="connsiteY26" fmla="*/ 2508250 h 2717800"/>
              <a:gd name="connsiteX27" fmla="*/ 3848100 w 6070600"/>
              <a:gd name="connsiteY27" fmla="*/ 2540000 h 2717800"/>
              <a:gd name="connsiteX28" fmla="*/ 4146550 w 6070600"/>
              <a:gd name="connsiteY28" fmla="*/ 2578100 h 2717800"/>
              <a:gd name="connsiteX29" fmla="*/ 4514850 w 6070600"/>
              <a:gd name="connsiteY29" fmla="*/ 2603500 h 2717800"/>
              <a:gd name="connsiteX30" fmla="*/ 4826000 w 6070600"/>
              <a:gd name="connsiteY30" fmla="*/ 2635250 h 2717800"/>
              <a:gd name="connsiteX31" fmla="*/ 5289550 w 6070600"/>
              <a:gd name="connsiteY31" fmla="*/ 2647950 h 2717800"/>
              <a:gd name="connsiteX32" fmla="*/ 5645150 w 6070600"/>
              <a:gd name="connsiteY32" fmla="*/ 2673350 h 2717800"/>
              <a:gd name="connsiteX33" fmla="*/ 6070600 w 6070600"/>
              <a:gd name="connsiteY33" fmla="*/ 271145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0600" h="2717800">
                <a:moveTo>
                  <a:pt x="0" y="2717800"/>
                </a:moveTo>
                <a:lnTo>
                  <a:pt x="82550" y="2667000"/>
                </a:lnTo>
                <a:lnTo>
                  <a:pt x="120650" y="2425700"/>
                </a:lnTo>
                <a:lnTo>
                  <a:pt x="190500" y="1930400"/>
                </a:lnTo>
                <a:lnTo>
                  <a:pt x="260350" y="1066800"/>
                </a:lnTo>
                <a:lnTo>
                  <a:pt x="304800" y="361950"/>
                </a:lnTo>
                <a:lnTo>
                  <a:pt x="349250" y="158750"/>
                </a:lnTo>
                <a:lnTo>
                  <a:pt x="400050" y="44450"/>
                </a:lnTo>
                <a:lnTo>
                  <a:pt x="457200" y="0"/>
                </a:lnTo>
                <a:lnTo>
                  <a:pt x="520700" y="12700"/>
                </a:lnTo>
                <a:lnTo>
                  <a:pt x="565150" y="95250"/>
                </a:lnTo>
                <a:lnTo>
                  <a:pt x="603250" y="266700"/>
                </a:lnTo>
                <a:lnTo>
                  <a:pt x="654050" y="469900"/>
                </a:lnTo>
                <a:lnTo>
                  <a:pt x="717550" y="673100"/>
                </a:lnTo>
                <a:lnTo>
                  <a:pt x="787400" y="863600"/>
                </a:lnTo>
                <a:lnTo>
                  <a:pt x="895350" y="1104900"/>
                </a:lnTo>
                <a:lnTo>
                  <a:pt x="1016000" y="1327150"/>
                </a:lnTo>
                <a:lnTo>
                  <a:pt x="1149350" y="1524000"/>
                </a:lnTo>
                <a:lnTo>
                  <a:pt x="1333500" y="1733550"/>
                </a:lnTo>
                <a:lnTo>
                  <a:pt x="1530350" y="1898650"/>
                </a:lnTo>
                <a:lnTo>
                  <a:pt x="1765300" y="2057400"/>
                </a:lnTo>
                <a:lnTo>
                  <a:pt x="2025650" y="2190750"/>
                </a:lnTo>
                <a:lnTo>
                  <a:pt x="2324100" y="2286000"/>
                </a:lnTo>
                <a:lnTo>
                  <a:pt x="2584450" y="2362200"/>
                </a:lnTo>
                <a:lnTo>
                  <a:pt x="2882900" y="2413000"/>
                </a:lnTo>
                <a:lnTo>
                  <a:pt x="3219450" y="2470150"/>
                </a:lnTo>
                <a:lnTo>
                  <a:pt x="3524250" y="2508250"/>
                </a:lnTo>
                <a:lnTo>
                  <a:pt x="3848100" y="2540000"/>
                </a:lnTo>
                <a:lnTo>
                  <a:pt x="4146550" y="2578100"/>
                </a:lnTo>
                <a:lnTo>
                  <a:pt x="4514850" y="2603500"/>
                </a:lnTo>
                <a:lnTo>
                  <a:pt x="4826000" y="2635250"/>
                </a:lnTo>
                <a:lnTo>
                  <a:pt x="5289550" y="2647950"/>
                </a:lnTo>
                <a:lnTo>
                  <a:pt x="5645150" y="2673350"/>
                </a:lnTo>
                <a:lnTo>
                  <a:pt x="6070600" y="2711450"/>
                </a:lnTo>
              </a:path>
            </a:pathLst>
          </a:custGeom>
          <a:solidFill>
            <a:srgbClr val="660066"/>
          </a:solidFill>
          <a:ln w="63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539282" y="5727864"/>
            <a:ext cx="1440000" cy="630835"/>
          </a:xfrm>
          <a:custGeom>
            <a:avLst/>
            <a:gdLst>
              <a:gd name="connsiteX0" fmla="*/ 0 w 6070600"/>
              <a:gd name="connsiteY0" fmla="*/ 2717800 h 2717800"/>
              <a:gd name="connsiteX1" fmla="*/ 82550 w 6070600"/>
              <a:gd name="connsiteY1" fmla="*/ 2667000 h 2717800"/>
              <a:gd name="connsiteX2" fmla="*/ 120650 w 6070600"/>
              <a:gd name="connsiteY2" fmla="*/ 2425700 h 2717800"/>
              <a:gd name="connsiteX3" fmla="*/ 190500 w 6070600"/>
              <a:gd name="connsiteY3" fmla="*/ 1930400 h 2717800"/>
              <a:gd name="connsiteX4" fmla="*/ 260350 w 6070600"/>
              <a:gd name="connsiteY4" fmla="*/ 1066800 h 2717800"/>
              <a:gd name="connsiteX5" fmla="*/ 304800 w 6070600"/>
              <a:gd name="connsiteY5" fmla="*/ 361950 h 2717800"/>
              <a:gd name="connsiteX6" fmla="*/ 349250 w 6070600"/>
              <a:gd name="connsiteY6" fmla="*/ 158750 h 2717800"/>
              <a:gd name="connsiteX7" fmla="*/ 400050 w 6070600"/>
              <a:gd name="connsiteY7" fmla="*/ 44450 h 2717800"/>
              <a:gd name="connsiteX8" fmla="*/ 457200 w 6070600"/>
              <a:gd name="connsiteY8" fmla="*/ 0 h 2717800"/>
              <a:gd name="connsiteX9" fmla="*/ 520700 w 6070600"/>
              <a:gd name="connsiteY9" fmla="*/ 12700 h 2717800"/>
              <a:gd name="connsiteX10" fmla="*/ 565150 w 6070600"/>
              <a:gd name="connsiteY10" fmla="*/ 95250 h 2717800"/>
              <a:gd name="connsiteX11" fmla="*/ 603250 w 6070600"/>
              <a:gd name="connsiteY11" fmla="*/ 266700 h 2717800"/>
              <a:gd name="connsiteX12" fmla="*/ 654050 w 6070600"/>
              <a:gd name="connsiteY12" fmla="*/ 469900 h 2717800"/>
              <a:gd name="connsiteX13" fmla="*/ 717550 w 6070600"/>
              <a:gd name="connsiteY13" fmla="*/ 673100 h 2717800"/>
              <a:gd name="connsiteX14" fmla="*/ 787400 w 6070600"/>
              <a:gd name="connsiteY14" fmla="*/ 863600 h 2717800"/>
              <a:gd name="connsiteX15" fmla="*/ 895350 w 6070600"/>
              <a:gd name="connsiteY15" fmla="*/ 1104900 h 2717800"/>
              <a:gd name="connsiteX16" fmla="*/ 1016000 w 6070600"/>
              <a:gd name="connsiteY16" fmla="*/ 1327150 h 2717800"/>
              <a:gd name="connsiteX17" fmla="*/ 1149350 w 6070600"/>
              <a:gd name="connsiteY17" fmla="*/ 1524000 h 2717800"/>
              <a:gd name="connsiteX18" fmla="*/ 1333500 w 6070600"/>
              <a:gd name="connsiteY18" fmla="*/ 1733550 h 2717800"/>
              <a:gd name="connsiteX19" fmla="*/ 1530350 w 6070600"/>
              <a:gd name="connsiteY19" fmla="*/ 1898650 h 2717800"/>
              <a:gd name="connsiteX20" fmla="*/ 1765300 w 6070600"/>
              <a:gd name="connsiteY20" fmla="*/ 2057400 h 2717800"/>
              <a:gd name="connsiteX21" fmla="*/ 2025650 w 6070600"/>
              <a:gd name="connsiteY21" fmla="*/ 2190750 h 2717800"/>
              <a:gd name="connsiteX22" fmla="*/ 2324100 w 6070600"/>
              <a:gd name="connsiteY22" fmla="*/ 2286000 h 2717800"/>
              <a:gd name="connsiteX23" fmla="*/ 2584450 w 6070600"/>
              <a:gd name="connsiteY23" fmla="*/ 2362200 h 2717800"/>
              <a:gd name="connsiteX24" fmla="*/ 2882900 w 6070600"/>
              <a:gd name="connsiteY24" fmla="*/ 2413000 h 2717800"/>
              <a:gd name="connsiteX25" fmla="*/ 3219450 w 6070600"/>
              <a:gd name="connsiteY25" fmla="*/ 2470150 h 2717800"/>
              <a:gd name="connsiteX26" fmla="*/ 3524250 w 6070600"/>
              <a:gd name="connsiteY26" fmla="*/ 2508250 h 2717800"/>
              <a:gd name="connsiteX27" fmla="*/ 3848100 w 6070600"/>
              <a:gd name="connsiteY27" fmla="*/ 2540000 h 2717800"/>
              <a:gd name="connsiteX28" fmla="*/ 4146550 w 6070600"/>
              <a:gd name="connsiteY28" fmla="*/ 2578100 h 2717800"/>
              <a:gd name="connsiteX29" fmla="*/ 4514850 w 6070600"/>
              <a:gd name="connsiteY29" fmla="*/ 2603500 h 2717800"/>
              <a:gd name="connsiteX30" fmla="*/ 4826000 w 6070600"/>
              <a:gd name="connsiteY30" fmla="*/ 2635250 h 2717800"/>
              <a:gd name="connsiteX31" fmla="*/ 5289550 w 6070600"/>
              <a:gd name="connsiteY31" fmla="*/ 2647950 h 2717800"/>
              <a:gd name="connsiteX32" fmla="*/ 5645150 w 6070600"/>
              <a:gd name="connsiteY32" fmla="*/ 2673350 h 2717800"/>
              <a:gd name="connsiteX33" fmla="*/ 6070600 w 6070600"/>
              <a:gd name="connsiteY33" fmla="*/ 271145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0600" h="2717800">
                <a:moveTo>
                  <a:pt x="0" y="2717800"/>
                </a:moveTo>
                <a:lnTo>
                  <a:pt x="82550" y="2667000"/>
                </a:lnTo>
                <a:lnTo>
                  <a:pt x="120650" y="2425700"/>
                </a:lnTo>
                <a:lnTo>
                  <a:pt x="190500" y="1930400"/>
                </a:lnTo>
                <a:lnTo>
                  <a:pt x="260350" y="1066800"/>
                </a:lnTo>
                <a:lnTo>
                  <a:pt x="304800" y="361950"/>
                </a:lnTo>
                <a:lnTo>
                  <a:pt x="349250" y="158750"/>
                </a:lnTo>
                <a:lnTo>
                  <a:pt x="400050" y="44450"/>
                </a:lnTo>
                <a:lnTo>
                  <a:pt x="457200" y="0"/>
                </a:lnTo>
                <a:lnTo>
                  <a:pt x="520700" y="12700"/>
                </a:lnTo>
                <a:lnTo>
                  <a:pt x="565150" y="95250"/>
                </a:lnTo>
                <a:lnTo>
                  <a:pt x="603250" y="266700"/>
                </a:lnTo>
                <a:lnTo>
                  <a:pt x="654050" y="469900"/>
                </a:lnTo>
                <a:lnTo>
                  <a:pt x="717550" y="673100"/>
                </a:lnTo>
                <a:lnTo>
                  <a:pt x="787400" y="863600"/>
                </a:lnTo>
                <a:lnTo>
                  <a:pt x="895350" y="1104900"/>
                </a:lnTo>
                <a:lnTo>
                  <a:pt x="1016000" y="1327150"/>
                </a:lnTo>
                <a:lnTo>
                  <a:pt x="1149350" y="1524000"/>
                </a:lnTo>
                <a:lnTo>
                  <a:pt x="1333500" y="1733550"/>
                </a:lnTo>
                <a:lnTo>
                  <a:pt x="1530350" y="1898650"/>
                </a:lnTo>
                <a:lnTo>
                  <a:pt x="1765300" y="2057400"/>
                </a:lnTo>
                <a:lnTo>
                  <a:pt x="2025650" y="2190750"/>
                </a:lnTo>
                <a:lnTo>
                  <a:pt x="2324100" y="2286000"/>
                </a:lnTo>
                <a:lnTo>
                  <a:pt x="2584450" y="2362200"/>
                </a:lnTo>
                <a:lnTo>
                  <a:pt x="2882900" y="2413000"/>
                </a:lnTo>
                <a:lnTo>
                  <a:pt x="3219450" y="2470150"/>
                </a:lnTo>
                <a:lnTo>
                  <a:pt x="3524250" y="2508250"/>
                </a:lnTo>
                <a:lnTo>
                  <a:pt x="3848100" y="2540000"/>
                </a:lnTo>
                <a:lnTo>
                  <a:pt x="4146550" y="2578100"/>
                </a:lnTo>
                <a:lnTo>
                  <a:pt x="4514850" y="2603500"/>
                </a:lnTo>
                <a:lnTo>
                  <a:pt x="4826000" y="2635250"/>
                </a:lnTo>
                <a:lnTo>
                  <a:pt x="5289550" y="2647950"/>
                </a:lnTo>
                <a:lnTo>
                  <a:pt x="5645150" y="2673350"/>
                </a:lnTo>
                <a:lnTo>
                  <a:pt x="6070600" y="2711450"/>
                </a:lnTo>
              </a:path>
            </a:pathLst>
          </a:custGeom>
          <a:solidFill>
            <a:srgbClr val="FFFFFF"/>
          </a:solidFill>
          <a:ln w="635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3543516" y="6032648"/>
            <a:ext cx="1440000" cy="323999"/>
          </a:xfrm>
          <a:custGeom>
            <a:avLst/>
            <a:gdLst>
              <a:gd name="connsiteX0" fmla="*/ 0 w 6070600"/>
              <a:gd name="connsiteY0" fmla="*/ 2717800 h 2717800"/>
              <a:gd name="connsiteX1" fmla="*/ 82550 w 6070600"/>
              <a:gd name="connsiteY1" fmla="*/ 2667000 h 2717800"/>
              <a:gd name="connsiteX2" fmla="*/ 120650 w 6070600"/>
              <a:gd name="connsiteY2" fmla="*/ 2425700 h 2717800"/>
              <a:gd name="connsiteX3" fmla="*/ 190500 w 6070600"/>
              <a:gd name="connsiteY3" fmla="*/ 1930400 h 2717800"/>
              <a:gd name="connsiteX4" fmla="*/ 260350 w 6070600"/>
              <a:gd name="connsiteY4" fmla="*/ 1066800 h 2717800"/>
              <a:gd name="connsiteX5" fmla="*/ 304800 w 6070600"/>
              <a:gd name="connsiteY5" fmla="*/ 361950 h 2717800"/>
              <a:gd name="connsiteX6" fmla="*/ 349250 w 6070600"/>
              <a:gd name="connsiteY6" fmla="*/ 158750 h 2717800"/>
              <a:gd name="connsiteX7" fmla="*/ 400050 w 6070600"/>
              <a:gd name="connsiteY7" fmla="*/ 44450 h 2717800"/>
              <a:gd name="connsiteX8" fmla="*/ 457200 w 6070600"/>
              <a:gd name="connsiteY8" fmla="*/ 0 h 2717800"/>
              <a:gd name="connsiteX9" fmla="*/ 520700 w 6070600"/>
              <a:gd name="connsiteY9" fmla="*/ 12700 h 2717800"/>
              <a:gd name="connsiteX10" fmla="*/ 565150 w 6070600"/>
              <a:gd name="connsiteY10" fmla="*/ 95250 h 2717800"/>
              <a:gd name="connsiteX11" fmla="*/ 603250 w 6070600"/>
              <a:gd name="connsiteY11" fmla="*/ 266700 h 2717800"/>
              <a:gd name="connsiteX12" fmla="*/ 654050 w 6070600"/>
              <a:gd name="connsiteY12" fmla="*/ 469900 h 2717800"/>
              <a:gd name="connsiteX13" fmla="*/ 717550 w 6070600"/>
              <a:gd name="connsiteY13" fmla="*/ 673100 h 2717800"/>
              <a:gd name="connsiteX14" fmla="*/ 787400 w 6070600"/>
              <a:gd name="connsiteY14" fmla="*/ 863600 h 2717800"/>
              <a:gd name="connsiteX15" fmla="*/ 895350 w 6070600"/>
              <a:gd name="connsiteY15" fmla="*/ 1104900 h 2717800"/>
              <a:gd name="connsiteX16" fmla="*/ 1016000 w 6070600"/>
              <a:gd name="connsiteY16" fmla="*/ 1327150 h 2717800"/>
              <a:gd name="connsiteX17" fmla="*/ 1149350 w 6070600"/>
              <a:gd name="connsiteY17" fmla="*/ 1524000 h 2717800"/>
              <a:gd name="connsiteX18" fmla="*/ 1333500 w 6070600"/>
              <a:gd name="connsiteY18" fmla="*/ 1733550 h 2717800"/>
              <a:gd name="connsiteX19" fmla="*/ 1530350 w 6070600"/>
              <a:gd name="connsiteY19" fmla="*/ 1898650 h 2717800"/>
              <a:gd name="connsiteX20" fmla="*/ 1765300 w 6070600"/>
              <a:gd name="connsiteY20" fmla="*/ 2057400 h 2717800"/>
              <a:gd name="connsiteX21" fmla="*/ 2025650 w 6070600"/>
              <a:gd name="connsiteY21" fmla="*/ 2190750 h 2717800"/>
              <a:gd name="connsiteX22" fmla="*/ 2324100 w 6070600"/>
              <a:gd name="connsiteY22" fmla="*/ 2286000 h 2717800"/>
              <a:gd name="connsiteX23" fmla="*/ 2584450 w 6070600"/>
              <a:gd name="connsiteY23" fmla="*/ 2362200 h 2717800"/>
              <a:gd name="connsiteX24" fmla="*/ 2882900 w 6070600"/>
              <a:gd name="connsiteY24" fmla="*/ 2413000 h 2717800"/>
              <a:gd name="connsiteX25" fmla="*/ 3219450 w 6070600"/>
              <a:gd name="connsiteY25" fmla="*/ 2470150 h 2717800"/>
              <a:gd name="connsiteX26" fmla="*/ 3524250 w 6070600"/>
              <a:gd name="connsiteY26" fmla="*/ 2508250 h 2717800"/>
              <a:gd name="connsiteX27" fmla="*/ 3848100 w 6070600"/>
              <a:gd name="connsiteY27" fmla="*/ 2540000 h 2717800"/>
              <a:gd name="connsiteX28" fmla="*/ 4146550 w 6070600"/>
              <a:gd name="connsiteY28" fmla="*/ 2578100 h 2717800"/>
              <a:gd name="connsiteX29" fmla="*/ 4514850 w 6070600"/>
              <a:gd name="connsiteY29" fmla="*/ 2603500 h 2717800"/>
              <a:gd name="connsiteX30" fmla="*/ 4826000 w 6070600"/>
              <a:gd name="connsiteY30" fmla="*/ 2635250 h 2717800"/>
              <a:gd name="connsiteX31" fmla="*/ 5289550 w 6070600"/>
              <a:gd name="connsiteY31" fmla="*/ 2647950 h 2717800"/>
              <a:gd name="connsiteX32" fmla="*/ 5645150 w 6070600"/>
              <a:gd name="connsiteY32" fmla="*/ 2673350 h 2717800"/>
              <a:gd name="connsiteX33" fmla="*/ 6070600 w 6070600"/>
              <a:gd name="connsiteY33" fmla="*/ 271145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0600" h="2717800">
                <a:moveTo>
                  <a:pt x="0" y="2717800"/>
                </a:moveTo>
                <a:lnTo>
                  <a:pt x="82550" y="2667000"/>
                </a:lnTo>
                <a:lnTo>
                  <a:pt x="120650" y="2425700"/>
                </a:lnTo>
                <a:lnTo>
                  <a:pt x="190500" y="1930400"/>
                </a:lnTo>
                <a:lnTo>
                  <a:pt x="260350" y="1066800"/>
                </a:lnTo>
                <a:lnTo>
                  <a:pt x="304800" y="361950"/>
                </a:lnTo>
                <a:lnTo>
                  <a:pt x="349250" y="158750"/>
                </a:lnTo>
                <a:lnTo>
                  <a:pt x="400050" y="44450"/>
                </a:lnTo>
                <a:lnTo>
                  <a:pt x="457200" y="0"/>
                </a:lnTo>
                <a:lnTo>
                  <a:pt x="520700" y="12700"/>
                </a:lnTo>
                <a:lnTo>
                  <a:pt x="565150" y="95250"/>
                </a:lnTo>
                <a:lnTo>
                  <a:pt x="603250" y="266700"/>
                </a:lnTo>
                <a:lnTo>
                  <a:pt x="654050" y="469900"/>
                </a:lnTo>
                <a:lnTo>
                  <a:pt x="717550" y="673100"/>
                </a:lnTo>
                <a:lnTo>
                  <a:pt x="787400" y="863600"/>
                </a:lnTo>
                <a:lnTo>
                  <a:pt x="895350" y="1104900"/>
                </a:lnTo>
                <a:lnTo>
                  <a:pt x="1016000" y="1327150"/>
                </a:lnTo>
                <a:lnTo>
                  <a:pt x="1149350" y="1524000"/>
                </a:lnTo>
                <a:lnTo>
                  <a:pt x="1333500" y="1733550"/>
                </a:lnTo>
                <a:lnTo>
                  <a:pt x="1530350" y="1898650"/>
                </a:lnTo>
                <a:lnTo>
                  <a:pt x="1765300" y="2057400"/>
                </a:lnTo>
                <a:lnTo>
                  <a:pt x="2025650" y="2190750"/>
                </a:lnTo>
                <a:lnTo>
                  <a:pt x="2324100" y="2286000"/>
                </a:lnTo>
                <a:lnTo>
                  <a:pt x="2584450" y="2362200"/>
                </a:lnTo>
                <a:lnTo>
                  <a:pt x="2882900" y="2413000"/>
                </a:lnTo>
                <a:lnTo>
                  <a:pt x="3219450" y="2470150"/>
                </a:lnTo>
                <a:lnTo>
                  <a:pt x="3524250" y="2508250"/>
                </a:lnTo>
                <a:lnTo>
                  <a:pt x="3848100" y="2540000"/>
                </a:lnTo>
                <a:lnTo>
                  <a:pt x="4146550" y="2578100"/>
                </a:lnTo>
                <a:lnTo>
                  <a:pt x="4514850" y="2603500"/>
                </a:lnTo>
                <a:lnTo>
                  <a:pt x="4826000" y="2635250"/>
                </a:lnTo>
                <a:lnTo>
                  <a:pt x="5289550" y="2647950"/>
                </a:lnTo>
                <a:lnTo>
                  <a:pt x="5645150" y="2673350"/>
                </a:lnTo>
                <a:lnTo>
                  <a:pt x="6070600" y="2711450"/>
                </a:lnTo>
              </a:path>
            </a:pathLst>
          </a:custGeom>
          <a:solidFill>
            <a:schemeClr val="accent3">
              <a:lumMod val="50000"/>
            </a:schemeClr>
          </a:solidFill>
          <a:ln w="635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4682282" y="4364567"/>
            <a:ext cx="1440000" cy="1996158"/>
          </a:xfrm>
          <a:custGeom>
            <a:avLst/>
            <a:gdLst>
              <a:gd name="connsiteX0" fmla="*/ 0 w 6070600"/>
              <a:gd name="connsiteY0" fmla="*/ 2717800 h 2717800"/>
              <a:gd name="connsiteX1" fmla="*/ 82550 w 6070600"/>
              <a:gd name="connsiteY1" fmla="*/ 2667000 h 2717800"/>
              <a:gd name="connsiteX2" fmla="*/ 120650 w 6070600"/>
              <a:gd name="connsiteY2" fmla="*/ 2425700 h 2717800"/>
              <a:gd name="connsiteX3" fmla="*/ 190500 w 6070600"/>
              <a:gd name="connsiteY3" fmla="*/ 1930400 h 2717800"/>
              <a:gd name="connsiteX4" fmla="*/ 260350 w 6070600"/>
              <a:gd name="connsiteY4" fmla="*/ 1066800 h 2717800"/>
              <a:gd name="connsiteX5" fmla="*/ 304800 w 6070600"/>
              <a:gd name="connsiteY5" fmla="*/ 361950 h 2717800"/>
              <a:gd name="connsiteX6" fmla="*/ 349250 w 6070600"/>
              <a:gd name="connsiteY6" fmla="*/ 158750 h 2717800"/>
              <a:gd name="connsiteX7" fmla="*/ 400050 w 6070600"/>
              <a:gd name="connsiteY7" fmla="*/ 44450 h 2717800"/>
              <a:gd name="connsiteX8" fmla="*/ 457200 w 6070600"/>
              <a:gd name="connsiteY8" fmla="*/ 0 h 2717800"/>
              <a:gd name="connsiteX9" fmla="*/ 520700 w 6070600"/>
              <a:gd name="connsiteY9" fmla="*/ 12700 h 2717800"/>
              <a:gd name="connsiteX10" fmla="*/ 565150 w 6070600"/>
              <a:gd name="connsiteY10" fmla="*/ 95250 h 2717800"/>
              <a:gd name="connsiteX11" fmla="*/ 603250 w 6070600"/>
              <a:gd name="connsiteY11" fmla="*/ 266700 h 2717800"/>
              <a:gd name="connsiteX12" fmla="*/ 654050 w 6070600"/>
              <a:gd name="connsiteY12" fmla="*/ 469900 h 2717800"/>
              <a:gd name="connsiteX13" fmla="*/ 717550 w 6070600"/>
              <a:gd name="connsiteY13" fmla="*/ 673100 h 2717800"/>
              <a:gd name="connsiteX14" fmla="*/ 787400 w 6070600"/>
              <a:gd name="connsiteY14" fmla="*/ 863600 h 2717800"/>
              <a:gd name="connsiteX15" fmla="*/ 895350 w 6070600"/>
              <a:gd name="connsiteY15" fmla="*/ 1104900 h 2717800"/>
              <a:gd name="connsiteX16" fmla="*/ 1016000 w 6070600"/>
              <a:gd name="connsiteY16" fmla="*/ 1327150 h 2717800"/>
              <a:gd name="connsiteX17" fmla="*/ 1149350 w 6070600"/>
              <a:gd name="connsiteY17" fmla="*/ 1524000 h 2717800"/>
              <a:gd name="connsiteX18" fmla="*/ 1333500 w 6070600"/>
              <a:gd name="connsiteY18" fmla="*/ 1733550 h 2717800"/>
              <a:gd name="connsiteX19" fmla="*/ 1530350 w 6070600"/>
              <a:gd name="connsiteY19" fmla="*/ 1898650 h 2717800"/>
              <a:gd name="connsiteX20" fmla="*/ 1765300 w 6070600"/>
              <a:gd name="connsiteY20" fmla="*/ 2057400 h 2717800"/>
              <a:gd name="connsiteX21" fmla="*/ 2025650 w 6070600"/>
              <a:gd name="connsiteY21" fmla="*/ 2190750 h 2717800"/>
              <a:gd name="connsiteX22" fmla="*/ 2324100 w 6070600"/>
              <a:gd name="connsiteY22" fmla="*/ 2286000 h 2717800"/>
              <a:gd name="connsiteX23" fmla="*/ 2584450 w 6070600"/>
              <a:gd name="connsiteY23" fmla="*/ 2362200 h 2717800"/>
              <a:gd name="connsiteX24" fmla="*/ 2882900 w 6070600"/>
              <a:gd name="connsiteY24" fmla="*/ 2413000 h 2717800"/>
              <a:gd name="connsiteX25" fmla="*/ 3219450 w 6070600"/>
              <a:gd name="connsiteY25" fmla="*/ 2470150 h 2717800"/>
              <a:gd name="connsiteX26" fmla="*/ 3524250 w 6070600"/>
              <a:gd name="connsiteY26" fmla="*/ 2508250 h 2717800"/>
              <a:gd name="connsiteX27" fmla="*/ 3848100 w 6070600"/>
              <a:gd name="connsiteY27" fmla="*/ 2540000 h 2717800"/>
              <a:gd name="connsiteX28" fmla="*/ 4146550 w 6070600"/>
              <a:gd name="connsiteY28" fmla="*/ 2578100 h 2717800"/>
              <a:gd name="connsiteX29" fmla="*/ 4514850 w 6070600"/>
              <a:gd name="connsiteY29" fmla="*/ 2603500 h 2717800"/>
              <a:gd name="connsiteX30" fmla="*/ 4826000 w 6070600"/>
              <a:gd name="connsiteY30" fmla="*/ 2635250 h 2717800"/>
              <a:gd name="connsiteX31" fmla="*/ 5289550 w 6070600"/>
              <a:gd name="connsiteY31" fmla="*/ 2647950 h 2717800"/>
              <a:gd name="connsiteX32" fmla="*/ 5645150 w 6070600"/>
              <a:gd name="connsiteY32" fmla="*/ 2673350 h 2717800"/>
              <a:gd name="connsiteX33" fmla="*/ 6070600 w 6070600"/>
              <a:gd name="connsiteY33" fmla="*/ 271145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0600" h="2717800">
                <a:moveTo>
                  <a:pt x="0" y="2717800"/>
                </a:moveTo>
                <a:lnTo>
                  <a:pt x="82550" y="2667000"/>
                </a:lnTo>
                <a:lnTo>
                  <a:pt x="120650" y="2425700"/>
                </a:lnTo>
                <a:lnTo>
                  <a:pt x="190500" y="1930400"/>
                </a:lnTo>
                <a:lnTo>
                  <a:pt x="260350" y="1066800"/>
                </a:lnTo>
                <a:lnTo>
                  <a:pt x="304800" y="361950"/>
                </a:lnTo>
                <a:lnTo>
                  <a:pt x="349250" y="158750"/>
                </a:lnTo>
                <a:lnTo>
                  <a:pt x="400050" y="44450"/>
                </a:lnTo>
                <a:lnTo>
                  <a:pt x="457200" y="0"/>
                </a:lnTo>
                <a:lnTo>
                  <a:pt x="520700" y="12700"/>
                </a:lnTo>
                <a:lnTo>
                  <a:pt x="565150" y="95250"/>
                </a:lnTo>
                <a:lnTo>
                  <a:pt x="603250" y="266700"/>
                </a:lnTo>
                <a:lnTo>
                  <a:pt x="654050" y="469900"/>
                </a:lnTo>
                <a:lnTo>
                  <a:pt x="717550" y="673100"/>
                </a:lnTo>
                <a:lnTo>
                  <a:pt x="787400" y="863600"/>
                </a:lnTo>
                <a:lnTo>
                  <a:pt x="895350" y="1104900"/>
                </a:lnTo>
                <a:lnTo>
                  <a:pt x="1016000" y="1327150"/>
                </a:lnTo>
                <a:lnTo>
                  <a:pt x="1149350" y="1524000"/>
                </a:lnTo>
                <a:lnTo>
                  <a:pt x="1333500" y="1733550"/>
                </a:lnTo>
                <a:lnTo>
                  <a:pt x="1530350" y="1898650"/>
                </a:lnTo>
                <a:lnTo>
                  <a:pt x="1765300" y="2057400"/>
                </a:lnTo>
                <a:lnTo>
                  <a:pt x="2025650" y="2190750"/>
                </a:lnTo>
                <a:lnTo>
                  <a:pt x="2324100" y="2286000"/>
                </a:lnTo>
                <a:lnTo>
                  <a:pt x="2584450" y="2362200"/>
                </a:lnTo>
                <a:lnTo>
                  <a:pt x="2882900" y="2413000"/>
                </a:lnTo>
                <a:lnTo>
                  <a:pt x="3219450" y="2470150"/>
                </a:lnTo>
                <a:lnTo>
                  <a:pt x="3524250" y="2508250"/>
                </a:lnTo>
                <a:lnTo>
                  <a:pt x="3848100" y="2540000"/>
                </a:lnTo>
                <a:lnTo>
                  <a:pt x="4146550" y="2578100"/>
                </a:lnTo>
                <a:lnTo>
                  <a:pt x="4514850" y="2603500"/>
                </a:lnTo>
                <a:lnTo>
                  <a:pt x="4826000" y="2635250"/>
                </a:lnTo>
                <a:lnTo>
                  <a:pt x="5289550" y="2647950"/>
                </a:lnTo>
                <a:lnTo>
                  <a:pt x="5645150" y="2673350"/>
                </a:lnTo>
                <a:lnTo>
                  <a:pt x="6070600" y="2711450"/>
                </a:lnTo>
              </a:path>
            </a:pathLst>
          </a:custGeom>
          <a:solidFill>
            <a:schemeClr val="bg1"/>
          </a:solidFill>
          <a:ln w="63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4678049" y="5753101"/>
            <a:ext cx="1440000" cy="612000"/>
          </a:xfrm>
          <a:custGeom>
            <a:avLst/>
            <a:gdLst>
              <a:gd name="connsiteX0" fmla="*/ 0 w 6070600"/>
              <a:gd name="connsiteY0" fmla="*/ 2717800 h 2717800"/>
              <a:gd name="connsiteX1" fmla="*/ 82550 w 6070600"/>
              <a:gd name="connsiteY1" fmla="*/ 2667000 h 2717800"/>
              <a:gd name="connsiteX2" fmla="*/ 120650 w 6070600"/>
              <a:gd name="connsiteY2" fmla="*/ 2425700 h 2717800"/>
              <a:gd name="connsiteX3" fmla="*/ 190500 w 6070600"/>
              <a:gd name="connsiteY3" fmla="*/ 1930400 h 2717800"/>
              <a:gd name="connsiteX4" fmla="*/ 260350 w 6070600"/>
              <a:gd name="connsiteY4" fmla="*/ 1066800 h 2717800"/>
              <a:gd name="connsiteX5" fmla="*/ 304800 w 6070600"/>
              <a:gd name="connsiteY5" fmla="*/ 361950 h 2717800"/>
              <a:gd name="connsiteX6" fmla="*/ 349250 w 6070600"/>
              <a:gd name="connsiteY6" fmla="*/ 158750 h 2717800"/>
              <a:gd name="connsiteX7" fmla="*/ 400050 w 6070600"/>
              <a:gd name="connsiteY7" fmla="*/ 44450 h 2717800"/>
              <a:gd name="connsiteX8" fmla="*/ 457200 w 6070600"/>
              <a:gd name="connsiteY8" fmla="*/ 0 h 2717800"/>
              <a:gd name="connsiteX9" fmla="*/ 520700 w 6070600"/>
              <a:gd name="connsiteY9" fmla="*/ 12700 h 2717800"/>
              <a:gd name="connsiteX10" fmla="*/ 565150 w 6070600"/>
              <a:gd name="connsiteY10" fmla="*/ 95250 h 2717800"/>
              <a:gd name="connsiteX11" fmla="*/ 603250 w 6070600"/>
              <a:gd name="connsiteY11" fmla="*/ 266700 h 2717800"/>
              <a:gd name="connsiteX12" fmla="*/ 654050 w 6070600"/>
              <a:gd name="connsiteY12" fmla="*/ 469900 h 2717800"/>
              <a:gd name="connsiteX13" fmla="*/ 717550 w 6070600"/>
              <a:gd name="connsiteY13" fmla="*/ 673100 h 2717800"/>
              <a:gd name="connsiteX14" fmla="*/ 787400 w 6070600"/>
              <a:gd name="connsiteY14" fmla="*/ 863600 h 2717800"/>
              <a:gd name="connsiteX15" fmla="*/ 895350 w 6070600"/>
              <a:gd name="connsiteY15" fmla="*/ 1104900 h 2717800"/>
              <a:gd name="connsiteX16" fmla="*/ 1016000 w 6070600"/>
              <a:gd name="connsiteY16" fmla="*/ 1327150 h 2717800"/>
              <a:gd name="connsiteX17" fmla="*/ 1149350 w 6070600"/>
              <a:gd name="connsiteY17" fmla="*/ 1524000 h 2717800"/>
              <a:gd name="connsiteX18" fmla="*/ 1333500 w 6070600"/>
              <a:gd name="connsiteY18" fmla="*/ 1733550 h 2717800"/>
              <a:gd name="connsiteX19" fmla="*/ 1530350 w 6070600"/>
              <a:gd name="connsiteY19" fmla="*/ 1898650 h 2717800"/>
              <a:gd name="connsiteX20" fmla="*/ 1765300 w 6070600"/>
              <a:gd name="connsiteY20" fmla="*/ 2057400 h 2717800"/>
              <a:gd name="connsiteX21" fmla="*/ 2025650 w 6070600"/>
              <a:gd name="connsiteY21" fmla="*/ 2190750 h 2717800"/>
              <a:gd name="connsiteX22" fmla="*/ 2324100 w 6070600"/>
              <a:gd name="connsiteY22" fmla="*/ 2286000 h 2717800"/>
              <a:gd name="connsiteX23" fmla="*/ 2584450 w 6070600"/>
              <a:gd name="connsiteY23" fmla="*/ 2362200 h 2717800"/>
              <a:gd name="connsiteX24" fmla="*/ 2882900 w 6070600"/>
              <a:gd name="connsiteY24" fmla="*/ 2413000 h 2717800"/>
              <a:gd name="connsiteX25" fmla="*/ 3219450 w 6070600"/>
              <a:gd name="connsiteY25" fmla="*/ 2470150 h 2717800"/>
              <a:gd name="connsiteX26" fmla="*/ 3524250 w 6070600"/>
              <a:gd name="connsiteY26" fmla="*/ 2508250 h 2717800"/>
              <a:gd name="connsiteX27" fmla="*/ 3848100 w 6070600"/>
              <a:gd name="connsiteY27" fmla="*/ 2540000 h 2717800"/>
              <a:gd name="connsiteX28" fmla="*/ 4146550 w 6070600"/>
              <a:gd name="connsiteY28" fmla="*/ 2578100 h 2717800"/>
              <a:gd name="connsiteX29" fmla="*/ 4514850 w 6070600"/>
              <a:gd name="connsiteY29" fmla="*/ 2603500 h 2717800"/>
              <a:gd name="connsiteX30" fmla="*/ 4826000 w 6070600"/>
              <a:gd name="connsiteY30" fmla="*/ 2635250 h 2717800"/>
              <a:gd name="connsiteX31" fmla="*/ 5289550 w 6070600"/>
              <a:gd name="connsiteY31" fmla="*/ 2647950 h 2717800"/>
              <a:gd name="connsiteX32" fmla="*/ 5645150 w 6070600"/>
              <a:gd name="connsiteY32" fmla="*/ 2673350 h 2717800"/>
              <a:gd name="connsiteX33" fmla="*/ 6070600 w 6070600"/>
              <a:gd name="connsiteY33" fmla="*/ 271145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0600" h="2717800">
                <a:moveTo>
                  <a:pt x="0" y="2717800"/>
                </a:moveTo>
                <a:lnTo>
                  <a:pt x="82550" y="2667000"/>
                </a:lnTo>
                <a:lnTo>
                  <a:pt x="120650" y="2425700"/>
                </a:lnTo>
                <a:lnTo>
                  <a:pt x="190500" y="1930400"/>
                </a:lnTo>
                <a:lnTo>
                  <a:pt x="260350" y="1066800"/>
                </a:lnTo>
                <a:lnTo>
                  <a:pt x="304800" y="361950"/>
                </a:lnTo>
                <a:lnTo>
                  <a:pt x="349250" y="158750"/>
                </a:lnTo>
                <a:lnTo>
                  <a:pt x="400050" y="44450"/>
                </a:lnTo>
                <a:lnTo>
                  <a:pt x="457200" y="0"/>
                </a:lnTo>
                <a:lnTo>
                  <a:pt x="520700" y="12700"/>
                </a:lnTo>
                <a:lnTo>
                  <a:pt x="565150" y="95250"/>
                </a:lnTo>
                <a:lnTo>
                  <a:pt x="603250" y="266700"/>
                </a:lnTo>
                <a:lnTo>
                  <a:pt x="654050" y="469900"/>
                </a:lnTo>
                <a:lnTo>
                  <a:pt x="717550" y="673100"/>
                </a:lnTo>
                <a:lnTo>
                  <a:pt x="787400" y="863600"/>
                </a:lnTo>
                <a:lnTo>
                  <a:pt x="895350" y="1104900"/>
                </a:lnTo>
                <a:lnTo>
                  <a:pt x="1016000" y="1327150"/>
                </a:lnTo>
                <a:lnTo>
                  <a:pt x="1149350" y="1524000"/>
                </a:lnTo>
                <a:lnTo>
                  <a:pt x="1333500" y="1733550"/>
                </a:lnTo>
                <a:lnTo>
                  <a:pt x="1530350" y="1898650"/>
                </a:lnTo>
                <a:lnTo>
                  <a:pt x="1765300" y="2057400"/>
                </a:lnTo>
                <a:lnTo>
                  <a:pt x="2025650" y="2190750"/>
                </a:lnTo>
                <a:lnTo>
                  <a:pt x="2324100" y="2286000"/>
                </a:lnTo>
                <a:lnTo>
                  <a:pt x="2584450" y="2362200"/>
                </a:lnTo>
                <a:lnTo>
                  <a:pt x="2882900" y="2413000"/>
                </a:lnTo>
                <a:lnTo>
                  <a:pt x="3219450" y="2470150"/>
                </a:lnTo>
                <a:lnTo>
                  <a:pt x="3524250" y="2508250"/>
                </a:lnTo>
                <a:lnTo>
                  <a:pt x="3848100" y="2540000"/>
                </a:lnTo>
                <a:lnTo>
                  <a:pt x="4146550" y="2578100"/>
                </a:lnTo>
                <a:lnTo>
                  <a:pt x="4514850" y="2603500"/>
                </a:lnTo>
                <a:lnTo>
                  <a:pt x="4826000" y="2635250"/>
                </a:lnTo>
                <a:lnTo>
                  <a:pt x="5289550" y="2647950"/>
                </a:lnTo>
                <a:lnTo>
                  <a:pt x="5645150" y="2673350"/>
                </a:lnTo>
                <a:lnTo>
                  <a:pt x="6070600" y="2711450"/>
                </a:lnTo>
              </a:path>
            </a:pathLst>
          </a:custGeom>
          <a:solidFill>
            <a:srgbClr val="000090"/>
          </a:solidFill>
          <a:ln w="63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41363" y="6302579"/>
            <a:ext cx="838199" cy="176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1332239" y="6359331"/>
            <a:ext cx="7224011" cy="125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3554" indent="-205120" defTabSz="455823" hangingPunct="1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 kern="12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311002" y="4637046"/>
            <a:ext cx="7907870" cy="1730812"/>
          </a:xfrm>
          <a:custGeom>
            <a:avLst/>
            <a:gdLst>
              <a:gd name="connsiteX0" fmla="*/ 0 w 5842000"/>
              <a:gd name="connsiteY0" fmla="*/ 3683000 h 3683000"/>
              <a:gd name="connsiteX1" fmla="*/ 38100 w 5842000"/>
              <a:gd name="connsiteY1" fmla="*/ 3530600 h 3683000"/>
              <a:gd name="connsiteX2" fmla="*/ 101600 w 5842000"/>
              <a:gd name="connsiteY2" fmla="*/ 2857500 h 3683000"/>
              <a:gd name="connsiteX3" fmla="*/ 165100 w 5842000"/>
              <a:gd name="connsiteY3" fmla="*/ 2298700 h 3683000"/>
              <a:gd name="connsiteX4" fmla="*/ 266700 w 5842000"/>
              <a:gd name="connsiteY4" fmla="*/ 1689100 h 3683000"/>
              <a:gd name="connsiteX5" fmla="*/ 368300 w 5842000"/>
              <a:gd name="connsiteY5" fmla="*/ 1244600 h 3683000"/>
              <a:gd name="connsiteX6" fmla="*/ 482600 w 5842000"/>
              <a:gd name="connsiteY6" fmla="*/ 863600 h 3683000"/>
              <a:gd name="connsiteX7" fmla="*/ 635000 w 5842000"/>
              <a:gd name="connsiteY7" fmla="*/ 546100 h 3683000"/>
              <a:gd name="connsiteX8" fmla="*/ 850900 w 5842000"/>
              <a:gd name="connsiteY8" fmla="*/ 279400 h 3683000"/>
              <a:gd name="connsiteX9" fmla="*/ 1181100 w 5842000"/>
              <a:gd name="connsiteY9" fmla="*/ 101600 h 3683000"/>
              <a:gd name="connsiteX10" fmla="*/ 1511300 w 5842000"/>
              <a:gd name="connsiteY10" fmla="*/ 38100 h 3683000"/>
              <a:gd name="connsiteX11" fmla="*/ 1930400 w 5842000"/>
              <a:gd name="connsiteY11" fmla="*/ 0 h 3683000"/>
              <a:gd name="connsiteX12" fmla="*/ 2425700 w 5842000"/>
              <a:gd name="connsiteY12" fmla="*/ 0 h 3683000"/>
              <a:gd name="connsiteX13" fmla="*/ 3352800 w 5842000"/>
              <a:gd name="connsiteY13" fmla="*/ 0 h 3683000"/>
              <a:gd name="connsiteX14" fmla="*/ 3416300 w 5842000"/>
              <a:gd name="connsiteY14" fmla="*/ 660400 h 3683000"/>
              <a:gd name="connsiteX15" fmla="*/ 3517900 w 5842000"/>
              <a:gd name="connsiteY15" fmla="*/ 1447800 h 3683000"/>
              <a:gd name="connsiteX16" fmla="*/ 3606800 w 5842000"/>
              <a:gd name="connsiteY16" fmla="*/ 2019300 h 3683000"/>
              <a:gd name="connsiteX17" fmla="*/ 3708400 w 5842000"/>
              <a:gd name="connsiteY17" fmla="*/ 2463800 h 3683000"/>
              <a:gd name="connsiteX18" fmla="*/ 3810000 w 5842000"/>
              <a:gd name="connsiteY18" fmla="*/ 2768600 h 3683000"/>
              <a:gd name="connsiteX19" fmla="*/ 3898900 w 5842000"/>
              <a:gd name="connsiteY19" fmla="*/ 2984500 h 3683000"/>
              <a:gd name="connsiteX20" fmla="*/ 3987800 w 5842000"/>
              <a:gd name="connsiteY20" fmla="*/ 3162300 h 3683000"/>
              <a:gd name="connsiteX21" fmla="*/ 4064000 w 5842000"/>
              <a:gd name="connsiteY21" fmla="*/ 3263900 h 3683000"/>
              <a:gd name="connsiteX22" fmla="*/ 4216400 w 5842000"/>
              <a:gd name="connsiteY22" fmla="*/ 3416300 h 3683000"/>
              <a:gd name="connsiteX23" fmla="*/ 4368800 w 5842000"/>
              <a:gd name="connsiteY23" fmla="*/ 3505200 h 3683000"/>
              <a:gd name="connsiteX24" fmla="*/ 4546600 w 5842000"/>
              <a:gd name="connsiteY24" fmla="*/ 3581400 h 3683000"/>
              <a:gd name="connsiteX25" fmla="*/ 4749800 w 5842000"/>
              <a:gd name="connsiteY25" fmla="*/ 3632200 h 3683000"/>
              <a:gd name="connsiteX26" fmla="*/ 4991100 w 5842000"/>
              <a:gd name="connsiteY26" fmla="*/ 3657600 h 3683000"/>
              <a:gd name="connsiteX27" fmla="*/ 5245100 w 5842000"/>
              <a:gd name="connsiteY27" fmla="*/ 3670300 h 3683000"/>
              <a:gd name="connsiteX28" fmla="*/ 5842000 w 5842000"/>
              <a:gd name="connsiteY28" fmla="*/ 36703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2000" h="3683000">
                <a:moveTo>
                  <a:pt x="0" y="3683000"/>
                </a:moveTo>
                <a:lnTo>
                  <a:pt x="38100" y="3530600"/>
                </a:lnTo>
                <a:lnTo>
                  <a:pt x="101600" y="2857500"/>
                </a:lnTo>
                <a:lnTo>
                  <a:pt x="165100" y="2298700"/>
                </a:lnTo>
                <a:lnTo>
                  <a:pt x="266700" y="1689100"/>
                </a:lnTo>
                <a:lnTo>
                  <a:pt x="368300" y="1244600"/>
                </a:lnTo>
                <a:lnTo>
                  <a:pt x="482600" y="863600"/>
                </a:lnTo>
                <a:lnTo>
                  <a:pt x="635000" y="546100"/>
                </a:lnTo>
                <a:lnTo>
                  <a:pt x="850900" y="279400"/>
                </a:lnTo>
                <a:lnTo>
                  <a:pt x="1181100" y="101600"/>
                </a:lnTo>
                <a:lnTo>
                  <a:pt x="1511300" y="38100"/>
                </a:lnTo>
                <a:lnTo>
                  <a:pt x="1930400" y="0"/>
                </a:lnTo>
                <a:lnTo>
                  <a:pt x="2425700" y="0"/>
                </a:lnTo>
                <a:lnTo>
                  <a:pt x="3352800" y="0"/>
                </a:lnTo>
                <a:lnTo>
                  <a:pt x="3416300" y="660400"/>
                </a:lnTo>
                <a:lnTo>
                  <a:pt x="3517900" y="1447800"/>
                </a:lnTo>
                <a:lnTo>
                  <a:pt x="3606800" y="2019300"/>
                </a:lnTo>
                <a:lnTo>
                  <a:pt x="3708400" y="2463800"/>
                </a:lnTo>
                <a:lnTo>
                  <a:pt x="3810000" y="2768600"/>
                </a:lnTo>
                <a:lnTo>
                  <a:pt x="3898900" y="2984500"/>
                </a:lnTo>
                <a:lnTo>
                  <a:pt x="3987800" y="3162300"/>
                </a:lnTo>
                <a:lnTo>
                  <a:pt x="4064000" y="3263900"/>
                </a:lnTo>
                <a:lnTo>
                  <a:pt x="4216400" y="3416300"/>
                </a:lnTo>
                <a:lnTo>
                  <a:pt x="4368800" y="3505200"/>
                </a:lnTo>
                <a:lnTo>
                  <a:pt x="4546600" y="3581400"/>
                </a:lnTo>
                <a:lnTo>
                  <a:pt x="4749800" y="3632200"/>
                </a:lnTo>
                <a:lnTo>
                  <a:pt x="4991100" y="3657600"/>
                </a:lnTo>
                <a:lnTo>
                  <a:pt x="5245100" y="3670300"/>
                </a:lnTo>
                <a:lnTo>
                  <a:pt x="5842000" y="3670300"/>
                </a:lnTo>
              </a:path>
            </a:pathLst>
          </a:cu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66" tIns="45585" rIns="91166" bIns="45585" rtlCol="0" anchor="ctr"/>
          <a:lstStyle/>
          <a:p>
            <a:pPr algn="ctr" defTabSz="911646" hangingPunct="1"/>
            <a:endParaRPr lang="en-US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AutoShape 34"/>
          <p:cNvSpPr>
            <a:spLocks/>
          </p:cNvSpPr>
          <p:nvPr/>
        </p:nvSpPr>
        <p:spPr bwMode="auto">
          <a:xfrm>
            <a:off x="6058734" y="5000598"/>
            <a:ext cx="2544893" cy="619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0000"/>
                </a:solidFill>
                <a:latin typeface="Helvetica Light" charset="0"/>
                <a:cs typeface="Helvetica Light" charset="0"/>
                <a:sym typeface="Helvetica Light" charset="0"/>
              </a:rPr>
              <a:t>ESS 2 MW</a:t>
            </a:r>
          </a:p>
          <a:p>
            <a:pPr algn="ctr" defTabSz="524198" hangingPunct="1">
              <a:defRPr/>
            </a:pPr>
            <a:r>
              <a:rPr lang="en-US" kern="1200" dirty="0" smtClean="0">
                <a:solidFill>
                  <a:srgbClr val="FF0000"/>
                </a:solidFill>
                <a:latin typeface="Helvetica Light" charset="0"/>
                <a:cs typeface="Helvetica Light" charset="0"/>
                <a:sym typeface="Helvetica Light" charset="0"/>
              </a:rPr>
              <a:t>2015 design</a:t>
            </a:r>
            <a:endParaRPr lang="en-US" kern="1200" dirty="0">
              <a:solidFill>
                <a:srgbClr val="FF0000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35" y="-1"/>
            <a:ext cx="7031076" cy="1441452"/>
          </a:xfrm>
        </p:spPr>
        <p:txBody>
          <a:bodyPr/>
          <a:lstStyle/>
          <a:p>
            <a:r>
              <a:rPr lang="en-US" dirty="0" smtClean="0"/>
              <a:t>Two strategies for neutron instrumentation at ESS</a:t>
            </a:r>
            <a:endParaRPr lang="en-US" dirty="0"/>
          </a:p>
        </p:txBody>
      </p:sp>
      <p:sp>
        <p:nvSpPr>
          <p:cNvPr id="31" name="Shape 1927"/>
          <p:cNvSpPr/>
          <p:nvPr/>
        </p:nvSpPr>
        <p:spPr>
          <a:xfrm>
            <a:off x="4683715" y="2211281"/>
            <a:ext cx="1817371" cy="1345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66"/>
                </a:moveTo>
                <a:lnTo>
                  <a:pt x="3828" y="584"/>
                </a:lnTo>
                <a:lnTo>
                  <a:pt x="6744" y="234"/>
                </a:lnTo>
                <a:lnTo>
                  <a:pt x="9934" y="117"/>
                </a:lnTo>
                <a:lnTo>
                  <a:pt x="14765" y="117"/>
                </a:lnTo>
                <a:lnTo>
                  <a:pt x="17772" y="0"/>
                </a:lnTo>
                <a:lnTo>
                  <a:pt x="21600" y="21600"/>
                </a:lnTo>
              </a:path>
            </a:pathLst>
          </a:custGeom>
          <a:solidFill>
            <a:srgbClr val="FF7C00"/>
          </a:solidFill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1929"/>
          <p:cNvSpPr/>
          <p:nvPr/>
        </p:nvSpPr>
        <p:spPr>
          <a:xfrm flipH="1">
            <a:off x="4631586" y="3501088"/>
            <a:ext cx="1114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4" name="Shape 1930"/>
          <p:cNvSpPr/>
          <p:nvPr/>
        </p:nvSpPr>
        <p:spPr>
          <a:xfrm flipH="1">
            <a:off x="5579279" y="3501088"/>
            <a:ext cx="1115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5" name="Shape 1931"/>
          <p:cNvSpPr/>
          <p:nvPr/>
        </p:nvSpPr>
        <p:spPr>
          <a:xfrm flipH="1">
            <a:off x="6526963" y="3501088"/>
            <a:ext cx="1115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6" name="Shape 1932"/>
          <p:cNvSpPr/>
          <p:nvPr/>
        </p:nvSpPr>
        <p:spPr>
          <a:xfrm flipH="1">
            <a:off x="7394185" y="3495719"/>
            <a:ext cx="1114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7" name="Shape 1933"/>
          <p:cNvSpPr/>
          <p:nvPr/>
        </p:nvSpPr>
        <p:spPr>
          <a:xfrm flipV="1">
            <a:off x="3734017" y="1636547"/>
            <a:ext cx="1114" cy="191151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8" name="Shape 1934"/>
          <p:cNvSpPr/>
          <p:nvPr/>
        </p:nvSpPr>
        <p:spPr>
          <a:xfrm>
            <a:off x="3325814" y="1392924"/>
            <a:ext cx="1097280" cy="30861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64008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39" name="Shape 1935"/>
          <p:cNvSpPr/>
          <p:nvPr/>
        </p:nvSpPr>
        <p:spPr>
          <a:xfrm>
            <a:off x="3735195" y="3551360"/>
            <a:ext cx="4228033" cy="8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0" name="Shape 1936"/>
          <p:cNvSpPr/>
          <p:nvPr/>
        </p:nvSpPr>
        <p:spPr>
          <a:xfrm>
            <a:off x="3742925" y="2210584"/>
            <a:ext cx="3859347" cy="1342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56" y="17233"/>
                </a:lnTo>
                <a:lnTo>
                  <a:pt x="810" y="14270"/>
                </a:lnTo>
                <a:lnTo>
                  <a:pt x="1241" y="11229"/>
                </a:lnTo>
                <a:lnTo>
                  <a:pt x="1671" y="8890"/>
                </a:lnTo>
                <a:lnTo>
                  <a:pt x="2203" y="6862"/>
                </a:lnTo>
                <a:lnTo>
                  <a:pt x="2709" y="5381"/>
                </a:lnTo>
                <a:lnTo>
                  <a:pt x="3292" y="3899"/>
                </a:lnTo>
                <a:lnTo>
                  <a:pt x="3773" y="3119"/>
                </a:lnTo>
                <a:lnTo>
                  <a:pt x="4431" y="2261"/>
                </a:lnTo>
                <a:lnTo>
                  <a:pt x="4913" y="1716"/>
                </a:lnTo>
                <a:lnTo>
                  <a:pt x="5520" y="1326"/>
                </a:lnTo>
                <a:lnTo>
                  <a:pt x="6153" y="936"/>
                </a:lnTo>
                <a:lnTo>
                  <a:pt x="6761" y="702"/>
                </a:lnTo>
                <a:lnTo>
                  <a:pt x="7369" y="468"/>
                </a:lnTo>
                <a:lnTo>
                  <a:pt x="8458" y="312"/>
                </a:lnTo>
                <a:lnTo>
                  <a:pt x="9445" y="234"/>
                </a:lnTo>
                <a:lnTo>
                  <a:pt x="10433" y="78"/>
                </a:lnTo>
                <a:lnTo>
                  <a:pt x="11420" y="78"/>
                </a:lnTo>
                <a:lnTo>
                  <a:pt x="12383" y="78"/>
                </a:lnTo>
                <a:lnTo>
                  <a:pt x="13902" y="0"/>
                </a:lnTo>
                <a:lnTo>
                  <a:pt x="14130" y="2573"/>
                </a:lnTo>
                <a:lnTo>
                  <a:pt x="14408" y="5381"/>
                </a:lnTo>
                <a:lnTo>
                  <a:pt x="14586" y="6862"/>
                </a:lnTo>
                <a:lnTo>
                  <a:pt x="14814" y="8656"/>
                </a:lnTo>
                <a:lnTo>
                  <a:pt x="15016" y="9981"/>
                </a:lnTo>
                <a:lnTo>
                  <a:pt x="15320" y="11619"/>
                </a:lnTo>
                <a:lnTo>
                  <a:pt x="15573" y="12944"/>
                </a:lnTo>
                <a:lnTo>
                  <a:pt x="15852" y="14114"/>
                </a:lnTo>
                <a:lnTo>
                  <a:pt x="16080" y="14972"/>
                </a:lnTo>
                <a:lnTo>
                  <a:pt x="16308" y="15674"/>
                </a:lnTo>
                <a:lnTo>
                  <a:pt x="16611" y="16531"/>
                </a:lnTo>
                <a:lnTo>
                  <a:pt x="16991" y="17389"/>
                </a:lnTo>
                <a:lnTo>
                  <a:pt x="17346" y="18091"/>
                </a:lnTo>
                <a:lnTo>
                  <a:pt x="17675" y="18637"/>
                </a:lnTo>
                <a:lnTo>
                  <a:pt x="18106" y="19183"/>
                </a:lnTo>
                <a:lnTo>
                  <a:pt x="18435" y="19573"/>
                </a:lnTo>
                <a:lnTo>
                  <a:pt x="18815" y="19884"/>
                </a:lnTo>
                <a:lnTo>
                  <a:pt x="19270" y="20274"/>
                </a:lnTo>
                <a:lnTo>
                  <a:pt x="19751" y="20664"/>
                </a:lnTo>
                <a:lnTo>
                  <a:pt x="20207" y="20898"/>
                </a:lnTo>
                <a:lnTo>
                  <a:pt x="20562" y="21054"/>
                </a:lnTo>
                <a:lnTo>
                  <a:pt x="21094" y="21288"/>
                </a:lnTo>
                <a:lnTo>
                  <a:pt x="21600" y="213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2" name="Shape 1938"/>
          <p:cNvSpPr/>
          <p:nvPr/>
        </p:nvSpPr>
        <p:spPr>
          <a:xfrm flipH="1">
            <a:off x="4631586" y="6223661"/>
            <a:ext cx="1114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3" name="Shape 1939"/>
          <p:cNvSpPr/>
          <p:nvPr/>
        </p:nvSpPr>
        <p:spPr>
          <a:xfrm flipH="1">
            <a:off x="5579279" y="6223661"/>
            <a:ext cx="1115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4" name="Shape 1940"/>
          <p:cNvSpPr/>
          <p:nvPr/>
        </p:nvSpPr>
        <p:spPr>
          <a:xfrm flipH="1">
            <a:off x="6526963" y="6223661"/>
            <a:ext cx="1115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5" name="Shape 1941"/>
          <p:cNvSpPr/>
          <p:nvPr/>
        </p:nvSpPr>
        <p:spPr>
          <a:xfrm flipH="1">
            <a:off x="7394185" y="6218284"/>
            <a:ext cx="1114" cy="112444"/>
          </a:xfrm>
          <a:prstGeom prst="line">
            <a:avLst/>
          </a:prstGeom>
          <a:solidFill>
            <a:srgbClr val="00D2A9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10241" hangingPunct="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6" name="Shape 1942"/>
          <p:cNvSpPr/>
          <p:nvPr/>
        </p:nvSpPr>
        <p:spPr>
          <a:xfrm flipV="1">
            <a:off x="3734017" y="4358879"/>
            <a:ext cx="1114" cy="191151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7" name="Shape 1943"/>
          <p:cNvSpPr/>
          <p:nvPr/>
        </p:nvSpPr>
        <p:spPr>
          <a:xfrm>
            <a:off x="3735195" y="6273951"/>
            <a:ext cx="4228033" cy="81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Shape 1944"/>
          <p:cNvSpPr/>
          <p:nvPr/>
        </p:nvSpPr>
        <p:spPr>
          <a:xfrm>
            <a:off x="3742925" y="4933042"/>
            <a:ext cx="3859347" cy="1342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56" y="17233"/>
                </a:lnTo>
                <a:lnTo>
                  <a:pt x="810" y="14270"/>
                </a:lnTo>
                <a:lnTo>
                  <a:pt x="1241" y="11229"/>
                </a:lnTo>
                <a:lnTo>
                  <a:pt x="1671" y="8890"/>
                </a:lnTo>
                <a:lnTo>
                  <a:pt x="2203" y="6862"/>
                </a:lnTo>
                <a:lnTo>
                  <a:pt x="2709" y="5381"/>
                </a:lnTo>
                <a:lnTo>
                  <a:pt x="3292" y="3899"/>
                </a:lnTo>
                <a:lnTo>
                  <a:pt x="3773" y="3119"/>
                </a:lnTo>
                <a:lnTo>
                  <a:pt x="4431" y="2261"/>
                </a:lnTo>
                <a:lnTo>
                  <a:pt x="4913" y="1716"/>
                </a:lnTo>
                <a:lnTo>
                  <a:pt x="5520" y="1326"/>
                </a:lnTo>
                <a:lnTo>
                  <a:pt x="6153" y="936"/>
                </a:lnTo>
                <a:lnTo>
                  <a:pt x="6761" y="702"/>
                </a:lnTo>
                <a:lnTo>
                  <a:pt x="7369" y="468"/>
                </a:lnTo>
                <a:lnTo>
                  <a:pt x="8458" y="312"/>
                </a:lnTo>
                <a:lnTo>
                  <a:pt x="9445" y="234"/>
                </a:lnTo>
                <a:lnTo>
                  <a:pt x="10433" y="78"/>
                </a:lnTo>
                <a:lnTo>
                  <a:pt x="11420" y="78"/>
                </a:lnTo>
                <a:lnTo>
                  <a:pt x="12383" y="78"/>
                </a:lnTo>
                <a:lnTo>
                  <a:pt x="13902" y="0"/>
                </a:lnTo>
                <a:lnTo>
                  <a:pt x="14130" y="2573"/>
                </a:lnTo>
                <a:lnTo>
                  <a:pt x="14408" y="5381"/>
                </a:lnTo>
                <a:lnTo>
                  <a:pt x="14586" y="6862"/>
                </a:lnTo>
                <a:lnTo>
                  <a:pt x="14814" y="8656"/>
                </a:lnTo>
                <a:lnTo>
                  <a:pt x="15016" y="9981"/>
                </a:lnTo>
                <a:lnTo>
                  <a:pt x="15320" y="11619"/>
                </a:lnTo>
                <a:lnTo>
                  <a:pt x="15573" y="12944"/>
                </a:lnTo>
                <a:lnTo>
                  <a:pt x="15852" y="14114"/>
                </a:lnTo>
                <a:lnTo>
                  <a:pt x="16080" y="14972"/>
                </a:lnTo>
                <a:lnTo>
                  <a:pt x="16308" y="15674"/>
                </a:lnTo>
                <a:lnTo>
                  <a:pt x="16611" y="16531"/>
                </a:lnTo>
                <a:lnTo>
                  <a:pt x="16991" y="17389"/>
                </a:lnTo>
                <a:lnTo>
                  <a:pt x="17346" y="18091"/>
                </a:lnTo>
                <a:lnTo>
                  <a:pt x="17675" y="18637"/>
                </a:lnTo>
                <a:lnTo>
                  <a:pt x="18106" y="19183"/>
                </a:lnTo>
                <a:lnTo>
                  <a:pt x="18435" y="19573"/>
                </a:lnTo>
                <a:lnTo>
                  <a:pt x="18815" y="19884"/>
                </a:lnTo>
                <a:lnTo>
                  <a:pt x="19270" y="20274"/>
                </a:lnTo>
                <a:lnTo>
                  <a:pt x="19751" y="20664"/>
                </a:lnTo>
                <a:lnTo>
                  <a:pt x="20207" y="20898"/>
                </a:lnTo>
                <a:lnTo>
                  <a:pt x="20562" y="21054"/>
                </a:lnTo>
                <a:lnTo>
                  <a:pt x="21094" y="21288"/>
                </a:lnTo>
                <a:lnTo>
                  <a:pt x="21600" y="213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5823" hangingPunct="0"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9" name="Shape 1945"/>
          <p:cNvSpPr/>
          <p:nvPr/>
        </p:nvSpPr>
        <p:spPr>
          <a:xfrm>
            <a:off x="3657603" y="3652393"/>
            <a:ext cx="194310" cy="26289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0  </a:t>
            </a:r>
          </a:p>
        </p:txBody>
      </p:sp>
      <p:sp>
        <p:nvSpPr>
          <p:cNvPr id="50" name="Shape 1946"/>
          <p:cNvSpPr/>
          <p:nvPr/>
        </p:nvSpPr>
        <p:spPr>
          <a:xfrm>
            <a:off x="7925268" y="3657282"/>
            <a:ext cx="1085851" cy="24003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64008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hangingPunct="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Arial"/>
              </a:rPr>
              <a:t>time (ms)</a:t>
            </a:r>
          </a:p>
        </p:txBody>
      </p:sp>
      <p:sp>
        <p:nvSpPr>
          <p:cNvPr id="51" name="Shape 1947"/>
          <p:cNvSpPr/>
          <p:nvPr/>
        </p:nvSpPr>
        <p:spPr>
          <a:xfrm>
            <a:off x="4537754" y="3647724"/>
            <a:ext cx="217171" cy="21717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1  </a:t>
            </a:r>
          </a:p>
        </p:txBody>
      </p:sp>
      <p:sp>
        <p:nvSpPr>
          <p:cNvPr id="52" name="Shape 1948"/>
          <p:cNvSpPr/>
          <p:nvPr/>
        </p:nvSpPr>
        <p:spPr>
          <a:xfrm>
            <a:off x="5486400" y="3647722"/>
            <a:ext cx="205740" cy="2286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2  </a:t>
            </a:r>
          </a:p>
        </p:txBody>
      </p:sp>
      <p:sp>
        <p:nvSpPr>
          <p:cNvPr id="53" name="Shape 1949"/>
          <p:cNvSpPr/>
          <p:nvPr/>
        </p:nvSpPr>
        <p:spPr>
          <a:xfrm>
            <a:off x="6446604" y="3647724"/>
            <a:ext cx="182881" cy="21717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3  </a:t>
            </a:r>
          </a:p>
        </p:txBody>
      </p:sp>
      <p:sp>
        <p:nvSpPr>
          <p:cNvPr id="54" name="Shape 1950"/>
          <p:cNvSpPr/>
          <p:nvPr/>
        </p:nvSpPr>
        <p:spPr>
          <a:xfrm>
            <a:off x="7315203" y="3647724"/>
            <a:ext cx="194310" cy="21717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4  </a:t>
            </a:r>
          </a:p>
        </p:txBody>
      </p:sp>
      <p:sp>
        <p:nvSpPr>
          <p:cNvPr id="55" name="Shape 1951"/>
          <p:cNvSpPr/>
          <p:nvPr/>
        </p:nvSpPr>
        <p:spPr>
          <a:xfrm>
            <a:off x="3657603" y="6333885"/>
            <a:ext cx="194310" cy="20574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0  </a:t>
            </a:r>
          </a:p>
        </p:txBody>
      </p:sp>
      <p:sp>
        <p:nvSpPr>
          <p:cNvPr id="56" name="Shape 1952"/>
          <p:cNvSpPr/>
          <p:nvPr/>
        </p:nvSpPr>
        <p:spPr>
          <a:xfrm>
            <a:off x="7925268" y="6334809"/>
            <a:ext cx="1085851" cy="27432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64008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hangingPunct="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Arial"/>
              </a:rPr>
              <a:t>time (ms)</a:t>
            </a:r>
          </a:p>
        </p:txBody>
      </p:sp>
      <p:sp>
        <p:nvSpPr>
          <p:cNvPr id="57" name="Shape 1953"/>
          <p:cNvSpPr/>
          <p:nvPr/>
        </p:nvSpPr>
        <p:spPr>
          <a:xfrm>
            <a:off x="4537722" y="6334911"/>
            <a:ext cx="251461" cy="2286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1  </a:t>
            </a:r>
          </a:p>
        </p:txBody>
      </p:sp>
      <p:sp>
        <p:nvSpPr>
          <p:cNvPr id="58" name="Shape 1954"/>
          <p:cNvSpPr/>
          <p:nvPr/>
        </p:nvSpPr>
        <p:spPr>
          <a:xfrm>
            <a:off x="5486400" y="6336339"/>
            <a:ext cx="228600" cy="25146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2  </a:t>
            </a:r>
          </a:p>
        </p:txBody>
      </p:sp>
      <p:sp>
        <p:nvSpPr>
          <p:cNvPr id="59" name="Shape 1955"/>
          <p:cNvSpPr/>
          <p:nvPr/>
        </p:nvSpPr>
        <p:spPr>
          <a:xfrm>
            <a:off x="6446602" y="6333838"/>
            <a:ext cx="217171" cy="2286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3  </a:t>
            </a:r>
          </a:p>
        </p:txBody>
      </p:sp>
      <p:sp>
        <p:nvSpPr>
          <p:cNvPr id="60" name="Shape 1956"/>
          <p:cNvSpPr/>
          <p:nvPr/>
        </p:nvSpPr>
        <p:spPr>
          <a:xfrm>
            <a:off x="7315284" y="6333838"/>
            <a:ext cx="217171" cy="20574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792" tIns="22792" rIns="22792" bIns="22792"/>
          <a:lstStyle>
            <a:lvl1pPr marL="40640" marR="40640" defTabSz="914400"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4  </a:t>
            </a:r>
          </a:p>
        </p:txBody>
      </p:sp>
      <p:sp>
        <p:nvSpPr>
          <p:cNvPr id="61" name="Shape 1957"/>
          <p:cNvSpPr/>
          <p:nvPr/>
        </p:nvSpPr>
        <p:spPr>
          <a:xfrm>
            <a:off x="6057984" y="4939422"/>
            <a:ext cx="217171" cy="1337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1958"/>
          <p:cNvSpPr/>
          <p:nvPr/>
        </p:nvSpPr>
        <p:spPr>
          <a:xfrm>
            <a:off x="5749374" y="4939422"/>
            <a:ext cx="217171" cy="1337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1959"/>
          <p:cNvSpPr/>
          <p:nvPr/>
        </p:nvSpPr>
        <p:spPr>
          <a:xfrm>
            <a:off x="5440757" y="4939422"/>
            <a:ext cx="217171" cy="1337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1960"/>
          <p:cNvSpPr/>
          <p:nvPr/>
        </p:nvSpPr>
        <p:spPr>
          <a:xfrm>
            <a:off x="5120720" y="4939422"/>
            <a:ext cx="217171" cy="1337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1961"/>
          <p:cNvSpPr/>
          <p:nvPr/>
        </p:nvSpPr>
        <p:spPr>
          <a:xfrm>
            <a:off x="4812113" y="4939422"/>
            <a:ext cx="217171" cy="1337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1962"/>
          <p:cNvSpPr/>
          <p:nvPr/>
        </p:nvSpPr>
        <p:spPr>
          <a:xfrm>
            <a:off x="4503504" y="4996575"/>
            <a:ext cx="217171" cy="128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1963"/>
          <p:cNvSpPr/>
          <p:nvPr/>
        </p:nvSpPr>
        <p:spPr>
          <a:xfrm>
            <a:off x="4183463" y="5156456"/>
            <a:ext cx="217171" cy="112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826"/>
          </a:solidFill>
          <a:ln w="12700">
            <a:solidFill>
              <a:srgbClr val="000000"/>
            </a:solidFill>
          </a:ln>
        </p:spPr>
        <p:txBody>
          <a:bodyPr lIns="45585" tIns="45585" rIns="45585" bIns="45585" anchor="ctr"/>
          <a:lstStyle/>
          <a:p>
            <a:pPr marL="40519" marR="40519" defTabSz="911646" hangingPunct="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2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1965"/>
          <p:cNvSpPr/>
          <p:nvPr/>
        </p:nvSpPr>
        <p:spPr>
          <a:xfrm>
            <a:off x="125730" y="1647580"/>
            <a:ext cx="3348990" cy="206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585" tIns="45585" rIns="45585" bIns="45585">
            <a:spAutoFit/>
          </a:bodyPr>
          <a:lstStyle/>
          <a:p>
            <a:pPr marL="40519" marR="40519" defTabSz="911646" hangingPunct="0"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Use as much as possible of the whole pulse: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Good for low wavelength resolution instruments.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SANS, Reflectometry, single crystal diffraction.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Estimated gains </a:t>
            </a:r>
            <a:r>
              <a:rPr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10-100 times</a:t>
            </a: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than currently available.</a:t>
            </a:r>
          </a:p>
        </p:txBody>
      </p:sp>
      <p:sp>
        <p:nvSpPr>
          <p:cNvPr id="70" name="Shape 1966"/>
          <p:cNvSpPr/>
          <p:nvPr/>
        </p:nvSpPr>
        <p:spPr>
          <a:xfrm>
            <a:off x="125730" y="4185036"/>
            <a:ext cx="3348990" cy="2554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585" tIns="45585" rIns="45585" bIns="45585">
            <a:spAutoFit/>
          </a:bodyPr>
          <a:lstStyle/>
          <a:p>
            <a:pPr marL="40519" marR="40519" defTabSz="911646" hangingPunct="0"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Cut the long pulse into smaller pulses: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Good for higher wavelength resolution instruments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Diffraction, cold/thermal spectrometers.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Long Instruments (80-100 m)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Estimated gains</a:t>
            </a:r>
            <a:r>
              <a:rPr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10-30 times</a:t>
            </a: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than currently available.</a:t>
            </a:r>
          </a:p>
          <a:p>
            <a:pPr marL="40519" marR="40519" defTabSz="911646" hangingPunct="0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Thermal gains lower. </a:t>
            </a:r>
          </a:p>
        </p:txBody>
      </p:sp>
      <p:sp>
        <p:nvSpPr>
          <p:cNvPr id="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5564" y="6400685"/>
            <a:ext cx="263174" cy="276716"/>
          </a:xfrm>
          <a:prstGeom prst="rect">
            <a:avLst/>
          </a:prstGeom>
        </p:spPr>
        <p:txBody>
          <a:bodyPr/>
          <a:lstStyle/>
          <a:p>
            <a:fld id="{038C62C7-F79B-CD4A-A5DF-5683BBEC4A65}" type="slidenum">
              <a:rPr lang="sv-SE" smtClean="0">
                <a:solidFill>
                  <a:srgbClr val="000000"/>
                </a:solidFill>
              </a:rPr>
              <a:pPr/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93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Instruments funded so far </a:t>
            </a:r>
            <a:br>
              <a:rPr lang="en-US" dirty="0" smtClean="0"/>
            </a:br>
            <a:r>
              <a:rPr lang="en-US" dirty="0" smtClean="0"/>
              <a:t>8 to be in user operation by 2023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79139"/>
              </p:ext>
            </p:extLst>
          </p:nvPr>
        </p:nvGraphicFramePr>
        <p:xfrm>
          <a:off x="506810" y="1497762"/>
          <a:ext cx="4202343" cy="5299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077"/>
                <a:gridCol w="2330266"/>
              </a:tblGrid>
              <a:tr h="39350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ODIN </a:t>
                      </a:r>
                      <a:r>
                        <a:rPr lang="en-US" sz="1400" b="0" dirty="0" smtClean="0"/>
                        <a:t>imaging</a:t>
                      </a:r>
                      <a:endParaRPr lang="en-US" sz="1800" b="0" baseline="0" dirty="0" smtClean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</a:tr>
              <a:tr h="39350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SKADI </a:t>
                      </a:r>
                      <a:r>
                        <a:rPr lang="en-US" sz="1400" b="0" dirty="0" smtClean="0"/>
                        <a:t>GP-SANS</a:t>
                      </a:r>
                      <a:endParaRPr lang="en-US" sz="1800" b="0" baseline="0" dirty="0" smtClean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</a:tr>
              <a:tr h="39350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LOKI </a:t>
                      </a:r>
                      <a:r>
                        <a:rPr lang="en-US" sz="1400" b="0" dirty="0" smtClean="0"/>
                        <a:t>Broadband SANS</a:t>
                      </a:r>
                      <a:endParaRPr lang="en-US" sz="1800" b="0" dirty="0" smtClean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</a:tr>
              <a:tr h="393502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Surface Scattering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50000"/>
                      </a:srgbClr>
                    </a:solidFill>
                  </a:tcPr>
                </a:tc>
              </a:tr>
              <a:tr h="39350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FREIA </a:t>
                      </a:r>
                      <a:r>
                        <a:rPr lang="en-US" sz="1400" b="0" dirty="0" smtClean="0"/>
                        <a:t>Hor. Refl.</a:t>
                      </a:r>
                      <a:endParaRPr lang="en-US" sz="1800" b="0" baseline="0" dirty="0" smtClean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</a:tr>
              <a:tr h="39350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ESTIA </a:t>
                      </a:r>
                      <a:r>
                        <a:rPr lang="en-US" sz="1400" b="0" dirty="0" smtClean="0"/>
                        <a:t>Ver. Refl.</a:t>
                      </a:r>
                      <a:endParaRPr lang="en-US" sz="1800" b="0" dirty="0" smtClean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8EB9DC">
                        <a:alpha val="75000"/>
                      </a:srgb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HEIMDAL </a:t>
                      </a:r>
                      <a:r>
                        <a:rPr lang="en-US" sz="1400" b="0" dirty="0" err="1" smtClean="0"/>
                        <a:t>Pow</a:t>
                      </a:r>
                      <a:r>
                        <a:rPr lang="en-US" sz="1400" b="0" dirty="0" smtClean="0"/>
                        <a:t>. </a:t>
                      </a:r>
                      <a:r>
                        <a:rPr lang="en-US" sz="1400" b="0" dirty="0" err="1" smtClean="0"/>
                        <a:t>Diffr</a:t>
                      </a:r>
                      <a:r>
                        <a:rPr lang="en-US" sz="1400" b="0" dirty="0" smtClean="0"/>
                        <a:t>.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DREAM </a:t>
                      </a:r>
                      <a:r>
                        <a:rPr lang="en-US" sz="1400" b="0" dirty="0" err="1" smtClean="0"/>
                        <a:t>Pow</a:t>
                      </a:r>
                      <a:r>
                        <a:rPr lang="en-US" sz="1400" b="0" dirty="0" smtClean="0"/>
                        <a:t>. </a:t>
                      </a:r>
                      <a:r>
                        <a:rPr lang="en-US" sz="1400" b="0" dirty="0" err="1" smtClean="0"/>
                        <a:t>Diffr</a:t>
                      </a:r>
                      <a:r>
                        <a:rPr lang="en-US" sz="1400" b="0" dirty="0" smtClean="0"/>
                        <a:t>.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Monochromatic</a:t>
                      </a:r>
                      <a:r>
                        <a:rPr lang="en-US" sz="1100" b="0" baseline="0" dirty="0" smtClean="0"/>
                        <a:t> Powder Diffractometer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BEER </a:t>
                      </a:r>
                      <a:r>
                        <a:rPr lang="en-US" sz="1400" b="0" dirty="0" smtClean="0"/>
                        <a:t>Eng. </a:t>
                      </a:r>
                      <a:r>
                        <a:rPr lang="en-US" sz="1400" b="0" dirty="0" err="1" smtClean="0"/>
                        <a:t>Diffr</a:t>
                      </a:r>
                      <a:r>
                        <a:rPr lang="en-US" sz="1400" b="0" dirty="0" smtClean="0"/>
                        <a:t>.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Extreme Conditions Diffractometer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MAGIC </a:t>
                      </a:r>
                      <a:r>
                        <a:rPr lang="en-US" sz="1400" b="0" dirty="0" err="1" smtClean="0"/>
                        <a:t>Magn</a:t>
                      </a:r>
                      <a:r>
                        <a:rPr lang="en-US" sz="1400" b="0" dirty="0" smtClean="0"/>
                        <a:t>. </a:t>
                      </a:r>
                      <a:r>
                        <a:rPr lang="en-US" sz="1400" b="0" dirty="0" err="1" smtClean="0"/>
                        <a:t>Diffr</a:t>
                      </a:r>
                      <a:r>
                        <a:rPr lang="en-US" sz="1400" b="0" dirty="0" smtClean="0"/>
                        <a:t>.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NMX </a:t>
                      </a:r>
                      <a:r>
                        <a:rPr lang="en-US" sz="1400" b="0" dirty="0" err="1" smtClean="0"/>
                        <a:t>Macromol</a:t>
                      </a:r>
                      <a:r>
                        <a:rPr lang="en-US" sz="1400" b="0" dirty="0" smtClean="0"/>
                        <a:t>. </a:t>
                      </a:r>
                      <a:r>
                        <a:rPr lang="en-US" sz="1400" b="0" dirty="0" err="1" smtClean="0"/>
                        <a:t>Diffr</a:t>
                      </a:r>
                      <a:r>
                        <a:rPr lang="en-US" sz="1400" b="0" dirty="0" smtClean="0"/>
                        <a:t>.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72219"/>
              </p:ext>
            </p:extLst>
          </p:nvPr>
        </p:nvGraphicFramePr>
        <p:xfrm>
          <a:off x="5209751" y="1508431"/>
          <a:ext cx="3736743" cy="3506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798"/>
                <a:gridCol w="2010945"/>
              </a:tblGrid>
              <a:tr h="40056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CSPEC </a:t>
                      </a:r>
                      <a:r>
                        <a:rPr lang="en-US" sz="1400" b="0" dirty="0" err="1" smtClean="0"/>
                        <a:t>Cold</a:t>
                      </a:r>
                      <a:r>
                        <a:rPr lang="en-US" sz="1400" b="0" baseline="0" dirty="0" err="1" smtClean="0"/>
                        <a:t>ChopSp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</a:tr>
              <a:tr h="40056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VOR </a:t>
                      </a:r>
                      <a:r>
                        <a:rPr lang="en-US" sz="1100" b="0" dirty="0" err="1" smtClean="0"/>
                        <a:t>BroadbandSp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</a:tr>
              <a:tr h="40056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T-REX </a:t>
                      </a:r>
                      <a:r>
                        <a:rPr lang="en-US" sz="1400" b="0" dirty="0" err="1" smtClean="0"/>
                        <a:t>ThChopSpec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</a:tr>
              <a:tr h="40056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BIFROST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Xana</a:t>
                      </a:r>
                      <a:r>
                        <a:rPr lang="en-US" sz="1400" b="0" baseline="0" dirty="0" smtClean="0"/>
                        <a:t> Spec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VESPA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Vibr.Spec</a:t>
                      </a:r>
                      <a:r>
                        <a:rPr lang="en-US" sz="1400" b="0" dirty="0" smtClean="0"/>
                        <a:t>.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</a:tr>
              <a:tr h="40056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MIRACLES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BckScatt</a:t>
                      </a:r>
                      <a:endParaRPr lang="en-US" sz="18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75000"/>
                      </a:srgbClr>
                    </a:solidFill>
                  </a:tcPr>
                </a:tc>
              </a:tr>
              <a:tr h="40056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High-Resolution Spin-Echo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315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Wide-Angle Spin-Echo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40056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Fundamental &amp; Particle Physics</a:t>
                      </a:r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L="64293" marR="64293" marT="32147" marB="3214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 rot="16200000">
            <a:off x="-979901" y="2493151"/>
            <a:ext cx="2533786" cy="363526"/>
          </a:xfrm>
          <a:prstGeom prst="rect">
            <a:avLst/>
          </a:prstGeom>
          <a:noFill/>
        </p:spPr>
        <p:txBody>
          <a:bodyPr wrap="none" lIns="85689" tIns="42845" rIns="85689" bIns="42845" rtlCol="0">
            <a:spAutoFit/>
          </a:bodyPr>
          <a:lstStyle/>
          <a:p>
            <a:pPr defTabSz="457024"/>
            <a:r>
              <a:rPr lang="en-US" dirty="0">
                <a:solidFill>
                  <a:srgbClr val="496DAC"/>
                </a:solidFill>
                <a:latin typeface="Arial"/>
              </a:rPr>
              <a:t>Large-Scale Structures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277448" y="5098280"/>
            <a:ext cx="1207965" cy="363526"/>
          </a:xfrm>
          <a:prstGeom prst="rect">
            <a:avLst/>
          </a:prstGeom>
          <a:noFill/>
        </p:spPr>
        <p:txBody>
          <a:bodyPr wrap="none" lIns="85689" tIns="42845" rIns="85689" bIns="42845" rtlCol="0">
            <a:spAutoFit/>
          </a:bodyPr>
          <a:lstStyle/>
          <a:p>
            <a:pPr defTabSz="457024"/>
            <a:r>
              <a:rPr lang="en-US" dirty="0">
                <a:solidFill>
                  <a:srgbClr val="660066"/>
                </a:solidFill>
                <a:latin typeface="Arial"/>
              </a:rPr>
              <a:t>Diffraction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243697" y="2682275"/>
            <a:ext cx="1571571" cy="363526"/>
          </a:xfrm>
          <a:prstGeom prst="rect">
            <a:avLst/>
          </a:prstGeom>
          <a:noFill/>
        </p:spPr>
        <p:txBody>
          <a:bodyPr wrap="none" lIns="85689" tIns="42845" rIns="85689" bIns="42845" rtlCol="0">
            <a:spAutoFit/>
          </a:bodyPr>
          <a:lstStyle/>
          <a:p>
            <a:pPr defTabSz="457024"/>
            <a:r>
              <a:rPr lang="en-US" dirty="0">
                <a:solidFill>
                  <a:srgbClr val="008000"/>
                </a:solidFill>
                <a:latin typeface="Arial"/>
              </a:rPr>
              <a:t>Spectroscopy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5254759" y="5164091"/>
          <a:ext cx="3959351" cy="162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628"/>
                <a:gridCol w="1809723"/>
              </a:tblGrid>
              <a:tr h="4071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life sciences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magnetism &amp; superconductivity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soft condensed matter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engineering &amp;</a:t>
                      </a:r>
                      <a:r>
                        <a:rPr lang="en-US" sz="1100" baseline="0" dirty="0" smtClean="0"/>
                        <a:t> geo-sciences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chemistry of materials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archeology &amp; heritage conservation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energy research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fundamental &amp; particle physics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</a:tr>
            </a:tbl>
          </a:graphicData>
        </a:graphic>
      </p:graphicFrame>
      <p:sp>
        <p:nvSpPr>
          <p:cNvPr id="92" name="Rectangle 91"/>
          <p:cNvSpPr/>
          <p:nvPr/>
        </p:nvSpPr>
        <p:spPr bwMode="auto">
          <a:xfrm>
            <a:off x="4799082" y="5113507"/>
            <a:ext cx="4303603" cy="1721441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144" tIns="32072" rIns="64144" bIns="32072" numCol="1" rtlCol="0" anchor="t" anchorCtr="0" compatLnSpc="1">
            <a:prstTxWarp prst="textNoShape">
              <a:avLst/>
            </a:prstTxWarp>
          </a:bodyPr>
          <a:lstStyle/>
          <a:p>
            <a:pPr algn="ctr" defTabSz="64144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93" name="Picture 92" descr="archeology_pos_ESS_science_icons_2015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68" y="5925469"/>
            <a:ext cx="432000" cy="432000"/>
          </a:xfrm>
          <a:prstGeom prst="rect">
            <a:avLst/>
          </a:prstGeom>
        </p:spPr>
      </p:pic>
      <p:pic>
        <p:nvPicPr>
          <p:cNvPr id="94" name="Picture 93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25" y="5860645"/>
            <a:ext cx="432000" cy="432000"/>
          </a:xfrm>
          <a:prstGeom prst="rect">
            <a:avLst/>
          </a:prstGeom>
        </p:spPr>
      </p:pic>
      <p:pic>
        <p:nvPicPr>
          <p:cNvPr id="95" name="Picture 94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25" y="6270020"/>
            <a:ext cx="432000" cy="432000"/>
          </a:xfrm>
          <a:prstGeom prst="rect">
            <a:avLst/>
          </a:prstGeom>
        </p:spPr>
      </p:pic>
      <p:pic>
        <p:nvPicPr>
          <p:cNvPr id="96" name="Picture 95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5469662"/>
            <a:ext cx="432000" cy="432000"/>
          </a:xfrm>
          <a:prstGeom prst="rect">
            <a:avLst/>
          </a:prstGeom>
        </p:spPr>
      </p:pic>
      <p:pic>
        <p:nvPicPr>
          <p:cNvPr id="97" name="Picture 96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25" y="5113458"/>
            <a:ext cx="432000" cy="432000"/>
          </a:xfrm>
          <a:prstGeom prst="rect">
            <a:avLst/>
          </a:prstGeom>
        </p:spPr>
      </p:pic>
      <p:pic>
        <p:nvPicPr>
          <p:cNvPr id="98" name="Picture 97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5113458"/>
            <a:ext cx="432000" cy="432000"/>
          </a:xfrm>
          <a:prstGeom prst="rect">
            <a:avLst/>
          </a:prstGeom>
        </p:spPr>
      </p:pic>
      <p:pic>
        <p:nvPicPr>
          <p:cNvPr id="99" name="Picture 98" descr="physics_pos_ESS_science_icons_2015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68" y="6357469"/>
            <a:ext cx="432000" cy="432000"/>
          </a:xfrm>
          <a:prstGeom prst="rect">
            <a:avLst/>
          </a:prstGeom>
        </p:spPr>
      </p:pic>
      <p:pic>
        <p:nvPicPr>
          <p:cNvPr id="100" name="Picture 99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25" y="5456590"/>
            <a:ext cx="432000" cy="432000"/>
          </a:xfrm>
          <a:prstGeom prst="rect">
            <a:avLst/>
          </a:prstGeom>
        </p:spPr>
      </p:pic>
      <p:pic>
        <p:nvPicPr>
          <p:cNvPr id="101" name="Picture 100" descr="archeology_pos_ESS_science_icons_2015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06" y="1474985"/>
            <a:ext cx="432000" cy="432000"/>
          </a:xfrm>
          <a:prstGeom prst="rect">
            <a:avLst/>
          </a:prstGeom>
        </p:spPr>
      </p:pic>
      <p:pic>
        <p:nvPicPr>
          <p:cNvPr id="102" name="Picture 101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1886795"/>
            <a:ext cx="432000" cy="432000"/>
          </a:xfrm>
          <a:prstGeom prst="rect">
            <a:avLst/>
          </a:prstGeom>
        </p:spPr>
      </p:pic>
      <p:pic>
        <p:nvPicPr>
          <p:cNvPr id="103" name="Picture 102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2" y="1886795"/>
            <a:ext cx="432000" cy="432000"/>
          </a:xfrm>
          <a:prstGeom prst="rect">
            <a:avLst/>
          </a:prstGeom>
        </p:spPr>
      </p:pic>
      <p:pic>
        <p:nvPicPr>
          <p:cNvPr id="104" name="Picture 103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2" y="1474985"/>
            <a:ext cx="432000" cy="432000"/>
          </a:xfrm>
          <a:prstGeom prst="rect">
            <a:avLst/>
          </a:prstGeom>
        </p:spPr>
      </p:pic>
      <p:pic>
        <p:nvPicPr>
          <p:cNvPr id="105" name="Picture 104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1474985"/>
            <a:ext cx="432000" cy="432000"/>
          </a:xfrm>
          <a:prstGeom prst="rect">
            <a:avLst/>
          </a:prstGeom>
        </p:spPr>
      </p:pic>
      <p:pic>
        <p:nvPicPr>
          <p:cNvPr id="106" name="Picture 105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1474985"/>
            <a:ext cx="432000" cy="432000"/>
          </a:xfrm>
          <a:prstGeom prst="rect">
            <a:avLst/>
          </a:prstGeom>
        </p:spPr>
      </p:pic>
      <p:pic>
        <p:nvPicPr>
          <p:cNvPr id="107" name="Picture 106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1474985"/>
            <a:ext cx="432000" cy="432000"/>
          </a:xfrm>
          <a:prstGeom prst="rect">
            <a:avLst/>
          </a:prstGeom>
        </p:spPr>
      </p:pic>
      <p:pic>
        <p:nvPicPr>
          <p:cNvPr id="108" name="Picture 107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1886795"/>
            <a:ext cx="432000" cy="432000"/>
          </a:xfrm>
          <a:prstGeom prst="rect">
            <a:avLst/>
          </a:prstGeom>
        </p:spPr>
      </p:pic>
      <p:pic>
        <p:nvPicPr>
          <p:cNvPr id="109" name="Picture 108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1886795"/>
            <a:ext cx="432000" cy="432000"/>
          </a:xfrm>
          <a:prstGeom prst="rect">
            <a:avLst/>
          </a:prstGeom>
        </p:spPr>
      </p:pic>
      <p:pic>
        <p:nvPicPr>
          <p:cNvPr id="110" name="Picture 109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2242865"/>
            <a:ext cx="432000" cy="432000"/>
          </a:xfrm>
          <a:prstGeom prst="rect">
            <a:avLst/>
          </a:prstGeom>
        </p:spPr>
      </p:pic>
      <p:pic>
        <p:nvPicPr>
          <p:cNvPr id="111" name="Picture 110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2242865"/>
            <a:ext cx="432000" cy="432000"/>
          </a:xfrm>
          <a:prstGeom prst="rect">
            <a:avLst/>
          </a:prstGeom>
        </p:spPr>
      </p:pic>
      <p:pic>
        <p:nvPicPr>
          <p:cNvPr id="112" name="Picture 111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2639414"/>
            <a:ext cx="432000" cy="432000"/>
          </a:xfrm>
          <a:prstGeom prst="rect">
            <a:avLst/>
          </a:prstGeom>
        </p:spPr>
      </p:pic>
      <p:pic>
        <p:nvPicPr>
          <p:cNvPr id="113" name="Picture 112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2639414"/>
            <a:ext cx="432000" cy="432000"/>
          </a:xfrm>
          <a:prstGeom prst="rect">
            <a:avLst/>
          </a:prstGeom>
        </p:spPr>
      </p:pic>
      <p:pic>
        <p:nvPicPr>
          <p:cNvPr id="114" name="Picture 113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3031972"/>
            <a:ext cx="432000" cy="432000"/>
          </a:xfrm>
          <a:prstGeom prst="rect">
            <a:avLst/>
          </a:prstGeom>
        </p:spPr>
      </p:pic>
      <p:pic>
        <p:nvPicPr>
          <p:cNvPr id="115" name="Picture 114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3031972"/>
            <a:ext cx="432000" cy="432000"/>
          </a:xfrm>
          <a:prstGeom prst="rect">
            <a:avLst/>
          </a:prstGeom>
        </p:spPr>
      </p:pic>
      <p:pic>
        <p:nvPicPr>
          <p:cNvPr id="116" name="Picture 115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2639414"/>
            <a:ext cx="432000" cy="432000"/>
          </a:xfrm>
          <a:prstGeom prst="rect">
            <a:avLst/>
          </a:prstGeom>
        </p:spPr>
      </p:pic>
      <p:pic>
        <p:nvPicPr>
          <p:cNvPr id="117" name="Picture 116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3031972"/>
            <a:ext cx="432000" cy="432000"/>
          </a:xfrm>
          <a:prstGeom prst="rect">
            <a:avLst/>
          </a:prstGeom>
        </p:spPr>
      </p:pic>
      <p:pic>
        <p:nvPicPr>
          <p:cNvPr id="118" name="Picture 117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3439547"/>
            <a:ext cx="432000" cy="432000"/>
          </a:xfrm>
          <a:prstGeom prst="rect">
            <a:avLst/>
          </a:prstGeom>
        </p:spPr>
      </p:pic>
      <p:pic>
        <p:nvPicPr>
          <p:cNvPr id="119" name="Picture 118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3869545"/>
            <a:ext cx="432000" cy="432000"/>
          </a:xfrm>
          <a:prstGeom prst="rect">
            <a:avLst/>
          </a:prstGeom>
        </p:spPr>
      </p:pic>
      <p:pic>
        <p:nvPicPr>
          <p:cNvPr id="120" name="Picture 119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5954836"/>
            <a:ext cx="432000" cy="432000"/>
          </a:xfrm>
          <a:prstGeom prst="rect">
            <a:avLst/>
          </a:prstGeom>
        </p:spPr>
      </p:pic>
      <p:pic>
        <p:nvPicPr>
          <p:cNvPr id="121" name="Picture 120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5136437"/>
            <a:ext cx="432000" cy="432000"/>
          </a:xfrm>
          <a:prstGeom prst="rect">
            <a:avLst/>
          </a:prstGeom>
        </p:spPr>
      </p:pic>
      <p:pic>
        <p:nvPicPr>
          <p:cNvPr id="122" name="Picture 121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4714214"/>
            <a:ext cx="432000" cy="432000"/>
          </a:xfrm>
          <a:prstGeom prst="rect">
            <a:avLst/>
          </a:prstGeom>
        </p:spPr>
      </p:pic>
      <p:pic>
        <p:nvPicPr>
          <p:cNvPr id="123" name="Picture 122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4268878"/>
            <a:ext cx="432000" cy="432000"/>
          </a:xfrm>
          <a:prstGeom prst="rect">
            <a:avLst/>
          </a:prstGeom>
        </p:spPr>
      </p:pic>
      <p:pic>
        <p:nvPicPr>
          <p:cNvPr id="125" name="Picture 124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2" y="2639414"/>
            <a:ext cx="432000" cy="432000"/>
          </a:xfrm>
          <a:prstGeom prst="rect">
            <a:avLst/>
          </a:prstGeom>
        </p:spPr>
      </p:pic>
      <p:pic>
        <p:nvPicPr>
          <p:cNvPr id="126" name="Picture 125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3439547"/>
            <a:ext cx="432000" cy="432000"/>
          </a:xfrm>
          <a:prstGeom prst="rect">
            <a:avLst/>
          </a:prstGeom>
        </p:spPr>
      </p:pic>
      <p:pic>
        <p:nvPicPr>
          <p:cNvPr id="127" name="Picture 126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2" y="3869545"/>
            <a:ext cx="432000" cy="432000"/>
          </a:xfrm>
          <a:prstGeom prst="rect">
            <a:avLst/>
          </a:prstGeom>
        </p:spPr>
      </p:pic>
      <p:pic>
        <p:nvPicPr>
          <p:cNvPr id="128" name="Picture 127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4268878"/>
            <a:ext cx="432000" cy="432000"/>
          </a:xfrm>
          <a:prstGeom prst="rect">
            <a:avLst/>
          </a:prstGeom>
        </p:spPr>
      </p:pic>
      <p:pic>
        <p:nvPicPr>
          <p:cNvPr id="129" name="Picture 128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4714214"/>
            <a:ext cx="432000" cy="432000"/>
          </a:xfrm>
          <a:prstGeom prst="rect">
            <a:avLst/>
          </a:prstGeom>
        </p:spPr>
      </p:pic>
      <p:pic>
        <p:nvPicPr>
          <p:cNvPr id="131" name="Picture 130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5954836"/>
            <a:ext cx="432000" cy="432000"/>
          </a:xfrm>
          <a:prstGeom prst="rect">
            <a:avLst/>
          </a:prstGeom>
        </p:spPr>
      </p:pic>
      <p:pic>
        <p:nvPicPr>
          <p:cNvPr id="132" name="Picture 131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3439547"/>
            <a:ext cx="432000" cy="432000"/>
          </a:xfrm>
          <a:prstGeom prst="rect">
            <a:avLst/>
          </a:prstGeom>
        </p:spPr>
      </p:pic>
      <p:pic>
        <p:nvPicPr>
          <p:cNvPr id="133" name="Picture 132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3869545"/>
            <a:ext cx="432000" cy="432000"/>
          </a:xfrm>
          <a:prstGeom prst="rect">
            <a:avLst/>
          </a:prstGeom>
        </p:spPr>
      </p:pic>
      <p:pic>
        <p:nvPicPr>
          <p:cNvPr id="134" name="Picture 133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4268878"/>
            <a:ext cx="432000" cy="432000"/>
          </a:xfrm>
          <a:prstGeom prst="rect">
            <a:avLst/>
          </a:prstGeom>
        </p:spPr>
      </p:pic>
      <p:pic>
        <p:nvPicPr>
          <p:cNvPr id="135" name="Picture 134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92" y="4714214"/>
            <a:ext cx="432000" cy="432000"/>
          </a:xfrm>
          <a:prstGeom prst="rect">
            <a:avLst/>
          </a:prstGeom>
        </p:spPr>
      </p:pic>
      <p:pic>
        <p:nvPicPr>
          <p:cNvPr id="137" name="Picture 136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2" y="3439547"/>
            <a:ext cx="432000" cy="432000"/>
          </a:xfrm>
          <a:prstGeom prst="rect">
            <a:avLst/>
          </a:prstGeom>
        </p:spPr>
      </p:pic>
      <p:pic>
        <p:nvPicPr>
          <p:cNvPr id="138" name="Picture 137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6384172"/>
            <a:ext cx="432000" cy="432000"/>
          </a:xfrm>
          <a:prstGeom prst="rect">
            <a:avLst/>
          </a:prstGeom>
        </p:spPr>
      </p:pic>
      <p:pic>
        <p:nvPicPr>
          <p:cNvPr id="139" name="Picture 138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3" y="3869545"/>
            <a:ext cx="432000" cy="432000"/>
          </a:xfrm>
          <a:prstGeom prst="rect">
            <a:avLst/>
          </a:prstGeom>
        </p:spPr>
      </p:pic>
      <p:pic>
        <p:nvPicPr>
          <p:cNvPr id="140" name="Picture 139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2" y="4268878"/>
            <a:ext cx="432000" cy="432000"/>
          </a:xfrm>
          <a:prstGeom prst="rect">
            <a:avLst/>
          </a:prstGeom>
        </p:spPr>
      </p:pic>
      <p:pic>
        <p:nvPicPr>
          <p:cNvPr id="141" name="Picture 140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5136437"/>
            <a:ext cx="432000" cy="432000"/>
          </a:xfrm>
          <a:prstGeom prst="rect">
            <a:avLst/>
          </a:prstGeom>
        </p:spPr>
      </p:pic>
      <p:pic>
        <p:nvPicPr>
          <p:cNvPr id="142" name="Picture 141" descr="physics_pos_ESS_science_icons_2015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86" y="4616950"/>
            <a:ext cx="432000" cy="432000"/>
          </a:xfrm>
          <a:prstGeom prst="rect">
            <a:avLst/>
          </a:prstGeom>
        </p:spPr>
      </p:pic>
      <p:pic>
        <p:nvPicPr>
          <p:cNvPr id="143" name="Picture 142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89" y="4231906"/>
            <a:ext cx="432000" cy="432000"/>
          </a:xfrm>
          <a:prstGeom prst="rect">
            <a:avLst/>
          </a:prstGeom>
        </p:spPr>
      </p:pic>
      <p:pic>
        <p:nvPicPr>
          <p:cNvPr id="144" name="Picture 143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4231906"/>
            <a:ext cx="432000" cy="432000"/>
          </a:xfrm>
          <a:prstGeom prst="rect">
            <a:avLst/>
          </a:prstGeom>
        </p:spPr>
      </p:pic>
      <p:pic>
        <p:nvPicPr>
          <p:cNvPr id="145" name="Picture 144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4231906"/>
            <a:ext cx="432000" cy="432000"/>
          </a:xfrm>
          <a:prstGeom prst="rect">
            <a:avLst/>
          </a:prstGeom>
        </p:spPr>
      </p:pic>
      <p:pic>
        <p:nvPicPr>
          <p:cNvPr id="146" name="Picture 145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4231906"/>
            <a:ext cx="432000" cy="432000"/>
          </a:xfrm>
          <a:prstGeom prst="rect">
            <a:avLst/>
          </a:prstGeom>
        </p:spPr>
      </p:pic>
      <p:pic>
        <p:nvPicPr>
          <p:cNvPr id="147" name="Picture 146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3859014"/>
            <a:ext cx="432000" cy="432000"/>
          </a:xfrm>
          <a:prstGeom prst="rect">
            <a:avLst/>
          </a:prstGeom>
        </p:spPr>
      </p:pic>
      <p:pic>
        <p:nvPicPr>
          <p:cNvPr id="148" name="Picture 147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89" y="3859014"/>
            <a:ext cx="432000" cy="432000"/>
          </a:xfrm>
          <a:prstGeom prst="rect">
            <a:avLst/>
          </a:prstGeom>
        </p:spPr>
      </p:pic>
      <p:pic>
        <p:nvPicPr>
          <p:cNvPr id="149" name="Picture 148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3859014"/>
            <a:ext cx="432000" cy="432000"/>
          </a:xfrm>
          <a:prstGeom prst="rect">
            <a:avLst/>
          </a:prstGeom>
        </p:spPr>
      </p:pic>
      <p:pic>
        <p:nvPicPr>
          <p:cNvPr id="150" name="Picture 149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3859014"/>
            <a:ext cx="432000" cy="432000"/>
          </a:xfrm>
          <a:prstGeom prst="rect">
            <a:avLst/>
          </a:prstGeom>
        </p:spPr>
      </p:pic>
      <p:pic>
        <p:nvPicPr>
          <p:cNvPr id="151" name="Picture 150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3473618"/>
            <a:ext cx="432000" cy="432000"/>
          </a:xfrm>
          <a:prstGeom prst="rect">
            <a:avLst/>
          </a:prstGeom>
        </p:spPr>
      </p:pic>
      <p:pic>
        <p:nvPicPr>
          <p:cNvPr id="152" name="Picture 151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3473618"/>
            <a:ext cx="432000" cy="432000"/>
          </a:xfrm>
          <a:prstGeom prst="rect">
            <a:avLst/>
          </a:prstGeom>
        </p:spPr>
      </p:pic>
      <p:pic>
        <p:nvPicPr>
          <p:cNvPr id="153" name="Picture 152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3473618"/>
            <a:ext cx="432000" cy="432000"/>
          </a:xfrm>
          <a:prstGeom prst="rect">
            <a:avLst/>
          </a:prstGeom>
        </p:spPr>
      </p:pic>
      <p:pic>
        <p:nvPicPr>
          <p:cNvPr id="154" name="Picture 153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2705263"/>
            <a:ext cx="432000" cy="432000"/>
          </a:xfrm>
          <a:prstGeom prst="rect">
            <a:avLst/>
          </a:prstGeom>
        </p:spPr>
      </p:pic>
      <p:pic>
        <p:nvPicPr>
          <p:cNvPr id="155" name="Picture 154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2705263"/>
            <a:ext cx="432000" cy="432000"/>
          </a:xfrm>
          <a:prstGeom prst="rect">
            <a:avLst/>
          </a:prstGeom>
        </p:spPr>
      </p:pic>
      <p:pic>
        <p:nvPicPr>
          <p:cNvPr id="156" name="Picture 155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2705263"/>
            <a:ext cx="432000" cy="432000"/>
          </a:xfrm>
          <a:prstGeom prst="rect">
            <a:avLst/>
          </a:prstGeom>
        </p:spPr>
      </p:pic>
      <p:pic>
        <p:nvPicPr>
          <p:cNvPr id="157" name="Picture 156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89" y="2705263"/>
            <a:ext cx="432000" cy="432000"/>
          </a:xfrm>
          <a:prstGeom prst="rect">
            <a:avLst/>
          </a:prstGeom>
        </p:spPr>
      </p:pic>
      <p:pic>
        <p:nvPicPr>
          <p:cNvPr id="158" name="Picture 157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3086869"/>
            <a:ext cx="432000" cy="432000"/>
          </a:xfrm>
          <a:prstGeom prst="rect">
            <a:avLst/>
          </a:prstGeom>
        </p:spPr>
      </p:pic>
      <p:pic>
        <p:nvPicPr>
          <p:cNvPr id="159" name="Picture 158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3086869"/>
            <a:ext cx="432000" cy="432000"/>
          </a:xfrm>
          <a:prstGeom prst="rect">
            <a:avLst/>
          </a:prstGeom>
        </p:spPr>
      </p:pic>
      <p:pic>
        <p:nvPicPr>
          <p:cNvPr id="160" name="Picture 159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3086869"/>
            <a:ext cx="432000" cy="432000"/>
          </a:xfrm>
          <a:prstGeom prst="rect">
            <a:avLst/>
          </a:prstGeom>
        </p:spPr>
      </p:pic>
      <p:pic>
        <p:nvPicPr>
          <p:cNvPr id="161" name="Picture 160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2307346"/>
            <a:ext cx="432000" cy="432000"/>
          </a:xfrm>
          <a:prstGeom prst="rect">
            <a:avLst/>
          </a:prstGeom>
        </p:spPr>
      </p:pic>
      <p:pic>
        <p:nvPicPr>
          <p:cNvPr id="162" name="Picture 161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2307346"/>
            <a:ext cx="432000" cy="432000"/>
          </a:xfrm>
          <a:prstGeom prst="rect">
            <a:avLst/>
          </a:prstGeom>
        </p:spPr>
      </p:pic>
      <p:pic>
        <p:nvPicPr>
          <p:cNvPr id="163" name="Picture 162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2307346"/>
            <a:ext cx="432000" cy="432000"/>
          </a:xfrm>
          <a:prstGeom prst="rect">
            <a:avLst/>
          </a:prstGeom>
        </p:spPr>
      </p:pic>
      <p:pic>
        <p:nvPicPr>
          <p:cNvPr id="164" name="Picture 163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1905556"/>
            <a:ext cx="432000" cy="432000"/>
          </a:xfrm>
          <a:prstGeom prst="rect">
            <a:avLst/>
          </a:prstGeom>
        </p:spPr>
      </p:pic>
      <p:pic>
        <p:nvPicPr>
          <p:cNvPr id="165" name="Picture 164" descr="softmatter_pos_ESS_science_icons_2015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1905556"/>
            <a:ext cx="432000" cy="432000"/>
          </a:xfrm>
          <a:prstGeom prst="rect">
            <a:avLst/>
          </a:prstGeom>
        </p:spPr>
      </p:pic>
      <p:pic>
        <p:nvPicPr>
          <p:cNvPr id="166" name="Picture 165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1905556"/>
            <a:ext cx="432000" cy="432000"/>
          </a:xfrm>
          <a:prstGeom prst="rect">
            <a:avLst/>
          </a:prstGeom>
        </p:spPr>
      </p:pic>
      <p:pic>
        <p:nvPicPr>
          <p:cNvPr id="167" name="Picture 166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89" y="1905556"/>
            <a:ext cx="432000" cy="432000"/>
          </a:xfrm>
          <a:prstGeom prst="rect">
            <a:avLst/>
          </a:prstGeom>
        </p:spPr>
      </p:pic>
      <p:pic>
        <p:nvPicPr>
          <p:cNvPr id="168" name="Picture 167" descr="lifescience_pos_ESS_science_icons_201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2" y="1491274"/>
            <a:ext cx="432000" cy="432000"/>
          </a:xfrm>
          <a:prstGeom prst="rect">
            <a:avLst/>
          </a:prstGeom>
        </p:spPr>
      </p:pic>
      <p:pic>
        <p:nvPicPr>
          <p:cNvPr id="169" name="Picture 168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9" y="1491274"/>
            <a:ext cx="432000" cy="432000"/>
          </a:xfrm>
          <a:prstGeom prst="rect">
            <a:avLst/>
          </a:prstGeom>
        </p:spPr>
      </p:pic>
      <p:pic>
        <p:nvPicPr>
          <p:cNvPr id="170" name="Picture 169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90" y="1491274"/>
            <a:ext cx="432000" cy="432000"/>
          </a:xfrm>
          <a:prstGeom prst="rect">
            <a:avLst/>
          </a:prstGeom>
        </p:spPr>
      </p:pic>
      <p:pic>
        <p:nvPicPr>
          <p:cNvPr id="171" name="Picture 170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26" y="6366650"/>
            <a:ext cx="432000" cy="432000"/>
          </a:xfrm>
          <a:prstGeom prst="rect">
            <a:avLst/>
          </a:prstGeom>
        </p:spPr>
      </p:pic>
      <p:pic>
        <p:nvPicPr>
          <p:cNvPr id="172" name="Picture 171" descr="chemistry_pos_ESS_science_icons_201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3" y="5542798"/>
            <a:ext cx="432000" cy="432000"/>
          </a:xfrm>
          <a:prstGeom prst="rect">
            <a:avLst/>
          </a:prstGeom>
        </p:spPr>
      </p:pic>
      <p:pic>
        <p:nvPicPr>
          <p:cNvPr id="173" name="Picture 172" descr="magnetism_pos_ESS_science_icons_2015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42" y="5542798"/>
            <a:ext cx="432000" cy="432000"/>
          </a:xfrm>
          <a:prstGeom prst="rect">
            <a:avLst/>
          </a:prstGeom>
        </p:spPr>
      </p:pic>
      <p:pic>
        <p:nvPicPr>
          <p:cNvPr id="174" name="Picture 173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5" y="5542798"/>
            <a:ext cx="432000" cy="432000"/>
          </a:xfrm>
          <a:prstGeom prst="rect">
            <a:avLst/>
          </a:prstGeom>
        </p:spPr>
      </p:pic>
      <p:pic>
        <p:nvPicPr>
          <p:cNvPr id="175" name="Picture 174" descr="engineering_pos_ESS_science_icons_20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9" y="5538112"/>
            <a:ext cx="432000" cy="432000"/>
          </a:xfrm>
          <a:prstGeom prst="rect">
            <a:avLst/>
          </a:prstGeom>
        </p:spPr>
      </p:pic>
      <p:pic>
        <p:nvPicPr>
          <p:cNvPr id="90" name="Picture 89" descr="energy_pos_ESS_science_icons_201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6" y="5085232"/>
            <a:ext cx="432000" cy="432000"/>
          </a:xfrm>
          <a:prstGeom prst="rect">
            <a:avLst/>
          </a:prstGeom>
        </p:spPr>
      </p:pic>
      <p:sp>
        <p:nvSpPr>
          <p:cNvPr id="124" name="Shape 157"/>
          <p:cNvSpPr/>
          <p:nvPr/>
        </p:nvSpPr>
        <p:spPr>
          <a:xfrm>
            <a:off x="458812" y="1484784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Shape 157"/>
          <p:cNvSpPr/>
          <p:nvPr/>
        </p:nvSpPr>
        <p:spPr>
          <a:xfrm>
            <a:off x="467544" y="2348880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Shape 157"/>
          <p:cNvSpPr/>
          <p:nvPr/>
        </p:nvSpPr>
        <p:spPr>
          <a:xfrm>
            <a:off x="467544" y="3501011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Shape 157"/>
          <p:cNvSpPr/>
          <p:nvPr/>
        </p:nvSpPr>
        <p:spPr>
          <a:xfrm>
            <a:off x="467544" y="4293096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Shape 157"/>
          <p:cNvSpPr/>
          <p:nvPr/>
        </p:nvSpPr>
        <p:spPr>
          <a:xfrm>
            <a:off x="467544" y="5157192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Shape 157"/>
          <p:cNvSpPr/>
          <p:nvPr/>
        </p:nvSpPr>
        <p:spPr>
          <a:xfrm>
            <a:off x="467544" y="5949281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Shape 157"/>
          <p:cNvSpPr/>
          <p:nvPr/>
        </p:nvSpPr>
        <p:spPr>
          <a:xfrm>
            <a:off x="5148064" y="1484784"/>
            <a:ext cx="3960440" cy="432048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Shape 157"/>
          <p:cNvSpPr/>
          <p:nvPr/>
        </p:nvSpPr>
        <p:spPr>
          <a:xfrm>
            <a:off x="5148064" y="2708920"/>
            <a:ext cx="3960440" cy="432048"/>
          </a:xfrm>
          <a:prstGeom prst="roundRect">
            <a:avLst>
              <a:gd name="adj" fmla="val 43244"/>
            </a:avLst>
          </a:prstGeom>
          <a:ln w="63500">
            <a:solidFill>
              <a:srgbClr val="FF2600"/>
            </a:solidFill>
          </a:ln>
        </p:spPr>
        <p:txBody>
          <a:bodyPr lIns="45719" rIns="45719"/>
          <a:lstStyle/>
          <a:p>
            <a:pPr algn="ctr" defTabSz="914400"/>
            <a:endParaRPr sz="420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693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30" grpId="0" animBg="1" advAuto="0"/>
      <p:bldP spid="136" grpId="0" animBg="1" advAuto="0"/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89" y="33421"/>
            <a:ext cx="6840121" cy="921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973514"/>
              </p:ext>
            </p:extLst>
          </p:nvPr>
        </p:nvGraphicFramePr>
        <p:xfrm>
          <a:off x="0" y="1177453"/>
          <a:ext cx="9144002" cy="554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108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31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3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89" y="33421"/>
            <a:ext cx="6840121" cy="921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641434"/>
              </p:ext>
            </p:extLst>
          </p:nvPr>
        </p:nvGraphicFramePr>
        <p:xfrm>
          <a:off x="0" y="1177453"/>
          <a:ext cx="9144002" cy="554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108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31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862533" y="3501010"/>
            <a:ext cx="7474322" cy="1077218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Average gain factor 20@2MW</a:t>
            </a:r>
          </a:p>
          <a:p>
            <a:pPr algn="ctr"/>
            <a:r>
              <a:rPr lang="en-US" sz="3200" dirty="0" smtClean="0"/>
              <a:t>Excellent opportunities for science at 2 MW</a:t>
            </a:r>
          </a:p>
        </p:txBody>
      </p:sp>
    </p:spTree>
    <p:extLst>
      <p:ext uri="{BB962C8B-B14F-4D97-AF65-F5344CB8AC3E}">
        <p14:creationId xmlns:p14="http://schemas.microsoft.com/office/powerpoint/2010/main" val="33621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zg_deutsch_v2">
  <a:themeElements>
    <a:clrScheme name="1_hzg_deutsch_v2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98D4"/>
      </a:accent1>
      <a:accent2>
        <a:srgbClr val="5F5F5F"/>
      </a:accent2>
      <a:accent3>
        <a:srgbClr val="FFFFFF"/>
      </a:accent3>
      <a:accent4>
        <a:srgbClr val="000000"/>
      </a:accent4>
      <a:accent5>
        <a:srgbClr val="AACAE6"/>
      </a:accent5>
      <a:accent6>
        <a:srgbClr val="555555"/>
      </a:accent6>
      <a:hlink>
        <a:srgbClr val="B2B2B2"/>
      </a:hlink>
      <a:folHlink>
        <a:srgbClr val="DDDDDD"/>
      </a:folHlink>
    </a:clrScheme>
    <a:fontScheme name="1_hzg_deutsch_v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zg_deutsch_v2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8D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AACAE6"/>
        </a:accent5>
        <a:accent6>
          <a:srgbClr val="555555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hzg_deutsch_v2">
  <a:themeElements>
    <a:clrScheme name="1_hzg_deutsch_v2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98D4"/>
      </a:accent1>
      <a:accent2>
        <a:srgbClr val="5F5F5F"/>
      </a:accent2>
      <a:accent3>
        <a:srgbClr val="FFFFFF"/>
      </a:accent3>
      <a:accent4>
        <a:srgbClr val="000000"/>
      </a:accent4>
      <a:accent5>
        <a:srgbClr val="AACAE6"/>
      </a:accent5>
      <a:accent6>
        <a:srgbClr val="555555"/>
      </a:accent6>
      <a:hlink>
        <a:srgbClr val="B2B2B2"/>
      </a:hlink>
      <a:folHlink>
        <a:srgbClr val="DDDDDD"/>
      </a:folHlink>
    </a:clrScheme>
    <a:fontScheme name="1_hzg_deutsch_v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zg_deutsch_v2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8D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AACAE6"/>
        </a:accent5>
        <a:accent6>
          <a:srgbClr val="555555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12578</TotalTime>
  <Words>2064</Words>
  <Application>Microsoft Macintosh PowerPoint</Application>
  <PresentationFormat>On-screen Show (4:3)</PresentationFormat>
  <Paragraphs>642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ESS Core Powerpoint</vt:lpstr>
      <vt:lpstr>1_ESS Core Powerpoint</vt:lpstr>
      <vt:lpstr>5_ESS Core Powerpoint</vt:lpstr>
      <vt:lpstr>1_hzg_deutsch_v2</vt:lpstr>
      <vt:lpstr>Anpassad formgivning</vt:lpstr>
      <vt:lpstr>12_Office-tema</vt:lpstr>
      <vt:lpstr>2_Default</vt:lpstr>
      <vt:lpstr>5_Office-tema</vt:lpstr>
      <vt:lpstr>2_hzg_deutsch_v2</vt:lpstr>
      <vt:lpstr>9_ESS Core Powerpoint</vt:lpstr>
      <vt:lpstr>12_ESS Core Powerpoint</vt:lpstr>
      <vt:lpstr>3_ESS Core Powerpoint</vt:lpstr>
      <vt:lpstr>2_Office-tema</vt:lpstr>
      <vt:lpstr>Image</vt:lpstr>
      <vt:lpstr>Neutron Scattering Systems (NSS): Overview and Status</vt:lpstr>
      <vt:lpstr>PowerPoint Presentation</vt:lpstr>
      <vt:lpstr>ESS Mission:  Build the world’s brightest neutron source</vt:lpstr>
      <vt:lpstr>ESS Project Scope on Instruments  (Neutron Scattering Systems, NSS)</vt:lpstr>
      <vt:lpstr>Long-pulse performance</vt:lpstr>
      <vt:lpstr>Two strategies for neutron instrumentation at ESS</vt:lpstr>
      <vt:lpstr>15 Instruments funded so far  8 to be in user operation by 2023</vt:lpstr>
      <vt:lpstr>The 15 NSS Project Instruments   All are funded to be world leading in 2023</vt:lpstr>
      <vt:lpstr>The 15 NSS Project Instruments   All are funded to be world leading in 2023</vt:lpstr>
      <vt:lpstr>The NSS Project Instruments   All are funded to be world leading in 2023</vt:lpstr>
      <vt:lpstr>Internal* Neutron Beam Instrument Schedule    Draft for Discussion   V3.4, 15th September 2017 </vt:lpstr>
      <vt:lpstr>Internal* Neutron Beam Instrument Schedule    Draft for Discussion   V3.4, 15th September 2017 </vt:lpstr>
      <vt:lpstr>ESS will be a user facility</vt:lpstr>
      <vt:lpstr>ESS Neutron Instruments 1-15 + test beamline </vt:lpstr>
      <vt:lpstr>ESS Neutron Instruments 1-15 and Support Infrastructure</vt:lpstr>
      <vt:lpstr>Tentative Instrument Ramp-up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Andreas Schreyer</cp:lastModifiedBy>
  <cp:revision>622</cp:revision>
  <dcterms:created xsi:type="dcterms:W3CDTF">2013-10-29T16:05:10Z</dcterms:created>
  <dcterms:modified xsi:type="dcterms:W3CDTF">2018-01-18T13:04:56Z</dcterms:modified>
</cp:coreProperties>
</file>