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4163" r:id="rId2"/>
    <p:sldMasterId id="2147484187" r:id="rId3"/>
    <p:sldMasterId id="2147484263" r:id="rId4"/>
    <p:sldMasterId id="2147484335" r:id="rId5"/>
    <p:sldMasterId id="2147484429" r:id="rId6"/>
    <p:sldMasterId id="2147484467" r:id="rId7"/>
    <p:sldMasterId id="2147484504" r:id="rId8"/>
    <p:sldMasterId id="2147484540" r:id="rId9"/>
    <p:sldMasterId id="2147484552" r:id="rId10"/>
    <p:sldMasterId id="2147484566" r:id="rId11"/>
    <p:sldMasterId id="2147484578" r:id="rId12"/>
  </p:sldMasterIdLst>
  <p:notesMasterIdLst>
    <p:notesMasterId r:id="rId41"/>
  </p:notesMasterIdLst>
  <p:sldIdLst>
    <p:sldId id="590" r:id="rId13"/>
    <p:sldId id="375" r:id="rId14"/>
    <p:sldId id="467" r:id="rId15"/>
    <p:sldId id="618" r:id="rId16"/>
    <p:sldId id="619" r:id="rId17"/>
    <p:sldId id="620" r:id="rId18"/>
    <p:sldId id="635" r:id="rId19"/>
    <p:sldId id="622" r:id="rId20"/>
    <p:sldId id="623" r:id="rId21"/>
    <p:sldId id="385" r:id="rId22"/>
    <p:sldId id="624" r:id="rId23"/>
    <p:sldId id="528" r:id="rId24"/>
    <p:sldId id="543" r:id="rId25"/>
    <p:sldId id="527" r:id="rId26"/>
    <p:sldId id="529" r:id="rId27"/>
    <p:sldId id="629" r:id="rId28"/>
    <p:sldId id="504" r:id="rId29"/>
    <p:sldId id="627" r:id="rId30"/>
    <p:sldId id="630" r:id="rId31"/>
    <p:sldId id="579" r:id="rId32"/>
    <p:sldId id="600" r:id="rId33"/>
    <p:sldId id="601" r:id="rId34"/>
    <p:sldId id="631" r:id="rId35"/>
    <p:sldId id="632" r:id="rId36"/>
    <p:sldId id="633" r:id="rId37"/>
    <p:sldId id="604" r:id="rId38"/>
    <p:sldId id="611" r:id="rId39"/>
    <p:sldId id="301" r:id="rId4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0909" autoAdjust="0"/>
  </p:normalViewPr>
  <p:slideViewPr>
    <p:cSldViewPr>
      <p:cViewPr varScale="1">
        <p:scale>
          <a:sx n="105" d="100"/>
          <a:sy n="105" d="100"/>
        </p:scale>
        <p:origin x="1716" y="96"/>
      </p:cViewPr>
      <p:guideLst>
        <p:guide orient="horz" pos="2160"/>
        <p:guide pos="2880"/>
      </p:guideLst>
    </p:cSldViewPr>
  </p:slideViewPr>
  <p:notesTextViewPr>
    <p:cViewPr>
      <p:scale>
        <a:sx n="100" d="100"/>
        <a:sy n="100" d="100"/>
      </p:scale>
      <p:origin x="0" y="0"/>
    </p:cViewPr>
  </p:notesTextViewPr>
  <p:sorterViewPr>
    <p:cViewPr>
      <p:scale>
        <a:sx n="63" d="100"/>
        <a:sy n="6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yoshinari\Documents\&#12499;&#12540;&#12512;&#23653;&#27508;&#12288;&#20316;&#26989;&#12501;&#12449;&#12452;&#12523;\&#36939;&#36578;&#12487;&#12540;&#12479;&#32113;&#21512;&#29256;_NAC&#29992;&#12464;&#12521;&#12501;&#12354;&#12426;_201801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72.18.3.36\&#35506;&#38988;&#36984;&#23450;&#26989;&#21209;&#29992;\&#19968;&#20803;&#21270;&#20844;&#24335;&#12487;&#12540;&#12479;\&#35506;&#38988;&#24773;&#22577;&#12487;&#12540;&#12479;&#65288;&#23455;&#26045;&#29366;&#27841;&#34920;&#12424;&#12426;&#38598;&#35336;&#12487;&#12540;&#12479;&#65289;\MLF&#12487;&#12540;&#12479;&#38598;&#35336;&#12471;&#12540;&#12488;\&#21033;&#29992;&#12398;&#25512;&#31227;&#32113;&#35336;&#12487;&#12540;&#12479;_20171124.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647284474056"/>
          <c:y val="0.14490697558068699"/>
          <c:w val="0.69836990376203001"/>
          <c:h val="0.71028231202713599"/>
        </c:manualLayout>
      </c:layout>
      <c:barChart>
        <c:barDir val="col"/>
        <c:grouping val="clustered"/>
        <c:varyColors val="0"/>
        <c:ser>
          <c:idx val="0"/>
          <c:order val="0"/>
          <c:tx>
            <c:strRef>
              <c:f>Data!$T$1</c:f>
              <c:strCache>
                <c:ptCount val="1"/>
                <c:pt idx="0">
                  <c:v>Beam Power [kW]</c:v>
                </c:pt>
              </c:strCache>
            </c:strRef>
          </c:tx>
          <c:spPr>
            <a:solidFill>
              <a:schemeClr val="accent1">
                <a:lumMod val="60000"/>
                <a:lumOff val="40000"/>
              </a:schemeClr>
            </a:solidFill>
          </c:spPr>
          <c:invertIfNegative val="0"/>
          <c:cat>
            <c:numRef>
              <c:f>Data!$C$3437:$C$3519</c:f>
              <c:numCache>
                <c:formatCode>m/d/yyyy</c:formatCode>
                <c:ptCount val="83"/>
                <c:pt idx="0">
                  <c:v>43032</c:v>
                </c:pt>
                <c:pt idx="1">
                  <c:v>43033</c:v>
                </c:pt>
                <c:pt idx="2">
                  <c:v>43034</c:v>
                </c:pt>
                <c:pt idx="3">
                  <c:v>43035</c:v>
                </c:pt>
                <c:pt idx="4">
                  <c:v>43036</c:v>
                </c:pt>
                <c:pt idx="5">
                  <c:v>43037</c:v>
                </c:pt>
                <c:pt idx="6">
                  <c:v>43038</c:v>
                </c:pt>
                <c:pt idx="7">
                  <c:v>43039</c:v>
                </c:pt>
                <c:pt idx="8">
                  <c:v>43040</c:v>
                </c:pt>
                <c:pt idx="9">
                  <c:v>43041</c:v>
                </c:pt>
                <c:pt idx="10">
                  <c:v>43042</c:v>
                </c:pt>
                <c:pt idx="11">
                  <c:v>43043</c:v>
                </c:pt>
                <c:pt idx="12">
                  <c:v>43044</c:v>
                </c:pt>
                <c:pt idx="13">
                  <c:v>43045</c:v>
                </c:pt>
                <c:pt idx="14">
                  <c:v>43046</c:v>
                </c:pt>
                <c:pt idx="15">
                  <c:v>43047</c:v>
                </c:pt>
                <c:pt idx="16">
                  <c:v>43048</c:v>
                </c:pt>
                <c:pt idx="17">
                  <c:v>43049</c:v>
                </c:pt>
                <c:pt idx="18">
                  <c:v>43050</c:v>
                </c:pt>
                <c:pt idx="19">
                  <c:v>43051</c:v>
                </c:pt>
                <c:pt idx="20">
                  <c:v>43052</c:v>
                </c:pt>
                <c:pt idx="21">
                  <c:v>43053</c:v>
                </c:pt>
                <c:pt idx="22">
                  <c:v>43054</c:v>
                </c:pt>
                <c:pt idx="23">
                  <c:v>43055</c:v>
                </c:pt>
                <c:pt idx="24">
                  <c:v>43056</c:v>
                </c:pt>
                <c:pt idx="25">
                  <c:v>43057</c:v>
                </c:pt>
                <c:pt idx="26">
                  <c:v>43058</c:v>
                </c:pt>
                <c:pt idx="27">
                  <c:v>43059</c:v>
                </c:pt>
                <c:pt idx="28">
                  <c:v>43060</c:v>
                </c:pt>
                <c:pt idx="29">
                  <c:v>43061</c:v>
                </c:pt>
                <c:pt idx="30">
                  <c:v>43062</c:v>
                </c:pt>
                <c:pt idx="31">
                  <c:v>43063</c:v>
                </c:pt>
                <c:pt idx="32">
                  <c:v>43064</c:v>
                </c:pt>
                <c:pt idx="33">
                  <c:v>43065</c:v>
                </c:pt>
                <c:pt idx="34">
                  <c:v>43066</c:v>
                </c:pt>
                <c:pt idx="35">
                  <c:v>43067</c:v>
                </c:pt>
                <c:pt idx="36">
                  <c:v>43068</c:v>
                </c:pt>
                <c:pt idx="37">
                  <c:v>43069</c:v>
                </c:pt>
                <c:pt idx="38">
                  <c:v>43070</c:v>
                </c:pt>
                <c:pt idx="39">
                  <c:v>43071</c:v>
                </c:pt>
                <c:pt idx="40">
                  <c:v>43072</c:v>
                </c:pt>
                <c:pt idx="41">
                  <c:v>43073</c:v>
                </c:pt>
                <c:pt idx="42">
                  <c:v>43074</c:v>
                </c:pt>
                <c:pt idx="43">
                  <c:v>43075</c:v>
                </c:pt>
                <c:pt idx="44">
                  <c:v>43076</c:v>
                </c:pt>
                <c:pt idx="45">
                  <c:v>43077</c:v>
                </c:pt>
                <c:pt idx="46">
                  <c:v>43078</c:v>
                </c:pt>
                <c:pt idx="47">
                  <c:v>43079</c:v>
                </c:pt>
                <c:pt idx="48">
                  <c:v>43080</c:v>
                </c:pt>
                <c:pt idx="49">
                  <c:v>43081</c:v>
                </c:pt>
                <c:pt idx="50">
                  <c:v>43082</c:v>
                </c:pt>
                <c:pt idx="51">
                  <c:v>43083</c:v>
                </c:pt>
                <c:pt idx="52">
                  <c:v>43084</c:v>
                </c:pt>
                <c:pt idx="53">
                  <c:v>43085</c:v>
                </c:pt>
                <c:pt idx="54">
                  <c:v>43086</c:v>
                </c:pt>
                <c:pt idx="55">
                  <c:v>43087</c:v>
                </c:pt>
                <c:pt idx="56">
                  <c:v>43088</c:v>
                </c:pt>
                <c:pt idx="57">
                  <c:v>43089</c:v>
                </c:pt>
                <c:pt idx="58">
                  <c:v>43090</c:v>
                </c:pt>
                <c:pt idx="59">
                  <c:v>43091</c:v>
                </c:pt>
                <c:pt idx="60">
                  <c:v>43092</c:v>
                </c:pt>
                <c:pt idx="61">
                  <c:v>43093</c:v>
                </c:pt>
                <c:pt idx="62">
                  <c:v>43094</c:v>
                </c:pt>
                <c:pt idx="63">
                  <c:v>43095</c:v>
                </c:pt>
                <c:pt idx="64">
                  <c:v>43096</c:v>
                </c:pt>
                <c:pt idx="65">
                  <c:v>43097</c:v>
                </c:pt>
                <c:pt idx="66">
                  <c:v>43098</c:v>
                </c:pt>
                <c:pt idx="67">
                  <c:v>43099</c:v>
                </c:pt>
                <c:pt idx="68">
                  <c:v>43100</c:v>
                </c:pt>
                <c:pt idx="69">
                  <c:v>43101</c:v>
                </c:pt>
                <c:pt idx="70">
                  <c:v>43102</c:v>
                </c:pt>
                <c:pt idx="71">
                  <c:v>43103</c:v>
                </c:pt>
                <c:pt idx="72">
                  <c:v>43104</c:v>
                </c:pt>
                <c:pt idx="73">
                  <c:v>43105</c:v>
                </c:pt>
                <c:pt idx="74">
                  <c:v>43106</c:v>
                </c:pt>
                <c:pt idx="75">
                  <c:v>43107</c:v>
                </c:pt>
                <c:pt idx="76">
                  <c:v>43108</c:v>
                </c:pt>
                <c:pt idx="77">
                  <c:v>43109</c:v>
                </c:pt>
                <c:pt idx="78">
                  <c:v>43110</c:v>
                </c:pt>
                <c:pt idx="79">
                  <c:v>43111</c:v>
                </c:pt>
                <c:pt idx="80">
                  <c:v>43112</c:v>
                </c:pt>
                <c:pt idx="81">
                  <c:v>43113</c:v>
                </c:pt>
                <c:pt idx="82">
                  <c:v>43114</c:v>
                </c:pt>
              </c:numCache>
            </c:numRef>
          </c:cat>
          <c:val>
            <c:numRef>
              <c:f>Data!$T$3437:$T$3519</c:f>
              <c:numCache>
                <c:formatCode>General</c:formatCode>
                <c:ptCount val="83"/>
                <c:pt idx="0">
                  <c:v>149.26426043478261</c:v>
                </c:pt>
                <c:pt idx="1">
                  <c:v>157.32481050000001</c:v>
                </c:pt>
                <c:pt idx="2">
                  <c:v>318.87648058695669</c:v>
                </c:pt>
                <c:pt idx="3">
                  <c:v>318.87648058695669</c:v>
                </c:pt>
                <c:pt idx="4">
                  <c:v>319.15298230434797</c:v>
                </c:pt>
                <c:pt idx="5">
                  <c:v>320.25782249999997</c:v>
                </c:pt>
                <c:pt idx="6">
                  <c:v>319.70481906521741</c:v>
                </c:pt>
                <c:pt idx="7">
                  <c:v>317.7716403913044</c:v>
                </c:pt>
                <c:pt idx="8">
                  <c:v>320.25782249999997</c:v>
                </c:pt>
                <c:pt idx="9">
                  <c:v>313.62644797826061</c:v>
                </c:pt>
                <c:pt idx="10">
                  <c:v>313.07344454347822</c:v>
                </c:pt>
                <c:pt idx="11">
                  <c:v>312.79694282608688</c:v>
                </c:pt>
                <c:pt idx="12">
                  <c:v>313.34994626086961</c:v>
                </c:pt>
                <c:pt idx="13">
                  <c:v>313.07344454347822</c:v>
                </c:pt>
                <c:pt idx="14">
                  <c:v>314.45478645652179</c:v>
                </c:pt>
                <c:pt idx="15">
                  <c:v>314.17945141304352</c:v>
                </c:pt>
                <c:pt idx="16">
                  <c:v>314.17945141304352</c:v>
                </c:pt>
                <c:pt idx="17">
                  <c:v>314.17945141304352</c:v>
                </c:pt>
                <c:pt idx="18">
                  <c:v>312.52044110869559</c:v>
                </c:pt>
                <c:pt idx="19">
                  <c:v>313.62644797826061</c:v>
                </c:pt>
                <c:pt idx="20">
                  <c:v>314.73128817391307</c:v>
                </c:pt>
                <c:pt idx="21">
                  <c:v>314.17945141304352</c:v>
                </c:pt>
                <c:pt idx="22">
                  <c:v>314.17945141304352</c:v>
                </c:pt>
                <c:pt idx="23">
                  <c:v>314.73128817391307</c:v>
                </c:pt>
                <c:pt idx="24">
                  <c:v>313.90294969565218</c:v>
                </c:pt>
                <c:pt idx="25">
                  <c:v>313.90294969565218</c:v>
                </c:pt>
                <c:pt idx="26">
                  <c:v>313.90294969565218</c:v>
                </c:pt>
                <c:pt idx="27">
                  <c:v>314.45478645652179</c:v>
                </c:pt>
                <c:pt idx="28">
                  <c:v>313.34994626086961</c:v>
                </c:pt>
                <c:pt idx="29">
                  <c:v>313.07344454347822</c:v>
                </c:pt>
                <c:pt idx="30">
                  <c:v>313.34994626086961</c:v>
                </c:pt>
                <c:pt idx="31">
                  <c:v>302.68323653225809</c:v>
                </c:pt>
                <c:pt idx="32">
                  <c:v>302.15046817741938</c:v>
                </c:pt>
                <c:pt idx="33">
                  <c:v>302.94849672580642</c:v>
                </c:pt>
                <c:pt idx="34">
                  <c:v>302.15046817741938</c:v>
                </c:pt>
                <c:pt idx="35">
                  <c:v>302.15046817741938</c:v>
                </c:pt>
                <c:pt idx="36">
                  <c:v>302.15046817741938</c:v>
                </c:pt>
                <c:pt idx="37">
                  <c:v>301.61769982258068</c:v>
                </c:pt>
                <c:pt idx="38">
                  <c:v>290.70269245161262</c:v>
                </c:pt>
                <c:pt idx="39">
                  <c:v>291.73148651612888</c:v>
                </c:pt>
                <c:pt idx="40">
                  <c:v>291.21708948387101</c:v>
                </c:pt>
                <c:pt idx="41">
                  <c:v>301.08493146774202</c:v>
                </c:pt>
                <c:pt idx="42">
                  <c:v>301.5326504280539</c:v>
                </c:pt>
                <c:pt idx="43">
                  <c:v>301.70486859528461</c:v>
                </c:pt>
                <c:pt idx="44">
                  <c:v>301.45650913552402</c:v>
                </c:pt>
                <c:pt idx="45">
                  <c:v>301.42135199866101</c:v>
                </c:pt>
                <c:pt idx="46">
                  <c:v>301.50422723729662</c:v>
                </c:pt>
                <c:pt idx="47">
                  <c:v>301.56356411082908</c:v>
                </c:pt>
                <c:pt idx="48">
                  <c:v>301.65837946219739</c:v>
                </c:pt>
                <c:pt idx="49">
                  <c:v>301.6989115622884</c:v>
                </c:pt>
                <c:pt idx="50">
                  <c:v>301.46386001828517</c:v>
                </c:pt>
                <c:pt idx="51">
                  <c:v>302.36001264843361</c:v>
                </c:pt>
                <c:pt idx="52">
                  <c:v>302.33370210980797</c:v>
                </c:pt>
                <c:pt idx="53">
                  <c:v>302.43198581110357</c:v>
                </c:pt>
                <c:pt idx="54">
                  <c:v>302.23579222310809</c:v>
                </c:pt>
                <c:pt idx="55">
                  <c:v>302.43162583918098</c:v>
                </c:pt>
                <c:pt idx="56">
                  <c:v>302.36170067495499</c:v>
                </c:pt>
                <c:pt idx="57">
                  <c:v>302.39618769953489</c:v>
                </c:pt>
                <c:pt idx="58">
                  <c:v>301.78752707300072</c:v>
                </c:pt>
                <c:pt idx="59">
                  <c:v>302.10906224395131</c:v>
                </c:pt>
                <c:pt idx="77">
                  <c:v>397.91218689617762</c:v>
                </c:pt>
                <c:pt idx="78">
                  <c:v>406.54297883698439</c:v>
                </c:pt>
                <c:pt idx="79">
                  <c:v>408.20683976040323</c:v>
                </c:pt>
                <c:pt idx="80">
                  <c:v>409.13225020345641</c:v>
                </c:pt>
                <c:pt idx="81">
                  <c:v>409.08904000376629</c:v>
                </c:pt>
                <c:pt idx="82">
                  <c:v>408.13976596681943</c:v>
                </c:pt>
              </c:numCache>
            </c:numRef>
          </c:val>
          <c:extLst>
            <c:ext xmlns:c16="http://schemas.microsoft.com/office/drawing/2014/chart" uri="{C3380CC4-5D6E-409C-BE32-E72D297353CC}">
              <c16:uniqueId val="{00000000-A59F-4866-8710-4F7F721E4D71}"/>
            </c:ext>
          </c:extLst>
        </c:ser>
        <c:dLbls>
          <c:showLegendKey val="0"/>
          <c:showVal val="0"/>
          <c:showCatName val="0"/>
          <c:showSerName val="0"/>
          <c:showPercent val="0"/>
          <c:showBubbleSize val="0"/>
        </c:dLbls>
        <c:gapWidth val="100"/>
        <c:axId val="-2036040136"/>
        <c:axId val="-2107112520"/>
      </c:barChart>
      <c:lineChart>
        <c:grouping val="standard"/>
        <c:varyColors val="0"/>
        <c:ser>
          <c:idx val="1"/>
          <c:order val="1"/>
          <c:tx>
            <c:strRef>
              <c:f>Data!$X$1</c:f>
              <c:strCache>
                <c:ptCount val="1"/>
                <c:pt idx="0">
                  <c:v>利用運転稼働率</c:v>
                </c:pt>
              </c:strCache>
            </c:strRef>
          </c:tx>
          <c:spPr>
            <a:ln w="22225">
              <a:solidFill>
                <a:srgbClr val="00B050"/>
              </a:solidFill>
            </a:ln>
          </c:spPr>
          <c:marker>
            <c:symbol val="square"/>
            <c:size val="7"/>
            <c:spPr>
              <a:solidFill>
                <a:srgbClr val="00B050"/>
              </a:solidFill>
              <a:ln>
                <a:solidFill>
                  <a:srgbClr val="00B050"/>
                </a:solidFill>
              </a:ln>
            </c:spPr>
          </c:marker>
          <c:cat>
            <c:numRef>
              <c:f>Data!$C$3437:$C$3519</c:f>
              <c:numCache>
                <c:formatCode>m/d/yyyy</c:formatCode>
                <c:ptCount val="83"/>
                <c:pt idx="0">
                  <c:v>43032</c:v>
                </c:pt>
                <c:pt idx="1">
                  <c:v>43033</c:v>
                </c:pt>
                <c:pt idx="2">
                  <c:v>43034</c:v>
                </c:pt>
                <c:pt idx="3">
                  <c:v>43035</c:v>
                </c:pt>
                <c:pt idx="4">
                  <c:v>43036</c:v>
                </c:pt>
                <c:pt idx="5">
                  <c:v>43037</c:v>
                </c:pt>
                <c:pt idx="6">
                  <c:v>43038</c:v>
                </c:pt>
                <c:pt idx="7">
                  <c:v>43039</c:v>
                </c:pt>
                <c:pt idx="8">
                  <c:v>43040</c:v>
                </c:pt>
                <c:pt idx="9">
                  <c:v>43041</c:v>
                </c:pt>
                <c:pt idx="10">
                  <c:v>43042</c:v>
                </c:pt>
                <c:pt idx="11">
                  <c:v>43043</c:v>
                </c:pt>
                <c:pt idx="12">
                  <c:v>43044</c:v>
                </c:pt>
                <c:pt idx="13">
                  <c:v>43045</c:v>
                </c:pt>
                <c:pt idx="14">
                  <c:v>43046</c:v>
                </c:pt>
                <c:pt idx="15">
                  <c:v>43047</c:v>
                </c:pt>
                <c:pt idx="16">
                  <c:v>43048</c:v>
                </c:pt>
                <c:pt idx="17">
                  <c:v>43049</c:v>
                </c:pt>
                <c:pt idx="18">
                  <c:v>43050</c:v>
                </c:pt>
                <c:pt idx="19">
                  <c:v>43051</c:v>
                </c:pt>
                <c:pt idx="20">
                  <c:v>43052</c:v>
                </c:pt>
                <c:pt idx="21">
                  <c:v>43053</c:v>
                </c:pt>
                <c:pt idx="22">
                  <c:v>43054</c:v>
                </c:pt>
                <c:pt idx="23">
                  <c:v>43055</c:v>
                </c:pt>
                <c:pt idx="24">
                  <c:v>43056</c:v>
                </c:pt>
                <c:pt idx="25">
                  <c:v>43057</c:v>
                </c:pt>
                <c:pt idx="26">
                  <c:v>43058</c:v>
                </c:pt>
                <c:pt idx="27">
                  <c:v>43059</c:v>
                </c:pt>
                <c:pt idx="28">
                  <c:v>43060</c:v>
                </c:pt>
                <c:pt idx="29">
                  <c:v>43061</c:v>
                </c:pt>
                <c:pt idx="30">
                  <c:v>43062</c:v>
                </c:pt>
                <c:pt idx="31">
                  <c:v>43063</c:v>
                </c:pt>
                <c:pt idx="32">
                  <c:v>43064</c:v>
                </c:pt>
                <c:pt idx="33">
                  <c:v>43065</c:v>
                </c:pt>
                <c:pt idx="34">
                  <c:v>43066</c:v>
                </c:pt>
                <c:pt idx="35">
                  <c:v>43067</c:v>
                </c:pt>
                <c:pt idx="36">
                  <c:v>43068</c:v>
                </c:pt>
                <c:pt idx="37">
                  <c:v>43069</c:v>
                </c:pt>
                <c:pt idx="38">
                  <c:v>43070</c:v>
                </c:pt>
                <c:pt idx="39">
                  <c:v>43071</c:v>
                </c:pt>
                <c:pt idx="40">
                  <c:v>43072</c:v>
                </c:pt>
                <c:pt idx="41">
                  <c:v>43073</c:v>
                </c:pt>
                <c:pt idx="42">
                  <c:v>43074</c:v>
                </c:pt>
                <c:pt idx="43">
                  <c:v>43075</c:v>
                </c:pt>
                <c:pt idx="44">
                  <c:v>43076</c:v>
                </c:pt>
                <c:pt idx="45">
                  <c:v>43077</c:v>
                </c:pt>
                <c:pt idx="46">
                  <c:v>43078</c:v>
                </c:pt>
                <c:pt idx="47">
                  <c:v>43079</c:v>
                </c:pt>
                <c:pt idx="48">
                  <c:v>43080</c:v>
                </c:pt>
                <c:pt idx="49">
                  <c:v>43081</c:v>
                </c:pt>
                <c:pt idx="50">
                  <c:v>43082</c:v>
                </c:pt>
                <c:pt idx="51">
                  <c:v>43083</c:v>
                </c:pt>
                <c:pt idx="52">
                  <c:v>43084</c:v>
                </c:pt>
                <c:pt idx="53">
                  <c:v>43085</c:v>
                </c:pt>
                <c:pt idx="54">
                  <c:v>43086</c:v>
                </c:pt>
                <c:pt idx="55">
                  <c:v>43087</c:v>
                </c:pt>
                <c:pt idx="56">
                  <c:v>43088</c:v>
                </c:pt>
                <c:pt idx="57">
                  <c:v>43089</c:v>
                </c:pt>
                <c:pt idx="58">
                  <c:v>43090</c:v>
                </c:pt>
                <c:pt idx="59">
                  <c:v>43091</c:v>
                </c:pt>
                <c:pt idx="60">
                  <c:v>43092</c:v>
                </c:pt>
                <c:pt idx="61">
                  <c:v>43093</c:v>
                </c:pt>
                <c:pt idx="62">
                  <c:v>43094</c:v>
                </c:pt>
                <c:pt idx="63">
                  <c:v>43095</c:v>
                </c:pt>
                <c:pt idx="64">
                  <c:v>43096</c:v>
                </c:pt>
                <c:pt idx="65">
                  <c:v>43097</c:v>
                </c:pt>
                <c:pt idx="66">
                  <c:v>43098</c:v>
                </c:pt>
                <c:pt idx="67">
                  <c:v>43099</c:v>
                </c:pt>
                <c:pt idx="68">
                  <c:v>43100</c:v>
                </c:pt>
                <c:pt idx="69">
                  <c:v>43101</c:v>
                </c:pt>
                <c:pt idx="70">
                  <c:v>43102</c:v>
                </c:pt>
                <c:pt idx="71">
                  <c:v>43103</c:v>
                </c:pt>
                <c:pt idx="72">
                  <c:v>43104</c:v>
                </c:pt>
                <c:pt idx="73">
                  <c:v>43105</c:v>
                </c:pt>
                <c:pt idx="74">
                  <c:v>43106</c:v>
                </c:pt>
                <c:pt idx="75">
                  <c:v>43107</c:v>
                </c:pt>
                <c:pt idx="76">
                  <c:v>43108</c:v>
                </c:pt>
                <c:pt idx="77">
                  <c:v>43109</c:v>
                </c:pt>
                <c:pt idx="78">
                  <c:v>43110</c:v>
                </c:pt>
                <c:pt idx="79">
                  <c:v>43111</c:v>
                </c:pt>
                <c:pt idx="80">
                  <c:v>43112</c:v>
                </c:pt>
                <c:pt idx="81">
                  <c:v>43113</c:v>
                </c:pt>
                <c:pt idx="82">
                  <c:v>43114</c:v>
                </c:pt>
              </c:numCache>
            </c:numRef>
          </c:cat>
          <c:val>
            <c:numRef>
              <c:f>Data!$X$3437:$X$3519</c:f>
              <c:numCache>
                <c:formatCode>0.00_ </c:formatCode>
                <c:ptCount val="83"/>
                <c:pt idx="0">
                  <c:v>83.012601997790782</c:v>
                </c:pt>
                <c:pt idx="1">
                  <c:v>88.138958504071894</c:v>
                </c:pt>
                <c:pt idx="2">
                  <c:v>80.846487633572053</c:v>
                </c:pt>
                <c:pt idx="3">
                  <c:v>90.488173997046502</c:v>
                </c:pt>
                <c:pt idx="4">
                  <c:v>96.555632099263946</c:v>
                </c:pt>
                <c:pt idx="5">
                  <c:v>97.856611198872443</c:v>
                </c:pt>
                <c:pt idx="6">
                  <c:v>83.692775329698705</c:v>
                </c:pt>
                <c:pt idx="7">
                  <c:v>76.518336837187434</c:v>
                </c:pt>
                <c:pt idx="8">
                  <c:v>92.568562707113415</c:v>
                </c:pt>
                <c:pt idx="9">
                  <c:v>92.264054018742655</c:v>
                </c:pt>
                <c:pt idx="10">
                  <c:v>77.607501019482939</c:v>
                </c:pt>
                <c:pt idx="11">
                  <c:v>90.821980449681078</c:v>
                </c:pt>
                <c:pt idx="12">
                  <c:v>97.047903824150097</c:v>
                </c:pt>
                <c:pt idx="13">
                  <c:v>97.120059466543168</c:v>
                </c:pt>
                <c:pt idx="14">
                  <c:v>97.229282719465914</c:v>
                </c:pt>
                <c:pt idx="15">
                  <c:v>98.383080145221811</c:v>
                </c:pt>
                <c:pt idx="16">
                  <c:v>94.279661016949149</c:v>
                </c:pt>
                <c:pt idx="17">
                  <c:v>94.298813440547406</c:v>
                </c:pt>
                <c:pt idx="18">
                  <c:v>94.947471880085061</c:v>
                </c:pt>
                <c:pt idx="19">
                  <c:v>94.69265061624283</c:v>
                </c:pt>
                <c:pt idx="20">
                  <c:v>89.376244660086542</c:v>
                </c:pt>
                <c:pt idx="21">
                  <c:v>85.122229084761614</c:v>
                </c:pt>
                <c:pt idx="22">
                  <c:v>83.937401763408687</c:v>
                </c:pt>
                <c:pt idx="23">
                  <c:v>97.566042043611375</c:v>
                </c:pt>
                <c:pt idx="24">
                  <c:v>94.221609872554637</c:v>
                </c:pt>
                <c:pt idx="25">
                  <c:v>95.087576560204951</c:v>
                </c:pt>
                <c:pt idx="26">
                  <c:v>89.803388246845472</c:v>
                </c:pt>
                <c:pt idx="27">
                  <c:v>92.972248286674599</c:v>
                </c:pt>
                <c:pt idx="28">
                  <c:v>92.181307630483801</c:v>
                </c:pt>
                <c:pt idx="29">
                  <c:v>95.699860241746137</c:v>
                </c:pt>
                <c:pt idx="30">
                  <c:v>97.869280502337887</c:v>
                </c:pt>
                <c:pt idx="31">
                  <c:v>73.8202206042466</c:v>
                </c:pt>
                <c:pt idx="32">
                  <c:v>95.378277687377022</c:v>
                </c:pt>
                <c:pt idx="33">
                  <c:v>96.394395416879448</c:v>
                </c:pt>
                <c:pt idx="34">
                  <c:v>88.092883810609635</c:v>
                </c:pt>
                <c:pt idx="35">
                  <c:v>96.422109518210135</c:v>
                </c:pt>
                <c:pt idx="36">
                  <c:v>52.749700753691542</c:v>
                </c:pt>
                <c:pt idx="37">
                  <c:v>87.064799528068434</c:v>
                </c:pt>
                <c:pt idx="38">
                  <c:v>48.613599553798373</c:v>
                </c:pt>
                <c:pt idx="39">
                  <c:v>82.596824127608983</c:v>
                </c:pt>
                <c:pt idx="40">
                  <c:v>97.058268749743746</c:v>
                </c:pt>
                <c:pt idx="41">
                  <c:v>96.313648286792812</c:v>
                </c:pt>
                <c:pt idx="42">
                  <c:v>97.470939785176199</c:v>
                </c:pt>
                <c:pt idx="43">
                  <c:v>97.236211244798653</c:v>
                </c:pt>
                <c:pt idx="44">
                  <c:v>94.744515577304526</c:v>
                </c:pt>
                <c:pt idx="45">
                  <c:v>97.526813393037401</c:v>
                </c:pt>
                <c:pt idx="46">
                  <c:v>97.166678544138648</c:v>
                </c:pt>
                <c:pt idx="47">
                  <c:v>93.833414496058651</c:v>
                </c:pt>
                <c:pt idx="48">
                  <c:v>84.643863900007574</c:v>
                </c:pt>
                <c:pt idx="49">
                  <c:v>94.929705161553372</c:v>
                </c:pt>
                <c:pt idx="50">
                  <c:v>91.35280446909681</c:v>
                </c:pt>
                <c:pt idx="51">
                  <c:v>93.961542725246403</c:v>
                </c:pt>
                <c:pt idx="52">
                  <c:v>91.341174444431246</c:v>
                </c:pt>
                <c:pt idx="53">
                  <c:v>86.277065789317405</c:v>
                </c:pt>
                <c:pt idx="54">
                  <c:v>94.774159767835073</c:v>
                </c:pt>
                <c:pt idx="55">
                  <c:v>97.487815693307894</c:v>
                </c:pt>
                <c:pt idx="56">
                  <c:v>97.975633366194273</c:v>
                </c:pt>
                <c:pt idx="57">
                  <c:v>92.701095498834022</c:v>
                </c:pt>
                <c:pt idx="58">
                  <c:v>96.579585001128351</c:v>
                </c:pt>
                <c:pt idx="59">
                  <c:v>96.241176028094202</c:v>
                </c:pt>
                <c:pt idx="78">
                  <c:v>94.903365335103203</c:v>
                </c:pt>
                <c:pt idx="79">
                  <c:v>90.160218634260602</c:v>
                </c:pt>
                <c:pt idx="80">
                  <c:v>96.959212047007199</c:v>
                </c:pt>
                <c:pt idx="81">
                  <c:v>95.992627005832105</c:v>
                </c:pt>
                <c:pt idx="82">
                  <c:v>92.590722538171349</c:v>
                </c:pt>
              </c:numCache>
            </c:numRef>
          </c:val>
          <c:smooth val="0"/>
          <c:extLst>
            <c:ext xmlns:c16="http://schemas.microsoft.com/office/drawing/2014/chart" uri="{C3380CC4-5D6E-409C-BE32-E72D297353CC}">
              <c16:uniqueId val="{00000001-A59F-4866-8710-4F7F721E4D71}"/>
            </c:ext>
          </c:extLst>
        </c:ser>
        <c:dLbls>
          <c:showLegendKey val="0"/>
          <c:showVal val="0"/>
          <c:showCatName val="0"/>
          <c:showSerName val="0"/>
          <c:showPercent val="0"/>
          <c:showBubbleSize val="0"/>
        </c:dLbls>
        <c:marker val="1"/>
        <c:smooth val="0"/>
        <c:axId val="-2032987352"/>
        <c:axId val="-2107116856"/>
      </c:lineChart>
      <c:dateAx>
        <c:axId val="-2036040136"/>
        <c:scaling>
          <c:orientation val="minMax"/>
        </c:scaling>
        <c:delete val="0"/>
        <c:axPos val="b"/>
        <c:numFmt formatCode="[$-409]d\-mmm;@" sourceLinked="0"/>
        <c:majorTickMark val="out"/>
        <c:minorTickMark val="none"/>
        <c:tickLblPos val="nextTo"/>
        <c:txPr>
          <a:bodyPr/>
          <a:lstStyle/>
          <a:p>
            <a:pPr>
              <a:defRPr lang="ja-JP" sz="1400"/>
            </a:pPr>
            <a:endParaRPr lang="sv-SE"/>
          </a:p>
        </c:txPr>
        <c:crossAx val="-2107112520"/>
        <c:crosses val="autoZero"/>
        <c:auto val="1"/>
        <c:lblOffset val="100"/>
        <c:baseTimeUnit val="days"/>
        <c:majorUnit val="7"/>
        <c:majorTimeUnit val="days"/>
      </c:dateAx>
      <c:valAx>
        <c:axId val="-2107112520"/>
        <c:scaling>
          <c:orientation val="minMax"/>
          <c:max val="500"/>
          <c:min val="0"/>
        </c:scaling>
        <c:delete val="0"/>
        <c:axPos val="l"/>
        <c:majorGridlines/>
        <c:minorGridlines/>
        <c:numFmt formatCode="General" sourceLinked="1"/>
        <c:majorTickMark val="out"/>
        <c:minorTickMark val="none"/>
        <c:tickLblPos val="nextTo"/>
        <c:txPr>
          <a:bodyPr/>
          <a:lstStyle/>
          <a:p>
            <a:pPr>
              <a:defRPr lang="ja-JP" sz="1800">
                <a:latin typeface="+mn-lt"/>
              </a:defRPr>
            </a:pPr>
            <a:endParaRPr lang="sv-SE"/>
          </a:p>
        </c:txPr>
        <c:crossAx val="-2036040136"/>
        <c:crosses val="autoZero"/>
        <c:crossBetween val="between"/>
        <c:majorUnit val="100"/>
        <c:minorUnit val="50"/>
      </c:valAx>
      <c:valAx>
        <c:axId val="-2107116856"/>
        <c:scaling>
          <c:orientation val="minMax"/>
          <c:max val="100"/>
        </c:scaling>
        <c:delete val="0"/>
        <c:axPos val="r"/>
        <c:numFmt formatCode="0_ " sourceLinked="0"/>
        <c:majorTickMark val="out"/>
        <c:minorTickMark val="none"/>
        <c:tickLblPos val="nextTo"/>
        <c:txPr>
          <a:bodyPr/>
          <a:lstStyle/>
          <a:p>
            <a:pPr>
              <a:defRPr lang="ja-JP" sz="1800">
                <a:latin typeface="+mn-lt"/>
              </a:defRPr>
            </a:pPr>
            <a:endParaRPr lang="sv-SE"/>
          </a:p>
        </c:txPr>
        <c:crossAx val="-2032987352"/>
        <c:crosses val="max"/>
        <c:crossBetween val="between"/>
        <c:majorUnit val="20"/>
      </c:valAx>
      <c:dateAx>
        <c:axId val="-2032987352"/>
        <c:scaling>
          <c:orientation val="minMax"/>
        </c:scaling>
        <c:delete val="1"/>
        <c:axPos val="b"/>
        <c:numFmt formatCode="m/d/yyyy" sourceLinked="1"/>
        <c:majorTickMark val="out"/>
        <c:minorTickMark val="none"/>
        <c:tickLblPos val="nextTo"/>
        <c:crossAx val="-2107116856"/>
        <c:crosses val="autoZero"/>
        <c:auto val="1"/>
        <c:lblOffset val="100"/>
        <c:baseTimeUnit val="days"/>
        <c:majorUnit val="1"/>
        <c:minorUnit val="1"/>
      </c:date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3"/>
          <c:order val="4"/>
          <c:tx>
            <c:strRef>
              <c:f>[利用の推移統計データ_20171124.xlsx]Sheet1!$B$6</c:f>
              <c:strCache>
                <c:ptCount val="1"/>
                <c:pt idx="0">
                  <c:v>Available BT(Initial)</c:v>
                </c:pt>
              </c:strCache>
            </c:strRef>
          </c:tx>
          <c:spPr>
            <a:pattFill prst="pct75">
              <a:fgClr>
                <a:srgbClr val="FFC000"/>
              </a:fgClr>
              <a:bgClr>
                <a:schemeClr val="bg1"/>
              </a:bgClr>
            </a:pattFill>
            <a:ln>
              <a:noFill/>
            </a:ln>
            <a:effectLst/>
          </c:spPr>
          <c:cat>
            <c:strRef>
              <c:f>[利用の推移統計データ_20171124.xlsx]Sheet1!$A$8:$A$26</c:f>
              <c:strCache>
                <c:ptCount val="19"/>
                <c:pt idx="0">
                  <c:v>2008</c:v>
                </c:pt>
                <c:pt idx="1">
                  <c:v>2009A</c:v>
                </c:pt>
                <c:pt idx="2">
                  <c:v>2009B</c:v>
                </c:pt>
                <c:pt idx="3">
                  <c:v>2010A</c:v>
                </c:pt>
                <c:pt idx="4">
                  <c:v>2010B</c:v>
                </c:pt>
                <c:pt idx="5">
                  <c:v>2011A</c:v>
                </c:pt>
                <c:pt idx="6">
                  <c:v>2011B</c:v>
                </c:pt>
                <c:pt idx="7">
                  <c:v>2012A</c:v>
                </c:pt>
                <c:pt idx="8">
                  <c:v>2012B</c:v>
                </c:pt>
                <c:pt idx="9">
                  <c:v>2013A</c:v>
                </c:pt>
                <c:pt idx="10">
                  <c:v>2013B</c:v>
                </c:pt>
                <c:pt idx="11">
                  <c:v>2014A</c:v>
                </c:pt>
                <c:pt idx="12">
                  <c:v>2014B</c:v>
                </c:pt>
                <c:pt idx="13">
                  <c:v>2015A</c:v>
                </c:pt>
                <c:pt idx="14">
                  <c:v>2016A</c:v>
                </c:pt>
                <c:pt idx="15">
                  <c:v>2016B</c:v>
                </c:pt>
                <c:pt idx="16">
                  <c:v>2017A</c:v>
                </c:pt>
                <c:pt idx="17">
                  <c:v>2017B</c:v>
                </c:pt>
                <c:pt idx="18">
                  <c:v>2018A</c:v>
                </c:pt>
              </c:strCache>
            </c:strRef>
          </c:cat>
          <c:val>
            <c:numRef>
              <c:f>[利用の推移統計データ_20171124.xlsx]Sheet1!$B$8:$B$26</c:f>
              <c:numCache>
                <c:formatCode>General</c:formatCode>
                <c:ptCount val="19"/>
                <c:pt idx="0">
                  <c:v>32</c:v>
                </c:pt>
                <c:pt idx="1">
                  <c:v>44</c:v>
                </c:pt>
                <c:pt idx="2">
                  <c:v>40</c:v>
                </c:pt>
                <c:pt idx="3">
                  <c:v>50</c:v>
                </c:pt>
                <c:pt idx="4">
                  <c:v>60</c:v>
                </c:pt>
                <c:pt idx="5">
                  <c:v>88</c:v>
                </c:pt>
                <c:pt idx="6">
                  <c:v>44</c:v>
                </c:pt>
                <c:pt idx="7">
                  <c:v>88</c:v>
                </c:pt>
                <c:pt idx="8">
                  <c:v>97</c:v>
                </c:pt>
                <c:pt idx="9">
                  <c:v>96.5</c:v>
                </c:pt>
                <c:pt idx="10">
                  <c:v>38.5</c:v>
                </c:pt>
                <c:pt idx="11">
                  <c:v>85</c:v>
                </c:pt>
                <c:pt idx="12">
                  <c:v>80</c:v>
                </c:pt>
                <c:pt idx="13">
                  <c:v>83</c:v>
                </c:pt>
                <c:pt idx="14">
                  <c:v>42</c:v>
                </c:pt>
                <c:pt idx="15">
                  <c:v>42</c:v>
                </c:pt>
                <c:pt idx="16">
                  <c:v>88</c:v>
                </c:pt>
                <c:pt idx="17">
                  <c:v>88</c:v>
                </c:pt>
              </c:numCache>
            </c:numRef>
          </c:val>
          <c:extLst>
            <c:ext xmlns:c16="http://schemas.microsoft.com/office/drawing/2014/chart" uri="{C3380CC4-5D6E-409C-BE32-E72D297353CC}">
              <c16:uniqueId val="{00000000-549F-4604-9139-FA6A6AFED0AB}"/>
            </c:ext>
          </c:extLst>
        </c:ser>
        <c:ser>
          <c:idx val="4"/>
          <c:order val="5"/>
          <c:tx>
            <c:strRef>
              <c:f>[利用の推移統計データ_20171124.xlsx]Sheet1!$H$7</c:f>
              <c:strCache>
                <c:ptCount val="1"/>
                <c:pt idx="0">
                  <c:v>Instruments</c:v>
                </c:pt>
              </c:strCache>
            </c:strRef>
          </c:tx>
          <c:spPr>
            <a:pattFill prst="pct75">
              <a:fgClr>
                <a:srgbClr val="F065FB"/>
              </a:fgClr>
              <a:bgClr>
                <a:schemeClr val="bg1"/>
              </a:bgClr>
            </a:pattFill>
            <a:ln>
              <a:noFill/>
            </a:ln>
            <a:effectLst/>
          </c:spPr>
          <c:cat>
            <c:strRef>
              <c:f>[利用の推移統計データ_20171124.xlsx]Sheet1!$A$8:$A$26</c:f>
              <c:strCache>
                <c:ptCount val="19"/>
                <c:pt idx="0">
                  <c:v>2008</c:v>
                </c:pt>
                <c:pt idx="1">
                  <c:v>2009A</c:v>
                </c:pt>
                <c:pt idx="2">
                  <c:v>2009B</c:v>
                </c:pt>
                <c:pt idx="3">
                  <c:v>2010A</c:v>
                </c:pt>
                <c:pt idx="4">
                  <c:v>2010B</c:v>
                </c:pt>
                <c:pt idx="5">
                  <c:v>2011A</c:v>
                </c:pt>
                <c:pt idx="6">
                  <c:v>2011B</c:v>
                </c:pt>
                <c:pt idx="7">
                  <c:v>2012A</c:v>
                </c:pt>
                <c:pt idx="8">
                  <c:v>2012B</c:v>
                </c:pt>
                <c:pt idx="9">
                  <c:v>2013A</c:v>
                </c:pt>
                <c:pt idx="10">
                  <c:v>2013B</c:v>
                </c:pt>
                <c:pt idx="11">
                  <c:v>2014A</c:v>
                </c:pt>
                <c:pt idx="12">
                  <c:v>2014B</c:v>
                </c:pt>
                <c:pt idx="13">
                  <c:v>2015A</c:v>
                </c:pt>
                <c:pt idx="14">
                  <c:v>2016A</c:v>
                </c:pt>
                <c:pt idx="15">
                  <c:v>2016B</c:v>
                </c:pt>
                <c:pt idx="16">
                  <c:v>2017A</c:v>
                </c:pt>
                <c:pt idx="17">
                  <c:v>2017B</c:v>
                </c:pt>
                <c:pt idx="18">
                  <c:v>2018A</c:v>
                </c:pt>
              </c:strCache>
            </c:strRef>
          </c:cat>
          <c:val>
            <c:numRef>
              <c:f>[利用の推移統計データ_20171124.xlsx]Sheet1!$H$8:$H$25</c:f>
              <c:numCache>
                <c:formatCode>General</c:formatCode>
                <c:ptCount val="18"/>
                <c:pt idx="0">
                  <c:v>5</c:v>
                </c:pt>
                <c:pt idx="1">
                  <c:v>8</c:v>
                </c:pt>
                <c:pt idx="2">
                  <c:v>9</c:v>
                </c:pt>
                <c:pt idx="3">
                  <c:v>9</c:v>
                </c:pt>
                <c:pt idx="4">
                  <c:v>11</c:v>
                </c:pt>
                <c:pt idx="5">
                  <c:v>12</c:v>
                </c:pt>
                <c:pt idx="6">
                  <c:v>16</c:v>
                </c:pt>
                <c:pt idx="7">
                  <c:v>18</c:v>
                </c:pt>
                <c:pt idx="8">
                  <c:v>18</c:v>
                </c:pt>
                <c:pt idx="9">
                  <c:v>18</c:v>
                </c:pt>
                <c:pt idx="10">
                  <c:v>19</c:v>
                </c:pt>
                <c:pt idx="11">
                  <c:v>19</c:v>
                </c:pt>
                <c:pt idx="12">
                  <c:v>19</c:v>
                </c:pt>
                <c:pt idx="13">
                  <c:v>20</c:v>
                </c:pt>
                <c:pt idx="14">
                  <c:v>20</c:v>
                </c:pt>
                <c:pt idx="15">
                  <c:v>20</c:v>
                </c:pt>
                <c:pt idx="16">
                  <c:v>22</c:v>
                </c:pt>
                <c:pt idx="17">
                  <c:v>22</c:v>
                </c:pt>
              </c:numCache>
            </c:numRef>
          </c:val>
          <c:extLst>
            <c:ext xmlns:c16="http://schemas.microsoft.com/office/drawing/2014/chart" uri="{C3380CC4-5D6E-409C-BE32-E72D297353CC}">
              <c16:uniqueId val="{00000001-549F-4604-9139-FA6A6AFED0AB}"/>
            </c:ext>
          </c:extLst>
        </c:ser>
        <c:dLbls>
          <c:showLegendKey val="0"/>
          <c:showVal val="0"/>
          <c:showCatName val="0"/>
          <c:showSerName val="0"/>
          <c:showPercent val="0"/>
          <c:showBubbleSize val="0"/>
        </c:dLbls>
        <c:axId val="-2116999000"/>
        <c:axId val="-2096487768"/>
      </c:areaChart>
      <c:barChart>
        <c:barDir val="col"/>
        <c:grouping val="stacked"/>
        <c:varyColors val="0"/>
        <c:ser>
          <c:idx val="0"/>
          <c:order val="1"/>
          <c:tx>
            <c:strRef>
              <c:f>[利用の推移統計データ_20171124.xlsx]Sheet1!$D$7</c:f>
              <c:strCache>
                <c:ptCount val="1"/>
                <c:pt idx="0">
                  <c:v>Approved</c:v>
                </c:pt>
              </c:strCache>
            </c:strRef>
          </c:tx>
          <c:spPr>
            <a:solidFill>
              <a:srgbClr val="0070C0"/>
            </a:solidFill>
            <a:ln>
              <a:noFill/>
            </a:ln>
            <a:effectLst/>
          </c:spPr>
          <c:invertIfNegative val="0"/>
          <c:dPt>
            <c:idx val="16"/>
            <c:invertIfNegative val="0"/>
            <c:bubble3D val="0"/>
            <c:extLst>
              <c:ext xmlns:c16="http://schemas.microsoft.com/office/drawing/2014/chart" uri="{C3380CC4-5D6E-409C-BE32-E72D297353CC}">
                <c16:uniqueId val="{00000002-549F-4604-9139-FA6A6AFED0AB}"/>
              </c:ext>
            </c:extLst>
          </c:dPt>
          <c:dPt>
            <c:idx val="18"/>
            <c:invertIfNegative val="0"/>
            <c:bubble3D val="0"/>
            <c:spPr>
              <a:solidFill>
                <a:schemeClr val="accent6">
                  <a:lumMod val="75000"/>
                </a:schemeClr>
              </a:solidFill>
              <a:ln>
                <a:noFill/>
              </a:ln>
              <a:effectLst/>
            </c:spPr>
            <c:extLst>
              <c:ext xmlns:c16="http://schemas.microsoft.com/office/drawing/2014/chart" uri="{C3380CC4-5D6E-409C-BE32-E72D297353CC}">
                <c16:uniqueId val="{00000004-549F-4604-9139-FA6A6AFED0AB}"/>
              </c:ext>
            </c:extLst>
          </c:dPt>
          <c:cat>
            <c:strRef>
              <c:f>[利用の推移統計データ_20171124.xlsx]Sheet1!$A$8:$A$26</c:f>
              <c:strCache>
                <c:ptCount val="19"/>
                <c:pt idx="0">
                  <c:v>2008</c:v>
                </c:pt>
                <c:pt idx="1">
                  <c:v>2009A</c:v>
                </c:pt>
                <c:pt idx="2">
                  <c:v>2009B</c:v>
                </c:pt>
                <c:pt idx="3">
                  <c:v>2010A</c:v>
                </c:pt>
                <c:pt idx="4">
                  <c:v>2010B</c:v>
                </c:pt>
                <c:pt idx="5">
                  <c:v>2011A</c:v>
                </c:pt>
                <c:pt idx="6">
                  <c:v>2011B</c:v>
                </c:pt>
                <c:pt idx="7">
                  <c:v>2012A</c:v>
                </c:pt>
                <c:pt idx="8">
                  <c:v>2012B</c:v>
                </c:pt>
                <c:pt idx="9">
                  <c:v>2013A</c:v>
                </c:pt>
                <c:pt idx="10">
                  <c:v>2013B</c:v>
                </c:pt>
                <c:pt idx="11">
                  <c:v>2014A</c:v>
                </c:pt>
                <c:pt idx="12">
                  <c:v>2014B</c:v>
                </c:pt>
                <c:pt idx="13">
                  <c:v>2015A</c:v>
                </c:pt>
                <c:pt idx="14">
                  <c:v>2016A</c:v>
                </c:pt>
                <c:pt idx="15">
                  <c:v>2016B</c:v>
                </c:pt>
                <c:pt idx="16">
                  <c:v>2017A</c:v>
                </c:pt>
                <c:pt idx="17">
                  <c:v>2017B</c:v>
                </c:pt>
                <c:pt idx="18">
                  <c:v>2018A</c:v>
                </c:pt>
              </c:strCache>
            </c:strRef>
          </c:cat>
          <c:val>
            <c:numRef>
              <c:f>[利用の推移統計データ_20171124.xlsx]Sheet1!$D$8:$D$26</c:f>
              <c:numCache>
                <c:formatCode>General</c:formatCode>
                <c:ptCount val="19"/>
                <c:pt idx="0">
                  <c:v>20</c:v>
                </c:pt>
                <c:pt idx="1">
                  <c:v>64</c:v>
                </c:pt>
                <c:pt idx="2">
                  <c:v>45</c:v>
                </c:pt>
                <c:pt idx="3">
                  <c:v>62</c:v>
                </c:pt>
                <c:pt idx="4">
                  <c:v>69</c:v>
                </c:pt>
                <c:pt idx="5">
                  <c:v>95</c:v>
                </c:pt>
                <c:pt idx="6">
                  <c:v>46</c:v>
                </c:pt>
                <c:pt idx="7">
                  <c:v>124</c:v>
                </c:pt>
                <c:pt idx="8">
                  <c:v>174</c:v>
                </c:pt>
                <c:pt idx="9">
                  <c:v>164</c:v>
                </c:pt>
                <c:pt idx="10">
                  <c:v>82</c:v>
                </c:pt>
                <c:pt idx="11">
                  <c:v>187</c:v>
                </c:pt>
                <c:pt idx="12">
                  <c:v>190</c:v>
                </c:pt>
                <c:pt idx="13">
                  <c:v>199</c:v>
                </c:pt>
                <c:pt idx="14">
                  <c:v>107</c:v>
                </c:pt>
                <c:pt idx="15">
                  <c:v>105</c:v>
                </c:pt>
                <c:pt idx="16">
                  <c:v>179</c:v>
                </c:pt>
                <c:pt idx="17">
                  <c:v>202</c:v>
                </c:pt>
                <c:pt idx="18">
                  <c:v>287</c:v>
                </c:pt>
              </c:numCache>
            </c:numRef>
          </c:val>
          <c:extLst>
            <c:ext xmlns:c16="http://schemas.microsoft.com/office/drawing/2014/chart" uri="{C3380CC4-5D6E-409C-BE32-E72D297353CC}">
              <c16:uniqueId val="{00000005-549F-4604-9139-FA6A6AFED0AB}"/>
            </c:ext>
          </c:extLst>
        </c:ser>
        <c:ser>
          <c:idx val="1"/>
          <c:order val="2"/>
          <c:tx>
            <c:strRef>
              <c:f>[利用の推移統計データ_20171124.xlsx]Sheet1!$E$7</c:f>
              <c:strCache>
                <c:ptCount val="1"/>
                <c:pt idx="0">
                  <c:v>Reserved</c:v>
                </c:pt>
              </c:strCache>
            </c:strRef>
          </c:tx>
          <c:spPr>
            <a:solidFill>
              <a:schemeClr val="accent2"/>
            </a:solidFill>
            <a:ln>
              <a:noFill/>
            </a:ln>
            <a:effectLst/>
          </c:spPr>
          <c:invertIfNegative val="0"/>
          <c:cat>
            <c:strRef>
              <c:f>[利用の推移統計データ_20171124.xlsx]Sheet1!$A$8:$A$26</c:f>
              <c:strCache>
                <c:ptCount val="19"/>
                <c:pt idx="0">
                  <c:v>2008</c:v>
                </c:pt>
                <c:pt idx="1">
                  <c:v>2009A</c:v>
                </c:pt>
                <c:pt idx="2">
                  <c:v>2009B</c:v>
                </c:pt>
                <c:pt idx="3">
                  <c:v>2010A</c:v>
                </c:pt>
                <c:pt idx="4">
                  <c:v>2010B</c:v>
                </c:pt>
                <c:pt idx="5">
                  <c:v>2011A</c:v>
                </c:pt>
                <c:pt idx="6">
                  <c:v>2011B</c:v>
                </c:pt>
                <c:pt idx="7">
                  <c:v>2012A</c:v>
                </c:pt>
                <c:pt idx="8">
                  <c:v>2012B</c:v>
                </c:pt>
                <c:pt idx="9">
                  <c:v>2013A</c:v>
                </c:pt>
                <c:pt idx="10">
                  <c:v>2013B</c:v>
                </c:pt>
                <c:pt idx="11">
                  <c:v>2014A</c:v>
                </c:pt>
                <c:pt idx="12">
                  <c:v>2014B</c:v>
                </c:pt>
                <c:pt idx="13">
                  <c:v>2015A</c:v>
                </c:pt>
                <c:pt idx="14">
                  <c:v>2016A</c:v>
                </c:pt>
                <c:pt idx="15">
                  <c:v>2016B</c:v>
                </c:pt>
                <c:pt idx="16">
                  <c:v>2017A</c:v>
                </c:pt>
                <c:pt idx="17">
                  <c:v>2017B</c:v>
                </c:pt>
                <c:pt idx="18">
                  <c:v>2018A</c:v>
                </c:pt>
              </c:strCache>
            </c:strRef>
          </c:cat>
          <c:val>
            <c:numRef>
              <c:f>[利用の推移統計データ_20171124.xlsx]Sheet1!$E$8:$E$26</c:f>
              <c:numCache>
                <c:formatCode>General</c:formatCode>
                <c:ptCount val="19"/>
                <c:pt idx="0">
                  <c:v>0</c:v>
                </c:pt>
                <c:pt idx="1">
                  <c:v>0</c:v>
                </c:pt>
                <c:pt idx="2">
                  <c:v>0</c:v>
                </c:pt>
                <c:pt idx="3">
                  <c:v>0</c:v>
                </c:pt>
                <c:pt idx="4">
                  <c:v>0</c:v>
                </c:pt>
                <c:pt idx="5">
                  <c:v>34</c:v>
                </c:pt>
                <c:pt idx="6">
                  <c:v>12</c:v>
                </c:pt>
                <c:pt idx="7">
                  <c:v>20</c:v>
                </c:pt>
                <c:pt idx="8">
                  <c:v>41</c:v>
                </c:pt>
                <c:pt idx="9">
                  <c:v>29</c:v>
                </c:pt>
                <c:pt idx="10">
                  <c:v>57</c:v>
                </c:pt>
                <c:pt idx="11">
                  <c:v>50</c:v>
                </c:pt>
                <c:pt idx="12">
                  <c:v>52</c:v>
                </c:pt>
                <c:pt idx="13">
                  <c:v>45</c:v>
                </c:pt>
                <c:pt idx="14">
                  <c:v>192</c:v>
                </c:pt>
                <c:pt idx="15">
                  <c:v>157</c:v>
                </c:pt>
                <c:pt idx="16">
                  <c:v>72</c:v>
                </c:pt>
                <c:pt idx="17">
                  <c:v>124</c:v>
                </c:pt>
              </c:numCache>
            </c:numRef>
          </c:val>
          <c:extLst>
            <c:ext xmlns:c16="http://schemas.microsoft.com/office/drawing/2014/chart" uri="{C3380CC4-5D6E-409C-BE32-E72D297353CC}">
              <c16:uniqueId val="{00000006-549F-4604-9139-FA6A6AFED0AB}"/>
            </c:ext>
          </c:extLst>
        </c:ser>
        <c:ser>
          <c:idx val="2"/>
          <c:order val="3"/>
          <c:tx>
            <c:strRef>
              <c:f>[利用の推移統計データ_20171124.xlsx]Sheet1!$F$7</c:f>
              <c:strCache>
                <c:ptCount val="1"/>
                <c:pt idx="0">
                  <c:v>Not Approved</c:v>
                </c:pt>
              </c:strCache>
            </c:strRef>
          </c:tx>
          <c:spPr>
            <a:solidFill>
              <a:schemeClr val="accent3"/>
            </a:solidFill>
            <a:ln>
              <a:noFill/>
            </a:ln>
            <a:effectLst/>
          </c:spPr>
          <c:invertIfNegative val="0"/>
          <c:cat>
            <c:strRef>
              <c:f>[利用の推移統計データ_20171124.xlsx]Sheet1!$A$8:$A$26</c:f>
              <c:strCache>
                <c:ptCount val="19"/>
                <c:pt idx="0">
                  <c:v>2008</c:v>
                </c:pt>
                <c:pt idx="1">
                  <c:v>2009A</c:v>
                </c:pt>
                <c:pt idx="2">
                  <c:v>2009B</c:v>
                </c:pt>
                <c:pt idx="3">
                  <c:v>2010A</c:v>
                </c:pt>
                <c:pt idx="4">
                  <c:v>2010B</c:v>
                </c:pt>
                <c:pt idx="5">
                  <c:v>2011A</c:v>
                </c:pt>
                <c:pt idx="6">
                  <c:v>2011B</c:v>
                </c:pt>
                <c:pt idx="7">
                  <c:v>2012A</c:v>
                </c:pt>
                <c:pt idx="8">
                  <c:v>2012B</c:v>
                </c:pt>
                <c:pt idx="9">
                  <c:v>2013A</c:v>
                </c:pt>
                <c:pt idx="10">
                  <c:v>2013B</c:v>
                </c:pt>
                <c:pt idx="11">
                  <c:v>2014A</c:v>
                </c:pt>
                <c:pt idx="12">
                  <c:v>2014B</c:v>
                </c:pt>
                <c:pt idx="13">
                  <c:v>2015A</c:v>
                </c:pt>
                <c:pt idx="14">
                  <c:v>2016A</c:v>
                </c:pt>
                <c:pt idx="15">
                  <c:v>2016B</c:v>
                </c:pt>
                <c:pt idx="16">
                  <c:v>2017A</c:v>
                </c:pt>
                <c:pt idx="17">
                  <c:v>2017B</c:v>
                </c:pt>
                <c:pt idx="18">
                  <c:v>2018A</c:v>
                </c:pt>
              </c:strCache>
            </c:strRef>
          </c:cat>
          <c:val>
            <c:numRef>
              <c:f>[利用の推移統計データ_20171124.xlsx]Sheet1!$F$8:$F$26</c:f>
              <c:numCache>
                <c:formatCode>General</c:formatCode>
                <c:ptCount val="19"/>
                <c:pt idx="0">
                  <c:v>11</c:v>
                </c:pt>
                <c:pt idx="1">
                  <c:v>12</c:v>
                </c:pt>
                <c:pt idx="2">
                  <c:v>4</c:v>
                </c:pt>
                <c:pt idx="3">
                  <c:v>20</c:v>
                </c:pt>
                <c:pt idx="4">
                  <c:v>21</c:v>
                </c:pt>
                <c:pt idx="5">
                  <c:v>0</c:v>
                </c:pt>
                <c:pt idx="6">
                  <c:v>1</c:v>
                </c:pt>
                <c:pt idx="7">
                  <c:v>6</c:v>
                </c:pt>
                <c:pt idx="8">
                  <c:v>33</c:v>
                </c:pt>
                <c:pt idx="9">
                  <c:v>30</c:v>
                </c:pt>
                <c:pt idx="10">
                  <c:v>135</c:v>
                </c:pt>
                <c:pt idx="11">
                  <c:v>86</c:v>
                </c:pt>
                <c:pt idx="12">
                  <c:v>97</c:v>
                </c:pt>
                <c:pt idx="13">
                  <c:v>79</c:v>
                </c:pt>
                <c:pt idx="14">
                  <c:v>17</c:v>
                </c:pt>
                <c:pt idx="15">
                  <c:v>9</c:v>
                </c:pt>
                <c:pt idx="16">
                  <c:v>12</c:v>
                </c:pt>
                <c:pt idx="17">
                  <c:v>26</c:v>
                </c:pt>
              </c:numCache>
            </c:numRef>
          </c:val>
          <c:extLst>
            <c:ext xmlns:c16="http://schemas.microsoft.com/office/drawing/2014/chart" uri="{C3380CC4-5D6E-409C-BE32-E72D297353CC}">
              <c16:uniqueId val="{00000007-549F-4604-9139-FA6A6AFED0AB}"/>
            </c:ext>
          </c:extLst>
        </c:ser>
        <c:dLbls>
          <c:showLegendKey val="0"/>
          <c:showVal val="0"/>
          <c:showCatName val="0"/>
          <c:showSerName val="0"/>
          <c:showPercent val="0"/>
          <c:showBubbleSize val="0"/>
        </c:dLbls>
        <c:gapWidth val="75"/>
        <c:overlap val="100"/>
        <c:axId val="-2096327672"/>
        <c:axId val="-2059241640"/>
      </c:barChart>
      <c:lineChart>
        <c:grouping val="standard"/>
        <c:varyColors val="0"/>
        <c:ser>
          <c:idx val="5"/>
          <c:order val="6"/>
          <c:tx>
            <c:strRef>
              <c:f>[利用の推移統計データ_20171124.xlsx]Sheet1!$G$7</c:f>
              <c:strCache>
                <c:ptCount val="1"/>
                <c:pt idx="0">
                  <c:v>Conducted</c:v>
                </c:pt>
              </c:strCache>
              <c:extLst xmlns:c15="http://schemas.microsoft.com/office/drawing/2012/chart"/>
            </c:strRef>
          </c:tx>
          <c:spPr>
            <a:ln w="28575" cap="rnd">
              <a:solidFill>
                <a:srgbClr val="FFFF00"/>
              </a:solidFill>
              <a:round/>
            </a:ln>
            <a:effectLst/>
          </c:spPr>
          <c:marker>
            <c:symbol val="circle"/>
            <c:size val="5"/>
            <c:spPr>
              <a:solidFill>
                <a:srgbClr val="FFFF00"/>
              </a:solidFill>
              <a:ln w="9525">
                <a:solidFill>
                  <a:schemeClr val="accent6"/>
                </a:solidFill>
              </a:ln>
              <a:effectLst/>
            </c:spPr>
          </c:marker>
          <c:cat>
            <c:strRef>
              <c:f>[利用の推移統計データ_20171124.xlsx]Sheet1!$A$8:$A$26</c:f>
              <c:strCache>
                <c:ptCount val="19"/>
                <c:pt idx="0">
                  <c:v>2008</c:v>
                </c:pt>
                <c:pt idx="1">
                  <c:v>2009A</c:v>
                </c:pt>
                <c:pt idx="2">
                  <c:v>2009B</c:v>
                </c:pt>
                <c:pt idx="3">
                  <c:v>2010A</c:v>
                </c:pt>
                <c:pt idx="4">
                  <c:v>2010B</c:v>
                </c:pt>
                <c:pt idx="5">
                  <c:v>2011A</c:v>
                </c:pt>
                <c:pt idx="6">
                  <c:v>2011B</c:v>
                </c:pt>
                <c:pt idx="7">
                  <c:v>2012A</c:v>
                </c:pt>
                <c:pt idx="8">
                  <c:v>2012B</c:v>
                </c:pt>
                <c:pt idx="9">
                  <c:v>2013A</c:v>
                </c:pt>
                <c:pt idx="10">
                  <c:v>2013B</c:v>
                </c:pt>
                <c:pt idx="11">
                  <c:v>2014A</c:v>
                </c:pt>
                <c:pt idx="12">
                  <c:v>2014B</c:v>
                </c:pt>
                <c:pt idx="13">
                  <c:v>2015A</c:v>
                </c:pt>
                <c:pt idx="14">
                  <c:v>2016A</c:v>
                </c:pt>
                <c:pt idx="15">
                  <c:v>2016B</c:v>
                </c:pt>
                <c:pt idx="16">
                  <c:v>2017A</c:v>
                </c:pt>
                <c:pt idx="17">
                  <c:v>2017B</c:v>
                </c:pt>
                <c:pt idx="18">
                  <c:v>2018A</c:v>
                </c:pt>
              </c:strCache>
            </c:strRef>
          </c:cat>
          <c:val>
            <c:numRef>
              <c:f>[利用の推移統計データ_20171124.xlsx]Sheet1!$G$8:$G$26</c:f>
              <c:numCache>
                <c:formatCode>General</c:formatCode>
                <c:ptCount val="19"/>
                <c:pt idx="0">
                  <c:v>15</c:v>
                </c:pt>
                <c:pt idx="1">
                  <c:v>36</c:v>
                </c:pt>
                <c:pt idx="2">
                  <c:v>39</c:v>
                </c:pt>
                <c:pt idx="3">
                  <c:v>54</c:v>
                </c:pt>
                <c:pt idx="4">
                  <c:v>49</c:v>
                </c:pt>
                <c:pt idx="5">
                  <c:v>0</c:v>
                </c:pt>
                <c:pt idx="6">
                  <c:v>25</c:v>
                </c:pt>
                <c:pt idx="7">
                  <c:v>124</c:v>
                </c:pt>
                <c:pt idx="8">
                  <c:v>189</c:v>
                </c:pt>
                <c:pt idx="9">
                  <c:v>64</c:v>
                </c:pt>
                <c:pt idx="10">
                  <c:v>78</c:v>
                </c:pt>
                <c:pt idx="11">
                  <c:v>229</c:v>
                </c:pt>
                <c:pt idx="12">
                  <c:v>159</c:v>
                </c:pt>
                <c:pt idx="13">
                  <c:v>183</c:v>
                </c:pt>
                <c:pt idx="14">
                  <c:v>131</c:v>
                </c:pt>
                <c:pt idx="15">
                  <c:v>109</c:v>
                </c:pt>
              </c:numCache>
            </c:numRef>
          </c:val>
          <c:smooth val="0"/>
          <c:extLst>
            <c:ext xmlns:c16="http://schemas.microsoft.com/office/drawing/2014/chart" uri="{C3380CC4-5D6E-409C-BE32-E72D297353CC}">
              <c16:uniqueId val="{00000008-549F-4604-9139-FA6A6AFED0AB}"/>
            </c:ext>
          </c:extLst>
        </c:ser>
        <c:dLbls>
          <c:showLegendKey val="0"/>
          <c:showVal val="0"/>
          <c:showCatName val="0"/>
          <c:showSerName val="0"/>
          <c:showPercent val="0"/>
          <c:showBubbleSize val="0"/>
        </c:dLbls>
        <c:marker val="1"/>
        <c:smooth val="0"/>
        <c:axId val="-2096327672"/>
        <c:axId val="-2059241640"/>
        <c:extLst>
          <c:ext xmlns:c15="http://schemas.microsoft.com/office/drawing/2012/chart" uri="{02D57815-91ED-43cb-92C2-25804820EDAC}">
            <c15:filteredLineSeries>
              <c15:ser>
                <c:idx val="6"/>
                <c:order val="0"/>
                <c:tx>
                  <c:strRef>
                    <c:extLst>
                      <c:ext uri="{02D57815-91ED-43cb-92C2-25804820EDAC}">
                        <c15:formulaRef>
                          <c15:sqref>[利用の推移統計データ_20171124.xlsx]Sheet1!$C$7</c15:sqref>
                        </c15:formulaRef>
                      </c:ext>
                    </c:extLst>
                    <c:strCache>
                      <c:ptCount val="1"/>
                      <c:pt idx="0">
                        <c:v>Submitted</c:v>
                      </c:pt>
                    </c:strCache>
                  </c:strRef>
                </c:tx>
                <c:spPr>
                  <a:ln w="28575" cap="rnd">
                    <a:noFill/>
                    <a:round/>
                  </a:ln>
                  <a:effectLst/>
                </c:spPr>
                <c:marker>
                  <c:symbol val="circle"/>
                  <c:size val="5"/>
                  <c:spPr>
                    <a:noFill/>
                    <a:ln w="9525">
                      <a:noFill/>
                    </a:ln>
                    <a:effectLst/>
                  </c:spPr>
                </c:marker>
                <c:cat>
                  <c:strRef>
                    <c:extLst>
                      <c:ext uri="{02D57815-91ED-43cb-92C2-25804820EDAC}">
                        <c15:formulaRef>
                          <c15:sqref>[利用の推移統計データ_20171124.xlsx]Sheet1!$A$8:$A$26</c15:sqref>
                        </c15:formulaRef>
                      </c:ext>
                    </c:extLst>
                    <c:strCache>
                      <c:ptCount val="19"/>
                      <c:pt idx="0">
                        <c:v>2008</c:v>
                      </c:pt>
                      <c:pt idx="1">
                        <c:v>2009A</c:v>
                      </c:pt>
                      <c:pt idx="2">
                        <c:v>2009B</c:v>
                      </c:pt>
                      <c:pt idx="3">
                        <c:v>2010A</c:v>
                      </c:pt>
                      <c:pt idx="4">
                        <c:v>2010B</c:v>
                      </c:pt>
                      <c:pt idx="5">
                        <c:v>2011A</c:v>
                      </c:pt>
                      <c:pt idx="6">
                        <c:v>2011B</c:v>
                      </c:pt>
                      <c:pt idx="7">
                        <c:v>2012A</c:v>
                      </c:pt>
                      <c:pt idx="8">
                        <c:v>2012B</c:v>
                      </c:pt>
                      <c:pt idx="9">
                        <c:v>2013A</c:v>
                      </c:pt>
                      <c:pt idx="10">
                        <c:v>2013B</c:v>
                      </c:pt>
                      <c:pt idx="11">
                        <c:v>2014A</c:v>
                      </c:pt>
                      <c:pt idx="12">
                        <c:v>2014B</c:v>
                      </c:pt>
                      <c:pt idx="13">
                        <c:v>2015A</c:v>
                      </c:pt>
                      <c:pt idx="14">
                        <c:v>2016A</c:v>
                      </c:pt>
                      <c:pt idx="15">
                        <c:v>2016B</c:v>
                      </c:pt>
                      <c:pt idx="16">
                        <c:v>2017A</c:v>
                      </c:pt>
                      <c:pt idx="17">
                        <c:v>2017B</c:v>
                      </c:pt>
                      <c:pt idx="18">
                        <c:v>2018A</c:v>
                      </c:pt>
                    </c:strCache>
                  </c:strRef>
                </c:cat>
                <c:val>
                  <c:numRef>
                    <c:extLst>
                      <c:ext uri="{02D57815-91ED-43cb-92C2-25804820EDAC}">
                        <c15:formulaRef>
                          <c15:sqref>[利用の推移統計データ_20171124.xlsx]Sheet1!$C$8:$C$25</c15:sqref>
                        </c15:formulaRef>
                      </c:ext>
                    </c:extLst>
                    <c:numCache>
                      <c:formatCode>General</c:formatCode>
                      <c:ptCount val="18"/>
                      <c:pt idx="0">
                        <c:v>31</c:v>
                      </c:pt>
                      <c:pt idx="1">
                        <c:v>76</c:v>
                      </c:pt>
                      <c:pt idx="2">
                        <c:v>49</c:v>
                      </c:pt>
                      <c:pt idx="3">
                        <c:v>82</c:v>
                      </c:pt>
                      <c:pt idx="4">
                        <c:v>90</c:v>
                      </c:pt>
                      <c:pt idx="5">
                        <c:v>129</c:v>
                      </c:pt>
                      <c:pt idx="6">
                        <c:v>59</c:v>
                      </c:pt>
                      <c:pt idx="7">
                        <c:v>150</c:v>
                      </c:pt>
                      <c:pt idx="8">
                        <c:v>248</c:v>
                      </c:pt>
                      <c:pt idx="9">
                        <c:v>223</c:v>
                      </c:pt>
                      <c:pt idx="10">
                        <c:v>274</c:v>
                      </c:pt>
                      <c:pt idx="11">
                        <c:v>323</c:v>
                      </c:pt>
                      <c:pt idx="12">
                        <c:v>339</c:v>
                      </c:pt>
                      <c:pt idx="13">
                        <c:v>323</c:v>
                      </c:pt>
                      <c:pt idx="14">
                        <c:v>316</c:v>
                      </c:pt>
                      <c:pt idx="15">
                        <c:v>272</c:v>
                      </c:pt>
                      <c:pt idx="16">
                        <c:v>263</c:v>
                      </c:pt>
                      <c:pt idx="17">
                        <c:v>352</c:v>
                      </c:pt>
                    </c:numCache>
                  </c:numRef>
                </c:val>
                <c:smooth val="0"/>
                <c:extLst>
                  <c:ext xmlns:c16="http://schemas.microsoft.com/office/drawing/2014/chart" uri="{C3380CC4-5D6E-409C-BE32-E72D297353CC}">
                    <c16:uniqueId val="{00000009-549F-4604-9139-FA6A6AFED0AB}"/>
                  </c:ext>
                </c:extLst>
              </c15:ser>
            </c15:filteredLineSeries>
          </c:ext>
        </c:extLst>
      </c:lineChart>
      <c:catAx>
        <c:axId val="-2096327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600" b="0" i="0" u="none" strike="noStrike" kern="1200" baseline="0">
                <a:solidFill>
                  <a:schemeClr val="tx1">
                    <a:lumMod val="65000"/>
                    <a:lumOff val="35000"/>
                  </a:schemeClr>
                </a:solidFill>
                <a:latin typeface="+mn-lt"/>
                <a:ea typeface="+mn-ea"/>
                <a:cs typeface="+mn-cs"/>
              </a:defRPr>
            </a:pPr>
            <a:endParaRPr lang="sv-SE"/>
          </a:p>
        </c:txPr>
        <c:crossAx val="-2059241640"/>
        <c:crosses val="autoZero"/>
        <c:auto val="1"/>
        <c:lblAlgn val="ctr"/>
        <c:lblOffset val="100"/>
        <c:noMultiLvlLbl val="0"/>
      </c:catAx>
      <c:valAx>
        <c:axId val="-2059241640"/>
        <c:scaling>
          <c:orientation val="minMax"/>
          <c:max val="500"/>
        </c:scaling>
        <c:delete val="0"/>
        <c:axPos val="l"/>
        <c:title>
          <c:tx>
            <c:rich>
              <a:bodyPr rot="-5400000" spcFirstLastPara="1" vertOverflow="ellipsis" vert="horz" wrap="square" anchor="ctr" anchorCtr="1"/>
              <a:lstStyle/>
              <a:p>
                <a:pPr>
                  <a:defRPr lang="ja-JP" sz="1600" b="0" i="0" u="none" strike="noStrike" kern="1200" baseline="0">
                    <a:solidFill>
                      <a:schemeClr val="tx1">
                        <a:lumMod val="65000"/>
                        <a:lumOff val="35000"/>
                      </a:schemeClr>
                    </a:solidFill>
                    <a:latin typeface="+mn-lt"/>
                    <a:ea typeface="+mn-ea"/>
                    <a:cs typeface="+mn-cs"/>
                  </a:defRPr>
                </a:pPr>
                <a:r>
                  <a:rPr lang="en-US" altLang="ja-JP" sz="1600" b="0" i="0" baseline="0">
                    <a:effectLst/>
                  </a:rPr>
                  <a:t>Approved/Reserved/Not approved/Conducted proposals(#)</a:t>
                </a:r>
                <a:endParaRPr lang="ja-JP" altLang="ja-JP" sz="1600">
                  <a:effectLst/>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200" b="0" i="0" u="none" strike="noStrike" kern="1200" baseline="0">
                <a:solidFill>
                  <a:schemeClr val="tx1">
                    <a:lumMod val="65000"/>
                    <a:lumOff val="35000"/>
                  </a:schemeClr>
                </a:solidFill>
                <a:latin typeface="+mn-lt"/>
                <a:ea typeface="+mn-ea"/>
                <a:cs typeface="+mn-cs"/>
              </a:defRPr>
            </a:pPr>
            <a:endParaRPr lang="sv-SE"/>
          </a:p>
        </c:txPr>
        <c:crossAx val="-2096327672"/>
        <c:crosses val="autoZero"/>
        <c:crossBetween val="between"/>
      </c:valAx>
      <c:valAx>
        <c:axId val="-2096487768"/>
        <c:scaling>
          <c:orientation val="minMax"/>
          <c:max val="200"/>
          <c:min val="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600" b="0" i="0" u="none" strike="noStrike" kern="1200" baseline="0">
                    <a:solidFill>
                      <a:schemeClr val="tx1">
                        <a:lumMod val="65000"/>
                        <a:lumOff val="35000"/>
                      </a:schemeClr>
                    </a:solidFill>
                    <a:latin typeface="+mn-lt"/>
                    <a:ea typeface="+mn-ea"/>
                    <a:cs typeface="+mn-cs"/>
                  </a:defRPr>
                </a:pPr>
                <a:r>
                  <a:rPr lang="en-US" altLang="ja-JP" sz="1600"/>
                  <a:t>Available</a:t>
                </a:r>
                <a:r>
                  <a:rPr lang="en-US" altLang="ja-JP" sz="1600" baseline="0"/>
                  <a:t> </a:t>
                </a:r>
                <a:r>
                  <a:rPr lang="en-US" altLang="ja-JP" sz="1600"/>
                  <a:t>BT(days) /</a:t>
                </a:r>
                <a:r>
                  <a:rPr lang="en-US" altLang="ja-JP" sz="1600" baseline="0"/>
                  <a:t> </a:t>
                </a:r>
                <a:r>
                  <a:rPr lang="en-US" altLang="ja-JP" sz="1600"/>
                  <a:t>Instruments(#)</a:t>
                </a:r>
                <a:endParaRPr lang="ja-JP" altLang="en-US" sz="1600"/>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200" b="0" i="0" u="none" strike="noStrike" kern="1200" baseline="0">
                <a:solidFill>
                  <a:schemeClr val="tx1">
                    <a:lumMod val="65000"/>
                    <a:lumOff val="35000"/>
                  </a:schemeClr>
                </a:solidFill>
                <a:latin typeface="+mn-lt"/>
                <a:ea typeface="+mn-ea"/>
                <a:cs typeface="+mn-cs"/>
              </a:defRPr>
            </a:pPr>
            <a:endParaRPr lang="sv-SE"/>
          </a:p>
        </c:txPr>
        <c:crossAx val="-2116999000"/>
        <c:crosses val="max"/>
        <c:crossBetween val="between"/>
      </c:valAx>
      <c:catAx>
        <c:axId val="-2116999000"/>
        <c:scaling>
          <c:orientation val="minMax"/>
        </c:scaling>
        <c:delete val="1"/>
        <c:axPos val="b"/>
        <c:numFmt formatCode="General" sourceLinked="1"/>
        <c:majorTickMark val="none"/>
        <c:minorTickMark val="none"/>
        <c:tickLblPos val="nextTo"/>
        <c:crossAx val="-2096487768"/>
        <c:crosses val="autoZero"/>
        <c:auto val="1"/>
        <c:lblAlgn val="ctr"/>
        <c:lblOffset val="100"/>
        <c:noMultiLvlLbl val="0"/>
      </c:cat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lang="ja-JP"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'top10%'!$A$2</c:f>
              <c:strCache>
                <c:ptCount val="1"/>
                <c:pt idx="0">
                  <c:v>Paper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ja-JP" sz="7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'top10%'!$B$1:$L$1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extLst/>
            </c:numRef>
          </c:cat>
          <c:val>
            <c:numRef>
              <c:f>'top10%'!$B$2:$L$2</c:f>
              <c:numCache>
                <c:formatCode>General</c:formatCode>
                <c:ptCount val="10"/>
                <c:pt idx="0">
                  <c:v>10</c:v>
                </c:pt>
                <c:pt idx="1">
                  <c:v>13</c:v>
                </c:pt>
                <c:pt idx="2">
                  <c:v>18</c:v>
                </c:pt>
                <c:pt idx="3">
                  <c:v>31</c:v>
                </c:pt>
                <c:pt idx="4">
                  <c:v>43</c:v>
                </c:pt>
                <c:pt idx="5">
                  <c:v>54</c:v>
                </c:pt>
                <c:pt idx="6">
                  <c:v>56</c:v>
                </c:pt>
                <c:pt idx="7">
                  <c:v>69</c:v>
                </c:pt>
                <c:pt idx="8">
                  <c:v>86</c:v>
                </c:pt>
                <c:pt idx="9">
                  <c:v>38</c:v>
                </c:pt>
              </c:numCache>
              <c:extLst/>
            </c:numRef>
          </c:val>
          <c:extLst>
            <c:ext xmlns:c16="http://schemas.microsoft.com/office/drawing/2014/chart" uri="{C3380CC4-5D6E-409C-BE32-E72D297353CC}">
              <c16:uniqueId val="{00000000-3C7E-4568-9338-17366256A0FA}"/>
            </c:ext>
          </c:extLst>
        </c:ser>
        <c:dLbls>
          <c:showLegendKey val="0"/>
          <c:showVal val="1"/>
          <c:showCatName val="0"/>
          <c:showSerName val="0"/>
          <c:showPercent val="0"/>
          <c:showBubbleSize val="0"/>
        </c:dLbls>
        <c:gapWidth val="150"/>
        <c:overlap val="100"/>
        <c:axId val="-2114690104"/>
        <c:axId val="-2114330040"/>
      </c:barChart>
      <c:lineChart>
        <c:grouping val="standard"/>
        <c:varyColors val="0"/>
        <c:dLbls>
          <c:showLegendKey val="0"/>
          <c:showVal val="1"/>
          <c:showCatName val="0"/>
          <c:showSerName val="0"/>
          <c:showPercent val="0"/>
          <c:showBubbleSize val="0"/>
        </c:dLbls>
        <c:marker val="1"/>
        <c:smooth val="0"/>
        <c:axId val="-2114690104"/>
        <c:axId val="-2114330040"/>
        <c:extLst>
          <c:ext xmlns:c15="http://schemas.microsoft.com/office/drawing/2012/chart" uri="{02D57815-91ED-43cb-92C2-25804820EDAC}">
            <c15:filteredLineSeries>
              <c15:ser>
                <c:idx val="4"/>
                <c:order val="1"/>
                <c:tx>
                  <c:strRef>
                    <c:extLst>
                      <c:ext uri="{02D57815-91ED-43cb-92C2-25804820EDAC}">
                        <c15:formulaRef>
                          <c15:sqref>'top10%'!$A$6</c15:sqref>
                        </c15:formulaRef>
                      </c:ext>
                    </c:extLst>
                    <c:strCache>
                      <c:ptCount val="1"/>
                      <c:pt idx="0">
                        <c:v>Top10% sample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elete val="1"/>
                </c:dLbls>
                <c:cat>
                  <c:numRef>
                    <c:extLst>
                      <c:ext uri="{02D57815-91ED-43cb-92C2-25804820EDAC}">
                        <c15:formulaRef>
                          <c15:sqref>'top10%'!$B$1:$L$1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c:ext uri="{02D57815-91ED-43cb-92C2-25804820EDAC}">
                        <c15:formulaRef>
                          <c15:sqref>'top10%'!$B$6:$L$6</c15:sqref>
                        </c15:formulaRef>
                      </c:ext>
                    </c:extLst>
                    <c:numCache>
                      <c:formatCode>General</c:formatCode>
                      <c:ptCount val="10"/>
                      <c:pt idx="0">
                        <c:v>15</c:v>
                      </c:pt>
                      <c:pt idx="1">
                        <c:v>57</c:v>
                      </c:pt>
                      <c:pt idx="2">
                        <c:v>23</c:v>
                      </c:pt>
                      <c:pt idx="3">
                        <c:v>58</c:v>
                      </c:pt>
                      <c:pt idx="4">
                        <c:v>47</c:v>
                      </c:pt>
                      <c:pt idx="5">
                        <c:v>73</c:v>
                      </c:pt>
                      <c:pt idx="6">
                        <c:v>78</c:v>
                      </c:pt>
                      <c:pt idx="7">
                        <c:v>66</c:v>
                      </c:pt>
                    </c:numCache>
                  </c:numRef>
                </c:val>
                <c:smooth val="0"/>
                <c:extLst>
                  <c:ext xmlns:c16="http://schemas.microsoft.com/office/drawing/2014/chart" uri="{C3380CC4-5D6E-409C-BE32-E72D297353CC}">
                    <c16:uniqueId val="{00000002-3C7E-4568-9338-17366256A0FA}"/>
                  </c:ext>
                </c:extLst>
              </c15:ser>
            </c15:filteredLineSeries>
          </c:ext>
        </c:extLst>
      </c:lineChart>
      <c:lineChart>
        <c:grouping val="standard"/>
        <c:varyColors val="0"/>
        <c:ser>
          <c:idx val="5"/>
          <c:order val="2"/>
          <c:tx>
            <c:strRef>
              <c:f>'top10%'!$A$7</c:f>
              <c:strCache>
                <c:ptCount val="1"/>
                <c:pt idx="0">
                  <c:v>Top10% proportion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cat>
            <c:numRef>
              <c:f>'top10%'!$B$1:$L$1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extLst/>
            </c:numRef>
          </c:cat>
          <c:val>
            <c:numRef>
              <c:f>'top10%'!$B$7:$L$7</c:f>
              <c:numCache>
                <c:formatCode>General</c:formatCode>
                <c:ptCount val="10"/>
                <c:pt idx="0">
                  <c:v>0</c:v>
                </c:pt>
                <c:pt idx="1">
                  <c:v>3.5087719298200003E-2</c:v>
                </c:pt>
                <c:pt idx="2">
                  <c:v>0.13043478260899999</c:v>
                </c:pt>
                <c:pt idx="3">
                  <c:v>8.6206896551699996E-2</c:v>
                </c:pt>
                <c:pt idx="4">
                  <c:v>6.3829787233999999E-2</c:v>
                </c:pt>
                <c:pt idx="5">
                  <c:v>8.2191780821899998E-2</c:v>
                </c:pt>
                <c:pt idx="6">
                  <c:v>5.1282051282099998E-2</c:v>
                </c:pt>
                <c:pt idx="7">
                  <c:v>7.5757575757600004E-2</c:v>
                </c:pt>
              </c:numCache>
              <c:extLst/>
            </c:numRef>
          </c:val>
          <c:smooth val="0"/>
          <c:extLst>
            <c:ext xmlns:c16="http://schemas.microsoft.com/office/drawing/2014/chart" uri="{C3380CC4-5D6E-409C-BE32-E72D297353CC}">
              <c16:uniqueId val="{00000001-3C7E-4568-9338-17366256A0FA}"/>
            </c:ext>
          </c:extLst>
        </c:ser>
        <c:dLbls>
          <c:showLegendKey val="0"/>
          <c:showVal val="1"/>
          <c:showCatName val="0"/>
          <c:showSerName val="0"/>
          <c:showPercent val="0"/>
          <c:showBubbleSize val="0"/>
        </c:dLbls>
        <c:marker val="1"/>
        <c:smooth val="0"/>
        <c:axId val="-2114709736"/>
        <c:axId val="-2114654600"/>
      </c:lineChart>
      <c:catAx>
        <c:axId val="-2114690104"/>
        <c:scaling>
          <c:orientation val="minMax"/>
        </c:scaling>
        <c:delete val="0"/>
        <c:axPos val="b"/>
        <c:title>
          <c:tx>
            <c:rich>
              <a:bodyPr rot="0" spcFirstLastPara="1" vertOverflow="ellipsis" vert="horz" wrap="square" anchor="ctr" anchorCtr="1"/>
              <a:lstStyle/>
              <a:p>
                <a:pPr>
                  <a:defRPr lang="ja-JP" sz="1400" b="0" i="0" u="none" strike="noStrike" kern="1200" baseline="0">
                    <a:solidFill>
                      <a:schemeClr val="tx1">
                        <a:lumMod val="65000"/>
                        <a:lumOff val="35000"/>
                      </a:schemeClr>
                    </a:solidFill>
                    <a:latin typeface="+mn-lt"/>
                    <a:ea typeface="+mn-ea"/>
                    <a:cs typeface="+mn-cs"/>
                  </a:defRPr>
                </a:pPr>
                <a:r>
                  <a:rPr lang="en-US"/>
                  <a:t>Publication year</a:t>
                </a:r>
                <a:endParaRPr lang="ja-JP"/>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800" b="0" i="0" u="none" strike="noStrike" kern="1200" baseline="0">
                <a:solidFill>
                  <a:schemeClr val="tx1">
                    <a:lumMod val="65000"/>
                    <a:lumOff val="35000"/>
                  </a:schemeClr>
                </a:solidFill>
                <a:latin typeface="+mn-lt"/>
                <a:ea typeface="+mn-ea"/>
                <a:cs typeface="+mn-cs"/>
              </a:defRPr>
            </a:pPr>
            <a:endParaRPr lang="sv-SE"/>
          </a:p>
        </c:txPr>
        <c:crossAx val="-2114330040"/>
        <c:crosses val="autoZero"/>
        <c:auto val="1"/>
        <c:lblAlgn val="ctr"/>
        <c:lblOffset val="100"/>
        <c:noMultiLvlLbl val="0"/>
      </c:catAx>
      <c:valAx>
        <c:axId val="-2114330040"/>
        <c:scaling>
          <c:orientation val="minMax"/>
        </c:scaling>
        <c:delete val="0"/>
        <c:axPos val="l"/>
        <c:title>
          <c:tx>
            <c:rich>
              <a:bodyPr rot="-54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r>
                  <a:rPr lang="en-US" sz="900" dirty="0"/>
                  <a:t>Number of publications</a:t>
                </a:r>
                <a:endParaRPr lang="ja-JP" sz="900" dirty="0"/>
              </a:p>
            </c:rich>
          </c:tx>
          <c:layout>
            <c:manualLayout>
              <c:xMode val="edge"/>
              <c:yMode val="edge"/>
              <c:x val="4.1182982802375499E-2"/>
              <c:y val="0.1141435746420159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sv-SE"/>
          </a:p>
        </c:txPr>
        <c:crossAx val="-2114690104"/>
        <c:crosses val="autoZero"/>
        <c:crossBetween val="between"/>
      </c:valAx>
      <c:valAx>
        <c:axId val="-2114654600"/>
        <c:scaling>
          <c:orientation val="minMax"/>
          <c:max val="0.2"/>
        </c:scaling>
        <c:delete val="0"/>
        <c:axPos val="r"/>
        <c:title>
          <c:tx>
            <c:rich>
              <a:bodyPr rot="5400000" spcFirstLastPara="1" vertOverflow="ellipsis"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US" sz="1000" dirty="0"/>
                  <a:t>Proportion of top 10% publications</a:t>
                </a:r>
                <a:endParaRPr lang="ja-JP" sz="1000" dirty="0"/>
              </a:p>
            </c:rich>
          </c:tx>
          <c:layout>
            <c:manualLayout>
              <c:xMode val="edge"/>
              <c:yMode val="edge"/>
              <c:x val="0.93246012438774095"/>
              <c:y val="0.117018826547283"/>
            </c:manualLayout>
          </c:layout>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ja-JP" sz="800" b="0" i="0" u="none" strike="noStrike" kern="1200" baseline="0">
                <a:solidFill>
                  <a:schemeClr val="tx1">
                    <a:lumMod val="65000"/>
                    <a:lumOff val="35000"/>
                  </a:schemeClr>
                </a:solidFill>
                <a:latin typeface="+mn-lt"/>
                <a:ea typeface="+mn-ea"/>
                <a:cs typeface="+mn-cs"/>
              </a:defRPr>
            </a:pPr>
            <a:endParaRPr lang="sv-SE"/>
          </a:p>
        </c:txPr>
        <c:crossAx val="-2114709736"/>
        <c:crosses val="max"/>
        <c:crossBetween val="between"/>
      </c:valAx>
      <c:catAx>
        <c:axId val="-2114709736"/>
        <c:scaling>
          <c:orientation val="minMax"/>
        </c:scaling>
        <c:delete val="1"/>
        <c:axPos val="b"/>
        <c:numFmt formatCode="General" sourceLinked="1"/>
        <c:majorTickMark val="out"/>
        <c:minorTickMark val="none"/>
        <c:tickLblPos val="nextTo"/>
        <c:crossAx val="-2114654600"/>
        <c:crosses val="autoZero"/>
        <c:auto val="1"/>
        <c:lblAlgn val="ctr"/>
        <c:lblOffset val="100"/>
        <c:noMultiLvlLbl val="0"/>
      </c:catAx>
      <c:spPr>
        <a:noFill/>
        <a:ln>
          <a:noFill/>
        </a:ln>
        <a:effectLst/>
      </c:spPr>
    </c:plotArea>
    <c:legend>
      <c:legendPos val="r"/>
      <c:layout>
        <c:manualLayout>
          <c:xMode val="edge"/>
          <c:yMode val="edge"/>
          <c:x val="0.17219605462288801"/>
          <c:y val="9.5291605011772099E-2"/>
          <c:w val="0.28617654809642701"/>
          <c:h val="0.16791180541150799"/>
        </c:manualLayout>
      </c:layout>
      <c:overlay val="1"/>
      <c:spPr>
        <a:solidFill>
          <a:schemeClr val="bg1"/>
        </a:solidFill>
        <a:ln>
          <a:noFill/>
        </a:ln>
        <a:effectLst/>
      </c:spPr>
      <c:txPr>
        <a:bodyPr rot="0" spcFirstLastPara="1" vertOverflow="ellipsis" vert="horz" wrap="square" anchor="ctr" anchorCtr="1"/>
        <a:lstStyle/>
        <a:p>
          <a:pPr>
            <a:defRPr lang="ja-JP" sz="8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a:outerShdw blurRad="50800" dist="38100" dir="2700000" algn="tl" rotWithShape="0">
        <a:srgbClr val="000000">
          <a:alpha val="43000"/>
        </a:srgbClr>
      </a:outerShdw>
    </a:effectLst>
  </c:spPr>
  <c:txPr>
    <a:bodyPr/>
    <a:lstStyle/>
    <a:p>
      <a:pPr>
        <a:defRPr sz="1400"/>
      </a:pPr>
      <a:endParaRPr lang="sv-SE"/>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image" Target="../media/image1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72C745-D042-425C-BD35-28F8B01F3781}" type="datetimeFigureOut">
              <a:rPr kumimoji="1" lang="ja-JP" altLang="en-US" smtClean="0"/>
              <a:pPr/>
              <a:t>2018/1/19</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5ECBF2-1BD3-40F0-8D20-CB2DF35B0D37}" type="slidenum">
              <a:rPr kumimoji="1" lang="ja-JP" altLang="en-US" smtClean="0"/>
              <a:pPr/>
              <a:t>‹#›</a:t>
            </a:fld>
            <a:endParaRPr kumimoji="1" lang="ja-JP" altLang="en-US"/>
          </a:p>
        </p:txBody>
      </p:sp>
    </p:spTree>
    <p:extLst>
      <p:ext uri="{BB962C8B-B14F-4D97-AF65-F5344CB8AC3E}">
        <p14:creationId xmlns:p14="http://schemas.microsoft.com/office/powerpoint/2010/main" val="16304720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ja-JP" altLang="en-US" dirty="0" smtClean="0">
                <a:latin typeface="Calibri" charset="0"/>
                <a:ea typeface="ＭＳ Ｐゴシック" charset="0"/>
              </a:rPr>
              <a:t>まず、こちらが、</a:t>
            </a:r>
            <a:r>
              <a:rPr lang="en-US" altLang="ja-JP" dirty="0" smtClean="0">
                <a:latin typeface="Calibri" charset="0"/>
                <a:ea typeface="ＭＳ Ｐゴシック" charset="0"/>
              </a:rPr>
              <a:t>J-PARC</a:t>
            </a:r>
            <a:r>
              <a:rPr lang="ja-JP" altLang="en-US" dirty="0" smtClean="0">
                <a:latin typeface="Calibri" charset="0"/>
                <a:ea typeface="ＭＳ Ｐゴシック" charset="0"/>
              </a:rPr>
              <a:t>の加速器複合施設です。陽子ビームを１８１</a:t>
            </a:r>
            <a:r>
              <a:rPr lang="en-US" altLang="ja-JP" dirty="0" smtClean="0">
                <a:latin typeface="Calibri" charset="0"/>
                <a:ea typeface="ＭＳ Ｐゴシック" charset="0"/>
              </a:rPr>
              <a:t>MeV</a:t>
            </a:r>
            <a:r>
              <a:rPr lang="ja-JP" altLang="en-US" dirty="0" smtClean="0">
                <a:latin typeface="Calibri" charset="0"/>
                <a:ea typeface="ＭＳ Ｐゴシック" charset="0"/>
              </a:rPr>
              <a:t>まで加速する（来年度以降４００</a:t>
            </a:r>
            <a:r>
              <a:rPr lang="en-US" altLang="ja-JP" dirty="0" smtClean="0">
                <a:latin typeface="Calibri" charset="0"/>
                <a:ea typeface="ＭＳ Ｐゴシック" charset="0"/>
              </a:rPr>
              <a:t> MeV</a:t>
            </a:r>
            <a:r>
              <a:rPr lang="ja-JP" altLang="en-US" dirty="0" smtClean="0">
                <a:latin typeface="Calibri" charset="0"/>
                <a:ea typeface="ＭＳ Ｐゴシック" charset="0"/>
              </a:rPr>
              <a:t>になる）線形加速器ライナックがあり、その後、ビームは、</a:t>
            </a:r>
            <a:r>
              <a:rPr lang="en-US" altLang="ja-JP" dirty="0" smtClean="0">
                <a:latin typeface="Calibri" charset="0"/>
                <a:ea typeface="ＭＳ Ｐゴシック" charset="0"/>
              </a:rPr>
              <a:t>40 </a:t>
            </a:r>
            <a:r>
              <a:rPr lang="en-US" altLang="ja-JP" dirty="0" err="1" smtClean="0">
                <a:latin typeface="Calibri" charset="0"/>
                <a:ea typeface="ＭＳ Ｐゴシック" charset="0"/>
              </a:rPr>
              <a:t>ms</a:t>
            </a:r>
            <a:r>
              <a:rPr lang="ja-JP" altLang="en-US" dirty="0" smtClean="0">
                <a:latin typeface="Calibri" charset="0"/>
                <a:ea typeface="ＭＳ Ｐゴシック" charset="0"/>
              </a:rPr>
              <a:t>という短い時間の間に</a:t>
            </a:r>
            <a:r>
              <a:rPr lang="en-US" altLang="ja-JP" dirty="0" smtClean="0">
                <a:latin typeface="Calibri" charset="0"/>
                <a:ea typeface="ＭＳ Ｐゴシック" charset="0"/>
              </a:rPr>
              <a:t>3 </a:t>
            </a:r>
            <a:r>
              <a:rPr lang="en-US" altLang="ja-JP" dirty="0" err="1" smtClean="0">
                <a:latin typeface="Calibri" charset="0"/>
                <a:ea typeface="ＭＳ Ｐゴシック" charset="0"/>
              </a:rPr>
              <a:t>GeV</a:t>
            </a:r>
            <a:r>
              <a:rPr lang="ja-JP" altLang="en-US" dirty="0" smtClean="0">
                <a:latin typeface="Calibri" charset="0"/>
                <a:ea typeface="ＭＳ Ｐゴシック" charset="0"/>
              </a:rPr>
              <a:t>まで加速されます。そのビームのほとんどは、この物質生命科学実験施設で中性子やミュオンを使った実験の</a:t>
            </a:r>
            <a:r>
              <a:rPr lang="ja-JP" altLang="en-US" smtClean="0">
                <a:latin typeface="Calibri" charset="0"/>
                <a:ea typeface="ＭＳ Ｐゴシック" charset="0"/>
              </a:rPr>
              <a:t>為に使われています。</a:t>
            </a:r>
            <a:endParaRPr lang="ja-JP" altLang="en-US">
              <a:latin typeface="Calibri" charset="0"/>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Last topic</a:t>
            </a:r>
            <a:r>
              <a:rPr kumimoji="1" lang="en-US" altLang="ja-JP" baseline="0" dirty="0" smtClean="0"/>
              <a:t> </a:t>
            </a:r>
            <a:r>
              <a:rPr kumimoji="1" lang="en-US" altLang="ja-JP" dirty="0" smtClean="0"/>
              <a:t>is Photo-Voltaic</a:t>
            </a:r>
            <a:r>
              <a:rPr kumimoji="1" lang="en-US" altLang="ja-JP" baseline="0" dirty="0" smtClean="0"/>
              <a:t> cell which is device for energy convergence from solar light to electricity. As you know silicon is everywhere most popular in our life. Gallium Arsenide has highest energy convergence rate. However in these several years, organic-inorganic hybrid perovskite materials are rapidly focused as candidate of next generation of PV. </a:t>
            </a:r>
            <a:endParaRPr kumimoji="1" lang="ja-JP" altLang="en-US" dirty="0"/>
          </a:p>
        </p:txBody>
      </p:sp>
      <p:sp>
        <p:nvSpPr>
          <p:cNvPr id="4" name="スライド番号プレースホルダー 3"/>
          <p:cNvSpPr>
            <a:spLocks noGrp="1"/>
          </p:cNvSpPr>
          <p:nvPr>
            <p:ph type="sldNum" sz="quarter" idx="10"/>
          </p:nvPr>
        </p:nvSpPr>
        <p:spPr/>
        <p:txBody>
          <a:bodyPr/>
          <a:lstStyle/>
          <a:p>
            <a:fld id="{CB1FC630-8BDC-454C-8F82-D8D1F132C936}" type="slidenum">
              <a:rPr lang="ja-JP" altLang="en-US" smtClean="0">
                <a:solidFill>
                  <a:prstClr val="black"/>
                </a:solidFill>
                <a:latin typeface="Calibri"/>
                <a:ea typeface="ＭＳ Ｐゴシック"/>
              </a:rPr>
              <a:pPr/>
              <a:t>23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699054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Typical</a:t>
            </a:r>
            <a:r>
              <a:rPr kumimoji="1" lang="en-US" altLang="ja-JP" baseline="0" dirty="0" smtClean="0"/>
              <a:t> material is methyl-ammonium-lead-iodide. Lead-triiodide forms inorganic framework and </a:t>
            </a:r>
            <a:r>
              <a:rPr kumimoji="1" lang="en-US" altLang="ja-JP" baseline="0" dirty="0" err="1" smtClean="0"/>
              <a:t>metyl</a:t>
            </a:r>
            <a:r>
              <a:rPr kumimoji="1" lang="en-US" altLang="ja-JP" baseline="0" dirty="0" smtClean="0"/>
              <a:t>-ammonium ion locates in B site of this perovskite. Characteristic properties are very long lifetime of carrier and low thermal conductivity. Mobility is small compared with silicon. As you know, perovskite is structure easily replacing ions and molecules in this case. If we obtain an ideal valance among these three factors by replacing elements and molecules, we can probably achieve much higher convergence rate. So we have to know how electronic and atomic systems collaborate. </a:t>
            </a:r>
          </a:p>
          <a:p>
            <a:r>
              <a:rPr kumimoji="1" lang="en-US" altLang="ja-JP" baseline="0" dirty="0" smtClean="0"/>
              <a:t>Even at relatively low temperature, C3 rotational motions of methyl part and ammonia part individually are activated. and at high temperature phase from 165K, C4 rotation mode by which the entire molecule is rotated is activated. C-N bonding has electrical dipole, therefore C4 motion make dipole rotation.  We found that optical phonon of inorganic framework vanishes by C4 rotation mode, which causes very low thermal conductivity.     </a:t>
            </a:r>
            <a:endParaRPr kumimoji="1" lang="ja-JP" altLang="en-US" dirty="0"/>
          </a:p>
        </p:txBody>
      </p:sp>
      <p:sp>
        <p:nvSpPr>
          <p:cNvPr id="4" name="スライド番号プレースホルダー 3"/>
          <p:cNvSpPr>
            <a:spLocks noGrp="1"/>
          </p:cNvSpPr>
          <p:nvPr>
            <p:ph type="sldNum" sz="quarter" idx="10"/>
          </p:nvPr>
        </p:nvSpPr>
        <p:spPr/>
        <p:txBody>
          <a:bodyPr/>
          <a:lstStyle/>
          <a:p>
            <a:fld id="{CB1FC630-8BDC-454C-8F82-D8D1F132C936}" type="slidenum">
              <a:rPr lang="ja-JP" altLang="en-US" smtClean="0">
                <a:solidFill>
                  <a:prstClr val="black"/>
                </a:solidFill>
                <a:latin typeface="Calibri"/>
                <a:ea typeface="ＭＳ Ｐゴシック"/>
              </a:rPr>
              <a:pPr/>
              <a:t>24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206010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ja-JP" sz="1200" dirty="0" smtClean="0">
                <a:solidFill>
                  <a:srgbClr val="000000"/>
                </a:solidFill>
                <a:latin typeface="Hiragino Maru Gothic ProN W4" charset="-128"/>
                <a:ea typeface="Hiragino Maru Gothic ProN W4" charset="-128"/>
                <a:cs typeface="Hiragino Maru Gothic ProN W4" charset="-128"/>
              </a:rPr>
              <a:t>今回開発した全固体セラミックス電池は、電解液を用いるリチウムイオン電池よりはるかに高出力であることを実証した。これは、蓄電池の「大容量の電気をためる」性質と、キャパシタの「大電流を流せる」という異なる特徴を兼ね備えているため、画期的な電池といえる。</a:t>
            </a:r>
            <a:r>
              <a:rPr lang="ja-JP" altLang="ja-JP" sz="1200" dirty="0" smtClean="0">
                <a:solidFill>
                  <a:prstClr val="black"/>
                </a:solidFill>
                <a:latin typeface="Hiragino Maru Gothic ProN W4" charset="-128"/>
                <a:ea typeface="Hiragino Maru Gothic ProN W4" charset="-128"/>
                <a:cs typeface="Hiragino Maru Gothic ProN W4" charset="-128"/>
              </a:rPr>
              <a:t> </a:t>
            </a:r>
            <a:endParaRPr lang="ja-JP" altLang="en-US" sz="1200" dirty="0" smtClean="0">
              <a:solidFill>
                <a:prstClr val="black"/>
              </a:solidFill>
              <a:latin typeface="Hiragino Maru Gothic ProN W4" charset="-128"/>
              <a:ea typeface="Hiragino Maru Gothic ProN W4" charset="-128"/>
              <a:cs typeface="Hiragino Maru Gothic ProN W4"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CFBB48F-F224-CD4B-B3EB-49D0463BCC17}" type="slidenum">
              <a:rPr lang="ja-JP" altLang="en-US" smtClean="0">
                <a:solidFill>
                  <a:prstClr val="black"/>
                </a:solidFill>
                <a:latin typeface="Calibri"/>
                <a:ea typeface="ＭＳ Ｐゴシック"/>
              </a:rPr>
              <a:pPr/>
              <a:t>25</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551619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スライド イメージ プレースホルダー 1"/>
          <p:cNvSpPr>
            <a:spLocks noGrp="1" noRot="1" noChangeAspect="1"/>
          </p:cNvSpPr>
          <p:nvPr>
            <p:ph type="sldImg"/>
          </p:nvPr>
        </p:nvSpPr>
        <p:spPr>
          <a:ln/>
        </p:spPr>
      </p:sp>
      <p:sp>
        <p:nvSpPr>
          <p:cNvPr id="69634" name="ノート プレースホルダー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p>
            <a:r>
              <a:rPr lang="en-US" altLang="ja-JP" dirty="0" smtClean="0">
                <a:latin typeface="Gill Sans" charset="0"/>
                <a:ea typeface="ＭＳ Ｐゴシック" charset="0"/>
                <a:cs typeface="ＭＳ Ｐゴシック" charset="0"/>
              </a:rPr>
              <a:t>Here</a:t>
            </a:r>
            <a:r>
              <a:rPr lang="en-US" altLang="ja-JP" baseline="0" dirty="0" smtClean="0">
                <a:latin typeface="Gill Sans" charset="0"/>
                <a:ea typeface="ＭＳ Ｐゴシック" charset="0"/>
                <a:cs typeface="ＭＳ Ｐゴシック" charset="0"/>
              </a:rPr>
              <a:t> shows the cutaway view of the Earth. The Earth has the layered structure, consisting of crust, mantle, core from the top to bottom. From the density of each layer which is precisely determined from the velocity of the seismic wave, we can estimate the constituent of each layers. The core is</a:t>
            </a:r>
            <a:r>
              <a:rPr lang="ja-JP" altLang="en-US" baseline="0" dirty="0" smtClean="0">
                <a:latin typeface="Gill Sans" charset="0"/>
                <a:ea typeface="ＭＳ Ｐゴシック" charset="0"/>
                <a:cs typeface="ＭＳ Ｐゴシック" charset="0"/>
              </a:rPr>
              <a:t> </a:t>
            </a:r>
            <a:r>
              <a:rPr lang="en-US" altLang="ja-JP" baseline="0" dirty="0" smtClean="0">
                <a:latin typeface="Gill Sans" charset="0"/>
                <a:ea typeface="ＭＳ Ｐゴシック" charset="0"/>
                <a:cs typeface="ＭＳ Ｐゴシック" charset="0"/>
              </a:rPr>
              <a:t>known to be composed of Fe-Ni alloy, but the density is 10 % smaller than the alloy. This indicates that lighter elements such as hydrogen, carbon, sulfur, silicon and oxygen, is included in the core. Most promising candidate is hydrogen because H is the abundant element of the Earth. Therefore, it is important to know what amount of hydrogen is included and how the hydrogen is included in the iron.</a:t>
            </a:r>
            <a:endParaRPr lang="ja-JP" altLang="en-US" dirty="0">
              <a:latin typeface="Gill Sans" charset="0"/>
              <a:ea typeface="ＭＳ Ｐゴシック" charset="0"/>
              <a:cs typeface="ＭＳ Ｐゴシック" charset="0"/>
            </a:endParaRPr>
          </a:p>
        </p:txBody>
      </p:sp>
      <p:sp>
        <p:nvSpPr>
          <p:cNvPr id="69635" name="スライド番号プレースホルダー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kumimoji="1" sz="3200">
                <a:solidFill>
                  <a:srgbClr val="FFFFFF"/>
                </a:solidFill>
                <a:latin typeface="ヒラギノ丸ゴ Pro W4" charset="0"/>
                <a:ea typeface="ヒラギノ丸ゴ Pro W4" charset="0"/>
                <a:cs typeface="ヒラギノ丸ゴ Pro W4" charset="0"/>
              </a:defRPr>
            </a:lvl1pPr>
            <a:lvl2pPr marL="742950" indent="-285750">
              <a:defRPr kumimoji="1" sz="3200">
                <a:solidFill>
                  <a:srgbClr val="FFFFFF"/>
                </a:solidFill>
                <a:latin typeface="ヒラギノ丸ゴ Pro W4" charset="0"/>
                <a:ea typeface="ヒラギノ丸ゴ Pro W4" charset="0"/>
                <a:cs typeface="ヒラギノ丸ゴ Pro W4" charset="0"/>
              </a:defRPr>
            </a:lvl2pPr>
            <a:lvl3pPr marL="1143000" indent="-228600">
              <a:defRPr kumimoji="1" sz="3200">
                <a:solidFill>
                  <a:srgbClr val="FFFFFF"/>
                </a:solidFill>
                <a:latin typeface="ヒラギノ丸ゴ Pro W4" charset="0"/>
                <a:ea typeface="ヒラギノ丸ゴ Pro W4" charset="0"/>
                <a:cs typeface="ヒラギノ丸ゴ Pro W4" charset="0"/>
              </a:defRPr>
            </a:lvl3pPr>
            <a:lvl4pPr marL="1600200" indent="-228600">
              <a:defRPr kumimoji="1" sz="3200">
                <a:solidFill>
                  <a:srgbClr val="FFFFFF"/>
                </a:solidFill>
                <a:latin typeface="ヒラギノ丸ゴ Pro W4" charset="0"/>
                <a:ea typeface="ヒラギノ丸ゴ Pro W4" charset="0"/>
                <a:cs typeface="ヒラギノ丸ゴ Pro W4" charset="0"/>
              </a:defRPr>
            </a:lvl4pPr>
            <a:lvl5pPr marL="2057400" indent="-228600">
              <a:defRPr kumimoji="1" sz="3200">
                <a:solidFill>
                  <a:srgbClr val="FFFFFF"/>
                </a:solidFill>
                <a:latin typeface="ヒラギノ丸ゴ Pro W4" charset="0"/>
                <a:ea typeface="ヒラギノ丸ゴ Pro W4" charset="0"/>
                <a:cs typeface="ヒラギノ丸ゴ Pro W4" charset="0"/>
              </a:defRPr>
            </a:lvl5pPr>
            <a:lvl6pPr marL="2514600" indent="-228600" algn="ctr" fontAlgn="base">
              <a:spcBef>
                <a:spcPct val="0"/>
              </a:spcBef>
              <a:spcAft>
                <a:spcPct val="0"/>
              </a:spcAft>
              <a:defRPr kumimoji="1" sz="3200">
                <a:solidFill>
                  <a:srgbClr val="FFFFFF"/>
                </a:solidFill>
                <a:latin typeface="ヒラギノ丸ゴ Pro W4" charset="0"/>
                <a:ea typeface="ヒラギノ丸ゴ Pro W4" charset="0"/>
                <a:cs typeface="ヒラギノ丸ゴ Pro W4" charset="0"/>
              </a:defRPr>
            </a:lvl6pPr>
            <a:lvl7pPr marL="2971800" indent="-228600" algn="ctr" fontAlgn="base">
              <a:spcBef>
                <a:spcPct val="0"/>
              </a:spcBef>
              <a:spcAft>
                <a:spcPct val="0"/>
              </a:spcAft>
              <a:defRPr kumimoji="1" sz="3200">
                <a:solidFill>
                  <a:srgbClr val="FFFFFF"/>
                </a:solidFill>
                <a:latin typeface="ヒラギノ丸ゴ Pro W4" charset="0"/>
                <a:ea typeface="ヒラギノ丸ゴ Pro W4" charset="0"/>
                <a:cs typeface="ヒラギノ丸ゴ Pro W4" charset="0"/>
              </a:defRPr>
            </a:lvl7pPr>
            <a:lvl8pPr marL="3429000" indent="-228600" algn="ctr" fontAlgn="base">
              <a:spcBef>
                <a:spcPct val="0"/>
              </a:spcBef>
              <a:spcAft>
                <a:spcPct val="0"/>
              </a:spcAft>
              <a:defRPr kumimoji="1" sz="3200">
                <a:solidFill>
                  <a:srgbClr val="FFFFFF"/>
                </a:solidFill>
                <a:latin typeface="ヒラギノ丸ゴ Pro W4" charset="0"/>
                <a:ea typeface="ヒラギノ丸ゴ Pro W4" charset="0"/>
                <a:cs typeface="ヒラギノ丸ゴ Pro W4" charset="0"/>
              </a:defRPr>
            </a:lvl8pPr>
            <a:lvl9pPr marL="3886200" indent="-228600" algn="ctr" fontAlgn="base">
              <a:spcBef>
                <a:spcPct val="0"/>
              </a:spcBef>
              <a:spcAft>
                <a:spcPct val="0"/>
              </a:spcAft>
              <a:defRPr kumimoji="1" sz="3200">
                <a:solidFill>
                  <a:srgbClr val="FFFFFF"/>
                </a:solidFill>
                <a:latin typeface="ヒラギノ丸ゴ Pro W4" charset="0"/>
                <a:ea typeface="ヒラギノ丸ゴ Pro W4" charset="0"/>
                <a:cs typeface="ヒラギノ丸ゴ Pro W4" charset="0"/>
              </a:defRPr>
            </a:lvl9pPr>
          </a:lstStyle>
          <a:p>
            <a:fld id="{DD8761D2-0012-484A-8707-1690160D4764}" type="slidenum">
              <a:rPr kumimoji="0" lang="en-US" altLang="ja-JP" sz="1200">
                <a:latin typeface="Gill Sans" charset="0"/>
                <a:ea typeface="ヒラギノ角ゴ Pro W3" charset="0"/>
                <a:cs typeface="ヒラギノ角ゴ Pro W3" charset="0"/>
              </a:rPr>
              <a:pPr/>
              <a:t>26</a:t>
            </a:fld>
            <a:endParaRPr kumimoji="0" lang="en-US" altLang="ja-JP" sz="1200">
              <a:latin typeface="Gill Sans" charset="0"/>
              <a:ea typeface="ヒラギノ角ゴ Pro W3" charset="0"/>
              <a:cs typeface="ヒラギノ角ゴ Pro W3"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1BB82B1-7050-5849-932E-640B4E58F760}" type="slidenum">
              <a:rPr lang="ja-JP" altLang="en-US" smtClean="0">
                <a:solidFill>
                  <a:prstClr val="black"/>
                </a:solidFill>
                <a:latin typeface="Calibri"/>
                <a:ea typeface="ＭＳ Ｐゴシック"/>
              </a:rPr>
              <a:pPr/>
              <a:t>27</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05970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en-US" altLang="ja-JP" dirty="0" smtClean="0"/>
              <a:t>This is result.</a:t>
            </a:r>
          </a:p>
          <a:p>
            <a:endParaRPr lang="en-US" altLang="ja-JP" dirty="0"/>
          </a:p>
          <a:p>
            <a:r>
              <a:rPr kumimoji="1" lang="en-US" altLang="ja-JP" dirty="0" smtClean="0"/>
              <a:t>The beam power is 300 kW.</a:t>
            </a:r>
          </a:p>
          <a:p>
            <a:endParaRPr lang="en-US" altLang="ja-JP" dirty="0"/>
          </a:p>
          <a:p>
            <a:r>
              <a:rPr kumimoji="1" lang="en-US" altLang="ja-JP" dirty="0" smtClean="0"/>
              <a:t>Due to the bubble injection, the velocity of vessel wall dramatically reduced and the high frequency components also </a:t>
            </a:r>
            <a:r>
              <a:rPr lang="en-US" altLang="ja-JP" dirty="0" smtClean="0"/>
              <a:t>almost disappeared. The high frequency components are considered to be induced by the cavitation bubble collapsing.</a:t>
            </a:r>
          </a:p>
          <a:p>
            <a:r>
              <a:rPr lang="en-US" altLang="ja-JP" dirty="0" smtClean="0"/>
              <a:t>So that, this means the cavitation inception is mitigated.</a:t>
            </a:r>
          </a:p>
          <a:p>
            <a:endParaRPr lang="en-US" altLang="ja-JP" dirty="0"/>
          </a:p>
          <a:p>
            <a:r>
              <a:rPr lang="en-US" altLang="ja-JP" dirty="0" smtClean="0"/>
              <a:t>  </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DD04A7E-E28F-B044-94BD-7E8162E7F705}"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54332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p>
            <a:pPr defTabSz="920750"/>
            <a:fld id="{0C21D381-FE1E-4D04-8E5B-9326D5AA872E}" type="slidenum">
              <a:rPr lang="en-US" altLang="ja-JP" smtClean="0">
                <a:solidFill>
                  <a:prstClr val="black"/>
                </a:solidFill>
                <a:latin typeface="Arial" charset="0"/>
                <a:ea typeface="ＭＳ Ｐゴシック" charset="-128"/>
              </a:rPr>
              <a:pPr defTabSz="920750"/>
              <a:t>11</a:t>
            </a:fld>
            <a:endParaRPr lang="en-US" altLang="ja-JP" smtClean="0">
              <a:solidFill>
                <a:prstClr val="black"/>
              </a:solidFill>
              <a:latin typeface="Arial" charset="0"/>
              <a:ea typeface="ＭＳ Ｐゴシック" charset="-128"/>
            </a:endParaRPr>
          </a:p>
        </p:txBody>
      </p:sp>
      <p:sp>
        <p:nvSpPr>
          <p:cNvPr id="60418" name="Rectangle 2"/>
          <p:cNvSpPr>
            <a:spLocks noGrp="1" noRot="1" noChangeAspect="1" noChangeArrowheads="1" noTextEdit="1"/>
          </p:cNvSpPr>
          <p:nvPr>
            <p:ph type="sldImg"/>
          </p:nvPr>
        </p:nvSpPr>
        <p:spPr>
          <a:xfrm>
            <a:off x="1143000" y="685800"/>
            <a:ext cx="4572000" cy="3429000"/>
          </a:xfrm>
          <a:ln/>
        </p:spPr>
      </p:sp>
      <p:sp>
        <p:nvSpPr>
          <p:cNvPr id="60419" name="Rectangle 3"/>
          <p:cNvSpPr>
            <a:spLocks noGrp="1" noChangeArrowheads="1"/>
          </p:cNvSpPr>
          <p:nvPr>
            <p:ph type="body" idx="1"/>
          </p:nvPr>
        </p:nvSpPr>
        <p:spPr>
          <a:xfrm>
            <a:off x="915041" y="4343436"/>
            <a:ext cx="5027920" cy="4114143"/>
          </a:xfrm>
          <a:noFill/>
          <a:ln/>
        </p:spPr>
        <p:txBody>
          <a:bodyPr/>
          <a:lstStyle/>
          <a:p>
            <a:pPr eaLnBrk="1" hangingPunct="1"/>
            <a:r>
              <a:rPr lang="ja-JP" altLang="en-US" smtClean="0">
                <a:latin typeface="Times" pitchFamily="18" charset="0"/>
              </a:rPr>
              <a:t>この核破砕中性子源を利用する</a:t>
            </a:r>
            <a:r>
              <a:rPr lang="en-US" altLang="ja-JP" smtClean="0">
                <a:latin typeface="Times" pitchFamily="18" charset="0"/>
              </a:rPr>
              <a:t>MLF</a:t>
            </a:r>
            <a:r>
              <a:rPr lang="ja-JP" altLang="en-US" smtClean="0">
                <a:latin typeface="Times" pitchFamily="18" charset="0"/>
              </a:rPr>
              <a:t>には，</a:t>
            </a:r>
            <a:r>
              <a:rPr lang="en-US" altLang="ja-JP" smtClean="0">
                <a:latin typeface="Times" pitchFamily="18" charset="0"/>
              </a:rPr>
              <a:t>23</a:t>
            </a:r>
            <a:r>
              <a:rPr lang="ja-JP" altLang="en-US" smtClean="0">
                <a:latin typeface="Times" pitchFamily="18" charset="0"/>
              </a:rPr>
              <a:t>の中性子を取り出すビームポートがあり，それらに，</a:t>
            </a:r>
            <a:r>
              <a:rPr lang="ja-JP" altLang="en-US" smtClean="0">
                <a:solidFill>
                  <a:srgbClr val="3333CC"/>
                </a:solidFill>
                <a:latin typeface="Times" pitchFamily="18" charset="0"/>
              </a:rPr>
              <a:t>基礎物理から化学，生命科学，材料，機械工業まで多岐にわたる実験課題を遂行するための様々な実験装置が設置される予定です．最終的には，年間約</a:t>
            </a:r>
            <a:r>
              <a:rPr lang="en-US" altLang="ja-JP" smtClean="0">
                <a:solidFill>
                  <a:srgbClr val="3333CC"/>
                </a:solidFill>
                <a:latin typeface="Times" pitchFamily="18" charset="0"/>
              </a:rPr>
              <a:t>1</a:t>
            </a:r>
            <a:r>
              <a:rPr lang="ja-JP" altLang="en-US" smtClean="0">
                <a:solidFill>
                  <a:srgbClr val="3333CC"/>
                </a:solidFill>
                <a:latin typeface="Times" pitchFamily="18" charset="0"/>
              </a:rPr>
              <a:t>万人日が利用し，年間でおよそ</a:t>
            </a:r>
            <a:r>
              <a:rPr lang="en-US" altLang="ja-JP" smtClean="0">
                <a:solidFill>
                  <a:srgbClr val="3333CC"/>
                </a:solidFill>
                <a:latin typeface="Times" pitchFamily="18" charset="0"/>
              </a:rPr>
              <a:t>2000</a:t>
            </a:r>
            <a:r>
              <a:rPr lang="ja-JP" altLang="en-US" smtClean="0">
                <a:solidFill>
                  <a:srgbClr val="3333CC"/>
                </a:solidFill>
                <a:latin typeface="Times" pitchFamily="18" charset="0"/>
              </a:rPr>
              <a:t>件程度の実験課題を実行していくことになると予想されています．</a:t>
            </a:r>
          </a:p>
          <a:p>
            <a:pPr eaLnBrk="1" hangingPunct="1"/>
            <a:r>
              <a:rPr lang="ja-JP" altLang="en-US" smtClean="0">
                <a:solidFill>
                  <a:srgbClr val="3333CC"/>
                </a:solidFill>
                <a:latin typeface="Times" pitchFamily="18" charset="0"/>
              </a:rPr>
              <a:t>現在は，そのうち</a:t>
            </a:r>
            <a:r>
              <a:rPr lang="en-US" altLang="ja-JP" smtClean="0">
                <a:solidFill>
                  <a:srgbClr val="3333CC"/>
                </a:solidFill>
                <a:latin typeface="Times" pitchFamily="18" charset="0"/>
              </a:rPr>
              <a:t>14</a:t>
            </a:r>
            <a:r>
              <a:rPr lang="ja-JP" altLang="en-US" smtClean="0">
                <a:solidFill>
                  <a:srgbClr val="3333CC"/>
                </a:solidFill>
                <a:latin typeface="Times" pitchFamily="18" charset="0"/>
              </a:rPr>
              <a:t>台の実験装置の設置計画が進行しており，</a:t>
            </a:r>
            <a:r>
              <a:rPr lang="en-US" altLang="ja-JP" smtClean="0">
                <a:solidFill>
                  <a:srgbClr val="3333CC"/>
                </a:solidFill>
                <a:latin typeface="Times" pitchFamily="18" charset="0"/>
              </a:rPr>
              <a:t>KEK4</a:t>
            </a:r>
            <a:r>
              <a:rPr lang="ja-JP" altLang="en-US" smtClean="0">
                <a:solidFill>
                  <a:srgbClr val="3333CC"/>
                </a:solidFill>
                <a:latin typeface="Times" pitchFamily="18" charset="0"/>
              </a:rPr>
              <a:t>台，茨城県が</a:t>
            </a:r>
            <a:r>
              <a:rPr lang="en-US" altLang="ja-JP" smtClean="0">
                <a:solidFill>
                  <a:srgbClr val="3333CC"/>
                </a:solidFill>
                <a:latin typeface="Times" pitchFamily="18" charset="0"/>
              </a:rPr>
              <a:t>2</a:t>
            </a:r>
            <a:r>
              <a:rPr lang="ja-JP" altLang="en-US" smtClean="0">
                <a:solidFill>
                  <a:srgbClr val="3333CC"/>
                </a:solidFill>
                <a:latin typeface="Times" pitchFamily="18" charset="0"/>
              </a:rPr>
              <a:t>台，その他大学等のグループから</a:t>
            </a:r>
            <a:r>
              <a:rPr lang="en-US" altLang="ja-JP" smtClean="0">
                <a:solidFill>
                  <a:srgbClr val="3333CC"/>
                </a:solidFill>
                <a:latin typeface="Times" pitchFamily="18" charset="0"/>
              </a:rPr>
              <a:t>4</a:t>
            </a:r>
            <a:r>
              <a:rPr lang="ja-JP" altLang="en-US" smtClean="0">
                <a:solidFill>
                  <a:srgbClr val="3333CC"/>
                </a:solidFill>
                <a:latin typeface="Times" pitchFamily="18" charset="0"/>
              </a:rPr>
              <a:t>台，そして，原研では，残留応力解析用パルス中性子回折装置，生物用非弾性散乱装置</a:t>
            </a:r>
            <a:r>
              <a:rPr lang="en-US" altLang="ja-JP" smtClean="0">
                <a:solidFill>
                  <a:srgbClr val="3333CC"/>
                </a:solidFill>
                <a:latin typeface="Times" pitchFamily="18" charset="0"/>
              </a:rPr>
              <a:t>DIANA</a:t>
            </a:r>
            <a:r>
              <a:rPr lang="ja-JP" altLang="en-US" smtClean="0">
                <a:solidFill>
                  <a:srgbClr val="3333CC"/>
                </a:solidFill>
                <a:latin typeface="Times" pitchFamily="18" charset="0"/>
              </a:rPr>
              <a:t>，大強度型小角散乱装置，汎用粉末回折計，生物用単結晶回折計，そして，冷中性子ダブルチョッパー型分光器の</a:t>
            </a:r>
            <a:r>
              <a:rPr lang="en-US" altLang="ja-JP" smtClean="0">
                <a:solidFill>
                  <a:srgbClr val="3333CC"/>
                </a:solidFill>
                <a:latin typeface="Times" pitchFamily="18" charset="0"/>
              </a:rPr>
              <a:t>6</a:t>
            </a:r>
            <a:r>
              <a:rPr lang="ja-JP" altLang="en-US" smtClean="0">
                <a:solidFill>
                  <a:srgbClr val="3333CC"/>
                </a:solidFill>
                <a:latin typeface="Times" pitchFamily="18" charset="0"/>
              </a:rPr>
              <a:t>台の設置計画を進めております．</a:t>
            </a:r>
          </a:p>
          <a:p>
            <a:pPr eaLnBrk="1" hangingPunct="1"/>
            <a:r>
              <a:rPr lang="ja-JP" altLang="en-US" smtClean="0">
                <a:latin typeface="Times" pitchFamily="18" charset="0"/>
              </a:rPr>
              <a:t>本日は，この私が担当しております</a:t>
            </a:r>
            <a:r>
              <a:rPr lang="ja-JP" altLang="en-US" smtClean="0">
                <a:solidFill>
                  <a:srgbClr val="3333CC"/>
                </a:solidFill>
                <a:latin typeface="Times" pitchFamily="18" charset="0"/>
              </a:rPr>
              <a:t>冷中性子ダブルチョッパー型分光器についてお話しさせていただきます．</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also have some</a:t>
            </a:r>
            <a:r>
              <a:rPr kumimoji="1" lang="en-US" altLang="ja-JP" baseline="0" dirty="0" smtClean="0"/>
              <a:t> inelastic scattering machines with various energy resolutions. </a:t>
            </a:r>
          </a:p>
          <a:p>
            <a:r>
              <a:rPr kumimoji="1" lang="en-US" altLang="ja-JP" baseline="0" dirty="0" smtClean="0"/>
              <a:t>DNA on BL02 is a </a:t>
            </a:r>
            <a:r>
              <a:rPr kumimoji="1" lang="en-US" altLang="ja-JP" baseline="0" dirty="0" err="1" smtClean="0"/>
              <a:t>backscatterig</a:t>
            </a:r>
            <a:r>
              <a:rPr kumimoji="1" lang="en-US" altLang="ja-JP" baseline="0" dirty="0" smtClean="0"/>
              <a:t> machine with energy resolution of ~3ueV, AMATERAS on BL14 is a low energy inelastic machines below about 100 </a:t>
            </a:r>
            <a:r>
              <a:rPr kumimoji="1" lang="en-US" altLang="ja-JP" baseline="0" dirty="0" err="1" smtClean="0"/>
              <a:t>meV</a:t>
            </a:r>
            <a:r>
              <a:rPr kumimoji="1" lang="en-US" altLang="ja-JP" baseline="0" dirty="0" smtClean="0"/>
              <a:t>. 4SEASON can cover several to several hundred </a:t>
            </a:r>
            <a:r>
              <a:rPr kumimoji="1" lang="en-US" altLang="ja-JP" baseline="0" dirty="0" err="1" smtClean="0"/>
              <a:t>meV</a:t>
            </a:r>
            <a:r>
              <a:rPr kumimoji="1" lang="en-US" altLang="ja-JP" baseline="0" dirty="0" smtClean="0"/>
              <a:t> region.</a:t>
            </a:r>
          </a:p>
          <a:p>
            <a:r>
              <a:rPr kumimoji="1" lang="en-US" altLang="ja-JP" baseline="0" dirty="0" smtClean="0"/>
              <a:t>Spin-Echo machine is under construction, which will cover </a:t>
            </a:r>
            <a:r>
              <a:rPr kumimoji="1" lang="en-US" altLang="ja-JP" baseline="0" dirty="0" err="1" smtClean="0"/>
              <a:t>neV</a:t>
            </a:r>
            <a:r>
              <a:rPr kumimoji="1" lang="en-US" altLang="ja-JP" baseline="0" dirty="0" smtClean="0"/>
              <a:t> region.</a:t>
            </a:r>
          </a:p>
          <a:p>
            <a:r>
              <a:rPr kumimoji="1" lang="en-US" altLang="ja-JP" baseline="0" dirty="0" smtClean="0"/>
              <a:t>Using these inelastic scattering machines, we can cover a very wide energy region from </a:t>
            </a:r>
            <a:r>
              <a:rPr kumimoji="1" lang="en-US" altLang="ja-JP" baseline="0" dirty="0" err="1" smtClean="0"/>
              <a:t>ueV</a:t>
            </a:r>
            <a:r>
              <a:rPr kumimoji="1" lang="en-US" altLang="ja-JP" baseline="0" dirty="0" smtClean="0"/>
              <a:t> to 1000 </a:t>
            </a:r>
            <a:r>
              <a:rPr kumimoji="1" lang="en-US" altLang="ja-JP" baseline="0" dirty="0" err="1" smtClean="0"/>
              <a:t>meV</a:t>
            </a:r>
            <a:r>
              <a:rPr kumimoji="1" lang="en-US" altLang="ja-JP" baseline="0"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E1BB82B1-7050-5849-932E-640B4E58F760}" type="slidenum">
              <a:rPr lang="ja-JP" altLang="en-US" smtClean="0">
                <a:solidFill>
                  <a:prstClr val="black"/>
                </a:solidFill>
                <a:latin typeface="Calibri"/>
                <a:ea typeface="ＭＳ Ｐゴシック"/>
              </a:rPr>
              <a:pPr/>
              <a:t>12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813924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D8980037-2206-B14F-8A79-66E751000801}" type="slidenum">
              <a:rPr lang="en-US" altLang="ja-JP">
                <a:solidFill>
                  <a:prstClr val="black"/>
                </a:solidFill>
              </a:rPr>
              <a:pPr eaLnBrk="1" hangingPunct="1"/>
              <a:t>13</a:t>
            </a:fld>
            <a:endParaRPr lang="en-US" altLang="ja-JP">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14400" y="4343400"/>
            <a:ext cx="5029200" cy="4114800"/>
          </a:xfrm>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r>
              <a:rPr lang="en-US" altLang="ja-JP" dirty="0" smtClean="0">
                <a:ea typeface="ＭＳ Ｐ明朝" charset="0"/>
              </a:rPr>
              <a:t>Bases</a:t>
            </a:r>
            <a:r>
              <a:rPr lang="en-US" altLang="ja-JP" baseline="0" dirty="0" smtClean="0">
                <a:ea typeface="ＭＳ Ｐ明朝" charset="0"/>
              </a:rPr>
              <a:t> on the time-of-flight technique, we have developed many neutron scattering machines. They can be classified into several groups.</a:t>
            </a:r>
          </a:p>
          <a:p>
            <a:pPr eaLnBrk="1" hangingPunct="1"/>
            <a:r>
              <a:rPr lang="en-US" altLang="ja-JP" baseline="0" dirty="0" smtClean="0">
                <a:ea typeface="ＭＳ Ｐ明朝" charset="0"/>
              </a:rPr>
              <a:t>One is a group of diffraction machines with various  resolution and intensity.</a:t>
            </a:r>
          </a:p>
          <a:p>
            <a:pPr eaLnBrk="1" hangingPunct="1"/>
            <a:r>
              <a:rPr lang="en-US" altLang="ja-JP" baseline="0" dirty="0" smtClean="0">
                <a:ea typeface="ＭＳ Ｐ明朝" charset="0"/>
              </a:rPr>
              <a:t>Super HRD has a very high resolution of 0.03%, which is the highest in the world.</a:t>
            </a:r>
          </a:p>
          <a:p>
            <a:pPr eaLnBrk="1" hangingPunct="1"/>
            <a:r>
              <a:rPr lang="en-US" altLang="ja-JP" baseline="0" dirty="0" smtClean="0">
                <a:ea typeface="ＭＳ Ｐ明朝" charset="0"/>
              </a:rPr>
              <a:t>On the other hand, NOVA has a very high intensity, but the resolution is not so good.. </a:t>
            </a:r>
          </a:p>
          <a:p>
            <a:pPr eaLnBrk="1" hangingPunct="1"/>
            <a:r>
              <a:rPr lang="en-US" altLang="ja-JP" baseline="0" dirty="0" smtClean="0">
                <a:ea typeface="ＭＳ Ｐ明朝" charset="0"/>
              </a:rPr>
              <a:t>IBARKI power diffraction machine is in between</a:t>
            </a:r>
          </a:p>
          <a:p>
            <a:pPr eaLnBrk="1" hangingPunct="1"/>
            <a:endParaRPr lang="en-US" altLang="ja-JP" baseline="0" dirty="0" smtClean="0">
              <a:ea typeface="ＭＳ Ｐ明朝" charset="0"/>
            </a:endParaRPr>
          </a:p>
          <a:p>
            <a:pPr eaLnBrk="1" hangingPunct="1"/>
            <a:r>
              <a:rPr lang="en-US" altLang="ja-JP" baseline="0" dirty="0" err="1" smtClean="0">
                <a:ea typeface="ＭＳ Ｐ明朝" charset="0"/>
              </a:rPr>
              <a:t>iBIX</a:t>
            </a:r>
            <a:r>
              <a:rPr lang="en-US" altLang="ja-JP" baseline="0" dirty="0" smtClean="0">
                <a:ea typeface="ＭＳ Ｐ明朝" charset="0"/>
              </a:rPr>
              <a:t> is dedicated to the biomaterial single crystal diffraction. </a:t>
            </a:r>
          </a:p>
          <a:p>
            <a:pPr eaLnBrk="1" hangingPunct="1"/>
            <a:r>
              <a:rPr lang="en-US" altLang="ja-JP" baseline="0" dirty="0" smtClean="0">
                <a:ea typeface="ＭＳ Ｐ明朝" charset="0"/>
              </a:rPr>
              <a:t>And TAKUMI is engineering materials diffraction machine,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also have SANS machine</a:t>
            </a:r>
            <a:r>
              <a:rPr kumimoji="1" lang="en-US" altLang="ja-JP" baseline="0" dirty="0" smtClean="0"/>
              <a:t> and </a:t>
            </a:r>
            <a:r>
              <a:rPr kumimoji="1" lang="en-US" altLang="ja-JP" baseline="0" dirty="0" err="1" smtClean="0"/>
              <a:t>reflectometers</a:t>
            </a:r>
            <a:r>
              <a:rPr kumimoji="1" lang="en-US" altLang="ja-JP" baseline="0" dirty="0" smtClean="0"/>
              <a:t> to investigate nanostructure and the surface/interface structure.</a:t>
            </a:r>
          </a:p>
          <a:p>
            <a:r>
              <a:rPr kumimoji="1" lang="en-US" altLang="ja-JP" baseline="0" dirty="0" smtClean="0"/>
              <a:t>TAIKAN on BL15 is SANS machine and can cover a very wide Q range in one measurement. This is a great advantage of pulse neutron.</a:t>
            </a:r>
          </a:p>
          <a:p>
            <a:r>
              <a:rPr kumimoji="1" lang="en-US" altLang="ja-JP" baseline="0" dirty="0" err="1" smtClean="0"/>
              <a:t>Refelectometer</a:t>
            </a:r>
            <a:r>
              <a:rPr kumimoji="1" lang="en-US" altLang="ja-JP" baseline="0" dirty="0" smtClean="0"/>
              <a:t> is also suitable machine to pulse neutron. Using our neutron </a:t>
            </a:r>
            <a:r>
              <a:rPr kumimoji="1" lang="en-US" altLang="ja-JP" baseline="0" dirty="0" err="1" smtClean="0"/>
              <a:t>reflectometer</a:t>
            </a:r>
            <a:r>
              <a:rPr kumimoji="1" lang="en-US" altLang="ja-JP" baseline="0" dirty="0" smtClean="0"/>
              <a:t>, we can cover a very wide dynamic range over 7 decades.</a:t>
            </a:r>
          </a:p>
        </p:txBody>
      </p:sp>
      <p:sp>
        <p:nvSpPr>
          <p:cNvPr id="4" name="スライド番号プレースホルダー 3"/>
          <p:cNvSpPr>
            <a:spLocks noGrp="1"/>
          </p:cNvSpPr>
          <p:nvPr>
            <p:ph type="sldNum" sz="quarter" idx="10"/>
          </p:nvPr>
        </p:nvSpPr>
        <p:spPr/>
        <p:txBody>
          <a:bodyPr/>
          <a:lstStyle/>
          <a:p>
            <a:fld id="{E1BB82B1-7050-5849-932E-640B4E58F760}" type="slidenum">
              <a:rPr lang="ja-JP" altLang="en-US" smtClean="0">
                <a:solidFill>
                  <a:prstClr val="black"/>
                </a:solidFill>
                <a:latin typeface="Calibri"/>
                <a:ea typeface="ＭＳ Ｐゴシック"/>
              </a:rPr>
              <a:pPr/>
              <a:t>14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069182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If I have time to</a:t>
            </a:r>
            <a:r>
              <a:rPr kumimoji="1" lang="en-US" altLang="ja-JP" baseline="0" dirty="0" smtClean="0"/>
              <a:t> spare at the end of my presentation, I will show you the activities of science areas based on the science groups.</a:t>
            </a:r>
            <a:endParaRPr kumimoji="1" lang="ja-JP" altLang="en-US" dirty="0"/>
          </a:p>
        </p:txBody>
      </p:sp>
      <p:sp>
        <p:nvSpPr>
          <p:cNvPr id="4" name="スライド番号プレースホルダー 3"/>
          <p:cNvSpPr>
            <a:spLocks noGrp="1"/>
          </p:cNvSpPr>
          <p:nvPr>
            <p:ph type="sldNum" sz="quarter" idx="10"/>
          </p:nvPr>
        </p:nvSpPr>
        <p:spPr/>
        <p:txBody>
          <a:bodyPr/>
          <a:lstStyle/>
          <a:p>
            <a:fld id="{828AA478-B8A2-1445-B8D2-45D62AF12DE4}" type="slidenum">
              <a:rPr kumimoji="1" lang="ja-JP" altLang="en-US" smtClean="0"/>
              <a:t>20</a:t>
            </a:fld>
            <a:endParaRPr kumimoji="1" lang="ja-JP" altLang="en-US"/>
          </a:p>
        </p:txBody>
      </p:sp>
    </p:spTree>
    <p:extLst>
      <p:ext uri="{BB962C8B-B14F-4D97-AF65-F5344CB8AC3E}">
        <p14:creationId xmlns:p14="http://schemas.microsoft.com/office/powerpoint/2010/main" val="129784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I also want to mention about</a:t>
            </a:r>
            <a:r>
              <a:rPr lang="en-US" altLang="ja-JP" sz="1200" baseline="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 a big project on battery. It is organized by Professor </a:t>
            </a:r>
            <a:r>
              <a:rPr lang="en-US" altLang="ja-JP" sz="1200" baseline="0" dirty="0" err="1" smtClean="0">
                <a:ln w="18415" cmpd="sng">
                  <a:solidFill>
                    <a:srgbClr val="FFFFFF"/>
                  </a:solidFill>
                  <a:prstDash val="solid"/>
                </a:ln>
                <a:solidFill>
                  <a:schemeClr val="bg1"/>
                </a:solidFill>
                <a:effectLst>
                  <a:outerShdw blurRad="63500" dir="3600000" algn="tl" rotWithShape="0">
                    <a:srgbClr val="000000">
                      <a:alpha val="70000"/>
                    </a:srgbClr>
                  </a:outerShdw>
                </a:effectLst>
              </a:rPr>
              <a:t>Ogumi</a:t>
            </a:r>
            <a:r>
              <a:rPr lang="en-US" altLang="ja-JP" sz="1200" baseline="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In the project, The are </a:t>
            </a:r>
            <a:r>
              <a:rPr lang="en-US" altLang="ja-JP" sz="1200" baseline="0" dirty="0" smtClean="0">
                <a:ln>
                  <a:noFill/>
                </a:ln>
                <a:solidFill>
                  <a:schemeClr val="tx1"/>
                </a:solidFill>
                <a:effectLst/>
                <a:latin typeface="Arial"/>
                <a:cs typeface="Arial"/>
              </a:rPr>
              <a:t>a</a:t>
            </a:r>
            <a:r>
              <a:rPr lang="en-US" altLang="ja-JP" dirty="0" smtClean="0">
                <a:latin typeface="Arial"/>
                <a:cs typeface="Arial"/>
              </a:rPr>
              <a:t>iming at understanding fundamental of chemical process in battery reaction</a:t>
            </a:r>
            <a:r>
              <a:rPr lang="en-GB" altLang="ja-JP" dirty="0" smtClean="0">
                <a:latin typeface="Arial"/>
                <a:cs typeface="Arial"/>
              </a:rPr>
              <a:t> and producing new generation batteries.</a:t>
            </a:r>
          </a:p>
          <a:p>
            <a:pPr marL="0" marR="0" indent="0" algn="l" defTabSz="457200" rtl="0" eaLnBrk="1" fontAlgn="auto" latinLnBrk="0" hangingPunct="1">
              <a:lnSpc>
                <a:spcPct val="100000"/>
              </a:lnSpc>
              <a:spcBef>
                <a:spcPts val="0"/>
              </a:spcBef>
              <a:spcAft>
                <a:spcPts val="0"/>
              </a:spcAft>
              <a:buClrTx/>
              <a:buSzTx/>
              <a:buFontTx/>
              <a:buNone/>
              <a:tabLst/>
              <a:defRPr/>
            </a:pPr>
            <a:r>
              <a:rPr lang="en-GB" altLang="ja-JP" dirty="0" smtClean="0">
                <a:latin typeface="Arial"/>
                <a:cs typeface="Arial"/>
              </a:rPr>
              <a:t>For this project MLF has constructed SPICA</a:t>
            </a:r>
            <a:r>
              <a:rPr lang="en-GB" altLang="ja-JP" baseline="0" dirty="0" smtClean="0">
                <a:latin typeface="Arial"/>
                <a:cs typeface="Arial"/>
              </a:rPr>
              <a:t> on BL08, and many excellent results were obtained.</a:t>
            </a:r>
          </a:p>
          <a:p>
            <a:pPr marL="0" marR="0" indent="0" algn="l" defTabSz="457200" rtl="0" eaLnBrk="1" fontAlgn="auto" latinLnBrk="0" hangingPunct="1">
              <a:lnSpc>
                <a:spcPct val="100000"/>
              </a:lnSpc>
              <a:spcBef>
                <a:spcPts val="0"/>
              </a:spcBef>
              <a:spcAft>
                <a:spcPts val="0"/>
              </a:spcAft>
              <a:buClrTx/>
              <a:buSzTx/>
              <a:buFontTx/>
              <a:buNone/>
              <a:tabLst/>
              <a:defRPr/>
            </a:pPr>
            <a:endParaRPr lang="en-GB" altLang="ja-JP"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200" baseline="0" dirty="0" smtClean="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4" name="スライド番号プレースホルダー 3"/>
          <p:cNvSpPr>
            <a:spLocks noGrp="1"/>
          </p:cNvSpPr>
          <p:nvPr>
            <p:ph type="sldNum" sz="quarter" idx="10"/>
          </p:nvPr>
        </p:nvSpPr>
        <p:spPr/>
        <p:txBody>
          <a:bodyPr/>
          <a:lstStyle/>
          <a:p>
            <a:fld id="{E1BB82B1-7050-5849-932E-640B4E58F760}" type="slidenum">
              <a:rPr kumimoji="1" lang="ja-JP" altLang="en-US" smtClean="0"/>
              <a:t>21</a:t>
            </a:fld>
            <a:endParaRPr kumimoji="1" lang="ja-JP" altLang="en-US"/>
          </a:p>
        </p:txBody>
      </p:sp>
    </p:spTree>
    <p:extLst>
      <p:ext uri="{BB962C8B-B14F-4D97-AF65-F5344CB8AC3E}">
        <p14:creationId xmlns:p14="http://schemas.microsoft.com/office/powerpoint/2010/main" val="3301197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latin typeface="Arial"/>
                <a:cs typeface="Arial"/>
              </a:rPr>
              <a:t>They performed </a:t>
            </a:r>
            <a:r>
              <a:rPr lang="en-US" altLang="ja-JP" sz="1200" i="1" dirty="0" smtClean="0">
                <a:solidFill>
                  <a:schemeClr val="bg1"/>
                </a:solidFill>
                <a:latin typeface="Arial"/>
                <a:cs typeface="Arial"/>
              </a:rPr>
              <a:t>in operand studies</a:t>
            </a:r>
            <a:r>
              <a:rPr lang="en-US" altLang="ja-JP" sz="1200" dirty="0" smtClean="0">
                <a:solidFill>
                  <a:schemeClr val="bg1"/>
                </a:solidFill>
                <a:latin typeface="Arial"/>
                <a:cs typeface="Arial"/>
              </a:rPr>
              <a:t> on lithium ion batteries using SPICA</a:t>
            </a:r>
            <a:r>
              <a:rPr lang="en-US" altLang="ja-JP" sz="1200" baseline="0" dirty="0" smtClean="0">
                <a:solidFill>
                  <a:schemeClr val="bg1"/>
                </a:solidFill>
                <a:latin typeface="Arial"/>
                <a:cs typeface="Arial"/>
              </a:rPr>
              <a:t> during the discharging process.</a:t>
            </a:r>
            <a:endParaRPr lang="en-US" altLang="ja-JP" sz="1200" dirty="0" smtClean="0">
              <a:solidFill>
                <a:schemeClr val="bg1"/>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bg1"/>
                </a:solidFill>
                <a:latin typeface="Arial"/>
                <a:cs typeface="Arial"/>
              </a:rPr>
              <a:t>They observed </a:t>
            </a:r>
            <a:r>
              <a:rPr kumimoji="1" lang="en-US" altLang="ja-JP" sz="1200" dirty="0" smtClean="0">
                <a:solidFill>
                  <a:schemeClr val="tx1"/>
                </a:solidFill>
                <a:latin typeface="Arial"/>
                <a:cs typeface="Arial"/>
              </a:rPr>
              <a:t>o</a:t>
            </a:r>
            <a:r>
              <a:rPr lang="en-US" altLang="ja-JP" sz="1200" dirty="0" smtClean="0">
                <a:latin typeface="Arial"/>
                <a:cs typeface="Arial"/>
              </a:rPr>
              <a:t>bvious difference in structure changes of anodes between 22 </a:t>
            </a:r>
            <a:r>
              <a:rPr lang="en-US" altLang="ja-JP" sz="1200" dirty="0" err="1" smtClean="0">
                <a:latin typeface="Arial"/>
                <a:cs typeface="Arial"/>
              </a:rPr>
              <a:t>hrs</a:t>
            </a:r>
            <a:r>
              <a:rPr lang="en-US" altLang="ja-JP" sz="1200" dirty="0" smtClean="0">
                <a:latin typeface="Arial"/>
                <a:cs typeface="Arial"/>
              </a:rPr>
              <a:t> and 2.2 </a:t>
            </a:r>
            <a:r>
              <a:rPr lang="en-US" altLang="ja-JP" sz="1200" dirty="0" err="1" smtClean="0">
                <a:latin typeface="Arial"/>
                <a:cs typeface="Arial"/>
              </a:rPr>
              <a:t>hrs</a:t>
            </a:r>
            <a:r>
              <a:rPr lang="en-US" altLang="ja-JP" sz="1200" dirty="0" smtClean="0">
                <a:latin typeface="Arial"/>
                <a:cs typeface="Arial"/>
              </a:rPr>
              <a:t> of discharge rates.</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smtClean="0">
                <a:latin typeface="Arial"/>
                <a:cs typeface="Arial"/>
              </a:rPr>
              <a:t>From this experiment we can understand the fundamental chemical process</a:t>
            </a:r>
            <a:r>
              <a:rPr lang="en-US" altLang="ja-JP" sz="1200" baseline="0" dirty="0" smtClean="0">
                <a:latin typeface="Arial"/>
                <a:cs typeface="Arial"/>
              </a:rPr>
              <a:t> in battery reaction.</a:t>
            </a:r>
            <a:endParaRPr lang="en-US" altLang="ja-JP" sz="12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200" dirty="0" smtClean="0">
              <a:solidFill>
                <a:srgbClr val="FF0000"/>
              </a:solidFill>
              <a:latin typeface="Arial"/>
              <a:cs typeface="Arial"/>
            </a:endParaRPr>
          </a:p>
          <a:p>
            <a:endParaRPr kumimoji="1" lang="ja-JP" altLang="en-US" dirty="0">
              <a:latin typeface="Arial"/>
              <a:cs typeface="Arial"/>
            </a:endParaRPr>
          </a:p>
        </p:txBody>
      </p:sp>
      <p:sp>
        <p:nvSpPr>
          <p:cNvPr id="4" name="スライド番号プレースホルダー 3"/>
          <p:cNvSpPr>
            <a:spLocks noGrp="1"/>
          </p:cNvSpPr>
          <p:nvPr>
            <p:ph type="sldNum" sz="quarter" idx="10"/>
          </p:nvPr>
        </p:nvSpPr>
        <p:spPr/>
        <p:txBody>
          <a:bodyPr/>
          <a:lstStyle/>
          <a:p>
            <a:fld id="{ACA32C18-E7F0-9B4A-8428-F550D2DB9379}" type="slidenum">
              <a:rPr kumimoji="1" lang="ja-JP" altLang="en-US" smtClean="0"/>
              <a:pPr/>
              <a:t>22</a:t>
            </a:fld>
            <a:endParaRPr kumimoji="1" lang="ja-JP" altLang="en-US"/>
          </a:p>
        </p:txBody>
      </p:sp>
    </p:spTree>
    <p:extLst>
      <p:ext uri="{BB962C8B-B14F-4D97-AF65-F5344CB8AC3E}">
        <p14:creationId xmlns:p14="http://schemas.microsoft.com/office/powerpoint/2010/main" val="813769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661506" name="Rectangle 2"/>
          <p:cNvSpPr>
            <a:spLocks noGrp="1" noChangeArrowheads="1"/>
          </p:cNvSpPr>
          <p:nvPr>
            <p:ph type="ctrTitle"/>
          </p:nvPr>
        </p:nvSpPr>
        <p:spPr>
          <a:xfrm>
            <a:off x="685800" y="2286000"/>
            <a:ext cx="7772400" cy="1143000"/>
          </a:xfrm>
        </p:spPr>
        <p:txBody>
          <a:bodyPr/>
          <a:lstStyle>
            <a:lvl1pPr>
              <a:defRPr/>
            </a:lvl1pPr>
          </a:lstStyle>
          <a:p>
            <a:r>
              <a:rPr lang="ja-JP" altLang="en-US"/>
              <a:t>マスタ タイトルの書式設定</a:t>
            </a:r>
          </a:p>
        </p:txBody>
      </p:sp>
      <p:sp>
        <p:nvSpPr>
          <p:cNvPr id="66150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B2C9FFEB-C6B7-477E-8A06-8D1EBDA18483}" type="slidenum">
              <a:rPr lang="en-US" altLang="ja-JP"/>
              <a:pPr>
                <a:defRPr/>
              </a:pPr>
              <a:t>‹#›</a:t>
            </a:fld>
            <a:endParaRPr lang="en-US" altLang="ja-JP"/>
          </a:p>
        </p:txBody>
      </p:sp>
    </p:spTree>
    <p:extLst>
      <p:ext uri="{BB962C8B-B14F-4D97-AF65-F5344CB8AC3E}">
        <p14:creationId xmlns:p14="http://schemas.microsoft.com/office/powerpoint/2010/main" val="3527280879"/>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E5BB5120-A20E-4CB3-A60B-75261F6B38E1}" type="slidenum">
              <a:rPr lang="en-US" altLang="ja-JP"/>
              <a:pPr>
                <a:defRPr/>
              </a:pPr>
              <a:t>‹#›</a:t>
            </a:fld>
            <a:endParaRPr lang="en-US" altLang="ja-JP"/>
          </a:p>
        </p:txBody>
      </p:sp>
    </p:spTree>
    <p:extLst>
      <p:ext uri="{BB962C8B-B14F-4D97-AF65-F5344CB8AC3E}">
        <p14:creationId xmlns:p14="http://schemas.microsoft.com/office/powerpoint/2010/main" val="2250689238"/>
      </p:ext>
    </p:extLst>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endParaRPr lang="en-US" altLang="ja-JP">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pPr>
              <a:defRPr/>
            </a:pPr>
            <a:fld id="{DACB57E0-596A-44F2-86C5-FD94AEBA25C5}" type="slidenum">
              <a:rPr lang="en-US" altLang="ja-JP" smtClean="0">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53045552"/>
      </p:ext>
    </p:extLst>
  </p:cSld>
  <p:clrMapOvr>
    <a:masterClrMapping/>
  </p:clrMapOvr>
  <p:transition>
    <p:random/>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endParaRPr lang="en-US" altLang="ja-JP">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pPr>
              <a:defRPr/>
            </a:pPr>
            <a:endParaRPr lang="en-US" altLang="ja-JP">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pPr>
              <a:defRPr/>
            </a:pPr>
            <a:fld id="{47F3A99D-2BED-45F8-AB52-0BA895422FAD}" type="slidenum">
              <a:rPr lang="en-US" altLang="ja-JP" smtClean="0">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21640483"/>
      </p:ext>
    </p:extLst>
  </p:cSld>
  <p:clrMapOvr>
    <a:masterClrMapping/>
  </p:clrMapOvr>
  <p:transition>
    <p:random/>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endParaRPr lang="en-US" altLang="ja-JP">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pPr>
              <a:defRPr/>
            </a:pPr>
            <a:endParaRPr lang="en-US" altLang="ja-JP">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pPr>
              <a:defRPr/>
            </a:pPr>
            <a:fld id="{0B72D1B6-F99A-4EA0-9698-497C632EB3D0}" type="slidenum">
              <a:rPr lang="en-US" altLang="ja-JP" smtClean="0">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29770063"/>
      </p:ext>
    </p:extLst>
  </p:cSld>
  <p:clrMapOvr>
    <a:masterClrMapping/>
  </p:clrMapOvr>
  <p:transition>
    <p:random/>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endParaRPr lang="en-US" altLang="ja-JP">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pPr>
              <a:defRPr/>
            </a:pPr>
            <a:endParaRPr lang="en-US" altLang="ja-JP">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pPr>
              <a:defRPr/>
            </a:pPr>
            <a:fld id="{B6894CE4-BE7E-4DDF-90D7-1DBB0214275B}" type="slidenum">
              <a:rPr lang="en-US" altLang="ja-JP" smtClean="0">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44362264"/>
      </p:ext>
    </p:extLst>
  </p:cSld>
  <p:clrMapOvr>
    <a:masterClrMapping/>
  </p:clrMapOvr>
  <p:transition>
    <p:random/>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en-US" altLang="ja-JP">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pPr>
              <a:defRPr/>
            </a:pPr>
            <a:endParaRPr lang="en-US" altLang="ja-JP">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pPr>
              <a:defRPr/>
            </a:pPr>
            <a:fld id="{68BF524A-6FB3-48FE-9CE5-85F6673C288E}" type="slidenum">
              <a:rPr lang="en-US" altLang="ja-JP" smtClean="0">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71197637"/>
      </p:ext>
    </p:extLst>
  </p:cSld>
  <p:clrMapOvr>
    <a:masterClrMapping/>
  </p:clrMapOvr>
  <p:transition>
    <p:random/>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pPr>
              <a:defRPr/>
            </a:pPr>
            <a:endParaRPr lang="en-US" altLang="ja-JP">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pPr>
              <a:defRPr/>
            </a:pPr>
            <a:fld id="{D32CA05A-4C4F-41B5-80DF-BEC67CE21DCC}" type="slidenum">
              <a:rPr lang="en-US" altLang="ja-JP" smtClean="0">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89031385"/>
      </p:ext>
    </p:extLst>
  </p:cSld>
  <p:clrMapOvr>
    <a:masterClrMapping/>
  </p:clrMapOvr>
  <p:transition>
    <p:random/>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pPr>
              <a:defRPr/>
            </a:pPr>
            <a:endParaRPr lang="en-US" altLang="ja-JP">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pPr>
              <a:defRPr/>
            </a:pPr>
            <a:fld id="{BAB8E0DE-DD92-44BF-BE2E-CEF5DE5F366D}" type="slidenum">
              <a:rPr lang="en-US" altLang="ja-JP" smtClean="0">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48508047"/>
      </p:ext>
    </p:extLst>
  </p:cSld>
  <p:clrMapOvr>
    <a:masterClrMapping/>
  </p:clrMapOvr>
  <p:transition>
    <p:random/>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pPr>
              <a:defRPr/>
            </a:pPr>
            <a:fld id="{E5BB5120-A20E-4CB3-A60B-75261F6B38E1}" type="slidenum">
              <a:rPr lang="en-US" altLang="ja-JP" smtClean="0">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18723655"/>
      </p:ext>
    </p:extLst>
  </p:cSld>
  <p:clrMapOvr>
    <a:masterClrMapping/>
  </p:clrMapOvr>
  <p:transition>
    <p:random/>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pPr>
              <a:defRPr/>
            </a:pPr>
            <a:fld id="{0A1B1644-18D9-45DA-A14B-DB555E8D882F}" type="slidenum">
              <a:rPr lang="en-US" altLang="ja-JP" smtClean="0">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00054940"/>
      </p:ext>
    </p:extLst>
  </p:cSld>
  <p:clrMapOvr>
    <a:masterClrMapping/>
  </p:clrMapOvr>
  <p:transition>
    <p:random/>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9"/>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8" indent="0" algn="ctr">
              <a:buNone/>
              <a:defRPr>
                <a:solidFill>
                  <a:schemeClr val="tx1">
                    <a:tint val="75000"/>
                  </a:schemeClr>
                </a:solidFill>
              </a:defRPr>
            </a:lvl2pPr>
            <a:lvl3pPr marL="914256" indent="0" algn="ctr">
              <a:buNone/>
              <a:defRPr>
                <a:solidFill>
                  <a:schemeClr val="tx1">
                    <a:tint val="75000"/>
                  </a:schemeClr>
                </a:solidFill>
              </a:defRPr>
            </a:lvl3pPr>
            <a:lvl4pPr marL="1371384" indent="0" algn="ctr">
              <a:buNone/>
              <a:defRPr>
                <a:solidFill>
                  <a:schemeClr val="tx1">
                    <a:tint val="75000"/>
                  </a:schemeClr>
                </a:solidFill>
              </a:defRPr>
            </a:lvl4pPr>
            <a:lvl5pPr marL="1828512" indent="0" algn="ctr">
              <a:buNone/>
              <a:defRPr>
                <a:solidFill>
                  <a:schemeClr val="tx1">
                    <a:tint val="75000"/>
                  </a:schemeClr>
                </a:solidFill>
              </a:defRPr>
            </a:lvl5pPr>
            <a:lvl6pPr marL="2285640" indent="0" algn="ctr">
              <a:buNone/>
              <a:defRPr>
                <a:solidFill>
                  <a:schemeClr val="tx1">
                    <a:tint val="75000"/>
                  </a:schemeClr>
                </a:solidFill>
              </a:defRPr>
            </a:lvl6pPr>
            <a:lvl7pPr marL="2742768" indent="0" algn="ctr">
              <a:buNone/>
              <a:defRPr>
                <a:solidFill>
                  <a:schemeClr val="tx1">
                    <a:tint val="75000"/>
                  </a:schemeClr>
                </a:solidFill>
              </a:defRPr>
            </a:lvl7pPr>
            <a:lvl8pPr marL="3199888" indent="0" algn="ctr">
              <a:buNone/>
              <a:defRPr>
                <a:solidFill>
                  <a:schemeClr val="tx1">
                    <a:tint val="75000"/>
                  </a:schemeClr>
                </a:solidFill>
              </a:defRPr>
            </a:lvl8pPr>
            <a:lvl9pPr marL="365702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A4137F2-B8F8-47CA-BF09-D19C7BF8E63E}"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FEEA9DE-6E9C-4390-B1F4-DB0E98ECC5B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68321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0"/>
            <a:ext cx="2057400" cy="61341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0"/>
            <a:ext cx="6019800" cy="61341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0A1B1644-18D9-45DA-A14B-DB555E8D882F}" type="slidenum">
              <a:rPr lang="en-US" altLang="ja-JP"/>
              <a:pPr>
                <a:defRPr/>
              </a:pPr>
              <a:t>‹#›</a:t>
            </a:fld>
            <a:endParaRPr lang="en-US" altLang="ja-JP"/>
          </a:p>
        </p:txBody>
      </p:sp>
    </p:spTree>
    <p:extLst>
      <p:ext uri="{BB962C8B-B14F-4D97-AF65-F5344CB8AC3E}">
        <p14:creationId xmlns:p14="http://schemas.microsoft.com/office/powerpoint/2010/main" val="2776796116"/>
      </p:ext>
    </p:extLst>
  </p:cSld>
  <p:clrMapOvr>
    <a:masterClrMapping/>
  </p:clrMapOvr>
  <p:transition>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A4137F2-B8F8-47CA-BF09-D19C7BF8E63E}"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FEEA9DE-6E9C-4390-B1F4-DB0E98ECC5B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504825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4"/>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28" indent="0">
              <a:buNone/>
              <a:defRPr sz="1800">
                <a:solidFill>
                  <a:schemeClr val="tx1">
                    <a:tint val="75000"/>
                  </a:schemeClr>
                </a:solidFill>
              </a:defRPr>
            </a:lvl2pPr>
            <a:lvl3pPr marL="914256" indent="0">
              <a:buNone/>
              <a:defRPr sz="1600">
                <a:solidFill>
                  <a:schemeClr val="tx1">
                    <a:tint val="75000"/>
                  </a:schemeClr>
                </a:solidFill>
              </a:defRPr>
            </a:lvl3pPr>
            <a:lvl4pPr marL="1371384" indent="0">
              <a:buNone/>
              <a:defRPr sz="1400">
                <a:solidFill>
                  <a:schemeClr val="tx1">
                    <a:tint val="75000"/>
                  </a:schemeClr>
                </a:solidFill>
              </a:defRPr>
            </a:lvl4pPr>
            <a:lvl5pPr marL="1828512" indent="0">
              <a:buNone/>
              <a:defRPr sz="1400">
                <a:solidFill>
                  <a:schemeClr val="tx1">
                    <a:tint val="75000"/>
                  </a:schemeClr>
                </a:solidFill>
              </a:defRPr>
            </a:lvl5pPr>
            <a:lvl6pPr marL="2285640" indent="0">
              <a:buNone/>
              <a:defRPr sz="1400">
                <a:solidFill>
                  <a:schemeClr val="tx1">
                    <a:tint val="75000"/>
                  </a:schemeClr>
                </a:solidFill>
              </a:defRPr>
            </a:lvl6pPr>
            <a:lvl7pPr marL="2742768" indent="0">
              <a:buNone/>
              <a:defRPr sz="1400">
                <a:solidFill>
                  <a:schemeClr val="tx1">
                    <a:tint val="75000"/>
                  </a:schemeClr>
                </a:solidFill>
              </a:defRPr>
            </a:lvl7pPr>
            <a:lvl8pPr marL="3199888" indent="0">
              <a:buNone/>
              <a:defRPr sz="1400">
                <a:solidFill>
                  <a:schemeClr val="tx1">
                    <a:tint val="75000"/>
                  </a:schemeClr>
                </a:solidFill>
              </a:defRPr>
            </a:lvl8pPr>
            <a:lvl9pPr marL="365702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A4137F2-B8F8-47CA-BF09-D19C7BF8E63E}"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FEEA9DE-6E9C-4390-B1F4-DB0E98ECC5B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844616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A4137F2-B8F8-47CA-BF09-D19C7BF8E63E}"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FEEA9DE-6E9C-4390-B1F4-DB0E98ECC5B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640753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28" indent="0">
              <a:buNone/>
              <a:defRPr sz="2000" b="1"/>
            </a:lvl2pPr>
            <a:lvl3pPr marL="914256" indent="0">
              <a:buNone/>
              <a:defRPr sz="1800" b="1"/>
            </a:lvl3pPr>
            <a:lvl4pPr marL="1371384" indent="0">
              <a:buNone/>
              <a:defRPr sz="1600" b="1"/>
            </a:lvl4pPr>
            <a:lvl5pPr marL="1828512" indent="0">
              <a:buNone/>
              <a:defRPr sz="1600" b="1"/>
            </a:lvl5pPr>
            <a:lvl6pPr marL="2285640" indent="0">
              <a:buNone/>
              <a:defRPr sz="1600" b="1"/>
            </a:lvl6pPr>
            <a:lvl7pPr marL="2742768" indent="0">
              <a:buNone/>
              <a:defRPr sz="1600" b="1"/>
            </a:lvl7pPr>
            <a:lvl8pPr marL="3199888" indent="0">
              <a:buNone/>
              <a:defRPr sz="1600" b="1"/>
            </a:lvl8pPr>
            <a:lvl9pPr marL="365702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45" y="1535113"/>
            <a:ext cx="4041775" cy="639762"/>
          </a:xfrm>
        </p:spPr>
        <p:txBody>
          <a:bodyPr anchor="b"/>
          <a:lstStyle>
            <a:lvl1pPr marL="0" indent="0">
              <a:buNone/>
              <a:defRPr sz="2400" b="1"/>
            </a:lvl1pPr>
            <a:lvl2pPr marL="457128" indent="0">
              <a:buNone/>
              <a:defRPr sz="2000" b="1"/>
            </a:lvl2pPr>
            <a:lvl3pPr marL="914256" indent="0">
              <a:buNone/>
              <a:defRPr sz="1800" b="1"/>
            </a:lvl3pPr>
            <a:lvl4pPr marL="1371384" indent="0">
              <a:buNone/>
              <a:defRPr sz="1600" b="1"/>
            </a:lvl4pPr>
            <a:lvl5pPr marL="1828512" indent="0">
              <a:buNone/>
              <a:defRPr sz="1600" b="1"/>
            </a:lvl5pPr>
            <a:lvl6pPr marL="2285640" indent="0">
              <a:buNone/>
              <a:defRPr sz="1600" b="1"/>
            </a:lvl6pPr>
            <a:lvl7pPr marL="2742768" indent="0">
              <a:buNone/>
              <a:defRPr sz="1600" b="1"/>
            </a:lvl7pPr>
            <a:lvl8pPr marL="3199888" indent="0">
              <a:buNone/>
              <a:defRPr sz="1600" b="1"/>
            </a:lvl8pPr>
            <a:lvl9pPr marL="365702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A4137F2-B8F8-47CA-BF09-D19C7BF8E63E}"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8FEEA9DE-6E9C-4390-B1F4-DB0E98ECC5B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302269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A4137F2-B8F8-47CA-BF09-D19C7BF8E63E}"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8FEEA9DE-6E9C-4390-B1F4-DB0E98ECC5B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81053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A4137F2-B8F8-47CA-BF09-D19C7BF8E63E}"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8FEEA9DE-6E9C-4390-B1F4-DB0E98ECC5B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131994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11"/>
            <a:ext cx="3008313" cy="4691063"/>
          </a:xfrm>
        </p:spPr>
        <p:txBody>
          <a:bodyPr/>
          <a:lstStyle>
            <a:lvl1pPr marL="0" indent="0">
              <a:buNone/>
              <a:defRPr sz="1400"/>
            </a:lvl1pPr>
            <a:lvl2pPr marL="457128" indent="0">
              <a:buNone/>
              <a:defRPr sz="1200"/>
            </a:lvl2pPr>
            <a:lvl3pPr marL="914256" indent="0">
              <a:buNone/>
              <a:defRPr sz="1000"/>
            </a:lvl3pPr>
            <a:lvl4pPr marL="1371384" indent="0">
              <a:buNone/>
              <a:defRPr sz="900"/>
            </a:lvl4pPr>
            <a:lvl5pPr marL="1828512" indent="0">
              <a:buNone/>
              <a:defRPr sz="900"/>
            </a:lvl5pPr>
            <a:lvl6pPr marL="2285640" indent="0">
              <a:buNone/>
              <a:defRPr sz="900"/>
            </a:lvl6pPr>
            <a:lvl7pPr marL="2742768" indent="0">
              <a:buNone/>
              <a:defRPr sz="900"/>
            </a:lvl7pPr>
            <a:lvl8pPr marL="3199888" indent="0">
              <a:buNone/>
              <a:defRPr sz="900"/>
            </a:lvl8pPr>
            <a:lvl9pPr marL="365702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A4137F2-B8F8-47CA-BF09-D19C7BF8E63E}"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FEEA9DE-6E9C-4390-B1F4-DB0E98ECC5B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38327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28" indent="0">
              <a:buNone/>
              <a:defRPr sz="2800"/>
            </a:lvl2pPr>
            <a:lvl3pPr marL="914256" indent="0">
              <a:buNone/>
              <a:defRPr sz="2400"/>
            </a:lvl3pPr>
            <a:lvl4pPr marL="1371384" indent="0">
              <a:buNone/>
              <a:defRPr sz="2000"/>
            </a:lvl4pPr>
            <a:lvl5pPr marL="1828512" indent="0">
              <a:buNone/>
              <a:defRPr sz="2000"/>
            </a:lvl5pPr>
            <a:lvl6pPr marL="2285640" indent="0">
              <a:buNone/>
              <a:defRPr sz="2000"/>
            </a:lvl6pPr>
            <a:lvl7pPr marL="2742768" indent="0">
              <a:buNone/>
              <a:defRPr sz="2000"/>
            </a:lvl7pPr>
            <a:lvl8pPr marL="3199888" indent="0">
              <a:buNone/>
              <a:defRPr sz="2000"/>
            </a:lvl8pPr>
            <a:lvl9pPr marL="365702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28" indent="0">
              <a:buNone/>
              <a:defRPr sz="1200"/>
            </a:lvl2pPr>
            <a:lvl3pPr marL="914256" indent="0">
              <a:buNone/>
              <a:defRPr sz="1000"/>
            </a:lvl3pPr>
            <a:lvl4pPr marL="1371384" indent="0">
              <a:buNone/>
              <a:defRPr sz="900"/>
            </a:lvl4pPr>
            <a:lvl5pPr marL="1828512" indent="0">
              <a:buNone/>
              <a:defRPr sz="900"/>
            </a:lvl5pPr>
            <a:lvl6pPr marL="2285640" indent="0">
              <a:buNone/>
              <a:defRPr sz="900"/>
            </a:lvl6pPr>
            <a:lvl7pPr marL="2742768" indent="0">
              <a:buNone/>
              <a:defRPr sz="900"/>
            </a:lvl7pPr>
            <a:lvl8pPr marL="3199888" indent="0">
              <a:buNone/>
              <a:defRPr sz="900"/>
            </a:lvl8pPr>
            <a:lvl9pPr marL="365702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A4137F2-B8F8-47CA-BF09-D19C7BF8E63E}"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FEEA9DE-6E9C-4390-B1F4-DB0E98ECC5B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266084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A4137F2-B8F8-47CA-BF09-D19C7BF8E63E}"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FEEA9DE-6E9C-4390-B1F4-DB0E98ECC5B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385564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56"/>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56"/>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A4137F2-B8F8-47CA-BF09-D19C7BF8E63E}"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FEEA9DE-6E9C-4390-B1F4-DB0E98ECC5B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53486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9"/>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a:xfrm>
            <a:off x="457201" y="6245226"/>
            <a:ext cx="2133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a:xfrm>
            <a:off x="3124201" y="6245226"/>
            <a:ext cx="2895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a:xfrm>
            <a:off x="7010400" y="6497638"/>
            <a:ext cx="2133600" cy="360362"/>
          </a:xfrm>
        </p:spPr>
        <p:txBody>
          <a:bodyPr/>
          <a:lstStyle>
            <a:lvl1pPr>
              <a:defRPr/>
            </a:lvl1pPr>
          </a:lstStyle>
          <a:p>
            <a:r>
              <a:rPr lang="en-US" altLang="ja-JP">
                <a:solidFill>
                  <a:prstClr val="black">
                    <a:tint val="75000"/>
                  </a:prstClr>
                </a:solidFill>
                <a:latin typeface="Calibri"/>
                <a:ea typeface="ＭＳ Ｐゴシック"/>
              </a:rPr>
              <a:t>- </a:t>
            </a:r>
            <a:fld id="{24A0A144-64EA-4409-9220-E8F0C8E9893D}" type="slidenum">
              <a:rPr lang="en-US" altLang="ja-JP">
                <a:solidFill>
                  <a:prstClr val="black">
                    <a:tint val="75000"/>
                  </a:prstClr>
                </a:solidFill>
                <a:latin typeface="Calibri"/>
                <a:ea typeface="ＭＳ Ｐゴシック"/>
              </a:rPr>
              <a:pPr/>
              <a:t>‹#›</a:t>
            </a:fld>
            <a:r>
              <a:rPr lang="en-US" altLang="ja-JP">
                <a:solidFill>
                  <a:prstClr val="black">
                    <a:tint val="75000"/>
                  </a:prstClr>
                </a:solidFill>
                <a:latin typeface="Calibri"/>
                <a:ea typeface="ＭＳ Ｐゴシック"/>
              </a:rPr>
              <a:t> -</a:t>
            </a:r>
          </a:p>
        </p:txBody>
      </p:sp>
    </p:spTree>
    <p:extLst>
      <p:ext uri="{BB962C8B-B14F-4D97-AF65-F5344CB8AC3E}">
        <p14:creationId xmlns:p14="http://schemas.microsoft.com/office/powerpoint/2010/main" val="38547708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ー 2"/>
          <p:cNvSpPr>
            <a:spLocks noGrp="1"/>
          </p:cNvSpPr>
          <p:nvPr>
            <p:ph type="dt" sz="half" idx="10"/>
          </p:nvPr>
        </p:nvSpPr>
        <p:spPr>
          <a:xfrm>
            <a:off x="685802" y="6248400"/>
            <a:ext cx="1905000" cy="457200"/>
          </a:xfrm>
        </p:spPr>
        <p:txBody>
          <a:bodyPr/>
          <a:lstStyle>
            <a:lvl1pPr>
              <a:defRPr/>
            </a:lvl1pPr>
          </a:lstStyle>
          <a:p>
            <a:fld id="{35FF3231-7C60-EF47-8038-A006F82BE5C6}" type="datetime1">
              <a:rPr lang="ja-JP" altLang="en-US" smtClean="0">
                <a:solidFill>
                  <a:prstClr val="black">
                    <a:tint val="75000"/>
                  </a:prstClr>
                </a:solidFill>
                <a:latin typeface="Calibri"/>
                <a:ea typeface="ＭＳ Ｐゴシック"/>
              </a:rPr>
              <a:pPr/>
              <a:t>2018/1/19</a:t>
            </a:fld>
            <a:endParaRPr lang="en-US" altLang="ja-JP">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a:xfrm>
            <a:off x="3124205" y="6248400"/>
            <a:ext cx="2895600" cy="45720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a:xfrm>
            <a:off x="6553200" y="6248400"/>
            <a:ext cx="1905000" cy="457200"/>
          </a:xfrm>
        </p:spPr>
        <p:txBody>
          <a:bodyPr/>
          <a:lstStyle>
            <a:lvl1pPr>
              <a:defRPr/>
            </a:lvl1pPr>
          </a:lstStyle>
          <a:p>
            <a:fld id="{5170BF68-E71F-AA45-A717-171E572BE748}" type="slidenum">
              <a:rPr lang="en-US" altLang="ja-JP">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682184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タイトル &amp; 箇条書き コピー 3">
    <p:spTree>
      <p:nvGrpSpPr>
        <p:cNvPr id="1" name=""/>
        <p:cNvGrpSpPr/>
        <p:nvPr/>
      </p:nvGrpSpPr>
      <p:grpSpPr>
        <a:xfrm>
          <a:off x="0" y="0"/>
          <a:ext cx="0" cy="0"/>
          <a:chOff x="0" y="0"/>
          <a:chExt cx="0" cy="0"/>
        </a:xfrm>
      </p:grpSpPr>
      <p:sp>
        <p:nvSpPr>
          <p:cNvPr id="117" name="Rectangle"/>
          <p:cNvSpPr/>
          <p:nvPr/>
        </p:nvSpPr>
        <p:spPr>
          <a:xfrm>
            <a:off x="625078" y="741164"/>
            <a:ext cx="8117086" cy="71438"/>
          </a:xfrm>
          <a:prstGeom prst="rect">
            <a:avLst/>
          </a:prstGeom>
          <a:gradFill>
            <a:gsLst>
              <a:gs pos="0">
                <a:srgbClr val="0096FF"/>
              </a:gs>
              <a:gs pos="100000">
                <a:srgbClr val="0433FF"/>
              </a:gs>
            </a:gsLst>
            <a:lin ang="10800000"/>
          </a:gradFill>
          <a:ln w="12700">
            <a:miter lim="400000"/>
          </a:ln>
        </p:spPr>
        <p:txBody>
          <a:bodyPr lIns="35717" tIns="35717" rIns="35717" bIns="35717" anchor="ctr"/>
          <a:lstStyle/>
          <a:p>
            <a:pPr algn="ctr" defTabSz="410751" fontAlgn="base" hangingPunct="0">
              <a:spcBef>
                <a:spcPct val="0"/>
              </a:spcBef>
              <a:spcAft>
                <a:spcPct val="0"/>
              </a:spcAft>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118" name="名称未設定.jpg" descr="名称未設定.jpg"/>
          <p:cNvPicPr>
            <a:picLocks noChangeAspect="1"/>
          </p:cNvPicPr>
          <p:nvPr/>
        </p:nvPicPr>
        <p:blipFill>
          <a:blip r:embed="rId2">
            <a:extLst/>
          </a:blip>
          <a:stretch>
            <a:fillRect/>
          </a:stretch>
        </p:blipFill>
        <p:spPr>
          <a:xfrm>
            <a:off x="7949812" y="30772"/>
            <a:ext cx="294680" cy="263552"/>
          </a:xfrm>
          <a:prstGeom prst="rect">
            <a:avLst/>
          </a:prstGeom>
          <a:ln w="12700">
            <a:miter lim="400000"/>
          </a:ln>
        </p:spPr>
      </p:pic>
      <p:pic>
        <p:nvPicPr>
          <p:cNvPr id="119" name="ロゴＢ青.png" descr="ロゴＢ青.png"/>
          <p:cNvPicPr>
            <a:picLocks noChangeAspect="1"/>
          </p:cNvPicPr>
          <p:nvPr/>
        </p:nvPicPr>
        <p:blipFill>
          <a:blip r:embed="rId3">
            <a:extLst/>
          </a:blip>
          <a:stretch>
            <a:fillRect/>
          </a:stretch>
        </p:blipFill>
        <p:spPr>
          <a:xfrm>
            <a:off x="8206383" y="123713"/>
            <a:ext cx="840608" cy="169665"/>
          </a:xfrm>
          <a:prstGeom prst="rect">
            <a:avLst/>
          </a:prstGeom>
          <a:ln w="12700">
            <a:miter lim="400000"/>
          </a:ln>
        </p:spPr>
      </p:pic>
      <p:sp>
        <p:nvSpPr>
          <p:cNvPr id="120" name="Title Text"/>
          <p:cNvSpPr txBox="1">
            <a:spLocks noGrp="1"/>
          </p:cNvSpPr>
          <p:nvPr>
            <p:ph type="title"/>
          </p:nvPr>
        </p:nvSpPr>
        <p:spPr>
          <a:xfrm>
            <a:off x="892969" y="241102"/>
            <a:ext cx="7358063" cy="562570"/>
          </a:xfrm>
          <a:prstGeom prst="rect">
            <a:avLst/>
          </a:prstGeom>
        </p:spPr>
        <p:txBody>
          <a:bodyPr>
            <a:noAutofit/>
          </a:bodyPr>
          <a:lstStyle>
            <a:lvl1pPr algn="l">
              <a:defRPr sz="3000" b="1">
                <a:latin typeface="メイリオ"/>
                <a:ea typeface="メイリオ"/>
                <a:cs typeface="メイリオ"/>
                <a:sym typeface="メイリオ"/>
              </a:defRPr>
            </a:lvl1pPr>
          </a:lstStyle>
          <a:p>
            <a:r>
              <a:t>Title Text</a:t>
            </a:r>
          </a:p>
        </p:txBody>
      </p:sp>
      <p:sp>
        <p:nvSpPr>
          <p:cNvPr id="121" name="Body Level One…"/>
          <p:cNvSpPr txBox="1">
            <a:spLocks noGrp="1"/>
          </p:cNvSpPr>
          <p:nvPr>
            <p:ph type="body" idx="1"/>
          </p:nvPr>
        </p:nvSpPr>
        <p:spPr>
          <a:xfrm>
            <a:off x="892969" y="1946672"/>
            <a:ext cx="7358063" cy="4018359"/>
          </a:xfrm>
          <a:prstGeom prst="rect">
            <a:avLst/>
          </a:prstGeom>
        </p:spPr>
        <p:txBody>
          <a:bodyPr>
            <a:noAutofit/>
          </a:bodyPr>
          <a:lstStyle>
            <a:lvl1pPr marL="625056" indent="-401822">
              <a:spcBef>
                <a:spcPts val="1687"/>
              </a:spcBef>
              <a:buSzPct val="171000"/>
              <a:defRPr sz="2000" b="1">
                <a:latin typeface="メイリオ"/>
                <a:ea typeface="メイリオ"/>
                <a:cs typeface="メイリオ"/>
                <a:sym typeface="メイリオ"/>
              </a:defRPr>
            </a:lvl1pPr>
            <a:lvl2pPr marL="937584" indent="-401822">
              <a:spcBef>
                <a:spcPts val="1687"/>
              </a:spcBef>
              <a:buSzPct val="171000"/>
              <a:defRPr sz="2000" b="1">
                <a:latin typeface="メイリオ"/>
                <a:ea typeface="メイリオ"/>
                <a:cs typeface="メイリオ"/>
                <a:sym typeface="メイリオ"/>
              </a:defRPr>
            </a:lvl2pPr>
            <a:lvl3pPr marL="1250112" indent="-401822">
              <a:spcBef>
                <a:spcPts val="1687"/>
              </a:spcBef>
              <a:buSzPct val="171000"/>
              <a:defRPr sz="2000" b="1">
                <a:latin typeface="メイリオ"/>
                <a:ea typeface="メイリオ"/>
                <a:cs typeface="メイリオ"/>
                <a:sym typeface="メイリオ"/>
              </a:defRPr>
            </a:lvl3pPr>
            <a:lvl4pPr marL="1562640" indent="-401822">
              <a:spcBef>
                <a:spcPts val="1687"/>
              </a:spcBef>
              <a:buSzPct val="171000"/>
              <a:defRPr sz="2000" b="1">
                <a:latin typeface="メイリオ"/>
                <a:ea typeface="メイリオ"/>
                <a:cs typeface="メイリオ"/>
                <a:sym typeface="メイリオ"/>
              </a:defRPr>
            </a:lvl4pPr>
            <a:lvl5pPr marL="1875168" indent="-401822">
              <a:spcBef>
                <a:spcPts val="1687"/>
              </a:spcBef>
              <a:buSzPct val="171000"/>
              <a:defRPr sz="2000" b="1">
                <a:latin typeface="メイリオ"/>
                <a:ea typeface="メイリオ"/>
                <a:cs typeface="メイリオ"/>
                <a:sym typeface="メイリオ"/>
              </a:defRPr>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xfrm>
            <a:off x="8640361" y="6402586"/>
            <a:ext cx="391130" cy="272186"/>
          </a:xfrm>
          <a:prstGeom prst="rect">
            <a:avLst/>
          </a:prstGeom>
        </p:spPr>
        <p:txBody>
          <a:bodyPr/>
          <a:lstStyle>
            <a:lvl1pPr>
              <a:defRPr sz="1300" b="1">
                <a:latin typeface="メイリオ"/>
                <a:ea typeface="メイリオ"/>
                <a:cs typeface="メイリオ"/>
                <a:sym typeface="メイリオ"/>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795705157"/>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7" indent="0" algn="ctr">
              <a:buNone/>
              <a:defRPr>
                <a:solidFill>
                  <a:schemeClr val="tx1">
                    <a:tint val="75000"/>
                  </a:schemeClr>
                </a:solidFill>
              </a:defRPr>
            </a:lvl2pPr>
            <a:lvl3pPr marL="914274" indent="0" algn="ctr">
              <a:buNone/>
              <a:defRPr>
                <a:solidFill>
                  <a:schemeClr val="tx1">
                    <a:tint val="75000"/>
                  </a:schemeClr>
                </a:solidFill>
              </a:defRPr>
            </a:lvl3pPr>
            <a:lvl4pPr marL="1371411" indent="0" algn="ctr">
              <a:buNone/>
              <a:defRPr>
                <a:solidFill>
                  <a:schemeClr val="tx1">
                    <a:tint val="75000"/>
                  </a:schemeClr>
                </a:solidFill>
              </a:defRPr>
            </a:lvl4pPr>
            <a:lvl5pPr marL="1828548" indent="0" algn="ctr">
              <a:buNone/>
              <a:defRPr>
                <a:solidFill>
                  <a:schemeClr val="tx1">
                    <a:tint val="75000"/>
                  </a:schemeClr>
                </a:solidFill>
              </a:defRPr>
            </a:lvl5pPr>
            <a:lvl6pPr marL="2285685" indent="0" algn="ctr">
              <a:buNone/>
              <a:defRPr>
                <a:solidFill>
                  <a:schemeClr val="tx1">
                    <a:tint val="75000"/>
                  </a:schemeClr>
                </a:solidFill>
              </a:defRPr>
            </a:lvl6pPr>
            <a:lvl7pPr marL="2742822" indent="0" algn="ctr">
              <a:buNone/>
              <a:defRPr>
                <a:solidFill>
                  <a:schemeClr val="tx1">
                    <a:tint val="75000"/>
                  </a:schemeClr>
                </a:solidFill>
              </a:defRPr>
            </a:lvl7pPr>
            <a:lvl8pPr marL="3199952" indent="0" algn="ctr">
              <a:buNone/>
              <a:defRPr>
                <a:solidFill>
                  <a:schemeClr val="tx1">
                    <a:tint val="75000"/>
                  </a:schemeClr>
                </a:solidFill>
              </a:defRPr>
            </a:lvl8pPr>
            <a:lvl9pPr marL="365709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275BDCE-3243-814C-8797-755DCE285BEA}"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AF50954-6999-5645-A55F-16AE3453032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094177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275BDCE-3243-814C-8797-755DCE285BEA}"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AF50954-6999-5645-A55F-16AE3453032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015844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2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37" indent="0">
              <a:buNone/>
              <a:defRPr sz="1800">
                <a:solidFill>
                  <a:schemeClr val="tx1">
                    <a:tint val="75000"/>
                  </a:schemeClr>
                </a:solidFill>
              </a:defRPr>
            </a:lvl2pPr>
            <a:lvl3pPr marL="914274" indent="0">
              <a:buNone/>
              <a:defRPr sz="1600">
                <a:solidFill>
                  <a:schemeClr val="tx1">
                    <a:tint val="75000"/>
                  </a:schemeClr>
                </a:solidFill>
              </a:defRPr>
            </a:lvl3pPr>
            <a:lvl4pPr marL="1371411" indent="0">
              <a:buNone/>
              <a:defRPr sz="1400">
                <a:solidFill>
                  <a:schemeClr val="tx1">
                    <a:tint val="75000"/>
                  </a:schemeClr>
                </a:solidFill>
              </a:defRPr>
            </a:lvl4pPr>
            <a:lvl5pPr marL="1828548" indent="0">
              <a:buNone/>
              <a:defRPr sz="1400">
                <a:solidFill>
                  <a:schemeClr val="tx1">
                    <a:tint val="75000"/>
                  </a:schemeClr>
                </a:solidFill>
              </a:defRPr>
            </a:lvl5pPr>
            <a:lvl6pPr marL="2285685" indent="0">
              <a:buNone/>
              <a:defRPr sz="1400">
                <a:solidFill>
                  <a:schemeClr val="tx1">
                    <a:tint val="75000"/>
                  </a:schemeClr>
                </a:solidFill>
              </a:defRPr>
            </a:lvl6pPr>
            <a:lvl7pPr marL="2742822" indent="0">
              <a:buNone/>
              <a:defRPr sz="1400">
                <a:solidFill>
                  <a:schemeClr val="tx1">
                    <a:tint val="75000"/>
                  </a:schemeClr>
                </a:solidFill>
              </a:defRPr>
            </a:lvl7pPr>
            <a:lvl8pPr marL="3199952" indent="0">
              <a:buNone/>
              <a:defRPr sz="1400">
                <a:solidFill>
                  <a:schemeClr val="tx1">
                    <a:tint val="75000"/>
                  </a:schemeClr>
                </a:solidFill>
              </a:defRPr>
            </a:lvl8pPr>
            <a:lvl9pPr marL="3657092"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275BDCE-3243-814C-8797-755DCE285BEA}"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AF50954-6999-5645-A55F-16AE3453032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768704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275BDCE-3243-814C-8797-755DCE285BEA}"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0AF50954-6999-5645-A55F-16AE3453032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293201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37" indent="0">
              <a:buNone/>
              <a:defRPr sz="2000" b="1"/>
            </a:lvl2pPr>
            <a:lvl3pPr marL="914274" indent="0">
              <a:buNone/>
              <a:defRPr sz="1800" b="1"/>
            </a:lvl3pPr>
            <a:lvl4pPr marL="1371411" indent="0">
              <a:buNone/>
              <a:defRPr sz="1600" b="1"/>
            </a:lvl4pPr>
            <a:lvl5pPr marL="1828548" indent="0">
              <a:buNone/>
              <a:defRPr sz="1600" b="1"/>
            </a:lvl5pPr>
            <a:lvl6pPr marL="2285685" indent="0">
              <a:buNone/>
              <a:defRPr sz="1600" b="1"/>
            </a:lvl6pPr>
            <a:lvl7pPr marL="2742822" indent="0">
              <a:buNone/>
              <a:defRPr sz="1600" b="1"/>
            </a:lvl7pPr>
            <a:lvl8pPr marL="3199952" indent="0">
              <a:buNone/>
              <a:defRPr sz="1600" b="1"/>
            </a:lvl8pPr>
            <a:lvl9pPr marL="3657092"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42" y="1535113"/>
            <a:ext cx="4041775" cy="639762"/>
          </a:xfrm>
        </p:spPr>
        <p:txBody>
          <a:bodyPr anchor="b"/>
          <a:lstStyle>
            <a:lvl1pPr marL="0" indent="0">
              <a:buNone/>
              <a:defRPr sz="2400" b="1"/>
            </a:lvl1pPr>
            <a:lvl2pPr marL="457137" indent="0">
              <a:buNone/>
              <a:defRPr sz="2000" b="1"/>
            </a:lvl2pPr>
            <a:lvl3pPr marL="914274" indent="0">
              <a:buNone/>
              <a:defRPr sz="1800" b="1"/>
            </a:lvl3pPr>
            <a:lvl4pPr marL="1371411" indent="0">
              <a:buNone/>
              <a:defRPr sz="1600" b="1"/>
            </a:lvl4pPr>
            <a:lvl5pPr marL="1828548" indent="0">
              <a:buNone/>
              <a:defRPr sz="1600" b="1"/>
            </a:lvl5pPr>
            <a:lvl6pPr marL="2285685" indent="0">
              <a:buNone/>
              <a:defRPr sz="1600" b="1"/>
            </a:lvl6pPr>
            <a:lvl7pPr marL="2742822" indent="0">
              <a:buNone/>
              <a:defRPr sz="1600" b="1"/>
            </a:lvl7pPr>
            <a:lvl8pPr marL="3199952" indent="0">
              <a:buNone/>
              <a:defRPr sz="1600" b="1"/>
            </a:lvl8pPr>
            <a:lvl9pPr marL="3657092"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275BDCE-3243-814C-8797-755DCE285BEA}"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0AF50954-6999-5645-A55F-16AE3453032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207631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275BDCE-3243-814C-8797-755DCE285BEA}"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0AF50954-6999-5645-A55F-16AE3453032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548736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275BDCE-3243-814C-8797-755DCE285BEA}"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0AF50954-6999-5645-A55F-16AE3453032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32354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8"/>
            <a:ext cx="3008313" cy="4691063"/>
          </a:xfrm>
        </p:spPr>
        <p:txBody>
          <a:bodyPr/>
          <a:lstStyle>
            <a:lvl1pPr marL="0" indent="0">
              <a:buNone/>
              <a:defRPr sz="1400"/>
            </a:lvl1pPr>
            <a:lvl2pPr marL="457137" indent="0">
              <a:buNone/>
              <a:defRPr sz="1200"/>
            </a:lvl2pPr>
            <a:lvl3pPr marL="914274" indent="0">
              <a:buNone/>
              <a:defRPr sz="1000"/>
            </a:lvl3pPr>
            <a:lvl4pPr marL="1371411" indent="0">
              <a:buNone/>
              <a:defRPr sz="900"/>
            </a:lvl4pPr>
            <a:lvl5pPr marL="1828548" indent="0">
              <a:buNone/>
              <a:defRPr sz="900"/>
            </a:lvl5pPr>
            <a:lvl6pPr marL="2285685" indent="0">
              <a:buNone/>
              <a:defRPr sz="900"/>
            </a:lvl6pPr>
            <a:lvl7pPr marL="2742822" indent="0">
              <a:buNone/>
              <a:defRPr sz="900"/>
            </a:lvl7pPr>
            <a:lvl8pPr marL="3199952" indent="0">
              <a:buNone/>
              <a:defRPr sz="900"/>
            </a:lvl8pPr>
            <a:lvl9pPr marL="365709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275BDCE-3243-814C-8797-755DCE285BEA}"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0AF50954-6999-5645-A55F-16AE3453032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07399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7" name="図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0087" b="24591"/>
          <a:stretch/>
        </p:blipFill>
        <p:spPr>
          <a:xfrm>
            <a:off x="95212" y="86300"/>
            <a:ext cx="9002254" cy="6771700"/>
          </a:xfrm>
          <a:prstGeom prst="rect">
            <a:avLst/>
          </a:prstGeom>
        </p:spPr>
      </p:pic>
      <p:sp>
        <p:nvSpPr>
          <p:cNvPr id="8" name="タイトル 1"/>
          <p:cNvSpPr>
            <a:spLocks noGrp="1"/>
          </p:cNvSpPr>
          <p:nvPr>
            <p:ph type="ctrTitle"/>
          </p:nvPr>
        </p:nvSpPr>
        <p:spPr>
          <a:xfrm>
            <a:off x="683568" y="2204864"/>
            <a:ext cx="7270576" cy="1728192"/>
          </a:xfrm>
        </p:spPr>
        <p:txBody>
          <a:bodyPr/>
          <a:lstStyle/>
          <a:p>
            <a:r>
              <a:rPr kumimoji="1" lang="en-US" altLang="ja-JP" dirty="0" smtClean="0">
                <a:solidFill>
                  <a:schemeClr val="bg1"/>
                </a:solidFill>
              </a:rPr>
              <a:t>Title</a:t>
            </a:r>
            <a:endParaRPr kumimoji="1" lang="ja-JP" altLang="en-US" dirty="0">
              <a:solidFill>
                <a:schemeClr val="bg1"/>
              </a:solidFill>
            </a:endParaRPr>
          </a:p>
        </p:txBody>
      </p:sp>
      <p:sp>
        <p:nvSpPr>
          <p:cNvPr id="9" name="サブタイトル 2"/>
          <p:cNvSpPr>
            <a:spLocks noGrp="1"/>
          </p:cNvSpPr>
          <p:nvPr>
            <p:ph type="subTitle" idx="1"/>
          </p:nvPr>
        </p:nvSpPr>
        <p:spPr>
          <a:xfrm>
            <a:off x="755576" y="4149080"/>
            <a:ext cx="4320480" cy="1944216"/>
          </a:xfrm>
        </p:spPr>
        <p:txBody>
          <a:bodyPr anchor="ctr">
            <a:normAutofit/>
          </a:bodyPr>
          <a:lstStyle>
            <a:lvl1pPr marL="0" indent="0">
              <a:buFontTx/>
              <a:buNone/>
              <a:defRPr/>
            </a:lvl1pPr>
          </a:lstStyle>
          <a:p>
            <a:r>
              <a:rPr lang="en-US" altLang="ja-JP" sz="2800" dirty="0" smtClean="0">
                <a:solidFill>
                  <a:schemeClr val="accent1">
                    <a:lumMod val="75000"/>
                  </a:schemeClr>
                </a:solidFill>
                <a:latin typeface="+mj-lt"/>
              </a:rPr>
              <a:t>Name and Affiliation</a:t>
            </a:r>
            <a:endParaRPr kumimoji="1" lang="ja-JP" altLang="en-US" sz="2800" dirty="0">
              <a:solidFill>
                <a:schemeClr val="accent1">
                  <a:lumMod val="75000"/>
                </a:schemeClr>
              </a:solidFill>
              <a:latin typeface="+mj-lt"/>
            </a:endParaRPr>
          </a:p>
        </p:txBody>
      </p:sp>
      <p:sp>
        <p:nvSpPr>
          <p:cNvPr id="10" name="テキスト ボックス 9"/>
          <p:cNvSpPr txBox="1"/>
          <p:nvPr userDrawn="1"/>
        </p:nvSpPr>
        <p:spPr>
          <a:xfrm>
            <a:off x="7605925" y="980728"/>
            <a:ext cx="1288784" cy="369332"/>
          </a:xfrm>
          <a:prstGeom prst="rect">
            <a:avLst/>
          </a:prstGeom>
          <a:noFill/>
        </p:spPr>
        <p:txBody>
          <a:bodyPr wrap="none" rtlCol="0">
            <a:spAutoFit/>
          </a:bodyPr>
          <a:lstStyle/>
          <a:p>
            <a:pPr algn="ctr"/>
            <a:r>
              <a:rPr lang="en-US" altLang="ja-JP" b="1" dirty="0" smtClean="0">
                <a:solidFill>
                  <a:srgbClr val="FF0000"/>
                </a:solidFill>
              </a:rPr>
              <a:t>Session No.</a:t>
            </a:r>
            <a:endParaRPr lang="ja-JP" altLang="en-US" b="1" dirty="0">
              <a:solidFill>
                <a:srgbClr val="FF0000"/>
              </a:solidFill>
            </a:endParaRPr>
          </a:p>
        </p:txBody>
      </p:sp>
    </p:spTree>
    <p:extLst>
      <p:ext uri="{BB962C8B-B14F-4D97-AF65-F5344CB8AC3E}">
        <p14:creationId xmlns:p14="http://schemas.microsoft.com/office/powerpoint/2010/main" val="1132812434"/>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37" indent="0">
              <a:buNone/>
              <a:defRPr sz="2800"/>
            </a:lvl2pPr>
            <a:lvl3pPr marL="914274" indent="0">
              <a:buNone/>
              <a:defRPr sz="2400"/>
            </a:lvl3pPr>
            <a:lvl4pPr marL="1371411" indent="0">
              <a:buNone/>
              <a:defRPr sz="2000"/>
            </a:lvl4pPr>
            <a:lvl5pPr marL="1828548" indent="0">
              <a:buNone/>
              <a:defRPr sz="2000"/>
            </a:lvl5pPr>
            <a:lvl6pPr marL="2285685" indent="0">
              <a:buNone/>
              <a:defRPr sz="2000"/>
            </a:lvl6pPr>
            <a:lvl7pPr marL="2742822" indent="0">
              <a:buNone/>
              <a:defRPr sz="2000"/>
            </a:lvl7pPr>
            <a:lvl8pPr marL="3199952" indent="0">
              <a:buNone/>
              <a:defRPr sz="2000"/>
            </a:lvl8pPr>
            <a:lvl9pPr marL="3657092"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37" indent="0">
              <a:buNone/>
              <a:defRPr sz="1200"/>
            </a:lvl2pPr>
            <a:lvl3pPr marL="914274" indent="0">
              <a:buNone/>
              <a:defRPr sz="1000"/>
            </a:lvl3pPr>
            <a:lvl4pPr marL="1371411" indent="0">
              <a:buNone/>
              <a:defRPr sz="900"/>
            </a:lvl4pPr>
            <a:lvl5pPr marL="1828548" indent="0">
              <a:buNone/>
              <a:defRPr sz="900"/>
            </a:lvl5pPr>
            <a:lvl6pPr marL="2285685" indent="0">
              <a:buNone/>
              <a:defRPr sz="900"/>
            </a:lvl6pPr>
            <a:lvl7pPr marL="2742822" indent="0">
              <a:buNone/>
              <a:defRPr sz="900"/>
            </a:lvl7pPr>
            <a:lvl8pPr marL="3199952" indent="0">
              <a:buNone/>
              <a:defRPr sz="900"/>
            </a:lvl8pPr>
            <a:lvl9pPr marL="365709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275BDCE-3243-814C-8797-755DCE285BEA}"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0AF50954-6999-5645-A55F-16AE3453032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610230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275BDCE-3243-814C-8797-755DCE285BEA}"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AF50954-6999-5645-A55F-16AE3453032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59240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7"/>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47"/>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275BDCE-3243-814C-8797-755DCE285BEA}"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AF50954-6999-5645-A55F-16AE3453032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14397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01"/>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B6C55B2-2314-47C1-9678-0F9D30669BA8}"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6908024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B6C55B2-2314-47C1-9678-0F9D30669BA8}"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5688701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76"/>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B6C55B2-2314-47C1-9678-0F9D30669BA8}"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1445585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6"/>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0" y="1600206"/>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B6C55B2-2314-47C1-9678-0F9D30669BA8}"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521418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2B6C55B2-2314-47C1-9678-0F9D30669BA8}"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1716293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2B6C55B2-2314-47C1-9678-0F9D30669BA8}"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1300017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2B6C55B2-2314-47C1-9678-0F9D30669BA8}"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890782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661506" name="Rectangle 2"/>
          <p:cNvSpPr>
            <a:spLocks noGrp="1" noChangeArrowheads="1"/>
          </p:cNvSpPr>
          <p:nvPr>
            <p:ph type="ctrTitle"/>
          </p:nvPr>
        </p:nvSpPr>
        <p:spPr>
          <a:xfrm>
            <a:off x="685800" y="2286000"/>
            <a:ext cx="7772400" cy="1143000"/>
          </a:xfrm>
        </p:spPr>
        <p:txBody>
          <a:bodyPr/>
          <a:lstStyle>
            <a:lvl1pPr>
              <a:defRPr/>
            </a:lvl1pPr>
          </a:lstStyle>
          <a:p>
            <a:r>
              <a:rPr lang="ja-JP" altLang="en-US"/>
              <a:t>マスタ タイトルの書式設定</a:t>
            </a:r>
          </a:p>
        </p:txBody>
      </p:sp>
      <p:sp>
        <p:nvSpPr>
          <p:cNvPr id="66150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dirty="0">
              <a:solidFill>
                <a:srgbClr val="6B5653"/>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ja-JP" dirty="0">
              <a:solidFill>
                <a:srgbClr val="6B5653"/>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A77DDC6-786E-43EF-B28D-9DB64581DBC5}"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1665609171"/>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B6C55B2-2314-47C1-9678-0F9D30669BA8}"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8234016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B6C55B2-2314-47C1-9678-0F9D30669BA8}"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731533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B6C55B2-2314-47C1-9678-0F9D30669BA8}"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9769379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51"/>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3" y="274651"/>
            <a:ext cx="65341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B6C55B2-2314-47C1-9678-0F9D30669BA8}"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379545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5D7448-037C-4275-BFD4-7DFE2D175DE9}"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153706996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5DF2102-2087-496C-A418-E59B75C08671}"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273886569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7EE07FD-C5F3-4591-8233-0F0573701413}"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3375393576"/>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07CF52D6-21D3-4C6A-93DC-2EF76B160FF3}"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25702835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7E85A0D-86C8-4DB7-9B1F-0B02444369E8}"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170781528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F96D30F1-A077-43F3-9BAF-2CA88F35E706}" type="slidenum">
              <a:rPr lang="en-US" altLang="ja-JP"/>
              <a:pPr>
                <a:defRPr/>
              </a:pPr>
              <a:t>‹#›</a:t>
            </a:fld>
            <a:endParaRPr lang="en-US" altLang="ja-JP"/>
          </a:p>
        </p:txBody>
      </p:sp>
    </p:spTree>
    <p:extLst>
      <p:ext uri="{BB962C8B-B14F-4D97-AF65-F5344CB8AC3E}">
        <p14:creationId xmlns:p14="http://schemas.microsoft.com/office/powerpoint/2010/main" val="121219046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43935BE2-7347-48FE-96FD-27F8D5B77424}"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10230273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CA8A7F5-36F5-4A5B-9588-9B942E713479}"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1358708719"/>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8E0F1F5-A194-4A20-B5F6-55674F749AAF}"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245119969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D0BECA-5996-4C03-A64F-04AE38D3F8F1}"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706586805"/>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0"/>
            <a:ext cx="2057400" cy="61341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0"/>
            <a:ext cx="6019800" cy="61341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3E93600-0205-4047-AB99-60939AD7A7AD}"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935305289"/>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9"/>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a:xfrm>
            <a:off x="457201" y="6245226"/>
            <a:ext cx="2133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a:xfrm>
            <a:off x="3124201" y="6245226"/>
            <a:ext cx="2895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a:xfrm>
            <a:off x="7010400" y="6497638"/>
            <a:ext cx="2133600" cy="360362"/>
          </a:xfrm>
        </p:spPr>
        <p:txBody>
          <a:bodyPr/>
          <a:lstStyle>
            <a:lvl1pPr>
              <a:defRPr/>
            </a:lvl1pPr>
          </a:lstStyle>
          <a:p>
            <a:r>
              <a:rPr lang="en-US" altLang="ja-JP">
                <a:solidFill>
                  <a:prstClr val="black">
                    <a:tint val="75000"/>
                  </a:prstClr>
                </a:solidFill>
                <a:latin typeface="Calibri"/>
                <a:ea typeface="ＭＳ Ｐゴシック"/>
              </a:rPr>
              <a:t>- </a:t>
            </a:r>
            <a:fld id="{24A0A144-64EA-4409-9220-E8F0C8E9893D}" type="slidenum">
              <a:rPr lang="en-US" altLang="ja-JP">
                <a:solidFill>
                  <a:prstClr val="black">
                    <a:tint val="75000"/>
                  </a:prstClr>
                </a:solidFill>
                <a:latin typeface="Calibri"/>
                <a:ea typeface="ＭＳ Ｐゴシック"/>
              </a:rPr>
              <a:pPr/>
              <a:t>‹#›</a:t>
            </a:fld>
            <a:r>
              <a:rPr lang="en-US" altLang="ja-JP">
                <a:solidFill>
                  <a:prstClr val="black">
                    <a:tint val="75000"/>
                  </a:prstClr>
                </a:solidFill>
                <a:latin typeface="Calibri"/>
                <a:ea typeface="ＭＳ Ｐゴシック"/>
              </a:rPr>
              <a:t> -</a:t>
            </a:r>
          </a:p>
        </p:txBody>
      </p:sp>
    </p:spTree>
    <p:extLst>
      <p:ext uri="{BB962C8B-B14F-4D97-AF65-F5344CB8AC3E}">
        <p14:creationId xmlns:p14="http://schemas.microsoft.com/office/powerpoint/2010/main" val="3854770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661506" name="Rectangle 2"/>
          <p:cNvSpPr>
            <a:spLocks noGrp="1" noChangeArrowheads="1"/>
          </p:cNvSpPr>
          <p:nvPr>
            <p:ph type="ctrTitle"/>
          </p:nvPr>
        </p:nvSpPr>
        <p:spPr>
          <a:xfrm>
            <a:off x="685800" y="2286000"/>
            <a:ext cx="7772400" cy="1143000"/>
          </a:xfrm>
        </p:spPr>
        <p:txBody>
          <a:bodyPr/>
          <a:lstStyle>
            <a:lvl1pPr>
              <a:defRPr/>
            </a:lvl1pPr>
          </a:lstStyle>
          <a:p>
            <a:r>
              <a:rPr lang="ja-JP" altLang="en-US"/>
              <a:t>マスタ タイトルの書式設定</a:t>
            </a:r>
          </a:p>
        </p:txBody>
      </p:sp>
      <p:sp>
        <p:nvSpPr>
          <p:cNvPr id="66150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6B5653"/>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solidFill>
                <a:srgbClr val="6B5653"/>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A77DDC6-786E-43EF-B28D-9DB64581DBC5}" type="slidenum">
              <a:rPr lang="en-US" altLang="ja-JP">
                <a:solidFill>
                  <a:srgbClr val="6B5653"/>
                </a:solidFill>
              </a:rPr>
              <a:pPr>
                <a:defRPr/>
              </a:pPr>
              <a:t>‹#›</a:t>
            </a:fld>
            <a:endParaRPr lang="en-US" altLang="ja-JP">
              <a:solidFill>
                <a:srgbClr val="6B5653"/>
              </a:solidFill>
            </a:endParaRPr>
          </a:p>
        </p:txBody>
      </p:sp>
    </p:spTree>
    <p:extLst>
      <p:ext uri="{BB962C8B-B14F-4D97-AF65-F5344CB8AC3E}">
        <p14:creationId xmlns:p14="http://schemas.microsoft.com/office/powerpoint/2010/main" val="2161152951"/>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5D7448-037C-4275-BFD4-7DFE2D175DE9}" type="slidenum">
              <a:rPr lang="en-US" altLang="ja-JP">
                <a:solidFill>
                  <a:srgbClr val="6B5653"/>
                </a:solidFill>
              </a:rPr>
              <a:pPr>
                <a:defRPr/>
              </a:pPr>
              <a:t>‹#›</a:t>
            </a:fld>
            <a:endParaRPr lang="en-US" altLang="ja-JP">
              <a:solidFill>
                <a:srgbClr val="6B5653"/>
              </a:solidFill>
            </a:endParaRPr>
          </a:p>
        </p:txBody>
      </p:sp>
    </p:spTree>
    <p:extLst>
      <p:ext uri="{BB962C8B-B14F-4D97-AF65-F5344CB8AC3E}">
        <p14:creationId xmlns:p14="http://schemas.microsoft.com/office/powerpoint/2010/main" val="251760840"/>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2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5DF2102-2087-496C-A418-E59B75C08671}" type="slidenum">
              <a:rPr lang="en-US" altLang="ja-JP">
                <a:solidFill>
                  <a:srgbClr val="6B5653"/>
                </a:solidFill>
              </a:rPr>
              <a:pPr>
                <a:defRPr/>
              </a:pPr>
              <a:t>‹#›</a:t>
            </a:fld>
            <a:endParaRPr lang="en-US" altLang="ja-JP">
              <a:solidFill>
                <a:srgbClr val="6B5653"/>
              </a:solidFill>
            </a:endParaRPr>
          </a:p>
        </p:txBody>
      </p:sp>
    </p:spTree>
    <p:extLst>
      <p:ext uri="{BB962C8B-B14F-4D97-AF65-F5344CB8AC3E}">
        <p14:creationId xmlns:p14="http://schemas.microsoft.com/office/powerpoint/2010/main" val="2952719457"/>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7EE07FD-C5F3-4591-8233-0F0573701413}" type="slidenum">
              <a:rPr lang="en-US" altLang="ja-JP">
                <a:solidFill>
                  <a:srgbClr val="6B5653"/>
                </a:solidFill>
              </a:rPr>
              <a:pPr>
                <a:defRPr/>
              </a:pPr>
              <a:t>‹#›</a:t>
            </a:fld>
            <a:endParaRPr lang="en-US" altLang="ja-JP">
              <a:solidFill>
                <a:srgbClr val="6B5653"/>
              </a:solidFill>
            </a:endParaRPr>
          </a:p>
        </p:txBody>
      </p:sp>
    </p:spTree>
    <p:extLst>
      <p:ext uri="{BB962C8B-B14F-4D97-AF65-F5344CB8AC3E}">
        <p14:creationId xmlns:p14="http://schemas.microsoft.com/office/powerpoint/2010/main" val="330556820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2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DACB57E0-596A-44F2-86C5-FD94AEBA25C5}" type="slidenum">
              <a:rPr lang="en-US" altLang="ja-JP"/>
              <a:pPr>
                <a:defRPr/>
              </a:pPr>
              <a:t>‹#›</a:t>
            </a:fld>
            <a:endParaRPr lang="en-US" altLang="ja-JP"/>
          </a:p>
        </p:txBody>
      </p:sp>
    </p:spTree>
    <p:extLst>
      <p:ext uri="{BB962C8B-B14F-4D97-AF65-F5344CB8AC3E}">
        <p14:creationId xmlns:p14="http://schemas.microsoft.com/office/powerpoint/2010/main" val="1518744986"/>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07CF52D6-21D3-4C6A-93DC-2EF76B160FF3}" type="slidenum">
              <a:rPr lang="en-US" altLang="ja-JP">
                <a:solidFill>
                  <a:srgbClr val="6B5653"/>
                </a:solidFill>
              </a:rPr>
              <a:pPr>
                <a:defRPr/>
              </a:pPr>
              <a:t>‹#›</a:t>
            </a:fld>
            <a:endParaRPr lang="en-US" altLang="ja-JP">
              <a:solidFill>
                <a:srgbClr val="6B5653"/>
              </a:solidFill>
            </a:endParaRPr>
          </a:p>
        </p:txBody>
      </p:sp>
    </p:spTree>
    <p:extLst>
      <p:ext uri="{BB962C8B-B14F-4D97-AF65-F5344CB8AC3E}">
        <p14:creationId xmlns:p14="http://schemas.microsoft.com/office/powerpoint/2010/main" val="203803682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7E85A0D-86C8-4DB7-9B1F-0B02444369E8}" type="slidenum">
              <a:rPr lang="en-US" altLang="ja-JP">
                <a:solidFill>
                  <a:srgbClr val="6B5653"/>
                </a:solidFill>
              </a:rPr>
              <a:pPr>
                <a:defRPr/>
              </a:pPr>
              <a:t>‹#›</a:t>
            </a:fld>
            <a:endParaRPr lang="en-US" altLang="ja-JP">
              <a:solidFill>
                <a:srgbClr val="6B5653"/>
              </a:solidFill>
            </a:endParaRPr>
          </a:p>
        </p:txBody>
      </p:sp>
    </p:spTree>
    <p:extLst>
      <p:ext uri="{BB962C8B-B14F-4D97-AF65-F5344CB8AC3E}">
        <p14:creationId xmlns:p14="http://schemas.microsoft.com/office/powerpoint/2010/main" val="371244393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43935BE2-7347-48FE-96FD-27F8D5B77424}" type="slidenum">
              <a:rPr lang="en-US" altLang="ja-JP">
                <a:solidFill>
                  <a:srgbClr val="6B5653"/>
                </a:solidFill>
              </a:rPr>
              <a:pPr>
                <a:defRPr/>
              </a:pPr>
              <a:t>‹#›</a:t>
            </a:fld>
            <a:endParaRPr lang="en-US" altLang="ja-JP">
              <a:solidFill>
                <a:srgbClr val="6B5653"/>
              </a:solidFill>
            </a:endParaRPr>
          </a:p>
        </p:txBody>
      </p:sp>
    </p:spTree>
    <p:extLst>
      <p:ext uri="{BB962C8B-B14F-4D97-AF65-F5344CB8AC3E}">
        <p14:creationId xmlns:p14="http://schemas.microsoft.com/office/powerpoint/2010/main" val="42620997"/>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CA8A7F5-36F5-4A5B-9588-9B942E713479}" type="slidenum">
              <a:rPr lang="en-US" altLang="ja-JP">
                <a:solidFill>
                  <a:srgbClr val="6B5653"/>
                </a:solidFill>
              </a:rPr>
              <a:pPr>
                <a:defRPr/>
              </a:pPr>
              <a:t>‹#›</a:t>
            </a:fld>
            <a:endParaRPr lang="en-US" altLang="ja-JP">
              <a:solidFill>
                <a:srgbClr val="6B5653"/>
              </a:solidFill>
            </a:endParaRPr>
          </a:p>
        </p:txBody>
      </p:sp>
    </p:spTree>
    <p:extLst>
      <p:ext uri="{BB962C8B-B14F-4D97-AF65-F5344CB8AC3E}">
        <p14:creationId xmlns:p14="http://schemas.microsoft.com/office/powerpoint/2010/main" val="4187581761"/>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8E0F1F5-A194-4A20-B5F6-55674F749AAF}" type="slidenum">
              <a:rPr lang="en-US" altLang="ja-JP">
                <a:solidFill>
                  <a:srgbClr val="6B5653"/>
                </a:solidFill>
              </a:rPr>
              <a:pPr>
                <a:defRPr/>
              </a:pPr>
              <a:t>‹#›</a:t>
            </a:fld>
            <a:endParaRPr lang="en-US" altLang="ja-JP">
              <a:solidFill>
                <a:srgbClr val="6B5653"/>
              </a:solidFill>
            </a:endParaRPr>
          </a:p>
        </p:txBody>
      </p:sp>
    </p:spTree>
    <p:extLst>
      <p:ext uri="{BB962C8B-B14F-4D97-AF65-F5344CB8AC3E}">
        <p14:creationId xmlns:p14="http://schemas.microsoft.com/office/powerpoint/2010/main" val="3913120664"/>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D0BECA-5996-4C03-A64F-04AE38D3F8F1}" type="slidenum">
              <a:rPr lang="en-US" altLang="ja-JP">
                <a:solidFill>
                  <a:srgbClr val="6B5653"/>
                </a:solidFill>
              </a:rPr>
              <a:pPr>
                <a:defRPr/>
              </a:pPr>
              <a:t>‹#›</a:t>
            </a:fld>
            <a:endParaRPr lang="en-US" altLang="ja-JP">
              <a:solidFill>
                <a:srgbClr val="6B5653"/>
              </a:solidFill>
            </a:endParaRPr>
          </a:p>
        </p:txBody>
      </p:sp>
    </p:spTree>
    <p:extLst>
      <p:ext uri="{BB962C8B-B14F-4D97-AF65-F5344CB8AC3E}">
        <p14:creationId xmlns:p14="http://schemas.microsoft.com/office/powerpoint/2010/main" val="805139243"/>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0"/>
            <a:ext cx="2057400" cy="61341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0"/>
            <a:ext cx="6019800" cy="61341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3E93600-0205-4047-AB99-60939AD7A7AD}" type="slidenum">
              <a:rPr lang="en-US" altLang="ja-JP">
                <a:solidFill>
                  <a:srgbClr val="6B5653"/>
                </a:solidFill>
              </a:rPr>
              <a:pPr>
                <a:defRPr/>
              </a:pPr>
              <a:t>‹#›</a:t>
            </a:fld>
            <a:endParaRPr lang="en-US" altLang="ja-JP">
              <a:solidFill>
                <a:srgbClr val="6B5653"/>
              </a:solidFill>
            </a:endParaRPr>
          </a:p>
        </p:txBody>
      </p:sp>
    </p:spTree>
    <p:extLst>
      <p:ext uri="{BB962C8B-B14F-4D97-AF65-F5344CB8AC3E}">
        <p14:creationId xmlns:p14="http://schemas.microsoft.com/office/powerpoint/2010/main" val="2676571840"/>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6481" y="273629"/>
            <a:ext cx="8226720" cy="1143480"/>
          </a:xfrm>
        </p:spPr>
        <p:txBody>
          <a:bodyPr/>
          <a:lstStyle/>
          <a:p>
            <a:r>
              <a:rPr lang="ja-JP" altLang="en-US" smtClean="0"/>
              <a:t>マスター タイトルの書式設定</a:t>
            </a:r>
            <a:endParaRPr lang="ja-JP" altLang="en-US"/>
          </a:p>
        </p:txBody>
      </p:sp>
      <p:sp>
        <p:nvSpPr>
          <p:cNvPr id="3" name="Rectangle 3"/>
          <p:cNvSpPr>
            <a:spLocks noGrp="1" noChangeArrowheads="1"/>
          </p:cNvSpPr>
          <p:nvPr>
            <p:ph type="dt" idx="10"/>
          </p:nvPr>
        </p:nvSpPr>
        <p:spPr>
          <a:ln/>
        </p:spPr>
        <p:txBody>
          <a:bodyPr/>
          <a:lstStyle>
            <a:lvl1pPr>
              <a:defRPr/>
            </a:lvl1pPr>
          </a:lstStyle>
          <a:p>
            <a:pPr>
              <a:defRPr/>
            </a:pPr>
            <a:endParaRPr lang="en-US" altLang="ja-JP">
              <a:solidFill>
                <a:srgbClr val="800080"/>
              </a:solidFill>
            </a:endParaRPr>
          </a:p>
        </p:txBody>
      </p:sp>
      <p:sp>
        <p:nvSpPr>
          <p:cNvPr id="4" name="Rectangle 4"/>
          <p:cNvSpPr>
            <a:spLocks noGrp="1" noChangeArrowheads="1"/>
          </p:cNvSpPr>
          <p:nvPr>
            <p:ph type="ftr" idx="11"/>
          </p:nvPr>
        </p:nvSpPr>
        <p:spPr>
          <a:ln/>
        </p:spPr>
        <p:txBody>
          <a:bodyPr/>
          <a:lstStyle>
            <a:lvl1pPr>
              <a:defRPr/>
            </a:lvl1pPr>
          </a:lstStyle>
          <a:p>
            <a:pPr>
              <a:defRPr/>
            </a:pPr>
            <a:endParaRPr lang="en-US" altLang="ja-JP">
              <a:solidFill>
                <a:srgbClr val="800080"/>
              </a:solidFill>
            </a:endParaRPr>
          </a:p>
        </p:txBody>
      </p:sp>
      <p:sp>
        <p:nvSpPr>
          <p:cNvPr id="5" name="Rectangle 5"/>
          <p:cNvSpPr>
            <a:spLocks noGrp="1" noChangeArrowheads="1"/>
          </p:cNvSpPr>
          <p:nvPr>
            <p:ph type="sldNum" idx="12"/>
          </p:nvPr>
        </p:nvSpPr>
        <p:spPr>
          <a:ln/>
        </p:spPr>
        <p:txBody>
          <a:bodyPr/>
          <a:lstStyle>
            <a:lvl1pPr>
              <a:defRPr/>
            </a:lvl1pPr>
          </a:lstStyle>
          <a:p>
            <a:fld id="{4BEC7053-CADA-2A4A-ADD7-F039807E7FC7}" type="slidenum">
              <a:rPr lang="en-US" altLang="ja-JP">
                <a:solidFill>
                  <a:srgbClr val="800080"/>
                </a:solidFill>
              </a:rPr>
              <a:pPr/>
              <a:t>‹#›</a:t>
            </a:fld>
            <a:endParaRPr lang="en-US" altLang="ja-JP">
              <a:solidFill>
                <a:srgbClr val="800080"/>
              </a:solidFill>
            </a:endParaRPr>
          </a:p>
        </p:txBody>
      </p:sp>
    </p:spTree>
    <p:extLst>
      <p:ext uri="{BB962C8B-B14F-4D97-AF65-F5344CB8AC3E}">
        <p14:creationId xmlns:p14="http://schemas.microsoft.com/office/powerpoint/2010/main" val="3197284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9"/>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a:xfrm>
            <a:off x="457201" y="6245226"/>
            <a:ext cx="2133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a:xfrm>
            <a:off x="3124201" y="6245226"/>
            <a:ext cx="2895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a:xfrm>
            <a:off x="7010400" y="6497638"/>
            <a:ext cx="2133600" cy="360362"/>
          </a:xfrm>
        </p:spPr>
        <p:txBody>
          <a:bodyPr/>
          <a:lstStyle>
            <a:lvl1pPr>
              <a:defRPr/>
            </a:lvl1pPr>
          </a:lstStyle>
          <a:p>
            <a:r>
              <a:rPr lang="en-US" altLang="ja-JP">
                <a:solidFill>
                  <a:prstClr val="black">
                    <a:tint val="75000"/>
                  </a:prstClr>
                </a:solidFill>
                <a:latin typeface="Calibri"/>
                <a:ea typeface="ＭＳ Ｐゴシック"/>
              </a:rPr>
              <a:t>- </a:t>
            </a:r>
            <a:fld id="{24A0A144-64EA-4409-9220-E8F0C8E9893D}" type="slidenum">
              <a:rPr lang="en-US" altLang="ja-JP">
                <a:solidFill>
                  <a:prstClr val="black">
                    <a:tint val="75000"/>
                  </a:prstClr>
                </a:solidFill>
                <a:latin typeface="Calibri"/>
                <a:ea typeface="ＭＳ Ｐゴシック"/>
              </a:rPr>
              <a:pPr/>
              <a:t>‹#›</a:t>
            </a:fld>
            <a:r>
              <a:rPr lang="en-US" altLang="ja-JP">
                <a:solidFill>
                  <a:prstClr val="black">
                    <a:tint val="75000"/>
                  </a:prstClr>
                </a:solidFill>
                <a:latin typeface="Calibri"/>
                <a:ea typeface="ＭＳ Ｐゴシック"/>
              </a:rPr>
              <a:t> -</a:t>
            </a:r>
          </a:p>
        </p:txBody>
      </p:sp>
    </p:spTree>
    <p:extLst>
      <p:ext uri="{BB962C8B-B14F-4D97-AF65-F5344CB8AC3E}">
        <p14:creationId xmlns:p14="http://schemas.microsoft.com/office/powerpoint/2010/main" val="38547708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fld id="{7BBFF3D0-4990-9348-934A-77EB8162DE3D}" type="slidenum">
              <a:rPr lang="en-US" altLang="ja-JP">
                <a:solidFill>
                  <a:srgbClr val="6B5653"/>
                </a:solidFill>
                <a:ea typeface="ＭＳ Ｐゴシック"/>
              </a:rPr>
              <a:pPr/>
              <a:t>‹#›</a:t>
            </a:fld>
            <a:endParaRPr lang="en-US" altLang="ja-JP">
              <a:solidFill>
                <a:srgbClr val="6B5653"/>
              </a:solidFill>
              <a:ea typeface="ＭＳ Ｐゴシック"/>
            </a:endParaRPr>
          </a:p>
        </p:txBody>
      </p:sp>
    </p:spTree>
    <p:extLst>
      <p:ext uri="{BB962C8B-B14F-4D97-AF65-F5344CB8AC3E}">
        <p14:creationId xmlns:p14="http://schemas.microsoft.com/office/powerpoint/2010/main" val="261220196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
          <p:cNvSpPr>
            <a:spLocks noGrp="1" noChangeArrowheads="1"/>
          </p:cNvSpPr>
          <p:nvPr>
            <p:ph type="sldNum" sz="quarter" idx="12"/>
          </p:nvPr>
        </p:nvSpPr>
        <p:spPr>
          <a:ln/>
        </p:spPr>
        <p:txBody>
          <a:bodyPr/>
          <a:lstStyle>
            <a:lvl1pPr>
              <a:defRPr/>
            </a:lvl1pPr>
          </a:lstStyle>
          <a:p>
            <a:pPr>
              <a:defRPr/>
            </a:pPr>
            <a:fld id="{47F3A99D-2BED-45F8-AB52-0BA895422FAD}" type="slidenum">
              <a:rPr lang="en-US" altLang="ja-JP"/>
              <a:pPr>
                <a:defRPr/>
              </a:pPr>
              <a:t>‹#›</a:t>
            </a:fld>
            <a:endParaRPr lang="en-US" altLang="ja-JP"/>
          </a:p>
        </p:txBody>
      </p:sp>
    </p:spTree>
    <p:extLst>
      <p:ext uri="{BB962C8B-B14F-4D97-AF65-F5344CB8AC3E}">
        <p14:creationId xmlns:p14="http://schemas.microsoft.com/office/powerpoint/2010/main" val="2001283955"/>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ja-JP" altLang="en-US" dirty="0" smtClean="0"/>
              <a:t>マスタ テキストの書式設定</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fld id="{D5F8EEDD-E318-CA46-8872-BE948C3EE7C3}" type="slidenum">
              <a:rPr lang="en-US" altLang="ja-JP">
                <a:solidFill>
                  <a:srgbClr val="6B5653"/>
                </a:solidFill>
                <a:ea typeface="ＭＳ Ｐゴシック"/>
              </a:rPr>
              <a:pPr/>
              <a:t>‹#›</a:t>
            </a:fld>
            <a:endParaRPr lang="en-US" altLang="ja-JP">
              <a:solidFill>
                <a:srgbClr val="6B5653"/>
              </a:solidFill>
              <a:ea typeface="ＭＳ Ｐゴシック"/>
            </a:endParaRPr>
          </a:p>
        </p:txBody>
      </p:sp>
    </p:spTree>
    <p:extLst>
      <p:ext uri="{BB962C8B-B14F-4D97-AF65-F5344CB8AC3E}">
        <p14:creationId xmlns:p14="http://schemas.microsoft.com/office/powerpoint/2010/main" val="1591505667"/>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1"/>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1" y="1600201"/>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fld id="{73592B1B-EB19-3645-8754-1A452CC0A2DB}" type="slidenum">
              <a:rPr lang="en-US" altLang="ja-JP">
                <a:solidFill>
                  <a:srgbClr val="6B5653"/>
                </a:solidFill>
                <a:ea typeface="ＭＳ Ｐゴシック"/>
              </a:rPr>
              <a:pPr/>
              <a:t>‹#›</a:t>
            </a:fld>
            <a:endParaRPr lang="en-US" altLang="ja-JP">
              <a:solidFill>
                <a:srgbClr val="6B5653"/>
              </a:solidFill>
              <a:ea typeface="ＭＳ Ｐゴシック"/>
            </a:endParaRPr>
          </a:p>
        </p:txBody>
      </p:sp>
    </p:spTree>
    <p:extLst>
      <p:ext uri="{BB962C8B-B14F-4D97-AF65-F5344CB8AC3E}">
        <p14:creationId xmlns:p14="http://schemas.microsoft.com/office/powerpoint/2010/main" val="3988264161"/>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7"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9" name="Rectangle 10"/>
          <p:cNvSpPr>
            <a:spLocks noGrp="1" noChangeArrowheads="1"/>
          </p:cNvSpPr>
          <p:nvPr>
            <p:ph type="sldNum" sz="quarter" idx="12"/>
          </p:nvPr>
        </p:nvSpPr>
        <p:spPr>
          <a:ln/>
        </p:spPr>
        <p:txBody>
          <a:bodyPr/>
          <a:lstStyle>
            <a:lvl1pPr>
              <a:defRPr/>
            </a:lvl1pPr>
          </a:lstStyle>
          <a:p>
            <a:fld id="{674E295E-0AD3-0A47-A41A-F0E59525826E}" type="slidenum">
              <a:rPr lang="en-US" altLang="ja-JP">
                <a:solidFill>
                  <a:srgbClr val="6B5653"/>
                </a:solidFill>
                <a:ea typeface="ＭＳ Ｐゴシック"/>
              </a:rPr>
              <a:pPr/>
              <a:t>‹#›</a:t>
            </a:fld>
            <a:endParaRPr lang="en-US" altLang="ja-JP">
              <a:solidFill>
                <a:srgbClr val="6B5653"/>
              </a:solidFill>
              <a:ea typeface="ＭＳ Ｐゴシック"/>
            </a:endParaRPr>
          </a:p>
        </p:txBody>
      </p:sp>
    </p:spTree>
    <p:extLst>
      <p:ext uri="{BB962C8B-B14F-4D97-AF65-F5344CB8AC3E}">
        <p14:creationId xmlns:p14="http://schemas.microsoft.com/office/powerpoint/2010/main" val="1759579588"/>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5" name="Rectangle 10"/>
          <p:cNvSpPr>
            <a:spLocks noGrp="1" noChangeArrowheads="1"/>
          </p:cNvSpPr>
          <p:nvPr>
            <p:ph type="sldNum" sz="quarter" idx="12"/>
          </p:nvPr>
        </p:nvSpPr>
        <p:spPr>
          <a:ln/>
        </p:spPr>
        <p:txBody>
          <a:bodyPr/>
          <a:lstStyle>
            <a:lvl1pPr>
              <a:defRPr/>
            </a:lvl1pPr>
          </a:lstStyle>
          <a:p>
            <a:fld id="{4B377BE0-FF24-4643-8100-F0E61E8534EE}" type="slidenum">
              <a:rPr lang="en-US" altLang="ja-JP">
                <a:solidFill>
                  <a:srgbClr val="6B5653"/>
                </a:solidFill>
                <a:ea typeface="ＭＳ Ｐゴシック"/>
              </a:rPr>
              <a:pPr/>
              <a:t>‹#›</a:t>
            </a:fld>
            <a:endParaRPr lang="en-US" altLang="ja-JP">
              <a:solidFill>
                <a:srgbClr val="6B5653"/>
              </a:solidFill>
              <a:ea typeface="ＭＳ Ｐゴシック"/>
            </a:endParaRPr>
          </a:p>
        </p:txBody>
      </p:sp>
    </p:spTree>
    <p:extLst>
      <p:ext uri="{BB962C8B-B14F-4D97-AF65-F5344CB8AC3E}">
        <p14:creationId xmlns:p14="http://schemas.microsoft.com/office/powerpoint/2010/main" val="2583837675"/>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ltLang="ja-JP">
              <a:solidFill>
                <a:srgbClr val="6B5653"/>
              </a:solidFill>
            </a:endParaRPr>
          </a:p>
        </p:txBody>
      </p:sp>
      <p:sp>
        <p:nvSpPr>
          <p:cNvPr id="3" name="Rectangle 9"/>
          <p:cNvSpPr>
            <a:spLocks noGrp="1" noChangeArrowheads="1"/>
          </p:cNvSpPr>
          <p:nvPr>
            <p:ph type="ftr" sz="quarter" idx="11"/>
          </p:nvPr>
        </p:nvSpPr>
        <p:spPr/>
        <p:txBody>
          <a:bodyPr/>
          <a:lstStyle>
            <a:lvl1pPr>
              <a:defRPr/>
            </a:lvl1pPr>
          </a:lstStyle>
          <a:p>
            <a:pPr>
              <a:defRPr/>
            </a:pPr>
            <a:endParaRPr lang="en-US" altLang="ja-JP">
              <a:solidFill>
                <a:srgbClr val="6B5653"/>
              </a:solidFill>
            </a:endParaRPr>
          </a:p>
        </p:txBody>
      </p:sp>
    </p:spTree>
    <p:extLst>
      <p:ext uri="{BB962C8B-B14F-4D97-AF65-F5344CB8AC3E}">
        <p14:creationId xmlns:p14="http://schemas.microsoft.com/office/powerpoint/2010/main" val="1515561724"/>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1"/>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2"/>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fld id="{F564F81A-9A01-1E42-AE9A-6BBA3D4E709B}" type="slidenum">
              <a:rPr lang="en-US" altLang="ja-JP">
                <a:solidFill>
                  <a:srgbClr val="6B5653"/>
                </a:solidFill>
                <a:ea typeface="ＭＳ Ｐゴシック"/>
              </a:rPr>
              <a:pPr/>
              <a:t>‹#›</a:t>
            </a:fld>
            <a:endParaRPr lang="en-US" altLang="ja-JP">
              <a:solidFill>
                <a:srgbClr val="6B5653"/>
              </a:solidFill>
              <a:ea typeface="ＭＳ Ｐゴシック"/>
            </a:endParaRPr>
          </a:p>
        </p:txBody>
      </p:sp>
    </p:spTree>
    <p:extLst>
      <p:ext uri="{BB962C8B-B14F-4D97-AF65-F5344CB8AC3E}">
        <p14:creationId xmlns:p14="http://schemas.microsoft.com/office/powerpoint/2010/main" val="528057170"/>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fld id="{5A729419-756F-C746-85C0-7FAF665DC939}" type="slidenum">
              <a:rPr lang="en-US" altLang="ja-JP">
                <a:solidFill>
                  <a:srgbClr val="6B5653"/>
                </a:solidFill>
                <a:ea typeface="ＭＳ Ｐゴシック"/>
              </a:rPr>
              <a:pPr/>
              <a:t>‹#›</a:t>
            </a:fld>
            <a:endParaRPr lang="en-US" altLang="ja-JP">
              <a:solidFill>
                <a:srgbClr val="6B5653"/>
              </a:solidFill>
              <a:ea typeface="ＭＳ Ｐゴシック"/>
            </a:endParaRPr>
          </a:p>
        </p:txBody>
      </p:sp>
    </p:spTree>
    <p:extLst>
      <p:ext uri="{BB962C8B-B14F-4D97-AF65-F5344CB8AC3E}">
        <p14:creationId xmlns:p14="http://schemas.microsoft.com/office/powerpoint/2010/main" val="2198990635"/>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fld id="{7DE5D545-D0F3-574D-AA1C-B6DA92547D82}" type="slidenum">
              <a:rPr lang="en-US" altLang="ja-JP">
                <a:solidFill>
                  <a:srgbClr val="6B5653"/>
                </a:solidFill>
                <a:ea typeface="ＭＳ Ｐゴシック"/>
              </a:rPr>
              <a:pPr/>
              <a:t>‹#›</a:t>
            </a:fld>
            <a:endParaRPr lang="en-US" altLang="ja-JP">
              <a:solidFill>
                <a:srgbClr val="6B5653"/>
              </a:solidFill>
              <a:ea typeface="ＭＳ Ｐゴシック"/>
            </a:endParaRPr>
          </a:p>
        </p:txBody>
      </p:sp>
    </p:spTree>
    <p:extLst>
      <p:ext uri="{BB962C8B-B14F-4D97-AF65-F5344CB8AC3E}">
        <p14:creationId xmlns:p14="http://schemas.microsoft.com/office/powerpoint/2010/main" val="3930273846"/>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
            <a:ext cx="2057400" cy="61341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1" y="1"/>
            <a:ext cx="6019800" cy="61341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fld id="{E518B49E-BC25-EE4D-8CE3-48A1A5DA68EC}" type="slidenum">
              <a:rPr lang="en-US" altLang="ja-JP">
                <a:solidFill>
                  <a:srgbClr val="6B5653"/>
                </a:solidFill>
                <a:ea typeface="ＭＳ Ｐゴシック"/>
              </a:rPr>
              <a:pPr/>
              <a:t>‹#›</a:t>
            </a:fld>
            <a:endParaRPr lang="en-US" altLang="ja-JP">
              <a:solidFill>
                <a:srgbClr val="6B5653"/>
              </a:solidFill>
              <a:ea typeface="ＭＳ Ｐゴシック"/>
            </a:endParaRPr>
          </a:p>
        </p:txBody>
      </p:sp>
    </p:spTree>
    <p:extLst>
      <p:ext uri="{BB962C8B-B14F-4D97-AF65-F5344CB8AC3E}">
        <p14:creationId xmlns:p14="http://schemas.microsoft.com/office/powerpoint/2010/main" val="687430660"/>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9"/>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D985D55-C9B6-434B-89C2-139CB4C3BBCC}" type="datetimeFigureOut">
              <a:rPr lang="ja-JP" altLang="en-US" smtClean="0">
                <a:solidFill>
                  <a:prstClr val="black">
                    <a:tint val="75000"/>
                  </a:prstClr>
                </a:solidFill>
              </a:rPr>
              <a:pPr/>
              <a:t>2018/1/19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A870805-7248-46A3-ACB6-A8BB623EB98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40893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0"/>
          <p:cNvSpPr>
            <a:spLocks noGrp="1" noChangeArrowheads="1"/>
          </p:cNvSpPr>
          <p:nvPr>
            <p:ph type="sldNum" sz="quarter" idx="12"/>
          </p:nvPr>
        </p:nvSpPr>
        <p:spPr>
          <a:ln/>
        </p:spPr>
        <p:txBody>
          <a:bodyPr/>
          <a:lstStyle>
            <a:lvl1pPr>
              <a:defRPr/>
            </a:lvl1pPr>
          </a:lstStyle>
          <a:p>
            <a:pPr>
              <a:defRPr/>
            </a:pPr>
            <a:fld id="{0B72D1B6-F99A-4EA0-9698-497C632EB3D0}" type="slidenum">
              <a:rPr lang="en-US" altLang="ja-JP"/>
              <a:pPr>
                <a:defRPr/>
              </a:pPr>
              <a:t>‹#›</a:t>
            </a:fld>
            <a:endParaRPr lang="en-US" altLang="ja-JP"/>
          </a:p>
        </p:txBody>
      </p:sp>
    </p:spTree>
    <p:extLst>
      <p:ext uri="{BB962C8B-B14F-4D97-AF65-F5344CB8AC3E}">
        <p14:creationId xmlns:p14="http://schemas.microsoft.com/office/powerpoint/2010/main" val="845231837"/>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9"/>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a:xfrm>
            <a:off x="457201" y="6245226"/>
            <a:ext cx="2133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a:xfrm>
            <a:off x="3124201" y="6245226"/>
            <a:ext cx="2895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a:xfrm>
            <a:off x="7010400" y="6497638"/>
            <a:ext cx="2133600" cy="360362"/>
          </a:xfrm>
        </p:spPr>
        <p:txBody>
          <a:bodyPr/>
          <a:lstStyle>
            <a:lvl1pPr>
              <a:defRPr/>
            </a:lvl1pPr>
          </a:lstStyle>
          <a:p>
            <a:r>
              <a:rPr lang="en-US" altLang="ja-JP">
                <a:solidFill>
                  <a:prstClr val="black">
                    <a:tint val="75000"/>
                  </a:prstClr>
                </a:solidFill>
                <a:latin typeface="Calibri"/>
                <a:ea typeface="ＭＳ Ｐゴシック"/>
              </a:rPr>
              <a:t>- </a:t>
            </a:r>
            <a:fld id="{24A0A144-64EA-4409-9220-E8F0C8E9893D}" type="slidenum">
              <a:rPr lang="en-US" altLang="ja-JP">
                <a:solidFill>
                  <a:prstClr val="black">
                    <a:tint val="75000"/>
                  </a:prstClr>
                </a:solidFill>
                <a:latin typeface="Calibri"/>
                <a:ea typeface="ＭＳ Ｐゴシック"/>
              </a:rPr>
              <a:pPr/>
              <a:t>‹#›</a:t>
            </a:fld>
            <a:r>
              <a:rPr lang="en-US" altLang="ja-JP">
                <a:solidFill>
                  <a:prstClr val="black">
                    <a:tint val="75000"/>
                  </a:prstClr>
                </a:solidFill>
                <a:latin typeface="Calibri"/>
                <a:ea typeface="ＭＳ Ｐゴシック"/>
              </a:rPr>
              <a:t> -</a:t>
            </a:r>
          </a:p>
        </p:txBody>
      </p:sp>
    </p:spTree>
    <p:extLst>
      <p:ext uri="{BB962C8B-B14F-4D97-AF65-F5344CB8AC3E}">
        <p14:creationId xmlns:p14="http://schemas.microsoft.com/office/powerpoint/2010/main" val="3854770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661506" name="Rectangle 2"/>
          <p:cNvSpPr>
            <a:spLocks noGrp="1" noChangeArrowheads="1"/>
          </p:cNvSpPr>
          <p:nvPr>
            <p:ph type="ctrTitle"/>
          </p:nvPr>
        </p:nvSpPr>
        <p:spPr>
          <a:xfrm>
            <a:off x="685800" y="2286000"/>
            <a:ext cx="7772400" cy="1143000"/>
          </a:xfrm>
        </p:spPr>
        <p:txBody>
          <a:bodyPr/>
          <a:lstStyle>
            <a:lvl1pPr>
              <a:defRPr/>
            </a:lvl1pPr>
          </a:lstStyle>
          <a:p>
            <a:r>
              <a:rPr lang="ja-JP" altLang="en-US"/>
              <a:t>マスタ タイトルの書式設定</a:t>
            </a:r>
          </a:p>
        </p:txBody>
      </p:sp>
      <p:sp>
        <p:nvSpPr>
          <p:cNvPr id="66150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dirty="0">
              <a:solidFill>
                <a:srgbClr val="6B5653"/>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ja-JP" dirty="0">
              <a:solidFill>
                <a:srgbClr val="6B5653"/>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A77DDC6-786E-43EF-B28D-9DB64581DBC5}"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36385577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5D7448-037C-4275-BFD4-7DFE2D175DE9}"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1037572797"/>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5DF2102-2087-496C-A418-E59B75C08671}"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2801428364"/>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7EE07FD-C5F3-4591-8233-0F0573701413}"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121725033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07CF52D6-21D3-4C6A-93DC-2EF76B160FF3}"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1667711701"/>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7E85A0D-86C8-4DB7-9B1F-0B02444369E8}"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284684704"/>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43935BE2-7347-48FE-96FD-27F8D5B77424}"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511055724"/>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CA8A7F5-36F5-4A5B-9588-9B942E713479}"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38345970"/>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8E0F1F5-A194-4A20-B5F6-55674F749AAF}"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218058059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0"/>
          <p:cNvSpPr>
            <a:spLocks noGrp="1" noChangeArrowheads="1"/>
          </p:cNvSpPr>
          <p:nvPr>
            <p:ph type="sldNum" sz="quarter" idx="12"/>
          </p:nvPr>
        </p:nvSpPr>
        <p:spPr>
          <a:ln/>
        </p:spPr>
        <p:txBody>
          <a:bodyPr/>
          <a:lstStyle>
            <a:lvl1pPr>
              <a:defRPr/>
            </a:lvl1pPr>
          </a:lstStyle>
          <a:p>
            <a:pPr>
              <a:defRPr/>
            </a:pPr>
            <a:fld id="{B6894CE4-BE7E-4DDF-90D7-1DBB0214275B}" type="slidenum">
              <a:rPr lang="en-US" altLang="ja-JP"/>
              <a:pPr>
                <a:defRPr/>
              </a:pPr>
              <a:t>‹#›</a:t>
            </a:fld>
            <a:endParaRPr lang="en-US" altLang="ja-JP"/>
          </a:p>
        </p:txBody>
      </p:sp>
    </p:spTree>
    <p:extLst>
      <p:ext uri="{BB962C8B-B14F-4D97-AF65-F5344CB8AC3E}">
        <p14:creationId xmlns:p14="http://schemas.microsoft.com/office/powerpoint/2010/main" val="1826846043"/>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D0BECA-5996-4C03-A64F-04AE38D3F8F1}"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311046645"/>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0"/>
            <a:ext cx="2057400" cy="61341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0"/>
            <a:ext cx="6019800" cy="61341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6B5653"/>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6B5653"/>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3E93600-0205-4047-AB99-60939AD7A7AD}" type="slidenum">
              <a:rPr lang="en-US" altLang="ja-JP">
                <a:solidFill>
                  <a:srgbClr val="6B5653"/>
                </a:solidFill>
              </a:rPr>
              <a:pPr>
                <a:defRPr/>
              </a:pPr>
              <a:t>‹#›</a:t>
            </a:fld>
            <a:endParaRPr lang="en-US" altLang="ja-JP" dirty="0">
              <a:solidFill>
                <a:srgbClr val="6B5653"/>
              </a:solidFill>
            </a:endParaRPr>
          </a:p>
        </p:txBody>
      </p:sp>
    </p:spTree>
    <p:extLst>
      <p:ext uri="{BB962C8B-B14F-4D97-AF65-F5344CB8AC3E}">
        <p14:creationId xmlns:p14="http://schemas.microsoft.com/office/powerpoint/2010/main" val="164136098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9"/>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a:xfrm>
            <a:off x="457201" y="6245226"/>
            <a:ext cx="2133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a:xfrm>
            <a:off x="3124201" y="6245226"/>
            <a:ext cx="2895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a:xfrm>
            <a:off x="7010400" y="6497638"/>
            <a:ext cx="2133600" cy="360362"/>
          </a:xfrm>
        </p:spPr>
        <p:txBody>
          <a:bodyPr/>
          <a:lstStyle>
            <a:lvl1pPr>
              <a:defRPr/>
            </a:lvl1pPr>
          </a:lstStyle>
          <a:p>
            <a:r>
              <a:rPr lang="en-US" altLang="ja-JP">
                <a:solidFill>
                  <a:prstClr val="black">
                    <a:tint val="75000"/>
                  </a:prstClr>
                </a:solidFill>
                <a:latin typeface="Calibri"/>
                <a:ea typeface="ＭＳ Ｐゴシック"/>
              </a:rPr>
              <a:t>- </a:t>
            </a:r>
            <a:fld id="{24A0A144-64EA-4409-9220-E8F0C8E9893D}" type="slidenum">
              <a:rPr lang="en-US" altLang="ja-JP">
                <a:solidFill>
                  <a:prstClr val="black">
                    <a:tint val="75000"/>
                  </a:prstClr>
                </a:solidFill>
                <a:latin typeface="Calibri"/>
                <a:ea typeface="ＭＳ Ｐゴシック"/>
              </a:rPr>
              <a:pPr/>
              <a:t>‹#›</a:t>
            </a:fld>
            <a:r>
              <a:rPr lang="en-US" altLang="ja-JP">
                <a:solidFill>
                  <a:prstClr val="black">
                    <a:tint val="75000"/>
                  </a:prstClr>
                </a:solidFill>
                <a:latin typeface="Calibri"/>
                <a:ea typeface="ＭＳ Ｐゴシック"/>
              </a:rPr>
              <a:t> -</a:t>
            </a:r>
          </a:p>
        </p:txBody>
      </p:sp>
    </p:spTree>
    <p:extLst>
      <p:ext uri="{BB962C8B-B14F-4D97-AF65-F5344CB8AC3E}">
        <p14:creationId xmlns:p14="http://schemas.microsoft.com/office/powerpoint/2010/main" val="3854770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B2C9FFEB-C6B7-477E-8A06-8D1EBDA18483}" type="slidenum">
              <a:rPr lang="en-US" altLang="ja-JP" smtClean="0"/>
              <a:pPr>
                <a:defRPr/>
              </a:pPr>
              <a:t>‹#›</a:t>
            </a:fld>
            <a:endParaRPr lang="en-US" altLang="ja-JP"/>
          </a:p>
        </p:txBody>
      </p:sp>
    </p:spTree>
    <p:extLst>
      <p:ext uri="{BB962C8B-B14F-4D97-AF65-F5344CB8AC3E}">
        <p14:creationId xmlns:p14="http://schemas.microsoft.com/office/powerpoint/2010/main" val="1110764131"/>
      </p:ext>
    </p:extLst>
  </p:cSld>
  <p:clrMapOvr>
    <a:masterClrMapping/>
  </p:clrMapOvr>
  <p:transition>
    <p:random/>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F96D30F1-A077-43F3-9BAF-2CA88F35E706}" type="slidenum">
              <a:rPr lang="en-US" altLang="ja-JP" smtClean="0"/>
              <a:pPr>
                <a:defRPr/>
              </a:pPr>
              <a:t>‹#›</a:t>
            </a:fld>
            <a:endParaRPr lang="en-US" altLang="ja-JP"/>
          </a:p>
        </p:txBody>
      </p:sp>
    </p:spTree>
    <p:extLst>
      <p:ext uri="{BB962C8B-B14F-4D97-AF65-F5344CB8AC3E}">
        <p14:creationId xmlns:p14="http://schemas.microsoft.com/office/powerpoint/2010/main" val="2547209529"/>
      </p:ext>
    </p:extLst>
  </p:cSld>
  <p:clrMapOvr>
    <a:masterClrMapping/>
  </p:clrMapOvr>
  <p:transition>
    <p:random/>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DACB57E0-596A-44F2-86C5-FD94AEBA25C5}" type="slidenum">
              <a:rPr lang="en-US" altLang="ja-JP" smtClean="0"/>
              <a:pPr>
                <a:defRPr/>
              </a:pPr>
              <a:t>‹#›</a:t>
            </a:fld>
            <a:endParaRPr lang="en-US" altLang="ja-JP"/>
          </a:p>
        </p:txBody>
      </p:sp>
    </p:spTree>
    <p:extLst>
      <p:ext uri="{BB962C8B-B14F-4D97-AF65-F5344CB8AC3E}">
        <p14:creationId xmlns:p14="http://schemas.microsoft.com/office/powerpoint/2010/main" val="2455027328"/>
      </p:ext>
    </p:extLst>
  </p:cSld>
  <p:clrMapOvr>
    <a:masterClrMapping/>
  </p:clrMapOvr>
  <p:transition>
    <p:random/>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47F3A99D-2BED-45F8-AB52-0BA895422FAD}" type="slidenum">
              <a:rPr lang="en-US" altLang="ja-JP" smtClean="0"/>
              <a:pPr>
                <a:defRPr/>
              </a:pPr>
              <a:t>‹#›</a:t>
            </a:fld>
            <a:endParaRPr lang="en-US" altLang="ja-JP"/>
          </a:p>
        </p:txBody>
      </p:sp>
    </p:spTree>
    <p:extLst>
      <p:ext uri="{BB962C8B-B14F-4D97-AF65-F5344CB8AC3E}">
        <p14:creationId xmlns:p14="http://schemas.microsoft.com/office/powerpoint/2010/main" val="221795928"/>
      </p:ext>
    </p:extLst>
  </p:cSld>
  <p:clrMapOvr>
    <a:masterClrMapping/>
  </p:clrMapOvr>
  <p:transition>
    <p:random/>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endParaRPr lang="en-US" altLang="ja-JP"/>
          </a:p>
        </p:txBody>
      </p:sp>
      <p:sp>
        <p:nvSpPr>
          <p:cNvPr id="8" name="フッター プレースホルダー 7"/>
          <p:cNvSpPr>
            <a:spLocks noGrp="1"/>
          </p:cNvSpPr>
          <p:nvPr>
            <p:ph type="ftr" sz="quarter" idx="11"/>
          </p:nvPr>
        </p:nvSpPr>
        <p:spPr/>
        <p:txBody>
          <a:bodyPr/>
          <a:lstStyle/>
          <a:p>
            <a:pPr>
              <a:defRPr/>
            </a:pPr>
            <a:endParaRPr lang="en-US" altLang="ja-JP"/>
          </a:p>
        </p:txBody>
      </p:sp>
      <p:sp>
        <p:nvSpPr>
          <p:cNvPr id="9" name="スライド番号プレースホルダー 8"/>
          <p:cNvSpPr>
            <a:spLocks noGrp="1"/>
          </p:cNvSpPr>
          <p:nvPr>
            <p:ph type="sldNum" sz="quarter" idx="12"/>
          </p:nvPr>
        </p:nvSpPr>
        <p:spPr/>
        <p:txBody>
          <a:bodyPr/>
          <a:lstStyle/>
          <a:p>
            <a:pPr>
              <a:defRPr/>
            </a:pPr>
            <a:fld id="{0B72D1B6-F99A-4EA0-9698-497C632EB3D0}" type="slidenum">
              <a:rPr lang="en-US" altLang="ja-JP" smtClean="0"/>
              <a:pPr>
                <a:defRPr/>
              </a:pPr>
              <a:t>‹#›</a:t>
            </a:fld>
            <a:endParaRPr lang="en-US" altLang="ja-JP"/>
          </a:p>
        </p:txBody>
      </p:sp>
    </p:spTree>
    <p:extLst>
      <p:ext uri="{BB962C8B-B14F-4D97-AF65-F5344CB8AC3E}">
        <p14:creationId xmlns:p14="http://schemas.microsoft.com/office/powerpoint/2010/main" val="52484704"/>
      </p:ext>
    </p:extLst>
  </p:cSld>
  <p:clrMapOvr>
    <a:masterClrMapping/>
  </p:clrMapOvr>
  <p:transition>
    <p:random/>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endParaRPr lang="en-US" altLang="ja-JP"/>
          </a:p>
        </p:txBody>
      </p:sp>
      <p:sp>
        <p:nvSpPr>
          <p:cNvPr id="4" name="フッター プレースホルダー 3"/>
          <p:cNvSpPr>
            <a:spLocks noGrp="1"/>
          </p:cNvSpPr>
          <p:nvPr>
            <p:ph type="ftr" sz="quarter" idx="11"/>
          </p:nvPr>
        </p:nvSpPr>
        <p:spPr/>
        <p:txBody>
          <a:bodyPr/>
          <a:lstStyle/>
          <a:p>
            <a:pPr>
              <a:defRPr/>
            </a:pPr>
            <a:endParaRPr lang="en-US" altLang="ja-JP"/>
          </a:p>
        </p:txBody>
      </p:sp>
      <p:sp>
        <p:nvSpPr>
          <p:cNvPr id="5" name="スライド番号プレースホルダー 4"/>
          <p:cNvSpPr>
            <a:spLocks noGrp="1"/>
          </p:cNvSpPr>
          <p:nvPr>
            <p:ph type="sldNum" sz="quarter" idx="12"/>
          </p:nvPr>
        </p:nvSpPr>
        <p:spPr/>
        <p:txBody>
          <a:bodyPr/>
          <a:lstStyle/>
          <a:p>
            <a:pPr>
              <a:defRPr/>
            </a:pPr>
            <a:fld id="{B6894CE4-BE7E-4DDF-90D7-1DBB0214275B}" type="slidenum">
              <a:rPr lang="en-US" altLang="ja-JP" smtClean="0"/>
              <a:pPr>
                <a:defRPr/>
              </a:pPr>
              <a:t>‹#›</a:t>
            </a:fld>
            <a:endParaRPr lang="en-US" altLang="ja-JP"/>
          </a:p>
        </p:txBody>
      </p:sp>
    </p:spTree>
    <p:extLst>
      <p:ext uri="{BB962C8B-B14F-4D97-AF65-F5344CB8AC3E}">
        <p14:creationId xmlns:p14="http://schemas.microsoft.com/office/powerpoint/2010/main" val="916357228"/>
      </p:ext>
    </p:extLst>
  </p:cSld>
  <p:clrMapOvr>
    <a:masterClrMapping/>
  </p:clrMapOvr>
  <p:transition>
    <p:random/>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en-US" altLang="ja-JP"/>
          </a:p>
        </p:txBody>
      </p:sp>
      <p:sp>
        <p:nvSpPr>
          <p:cNvPr id="3" name="フッター プレースホルダー 2"/>
          <p:cNvSpPr>
            <a:spLocks noGrp="1"/>
          </p:cNvSpPr>
          <p:nvPr>
            <p:ph type="ftr" sz="quarter" idx="11"/>
          </p:nvPr>
        </p:nvSpPr>
        <p:spPr/>
        <p:txBody>
          <a:bodyPr/>
          <a:lstStyle/>
          <a:p>
            <a:pPr>
              <a:defRPr/>
            </a:pPr>
            <a:endParaRPr lang="en-US" altLang="ja-JP"/>
          </a:p>
        </p:txBody>
      </p:sp>
      <p:sp>
        <p:nvSpPr>
          <p:cNvPr id="4" name="スライド番号プレースホルダー 3"/>
          <p:cNvSpPr>
            <a:spLocks noGrp="1"/>
          </p:cNvSpPr>
          <p:nvPr>
            <p:ph type="sldNum" sz="quarter" idx="12"/>
          </p:nvPr>
        </p:nvSpPr>
        <p:spPr/>
        <p:txBody>
          <a:bodyPr/>
          <a:lstStyle/>
          <a:p>
            <a:pPr>
              <a:defRPr/>
            </a:pPr>
            <a:fld id="{68BF524A-6FB3-48FE-9CE5-85F6673C288E}" type="slidenum">
              <a:rPr lang="en-US" altLang="ja-JP" smtClean="0"/>
              <a:pPr>
                <a:defRPr/>
              </a:pPr>
              <a:t>‹#›</a:t>
            </a:fld>
            <a:endParaRPr lang="en-US" altLang="ja-JP"/>
          </a:p>
        </p:txBody>
      </p:sp>
    </p:spTree>
    <p:extLst>
      <p:ext uri="{BB962C8B-B14F-4D97-AF65-F5344CB8AC3E}">
        <p14:creationId xmlns:p14="http://schemas.microsoft.com/office/powerpoint/2010/main" val="103168120"/>
      </p:ext>
    </p:extLst>
  </p:cSld>
  <p:clrMapOvr>
    <a:masterClrMapping/>
  </p:clrMapOvr>
  <p:transition>
    <p:rand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0"/>
          <p:cNvSpPr>
            <a:spLocks noGrp="1" noChangeArrowheads="1"/>
          </p:cNvSpPr>
          <p:nvPr>
            <p:ph type="sldNum" sz="quarter" idx="12"/>
          </p:nvPr>
        </p:nvSpPr>
        <p:spPr>
          <a:ln/>
        </p:spPr>
        <p:txBody>
          <a:bodyPr/>
          <a:lstStyle>
            <a:lvl1pPr>
              <a:defRPr/>
            </a:lvl1pPr>
          </a:lstStyle>
          <a:p>
            <a:pPr>
              <a:defRPr/>
            </a:pPr>
            <a:fld id="{68BF524A-6FB3-48FE-9CE5-85F6673C288E}" type="slidenum">
              <a:rPr lang="en-US" altLang="ja-JP"/>
              <a:pPr>
                <a:defRPr/>
              </a:pPr>
              <a:t>‹#›</a:t>
            </a:fld>
            <a:endParaRPr lang="en-US" altLang="ja-JP"/>
          </a:p>
        </p:txBody>
      </p:sp>
    </p:spTree>
    <p:extLst>
      <p:ext uri="{BB962C8B-B14F-4D97-AF65-F5344CB8AC3E}">
        <p14:creationId xmlns:p14="http://schemas.microsoft.com/office/powerpoint/2010/main" val="4274911565"/>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D32CA05A-4C4F-41B5-80DF-BEC67CE21DCC}" type="slidenum">
              <a:rPr lang="en-US" altLang="ja-JP" smtClean="0"/>
              <a:pPr>
                <a:defRPr/>
              </a:pPr>
              <a:t>‹#›</a:t>
            </a:fld>
            <a:endParaRPr lang="en-US" altLang="ja-JP"/>
          </a:p>
        </p:txBody>
      </p:sp>
    </p:spTree>
    <p:extLst>
      <p:ext uri="{BB962C8B-B14F-4D97-AF65-F5344CB8AC3E}">
        <p14:creationId xmlns:p14="http://schemas.microsoft.com/office/powerpoint/2010/main" val="1140592751"/>
      </p:ext>
    </p:extLst>
  </p:cSld>
  <p:clrMapOvr>
    <a:masterClrMapping/>
  </p:clrMapOvr>
  <p:transition>
    <p:random/>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BAB8E0DE-DD92-44BF-BE2E-CEF5DE5F366D}" type="slidenum">
              <a:rPr lang="en-US" altLang="ja-JP" smtClean="0"/>
              <a:pPr>
                <a:defRPr/>
              </a:pPr>
              <a:t>‹#›</a:t>
            </a:fld>
            <a:endParaRPr lang="en-US" altLang="ja-JP"/>
          </a:p>
        </p:txBody>
      </p:sp>
    </p:spTree>
    <p:extLst>
      <p:ext uri="{BB962C8B-B14F-4D97-AF65-F5344CB8AC3E}">
        <p14:creationId xmlns:p14="http://schemas.microsoft.com/office/powerpoint/2010/main" val="3735573236"/>
      </p:ext>
    </p:extLst>
  </p:cSld>
  <p:clrMapOvr>
    <a:masterClrMapping/>
  </p:clrMapOvr>
  <p:transition>
    <p:random/>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E5BB5120-A20E-4CB3-A60B-75261F6B38E1}" type="slidenum">
              <a:rPr lang="en-US" altLang="ja-JP" smtClean="0"/>
              <a:pPr>
                <a:defRPr/>
              </a:pPr>
              <a:t>‹#›</a:t>
            </a:fld>
            <a:endParaRPr lang="en-US" altLang="ja-JP"/>
          </a:p>
        </p:txBody>
      </p:sp>
    </p:spTree>
    <p:extLst>
      <p:ext uri="{BB962C8B-B14F-4D97-AF65-F5344CB8AC3E}">
        <p14:creationId xmlns:p14="http://schemas.microsoft.com/office/powerpoint/2010/main" val="3910555443"/>
      </p:ext>
    </p:extLst>
  </p:cSld>
  <p:clrMapOvr>
    <a:masterClrMapping/>
  </p:clrMapOvr>
  <p:transition>
    <p:random/>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0A1B1644-18D9-45DA-A14B-DB555E8D882F}" type="slidenum">
              <a:rPr lang="en-US" altLang="ja-JP" smtClean="0"/>
              <a:pPr>
                <a:defRPr/>
              </a:pPr>
              <a:t>‹#›</a:t>
            </a:fld>
            <a:endParaRPr lang="en-US" altLang="ja-JP"/>
          </a:p>
        </p:txBody>
      </p:sp>
    </p:spTree>
    <p:extLst>
      <p:ext uri="{BB962C8B-B14F-4D97-AF65-F5344CB8AC3E}">
        <p14:creationId xmlns:p14="http://schemas.microsoft.com/office/powerpoint/2010/main" val="216094304"/>
      </p:ext>
    </p:extLst>
  </p:cSld>
  <p:clrMapOvr>
    <a:masterClrMapping/>
  </p:clrMapOvr>
  <p:transition>
    <p:random/>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9"/>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a:xfrm>
            <a:off x="457201" y="6245226"/>
            <a:ext cx="2133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a:xfrm>
            <a:off x="3124201" y="6245226"/>
            <a:ext cx="2895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a:xfrm>
            <a:off x="7010400" y="6497638"/>
            <a:ext cx="2133600" cy="360362"/>
          </a:xfrm>
        </p:spPr>
        <p:txBody>
          <a:bodyPr/>
          <a:lstStyle>
            <a:lvl1pPr>
              <a:defRPr/>
            </a:lvl1pPr>
          </a:lstStyle>
          <a:p>
            <a:r>
              <a:rPr lang="en-US" altLang="ja-JP">
                <a:solidFill>
                  <a:prstClr val="black">
                    <a:tint val="75000"/>
                  </a:prstClr>
                </a:solidFill>
                <a:latin typeface="Calibri"/>
                <a:ea typeface="ＭＳ Ｐゴシック"/>
              </a:rPr>
              <a:t>- </a:t>
            </a:r>
            <a:fld id="{24A0A144-64EA-4409-9220-E8F0C8E9893D}" type="slidenum">
              <a:rPr lang="en-US" altLang="ja-JP">
                <a:solidFill>
                  <a:prstClr val="black">
                    <a:tint val="75000"/>
                  </a:prstClr>
                </a:solidFill>
                <a:latin typeface="Calibri"/>
                <a:ea typeface="ＭＳ Ｐゴシック"/>
              </a:rPr>
              <a:pPr/>
              <a:t>‹#›</a:t>
            </a:fld>
            <a:r>
              <a:rPr lang="en-US" altLang="ja-JP">
                <a:solidFill>
                  <a:prstClr val="black">
                    <a:tint val="75000"/>
                  </a:prstClr>
                </a:solidFill>
                <a:latin typeface="Calibri"/>
                <a:ea typeface="ＭＳ Ｐゴシック"/>
              </a:rPr>
              <a:t> -</a:t>
            </a:r>
          </a:p>
        </p:txBody>
      </p:sp>
    </p:spTree>
    <p:extLst>
      <p:ext uri="{BB962C8B-B14F-4D97-AF65-F5344CB8AC3E}">
        <p14:creationId xmlns:p14="http://schemas.microsoft.com/office/powerpoint/2010/main" val="3854770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p:txBody>
          <a:bodyPr/>
          <a:lstStyle>
            <a:lvl1pPr>
              <a:defRPr/>
            </a:lvl1pPr>
          </a:lstStyle>
          <a:p>
            <a:pPr>
              <a:defRPr/>
            </a:pPr>
            <a:r>
              <a:rPr lang="en-US" altLang="ja-JP"/>
              <a:t>Copyright  © RISING Innovative Battery R&amp;D Center   All rights reserved. </a:t>
            </a:r>
          </a:p>
          <a:p>
            <a:pPr>
              <a:defRPr/>
            </a:pPr>
            <a:r>
              <a:rPr lang="en-US" altLang="ja-JP"/>
              <a:t>  </a:t>
            </a:r>
          </a:p>
        </p:txBody>
      </p:sp>
    </p:spTree>
    <p:extLst>
      <p:ext uri="{BB962C8B-B14F-4D97-AF65-F5344CB8AC3E}">
        <p14:creationId xmlns:p14="http://schemas.microsoft.com/office/powerpoint/2010/main" val="40575103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80074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837091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22115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4424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
          <p:cNvSpPr>
            <a:spLocks noGrp="1" noChangeArrowheads="1"/>
          </p:cNvSpPr>
          <p:nvPr>
            <p:ph type="sldNum" sz="quarter" idx="12"/>
          </p:nvPr>
        </p:nvSpPr>
        <p:spPr>
          <a:ln/>
        </p:spPr>
        <p:txBody>
          <a:bodyPr/>
          <a:lstStyle>
            <a:lvl1pPr>
              <a:defRPr/>
            </a:lvl1pPr>
          </a:lstStyle>
          <a:p>
            <a:pPr>
              <a:defRPr/>
            </a:pPr>
            <a:fld id="{D32CA05A-4C4F-41B5-80DF-BEC67CE21DCC}" type="slidenum">
              <a:rPr lang="en-US" altLang="ja-JP"/>
              <a:pPr>
                <a:defRPr/>
              </a:pPr>
              <a:t>‹#›</a:t>
            </a:fld>
            <a:endParaRPr lang="en-US" altLang="ja-JP"/>
          </a:p>
        </p:txBody>
      </p:sp>
    </p:spTree>
    <p:extLst>
      <p:ext uri="{BB962C8B-B14F-4D97-AF65-F5344CB8AC3E}">
        <p14:creationId xmlns:p14="http://schemas.microsoft.com/office/powerpoint/2010/main" val="3350872679"/>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484615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209581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143648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864810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578542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515803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97918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normAutofit/>
          </a:bodyPr>
          <a:lstStyle>
            <a:lvl1pPr>
              <a:defRPr sz="44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white"/>
                </a:solidFill>
              </a:rPr>
              <a:t>2014/11/21</a:t>
            </a:r>
            <a:endParaRPr lang="ja-JP" altLang="en-US">
              <a:solidFill>
                <a:prstClr val="white"/>
              </a:solidFill>
            </a:endParaRPr>
          </a:p>
        </p:txBody>
      </p:sp>
      <p:sp>
        <p:nvSpPr>
          <p:cNvPr id="6" name="スライド番号プレースホルダー 5"/>
          <p:cNvSpPr>
            <a:spLocks noGrp="1"/>
          </p:cNvSpPr>
          <p:nvPr>
            <p:ph type="sldNum" sz="quarter" idx="12"/>
          </p:nvPr>
        </p:nvSpPr>
        <p:spPr/>
        <p:txBody>
          <a:bodyPr/>
          <a:lstStyle/>
          <a:p>
            <a:fld id="{AF7AFB31-F636-4773-A04C-5112600ACEBF}"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127640816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white"/>
                </a:solidFill>
              </a:rPr>
              <a:t>2014/11/21</a:t>
            </a:r>
            <a:endParaRPr lang="ja-JP" altLang="en-US">
              <a:solidFill>
                <a:prstClr val="white"/>
              </a:solidFill>
            </a:endParaRPr>
          </a:p>
        </p:txBody>
      </p:sp>
      <p:sp>
        <p:nvSpPr>
          <p:cNvPr id="6" name="スライド番号プレースホルダー 5"/>
          <p:cNvSpPr>
            <a:spLocks noGrp="1"/>
          </p:cNvSpPr>
          <p:nvPr>
            <p:ph type="sldNum" sz="quarter" idx="12"/>
          </p:nvPr>
        </p:nvSpPr>
        <p:spPr/>
        <p:txBody>
          <a:bodyPr/>
          <a:lstStyle/>
          <a:p>
            <a:fld id="{AF7AFB31-F636-4773-A04C-5112600ACEBF}"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105859175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lang="en-US" altLang="ja-JP" smtClean="0">
                <a:solidFill>
                  <a:prstClr val="white"/>
                </a:solidFill>
              </a:rPr>
              <a:t>2014/11/21</a:t>
            </a:r>
            <a:endParaRPr lang="ja-JP" altLang="en-US">
              <a:solidFill>
                <a:prstClr val="white"/>
              </a:solidFill>
            </a:endParaRPr>
          </a:p>
        </p:txBody>
      </p:sp>
      <p:sp>
        <p:nvSpPr>
          <p:cNvPr id="6" name="スライド番号プレースホルダー 5"/>
          <p:cNvSpPr>
            <a:spLocks noGrp="1"/>
          </p:cNvSpPr>
          <p:nvPr>
            <p:ph type="sldNum" sz="quarter" idx="12"/>
          </p:nvPr>
        </p:nvSpPr>
        <p:spPr/>
        <p:txBody>
          <a:bodyPr/>
          <a:lstStyle/>
          <a:p>
            <a:fld id="{AF7AFB31-F636-4773-A04C-5112600ACEBF}"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25601557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
          <p:cNvSpPr>
            <a:spLocks noGrp="1" noChangeArrowheads="1"/>
          </p:cNvSpPr>
          <p:nvPr>
            <p:ph type="sldNum" sz="quarter" idx="12"/>
          </p:nvPr>
        </p:nvSpPr>
        <p:spPr>
          <a:ln/>
        </p:spPr>
        <p:txBody>
          <a:bodyPr/>
          <a:lstStyle>
            <a:lvl1pPr>
              <a:defRPr/>
            </a:lvl1pPr>
          </a:lstStyle>
          <a:p>
            <a:pPr>
              <a:defRPr/>
            </a:pPr>
            <a:fld id="{BAB8E0DE-DD92-44BF-BE2E-CEF5DE5F366D}" type="slidenum">
              <a:rPr lang="en-US" altLang="ja-JP"/>
              <a:pPr>
                <a:defRPr/>
              </a:pPr>
              <a:t>‹#›</a:t>
            </a:fld>
            <a:endParaRPr lang="en-US" altLang="ja-JP"/>
          </a:p>
        </p:txBody>
      </p:sp>
    </p:spTree>
    <p:extLst>
      <p:ext uri="{BB962C8B-B14F-4D97-AF65-F5344CB8AC3E}">
        <p14:creationId xmlns:p14="http://schemas.microsoft.com/office/powerpoint/2010/main" val="2487777024"/>
      </p:ext>
    </p:extLst>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lang="en-US" altLang="ja-JP" smtClean="0">
                <a:solidFill>
                  <a:prstClr val="white"/>
                </a:solidFill>
              </a:rPr>
              <a:t>2014/11/21</a:t>
            </a:r>
            <a:endParaRPr lang="ja-JP" altLang="en-US">
              <a:solidFill>
                <a:prstClr val="white"/>
              </a:solidFill>
            </a:endParaRPr>
          </a:p>
        </p:txBody>
      </p:sp>
      <p:sp>
        <p:nvSpPr>
          <p:cNvPr id="7" name="スライド番号プレースホルダー 6"/>
          <p:cNvSpPr>
            <a:spLocks noGrp="1"/>
          </p:cNvSpPr>
          <p:nvPr>
            <p:ph type="sldNum" sz="quarter" idx="12"/>
          </p:nvPr>
        </p:nvSpPr>
        <p:spPr/>
        <p:txBody>
          <a:bodyPr/>
          <a:lstStyle/>
          <a:p>
            <a:fld id="{AF7AFB31-F636-4773-A04C-5112600ACEBF}"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19274532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lang="en-US" altLang="ja-JP" smtClean="0">
                <a:solidFill>
                  <a:prstClr val="white"/>
                </a:solidFill>
              </a:rPr>
              <a:t>2014/11/21</a:t>
            </a:r>
            <a:endParaRPr lang="ja-JP" altLang="en-US">
              <a:solidFill>
                <a:prstClr val="white"/>
              </a:solidFill>
            </a:endParaRPr>
          </a:p>
        </p:txBody>
      </p:sp>
      <p:sp>
        <p:nvSpPr>
          <p:cNvPr id="9" name="スライド番号プレースホルダー 8"/>
          <p:cNvSpPr>
            <a:spLocks noGrp="1"/>
          </p:cNvSpPr>
          <p:nvPr>
            <p:ph type="sldNum" sz="quarter" idx="12"/>
          </p:nvPr>
        </p:nvSpPr>
        <p:spPr/>
        <p:txBody>
          <a:bodyPr/>
          <a:lstStyle/>
          <a:p>
            <a:fld id="{AF7AFB31-F636-4773-A04C-5112600ACEBF}"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29942988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lang="en-US" altLang="ja-JP" smtClean="0">
                <a:solidFill>
                  <a:prstClr val="white"/>
                </a:solidFill>
              </a:rPr>
              <a:t>2014/11/21</a:t>
            </a:r>
            <a:endParaRPr lang="ja-JP" altLang="en-US">
              <a:solidFill>
                <a:prstClr val="white"/>
              </a:solidFill>
            </a:endParaRPr>
          </a:p>
        </p:txBody>
      </p:sp>
      <p:sp>
        <p:nvSpPr>
          <p:cNvPr id="5" name="スライド番号プレースホルダー 4"/>
          <p:cNvSpPr>
            <a:spLocks noGrp="1"/>
          </p:cNvSpPr>
          <p:nvPr>
            <p:ph type="sldNum" sz="quarter" idx="12"/>
          </p:nvPr>
        </p:nvSpPr>
        <p:spPr/>
        <p:txBody>
          <a:bodyPr/>
          <a:lstStyle/>
          <a:p>
            <a:fld id="{AF7AFB31-F636-4773-A04C-5112600ACEBF}"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423659626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smtClean="0">
                <a:solidFill>
                  <a:prstClr val="white"/>
                </a:solidFill>
              </a:rPr>
              <a:t>2014/11/21</a:t>
            </a:r>
            <a:endParaRPr lang="ja-JP" altLang="en-US">
              <a:solidFill>
                <a:prstClr val="white"/>
              </a:solidFill>
            </a:endParaRPr>
          </a:p>
        </p:txBody>
      </p:sp>
      <p:sp>
        <p:nvSpPr>
          <p:cNvPr id="4" name="スライド番号プレースホルダー 3"/>
          <p:cNvSpPr>
            <a:spLocks noGrp="1"/>
          </p:cNvSpPr>
          <p:nvPr>
            <p:ph type="sldNum" sz="quarter" idx="12"/>
          </p:nvPr>
        </p:nvSpPr>
        <p:spPr/>
        <p:txBody>
          <a:bodyPr/>
          <a:lstStyle/>
          <a:p>
            <a:fld id="{AF7AFB31-F636-4773-A04C-5112600ACEBF}"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40873987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white"/>
                </a:solidFill>
              </a:rPr>
              <a:t>2014/11/21</a:t>
            </a:r>
            <a:endParaRPr lang="ja-JP" altLang="en-US">
              <a:solidFill>
                <a:prstClr val="white"/>
              </a:solidFill>
            </a:endParaRPr>
          </a:p>
        </p:txBody>
      </p:sp>
      <p:sp>
        <p:nvSpPr>
          <p:cNvPr id="7" name="スライド番号プレースホルダー 6"/>
          <p:cNvSpPr>
            <a:spLocks noGrp="1"/>
          </p:cNvSpPr>
          <p:nvPr>
            <p:ph type="sldNum" sz="quarter" idx="12"/>
          </p:nvPr>
        </p:nvSpPr>
        <p:spPr/>
        <p:txBody>
          <a:bodyPr/>
          <a:lstStyle/>
          <a:p>
            <a:fld id="{AF7AFB31-F636-4773-A04C-5112600ACEBF}"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2647689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white"/>
                </a:solidFill>
              </a:rPr>
              <a:t>2014/11/21</a:t>
            </a:r>
            <a:endParaRPr lang="ja-JP" altLang="en-US">
              <a:solidFill>
                <a:prstClr val="white"/>
              </a:solidFill>
            </a:endParaRPr>
          </a:p>
        </p:txBody>
      </p:sp>
      <p:sp>
        <p:nvSpPr>
          <p:cNvPr id="7" name="スライド番号プレースホルダー 6"/>
          <p:cNvSpPr>
            <a:spLocks noGrp="1"/>
          </p:cNvSpPr>
          <p:nvPr>
            <p:ph type="sldNum" sz="quarter" idx="12"/>
          </p:nvPr>
        </p:nvSpPr>
        <p:spPr/>
        <p:txBody>
          <a:bodyPr/>
          <a:lstStyle/>
          <a:p>
            <a:fld id="{AF7AFB31-F636-4773-A04C-5112600ACEBF}"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37314492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white"/>
                </a:solidFill>
              </a:rPr>
              <a:t>2014/11/21</a:t>
            </a:r>
            <a:endParaRPr lang="ja-JP" altLang="en-US">
              <a:solidFill>
                <a:prstClr val="white"/>
              </a:solidFill>
            </a:endParaRPr>
          </a:p>
        </p:txBody>
      </p:sp>
      <p:sp>
        <p:nvSpPr>
          <p:cNvPr id="6" name="スライド番号プレースホルダー 5"/>
          <p:cNvSpPr>
            <a:spLocks noGrp="1"/>
          </p:cNvSpPr>
          <p:nvPr>
            <p:ph type="sldNum" sz="quarter" idx="12"/>
          </p:nvPr>
        </p:nvSpPr>
        <p:spPr/>
        <p:txBody>
          <a:bodyPr/>
          <a:lstStyle/>
          <a:p>
            <a:fld id="{AF7AFB31-F636-4773-A04C-5112600ACEBF}"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17540182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white"/>
                </a:solidFill>
              </a:rPr>
              <a:t>2014/11/21</a:t>
            </a:r>
            <a:endParaRPr lang="ja-JP" altLang="en-US">
              <a:solidFill>
                <a:prstClr val="white"/>
              </a:solidFill>
            </a:endParaRPr>
          </a:p>
        </p:txBody>
      </p:sp>
      <p:sp>
        <p:nvSpPr>
          <p:cNvPr id="6" name="スライド番号プレースホルダー 5"/>
          <p:cNvSpPr>
            <a:spLocks noGrp="1"/>
          </p:cNvSpPr>
          <p:nvPr>
            <p:ph type="sldNum" sz="quarter" idx="12"/>
          </p:nvPr>
        </p:nvSpPr>
        <p:spPr/>
        <p:txBody>
          <a:bodyPr/>
          <a:lstStyle/>
          <a:p>
            <a:fld id="{AF7AFB31-F636-4773-A04C-5112600ACEBF}"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18872603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pPr>
              <a:defRPr/>
            </a:pPr>
            <a:fld id="{B2C9FFEB-C6B7-477E-8A06-8D1EBDA18483}" type="slidenum">
              <a:rPr lang="en-US" altLang="ja-JP" smtClean="0">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5705271"/>
      </p:ext>
    </p:extLst>
  </p:cSld>
  <p:clrMapOvr>
    <a:masterClrMapping/>
  </p:clrMapOvr>
  <p:transition>
    <p:random/>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pPr>
              <a:defRPr/>
            </a:pPr>
            <a:fld id="{F96D30F1-A077-43F3-9BAF-2CA88F35E706}" type="slidenum">
              <a:rPr lang="en-US" altLang="ja-JP" smtClean="0">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62867879"/>
      </p:ext>
    </p:extLst>
  </p:cSld>
  <p:clrMapOvr>
    <a:masterClrMapping/>
  </p:clrMapOvr>
  <p:transition>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jpe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 descr="ICNC2009_poster_base_Bb"/>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3219450"/>
            <a:ext cx="9144000" cy="36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 3" descr="ICNC2009_poster_base_Bb"/>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144000" cy="200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Rectangle 6"/>
          <p:cNvSpPr>
            <a:spLocks noGrp="1" noChangeArrowheads="1"/>
          </p:cNvSpPr>
          <p:nvPr>
            <p:ph type="title"/>
          </p:nvPr>
        </p:nvSpPr>
        <p:spPr bwMode="auto">
          <a:xfrm>
            <a:off x="457200" y="0"/>
            <a:ext cx="7515225"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9461" name="Rectangle 7"/>
          <p:cNvSpPr>
            <a:spLocks noGrp="1" noChangeArrowheads="1"/>
          </p:cNvSpPr>
          <p:nvPr>
            <p:ph type="body" idx="1"/>
          </p:nvPr>
        </p:nvSpPr>
        <p:spPr bwMode="auto">
          <a:xfrm>
            <a:off x="457200" y="1600200"/>
            <a:ext cx="8229600"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60488" name="Rectangle 8"/>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6B5653"/>
                </a:solidFill>
                <a:latin typeface="Times New Roman" pitchFamily="18" charset="0"/>
                <a:ea typeface="Osaka"/>
                <a:cs typeface="Osaka"/>
              </a:defRPr>
            </a:lvl1pPr>
          </a:lstStyle>
          <a:p>
            <a:pPr fontAlgn="base">
              <a:spcBef>
                <a:spcPct val="0"/>
              </a:spcBef>
              <a:spcAft>
                <a:spcPct val="0"/>
              </a:spcAft>
              <a:defRPr/>
            </a:pPr>
            <a:endParaRPr lang="en-US" altLang="ja-JP"/>
          </a:p>
        </p:txBody>
      </p:sp>
      <p:sp>
        <p:nvSpPr>
          <p:cNvPr id="660489"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6B5653"/>
                </a:solidFill>
                <a:latin typeface="Times New Roman" pitchFamily="18" charset="0"/>
                <a:ea typeface="Osaka"/>
                <a:cs typeface="Osaka"/>
              </a:defRPr>
            </a:lvl1pPr>
          </a:lstStyle>
          <a:p>
            <a:pPr fontAlgn="base">
              <a:spcBef>
                <a:spcPct val="0"/>
              </a:spcBef>
              <a:spcAft>
                <a:spcPct val="0"/>
              </a:spcAft>
              <a:defRPr/>
            </a:pPr>
            <a:endParaRPr lang="en-US" altLang="ja-JP"/>
          </a:p>
        </p:txBody>
      </p:sp>
      <p:sp>
        <p:nvSpPr>
          <p:cNvPr id="660490"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6B5653"/>
                </a:solidFill>
                <a:latin typeface="Times New Roman" pitchFamily="18" charset="0"/>
                <a:ea typeface="Osaka"/>
                <a:cs typeface="Osaka"/>
              </a:defRPr>
            </a:lvl1pPr>
          </a:lstStyle>
          <a:p>
            <a:pPr fontAlgn="base">
              <a:spcBef>
                <a:spcPct val="0"/>
              </a:spcBef>
              <a:spcAft>
                <a:spcPct val="0"/>
              </a:spcAft>
              <a:defRPr/>
            </a:pPr>
            <a:fld id="{C7717C03-AD61-4A0A-A395-5C2C4A211410}" type="slidenum">
              <a:rPr lang="en-US" altLang="ja-JP"/>
              <a:pPr fontAlgn="base">
                <a:spcBef>
                  <a:spcPct val="0"/>
                </a:spcBef>
                <a:spcAft>
                  <a:spcPct val="0"/>
                </a:spcAft>
                <a:defRPr/>
              </a:pPr>
              <a:t>‹#›</a:t>
            </a:fld>
            <a:endParaRPr lang="en-US" altLang="ja-JP"/>
          </a:p>
        </p:txBody>
      </p:sp>
      <p:sp>
        <p:nvSpPr>
          <p:cNvPr id="8201" name="Rectangle 11"/>
          <p:cNvSpPr>
            <a:spLocks noChangeArrowheads="1"/>
          </p:cNvSpPr>
          <p:nvPr/>
        </p:nvSpPr>
        <p:spPr bwMode="auto">
          <a:xfrm>
            <a:off x="5" y="6740525"/>
            <a:ext cx="2771775" cy="115888"/>
          </a:xfrm>
          <a:prstGeom prst="rect">
            <a:avLst/>
          </a:prstGeom>
          <a:solidFill>
            <a:schemeClr val="bg1"/>
          </a:solidFill>
          <a:ln w="9525">
            <a:noFill/>
            <a:miter lim="800000"/>
            <a:headEnd/>
            <a:tailEnd/>
          </a:ln>
        </p:spPr>
        <p:txBody>
          <a:bodyPr wrap="none" anchor="ctr"/>
          <a:lstStyle/>
          <a:p>
            <a:pPr fontAlgn="base">
              <a:spcBef>
                <a:spcPct val="0"/>
              </a:spcBef>
              <a:spcAft>
                <a:spcPct val="0"/>
              </a:spcAft>
              <a:defRPr/>
            </a:pPr>
            <a:endParaRPr lang="ja-JP" altLang="en-US" sz="1600">
              <a:solidFill>
                <a:srgbClr val="000000"/>
              </a:solidFill>
              <a:latin typeface="Palatino Linotype" pitchFamily="18" charset="0"/>
              <a:ea typeface="Osaka" charset="-128"/>
            </a:endParaRPr>
          </a:p>
        </p:txBody>
      </p:sp>
    </p:spTree>
    <p:extLst>
      <p:ext uri="{BB962C8B-B14F-4D97-AF65-F5344CB8AC3E}">
        <p14:creationId xmlns:p14="http://schemas.microsoft.com/office/powerpoint/2010/main" val="70574791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4425" r:id="rId12"/>
    <p:sldLayoutId id="2147483989" r:id="rId13"/>
  </p:sldLayoutIdLst>
  <p:transition>
    <p:random/>
  </p:transition>
  <p:txStyles>
    <p:titleStyle>
      <a:lvl1pPr algn="ctr" rtl="0" eaLnBrk="0" fontAlgn="base" hangingPunct="0">
        <a:spcBef>
          <a:spcPct val="0"/>
        </a:spcBef>
        <a:spcAft>
          <a:spcPct val="0"/>
        </a:spcAft>
        <a:defRPr kumimoji="1" sz="44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5pPr>
      <a:lvl6pPr marL="457200" algn="ctr" rtl="0" fontAlgn="base">
        <a:spcBef>
          <a:spcPct val="0"/>
        </a:spcBef>
        <a:spcAft>
          <a:spcPct val="0"/>
        </a:spcAft>
        <a:defRPr kumimoji="1" sz="4400">
          <a:solidFill>
            <a:srgbClr val="FFFFFF"/>
          </a:solidFill>
          <a:latin typeface="Arial" pitchFamily="34" charset="0"/>
          <a:ea typeface="ＭＳ Ｐゴシック" pitchFamily="50" charset="-128"/>
        </a:defRPr>
      </a:lvl6pPr>
      <a:lvl7pPr marL="914400" algn="ctr" rtl="0" fontAlgn="base">
        <a:spcBef>
          <a:spcPct val="0"/>
        </a:spcBef>
        <a:spcAft>
          <a:spcPct val="0"/>
        </a:spcAft>
        <a:defRPr kumimoji="1" sz="4400">
          <a:solidFill>
            <a:srgbClr val="FFFFFF"/>
          </a:solidFill>
          <a:latin typeface="Arial" pitchFamily="34" charset="0"/>
          <a:ea typeface="ＭＳ Ｐゴシック" pitchFamily="50" charset="-128"/>
        </a:defRPr>
      </a:lvl7pPr>
      <a:lvl8pPr marL="1371600" algn="ctr" rtl="0" fontAlgn="base">
        <a:spcBef>
          <a:spcPct val="0"/>
        </a:spcBef>
        <a:spcAft>
          <a:spcPct val="0"/>
        </a:spcAft>
        <a:defRPr kumimoji="1" sz="4400">
          <a:solidFill>
            <a:srgbClr val="FFFFFF"/>
          </a:solidFill>
          <a:latin typeface="Arial" pitchFamily="34" charset="0"/>
          <a:ea typeface="ＭＳ Ｐゴシック" pitchFamily="50" charset="-128"/>
        </a:defRPr>
      </a:lvl8pPr>
      <a:lvl9pPr marL="1828800" algn="ctr" rtl="0" fontAlgn="base">
        <a:spcBef>
          <a:spcPct val="0"/>
        </a:spcBef>
        <a:spcAft>
          <a:spcPct val="0"/>
        </a:spcAft>
        <a:defRPr kumimoji="1" sz="4400">
          <a:solidFill>
            <a:srgbClr val="FFFFFF"/>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70"/>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pPr defTabSz="914256"/>
            <a:fld id="{0A4137F2-B8F8-47CA-BF09-D19C7BF8E63E}" type="datetimeFigureOut">
              <a:rPr lang="ja-JP" altLang="en-US" smtClean="0">
                <a:solidFill>
                  <a:prstClr val="black">
                    <a:tint val="75000"/>
                  </a:prstClr>
                </a:solidFill>
                <a:latin typeface="Calibri"/>
                <a:ea typeface="ＭＳ Ｐゴシック"/>
                <a:cs typeface="Osaka"/>
              </a:rPr>
              <a:pPr defTabSz="914256"/>
              <a:t>2018/1/19</a:t>
            </a:fld>
            <a:endParaRPr lang="ja-JP" altLang="en-US">
              <a:solidFill>
                <a:prstClr val="black">
                  <a:tint val="75000"/>
                </a:prstClr>
              </a:solidFill>
              <a:latin typeface="Calibri"/>
              <a:ea typeface="ＭＳ Ｐゴシック"/>
              <a:cs typeface="Osaka"/>
            </a:endParaRPr>
          </a:p>
        </p:txBody>
      </p:sp>
      <p:sp>
        <p:nvSpPr>
          <p:cNvPr id="5" name="フッター プレースホルダー 4"/>
          <p:cNvSpPr>
            <a:spLocks noGrp="1"/>
          </p:cNvSpPr>
          <p:nvPr>
            <p:ph type="ftr" sz="quarter" idx="3"/>
          </p:nvPr>
        </p:nvSpPr>
        <p:spPr>
          <a:xfrm>
            <a:off x="3124205" y="6356370"/>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pPr defTabSz="914256"/>
            <a:endParaRPr lang="ja-JP" altLang="en-US">
              <a:solidFill>
                <a:prstClr val="black">
                  <a:tint val="75000"/>
                </a:prstClr>
              </a:solidFill>
              <a:latin typeface="Calibri"/>
              <a:ea typeface="ＭＳ Ｐゴシック"/>
              <a:cs typeface="Osaka"/>
            </a:endParaRPr>
          </a:p>
        </p:txBody>
      </p:sp>
      <p:sp>
        <p:nvSpPr>
          <p:cNvPr id="6" name="スライド番号プレースホルダー 5"/>
          <p:cNvSpPr>
            <a:spLocks noGrp="1"/>
          </p:cNvSpPr>
          <p:nvPr>
            <p:ph type="sldNum" sz="quarter" idx="4"/>
          </p:nvPr>
        </p:nvSpPr>
        <p:spPr>
          <a:xfrm>
            <a:off x="6553200" y="6356370"/>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pPr defTabSz="914256"/>
            <a:fld id="{8FEEA9DE-6E9C-4390-B1F4-DB0E98ECC5BD}" type="slidenum">
              <a:rPr lang="ja-JP" altLang="en-US" smtClean="0">
                <a:solidFill>
                  <a:prstClr val="black">
                    <a:tint val="75000"/>
                  </a:prstClr>
                </a:solidFill>
                <a:latin typeface="Calibri"/>
                <a:ea typeface="ＭＳ Ｐゴシック"/>
                <a:cs typeface="Osaka"/>
              </a:rPr>
              <a:pPr defTabSz="914256"/>
              <a:t>‹#›</a:t>
            </a:fld>
            <a:endParaRPr lang="ja-JP" altLang="en-US">
              <a:solidFill>
                <a:prstClr val="black">
                  <a:tint val="75000"/>
                </a:prstClr>
              </a:solidFill>
              <a:latin typeface="Calibri"/>
              <a:ea typeface="ＭＳ Ｐゴシック"/>
              <a:cs typeface="Osaka"/>
            </a:endParaRPr>
          </a:p>
        </p:txBody>
      </p:sp>
    </p:spTree>
    <p:extLst>
      <p:ext uri="{BB962C8B-B14F-4D97-AF65-F5344CB8AC3E}">
        <p14:creationId xmlns:p14="http://schemas.microsoft.com/office/powerpoint/2010/main" val="4049996999"/>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 id="2147484564" r:id="rId12"/>
    <p:sldLayoutId id="2147484565" r:id="rId13"/>
  </p:sldLayoutIdLst>
  <p:txStyles>
    <p:titleStyle>
      <a:lvl1pPr algn="ctr" defTabSz="914256" rtl="0" eaLnBrk="1" latinLnBrk="0" hangingPunct="1">
        <a:spcBef>
          <a:spcPct val="0"/>
        </a:spcBef>
        <a:buNone/>
        <a:defRPr kumimoji="1" sz="4400" kern="1200">
          <a:solidFill>
            <a:schemeClr val="tx1"/>
          </a:solidFill>
          <a:latin typeface="+mj-lt"/>
          <a:ea typeface="+mj-ea"/>
          <a:cs typeface="+mj-cs"/>
        </a:defRPr>
      </a:lvl1pPr>
    </p:titleStyle>
    <p:bodyStyle>
      <a:lvl1pPr marL="342846" indent="-342846" algn="l" defTabSz="914256"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30" indent="-285702" algn="l" defTabSz="914256"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20" indent="-228564" algn="l" defTabSz="9142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944" indent="-228564" algn="l" defTabSz="91425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071" indent="-228564" algn="l" defTabSz="91425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200" indent="-228564" algn="l" defTabSz="91425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327" indent="-228564" algn="l" defTabSz="91425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452" indent="-228564" algn="l" defTabSz="91425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576" indent="-228564" algn="l" defTabSz="91425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56" rtl="0" eaLnBrk="1" latinLnBrk="0" hangingPunct="1">
        <a:defRPr kumimoji="1" sz="1800" kern="1200">
          <a:solidFill>
            <a:schemeClr val="tx1"/>
          </a:solidFill>
          <a:latin typeface="+mn-lt"/>
          <a:ea typeface="+mn-ea"/>
          <a:cs typeface="+mn-cs"/>
        </a:defRPr>
      </a:lvl1pPr>
      <a:lvl2pPr marL="457128" algn="l" defTabSz="914256" rtl="0" eaLnBrk="1" latinLnBrk="0" hangingPunct="1">
        <a:defRPr kumimoji="1" sz="1800" kern="1200">
          <a:solidFill>
            <a:schemeClr val="tx1"/>
          </a:solidFill>
          <a:latin typeface="+mn-lt"/>
          <a:ea typeface="+mn-ea"/>
          <a:cs typeface="+mn-cs"/>
        </a:defRPr>
      </a:lvl2pPr>
      <a:lvl3pPr marL="914256" algn="l" defTabSz="914256" rtl="0" eaLnBrk="1" latinLnBrk="0" hangingPunct="1">
        <a:defRPr kumimoji="1" sz="1800" kern="1200">
          <a:solidFill>
            <a:schemeClr val="tx1"/>
          </a:solidFill>
          <a:latin typeface="+mn-lt"/>
          <a:ea typeface="+mn-ea"/>
          <a:cs typeface="+mn-cs"/>
        </a:defRPr>
      </a:lvl3pPr>
      <a:lvl4pPr marL="1371384" algn="l" defTabSz="914256" rtl="0" eaLnBrk="1" latinLnBrk="0" hangingPunct="1">
        <a:defRPr kumimoji="1" sz="1800" kern="1200">
          <a:solidFill>
            <a:schemeClr val="tx1"/>
          </a:solidFill>
          <a:latin typeface="+mn-lt"/>
          <a:ea typeface="+mn-ea"/>
          <a:cs typeface="+mn-cs"/>
        </a:defRPr>
      </a:lvl4pPr>
      <a:lvl5pPr marL="1828512" algn="l" defTabSz="914256" rtl="0" eaLnBrk="1" latinLnBrk="0" hangingPunct="1">
        <a:defRPr kumimoji="1" sz="1800" kern="1200">
          <a:solidFill>
            <a:schemeClr val="tx1"/>
          </a:solidFill>
          <a:latin typeface="+mn-lt"/>
          <a:ea typeface="+mn-ea"/>
          <a:cs typeface="+mn-cs"/>
        </a:defRPr>
      </a:lvl5pPr>
      <a:lvl6pPr marL="2285640" algn="l" defTabSz="914256" rtl="0" eaLnBrk="1" latinLnBrk="0" hangingPunct="1">
        <a:defRPr kumimoji="1" sz="1800" kern="1200">
          <a:solidFill>
            <a:schemeClr val="tx1"/>
          </a:solidFill>
          <a:latin typeface="+mn-lt"/>
          <a:ea typeface="+mn-ea"/>
          <a:cs typeface="+mn-cs"/>
        </a:defRPr>
      </a:lvl6pPr>
      <a:lvl7pPr marL="2742768" algn="l" defTabSz="914256" rtl="0" eaLnBrk="1" latinLnBrk="0" hangingPunct="1">
        <a:defRPr kumimoji="1" sz="1800" kern="1200">
          <a:solidFill>
            <a:schemeClr val="tx1"/>
          </a:solidFill>
          <a:latin typeface="+mn-lt"/>
          <a:ea typeface="+mn-ea"/>
          <a:cs typeface="+mn-cs"/>
        </a:defRPr>
      </a:lvl7pPr>
      <a:lvl8pPr marL="3199888" algn="l" defTabSz="914256" rtl="0" eaLnBrk="1" latinLnBrk="0" hangingPunct="1">
        <a:defRPr kumimoji="1" sz="1800" kern="1200">
          <a:solidFill>
            <a:schemeClr val="tx1"/>
          </a:solidFill>
          <a:latin typeface="+mn-lt"/>
          <a:ea typeface="+mn-ea"/>
          <a:cs typeface="+mn-cs"/>
        </a:defRPr>
      </a:lvl8pPr>
      <a:lvl9pPr marL="3657020" algn="l" defTabSz="914256"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61"/>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pPr defTabSz="457137"/>
            <a:fld id="{1275BDCE-3243-814C-8797-755DCE285BEA}" type="datetimeFigureOut">
              <a:rPr lang="ja-JP" altLang="en-US" smtClean="0">
                <a:solidFill>
                  <a:prstClr val="black">
                    <a:tint val="75000"/>
                  </a:prstClr>
                </a:solidFill>
                <a:latin typeface="Calibri"/>
                <a:ea typeface="ＭＳ Ｐゴシック"/>
                <a:cs typeface="Osaka"/>
              </a:rPr>
              <a:pPr defTabSz="457137"/>
              <a:t>2018/1/19</a:t>
            </a:fld>
            <a:endParaRPr lang="ja-JP" altLang="en-US">
              <a:solidFill>
                <a:prstClr val="black">
                  <a:tint val="75000"/>
                </a:prstClr>
              </a:solidFill>
              <a:latin typeface="Calibri"/>
              <a:ea typeface="ＭＳ Ｐゴシック"/>
              <a:cs typeface="Osaka"/>
            </a:endParaRPr>
          </a:p>
        </p:txBody>
      </p:sp>
      <p:sp>
        <p:nvSpPr>
          <p:cNvPr id="5" name="フッター プレースホルダー 4"/>
          <p:cNvSpPr>
            <a:spLocks noGrp="1"/>
          </p:cNvSpPr>
          <p:nvPr>
            <p:ph type="ftr" sz="quarter" idx="3"/>
          </p:nvPr>
        </p:nvSpPr>
        <p:spPr>
          <a:xfrm>
            <a:off x="3124205" y="6356361"/>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pPr defTabSz="457137"/>
            <a:endParaRPr lang="ja-JP" altLang="en-US">
              <a:solidFill>
                <a:prstClr val="black">
                  <a:tint val="75000"/>
                </a:prstClr>
              </a:solidFill>
              <a:latin typeface="Calibri"/>
              <a:ea typeface="ＭＳ Ｐゴシック"/>
              <a:cs typeface="Osaka"/>
            </a:endParaRPr>
          </a:p>
        </p:txBody>
      </p:sp>
      <p:sp>
        <p:nvSpPr>
          <p:cNvPr id="6" name="スライド番号プレースホルダー 5"/>
          <p:cNvSpPr>
            <a:spLocks noGrp="1"/>
          </p:cNvSpPr>
          <p:nvPr>
            <p:ph type="sldNum" sz="quarter" idx="4"/>
          </p:nvPr>
        </p:nvSpPr>
        <p:spPr>
          <a:xfrm>
            <a:off x="6553200" y="6356361"/>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pPr defTabSz="457137"/>
            <a:fld id="{0AF50954-6999-5645-A55F-16AE34530325}" type="slidenum">
              <a:rPr lang="ja-JP" altLang="en-US" smtClean="0">
                <a:solidFill>
                  <a:prstClr val="black">
                    <a:tint val="75000"/>
                  </a:prstClr>
                </a:solidFill>
                <a:latin typeface="Calibri"/>
                <a:ea typeface="ＭＳ Ｐゴシック"/>
                <a:cs typeface="Osaka"/>
              </a:rPr>
              <a:pPr defTabSz="457137"/>
              <a:t>‹#›</a:t>
            </a:fld>
            <a:endParaRPr lang="ja-JP" altLang="en-US">
              <a:solidFill>
                <a:prstClr val="black">
                  <a:tint val="75000"/>
                </a:prstClr>
              </a:solidFill>
              <a:latin typeface="Calibri"/>
              <a:ea typeface="ＭＳ Ｐゴシック"/>
              <a:cs typeface="Osaka"/>
            </a:endParaRPr>
          </a:p>
        </p:txBody>
      </p:sp>
    </p:spTree>
    <p:extLst>
      <p:ext uri="{BB962C8B-B14F-4D97-AF65-F5344CB8AC3E}">
        <p14:creationId xmlns:p14="http://schemas.microsoft.com/office/powerpoint/2010/main" val="3186099666"/>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defTabSz="457137" rtl="0" eaLnBrk="1" latinLnBrk="0" hangingPunct="1">
        <a:spcBef>
          <a:spcPct val="0"/>
        </a:spcBef>
        <a:buNone/>
        <a:defRPr kumimoji="1" sz="4400" kern="1200">
          <a:solidFill>
            <a:schemeClr val="tx1"/>
          </a:solidFill>
          <a:latin typeface="+mj-lt"/>
          <a:ea typeface="+mj-ea"/>
          <a:cs typeface="+mj-cs"/>
        </a:defRPr>
      </a:lvl1pPr>
    </p:titleStyle>
    <p:bodyStyle>
      <a:lvl1pPr marL="342852" indent="-342852" algn="l" defTabSz="457137" rtl="0" eaLnBrk="1" latinLnBrk="0" hangingPunct="1">
        <a:spcBef>
          <a:spcPct val="20000"/>
        </a:spcBef>
        <a:buFont typeface="Arial"/>
        <a:buChar char="•"/>
        <a:defRPr kumimoji="1" sz="3200" kern="1200">
          <a:solidFill>
            <a:schemeClr val="tx1"/>
          </a:solidFill>
          <a:latin typeface="+mn-lt"/>
          <a:ea typeface="+mn-ea"/>
          <a:cs typeface="+mn-cs"/>
        </a:defRPr>
      </a:lvl1pPr>
      <a:lvl2pPr marL="742846" indent="-285708" algn="l" defTabSz="457137" rtl="0" eaLnBrk="1" latinLnBrk="0" hangingPunct="1">
        <a:spcBef>
          <a:spcPct val="20000"/>
        </a:spcBef>
        <a:buFont typeface="Arial"/>
        <a:buChar char="–"/>
        <a:defRPr kumimoji="1" sz="2800" kern="1200">
          <a:solidFill>
            <a:schemeClr val="tx1"/>
          </a:solidFill>
          <a:latin typeface="+mn-lt"/>
          <a:ea typeface="+mn-ea"/>
          <a:cs typeface="+mn-cs"/>
        </a:defRPr>
      </a:lvl2pPr>
      <a:lvl3pPr marL="1142842" indent="-228568" algn="l" defTabSz="457137" rtl="0" eaLnBrk="1" latinLnBrk="0" hangingPunct="1">
        <a:spcBef>
          <a:spcPct val="20000"/>
        </a:spcBef>
        <a:buFont typeface="Arial"/>
        <a:buChar char="•"/>
        <a:defRPr kumimoji="1" sz="2400" kern="1200">
          <a:solidFill>
            <a:schemeClr val="tx1"/>
          </a:solidFill>
          <a:latin typeface="+mn-lt"/>
          <a:ea typeface="+mn-ea"/>
          <a:cs typeface="+mn-cs"/>
        </a:defRPr>
      </a:lvl3pPr>
      <a:lvl4pPr marL="1599976" indent="-228568" algn="l" defTabSz="457137" rtl="0" eaLnBrk="1" latinLnBrk="0" hangingPunct="1">
        <a:spcBef>
          <a:spcPct val="20000"/>
        </a:spcBef>
        <a:buFont typeface="Arial"/>
        <a:buChar char="–"/>
        <a:defRPr kumimoji="1" sz="2000" kern="1200">
          <a:solidFill>
            <a:schemeClr val="tx1"/>
          </a:solidFill>
          <a:latin typeface="+mn-lt"/>
          <a:ea typeface="+mn-ea"/>
          <a:cs typeface="+mn-cs"/>
        </a:defRPr>
      </a:lvl4pPr>
      <a:lvl5pPr marL="2057112" indent="-228568" algn="l" defTabSz="457137" rtl="0" eaLnBrk="1" latinLnBrk="0" hangingPunct="1">
        <a:spcBef>
          <a:spcPct val="20000"/>
        </a:spcBef>
        <a:buFont typeface="Arial"/>
        <a:buChar char="»"/>
        <a:defRPr kumimoji="1" sz="2000" kern="1200">
          <a:solidFill>
            <a:schemeClr val="tx1"/>
          </a:solidFill>
          <a:latin typeface="+mn-lt"/>
          <a:ea typeface="+mn-ea"/>
          <a:cs typeface="+mn-cs"/>
        </a:defRPr>
      </a:lvl5pPr>
      <a:lvl6pPr marL="2514250" indent="-228568" algn="l" defTabSz="457137" rtl="0" eaLnBrk="1" latinLnBrk="0" hangingPunct="1">
        <a:spcBef>
          <a:spcPct val="20000"/>
        </a:spcBef>
        <a:buFont typeface="Arial"/>
        <a:buChar char="•"/>
        <a:defRPr kumimoji="1" sz="2000" kern="1200">
          <a:solidFill>
            <a:schemeClr val="tx1"/>
          </a:solidFill>
          <a:latin typeface="+mn-lt"/>
          <a:ea typeface="+mn-ea"/>
          <a:cs typeface="+mn-cs"/>
        </a:defRPr>
      </a:lvl6pPr>
      <a:lvl7pPr marL="2971386" indent="-228568" algn="l" defTabSz="457137" rtl="0" eaLnBrk="1" latinLnBrk="0" hangingPunct="1">
        <a:spcBef>
          <a:spcPct val="20000"/>
        </a:spcBef>
        <a:buFont typeface="Arial"/>
        <a:buChar char="•"/>
        <a:defRPr kumimoji="1" sz="2000" kern="1200">
          <a:solidFill>
            <a:schemeClr val="tx1"/>
          </a:solidFill>
          <a:latin typeface="+mn-lt"/>
          <a:ea typeface="+mn-ea"/>
          <a:cs typeface="+mn-cs"/>
        </a:defRPr>
      </a:lvl7pPr>
      <a:lvl8pPr marL="3428520" indent="-228568" algn="l" defTabSz="457137" rtl="0" eaLnBrk="1" latinLnBrk="0" hangingPunct="1">
        <a:spcBef>
          <a:spcPct val="20000"/>
        </a:spcBef>
        <a:buFont typeface="Arial"/>
        <a:buChar char="•"/>
        <a:defRPr kumimoji="1" sz="2000" kern="1200">
          <a:solidFill>
            <a:schemeClr val="tx1"/>
          </a:solidFill>
          <a:latin typeface="+mn-lt"/>
          <a:ea typeface="+mn-ea"/>
          <a:cs typeface="+mn-cs"/>
        </a:defRPr>
      </a:lvl8pPr>
      <a:lvl9pPr marL="3885654" indent="-228568" algn="l" defTabSz="457137"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37" rtl="0" eaLnBrk="1" latinLnBrk="0" hangingPunct="1">
        <a:defRPr kumimoji="1" sz="1800" kern="1200">
          <a:solidFill>
            <a:schemeClr val="tx1"/>
          </a:solidFill>
          <a:latin typeface="+mn-lt"/>
          <a:ea typeface="+mn-ea"/>
          <a:cs typeface="+mn-cs"/>
        </a:defRPr>
      </a:lvl1pPr>
      <a:lvl2pPr marL="457137" algn="l" defTabSz="457137" rtl="0" eaLnBrk="1" latinLnBrk="0" hangingPunct="1">
        <a:defRPr kumimoji="1" sz="1800" kern="1200">
          <a:solidFill>
            <a:schemeClr val="tx1"/>
          </a:solidFill>
          <a:latin typeface="+mn-lt"/>
          <a:ea typeface="+mn-ea"/>
          <a:cs typeface="+mn-cs"/>
        </a:defRPr>
      </a:lvl2pPr>
      <a:lvl3pPr marL="914274" algn="l" defTabSz="457137" rtl="0" eaLnBrk="1" latinLnBrk="0" hangingPunct="1">
        <a:defRPr kumimoji="1" sz="1800" kern="1200">
          <a:solidFill>
            <a:schemeClr val="tx1"/>
          </a:solidFill>
          <a:latin typeface="+mn-lt"/>
          <a:ea typeface="+mn-ea"/>
          <a:cs typeface="+mn-cs"/>
        </a:defRPr>
      </a:lvl3pPr>
      <a:lvl4pPr marL="1371411" algn="l" defTabSz="457137" rtl="0" eaLnBrk="1" latinLnBrk="0" hangingPunct="1">
        <a:defRPr kumimoji="1" sz="1800" kern="1200">
          <a:solidFill>
            <a:schemeClr val="tx1"/>
          </a:solidFill>
          <a:latin typeface="+mn-lt"/>
          <a:ea typeface="+mn-ea"/>
          <a:cs typeface="+mn-cs"/>
        </a:defRPr>
      </a:lvl4pPr>
      <a:lvl5pPr marL="1828548" algn="l" defTabSz="457137" rtl="0" eaLnBrk="1" latinLnBrk="0" hangingPunct="1">
        <a:defRPr kumimoji="1" sz="1800" kern="1200">
          <a:solidFill>
            <a:schemeClr val="tx1"/>
          </a:solidFill>
          <a:latin typeface="+mn-lt"/>
          <a:ea typeface="+mn-ea"/>
          <a:cs typeface="+mn-cs"/>
        </a:defRPr>
      </a:lvl5pPr>
      <a:lvl6pPr marL="2285685" algn="l" defTabSz="457137" rtl="0" eaLnBrk="1" latinLnBrk="0" hangingPunct="1">
        <a:defRPr kumimoji="1" sz="1800" kern="1200">
          <a:solidFill>
            <a:schemeClr val="tx1"/>
          </a:solidFill>
          <a:latin typeface="+mn-lt"/>
          <a:ea typeface="+mn-ea"/>
          <a:cs typeface="+mn-cs"/>
        </a:defRPr>
      </a:lvl6pPr>
      <a:lvl7pPr marL="2742822" algn="l" defTabSz="457137" rtl="0" eaLnBrk="1" latinLnBrk="0" hangingPunct="1">
        <a:defRPr kumimoji="1" sz="1800" kern="1200">
          <a:solidFill>
            <a:schemeClr val="tx1"/>
          </a:solidFill>
          <a:latin typeface="+mn-lt"/>
          <a:ea typeface="+mn-ea"/>
          <a:cs typeface="+mn-cs"/>
        </a:defRPr>
      </a:lvl7pPr>
      <a:lvl8pPr marL="3199952" algn="l" defTabSz="457137" rtl="0" eaLnBrk="1" latinLnBrk="0" hangingPunct="1">
        <a:defRPr kumimoji="1" sz="1800" kern="1200">
          <a:solidFill>
            <a:schemeClr val="tx1"/>
          </a:solidFill>
          <a:latin typeface="+mn-lt"/>
          <a:ea typeface="+mn-ea"/>
          <a:cs typeface="+mn-cs"/>
        </a:defRPr>
      </a:lvl8pPr>
      <a:lvl9pPr marL="3657092" algn="l" defTabSz="457137"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42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a:solidFill>
                  <a:prstClr val="black">
                    <a:tint val="75000"/>
                  </a:prstClr>
                </a:solidFill>
                <a:latin typeface="Calibri"/>
                <a:ea typeface="ＭＳ Ｐゴシック"/>
              </a:rPr>
              <a:t>2016/10/24</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42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7010400" y="8"/>
            <a:ext cx="2133600" cy="365125"/>
          </a:xfrm>
          <a:prstGeom prst="rect">
            <a:avLst/>
          </a:prstGeom>
        </p:spPr>
        <p:txBody>
          <a:bodyPr vert="horz" lIns="91440" tIns="45720" rIns="91440" bIns="45720" rtlCol="0" anchor="ctr"/>
          <a:lstStyle>
            <a:lvl1pPr algn="r">
              <a:defRPr sz="2000" b="0">
                <a:solidFill>
                  <a:schemeClr val="tx1"/>
                </a:solidFill>
              </a:defRPr>
            </a:lvl1pPr>
          </a:lstStyle>
          <a:p>
            <a:fld id="{2B6C55B2-2314-47C1-9678-0F9D30669BA8}" type="slidenum">
              <a:rPr lang="ja-JP" altLang="en-US" smtClean="0">
                <a:solidFill>
                  <a:prstClr val="black"/>
                </a:solidFill>
                <a:latin typeface="Calibri"/>
                <a:ea typeface="ＭＳ Ｐゴシック"/>
              </a:rPr>
              <a:pPr/>
              <a:t>‹#›</a:t>
            </a:fld>
            <a:endParaRPr lang="ja-JP" altLang="en-US" dirty="0">
              <a:solidFill>
                <a:prstClr val="black"/>
              </a:solidFill>
              <a:latin typeface="Calibri"/>
              <a:ea typeface="ＭＳ Ｐゴシック"/>
            </a:endParaRPr>
          </a:p>
        </p:txBody>
      </p:sp>
    </p:spTree>
    <p:extLst>
      <p:ext uri="{BB962C8B-B14F-4D97-AF65-F5344CB8AC3E}">
        <p14:creationId xmlns:p14="http://schemas.microsoft.com/office/powerpoint/2010/main" val="344460084"/>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ICNC2009_poster_base_Bb"/>
          <p:cNvPicPr>
            <a:picLocks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3219450"/>
            <a:ext cx="9144000" cy="36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3" descr="ICNC2009_poster_base_Bb"/>
          <p:cNvPicPr>
            <a:picLocks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0" y="0"/>
            <a:ext cx="9144000" cy="200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6"/>
          <p:cNvSpPr>
            <a:spLocks noGrp="1" noChangeArrowheads="1"/>
          </p:cNvSpPr>
          <p:nvPr>
            <p:ph type="title"/>
          </p:nvPr>
        </p:nvSpPr>
        <p:spPr bwMode="auto">
          <a:xfrm>
            <a:off x="457200" y="0"/>
            <a:ext cx="7515225"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9" name="Rectangle 7"/>
          <p:cNvSpPr>
            <a:spLocks noGrp="1" noChangeArrowheads="1"/>
          </p:cNvSpPr>
          <p:nvPr>
            <p:ph type="body" idx="1"/>
          </p:nvPr>
        </p:nvSpPr>
        <p:spPr bwMode="auto">
          <a:xfrm>
            <a:off x="457200" y="1600200"/>
            <a:ext cx="8229600"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60488" name="Rectangle 8"/>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Times New Roman" pitchFamily="18" charset="0"/>
                <a:ea typeface="Osaka"/>
                <a:cs typeface="Osaka"/>
              </a:defRPr>
            </a:lvl1pPr>
          </a:lstStyle>
          <a:p>
            <a:pPr fontAlgn="base">
              <a:spcBef>
                <a:spcPct val="0"/>
              </a:spcBef>
              <a:spcAft>
                <a:spcPct val="0"/>
              </a:spcAft>
              <a:defRPr/>
            </a:pPr>
            <a:endParaRPr lang="en-US" altLang="ja-JP" dirty="0">
              <a:solidFill>
                <a:srgbClr val="6B5653"/>
              </a:solidFill>
            </a:endParaRPr>
          </a:p>
        </p:txBody>
      </p:sp>
      <p:sp>
        <p:nvSpPr>
          <p:cNvPr id="660489"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chemeClr val="folHlink"/>
                </a:solidFill>
                <a:latin typeface="Times New Roman" pitchFamily="18" charset="0"/>
                <a:ea typeface="Osaka"/>
                <a:cs typeface="Osaka"/>
              </a:defRPr>
            </a:lvl1pPr>
          </a:lstStyle>
          <a:p>
            <a:pPr fontAlgn="base">
              <a:spcBef>
                <a:spcPct val="0"/>
              </a:spcBef>
              <a:spcAft>
                <a:spcPct val="0"/>
              </a:spcAft>
              <a:defRPr/>
            </a:pPr>
            <a:endParaRPr lang="en-US" altLang="ja-JP" dirty="0">
              <a:solidFill>
                <a:srgbClr val="6B5653"/>
              </a:solidFill>
            </a:endParaRPr>
          </a:p>
        </p:txBody>
      </p:sp>
      <p:sp>
        <p:nvSpPr>
          <p:cNvPr id="660490"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Times New Roman" pitchFamily="18" charset="0"/>
                <a:ea typeface="Osaka"/>
                <a:cs typeface="Osaka"/>
              </a:defRPr>
            </a:lvl1pPr>
          </a:lstStyle>
          <a:p>
            <a:pPr fontAlgn="base">
              <a:spcBef>
                <a:spcPct val="0"/>
              </a:spcBef>
              <a:spcAft>
                <a:spcPct val="0"/>
              </a:spcAft>
              <a:defRPr/>
            </a:pPr>
            <a:fld id="{B2E421B6-AFEF-4BC6-9E07-0C5AD92BC351}" type="slidenum">
              <a:rPr lang="en-US" altLang="ja-JP">
                <a:solidFill>
                  <a:srgbClr val="6B5653"/>
                </a:solidFill>
              </a:rPr>
              <a:pPr fontAlgn="base">
                <a:spcBef>
                  <a:spcPct val="0"/>
                </a:spcBef>
                <a:spcAft>
                  <a:spcPct val="0"/>
                </a:spcAft>
                <a:defRPr/>
              </a:pPr>
              <a:t>‹#›</a:t>
            </a:fld>
            <a:endParaRPr lang="en-US" altLang="ja-JP" dirty="0">
              <a:solidFill>
                <a:srgbClr val="6B5653"/>
              </a:solidFill>
            </a:endParaRPr>
          </a:p>
        </p:txBody>
      </p:sp>
      <p:sp>
        <p:nvSpPr>
          <p:cNvPr id="1033" name="Rectangle 11"/>
          <p:cNvSpPr>
            <a:spLocks noChangeArrowheads="1"/>
          </p:cNvSpPr>
          <p:nvPr userDrawn="1"/>
        </p:nvSpPr>
        <p:spPr bwMode="auto">
          <a:xfrm>
            <a:off x="3" y="6740525"/>
            <a:ext cx="2771775" cy="115888"/>
          </a:xfrm>
          <a:prstGeom prst="rect">
            <a:avLst/>
          </a:prstGeom>
          <a:solidFill>
            <a:schemeClr val="bg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fontAlgn="base">
              <a:spcBef>
                <a:spcPct val="0"/>
              </a:spcBef>
              <a:spcAft>
                <a:spcPct val="0"/>
              </a:spcAft>
            </a:pPr>
            <a:endParaRPr lang="ja-JP" altLang="en-US" sz="1600" dirty="0">
              <a:solidFill>
                <a:srgbClr val="000000"/>
              </a:solidFill>
              <a:latin typeface="Palatino Linotype" pitchFamily="18" charset="0"/>
              <a:ea typeface="ＭＳ Ｐゴシック"/>
            </a:endParaRPr>
          </a:p>
        </p:txBody>
      </p:sp>
    </p:spTree>
    <p:extLst>
      <p:ext uri="{BB962C8B-B14F-4D97-AF65-F5344CB8AC3E}">
        <p14:creationId xmlns:p14="http://schemas.microsoft.com/office/powerpoint/2010/main" val="1675428598"/>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428" r:id="rId12"/>
  </p:sldLayoutIdLst>
  <p:transition>
    <p:random/>
  </p:transition>
  <p:txStyles>
    <p:titleStyle>
      <a:lvl1pPr algn="ctr" rtl="0" eaLnBrk="0" fontAlgn="base" hangingPunct="0">
        <a:spcBef>
          <a:spcPct val="0"/>
        </a:spcBef>
        <a:spcAft>
          <a:spcPct val="0"/>
        </a:spcAft>
        <a:defRPr kumimoji="1" sz="44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5pPr>
      <a:lvl6pPr marL="457200" algn="ctr" rtl="0" fontAlgn="base">
        <a:spcBef>
          <a:spcPct val="0"/>
        </a:spcBef>
        <a:spcAft>
          <a:spcPct val="0"/>
        </a:spcAft>
        <a:defRPr kumimoji="1" sz="4400">
          <a:solidFill>
            <a:srgbClr val="FFFFFF"/>
          </a:solidFill>
          <a:latin typeface="Arial" pitchFamily="34" charset="0"/>
          <a:ea typeface="ＭＳ Ｐゴシック" pitchFamily="50" charset="-128"/>
        </a:defRPr>
      </a:lvl6pPr>
      <a:lvl7pPr marL="914400" algn="ctr" rtl="0" fontAlgn="base">
        <a:spcBef>
          <a:spcPct val="0"/>
        </a:spcBef>
        <a:spcAft>
          <a:spcPct val="0"/>
        </a:spcAft>
        <a:defRPr kumimoji="1" sz="4400">
          <a:solidFill>
            <a:srgbClr val="FFFFFF"/>
          </a:solidFill>
          <a:latin typeface="Arial" pitchFamily="34" charset="0"/>
          <a:ea typeface="ＭＳ Ｐゴシック" pitchFamily="50" charset="-128"/>
        </a:defRPr>
      </a:lvl7pPr>
      <a:lvl8pPr marL="1371600" algn="ctr" rtl="0" fontAlgn="base">
        <a:spcBef>
          <a:spcPct val="0"/>
        </a:spcBef>
        <a:spcAft>
          <a:spcPct val="0"/>
        </a:spcAft>
        <a:defRPr kumimoji="1" sz="4400">
          <a:solidFill>
            <a:srgbClr val="FFFFFF"/>
          </a:solidFill>
          <a:latin typeface="Arial" pitchFamily="34" charset="0"/>
          <a:ea typeface="ＭＳ Ｐゴシック" pitchFamily="50" charset="-128"/>
        </a:defRPr>
      </a:lvl8pPr>
      <a:lvl9pPr marL="1828800" algn="ctr" rtl="0" fontAlgn="base">
        <a:spcBef>
          <a:spcPct val="0"/>
        </a:spcBef>
        <a:spcAft>
          <a:spcPct val="0"/>
        </a:spcAft>
        <a:defRPr kumimoji="1" sz="4400">
          <a:solidFill>
            <a:srgbClr val="FFFFFF"/>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ICNC2009_poster_base_Bb"/>
          <p:cNvPicPr>
            <a:picLocks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0" y="3219450"/>
            <a:ext cx="9144000" cy="36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3" descr="ICNC2009_poster_base_Bb"/>
          <p:cNvPicPr>
            <a:picLocks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0" y="0"/>
            <a:ext cx="9144000" cy="200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6"/>
          <p:cNvSpPr>
            <a:spLocks noGrp="1" noChangeArrowheads="1"/>
          </p:cNvSpPr>
          <p:nvPr>
            <p:ph type="title"/>
          </p:nvPr>
        </p:nvSpPr>
        <p:spPr bwMode="auto">
          <a:xfrm>
            <a:off x="457200" y="0"/>
            <a:ext cx="7515225"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9" name="Rectangle 7"/>
          <p:cNvSpPr>
            <a:spLocks noGrp="1" noChangeArrowheads="1"/>
          </p:cNvSpPr>
          <p:nvPr>
            <p:ph type="body" idx="1"/>
          </p:nvPr>
        </p:nvSpPr>
        <p:spPr bwMode="auto">
          <a:xfrm>
            <a:off x="457200" y="1600200"/>
            <a:ext cx="8229600"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60488" name="Rectangle 8"/>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Times New Roman" pitchFamily="18" charset="0"/>
                <a:ea typeface="Osaka"/>
                <a:cs typeface="Osaka"/>
              </a:defRPr>
            </a:lvl1pPr>
          </a:lstStyle>
          <a:p>
            <a:pPr fontAlgn="base">
              <a:spcBef>
                <a:spcPct val="0"/>
              </a:spcBef>
              <a:spcAft>
                <a:spcPct val="0"/>
              </a:spcAft>
              <a:defRPr/>
            </a:pPr>
            <a:endParaRPr lang="en-US" altLang="ja-JP">
              <a:solidFill>
                <a:srgbClr val="6B5653"/>
              </a:solidFill>
            </a:endParaRPr>
          </a:p>
        </p:txBody>
      </p:sp>
      <p:sp>
        <p:nvSpPr>
          <p:cNvPr id="660489"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chemeClr val="folHlink"/>
                </a:solidFill>
                <a:latin typeface="Times New Roman" pitchFamily="18" charset="0"/>
                <a:ea typeface="Osaka"/>
                <a:cs typeface="Osaka"/>
              </a:defRPr>
            </a:lvl1pPr>
          </a:lstStyle>
          <a:p>
            <a:pPr fontAlgn="base">
              <a:spcBef>
                <a:spcPct val="0"/>
              </a:spcBef>
              <a:spcAft>
                <a:spcPct val="0"/>
              </a:spcAft>
              <a:defRPr/>
            </a:pPr>
            <a:endParaRPr lang="en-US" altLang="ja-JP">
              <a:solidFill>
                <a:srgbClr val="6B5653"/>
              </a:solidFill>
            </a:endParaRPr>
          </a:p>
        </p:txBody>
      </p:sp>
      <p:sp>
        <p:nvSpPr>
          <p:cNvPr id="660490"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Times New Roman" pitchFamily="18" charset="0"/>
                <a:ea typeface="Osaka"/>
                <a:cs typeface="Osaka"/>
              </a:defRPr>
            </a:lvl1pPr>
          </a:lstStyle>
          <a:p>
            <a:pPr fontAlgn="base">
              <a:spcBef>
                <a:spcPct val="0"/>
              </a:spcBef>
              <a:spcAft>
                <a:spcPct val="0"/>
              </a:spcAft>
              <a:defRPr/>
            </a:pPr>
            <a:fld id="{B2E421B6-AFEF-4BC6-9E07-0C5AD92BC351}" type="slidenum">
              <a:rPr lang="en-US" altLang="ja-JP">
                <a:solidFill>
                  <a:srgbClr val="6B5653"/>
                </a:solidFill>
              </a:rPr>
              <a:pPr fontAlgn="base">
                <a:spcBef>
                  <a:spcPct val="0"/>
                </a:spcBef>
                <a:spcAft>
                  <a:spcPct val="0"/>
                </a:spcAft>
                <a:defRPr/>
              </a:pPr>
              <a:t>‹#›</a:t>
            </a:fld>
            <a:endParaRPr lang="en-US" altLang="ja-JP">
              <a:solidFill>
                <a:srgbClr val="6B5653"/>
              </a:solidFill>
            </a:endParaRPr>
          </a:p>
        </p:txBody>
      </p:sp>
      <p:sp>
        <p:nvSpPr>
          <p:cNvPr id="1033" name="Rectangle 11"/>
          <p:cNvSpPr>
            <a:spLocks noChangeArrowheads="1"/>
          </p:cNvSpPr>
          <p:nvPr userDrawn="1"/>
        </p:nvSpPr>
        <p:spPr bwMode="auto">
          <a:xfrm>
            <a:off x="5" y="6740525"/>
            <a:ext cx="2771775" cy="115888"/>
          </a:xfrm>
          <a:prstGeom prst="rect">
            <a:avLst/>
          </a:prstGeom>
          <a:solidFill>
            <a:schemeClr val="bg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Tree>
    <p:extLst>
      <p:ext uri="{BB962C8B-B14F-4D97-AF65-F5344CB8AC3E}">
        <p14:creationId xmlns:p14="http://schemas.microsoft.com/office/powerpoint/2010/main" val="3399856742"/>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427" r:id="rId13"/>
  </p:sldLayoutIdLst>
  <p:transition>
    <p:random/>
  </p:transition>
  <p:txStyles>
    <p:titleStyle>
      <a:lvl1pPr algn="ctr" rtl="0" eaLnBrk="0" fontAlgn="base" hangingPunct="0">
        <a:spcBef>
          <a:spcPct val="0"/>
        </a:spcBef>
        <a:spcAft>
          <a:spcPct val="0"/>
        </a:spcAft>
        <a:defRPr kumimoji="1" sz="44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5pPr>
      <a:lvl6pPr marL="457200" algn="ctr" rtl="0" fontAlgn="base">
        <a:spcBef>
          <a:spcPct val="0"/>
        </a:spcBef>
        <a:spcAft>
          <a:spcPct val="0"/>
        </a:spcAft>
        <a:defRPr kumimoji="1" sz="4400">
          <a:solidFill>
            <a:srgbClr val="FFFFFF"/>
          </a:solidFill>
          <a:latin typeface="Arial" pitchFamily="34" charset="0"/>
          <a:ea typeface="ＭＳ Ｐゴシック" pitchFamily="50" charset="-128"/>
        </a:defRPr>
      </a:lvl6pPr>
      <a:lvl7pPr marL="914400" algn="ctr" rtl="0" fontAlgn="base">
        <a:spcBef>
          <a:spcPct val="0"/>
        </a:spcBef>
        <a:spcAft>
          <a:spcPct val="0"/>
        </a:spcAft>
        <a:defRPr kumimoji="1" sz="4400">
          <a:solidFill>
            <a:srgbClr val="FFFFFF"/>
          </a:solidFill>
          <a:latin typeface="Arial" pitchFamily="34" charset="0"/>
          <a:ea typeface="ＭＳ Ｐゴシック" pitchFamily="50" charset="-128"/>
        </a:defRPr>
      </a:lvl7pPr>
      <a:lvl8pPr marL="1371600" algn="ctr" rtl="0" fontAlgn="base">
        <a:spcBef>
          <a:spcPct val="0"/>
        </a:spcBef>
        <a:spcAft>
          <a:spcPct val="0"/>
        </a:spcAft>
        <a:defRPr kumimoji="1" sz="4400">
          <a:solidFill>
            <a:srgbClr val="FFFFFF"/>
          </a:solidFill>
          <a:latin typeface="Arial" pitchFamily="34" charset="0"/>
          <a:ea typeface="ＭＳ Ｐゴシック" pitchFamily="50" charset="-128"/>
        </a:defRPr>
      </a:lvl8pPr>
      <a:lvl9pPr marL="1828800" algn="ctr" rtl="0" fontAlgn="base">
        <a:spcBef>
          <a:spcPct val="0"/>
        </a:spcBef>
        <a:spcAft>
          <a:spcPct val="0"/>
        </a:spcAft>
        <a:defRPr kumimoji="1" sz="4400">
          <a:solidFill>
            <a:srgbClr val="FFFFFF"/>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ICNC2009_poster_base_Bb"/>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219451"/>
            <a:ext cx="9144000" cy="36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3" descr="ICNC2009_poster_base_Bb"/>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9144000" cy="200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6"/>
          <p:cNvSpPr>
            <a:spLocks noGrp="1" noChangeArrowheads="1"/>
          </p:cNvSpPr>
          <p:nvPr>
            <p:ph type="title"/>
          </p:nvPr>
        </p:nvSpPr>
        <p:spPr bwMode="auto">
          <a:xfrm>
            <a:off x="457201" y="0"/>
            <a:ext cx="7515225"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9" tIns="45719" rIns="91439" bIns="45719" numCol="1" anchor="ctr" anchorCtr="0" compatLnSpc="1">
            <a:prstTxWarp prst="textNoShape">
              <a:avLst/>
            </a:prstTxWarp>
          </a:bodyPr>
          <a:lstStyle/>
          <a:p>
            <a:pPr lvl="0"/>
            <a:r>
              <a:rPr lang="ja-JP" altLang="en-US"/>
              <a:t>マスタ タイトルの書式設定</a:t>
            </a:r>
          </a:p>
        </p:txBody>
      </p:sp>
      <p:sp>
        <p:nvSpPr>
          <p:cNvPr id="1029" name="Rectangle 7"/>
          <p:cNvSpPr>
            <a:spLocks noGrp="1" noChangeArrowheads="1"/>
          </p:cNvSpPr>
          <p:nvPr>
            <p:ph type="body" idx="1"/>
          </p:nvPr>
        </p:nvSpPr>
        <p:spPr bwMode="auto">
          <a:xfrm>
            <a:off x="457200" y="1600201"/>
            <a:ext cx="8229600"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9" tIns="45719" rIns="91439" bIns="45719"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60488" name="Rectangle 8"/>
          <p:cNvSpPr>
            <a:spLocks noGrp="1" noChangeArrowheads="1"/>
          </p:cNvSpPr>
          <p:nvPr>
            <p:ph type="dt" sz="half" idx="2"/>
          </p:nvPr>
        </p:nvSpPr>
        <p:spPr bwMode="auto">
          <a:xfrm>
            <a:off x="457201" y="6248400"/>
            <a:ext cx="1905000" cy="457200"/>
          </a:xfrm>
          <a:prstGeom prst="rect">
            <a:avLst/>
          </a:prstGeom>
          <a:noFill/>
          <a:ln w="9525">
            <a:noFill/>
            <a:miter lim="800000"/>
            <a:headEnd/>
            <a:tailEnd/>
          </a:ln>
          <a:effectLst/>
        </p:spPr>
        <p:txBody>
          <a:bodyPr vert="horz" wrap="square" lIns="91439" tIns="45719" rIns="91439" bIns="45719" numCol="1" anchor="t" anchorCtr="0" compatLnSpc="1">
            <a:prstTxWarp prst="textNoShape">
              <a:avLst/>
            </a:prstTxWarp>
          </a:bodyPr>
          <a:lstStyle>
            <a:lvl1pPr>
              <a:defRPr kumimoji="0" sz="1400">
                <a:solidFill>
                  <a:schemeClr val="folHlink"/>
                </a:solidFill>
                <a:latin typeface="ＭＳ Ｐゴシック" pitchFamily="50" charset="-128"/>
                <a:ea typeface="Osaka"/>
                <a:cs typeface="Osaka"/>
              </a:defRPr>
            </a:lvl1pPr>
          </a:lstStyle>
          <a:p>
            <a:pPr defTabSz="914391" fontAlgn="base">
              <a:spcBef>
                <a:spcPct val="0"/>
              </a:spcBef>
              <a:spcAft>
                <a:spcPct val="0"/>
              </a:spcAft>
              <a:defRPr/>
            </a:pPr>
            <a:endParaRPr lang="en-US" altLang="ja-JP">
              <a:solidFill>
                <a:srgbClr val="6B5653"/>
              </a:solidFill>
            </a:endParaRPr>
          </a:p>
        </p:txBody>
      </p:sp>
      <p:sp>
        <p:nvSpPr>
          <p:cNvPr id="660489" name="Rectangle 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9" tIns="45719" rIns="91439" bIns="45719" numCol="1" anchor="t" anchorCtr="0" compatLnSpc="1">
            <a:prstTxWarp prst="textNoShape">
              <a:avLst/>
            </a:prstTxWarp>
          </a:bodyPr>
          <a:lstStyle>
            <a:lvl1pPr algn="ctr">
              <a:defRPr kumimoji="0" sz="1400">
                <a:solidFill>
                  <a:schemeClr val="folHlink"/>
                </a:solidFill>
                <a:latin typeface="ＭＳ Ｐゴシック" pitchFamily="50" charset="-128"/>
                <a:ea typeface="Osaka"/>
                <a:cs typeface="Osaka"/>
              </a:defRPr>
            </a:lvl1pPr>
          </a:lstStyle>
          <a:p>
            <a:pPr defTabSz="914391" fontAlgn="base">
              <a:spcBef>
                <a:spcPct val="0"/>
              </a:spcBef>
              <a:spcAft>
                <a:spcPct val="0"/>
              </a:spcAft>
              <a:defRPr/>
            </a:pPr>
            <a:endParaRPr lang="en-US" altLang="ja-JP">
              <a:solidFill>
                <a:srgbClr val="6B5653"/>
              </a:solidFill>
            </a:endParaRPr>
          </a:p>
        </p:txBody>
      </p:sp>
      <p:sp>
        <p:nvSpPr>
          <p:cNvPr id="660490"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39" tIns="45719" rIns="91439" bIns="45719" numCol="1" anchor="t" anchorCtr="0" compatLnSpc="1">
            <a:prstTxWarp prst="textNoShape">
              <a:avLst/>
            </a:prstTxWarp>
          </a:bodyPr>
          <a:lstStyle>
            <a:lvl1pPr algn="r">
              <a:defRPr kumimoji="0" sz="1400">
                <a:solidFill>
                  <a:schemeClr val="folHlink"/>
                </a:solidFill>
                <a:latin typeface="ＭＳ Ｐゴシック" charset="0"/>
              </a:defRPr>
            </a:lvl1pPr>
          </a:lstStyle>
          <a:p>
            <a:pPr defTabSz="914391" fontAlgn="base">
              <a:spcBef>
                <a:spcPct val="0"/>
              </a:spcBef>
              <a:spcAft>
                <a:spcPct val="0"/>
              </a:spcAft>
            </a:pPr>
            <a:fld id="{70493383-8161-914F-A020-A891B692B470}" type="slidenum">
              <a:rPr lang="en-US" altLang="ja-JP" smtClean="0">
                <a:solidFill>
                  <a:srgbClr val="6B5653"/>
                </a:solidFill>
                <a:ea typeface="Osaka" charset="0"/>
                <a:cs typeface="Osaka" charset="0"/>
              </a:rPr>
              <a:pPr defTabSz="914391" fontAlgn="base">
                <a:spcBef>
                  <a:spcPct val="0"/>
                </a:spcBef>
                <a:spcAft>
                  <a:spcPct val="0"/>
                </a:spcAft>
              </a:pPr>
              <a:t>‹#›</a:t>
            </a:fld>
            <a:endParaRPr lang="en-US" altLang="ja-JP" smtClean="0">
              <a:solidFill>
                <a:srgbClr val="6B5653"/>
              </a:solidFill>
              <a:ea typeface="Osaka" charset="0"/>
              <a:cs typeface="Osaka" charset="0"/>
            </a:endParaRPr>
          </a:p>
        </p:txBody>
      </p:sp>
      <p:sp>
        <p:nvSpPr>
          <p:cNvPr id="1033" name="Rectangle 11"/>
          <p:cNvSpPr>
            <a:spLocks noChangeArrowheads="1"/>
          </p:cNvSpPr>
          <p:nvPr/>
        </p:nvSpPr>
        <p:spPr bwMode="auto">
          <a:xfrm>
            <a:off x="2" y="6740525"/>
            <a:ext cx="2771775" cy="115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9" tIns="45719" rIns="91439" bIns="45719" anchor="ctr"/>
          <a:lstStyle>
            <a:lvl1pPr eaLnBrk="0" hangingPunct="0">
              <a:defRPr kumimoji="1" sz="1600">
                <a:solidFill>
                  <a:schemeClr val="tx1"/>
                </a:solidFill>
                <a:latin typeface="Palatino Linotype" pitchFamily="18" charset="0"/>
                <a:ea typeface="ＭＳ Ｐゴシック" pitchFamily="50" charset="-128"/>
              </a:defRPr>
            </a:lvl1pPr>
            <a:lvl2pPr marL="742950" indent="-285750" eaLnBrk="0" hangingPunct="0">
              <a:defRPr kumimoji="1" sz="1600">
                <a:solidFill>
                  <a:schemeClr val="tx1"/>
                </a:solidFill>
                <a:latin typeface="Palatino Linotype" pitchFamily="18" charset="0"/>
                <a:ea typeface="ＭＳ Ｐゴシック" pitchFamily="50" charset="-128"/>
              </a:defRPr>
            </a:lvl2pPr>
            <a:lvl3pPr marL="1143000" indent="-228600" eaLnBrk="0" hangingPunct="0">
              <a:defRPr kumimoji="1" sz="1600">
                <a:solidFill>
                  <a:schemeClr val="tx1"/>
                </a:solidFill>
                <a:latin typeface="Palatino Linotype" pitchFamily="18" charset="0"/>
                <a:ea typeface="ＭＳ Ｐゴシック" pitchFamily="50" charset="-128"/>
              </a:defRPr>
            </a:lvl3pPr>
            <a:lvl4pPr marL="1600200" indent="-228600" eaLnBrk="0" hangingPunct="0">
              <a:defRPr kumimoji="1" sz="1600">
                <a:solidFill>
                  <a:schemeClr val="tx1"/>
                </a:solidFill>
                <a:latin typeface="Palatino Linotype" pitchFamily="18" charset="0"/>
                <a:ea typeface="ＭＳ Ｐゴシック" pitchFamily="50" charset="-128"/>
              </a:defRPr>
            </a:lvl4pPr>
            <a:lvl5pPr marL="2057400" indent="-228600" eaLnBrk="0" hangingPunct="0">
              <a:defRPr kumimoji="1" sz="1600">
                <a:solidFill>
                  <a:schemeClr val="tx1"/>
                </a:solidFill>
                <a:latin typeface="Palatino Linotype" pitchFamily="18"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Palatino Linotype" pitchFamily="18"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Palatino Linotype" pitchFamily="18"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Palatino Linotype" pitchFamily="18"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Palatino Linotype" pitchFamily="18" charset="0"/>
                <a:ea typeface="ＭＳ Ｐゴシック" pitchFamily="50" charset="-128"/>
              </a:defRPr>
            </a:lvl9pPr>
          </a:lstStyle>
          <a:p>
            <a:pPr defTabSz="914391" eaLnBrk="1" fontAlgn="base" hangingPunct="1">
              <a:spcBef>
                <a:spcPct val="0"/>
              </a:spcBef>
              <a:spcAft>
                <a:spcPct val="0"/>
              </a:spcAft>
              <a:defRPr/>
            </a:pPr>
            <a:endParaRPr lang="ja-JP" altLang="en-US" smtClean="0">
              <a:solidFill>
                <a:srgbClr val="000000"/>
              </a:solidFill>
              <a:latin typeface="ＭＳ Ｐゴシック" pitchFamily="50" charset="-128"/>
              <a:ea typeface="Osaka"/>
              <a:cs typeface="Osaka"/>
            </a:endParaRPr>
          </a:p>
        </p:txBody>
      </p:sp>
    </p:spTree>
    <p:extLst>
      <p:ext uri="{BB962C8B-B14F-4D97-AF65-F5344CB8AC3E}">
        <p14:creationId xmlns:p14="http://schemas.microsoft.com/office/powerpoint/2010/main" val="96774215"/>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423" r:id="rId11"/>
    <p:sldLayoutId id="2147484424" r:id="rId12"/>
  </p:sldLayoutIdLst>
  <p:transition>
    <p:random/>
  </p:transition>
  <p:timing>
    <p:tnLst>
      <p:par>
        <p:cTn id="1" dur="indefinite" restart="never" nodeType="tmRoot"/>
      </p:par>
    </p:tnLst>
  </p:timing>
  <p:txStyles>
    <p:titleStyle>
      <a:lvl1pPr algn="ctr" rtl="0" eaLnBrk="0" fontAlgn="base" hangingPunct="0">
        <a:spcBef>
          <a:spcPct val="0"/>
        </a:spcBef>
        <a:spcAft>
          <a:spcPct val="0"/>
        </a:spcAft>
        <a:defRPr kumimoji="1" sz="4400">
          <a:solidFill>
            <a:srgbClr val="FFFFFF"/>
          </a:solidFill>
          <a:latin typeface="ＭＳ Ｐゴシック" pitchFamily="50" charset="-128"/>
          <a:ea typeface="+mj-ea"/>
          <a:cs typeface="ＭＳ Ｐゴシック" charset="0"/>
        </a:defRPr>
      </a:lvl1pPr>
      <a:lvl2pPr algn="ctr" rtl="0" eaLnBrk="0" fontAlgn="base" hangingPunct="0">
        <a:spcBef>
          <a:spcPct val="0"/>
        </a:spcBef>
        <a:spcAft>
          <a:spcPct val="0"/>
        </a:spcAft>
        <a:defRPr kumimoji="1" sz="4400">
          <a:solidFill>
            <a:srgbClr val="FFFFFF"/>
          </a:solidFill>
          <a:latin typeface="ＭＳ Ｐゴシック" pitchFamily="50" charset="-128"/>
          <a:ea typeface="ＭＳ Ｐゴシック" pitchFamily="50" charset="-128"/>
          <a:cs typeface="ＭＳ Ｐゴシック" charset="0"/>
        </a:defRPr>
      </a:lvl2pPr>
      <a:lvl3pPr algn="ctr" rtl="0" eaLnBrk="0" fontAlgn="base" hangingPunct="0">
        <a:spcBef>
          <a:spcPct val="0"/>
        </a:spcBef>
        <a:spcAft>
          <a:spcPct val="0"/>
        </a:spcAft>
        <a:defRPr kumimoji="1" sz="4400">
          <a:solidFill>
            <a:srgbClr val="FFFFFF"/>
          </a:solidFill>
          <a:latin typeface="ＭＳ Ｐゴシック" pitchFamily="50" charset="-128"/>
          <a:ea typeface="ＭＳ Ｐゴシック" pitchFamily="50" charset="-128"/>
          <a:cs typeface="ＭＳ Ｐゴシック" charset="0"/>
        </a:defRPr>
      </a:lvl3pPr>
      <a:lvl4pPr algn="ctr" rtl="0" eaLnBrk="0" fontAlgn="base" hangingPunct="0">
        <a:spcBef>
          <a:spcPct val="0"/>
        </a:spcBef>
        <a:spcAft>
          <a:spcPct val="0"/>
        </a:spcAft>
        <a:defRPr kumimoji="1" sz="4400">
          <a:solidFill>
            <a:srgbClr val="FFFFFF"/>
          </a:solidFill>
          <a:latin typeface="ＭＳ Ｐゴシック" pitchFamily="50" charset="-128"/>
          <a:ea typeface="ＭＳ Ｐゴシック" pitchFamily="50" charset="-128"/>
          <a:cs typeface="ＭＳ Ｐゴシック" charset="0"/>
        </a:defRPr>
      </a:lvl4pPr>
      <a:lvl5pPr algn="ctr" rtl="0" eaLnBrk="0" fontAlgn="base" hangingPunct="0">
        <a:spcBef>
          <a:spcPct val="0"/>
        </a:spcBef>
        <a:spcAft>
          <a:spcPct val="0"/>
        </a:spcAft>
        <a:defRPr kumimoji="1" sz="4400">
          <a:solidFill>
            <a:srgbClr val="FFFFFF"/>
          </a:solidFill>
          <a:latin typeface="ＭＳ Ｐゴシック" pitchFamily="50" charset="-128"/>
          <a:ea typeface="ＭＳ Ｐゴシック" pitchFamily="50" charset="-128"/>
          <a:cs typeface="ＭＳ Ｐゴシック" charset="0"/>
        </a:defRPr>
      </a:lvl5pPr>
      <a:lvl6pPr marL="457196" algn="ctr" rtl="0" fontAlgn="base">
        <a:spcBef>
          <a:spcPct val="0"/>
        </a:spcBef>
        <a:spcAft>
          <a:spcPct val="0"/>
        </a:spcAft>
        <a:defRPr kumimoji="1" sz="4400">
          <a:solidFill>
            <a:srgbClr val="FFFFFF"/>
          </a:solidFill>
          <a:latin typeface="Arial" pitchFamily="34" charset="0"/>
          <a:ea typeface="ＭＳ Ｐゴシック" pitchFamily="50" charset="-128"/>
        </a:defRPr>
      </a:lvl6pPr>
      <a:lvl7pPr marL="914391" algn="ctr" rtl="0" fontAlgn="base">
        <a:spcBef>
          <a:spcPct val="0"/>
        </a:spcBef>
        <a:spcAft>
          <a:spcPct val="0"/>
        </a:spcAft>
        <a:defRPr kumimoji="1" sz="4400">
          <a:solidFill>
            <a:srgbClr val="FFFFFF"/>
          </a:solidFill>
          <a:latin typeface="Arial" pitchFamily="34" charset="0"/>
          <a:ea typeface="ＭＳ Ｐゴシック" pitchFamily="50" charset="-128"/>
        </a:defRPr>
      </a:lvl7pPr>
      <a:lvl8pPr marL="1371587" algn="ctr" rtl="0" fontAlgn="base">
        <a:spcBef>
          <a:spcPct val="0"/>
        </a:spcBef>
        <a:spcAft>
          <a:spcPct val="0"/>
        </a:spcAft>
        <a:defRPr kumimoji="1" sz="4400">
          <a:solidFill>
            <a:srgbClr val="FFFFFF"/>
          </a:solidFill>
          <a:latin typeface="Arial" pitchFamily="34" charset="0"/>
          <a:ea typeface="ＭＳ Ｐゴシック" pitchFamily="50" charset="-128"/>
        </a:defRPr>
      </a:lvl8pPr>
      <a:lvl9pPr marL="1828782" algn="ctr" rtl="0" fontAlgn="base">
        <a:spcBef>
          <a:spcPct val="0"/>
        </a:spcBef>
        <a:spcAft>
          <a:spcPct val="0"/>
        </a:spcAft>
        <a:defRPr kumimoji="1" sz="4400">
          <a:solidFill>
            <a:srgbClr val="FFFFFF"/>
          </a:solidFill>
          <a:latin typeface="Arial" pitchFamily="34" charset="0"/>
          <a:ea typeface="ＭＳ Ｐゴシック" pitchFamily="50" charset="-128"/>
        </a:defRPr>
      </a:lvl9pPr>
    </p:titleStyle>
    <p:bodyStyle>
      <a:lvl1pPr marL="342896" indent="-342896" algn="l" rtl="0" eaLnBrk="0" fontAlgn="base" hangingPunct="0">
        <a:spcBef>
          <a:spcPct val="20000"/>
        </a:spcBef>
        <a:spcAft>
          <a:spcPct val="0"/>
        </a:spcAft>
        <a:buClr>
          <a:schemeClr val="accent1"/>
        </a:buClr>
        <a:buSzPct val="65000"/>
        <a:buFont typeface="Wingdings" charset="0"/>
        <a:buChar char="u"/>
        <a:defRPr kumimoji="1" sz="3200">
          <a:solidFill>
            <a:schemeClr val="tx1"/>
          </a:solidFill>
          <a:latin typeface="ＭＳ Ｐゴシック" pitchFamily="50" charset="-128"/>
          <a:ea typeface="+mn-ea"/>
          <a:cs typeface="ＭＳ Ｐゴシック" charset="0"/>
        </a:defRPr>
      </a:lvl1pPr>
      <a:lvl2pPr marL="742943" indent="-285747" algn="l" rtl="0" eaLnBrk="0" fontAlgn="base" hangingPunct="0">
        <a:spcBef>
          <a:spcPct val="20000"/>
        </a:spcBef>
        <a:spcAft>
          <a:spcPct val="0"/>
        </a:spcAft>
        <a:buClr>
          <a:schemeClr val="tx2"/>
        </a:buClr>
        <a:buChar char="•"/>
        <a:defRPr kumimoji="1" sz="2800">
          <a:solidFill>
            <a:schemeClr val="tx1"/>
          </a:solidFill>
          <a:latin typeface="ＭＳ Ｐゴシック" pitchFamily="50" charset="-128"/>
          <a:ea typeface="+mn-ea"/>
        </a:defRPr>
      </a:lvl2pPr>
      <a:lvl3pPr marL="1142988" indent="-228597" algn="l" rtl="0" eaLnBrk="0" fontAlgn="base" hangingPunct="0">
        <a:spcBef>
          <a:spcPct val="20000"/>
        </a:spcBef>
        <a:spcAft>
          <a:spcPct val="0"/>
        </a:spcAft>
        <a:buClr>
          <a:schemeClr val="tx2"/>
        </a:buClr>
        <a:buChar char="•"/>
        <a:defRPr kumimoji="1" sz="2400">
          <a:solidFill>
            <a:schemeClr val="tx1"/>
          </a:solidFill>
          <a:latin typeface="ＭＳ Ｐゴシック" pitchFamily="50" charset="-128"/>
          <a:ea typeface="+mn-ea"/>
        </a:defRPr>
      </a:lvl3pPr>
      <a:lvl4pPr marL="1600184" indent="-228597" algn="l" rtl="0" eaLnBrk="0" fontAlgn="base" hangingPunct="0">
        <a:spcBef>
          <a:spcPct val="20000"/>
        </a:spcBef>
        <a:spcAft>
          <a:spcPct val="0"/>
        </a:spcAft>
        <a:buClr>
          <a:schemeClr val="tx2"/>
        </a:buClr>
        <a:buChar char="•"/>
        <a:defRPr kumimoji="1" sz="2000">
          <a:solidFill>
            <a:schemeClr val="tx1"/>
          </a:solidFill>
          <a:latin typeface="ＭＳ Ｐゴシック" pitchFamily="50" charset="-128"/>
          <a:ea typeface="+mn-ea"/>
        </a:defRPr>
      </a:lvl4pPr>
      <a:lvl5pPr marL="2057379" indent="-228597" algn="l" rtl="0" eaLnBrk="0" fontAlgn="base" hangingPunct="0">
        <a:spcBef>
          <a:spcPct val="20000"/>
        </a:spcBef>
        <a:spcAft>
          <a:spcPct val="0"/>
        </a:spcAft>
        <a:buClr>
          <a:schemeClr val="tx2"/>
        </a:buClr>
        <a:buChar char="•"/>
        <a:defRPr kumimoji="1" sz="2000">
          <a:solidFill>
            <a:schemeClr val="tx1"/>
          </a:solidFill>
          <a:latin typeface="ＭＳ Ｐゴシック" pitchFamily="50" charset="-128"/>
          <a:ea typeface="+mn-ea"/>
        </a:defRPr>
      </a:lvl5pPr>
      <a:lvl6pPr marL="2514575" indent="-228597" algn="l" rtl="0" fontAlgn="base">
        <a:spcBef>
          <a:spcPct val="20000"/>
        </a:spcBef>
        <a:spcAft>
          <a:spcPct val="0"/>
        </a:spcAft>
        <a:buClr>
          <a:schemeClr val="tx2"/>
        </a:buClr>
        <a:buChar char="•"/>
        <a:defRPr kumimoji="1" sz="2000">
          <a:solidFill>
            <a:schemeClr val="tx1"/>
          </a:solidFill>
          <a:latin typeface="+mn-lt"/>
          <a:ea typeface="+mn-ea"/>
        </a:defRPr>
      </a:lvl6pPr>
      <a:lvl7pPr marL="2971770" indent="-228597" algn="l" rtl="0" fontAlgn="base">
        <a:spcBef>
          <a:spcPct val="20000"/>
        </a:spcBef>
        <a:spcAft>
          <a:spcPct val="0"/>
        </a:spcAft>
        <a:buClr>
          <a:schemeClr val="tx2"/>
        </a:buClr>
        <a:buChar char="•"/>
        <a:defRPr kumimoji="1" sz="2000">
          <a:solidFill>
            <a:schemeClr val="tx1"/>
          </a:solidFill>
          <a:latin typeface="+mn-lt"/>
          <a:ea typeface="+mn-ea"/>
        </a:defRPr>
      </a:lvl7pPr>
      <a:lvl8pPr marL="3428966" indent="-228597" algn="l" rtl="0" fontAlgn="base">
        <a:spcBef>
          <a:spcPct val="20000"/>
        </a:spcBef>
        <a:spcAft>
          <a:spcPct val="0"/>
        </a:spcAft>
        <a:buClr>
          <a:schemeClr val="tx2"/>
        </a:buClr>
        <a:buChar char="•"/>
        <a:defRPr kumimoji="1" sz="2000">
          <a:solidFill>
            <a:schemeClr val="tx1"/>
          </a:solidFill>
          <a:latin typeface="+mn-lt"/>
          <a:ea typeface="+mn-ea"/>
        </a:defRPr>
      </a:lvl8pPr>
      <a:lvl9pPr marL="3886161" indent="-228597" algn="l" rtl="0" fontAlgn="base">
        <a:spcBef>
          <a:spcPct val="20000"/>
        </a:spcBef>
        <a:spcAft>
          <a:spcPct val="0"/>
        </a:spcAft>
        <a:buClr>
          <a:schemeClr val="tx2"/>
        </a:buClr>
        <a:buChar char="•"/>
        <a:defRPr kumimoji="1" sz="2000">
          <a:solidFill>
            <a:schemeClr val="tx1"/>
          </a:solidFill>
          <a:latin typeface="+mn-lt"/>
          <a:ea typeface="+mn-ea"/>
        </a:defRPr>
      </a:lvl9pPr>
    </p:bodyStyle>
    <p:otherStyle>
      <a:defPPr>
        <a:defRPr lang="ja-JP"/>
      </a:defPPr>
      <a:lvl1pPr marL="0" algn="l" defTabSz="914391" rtl="0" eaLnBrk="1" latinLnBrk="0" hangingPunct="1">
        <a:defRPr kumimoji="1" sz="1800" kern="1200">
          <a:solidFill>
            <a:schemeClr val="tx1"/>
          </a:solidFill>
          <a:latin typeface="+mn-lt"/>
          <a:ea typeface="+mn-ea"/>
          <a:cs typeface="+mn-cs"/>
        </a:defRPr>
      </a:lvl1pPr>
      <a:lvl2pPr marL="457196" algn="l" defTabSz="914391" rtl="0" eaLnBrk="1" latinLnBrk="0" hangingPunct="1">
        <a:defRPr kumimoji="1" sz="1800" kern="1200">
          <a:solidFill>
            <a:schemeClr val="tx1"/>
          </a:solidFill>
          <a:latin typeface="+mn-lt"/>
          <a:ea typeface="+mn-ea"/>
          <a:cs typeface="+mn-cs"/>
        </a:defRPr>
      </a:lvl2pPr>
      <a:lvl3pPr marL="914391" algn="l" defTabSz="914391" rtl="0" eaLnBrk="1" latinLnBrk="0" hangingPunct="1">
        <a:defRPr kumimoji="1" sz="1800" kern="1200">
          <a:solidFill>
            <a:schemeClr val="tx1"/>
          </a:solidFill>
          <a:latin typeface="+mn-lt"/>
          <a:ea typeface="+mn-ea"/>
          <a:cs typeface="+mn-cs"/>
        </a:defRPr>
      </a:lvl3pPr>
      <a:lvl4pPr marL="1371587" algn="l" defTabSz="914391" rtl="0" eaLnBrk="1" latinLnBrk="0" hangingPunct="1">
        <a:defRPr kumimoji="1" sz="1800" kern="1200">
          <a:solidFill>
            <a:schemeClr val="tx1"/>
          </a:solidFill>
          <a:latin typeface="+mn-lt"/>
          <a:ea typeface="+mn-ea"/>
          <a:cs typeface="+mn-cs"/>
        </a:defRPr>
      </a:lvl4pPr>
      <a:lvl5pPr marL="1828782" algn="l" defTabSz="914391" rtl="0" eaLnBrk="1" latinLnBrk="0" hangingPunct="1">
        <a:defRPr kumimoji="1" sz="1800" kern="1200">
          <a:solidFill>
            <a:schemeClr val="tx1"/>
          </a:solidFill>
          <a:latin typeface="+mn-lt"/>
          <a:ea typeface="+mn-ea"/>
          <a:cs typeface="+mn-cs"/>
        </a:defRPr>
      </a:lvl5pPr>
      <a:lvl6pPr marL="2285978" algn="l" defTabSz="914391" rtl="0" eaLnBrk="1" latinLnBrk="0" hangingPunct="1">
        <a:defRPr kumimoji="1" sz="1800" kern="1200">
          <a:solidFill>
            <a:schemeClr val="tx1"/>
          </a:solidFill>
          <a:latin typeface="+mn-lt"/>
          <a:ea typeface="+mn-ea"/>
          <a:cs typeface="+mn-cs"/>
        </a:defRPr>
      </a:lvl6pPr>
      <a:lvl7pPr marL="2743173" algn="l" defTabSz="914391" rtl="0" eaLnBrk="1" latinLnBrk="0" hangingPunct="1">
        <a:defRPr kumimoji="1" sz="1800" kern="1200">
          <a:solidFill>
            <a:schemeClr val="tx1"/>
          </a:solidFill>
          <a:latin typeface="+mn-lt"/>
          <a:ea typeface="+mn-ea"/>
          <a:cs typeface="+mn-cs"/>
        </a:defRPr>
      </a:lvl7pPr>
      <a:lvl8pPr marL="3200368" algn="l" defTabSz="914391" rtl="0" eaLnBrk="1" latinLnBrk="0" hangingPunct="1">
        <a:defRPr kumimoji="1" sz="1800" kern="1200">
          <a:solidFill>
            <a:schemeClr val="tx1"/>
          </a:solidFill>
          <a:latin typeface="+mn-lt"/>
          <a:ea typeface="+mn-ea"/>
          <a:cs typeface="+mn-cs"/>
        </a:defRPr>
      </a:lvl8pPr>
      <a:lvl9pPr marL="3657563" algn="l" defTabSz="914391"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ICNC2009_poster_base_Bb"/>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219450"/>
            <a:ext cx="9144000" cy="36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3" descr="ICNC2009_poster_base_Bb"/>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200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6"/>
          <p:cNvSpPr>
            <a:spLocks noGrp="1" noChangeArrowheads="1"/>
          </p:cNvSpPr>
          <p:nvPr>
            <p:ph type="title"/>
          </p:nvPr>
        </p:nvSpPr>
        <p:spPr bwMode="auto">
          <a:xfrm>
            <a:off x="457200" y="0"/>
            <a:ext cx="7515225"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9" name="Rectangle 7"/>
          <p:cNvSpPr>
            <a:spLocks noGrp="1" noChangeArrowheads="1"/>
          </p:cNvSpPr>
          <p:nvPr>
            <p:ph type="body" idx="1"/>
          </p:nvPr>
        </p:nvSpPr>
        <p:spPr bwMode="auto">
          <a:xfrm>
            <a:off x="457200" y="1600200"/>
            <a:ext cx="8229600"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60488" name="Rectangle 8"/>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Times New Roman" pitchFamily="18" charset="0"/>
                <a:ea typeface="Osaka"/>
                <a:cs typeface="Osaka"/>
              </a:defRPr>
            </a:lvl1pPr>
          </a:lstStyle>
          <a:p>
            <a:pPr fontAlgn="base">
              <a:spcBef>
                <a:spcPct val="0"/>
              </a:spcBef>
              <a:spcAft>
                <a:spcPct val="0"/>
              </a:spcAft>
              <a:defRPr/>
            </a:pPr>
            <a:endParaRPr lang="en-US" altLang="ja-JP" dirty="0">
              <a:solidFill>
                <a:srgbClr val="6B5653"/>
              </a:solidFill>
            </a:endParaRPr>
          </a:p>
        </p:txBody>
      </p:sp>
      <p:sp>
        <p:nvSpPr>
          <p:cNvPr id="660489"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chemeClr val="folHlink"/>
                </a:solidFill>
                <a:latin typeface="Times New Roman" pitchFamily="18" charset="0"/>
                <a:ea typeface="Osaka"/>
                <a:cs typeface="Osaka"/>
              </a:defRPr>
            </a:lvl1pPr>
          </a:lstStyle>
          <a:p>
            <a:pPr fontAlgn="base">
              <a:spcBef>
                <a:spcPct val="0"/>
              </a:spcBef>
              <a:spcAft>
                <a:spcPct val="0"/>
              </a:spcAft>
              <a:defRPr/>
            </a:pPr>
            <a:endParaRPr lang="en-US" altLang="ja-JP" dirty="0">
              <a:solidFill>
                <a:srgbClr val="6B5653"/>
              </a:solidFill>
            </a:endParaRPr>
          </a:p>
        </p:txBody>
      </p:sp>
      <p:sp>
        <p:nvSpPr>
          <p:cNvPr id="660490"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Times New Roman" pitchFamily="18" charset="0"/>
                <a:ea typeface="Osaka"/>
                <a:cs typeface="Osaka"/>
              </a:defRPr>
            </a:lvl1pPr>
          </a:lstStyle>
          <a:p>
            <a:pPr fontAlgn="base">
              <a:spcBef>
                <a:spcPct val="0"/>
              </a:spcBef>
              <a:spcAft>
                <a:spcPct val="0"/>
              </a:spcAft>
              <a:defRPr/>
            </a:pPr>
            <a:fld id="{B2E421B6-AFEF-4BC6-9E07-0C5AD92BC351}" type="slidenum">
              <a:rPr lang="en-US" altLang="ja-JP">
                <a:solidFill>
                  <a:srgbClr val="6B5653"/>
                </a:solidFill>
              </a:rPr>
              <a:pPr fontAlgn="base">
                <a:spcBef>
                  <a:spcPct val="0"/>
                </a:spcBef>
                <a:spcAft>
                  <a:spcPct val="0"/>
                </a:spcAft>
                <a:defRPr/>
              </a:pPr>
              <a:t>‹#›</a:t>
            </a:fld>
            <a:endParaRPr lang="en-US" altLang="ja-JP" dirty="0">
              <a:solidFill>
                <a:srgbClr val="6B5653"/>
              </a:solidFill>
            </a:endParaRPr>
          </a:p>
        </p:txBody>
      </p:sp>
      <p:sp>
        <p:nvSpPr>
          <p:cNvPr id="1033" name="Rectangle 11"/>
          <p:cNvSpPr>
            <a:spLocks noChangeArrowheads="1"/>
          </p:cNvSpPr>
          <p:nvPr userDrawn="1"/>
        </p:nvSpPr>
        <p:spPr bwMode="auto">
          <a:xfrm>
            <a:off x="1" y="6750464"/>
            <a:ext cx="2771775" cy="115888"/>
          </a:xfrm>
          <a:prstGeom prst="rect">
            <a:avLst/>
          </a:prstGeom>
          <a:solidFill>
            <a:schemeClr val="bg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fontAlgn="base">
              <a:spcBef>
                <a:spcPct val="0"/>
              </a:spcBef>
              <a:spcAft>
                <a:spcPct val="0"/>
              </a:spcAft>
            </a:pPr>
            <a:endParaRPr lang="ja-JP" altLang="en-US" sz="1600" dirty="0">
              <a:solidFill>
                <a:srgbClr val="000000"/>
              </a:solidFill>
              <a:latin typeface="Palatino Linotype" pitchFamily="18" charset="0"/>
              <a:ea typeface="ＭＳ Ｐゴシック"/>
            </a:endParaRPr>
          </a:p>
        </p:txBody>
      </p:sp>
    </p:spTree>
    <p:extLst>
      <p:ext uri="{BB962C8B-B14F-4D97-AF65-F5344CB8AC3E}">
        <p14:creationId xmlns:p14="http://schemas.microsoft.com/office/powerpoint/2010/main" val="2579976206"/>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426" r:id="rId12"/>
  </p:sldLayoutIdLst>
  <p:transition>
    <p:random/>
  </p:transition>
  <p:txStyles>
    <p:titleStyle>
      <a:lvl1pPr algn="ctr" rtl="0" eaLnBrk="0" fontAlgn="base" hangingPunct="0">
        <a:spcBef>
          <a:spcPct val="0"/>
        </a:spcBef>
        <a:spcAft>
          <a:spcPct val="0"/>
        </a:spcAft>
        <a:defRPr kumimoji="1" sz="44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rgbClr val="FFFFFF"/>
          </a:solidFill>
          <a:latin typeface="Calibri" pitchFamily="34" charset="0"/>
          <a:ea typeface="ＭＳ Ｐゴシック" pitchFamily="50" charset="-128"/>
        </a:defRPr>
      </a:lvl5pPr>
      <a:lvl6pPr marL="457200" algn="ctr" rtl="0" fontAlgn="base">
        <a:spcBef>
          <a:spcPct val="0"/>
        </a:spcBef>
        <a:spcAft>
          <a:spcPct val="0"/>
        </a:spcAft>
        <a:defRPr kumimoji="1" sz="4400">
          <a:solidFill>
            <a:srgbClr val="FFFFFF"/>
          </a:solidFill>
          <a:latin typeface="Arial" pitchFamily="34" charset="0"/>
          <a:ea typeface="ＭＳ Ｐゴシック" pitchFamily="50" charset="-128"/>
        </a:defRPr>
      </a:lvl6pPr>
      <a:lvl7pPr marL="914400" algn="ctr" rtl="0" fontAlgn="base">
        <a:spcBef>
          <a:spcPct val="0"/>
        </a:spcBef>
        <a:spcAft>
          <a:spcPct val="0"/>
        </a:spcAft>
        <a:defRPr kumimoji="1" sz="4400">
          <a:solidFill>
            <a:srgbClr val="FFFFFF"/>
          </a:solidFill>
          <a:latin typeface="Arial" pitchFamily="34" charset="0"/>
          <a:ea typeface="ＭＳ Ｐゴシック" pitchFamily="50" charset="-128"/>
        </a:defRPr>
      </a:lvl7pPr>
      <a:lvl8pPr marL="1371600" algn="ctr" rtl="0" fontAlgn="base">
        <a:spcBef>
          <a:spcPct val="0"/>
        </a:spcBef>
        <a:spcAft>
          <a:spcPct val="0"/>
        </a:spcAft>
        <a:defRPr kumimoji="1" sz="4400">
          <a:solidFill>
            <a:srgbClr val="FFFFFF"/>
          </a:solidFill>
          <a:latin typeface="Arial" pitchFamily="34" charset="0"/>
          <a:ea typeface="ＭＳ Ｐゴシック" pitchFamily="50" charset="-128"/>
        </a:defRPr>
      </a:lvl8pPr>
      <a:lvl9pPr marL="1828800" algn="ctr" rtl="0" fontAlgn="base">
        <a:spcBef>
          <a:spcPct val="0"/>
        </a:spcBef>
        <a:spcAft>
          <a:spcPct val="0"/>
        </a:spcAft>
        <a:defRPr kumimoji="1" sz="4400">
          <a:solidFill>
            <a:srgbClr val="FFFFFF"/>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ja-JP"/>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ja-JP"/>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C7717C03-AD61-4A0A-A395-5C2C4A211410}" type="slidenum">
              <a:rPr lang="en-US" altLang="ja-JP" smtClean="0"/>
              <a:pPr fontAlgn="base">
                <a:spcBef>
                  <a:spcPct val="0"/>
                </a:spcBef>
                <a:spcAft>
                  <a:spcPct val="0"/>
                </a:spcAft>
                <a:defRPr/>
              </a:pPr>
              <a:t>‹#›</a:t>
            </a:fld>
            <a:endParaRPr lang="en-US" altLang="ja-JP"/>
          </a:p>
        </p:txBody>
      </p:sp>
    </p:spTree>
    <p:extLst>
      <p:ext uri="{BB962C8B-B14F-4D97-AF65-F5344CB8AC3E}">
        <p14:creationId xmlns:p14="http://schemas.microsoft.com/office/powerpoint/2010/main" val="2942181218"/>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91" r:id="rId13"/>
  </p:sldLayoutIdLst>
  <p:transition>
    <p:random/>
  </p:transition>
  <p:timing>
    <p:tnLst>
      <p:par>
        <p:cTn id="1" dur="indefinite" restart="never" nodeType="tmRoot"/>
      </p:par>
    </p:tnLst>
  </p:timing>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475FE-1215-44EA-A58C-F2C0A4F775DB}" type="datetimeFigureOut">
              <a:rPr lang="ja-JP" altLang="en-US" smtClean="0">
                <a:solidFill>
                  <a:prstClr val="black">
                    <a:tint val="75000"/>
                  </a:prstClr>
                </a:solidFill>
                <a:latin typeface="Calibri"/>
                <a:ea typeface="ＭＳ Ｐゴシック"/>
              </a:rPr>
              <a:pPr/>
              <a:t>2018/1/19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3C182-5C85-417C-9D9F-60993676AEC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84095599"/>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正方形/長方形 10"/>
          <p:cNvSpPr/>
          <p:nvPr userDrawn="1"/>
        </p:nvSpPr>
        <p:spPr>
          <a:xfrm flipV="1">
            <a:off x="0" y="6311140"/>
            <a:ext cx="9144000" cy="546860"/>
          </a:xfrm>
          <a:prstGeom prst="rect">
            <a:avLst/>
          </a:prstGeom>
          <a:gradFill flip="none" rotWithShape="1">
            <a:gsLst>
              <a:gs pos="0">
                <a:schemeClr val="bg1"/>
              </a:gs>
              <a:gs pos="100000">
                <a:srgbClr val="3366FF"/>
              </a:gs>
            </a:gsLst>
            <a:lin ang="162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prstClr val="black"/>
              </a:solidFill>
              <a:latin typeface="HG丸ｺﾞｼｯｸM-PRO" panose="020F0600000000000000" pitchFamily="50" charset="-128"/>
              <a:ea typeface="HG丸ｺﾞｼｯｸM-PRO" panose="020F0600000000000000" pitchFamily="50" charset="-128"/>
            </a:endParaRPr>
          </a:p>
        </p:txBody>
      </p:sp>
      <p:sp>
        <p:nvSpPr>
          <p:cNvPr id="10" name="正方形/長方形 9"/>
          <p:cNvSpPr/>
          <p:nvPr userDrawn="1"/>
        </p:nvSpPr>
        <p:spPr>
          <a:xfrm>
            <a:off x="0" y="0"/>
            <a:ext cx="9144000" cy="836712"/>
          </a:xfrm>
          <a:prstGeom prst="rect">
            <a:avLst/>
          </a:prstGeom>
          <a:gradFill flip="none" rotWithShape="1">
            <a:gsLst>
              <a:gs pos="0">
                <a:schemeClr val="bg1"/>
              </a:gs>
              <a:gs pos="100000">
                <a:srgbClr val="3366FF"/>
              </a:gs>
            </a:gsLst>
            <a:lin ang="162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プレースホルダー 2"/>
          <p:cNvSpPr>
            <a:spLocks noGrp="1"/>
          </p:cNvSpPr>
          <p:nvPr>
            <p:ph type="body" idx="1"/>
          </p:nvPr>
        </p:nvSpPr>
        <p:spPr>
          <a:xfrm>
            <a:off x="457200" y="836712"/>
            <a:ext cx="8229600" cy="5544616"/>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35496" y="6597352"/>
            <a:ext cx="1234480" cy="216024"/>
          </a:xfrm>
          <a:prstGeom prst="rect">
            <a:avLst/>
          </a:prstGeom>
        </p:spPr>
        <p:txBody>
          <a:bodyPr vert="horz" lIns="91440" tIns="45720" rIns="91440" bIns="45720" rtlCol="0" anchor="ctr"/>
          <a:lstStyle>
            <a:lvl1pPr algn="l">
              <a:defRPr sz="1050" b="0">
                <a:solidFill>
                  <a:schemeClr val="bg1"/>
                </a:solidFill>
                <a:latin typeface="HG丸ｺﾞｼｯｸM-PRO" panose="020F0600000000000000" pitchFamily="50" charset="-128"/>
                <a:ea typeface="HG丸ｺﾞｼｯｸM-PRO" panose="020F0600000000000000" pitchFamily="50" charset="-128"/>
              </a:defRPr>
            </a:lvl1pPr>
          </a:lstStyle>
          <a:p>
            <a:r>
              <a:rPr lang="en-US" altLang="ja-JP" dirty="0" smtClean="0">
                <a:solidFill>
                  <a:prstClr val="white"/>
                </a:solidFill>
              </a:rPr>
              <a:t>2014/11/21</a:t>
            </a:r>
            <a:endParaRPr lang="ja-JP" altLang="en-US" dirty="0">
              <a:solidFill>
                <a:prstClr val="white"/>
              </a:solidFill>
            </a:endParaRPr>
          </a:p>
        </p:txBody>
      </p:sp>
      <p:sp>
        <p:nvSpPr>
          <p:cNvPr id="6" name="スライド番号プレースホルダー 5"/>
          <p:cNvSpPr>
            <a:spLocks noGrp="1"/>
          </p:cNvSpPr>
          <p:nvPr>
            <p:ph type="sldNum" sz="quarter" idx="4"/>
          </p:nvPr>
        </p:nvSpPr>
        <p:spPr>
          <a:xfrm>
            <a:off x="8532440" y="6614574"/>
            <a:ext cx="540792" cy="216024"/>
          </a:xfrm>
          <a:prstGeom prst="rect">
            <a:avLst/>
          </a:prstGeom>
        </p:spPr>
        <p:txBody>
          <a:bodyPr vert="horz" lIns="91440" tIns="45720" rIns="91440" bIns="45720" rtlCol="0" anchor="ctr"/>
          <a:lstStyle>
            <a:lvl1pPr algn="r">
              <a:defRPr sz="1400">
                <a:solidFill>
                  <a:schemeClr val="bg1"/>
                </a:solidFill>
                <a:latin typeface="HG丸ｺﾞｼｯｸM-PRO" panose="020F0600000000000000" pitchFamily="50" charset="-128"/>
                <a:ea typeface="HG丸ｺﾞｼｯｸM-PRO" panose="020F0600000000000000" pitchFamily="50" charset="-128"/>
              </a:defRPr>
            </a:lvl1pPr>
          </a:lstStyle>
          <a:p>
            <a:fld id="{AF7AFB31-F636-4773-A04C-5112600ACEBF}" type="slidenum">
              <a:rPr lang="ja-JP" altLang="en-US" smtClean="0">
                <a:solidFill>
                  <a:prstClr val="white"/>
                </a:solidFill>
              </a:rPr>
              <a:pPr/>
              <a:t>‹#›</a:t>
            </a:fld>
            <a:endParaRPr lang="ja-JP" altLang="en-US" dirty="0">
              <a:solidFill>
                <a:prstClr val="white"/>
              </a:solidFill>
            </a:endParaRPr>
          </a:p>
        </p:txBody>
      </p:sp>
      <p:sp>
        <p:nvSpPr>
          <p:cNvPr id="2" name="タイトル プレースホルダー 1"/>
          <p:cNvSpPr>
            <a:spLocks noGrp="1"/>
          </p:cNvSpPr>
          <p:nvPr>
            <p:ph type="title"/>
          </p:nvPr>
        </p:nvSpPr>
        <p:spPr>
          <a:xfrm>
            <a:off x="35495" y="44624"/>
            <a:ext cx="9071545" cy="504056"/>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3847205865"/>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Lst>
  <p:timing>
    <p:tnLst>
      <p:par>
        <p:cTn id="1" dur="indefinite" restart="never" nodeType="tmRoot"/>
      </p:par>
    </p:tnLst>
  </p:timing>
  <p:hf hdr="0"/>
  <p:txStyles>
    <p:titleStyle>
      <a:lvl1pPr algn="l" defTabSz="914400" rtl="0" eaLnBrk="1" latinLnBrk="0" hangingPunct="1">
        <a:spcBef>
          <a:spcPct val="0"/>
        </a:spcBef>
        <a:buNone/>
        <a:defRPr kumimoji="1" sz="2400" b="1" kern="120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ja-JP">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ja-JP">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C7717C03-AD61-4A0A-A395-5C2C4A211410}" type="slidenum">
              <a:rPr lang="en-US" altLang="ja-JP" smtClean="0">
                <a:solidFill>
                  <a:prstClr val="black">
                    <a:tint val="75000"/>
                  </a:prstClr>
                </a:solidFill>
                <a:latin typeface="Calibri"/>
                <a:ea typeface="ＭＳ Ｐゴシック"/>
              </a:rPr>
              <a:pPr fontAlgn="base">
                <a:spcBef>
                  <a:spcPct val="0"/>
                </a:spcBef>
                <a:spcAft>
                  <a:spcPct val="0"/>
                </a:spcAft>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67091740"/>
      </p:ext>
    </p:extLst>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ransition>
    <p:random/>
  </p:transition>
  <p:timing>
    <p:tnLst>
      <p:par>
        <p:cTn id="1" dur="indefinite" restart="never" nodeType="tmRoot"/>
      </p:par>
    </p:tnLst>
  </p:timing>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6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64.xml"/><Relationship Id="rId6" Type="http://schemas.openxmlformats.org/officeDocument/2006/relationships/image" Target="../media/image35.jpeg"/><Relationship Id="rId11" Type="http://schemas.openxmlformats.org/officeDocument/2006/relationships/image" Target="../media/image39.jpeg"/><Relationship Id="rId5" Type="http://schemas.openxmlformats.org/officeDocument/2006/relationships/image" Target="../media/image34.jpeg"/><Relationship Id="rId10" Type="http://schemas.openxmlformats.org/officeDocument/2006/relationships/image" Target="../media/image38.jpeg"/><Relationship Id="rId4" Type="http://schemas.openxmlformats.org/officeDocument/2006/relationships/image" Target="../media/image33.jpe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18" Type="http://schemas.openxmlformats.org/officeDocument/2006/relationships/image" Target="../media/image55.jpeg"/><Relationship Id="rId3" Type="http://schemas.openxmlformats.org/officeDocument/2006/relationships/image" Target="../media/image40.png"/><Relationship Id="rId21" Type="http://schemas.openxmlformats.org/officeDocument/2006/relationships/image" Target="../media/image58.jpe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jpeg"/><Relationship Id="rId2" Type="http://schemas.openxmlformats.org/officeDocument/2006/relationships/notesSlide" Target="../notesSlides/notesSlide3.xml"/><Relationship Id="rId16" Type="http://schemas.openxmlformats.org/officeDocument/2006/relationships/image" Target="../media/image53.jpeg"/><Relationship Id="rId20" Type="http://schemas.openxmlformats.org/officeDocument/2006/relationships/image" Target="../media/image57.jpeg"/><Relationship Id="rId1" Type="http://schemas.openxmlformats.org/officeDocument/2006/relationships/slideLayout" Target="../slideLayouts/slideLayout64.xml"/><Relationship Id="rId6" Type="http://schemas.openxmlformats.org/officeDocument/2006/relationships/image" Target="../media/image43.png"/><Relationship Id="rId11" Type="http://schemas.openxmlformats.org/officeDocument/2006/relationships/image" Target="../media/image48.jpeg"/><Relationship Id="rId24" Type="http://schemas.openxmlformats.org/officeDocument/2006/relationships/image" Target="../media/image61.png"/><Relationship Id="rId5" Type="http://schemas.openxmlformats.org/officeDocument/2006/relationships/image" Target="../media/image42.jpeg"/><Relationship Id="rId15" Type="http://schemas.openxmlformats.org/officeDocument/2006/relationships/image" Target="../media/image52.jpeg"/><Relationship Id="rId23" Type="http://schemas.openxmlformats.org/officeDocument/2006/relationships/image" Target="../media/image60.png"/><Relationship Id="rId10" Type="http://schemas.openxmlformats.org/officeDocument/2006/relationships/image" Target="../media/image47.jpeg"/><Relationship Id="rId19" Type="http://schemas.openxmlformats.org/officeDocument/2006/relationships/image" Target="../media/image56.jpe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51.jpeg"/><Relationship Id="rId22"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49.jpeg"/><Relationship Id="rId7"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52.jpeg"/><Relationship Id="rId11" Type="http://schemas.openxmlformats.org/officeDocument/2006/relationships/image" Target="../media/image65.jpeg"/><Relationship Id="rId5" Type="http://schemas.openxmlformats.org/officeDocument/2006/relationships/image" Target="../media/image40.png"/><Relationship Id="rId10" Type="http://schemas.openxmlformats.org/officeDocument/2006/relationships/image" Target="../media/image64.jpeg"/><Relationship Id="rId4" Type="http://schemas.openxmlformats.org/officeDocument/2006/relationships/image" Target="../media/image55.jpeg"/><Relationship Id="rId9"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4.png"/><Relationship Id="rId18" Type="http://schemas.openxmlformats.org/officeDocument/2006/relationships/image" Target="../media/image79.emf"/><Relationship Id="rId3" Type="http://schemas.openxmlformats.org/officeDocument/2006/relationships/notesSlide" Target="../notesSlides/notesSlide5.xml"/><Relationship Id="rId7" Type="http://schemas.openxmlformats.org/officeDocument/2006/relationships/image" Target="../media/image70.png"/><Relationship Id="rId12" Type="http://schemas.openxmlformats.org/officeDocument/2006/relationships/image" Target="../media/image73.png"/><Relationship Id="rId17" Type="http://schemas.openxmlformats.org/officeDocument/2006/relationships/image" Target="../media/image78.emf"/><Relationship Id="rId2" Type="http://schemas.openxmlformats.org/officeDocument/2006/relationships/slideLayout" Target="../slideLayouts/slideLayout64.xml"/><Relationship Id="rId16" Type="http://schemas.openxmlformats.org/officeDocument/2006/relationships/image" Target="../media/image77.png"/><Relationship Id="rId1" Type="http://schemas.openxmlformats.org/officeDocument/2006/relationships/vmlDrawing" Target="../drawings/vmlDrawing1.vml"/><Relationship Id="rId6" Type="http://schemas.openxmlformats.org/officeDocument/2006/relationships/image" Target="../media/image69.jpeg"/><Relationship Id="rId11" Type="http://schemas.openxmlformats.org/officeDocument/2006/relationships/image" Target="../media/image72.jpeg"/><Relationship Id="rId5" Type="http://schemas.openxmlformats.org/officeDocument/2006/relationships/image" Target="../media/image68.jpeg"/><Relationship Id="rId15" Type="http://schemas.openxmlformats.org/officeDocument/2006/relationships/image" Target="../media/image76.png"/><Relationship Id="rId10" Type="http://schemas.openxmlformats.org/officeDocument/2006/relationships/image" Target="../media/image66.png"/><Relationship Id="rId19" Type="http://schemas.openxmlformats.org/officeDocument/2006/relationships/image" Target="../media/image80.jpg"/><Relationship Id="rId4" Type="http://schemas.openxmlformats.org/officeDocument/2006/relationships/image" Target="../media/image67.png"/><Relationship Id="rId9" Type="http://schemas.openxmlformats.org/officeDocument/2006/relationships/oleObject" Target="../embeddings/oleObject1.bin"/><Relationship Id="rId1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81.jpeg"/><Relationship Id="rId7" Type="http://schemas.openxmlformats.org/officeDocument/2006/relationships/image" Target="../media/image85.emf"/><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image" Target="../media/image84.png"/><Relationship Id="rId5" Type="http://schemas.openxmlformats.org/officeDocument/2006/relationships/image" Target="../media/image83.jpeg"/><Relationship Id="rId10" Type="http://schemas.openxmlformats.org/officeDocument/2006/relationships/image" Target="../media/image87.jpeg"/><Relationship Id="rId4" Type="http://schemas.openxmlformats.org/officeDocument/2006/relationships/image" Target="../media/image82.jpeg"/><Relationship Id="rId9" Type="http://schemas.openxmlformats.org/officeDocument/2006/relationships/image" Target="../media/image86.jpeg"/></Relationships>
</file>

<file path=ppt/slides/_rels/slide1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53.jpeg"/><Relationship Id="rId1" Type="http://schemas.openxmlformats.org/officeDocument/2006/relationships/slideLayout" Target="../slideLayouts/slideLayout69.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chart" Target="../charts/chart2.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e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64.xml"/><Relationship Id="rId6" Type="http://schemas.openxmlformats.org/officeDocument/2006/relationships/chart" Target="../charts/chart3.xml"/><Relationship Id="rId5" Type="http://schemas.openxmlformats.org/officeDocument/2006/relationships/image" Target="../media/image100.jpg"/><Relationship Id="rId4" Type="http://schemas.openxmlformats.org/officeDocument/2006/relationships/image" Target="../media/image99.jp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image" Target="../media/image104.pn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png"/><Relationship Id="rId9" Type="http://schemas.openxmlformats.org/officeDocument/2006/relationships/image" Target="../media/image107.png"/></Relationships>
</file>

<file path=ppt/slides/_rels/slide21.xml.rels><?xml version="1.0" encoding="UTF-8" standalone="yes"?>
<Relationships xmlns="http://schemas.openxmlformats.org/package/2006/relationships"><Relationship Id="rId8" Type="http://schemas.openxmlformats.org/officeDocument/2006/relationships/image" Target="../media/image114.wmf"/><Relationship Id="rId13" Type="http://schemas.openxmlformats.org/officeDocument/2006/relationships/image" Target="../media/image119.wmf"/><Relationship Id="rId3" Type="http://schemas.openxmlformats.org/officeDocument/2006/relationships/image" Target="../media/image109.wmf"/><Relationship Id="rId7" Type="http://schemas.openxmlformats.org/officeDocument/2006/relationships/image" Target="../media/image113.wmf"/><Relationship Id="rId12"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image" Target="../media/image112.wmf"/><Relationship Id="rId11" Type="http://schemas.openxmlformats.org/officeDocument/2006/relationships/image" Target="../media/image117.wmf"/><Relationship Id="rId5" Type="http://schemas.openxmlformats.org/officeDocument/2006/relationships/image" Target="../media/image111.png"/><Relationship Id="rId15" Type="http://schemas.openxmlformats.org/officeDocument/2006/relationships/image" Target="../media/image121.jpeg"/><Relationship Id="rId10" Type="http://schemas.openxmlformats.org/officeDocument/2006/relationships/image" Target="../media/image116.wmf"/><Relationship Id="rId4" Type="http://schemas.openxmlformats.org/officeDocument/2006/relationships/image" Target="../media/image110.wmf"/><Relationship Id="rId9" Type="http://schemas.openxmlformats.org/officeDocument/2006/relationships/image" Target="../media/image115.wmf"/><Relationship Id="rId14" Type="http://schemas.openxmlformats.org/officeDocument/2006/relationships/image" Target="../media/image120.png"/></Relationships>
</file>

<file path=ppt/slides/_rels/slide22.xml.rels><?xml version="1.0" encoding="UTF-8" standalone="yes"?>
<Relationships xmlns="http://schemas.openxmlformats.org/package/2006/relationships"><Relationship Id="rId8" Type="http://schemas.openxmlformats.org/officeDocument/2006/relationships/image" Target="../media/image124.jpg"/><Relationship Id="rId3" Type="http://schemas.openxmlformats.org/officeDocument/2006/relationships/image" Target="../media/image101.png"/><Relationship Id="rId7"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openxmlformats.org/officeDocument/2006/relationships/image" Target="../media/image76.png"/><Relationship Id="rId5" Type="http://schemas.openxmlformats.org/officeDocument/2006/relationships/image" Target="../media/image123.png"/><Relationship Id="rId4" Type="http://schemas.openxmlformats.org/officeDocument/2006/relationships/image" Target="../media/image122.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0.xml"/><Relationship Id="rId1" Type="http://schemas.openxmlformats.org/officeDocument/2006/relationships/slideLayout" Target="../slideLayouts/slideLayout12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eg"/><Relationship Id="rId9" Type="http://schemas.openxmlformats.org/officeDocument/2006/relationships/image" Target="../media/image131.png"/></Relationships>
</file>

<file path=ppt/slides/_rels/slide2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12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2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12.xml"/><Relationship Id="rId1" Type="http://schemas.openxmlformats.org/officeDocument/2006/relationships/slideLayout" Target="../slideLayouts/slideLayout123.xml"/><Relationship Id="rId6" Type="http://schemas.openxmlformats.org/officeDocument/2006/relationships/image" Target="../media/image139.emf"/><Relationship Id="rId5" Type="http://schemas.openxmlformats.org/officeDocument/2006/relationships/image" Target="../media/image138.emf"/><Relationship Id="rId4" Type="http://schemas.openxmlformats.org/officeDocument/2006/relationships/image" Target="../media/image137.png"/></Relationships>
</file>

<file path=ppt/slides/_rels/slide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64.xml"/><Relationship Id="rId5" Type="http://schemas.openxmlformats.org/officeDocument/2006/relationships/image" Target="../media/image142.png"/><Relationship Id="rId4" Type="http://schemas.openxmlformats.org/officeDocument/2006/relationships/image" Target="../media/image141.jpeg"/></Relationships>
</file>

<file path=ppt/slides/_rels/slide27.xml.rels><?xml version="1.0" encoding="UTF-8" standalone="yes"?>
<Relationships xmlns="http://schemas.openxmlformats.org/package/2006/relationships"><Relationship Id="rId8" Type="http://schemas.openxmlformats.org/officeDocument/2006/relationships/image" Target="../media/image144.emf"/><Relationship Id="rId3" Type="http://schemas.openxmlformats.org/officeDocument/2006/relationships/notesSlide" Target="../notesSlides/notesSlide14.xml"/><Relationship Id="rId7" Type="http://schemas.openxmlformats.org/officeDocument/2006/relationships/oleObject" Target="../embeddings/oleObject3.bin"/><Relationship Id="rId2" Type="http://schemas.openxmlformats.org/officeDocument/2006/relationships/slideLayout" Target="../slideLayouts/slideLayout93.xml"/><Relationship Id="rId1" Type="http://schemas.openxmlformats.org/officeDocument/2006/relationships/vmlDrawing" Target="../drawings/vmlDrawing2.vml"/><Relationship Id="rId6" Type="http://schemas.openxmlformats.org/officeDocument/2006/relationships/image" Target="../media/image143.png"/><Relationship Id="rId5" Type="http://schemas.openxmlformats.org/officeDocument/2006/relationships/oleObject" Target="../embeddings/oleObject2.bin"/><Relationship Id="rId4" Type="http://schemas.openxmlformats.org/officeDocument/2006/relationships/image" Target="../media/image145.tiff"/><Relationship Id="rId9" Type="http://schemas.openxmlformats.org/officeDocument/2006/relationships/image" Target="../media/image1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8.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1.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a:spLocks noChangeArrowheads="1"/>
          </p:cNvSpPr>
          <p:nvPr/>
        </p:nvSpPr>
        <p:spPr bwMode="auto">
          <a:xfrm>
            <a:off x="827584" y="2852936"/>
            <a:ext cx="7704856" cy="1815601"/>
          </a:xfrm>
          <a:prstGeom prst="rect">
            <a:avLst/>
          </a:prstGeom>
          <a:noFill/>
          <a:ln>
            <a:noFill/>
          </a:ln>
          <a:effectLst>
            <a:outerShdw blurRad="63500" dist="20000" dir="5400000" rotWithShape="0">
              <a:srgbClr val="000000">
                <a:alpha val="37999"/>
              </a:srgbClr>
            </a:outerShdw>
          </a:effectLst>
          <a:extLst/>
        </p:spPr>
        <p:txBody>
          <a:bodyPr wrap="square" lIns="91166" tIns="45581" rIns="91166" bIns="45581">
            <a:spAutoFit/>
          </a:bodyPr>
          <a:lstStyle/>
          <a:p>
            <a:pPr algn="ctr" defTabSz="455817">
              <a:defRPr/>
            </a:pPr>
            <a:r>
              <a:rPr lang="en-US" altLang="ja-JP" sz="4800" dirty="0" smtClean="0"/>
              <a:t>Current Status </a:t>
            </a:r>
            <a:r>
              <a:rPr lang="en-US" altLang="ja-JP" sz="4800" dirty="0"/>
              <a:t>of </a:t>
            </a:r>
            <a:r>
              <a:rPr lang="en-US" altLang="ja-JP" sz="4800" dirty="0" smtClean="0"/>
              <a:t>J-PARC MLF</a:t>
            </a:r>
          </a:p>
          <a:p>
            <a:pPr algn="ctr"/>
            <a:r>
              <a:rPr lang="en-US" altLang="ja-JP" sz="3200" dirty="0" err="1"/>
              <a:t>Toshiji</a:t>
            </a:r>
            <a:r>
              <a:rPr lang="en-US" altLang="ja-JP" sz="3200" dirty="0"/>
              <a:t> </a:t>
            </a:r>
            <a:r>
              <a:rPr lang="en-US" altLang="ja-JP" sz="3200" dirty="0" err="1"/>
              <a:t>Kanaya</a:t>
            </a:r>
            <a:endParaRPr lang="en-US" altLang="ja-JP" sz="3200" dirty="0"/>
          </a:p>
          <a:p>
            <a:pPr algn="ctr"/>
            <a:r>
              <a:rPr lang="en-US" altLang="ja-JP" sz="3200" dirty="0" smtClean="0"/>
              <a:t>J</a:t>
            </a:r>
            <a:r>
              <a:rPr lang="en-US" altLang="ja-JP" sz="3200" dirty="0"/>
              <a:t>-PARC</a:t>
            </a:r>
            <a:r>
              <a:rPr lang="en-US" altLang="ja-JP" sz="3200" dirty="0" smtClean="0"/>
              <a:t>,</a:t>
            </a:r>
            <a:r>
              <a:rPr lang="en-US" altLang="ja-JP" sz="3200" dirty="0"/>
              <a:t> </a:t>
            </a:r>
            <a:r>
              <a:rPr lang="en-US" altLang="ja-JP" sz="3200" dirty="0" smtClean="0"/>
              <a:t>MLF KEK</a:t>
            </a:r>
            <a:endParaRPr lang="ja-JP" altLang="en-US" sz="3200" dirty="0"/>
          </a:p>
        </p:txBody>
      </p:sp>
      <p:grpSp>
        <p:nvGrpSpPr>
          <p:cNvPr id="6" name="図形グループ 10"/>
          <p:cNvGrpSpPr>
            <a:grpSpLocks/>
          </p:cNvGrpSpPr>
          <p:nvPr/>
        </p:nvGrpSpPr>
        <p:grpSpPr bwMode="auto">
          <a:xfrm>
            <a:off x="6620866" y="116632"/>
            <a:ext cx="2520280" cy="1080120"/>
            <a:chOff x="6001694" y="54917"/>
            <a:chExt cx="3029684" cy="1155700"/>
          </a:xfrm>
        </p:grpSpPr>
        <p:sp>
          <p:nvSpPr>
            <p:cNvPr id="7" name="角丸四角形 6"/>
            <p:cNvSpPr/>
            <p:nvPr/>
          </p:nvSpPr>
          <p:spPr>
            <a:xfrm>
              <a:off x="6001694" y="54918"/>
              <a:ext cx="3029684" cy="1155699"/>
            </a:xfrm>
            <a:prstGeom prst="roundRect">
              <a:avLst/>
            </a:prstGeom>
            <a:solidFill>
              <a:schemeClr val="bg1">
                <a:alpha val="4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defTabSz="455817">
                <a:defRPr/>
              </a:pPr>
              <a:endParaRPr lang="ja-JP" altLang="en-US">
                <a:solidFill>
                  <a:prstClr val="white"/>
                </a:solidFill>
                <a:latin typeface="Calibri"/>
                <a:ea typeface="ＭＳ Ｐゴシック"/>
              </a:endParaRPr>
            </a:p>
          </p:txBody>
        </p:sp>
        <p:pic>
          <p:nvPicPr>
            <p:cNvPr id="8" name="図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49686" y="54917"/>
              <a:ext cx="2933700"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スライド番号プレースホルダー 1"/>
          <p:cNvSpPr>
            <a:spLocks noGrp="1"/>
          </p:cNvSpPr>
          <p:nvPr>
            <p:ph type="sldNum" sz="quarter" idx="12"/>
          </p:nvPr>
        </p:nvSpPr>
        <p:spPr>
          <a:xfrm>
            <a:off x="5817003" y="6356350"/>
            <a:ext cx="2133600" cy="365125"/>
          </a:xfrm>
        </p:spPr>
        <p:txBody>
          <a:bodyPr/>
          <a:lstStyle/>
          <a:p>
            <a:fld id="{59E67337-1844-488F-9223-446C456E9EB2}" type="slidenum">
              <a:rPr lang="ja-JP" altLang="en-US" smtClean="0">
                <a:solidFill>
                  <a:prstClr val="black">
                    <a:tint val="75000"/>
                  </a:prstClr>
                </a:solidFill>
                <a:latin typeface="Calibri"/>
                <a:ea typeface="ＭＳ Ｐゴシック"/>
              </a:rPr>
              <a:pPr/>
              <a:t>1</a:t>
            </a:fld>
            <a:endParaRPr lang="ja-JP" altLang="en-US">
              <a:solidFill>
                <a:prstClr val="black">
                  <a:tint val="75000"/>
                </a:prstClr>
              </a:solidFill>
              <a:latin typeface="Calibri"/>
              <a:ea typeface="ＭＳ Ｐゴシック"/>
            </a:endParaRPr>
          </a:p>
        </p:txBody>
      </p:sp>
      <p:pic>
        <p:nvPicPr>
          <p:cNvPr id="11" name="Picture 10" descr="D:\CNDCS\発表\QENSWINS2012\MLFロゴマークA (1).gif"/>
          <p:cNvPicPr>
            <a:picLocks noChangeAspect="1" noChangeArrowheads="1"/>
          </p:cNvPicPr>
          <p:nvPr/>
        </p:nvPicPr>
        <p:blipFill>
          <a:blip r:embed="rId3"/>
          <a:srcRect/>
          <a:stretch>
            <a:fillRect/>
          </a:stretch>
        </p:blipFill>
        <p:spPr bwMode="auto">
          <a:xfrm>
            <a:off x="683568" y="5805264"/>
            <a:ext cx="568325" cy="655637"/>
          </a:xfrm>
          <a:prstGeom prst="rect">
            <a:avLst/>
          </a:prstGeom>
          <a:noFill/>
          <a:ln w="9525">
            <a:noFill/>
            <a:miter lim="800000"/>
            <a:headEnd/>
            <a:tailEnd/>
          </a:ln>
        </p:spPr>
      </p:pic>
      <p:pic>
        <p:nvPicPr>
          <p:cNvPr id="12" name="Picture 10"/>
          <p:cNvPicPr>
            <a:picLocks noChangeAspect="1" noChangeArrowheads="1"/>
          </p:cNvPicPr>
          <p:nvPr/>
        </p:nvPicPr>
        <p:blipFill>
          <a:blip r:embed="rId4"/>
          <a:srcRect/>
          <a:stretch>
            <a:fillRect/>
          </a:stretch>
        </p:blipFill>
        <p:spPr bwMode="auto">
          <a:xfrm>
            <a:off x="4139952" y="5877272"/>
            <a:ext cx="1081088" cy="617537"/>
          </a:xfrm>
          <a:prstGeom prst="rect">
            <a:avLst/>
          </a:prstGeom>
          <a:noFill/>
          <a:ln w="9525">
            <a:noFill/>
            <a:miter lim="800000"/>
            <a:headEnd/>
            <a:tailEnd/>
          </a:ln>
        </p:spPr>
      </p:pic>
      <p:pic>
        <p:nvPicPr>
          <p:cNvPr id="13" name="Picture 11"/>
          <p:cNvPicPr>
            <a:picLocks noChangeAspect="1" noChangeArrowheads="1"/>
          </p:cNvPicPr>
          <p:nvPr/>
        </p:nvPicPr>
        <p:blipFill>
          <a:blip r:embed="rId5"/>
          <a:srcRect/>
          <a:stretch>
            <a:fillRect/>
          </a:stretch>
        </p:blipFill>
        <p:spPr bwMode="auto">
          <a:xfrm>
            <a:off x="5868144" y="5733256"/>
            <a:ext cx="1676400" cy="779463"/>
          </a:xfrm>
          <a:prstGeom prst="rect">
            <a:avLst/>
          </a:prstGeom>
          <a:noFill/>
          <a:ln w="9525">
            <a:noFill/>
            <a:miter lim="800000"/>
            <a:headEnd/>
            <a:tailEnd/>
          </a:ln>
        </p:spPr>
      </p:pic>
      <p:pic>
        <p:nvPicPr>
          <p:cNvPr id="14" name="Picture 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123728" y="5877272"/>
            <a:ext cx="1306513" cy="598487"/>
          </a:xfrm>
          <a:prstGeom prst="rect">
            <a:avLst/>
          </a:prstGeom>
          <a:noFill/>
          <a:ln w="9525">
            <a:noFill/>
            <a:miter lim="800000"/>
            <a:headEnd/>
            <a:tailEnd/>
          </a:ln>
        </p:spPr>
      </p:pic>
      <p:pic>
        <p:nvPicPr>
          <p:cNvPr id="15" name="図 14" descr="gnavi_to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8344" y="5661248"/>
            <a:ext cx="977900" cy="838200"/>
          </a:xfrm>
          <a:prstGeom prst="rect">
            <a:avLst/>
          </a:prstGeom>
        </p:spPr>
      </p:pic>
      <p:sp>
        <p:nvSpPr>
          <p:cNvPr id="3" name="テキスト ボックス 2"/>
          <p:cNvSpPr txBox="1"/>
          <p:nvPr/>
        </p:nvSpPr>
        <p:spPr>
          <a:xfrm>
            <a:off x="2915816" y="1988840"/>
            <a:ext cx="3442018" cy="830997"/>
          </a:xfrm>
          <a:prstGeom prst="rect">
            <a:avLst/>
          </a:prstGeom>
          <a:noFill/>
        </p:spPr>
        <p:txBody>
          <a:bodyPr wrap="none" rtlCol="0">
            <a:spAutoFit/>
          </a:bodyPr>
          <a:lstStyle/>
          <a:p>
            <a:r>
              <a:rPr lang="en-US" altLang="ja-JP" sz="2400" b="1" dirty="0"/>
              <a:t>ESS – J-PARC Workshop </a:t>
            </a:r>
            <a:endParaRPr lang="en-US" altLang="ja-JP" sz="2400" b="1" dirty="0" smtClean="0"/>
          </a:p>
          <a:p>
            <a:r>
              <a:rPr lang="en-US" altLang="ja-JP" sz="2400" dirty="0" smtClean="0"/>
              <a:t>Lund, 18, 19 </a:t>
            </a:r>
            <a:r>
              <a:rPr lang="en-US" altLang="ja-JP" sz="2400" dirty="0"/>
              <a:t>January </a:t>
            </a:r>
            <a:r>
              <a:rPr lang="en-US" altLang="ja-JP" sz="2400" dirty="0" smtClean="0"/>
              <a:t>2018</a:t>
            </a:r>
            <a:endParaRPr lang="ja-JP" altLang="ja-JP" sz="2400" dirty="0"/>
          </a:p>
        </p:txBody>
      </p:sp>
      <p:pic>
        <p:nvPicPr>
          <p:cNvPr id="17" name="Picture 5" descr="/Users/helenebjorkman/Documents/ESS Corporate/ESS Multiple Frugal Logo files 20130923/ESS_Logo_Frugal_Blue_cmyk.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26894"/>
            <a:ext cx="2880320" cy="1584176"/>
          </a:xfrm>
          <a:prstGeom prst="rect">
            <a:avLst/>
          </a:prstGeom>
          <a:noFill/>
          <a:ln>
            <a:noFill/>
          </a:ln>
        </p:spPr>
      </p:pic>
    </p:spTree>
    <p:extLst>
      <p:ext uri="{BB962C8B-B14F-4D97-AF65-F5344CB8AC3E}">
        <p14:creationId xmlns:p14="http://schemas.microsoft.com/office/powerpoint/2010/main" val="1084831555"/>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写真何でも\全景\1H空撮\IMG_3174.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081795" y="1341443"/>
            <a:ext cx="4990571" cy="390207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F:\写真何でも\全景\140528_1808.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539185" y="1450146"/>
            <a:ext cx="5180075" cy="390207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2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53276" y="763919"/>
            <a:ext cx="1990724" cy="1492738"/>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 name="Text Box 10"/>
          <p:cNvSpPr txBox="1">
            <a:spLocks noChangeArrowheads="1"/>
          </p:cNvSpPr>
          <p:nvPr/>
        </p:nvSpPr>
        <p:spPr bwMode="auto">
          <a:xfrm>
            <a:off x="7155185" y="2263801"/>
            <a:ext cx="62919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7200" eaLnBrk="1" hangingPunct="1"/>
            <a:r>
              <a:rPr lang="en-US" altLang="ja-JP" b="1" dirty="0">
                <a:solidFill>
                  <a:srgbClr val="FF0000"/>
                </a:solidFill>
                <a:latin typeface="Arial" pitchFamily="34" charset="0"/>
                <a:ea typeface="ＭＳ Ｐゴシック" pitchFamily="50" charset="-128"/>
                <a:cs typeface="Arial" pitchFamily="34" charset="0"/>
              </a:rPr>
              <a:t>HRC</a:t>
            </a:r>
          </a:p>
          <a:p>
            <a:pPr algn="ctr" defTabSz="457200" eaLnBrk="1" hangingPunct="1"/>
            <a:r>
              <a:rPr lang="en-US" altLang="ja-JP" sz="1200" b="1" dirty="0">
                <a:solidFill>
                  <a:srgbClr val="FF0000"/>
                </a:solidFill>
                <a:latin typeface="Arial" pitchFamily="34" charset="0"/>
                <a:ea typeface="ＭＳ Ｐゴシック" pitchFamily="50" charset="-128"/>
                <a:cs typeface="Arial" pitchFamily="34" charset="0"/>
              </a:rPr>
              <a:t>BL12</a:t>
            </a:r>
          </a:p>
        </p:txBody>
      </p:sp>
      <p:sp>
        <p:nvSpPr>
          <p:cNvPr id="8" name="Text Box 17"/>
          <p:cNvSpPr txBox="1">
            <a:spLocks noChangeArrowheads="1"/>
          </p:cNvSpPr>
          <p:nvPr/>
        </p:nvSpPr>
        <p:spPr bwMode="auto">
          <a:xfrm>
            <a:off x="4010317" y="2713843"/>
            <a:ext cx="130215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7200" eaLnBrk="1" hangingPunct="1"/>
            <a:r>
              <a:rPr lang="en-US" altLang="ja-JP" b="1" dirty="0">
                <a:solidFill>
                  <a:srgbClr val="FF0000"/>
                </a:solidFill>
                <a:latin typeface="Arial" pitchFamily="34" charset="0"/>
                <a:ea typeface="ＭＳ Ｐゴシック" pitchFamily="50" charset="-128"/>
                <a:cs typeface="Arial" pitchFamily="34" charset="0"/>
              </a:rPr>
              <a:t>4SEASONS</a:t>
            </a:r>
          </a:p>
          <a:p>
            <a:pPr algn="ctr" defTabSz="457200" eaLnBrk="1" hangingPunct="1"/>
            <a:r>
              <a:rPr lang="en-US" altLang="ja-JP" sz="1200" b="1" dirty="0" smtClean="0">
                <a:solidFill>
                  <a:srgbClr val="FF0000"/>
                </a:solidFill>
                <a:latin typeface="Arial" pitchFamily="34" charset="0"/>
                <a:ea typeface="ＭＳ Ｐゴシック" pitchFamily="50" charset="-128"/>
                <a:cs typeface="Arial" pitchFamily="34" charset="0"/>
              </a:rPr>
              <a:t>BL01</a:t>
            </a:r>
          </a:p>
          <a:p>
            <a:pPr algn="ctr" defTabSz="457200" eaLnBrk="1" hangingPunct="1"/>
            <a:r>
              <a:rPr lang="ja-JP" altLang="en-US" sz="1200" b="1" dirty="0" smtClean="0">
                <a:solidFill>
                  <a:srgbClr val="FF0000"/>
                </a:solidFill>
                <a:latin typeface="Arial" pitchFamily="34" charset="0"/>
                <a:ea typeface="ＭＳ Ｐゴシック" pitchFamily="50" charset="-128"/>
                <a:cs typeface="Arial" pitchFamily="34" charset="0"/>
              </a:rPr>
              <a:t>↓</a:t>
            </a:r>
            <a:endParaRPr lang="en-US" altLang="ja-JP" sz="1200" b="1" dirty="0">
              <a:solidFill>
                <a:srgbClr val="FF0000"/>
              </a:solidFill>
              <a:latin typeface="Arial" pitchFamily="34" charset="0"/>
              <a:ea typeface="ＭＳ Ｐゴシック" pitchFamily="50" charset="-128"/>
              <a:cs typeface="Arial" pitchFamily="34" charset="0"/>
            </a:endParaRPr>
          </a:p>
        </p:txBody>
      </p:sp>
      <p:sp>
        <p:nvSpPr>
          <p:cNvPr id="9" name="Text Box 21"/>
          <p:cNvSpPr txBox="1">
            <a:spLocks noChangeArrowheads="1"/>
          </p:cNvSpPr>
          <p:nvPr/>
        </p:nvSpPr>
        <p:spPr bwMode="auto">
          <a:xfrm>
            <a:off x="1609423" y="802401"/>
            <a:ext cx="133211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7200" eaLnBrk="1" hangingPunct="1"/>
            <a:r>
              <a:rPr lang="en-US" altLang="ja-JP" b="1" dirty="0">
                <a:solidFill>
                  <a:srgbClr val="FF0000"/>
                </a:solidFill>
                <a:latin typeface="Arial" pitchFamily="34" charset="0"/>
                <a:ea typeface="ＭＳ Ｐゴシック" pitchFamily="50" charset="-128"/>
                <a:cs typeface="Arial" pitchFamily="34" charset="0"/>
              </a:rPr>
              <a:t>AMATERAS</a:t>
            </a:r>
            <a:endParaRPr lang="en-US" altLang="ja-JP" sz="1200" b="1" dirty="0">
              <a:solidFill>
                <a:srgbClr val="FF0000"/>
              </a:solidFill>
              <a:latin typeface="Arial" pitchFamily="34" charset="0"/>
              <a:ea typeface="ＭＳ Ｐゴシック" pitchFamily="50" charset="-128"/>
              <a:cs typeface="Arial" pitchFamily="34" charset="0"/>
            </a:endParaRPr>
          </a:p>
          <a:p>
            <a:pPr algn="ctr" defTabSz="457200" eaLnBrk="1" hangingPunct="1"/>
            <a:r>
              <a:rPr lang="en-US" altLang="ja-JP" sz="1200" b="1" dirty="0" smtClean="0">
                <a:solidFill>
                  <a:srgbClr val="FF0000"/>
                </a:solidFill>
                <a:latin typeface="Arial" pitchFamily="34" charset="0"/>
                <a:ea typeface="ＭＳ Ｐゴシック" pitchFamily="50" charset="-128"/>
                <a:cs typeface="Arial" pitchFamily="34" charset="0"/>
              </a:rPr>
              <a:t>BL14</a:t>
            </a:r>
          </a:p>
          <a:p>
            <a:pPr algn="ctr" defTabSz="457200" eaLnBrk="1" hangingPunct="1"/>
            <a:r>
              <a:rPr lang="ja-JP" altLang="en-US" sz="1200" b="1" dirty="0">
                <a:solidFill>
                  <a:srgbClr val="FF0000"/>
                </a:solidFill>
                <a:latin typeface="Arial" pitchFamily="34" charset="0"/>
                <a:ea typeface="ＭＳ Ｐゴシック" pitchFamily="50" charset="-128"/>
                <a:cs typeface="Arial" pitchFamily="34" charset="0"/>
              </a:rPr>
              <a:t>↓</a:t>
            </a:r>
            <a:endParaRPr lang="en-US" altLang="ja-JP" sz="1200" b="1" dirty="0">
              <a:solidFill>
                <a:srgbClr val="FF0000"/>
              </a:solidFill>
              <a:latin typeface="Arial" pitchFamily="34" charset="0"/>
              <a:ea typeface="ＭＳ Ｐゴシック" pitchFamily="50" charset="-128"/>
              <a:cs typeface="Arial" pitchFamily="34" charset="0"/>
            </a:endParaRPr>
          </a:p>
        </p:txBody>
      </p:sp>
      <p:sp>
        <p:nvSpPr>
          <p:cNvPr id="10" name="Text Box 27"/>
          <p:cNvSpPr txBox="1">
            <a:spLocks noChangeArrowheads="1"/>
          </p:cNvSpPr>
          <p:nvPr/>
        </p:nvSpPr>
        <p:spPr bwMode="auto">
          <a:xfrm>
            <a:off x="4129417" y="1332246"/>
            <a:ext cx="246523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defTabSz="457200" eaLnBrk="1" hangingPunct="1"/>
            <a:r>
              <a:rPr lang="en-US" altLang="ja-JP" b="1" dirty="0" smtClean="0">
                <a:solidFill>
                  <a:srgbClr val="FFFF66"/>
                </a:solidFill>
                <a:latin typeface="Arial" pitchFamily="34" charset="0"/>
                <a:ea typeface="ＭＳ Ｐゴシック" pitchFamily="50" charset="-128"/>
                <a:cs typeface="Arial" pitchFamily="34" charset="0"/>
              </a:rPr>
              <a:t>Experimental Hall No. 1</a:t>
            </a:r>
            <a:endParaRPr lang="en-US" altLang="ja-JP" b="1" dirty="0">
              <a:solidFill>
                <a:srgbClr val="FFFF66"/>
              </a:solidFill>
              <a:latin typeface="Arial" pitchFamily="34" charset="0"/>
              <a:ea typeface="ＭＳ Ｐゴシック" pitchFamily="50" charset="-128"/>
              <a:cs typeface="Arial" pitchFamily="34" charset="0"/>
            </a:endParaRPr>
          </a:p>
        </p:txBody>
      </p:sp>
      <p:sp>
        <p:nvSpPr>
          <p:cNvPr id="11" name="Text Box 28"/>
          <p:cNvSpPr txBox="1">
            <a:spLocks noChangeArrowheads="1"/>
          </p:cNvSpPr>
          <p:nvPr/>
        </p:nvSpPr>
        <p:spPr bwMode="auto">
          <a:xfrm>
            <a:off x="77588" y="925514"/>
            <a:ext cx="147328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defTabSz="457200" eaLnBrk="1" hangingPunct="1"/>
            <a:r>
              <a:rPr lang="en-US" altLang="ja-JP" b="1" dirty="0" smtClean="0">
                <a:solidFill>
                  <a:srgbClr val="FFFF66"/>
                </a:solidFill>
                <a:latin typeface="Arial" pitchFamily="34" charset="0"/>
                <a:ea typeface="ＭＳ Ｐゴシック" pitchFamily="50" charset="-128"/>
                <a:cs typeface="Arial" pitchFamily="34" charset="0"/>
              </a:rPr>
              <a:t>Experimental </a:t>
            </a:r>
            <a:endParaRPr lang="en-US" altLang="ja-JP" b="1" dirty="0">
              <a:solidFill>
                <a:srgbClr val="FFFF66"/>
              </a:solidFill>
              <a:latin typeface="Arial" pitchFamily="34" charset="0"/>
              <a:ea typeface="ＭＳ Ｐゴシック" pitchFamily="50" charset="-128"/>
              <a:cs typeface="Arial" pitchFamily="34" charset="0"/>
            </a:endParaRPr>
          </a:p>
          <a:p>
            <a:pPr defTabSz="457200" eaLnBrk="1" hangingPunct="1"/>
            <a:r>
              <a:rPr lang="en-US" altLang="ja-JP" b="1" dirty="0" smtClean="0">
                <a:solidFill>
                  <a:srgbClr val="FFFF66"/>
                </a:solidFill>
                <a:latin typeface="Arial" pitchFamily="34" charset="0"/>
                <a:ea typeface="ＭＳ Ｐゴシック" pitchFamily="50" charset="-128"/>
                <a:cs typeface="Arial" pitchFamily="34" charset="0"/>
              </a:rPr>
              <a:t>Hall No. 2 </a:t>
            </a:r>
            <a:endParaRPr lang="en-US" altLang="ja-JP" b="1" dirty="0">
              <a:solidFill>
                <a:srgbClr val="FFFF66"/>
              </a:solidFill>
              <a:latin typeface="Arial" pitchFamily="34" charset="0"/>
              <a:ea typeface="ＭＳ Ｐゴシック" pitchFamily="50" charset="-128"/>
              <a:cs typeface="Arial" pitchFamily="34" charset="0"/>
            </a:endParaRPr>
          </a:p>
        </p:txBody>
      </p:sp>
      <p:sp>
        <p:nvSpPr>
          <p:cNvPr id="12" name="Text Box 17"/>
          <p:cNvSpPr txBox="1">
            <a:spLocks noChangeArrowheads="1"/>
          </p:cNvSpPr>
          <p:nvPr/>
        </p:nvSpPr>
        <p:spPr bwMode="auto">
          <a:xfrm>
            <a:off x="4621365" y="4206881"/>
            <a:ext cx="62158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7200" eaLnBrk="1" hangingPunct="1"/>
            <a:r>
              <a:rPr lang="en-US" altLang="ja-JP" b="1" dirty="0">
                <a:solidFill>
                  <a:srgbClr val="FF0000"/>
                </a:solidFill>
                <a:latin typeface="Arial" pitchFamily="34" charset="0"/>
                <a:ea typeface="ＭＳ Ｐゴシック" pitchFamily="50" charset="-128"/>
                <a:cs typeface="Arial" pitchFamily="34" charset="0"/>
              </a:rPr>
              <a:t>DNA</a:t>
            </a:r>
          </a:p>
          <a:p>
            <a:pPr algn="ctr" defTabSz="457200" eaLnBrk="1" hangingPunct="1"/>
            <a:r>
              <a:rPr lang="en-US" altLang="ja-JP" sz="1200" b="1" dirty="0">
                <a:solidFill>
                  <a:srgbClr val="FF0000"/>
                </a:solidFill>
                <a:latin typeface="Arial" pitchFamily="34" charset="0"/>
                <a:ea typeface="ＭＳ Ｐゴシック" pitchFamily="50" charset="-128"/>
                <a:cs typeface="Arial" pitchFamily="34" charset="0"/>
              </a:rPr>
              <a:t>BL02</a:t>
            </a:r>
          </a:p>
          <a:p>
            <a:pPr algn="ctr" defTabSz="457200" eaLnBrk="1" hangingPunct="1"/>
            <a:r>
              <a:rPr lang="ja-JP" altLang="en-US" b="1" dirty="0">
                <a:solidFill>
                  <a:srgbClr val="FF0000"/>
                </a:solidFill>
                <a:latin typeface="Arial" pitchFamily="34" charset="0"/>
                <a:ea typeface="ＭＳ Ｐゴシック" pitchFamily="50" charset="-128"/>
                <a:cs typeface="Arial" pitchFamily="34" charset="0"/>
              </a:rPr>
              <a:t>↓</a:t>
            </a:r>
            <a:endParaRPr lang="en-US" altLang="ja-JP" b="1" dirty="0">
              <a:solidFill>
                <a:srgbClr val="FF0000"/>
              </a:solidFill>
              <a:latin typeface="Arial" pitchFamily="34" charset="0"/>
              <a:ea typeface="ＭＳ Ｐゴシック" pitchFamily="50" charset="-128"/>
              <a:cs typeface="Arial" pitchFamily="34" charset="0"/>
            </a:endParaRPr>
          </a:p>
        </p:txBody>
      </p:sp>
      <p:sp>
        <p:nvSpPr>
          <p:cNvPr id="13" name="円/楕円 1"/>
          <p:cNvSpPr>
            <a:spLocks noChangeArrowheads="1"/>
          </p:cNvSpPr>
          <p:nvPr/>
        </p:nvSpPr>
        <p:spPr bwMode="auto">
          <a:xfrm>
            <a:off x="7148317" y="1217906"/>
            <a:ext cx="642937" cy="515937"/>
          </a:xfrm>
          <a:prstGeom prst="ellipse">
            <a:avLst/>
          </a:prstGeom>
          <a:noFill/>
          <a:ln w="28575" algn="ctr">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a:endParaRPr lang="en-US" dirty="0">
              <a:solidFill>
                <a:prstClr val="black"/>
              </a:solidFill>
              <a:latin typeface="Calibri"/>
              <a:ea typeface="ＭＳ Ｐゴシック" pitchFamily="50" charset="-128"/>
            </a:endParaRPr>
          </a:p>
        </p:txBody>
      </p:sp>
      <p:sp>
        <p:nvSpPr>
          <p:cNvPr id="14" name="円/楕円 31"/>
          <p:cNvSpPr>
            <a:spLocks noChangeArrowheads="1"/>
          </p:cNvSpPr>
          <p:nvPr/>
        </p:nvSpPr>
        <p:spPr bwMode="auto">
          <a:xfrm>
            <a:off x="7783453" y="1210056"/>
            <a:ext cx="642938" cy="515937"/>
          </a:xfrm>
          <a:prstGeom prst="ellipse">
            <a:avLst/>
          </a:prstGeom>
          <a:noFill/>
          <a:ln w="28575" algn="ctr">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a:endParaRPr lang="en-US" dirty="0">
              <a:solidFill>
                <a:prstClr val="black"/>
              </a:solidFill>
              <a:latin typeface="Calibri"/>
              <a:ea typeface="ＭＳ Ｐゴシック" pitchFamily="50" charset="-128"/>
            </a:endParaRPr>
          </a:p>
        </p:txBody>
      </p:sp>
      <p:cxnSp>
        <p:nvCxnSpPr>
          <p:cNvPr id="15" name="直線矢印コネクタ 3"/>
          <p:cNvCxnSpPr>
            <a:cxnSpLocks noChangeShapeType="1"/>
          </p:cNvCxnSpPr>
          <p:nvPr/>
        </p:nvCxnSpPr>
        <p:spPr bwMode="auto">
          <a:xfrm>
            <a:off x="8107164" y="1681537"/>
            <a:ext cx="41474" cy="748132"/>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xmlns="">
                <a:noFill/>
              </a14:hiddenFill>
            </a:ext>
          </a:extLst>
        </p:spPr>
      </p:cxnSp>
      <p:cxnSp>
        <p:nvCxnSpPr>
          <p:cNvPr id="16" name="直線矢印コネクタ 34"/>
          <p:cNvCxnSpPr>
            <a:cxnSpLocks noChangeShapeType="1"/>
          </p:cNvCxnSpPr>
          <p:nvPr/>
        </p:nvCxnSpPr>
        <p:spPr bwMode="auto">
          <a:xfrm flipH="1" flipV="1">
            <a:off x="4012019" y="1238251"/>
            <a:ext cx="3132326" cy="272036"/>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xmlns="">
                <a:noFill/>
              </a14:hiddenFill>
            </a:ext>
          </a:extLst>
        </p:spPr>
      </p:cxnSp>
      <p:sp>
        <p:nvSpPr>
          <p:cNvPr id="17" name="Text Box 17"/>
          <p:cNvSpPr txBox="1">
            <a:spLocks noChangeArrowheads="1"/>
          </p:cNvSpPr>
          <p:nvPr/>
        </p:nvSpPr>
        <p:spPr bwMode="auto">
          <a:xfrm>
            <a:off x="2502399" y="4291417"/>
            <a:ext cx="106241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7200" eaLnBrk="1" hangingPunct="1"/>
            <a:r>
              <a:rPr lang="en-US" altLang="ja-JP" b="1" dirty="0">
                <a:solidFill>
                  <a:srgbClr val="FF0000"/>
                </a:solidFill>
                <a:latin typeface="Arial" pitchFamily="34" charset="0"/>
                <a:ea typeface="ＭＳ Ｐゴシック" pitchFamily="50" charset="-128"/>
                <a:cs typeface="Arial" pitchFamily="34" charset="0"/>
              </a:rPr>
              <a:t>POLANO</a:t>
            </a:r>
          </a:p>
          <a:p>
            <a:pPr algn="ctr" defTabSz="457200" eaLnBrk="1" hangingPunct="1"/>
            <a:r>
              <a:rPr lang="en-US" altLang="ja-JP" sz="1200" b="1" dirty="0" smtClean="0">
                <a:solidFill>
                  <a:srgbClr val="FF0000"/>
                </a:solidFill>
                <a:latin typeface="Arial" pitchFamily="34" charset="0"/>
                <a:ea typeface="ＭＳ Ｐゴシック" pitchFamily="50" charset="-128"/>
                <a:cs typeface="Arial" pitchFamily="34" charset="0"/>
              </a:rPr>
              <a:t>BL23</a:t>
            </a:r>
            <a:endParaRPr lang="en-US" altLang="ja-JP" b="1" dirty="0">
              <a:solidFill>
                <a:srgbClr val="FF0000"/>
              </a:solidFill>
              <a:latin typeface="Arial" pitchFamily="34" charset="0"/>
              <a:ea typeface="ＭＳ Ｐゴシック" pitchFamily="50" charset="-128"/>
              <a:cs typeface="Arial" pitchFamily="34" charset="0"/>
            </a:endParaRPr>
          </a:p>
        </p:txBody>
      </p:sp>
      <p:sp>
        <p:nvSpPr>
          <p:cNvPr id="18" name="Text Box 17"/>
          <p:cNvSpPr txBox="1">
            <a:spLocks noChangeArrowheads="1"/>
          </p:cNvSpPr>
          <p:nvPr/>
        </p:nvSpPr>
        <p:spPr bwMode="auto">
          <a:xfrm>
            <a:off x="7294314" y="3577974"/>
            <a:ext cx="117802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7200" eaLnBrk="1" hangingPunct="1"/>
            <a:r>
              <a:rPr lang="en-US" altLang="ja-JP" b="1" dirty="0">
                <a:solidFill>
                  <a:srgbClr val="FF0000"/>
                </a:solidFill>
                <a:latin typeface="Arial" pitchFamily="34" charset="0"/>
                <a:ea typeface="ＭＳ Ｐゴシック" pitchFamily="50" charset="-128"/>
                <a:cs typeface="Arial" pitchFamily="34" charset="0"/>
              </a:rPr>
              <a:t>VIN ROSE</a:t>
            </a:r>
          </a:p>
          <a:p>
            <a:pPr algn="ctr" defTabSz="457200" eaLnBrk="1" hangingPunct="1"/>
            <a:r>
              <a:rPr lang="en-US" altLang="ja-JP" sz="1200" b="1" dirty="0">
                <a:solidFill>
                  <a:srgbClr val="FF0000"/>
                </a:solidFill>
                <a:latin typeface="Arial" pitchFamily="34" charset="0"/>
                <a:ea typeface="ＭＳ Ｐゴシック" pitchFamily="50" charset="-128"/>
                <a:cs typeface="Arial" pitchFamily="34" charset="0"/>
              </a:rPr>
              <a:t>BL06</a:t>
            </a:r>
          </a:p>
        </p:txBody>
      </p:sp>
      <p:pic>
        <p:nvPicPr>
          <p:cNvPr id="19" name="図 1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7339995">
            <a:off x="9588750" y="1519227"/>
            <a:ext cx="338781" cy="448444"/>
          </a:xfrm>
          <a:prstGeom prst="rect">
            <a:avLst/>
          </a:prstGeom>
        </p:spPr>
      </p:pic>
      <p:pic>
        <p:nvPicPr>
          <p:cNvPr id="20" name="Picture 3" descr="D:\CNDCS\発表\共通に使えそうなのはここに入れろ\写真\DCIM0507.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549775" y="5187950"/>
            <a:ext cx="4362450" cy="1612900"/>
          </a:xfrm>
          <a:prstGeom prst="rect">
            <a:avLst/>
          </a:prstGeom>
          <a:noFill/>
          <a:ln w="19050">
            <a:solidFill>
              <a:srgbClr val="FF9900"/>
            </a:solidFill>
            <a:miter lim="800000"/>
            <a:headEnd/>
            <a:tailEnd/>
          </a:ln>
        </p:spPr>
      </p:pic>
      <p:sp>
        <p:nvSpPr>
          <p:cNvPr id="21" name="Text Box 18"/>
          <p:cNvSpPr txBox="1">
            <a:spLocks noChangeArrowheads="1"/>
          </p:cNvSpPr>
          <p:nvPr/>
        </p:nvSpPr>
        <p:spPr bwMode="auto">
          <a:xfrm>
            <a:off x="7891613" y="5287169"/>
            <a:ext cx="1069561"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S-HRPD</a:t>
            </a:r>
            <a:endParaRPr lang="en-US" altLang="ja-JP" sz="1200" b="1" dirty="0">
              <a:solidFill>
                <a:srgbClr val="FF0000"/>
              </a:solidFill>
              <a:latin typeface="Arial" charset="0"/>
              <a:ea typeface="ＭＳ Ｐゴシック" charset="-128"/>
            </a:endParaRPr>
          </a:p>
          <a:p>
            <a:pPr algn="ctr" defTabSz="457200"/>
            <a:r>
              <a:rPr lang="en-US" altLang="ja-JP" sz="1200" b="1" dirty="0">
                <a:solidFill>
                  <a:srgbClr val="FF0000"/>
                </a:solidFill>
                <a:latin typeface="Arial" charset="0"/>
                <a:ea typeface="ＭＳ Ｐゴシック" charset="-128"/>
              </a:rPr>
              <a:t>BL08</a:t>
            </a:r>
          </a:p>
        </p:txBody>
      </p:sp>
      <p:sp>
        <p:nvSpPr>
          <p:cNvPr id="22" name="Text Box 19"/>
          <p:cNvSpPr txBox="1">
            <a:spLocks noChangeArrowheads="1"/>
          </p:cNvSpPr>
          <p:nvPr/>
        </p:nvSpPr>
        <p:spPr bwMode="auto">
          <a:xfrm>
            <a:off x="6034299" y="5303044"/>
            <a:ext cx="890125"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SPICA</a:t>
            </a:r>
            <a:endParaRPr lang="en-US" altLang="ja-JP" sz="1200" b="1" dirty="0">
              <a:solidFill>
                <a:srgbClr val="FF0000"/>
              </a:solidFill>
              <a:latin typeface="Arial" charset="0"/>
              <a:ea typeface="ＭＳ Ｐゴシック" charset="-128"/>
            </a:endParaRPr>
          </a:p>
          <a:p>
            <a:pPr algn="ctr" defTabSz="457200"/>
            <a:r>
              <a:rPr lang="en-US" altLang="ja-JP" sz="1200" b="1" dirty="0">
                <a:solidFill>
                  <a:srgbClr val="FF0000"/>
                </a:solidFill>
                <a:latin typeface="Arial" charset="0"/>
                <a:ea typeface="ＭＳ Ｐゴシック" charset="-128"/>
              </a:rPr>
              <a:t>BL09</a:t>
            </a:r>
          </a:p>
        </p:txBody>
      </p:sp>
      <p:pic>
        <p:nvPicPr>
          <p:cNvPr id="23" name="Picture 9" descr="IMG_2823"/>
          <p:cNvPicPr>
            <a:picLocks noChangeAspect="1" noChangeArrowheads="1"/>
          </p:cNvPicPr>
          <p:nvPr/>
        </p:nvPicPr>
        <p:blipFill>
          <a:blip r:embed="rId7"/>
          <a:srcRect/>
          <a:stretch>
            <a:fillRect/>
          </a:stretch>
        </p:blipFill>
        <p:spPr bwMode="auto">
          <a:xfrm>
            <a:off x="7966077" y="5976944"/>
            <a:ext cx="1146175" cy="860425"/>
          </a:xfrm>
          <a:prstGeom prst="rect">
            <a:avLst/>
          </a:prstGeom>
          <a:noFill/>
          <a:ln w="19050">
            <a:solidFill>
              <a:srgbClr val="FF9900"/>
            </a:solidFill>
            <a:miter lim="800000"/>
            <a:headEnd/>
            <a:tailEnd/>
          </a:ln>
        </p:spPr>
      </p:pic>
      <p:sp>
        <p:nvSpPr>
          <p:cNvPr id="29" name="Text Box 22"/>
          <p:cNvSpPr txBox="1">
            <a:spLocks noChangeArrowheads="1"/>
          </p:cNvSpPr>
          <p:nvPr/>
        </p:nvSpPr>
        <p:spPr bwMode="auto">
          <a:xfrm>
            <a:off x="1737696" y="1387338"/>
            <a:ext cx="1039467"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TAIKAN</a:t>
            </a:r>
            <a:endParaRPr lang="en-US" altLang="ja-JP" sz="1200" b="1" dirty="0">
              <a:solidFill>
                <a:srgbClr val="FF0000"/>
              </a:solidFill>
              <a:latin typeface="Arial" charset="0"/>
              <a:ea typeface="ＭＳ Ｐゴシック" charset="-128"/>
            </a:endParaRPr>
          </a:p>
          <a:p>
            <a:pPr algn="ctr" defTabSz="457200"/>
            <a:r>
              <a:rPr lang="en-US" altLang="ja-JP" sz="1200" b="1" dirty="0">
                <a:solidFill>
                  <a:srgbClr val="FF0000"/>
                </a:solidFill>
                <a:latin typeface="Arial" charset="0"/>
                <a:ea typeface="ＭＳ Ｐゴシック" charset="-128"/>
              </a:rPr>
              <a:t>BL15</a:t>
            </a:r>
          </a:p>
        </p:txBody>
      </p:sp>
      <p:sp>
        <p:nvSpPr>
          <p:cNvPr id="30" name="Text Box 23"/>
          <p:cNvSpPr txBox="1">
            <a:spLocks noChangeArrowheads="1"/>
          </p:cNvSpPr>
          <p:nvPr/>
        </p:nvSpPr>
        <p:spPr bwMode="auto">
          <a:xfrm>
            <a:off x="2627601" y="1723618"/>
            <a:ext cx="890012"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SOFIA</a:t>
            </a:r>
            <a:endParaRPr lang="en-US" altLang="ja-JP" sz="1200" b="1" dirty="0">
              <a:solidFill>
                <a:srgbClr val="FF0000"/>
              </a:solidFill>
              <a:latin typeface="Arial" charset="0"/>
              <a:ea typeface="ＭＳ Ｐゴシック" charset="-128"/>
            </a:endParaRPr>
          </a:p>
          <a:p>
            <a:pPr algn="ctr" defTabSz="457200"/>
            <a:r>
              <a:rPr lang="en-US" altLang="ja-JP" sz="1200" b="1" dirty="0">
                <a:solidFill>
                  <a:srgbClr val="FF0000"/>
                </a:solidFill>
                <a:latin typeface="Arial" charset="0"/>
                <a:ea typeface="ＭＳ Ｐゴシック" charset="-128"/>
              </a:rPr>
              <a:t>BL16</a:t>
            </a:r>
          </a:p>
        </p:txBody>
      </p:sp>
      <p:sp>
        <p:nvSpPr>
          <p:cNvPr id="31" name="Text Box 24"/>
          <p:cNvSpPr txBox="1">
            <a:spLocks noChangeArrowheads="1"/>
          </p:cNvSpPr>
          <p:nvPr/>
        </p:nvSpPr>
        <p:spPr bwMode="auto">
          <a:xfrm>
            <a:off x="-56060" y="2429669"/>
            <a:ext cx="1287532"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iMATERIA</a:t>
            </a:r>
            <a:endParaRPr lang="en-US" altLang="ja-JP" sz="1200" b="1" dirty="0">
              <a:solidFill>
                <a:srgbClr val="FF0000"/>
              </a:solidFill>
              <a:latin typeface="Arial" charset="0"/>
              <a:ea typeface="ＭＳ Ｐゴシック" charset="-128"/>
            </a:endParaRPr>
          </a:p>
          <a:p>
            <a:pPr algn="ctr" defTabSz="457200"/>
            <a:r>
              <a:rPr lang="en-US" altLang="ja-JP" sz="1200" b="1" dirty="0">
                <a:solidFill>
                  <a:srgbClr val="FF0000"/>
                </a:solidFill>
                <a:latin typeface="Arial" charset="0"/>
                <a:ea typeface="ＭＳ Ｐゴシック" charset="-128"/>
              </a:rPr>
              <a:t>BL20</a:t>
            </a:r>
          </a:p>
        </p:txBody>
      </p:sp>
      <p:sp>
        <p:nvSpPr>
          <p:cNvPr id="32" name="Text Box 25"/>
          <p:cNvSpPr txBox="1">
            <a:spLocks noChangeArrowheads="1"/>
          </p:cNvSpPr>
          <p:nvPr/>
        </p:nvSpPr>
        <p:spPr bwMode="auto">
          <a:xfrm>
            <a:off x="1838083" y="2773362"/>
            <a:ext cx="838691"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NOVA</a:t>
            </a:r>
            <a:endParaRPr lang="en-US" altLang="ja-JP" sz="1200" b="1" dirty="0">
              <a:solidFill>
                <a:srgbClr val="FF0000"/>
              </a:solidFill>
              <a:latin typeface="Arial" charset="0"/>
              <a:ea typeface="ＭＳ Ｐゴシック" charset="-128"/>
            </a:endParaRPr>
          </a:p>
          <a:p>
            <a:pPr algn="ctr" defTabSz="457200"/>
            <a:r>
              <a:rPr lang="en-US" altLang="ja-JP" sz="1200" b="1" dirty="0">
                <a:solidFill>
                  <a:srgbClr val="FF0000"/>
                </a:solidFill>
                <a:latin typeface="Arial" charset="0"/>
                <a:ea typeface="ＭＳ Ｐゴシック" charset="-128"/>
              </a:rPr>
              <a:t>BL21</a:t>
            </a:r>
          </a:p>
        </p:txBody>
      </p:sp>
      <p:sp>
        <p:nvSpPr>
          <p:cNvPr id="33" name="Text Box 23"/>
          <p:cNvSpPr txBox="1">
            <a:spLocks noChangeArrowheads="1"/>
          </p:cNvSpPr>
          <p:nvPr/>
        </p:nvSpPr>
        <p:spPr bwMode="auto">
          <a:xfrm>
            <a:off x="916499" y="1976611"/>
            <a:ext cx="1338828"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SHARAKU</a:t>
            </a:r>
            <a:endParaRPr lang="en-US" altLang="ja-JP" sz="1200" b="1" dirty="0">
              <a:solidFill>
                <a:srgbClr val="FF0000"/>
              </a:solidFill>
              <a:latin typeface="Arial" charset="0"/>
              <a:ea typeface="ＭＳ Ｐゴシック" charset="-128"/>
            </a:endParaRPr>
          </a:p>
          <a:p>
            <a:pPr algn="ctr" defTabSz="457200"/>
            <a:r>
              <a:rPr lang="en-US" altLang="ja-JP" sz="1200" b="1" dirty="0">
                <a:solidFill>
                  <a:srgbClr val="FF0000"/>
                </a:solidFill>
                <a:latin typeface="Arial" charset="0"/>
                <a:ea typeface="ＭＳ Ｐゴシック" charset="-128"/>
              </a:rPr>
              <a:t>BL17</a:t>
            </a:r>
          </a:p>
        </p:txBody>
      </p:sp>
      <p:sp>
        <p:nvSpPr>
          <p:cNvPr id="34" name="Text Box 17"/>
          <p:cNvSpPr txBox="1">
            <a:spLocks noChangeArrowheads="1"/>
          </p:cNvSpPr>
          <p:nvPr/>
        </p:nvSpPr>
        <p:spPr bwMode="auto">
          <a:xfrm>
            <a:off x="1870756" y="3349640"/>
            <a:ext cx="9142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7200" eaLnBrk="1" hangingPunct="1"/>
            <a:r>
              <a:rPr lang="en-US" altLang="ja-JP" b="1" dirty="0" smtClean="0">
                <a:solidFill>
                  <a:srgbClr val="FF0000"/>
                </a:solidFill>
                <a:latin typeface="Arial" pitchFamily="34" charset="0"/>
                <a:ea typeface="ＭＳ Ｐゴシック" pitchFamily="50" charset="-128"/>
                <a:cs typeface="Arial" pitchFamily="34" charset="0"/>
              </a:rPr>
              <a:t>RADEN</a:t>
            </a:r>
            <a:endParaRPr lang="en-US" altLang="ja-JP" b="1" dirty="0">
              <a:solidFill>
                <a:srgbClr val="FF0000"/>
              </a:solidFill>
              <a:latin typeface="Arial" pitchFamily="34" charset="0"/>
              <a:ea typeface="ＭＳ Ｐゴシック" pitchFamily="50" charset="-128"/>
              <a:cs typeface="Arial" pitchFamily="34" charset="0"/>
            </a:endParaRPr>
          </a:p>
          <a:p>
            <a:pPr algn="ctr" defTabSz="457200" eaLnBrk="1" hangingPunct="1"/>
            <a:r>
              <a:rPr lang="en-US" altLang="ja-JP" sz="1200" b="1" dirty="0" smtClean="0">
                <a:solidFill>
                  <a:srgbClr val="FF0000"/>
                </a:solidFill>
                <a:latin typeface="Arial" pitchFamily="34" charset="0"/>
                <a:ea typeface="ＭＳ Ｐゴシック" pitchFamily="50" charset="-128"/>
                <a:cs typeface="Arial" pitchFamily="34" charset="0"/>
              </a:rPr>
              <a:t>BL22</a:t>
            </a:r>
            <a:endParaRPr lang="en-US" altLang="ja-JP" b="1" dirty="0">
              <a:solidFill>
                <a:srgbClr val="FF0000"/>
              </a:solidFill>
              <a:latin typeface="Arial" pitchFamily="34" charset="0"/>
              <a:ea typeface="ＭＳ Ｐゴシック" pitchFamily="50" charset="-128"/>
              <a:cs typeface="Arial" pitchFamily="34" charset="0"/>
            </a:endParaRPr>
          </a:p>
        </p:txBody>
      </p:sp>
      <p:sp>
        <p:nvSpPr>
          <p:cNvPr id="35" name="Text Box 11"/>
          <p:cNvSpPr txBox="1">
            <a:spLocks noChangeArrowheads="1"/>
          </p:cNvSpPr>
          <p:nvPr/>
        </p:nvSpPr>
        <p:spPr bwMode="auto">
          <a:xfrm>
            <a:off x="7892036" y="2593182"/>
            <a:ext cx="1107996"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PLANET</a:t>
            </a:r>
            <a:endParaRPr lang="en-US" altLang="ja-JP" sz="1200" b="1" dirty="0">
              <a:solidFill>
                <a:srgbClr val="FF0000"/>
              </a:solidFill>
              <a:latin typeface="Arial" charset="0"/>
              <a:ea typeface="ＭＳ Ｐゴシック" charset="-128"/>
            </a:endParaRPr>
          </a:p>
          <a:p>
            <a:pPr algn="ctr" defTabSz="457200"/>
            <a:r>
              <a:rPr lang="en-US" altLang="ja-JP" sz="1200" b="1" dirty="0">
                <a:solidFill>
                  <a:srgbClr val="FF0000"/>
                </a:solidFill>
                <a:latin typeface="Arial" charset="0"/>
                <a:ea typeface="ＭＳ Ｐゴシック" charset="-128"/>
              </a:rPr>
              <a:t>BL11</a:t>
            </a:r>
          </a:p>
        </p:txBody>
      </p:sp>
      <p:sp>
        <p:nvSpPr>
          <p:cNvPr id="36" name="Text Box 12"/>
          <p:cNvSpPr txBox="1">
            <a:spLocks noChangeArrowheads="1"/>
          </p:cNvSpPr>
          <p:nvPr/>
        </p:nvSpPr>
        <p:spPr bwMode="auto">
          <a:xfrm>
            <a:off x="6442203" y="2682748"/>
            <a:ext cx="1210563"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NOBORU</a:t>
            </a:r>
            <a:endParaRPr lang="en-US" altLang="ja-JP" sz="1200" b="1" dirty="0">
              <a:solidFill>
                <a:srgbClr val="FF0000"/>
              </a:solidFill>
              <a:latin typeface="Arial" charset="0"/>
              <a:ea typeface="ＭＳ Ｐゴシック" charset="-128"/>
            </a:endParaRPr>
          </a:p>
          <a:p>
            <a:pPr algn="ctr" defTabSz="457200"/>
            <a:r>
              <a:rPr lang="en-US" altLang="ja-JP" sz="1200" b="1" dirty="0">
                <a:solidFill>
                  <a:srgbClr val="FF0000"/>
                </a:solidFill>
                <a:latin typeface="Arial" charset="0"/>
                <a:ea typeface="ＭＳ Ｐゴシック" charset="-128"/>
              </a:rPr>
              <a:t>BL10</a:t>
            </a:r>
          </a:p>
        </p:txBody>
      </p:sp>
      <p:sp>
        <p:nvSpPr>
          <p:cNvPr id="37" name="Text Box 14"/>
          <p:cNvSpPr txBox="1">
            <a:spLocks noChangeArrowheads="1"/>
          </p:cNvSpPr>
          <p:nvPr/>
        </p:nvSpPr>
        <p:spPr bwMode="auto">
          <a:xfrm>
            <a:off x="6049312" y="2947066"/>
            <a:ext cx="680708"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NOP</a:t>
            </a:r>
          </a:p>
          <a:p>
            <a:pPr algn="ctr" defTabSz="457200"/>
            <a:r>
              <a:rPr lang="en-US" altLang="ja-JP" sz="1200" b="1" dirty="0">
                <a:solidFill>
                  <a:srgbClr val="FF0000"/>
                </a:solidFill>
                <a:latin typeface="Arial" charset="0"/>
                <a:ea typeface="ＭＳ Ｐゴシック" charset="-128"/>
              </a:rPr>
              <a:t>BL05</a:t>
            </a:r>
          </a:p>
        </p:txBody>
      </p:sp>
      <p:sp>
        <p:nvSpPr>
          <p:cNvPr id="38" name="Text Box 15"/>
          <p:cNvSpPr txBox="1">
            <a:spLocks noChangeArrowheads="1"/>
          </p:cNvSpPr>
          <p:nvPr/>
        </p:nvSpPr>
        <p:spPr bwMode="auto">
          <a:xfrm>
            <a:off x="6138962" y="3851818"/>
            <a:ext cx="915598"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ANNRI</a:t>
            </a:r>
          </a:p>
          <a:p>
            <a:pPr algn="ctr" defTabSz="457200"/>
            <a:r>
              <a:rPr lang="en-US" altLang="ja-JP" sz="1200" b="1" dirty="0">
                <a:solidFill>
                  <a:srgbClr val="FF0000"/>
                </a:solidFill>
                <a:latin typeface="Arial" charset="0"/>
                <a:ea typeface="ＭＳ Ｐゴシック" charset="-128"/>
              </a:rPr>
              <a:t>BL04</a:t>
            </a:r>
          </a:p>
        </p:txBody>
      </p:sp>
      <p:sp>
        <p:nvSpPr>
          <p:cNvPr id="39" name="Text Box 16"/>
          <p:cNvSpPr txBox="1">
            <a:spLocks noChangeArrowheads="1"/>
          </p:cNvSpPr>
          <p:nvPr/>
        </p:nvSpPr>
        <p:spPr bwMode="auto">
          <a:xfrm>
            <a:off x="5625729" y="4332287"/>
            <a:ext cx="633594"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iBIX</a:t>
            </a:r>
          </a:p>
          <a:p>
            <a:pPr algn="ctr" defTabSz="457200"/>
            <a:r>
              <a:rPr lang="en-US" altLang="ja-JP" sz="1200" b="1" dirty="0">
                <a:solidFill>
                  <a:srgbClr val="FF0000"/>
                </a:solidFill>
                <a:latin typeface="Arial" charset="0"/>
                <a:ea typeface="ＭＳ Ｐゴシック" charset="-128"/>
              </a:rPr>
              <a:t>BL03</a:t>
            </a:r>
          </a:p>
        </p:txBody>
      </p:sp>
      <p:sp>
        <p:nvSpPr>
          <p:cNvPr id="40" name="Rectangle 4"/>
          <p:cNvSpPr>
            <a:spLocks noGrp="1" noChangeArrowheads="1"/>
          </p:cNvSpPr>
          <p:nvPr>
            <p:ph type="title"/>
          </p:nvPr>
        </p:nvSpPr>
        <p:spPr bwMode="auto">
          <a:xfrm>
            <a:off x="457200" y="39689"/>
            <a:ext cx="8229600" cy="580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ormAutofit fontScale="90000"/>
          </a:bodyPr>
          <a:lstStyle/>
          <a:p>
            <a:pPr algn="ctr" fontAlgn="base">
              <a:spcBef>
                <a:spcPct val="0"/>
              </a:spcBef>
              <a:spcAft>
                <a:spcPct val="0"/>
              </a:spcAft>
            </a:pPr>
            <a:r>
              <a:rPr lang="en-US" altLang="ja-JP" sz="3600" b="1" dirty="0">
                <a:solidFill>
                  <a:srgbClr val="000000"/>
                </a:solidFill>
                <a:latin typeface="+mn-lt"/>
              </a:rPr>
              <a:t>Neutron </a:t>
            </a:r>
            <a:r>
              <a:rPr lang="en-US" altLang="ja-JP" sz="3600" b="1" dirty="0" smtClean="0">
                <a:solidFill>
                  <a:srgbClr val="000000"/>
                </a:solidFill>
                <a:latin typeface="+mn-lt"/>
              </a:rPr>
              <a:t>Instruments at MLF </a:t>
            </a:r>
            <a:endParaRPr lang="en-US" altLang="ja-JP" sz="3600" b="1" dirty="0">
              <a:solidFill>
                <a:srgbClr val="000000"/>
              </a:solidFill>
              <a:latin typeface="+mn-lt"/>
            </a:endParaRPr>
          </a:p>
        </p:txBody>
      </p:sp>
      <p:pic>
        <p:nvPicPr>
          <p:cNvPr id="41" name="図 40" descr="C:\Users\Aizawa\Desktop\BL22増設建家写真\DSCN5631.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36000" contrast="13000"/>
                    </a14:imgEffect>
                  </a14:imgLayer>
                </a14:imgProps>
              </a:ext>
              <a:ext uri="{28A0092B-C50C-407E-A947-70E740481C1C}">
                <a14:useLocalDpi xmlns:a14="http://schemas.microsoft.com/office/drawing/2010/main"/>
              </a:ext>
            </a:extLst>
          </a:blip>
          <a:srcRect/>
          <a:stretch>
            <a:fillRect/>
          </a:stretch>
        </p:blipFill>
        <p:spPr bwMode="auto">
          <a:xfrm>
            <a:off x="-22042" y="4180417"/>
            <a:ext cx="2471357" cy="1855788"/>
          </a:xfrm>
          <a:prstGeom prst="rect">
            <a:avLst/>
          </a:prstGeom>
          <a:noFill/>
          <a:ln w="19050">
            <a:solidFill>
              <a:srgbClr val="FFC000"/>
            </a:solidFill>
            <a:miter lim="800000"/>
            <a:headEnd/>
            <a:tailEnd/>
          </a:ln>
          <a:extLst>
            <a:ext uri="{909E8E84-426E-40dd-AFC4-6F175D3DCCD1}">
              <a14:hiddenFill xmlns:a14="http://schemas.microsoft.com/office/drawing/2010/main" xmlns="">
                <a:solidFill>
                  <a:srgbClr val="FFFFFF"/>
                </a:solidFill>
              </a14:hiddenFill>
            </a:ext>
          </a:extLst>
        </p:spPr>
      </p:pic>
      <p:pic>
        <p:nvPicPr>
          <p:cNvPr id="25" name="図 84"/>
          <p:cNvPicPr>
            <a:picLocks noChangeAspect="1"/>
          </p:cNvPicPr>
          <p:nvPr/>
        </p:nvPicPr>
        <p:blipFill>
          <a:blip r:embed="rId10"/>
          <a:srcRect/>
          <a:stretch>
            <a:fillRect/>
          </a:stretch>
        </p:blipFill>
        <p:spPr bwMode="auto">
          <a:xfrm>
            <a:off x="1165184" y="5614994"/>
            <a:ext cx="1647825" cy="1236663"/>
          </a:xfrm>
          <a:prstGeom prst="rect">
            <a:avLst/>
          </a:prstGeom>
          <a:noFill/>
          <a:ln w="19050">
            <a:solidFill>
              <a:srgbClr val="FF9900"/>
            </a:solidFill>
            <a:miter lim="800000"/>
            <a:headEnd/>
            <a:tailEnd/>
          </a:ln>
        </p:spPr>
      </p:pic>
      <p:pic>
        <p:nvPicPr>
          <p:cNvPr id="26" name="Picture 4" descr="D:\CNDCS\発表\共通に使えそうなのはここに入れろ\写真\DCIM0513.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532063" y="5730876"/>
            <a:ext cx="1822450" cy="1276350"/>
          </a:xfrm>
          <a:prstGeom prst="rect">
            <a:avLst/>
          </a:prstGeom>
          <a:noFill/>
          <a:ln w="19050">
            <a:solidFill>
              <a:srgbClr val="FF9900"/>
            </a:solidFill>
            <a:miter lim="800000"/>
            <a:headEnd/>
            <a:tailEnd/>
          </a:ln>
        </p:spPr>
      </p:pic>
      <p:sp>
        <p:nvSpPr>
          <p:cNvPr id="27" name="Text Box 20"/>
          <p:cNvSpPr txBox="1">
            <a:spLocks noChangeArrowheads="1"/>
          </p:cNvSpPr>
          <p:nvPr/>
        </p:nvSpPr>
        <p:spPr bwMode="auto">
          <a:xfrm>
            <a:off x="2459120" y="5730877"/>
            <a:ext cx="1065053"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TAKUMI</a:t>
            </a:r>
            <a:endParaRPr lang="en-US" altLang="ja-JP" sz="1200" b="1" dirty="0">
              <a:solidFill>
                <a:srgbClr val="FF0000"/>
              </a:solidFill>
              <a:latin typeface="Arial" charset="0"/>
              <a:ea typeface="ＭＳ Ｐゴシック" charset="-128"/>
            </a:endParaRPr>
          </a:p>
          <a:p>
            <a:pPr algn="ctr" defTabSz="457200"/>
            <a:r>
              <a:rPr lang="en-US" altLang="ja-JP" sz="1200" b="1" dirty="0">
                <a:solidFill>
                  <a:srgbClr val="FF0000"/>
                </a:solidFill>
                <a:latin typeface="Arial" charset="0"/>
                <a:ea typeface="ＭＳ Ｐゴシック" charset="-128"/>
              </a:rPr>
              <a:t>BL19</a:t>
            </a:r>
          </a:p>
        </p:txBody>
      </p:sp>
      <p:sp>
        <p:nvSpPr>
          <p:cNvPr id="28" name="Text Box 20"/>
          <p:cNvSpPr txBox="1">
            <a:spLocks noChangeArrowheads="1"/>
          </p:cNvSpPr>
          <p:nvPr/>
        </p:nvSpPr>
        <p:spPr bwMode="auto">
          <a:xfrm>
            <a:off x="1088842" y="5573713"/>
            <a:ext cx="954370" cy="553998"/>
          </a:xfrm>
          <a:prstGeom prst="rect">
            <a:avLst/>
          </a:prstGeom>
          <a:noFill/>
          <a:ln w="9525">
            <a:noFill/>
            <a:miter lim="800000"/>
            <a:headEnd/>
            <a:tailEnd/>
          </a:ln>
        </p:spPr>
        <p:txBody>
          <a:bodyPr wrap="none">
            <a:spAutoFit/>
          </a:bodyPr>
          <a:lstStyle/>
          <a:p>
            <a:pPr algn="ctr" defTabSz="457200"/>
            <a:r>
              <a:rPr lang="en-US" altLang="ja-JP" b="1" dirty="0">
                <a:solidFill>
                  <a:srgbClr val="FF0000"/>
                </a:solidFill>
                <a:latin typeface="Arial" charset="0"/>
                <a:ea typeface="ＭＳ Ｐゴシック" charset="-128"/>
              </a:rPr>
              <a:t>SENJU</a:t>
            </a:r>
            <a:endParaRPr lang="en-US" altLang="ja-JP" sz="1200" b="1" dirty="0">
              <a:solidFill>
                <a:srgbClr val="FF0000"/>
              </a:solidFill>
              <a:latin typeface="Arial" charset="0"/>
              <a:ea typeface="ＭＳ Ｐゴシック" charset="-128"/>
            </a:endParaRPr>
          </a:p>
          <a:p>
            <a:pPr algn="ctr" defTabSz="457200"/>
            <a:r>
              <a:rPr lang="en-US" altLang="ja-JP" sz="1200" b="1" dirty="0">
                <a:solidFill>
                  <a:srgbClr val="FF0000"/>
                </a:solidFill>
                <a:latin typeface="Arial" charset="0"/>
                <a:ea typeface="ＭＳ Ｐゴシック" charset="-128"/>
              </a:rPr>
              <a:t>BL18</a:t>
            </a:r>
          </a:p>
        </p:txBody>
      </p:sp>
      <p:cxnSp>
        <p:nvCxnSpPr>
          <p:cNvPr id="42" name="直線コネクタ 41"/>
          <p:cNvCxnSpPr/>
          <p:nvPr/>
        </p:nvCxnSpPr>
        <p:spPr>
          <a:xfrm>
            <a:off x="395536" y="692696"/>
            <a:ext cx="8471630" cy="0"/>
          </a:xfrm>
          <a:prstGeom prst="line">
            <a:avLst/>
          </a:prstGeom>
          <a:ln w="57150" cmpd="thinThick">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9578202"/>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分光器２_imag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13113" y="768356"/>
            <a:ext cx="866775" cy="650875"/>
          </a:xfrm>
          <a:prstGeom prst="rect">
            <a:avLst/>
          </a:prstGeom>
          <a:noFill/>
          <a:ln w="9525">
            <a:noFill/>
            <a:miter lim="800000"/>
            <a:headEnd/>
            <a:tailEnd/>
          </a:ln>
        </p:spPr>
      </p:pic>
      <p:grpSp>
        <p:nvGrpSpPr>
          <p:cNvPr id="59394" name="Group 3"/>
          <p:cNvGrpSpPr>
            <a:grpSpLocks/>
          </p:cNvGrpSpPr>
          <p:nvPr/>
        </p:nvGrpSpPr>
        <p:grpSpPr bwMode="auto">
          <a:xfrm>
            <a:off x="477838" y="1701806"/>
            <a:ext cx="4967287" cy="4322763"/>
            <a:chOff x="476" y="663"/>
            <a:chExt cx="3061" cy="2596"/>
          </a:xfrm>
        </p:grpSpPr>
        <p:pic>
          <p:nvPicPr>
            <p:cNvPr id="59487" name="Picture 4"/>
            <p:cNvPicPr>
              <a:picLocks noChangeAspect="1" noChangeArrowheads="1"/>
            </p:cNvPicPr>
            <p:nvPr/>
          </p:nvPicPr>
          <p:blipFill>
            <a:blip r:embed="rId4"/>
            <a:srcRect/>
            <a:stretch>
              <a:fillRect/>
            </a:stretch>
          </p:blipFill>
          <p:spPr bwMode="auto">
            <a:xfrm>
              <a:off x="534" y="699"/>
              <a:ext cx="2981" cy="2513"/>
            </a:xfrm>
            <a:prstGeom prst="rect">
              <a:avLst/>
            </a:prstGeom>
            <a:noFill/>
            <a:ln w="9525">
              <a:noFill/>
              <a:miter lim="800000"/>
              <a:headEnd/>
              <a:tailEnd/>
            </a:ln>
          </p:spPr>
        </p:pic>
        <p:sp>
          <p:nvSpPr>
            <p:cNvPr id="59488" name="Rectangle 5"/>
            <p:cNvSpPr>
              <a:spLocks noChangeArrowheads="1"/>
            </p:cNvSpPr>
            <p:nvPr/>
          </p:nvSpPr>
          <p:spPr bwMode="auto">
            <a:xfrm>
              <a:off x="476" y="663"/>
              <a:ext cx="3061" cy="2596"/>
            </a:xfrm>
            <a:prstGeom prst="rect">
              <a:avLst/>
            </a:prstGeom>
            <a:solidFill>
              <a:schemeClr val="bg1">
                <a:alpha val="70195"/>
              </a:schemeClr>
            </a:solidFill>
            <a:ln w="9525">
              <a:noFill/>
              <a:miter lim="800000"/>
              <a:headEnd/>
              <a:tailEnd/>
            </a:ln>
          </p:spPr>
          <p:txBody>
            <a:bodyPr wrap="none" anchor="ctr"/>
            <a:lstStyle/>
            <a:p>
              <a:pPr defTabSz="457200"/>
              <a:endParaRPr lang="ja-JP" altLang="en-US">
                <a:solidFill>
                  <a:prstClr val="black"/>
                </a:solidFill>
                <a:latin typeface="Calibri"/>
                <a:ea typeface="ＭＳ Ｐゴシック"/>
              </a:endParaRPr>
            </a:p>
          </p:txBody>
        </p:sp>
      </p:grpSp>
      <p:pic>
        <p:nvPicPr>
          <p:cNvPr id="59395" name="Picture 6" descr="NOBORU鈴谷_修正_color_ページ_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125" y="1057275"/>
            <a:ext cx="1292225" cy="668338"/>
          </a:xfrm>
          <a:prstGeom prst="rect">
            <a:avLst/>
          </a:prstGeom>
          <a:noFill/>
          <a:ln w="9525">
            <a:noFill/>
            <a:miter lim="800000"/>
            <a:headEnd/>
            <a:tailEnd/>
          </a:ln>
        </p:spPr>
      </p:pic>
      <p:sp>
        <p:nvSpPr>
          <p:cNvPr id="59396" name="Text Box 7"/>
          <p:cNvSpPr txBox="1">
            <a:spLocks noChangeArrowheads="1"/>
          </p:cNvSpPr>
          <p:nvPr/>
        </p:nvSpPr>
        <p:spPr bwMode="auto">
          <a:xfrm>
            <a:off x="5940152" y="1124744"/>
            <a:ext cx="3096344" cy="3234209"/>
          </a:xfrm>
          <a:prstGeom prst="rect">
            <a:avLst/>
          </a:prstGeom>
          <a:noFill/>
          <a:ln w="9525">
            <a:noFill/>
            <a:miter lim="800000"/>
            <a:headEnd/>
            <a:tailEnd/>
          </a:ln>
        </p:spPr>
        <p:txBody>
          <a:bodyPr wrap="square" lIns="91429" tIns="45715" rIns="91429" bIns="45715">
            <a:spAutoFit/>
          </a:bodyPr>
          <a:lstStyle/>
          <a:p>
            <a:pPr marL="196850" indent="-196850" defTabSz="457200">
              <a:buClr>
                <a:srgbClr val="0000FF"/>
              </a:buClr>
              <a:buFont typeface="Wingdings" pitchFamily="2" charset="2"/>
              <a:buBlip>
                <a:blip r:embed="rId6"/>
              </a:buBlip>
            </a:pPr>
            <a:r>
              <a:rPr lang="en-US" altLang="ja-JP" sz="2000" dirty="0" smtClean="0">
                <a:latin typeface="Helvetica" pitchFamily="34" charset="0"/>
                <a:ea typeface="ＭＳ Ｐゴシック" charset="-128"/>
              </a:rPr>
              <a:t>23 </a:t>
            </a:r>
            <a:r>
              <a:rPr lang="en-US" altLang="ja-JP" sz="2000" dirty="0">
                <a:latin typeface="Helvetica" pitchFamily="34" charset="0"/>
                <a:ea typeface="ＭＳ Ｐゴシック" charset="-128"/>
              </a:rPr>
              <a:t>Neutron Beam </a:t>
            </a:r>
            <a:r>
              <a:rPr lang="en-US" altLang="ja-JP" sz="2000" dirty="0" smtClean="0">
                <a:latin typeface="Helvetica" pitchFamily="34" charset="0"/>
                <a:ea typeface="ＭＳ Ｐゴシック" charset="-128"/>
              </a:rPr>
              <a:t>Ports</a:t>
            </a:r>
          </a:p>
          <a:p>
            <a:pPr defTabSz="457200">
              <a:buClr>
                <a:srgbClr val="0000FF"/>
              </a:buClr>
            </a:pPr>
            <a:endParaRPr lang="ja-JP" altLang="en-US" sz="2000" dirty="0">
              <a:latin typeface="Helvetica" pitchFamily="34" charset="0"/>
              <a:ea typeface="ＭＳ Ｐゴシック" charset="-128"/>
            </a:endParaRPr>
          </a:p>
          <a:p>
            <a:pPr marL="196850" indent="-196850" defTabSz="457200">
              <a:lnSpc>
                <a:spcPts val="500"/>
              </a:lnSpc>
              <a:buClr>
                <a:srgbClr val="0000FF"/>
              </a:buClr>
              <a:buFont typeface="Wingdings" pitchFamily="2" charset="2"/>
              <a:buBlip>
                <a:blip r:embed="rId6"/>
              </a:buBlip>
            </a:pPr>
            <a:endParaRPr lang="ja-JP" altLang="en-US" sz="2000" dirty="0">
              <a:latin typeface="Helvetica" pitchFamily="34" charset="0"/>
              <a:ea typeface="ＭＳ Ｐゴシック" charset="-128"/>
            </a:endParaRPr>
          </a:p>
          <a:p>
            <a:pPr marL="196850" indent="-196850" defTabSz="457200">
              <a:buClr>
                <a:srgbClr val="0000FF"/>
              </a:buClr>
              <a:buFont typeface="Wingdings" pitchFamily="2" charset="2"/>
              <a:buBlip>
                <a:blip r:embed="rId6"/>
              </a:buBlip>
            </a:pPr>
            <a:r>
              <a:rPr lang="en-US" altLang="ja-JP" sz="2000" dirty="0">
                <a:latin typeface="Helvetica" pitchFamily="34" charset="0"/>
                <a:ea typeface="ＭＳ Ｐゴシック" charset="-128"/>
              </a:rPr>
              <a:t>Operation: </a:t>
            </a:r>
            <a:r>
              <a:rPr lang="en-US" altLang="ja-JP" sz="2000" dirty="0" smtClean="0">
                <a:latin typeface="Helvetica" pitchFamily="34" charset="0"/>
                <a:ea typeface="ＭＳ Ｐゴシック" charset="-128"/>
              </a:rPr>
              <a:t>20 </a:t>
            </a:r>
            <a:r>
              <a:rPr lang="ja-JP" altLang="en-US" sz="2000" dirty="0">
                <a:latin typeface="Helvetica" pitchFamily="34" charset="0"/>
                <a:ea typeface="ＭＳ Ｐゴシック" charset="-128"/>
              </a:rPr>
              <a:t>　 </a:t>
            </a:r>
            <a:endParaRPr lang="en-US" altLang="ja-JP" sz="2000" dirty="0" smtClean="0">
              <a:latin typeface="Helvetica" pitchFamily="34" charset="0"/>
              <a:ea typeface="ＭＳ Ｐゴシック" charset="-128"/>
            </a:endParaRPr>
          </a:p>
          <a:p>
            <a:pPr defTabSz="457200">
              <a:buClr>
                <a:srgbClr val="0000FF"/>
              </a:buClr>
            </a:pPr>
            <a:r>
              <a:rPr lang="en-US" altLang="ja-JP" sz="2000" dirty="0" smtClean="0">
                <a:latin typeface="Helvetica" pitchFamily="34" charset="0"/>
                <a:ea typeface="ＭＳ Ｐゴシック" charset="-128"/>
              </a:rPr>
              <a:t>    Commissioning: 1</a:t>
            </a:r>
          </a:p>
          <a:p>
            <a:pPr defTabSz="457200">
              <a:buClr>
                <a:srgbClr val="0000FF"/>
              </a:buClr>
            </a:pPr>
            <a:endParaRPr lang="en-US" altLang="ja-JP" sz="2000" dirty="0">
              <a:latin typeface="Helvetica" pitchFamily="34" charset="0"/>
              <a:ea typeface="ＭＳ Ｐゴシック" charset="-128"/>
            </a:endParaRPr>
          </a:p>
          <a:p>
            <a:pPr marL="196850" indent="-196850" defTabSz="457200">
              <a:buClr>
                <a:srgbClr val="0000FF"/>
              </a:buClr>
              <a:buFont typeface="Wingdings" pitchFamily="2" charset="2"/>
              <a:buBlip>
                <a:blip r:embed="rId6"/>
              </a:buBlip>
            </a:pPr>
            <a:r>
              <a:rPr lang="en-US" altLang="ja-JP" sz="2000" dirty="0" smtClean="0">
                <a:latin typeface="Helvetica" pitchFamily="34" charset="0"/>
                <a:ea typeface="ＭＳ Ｐゴシック" charset="-128"/>
              </a:rPr>
              <a:t>Yearly Operation Days</a:t>
            </a:r>
          </a:p>
          <a:p>
            <a:pPr defTabSz="457200">
              <a:buClr>
                <a:srgbClr val="0000FF"/>
              </a:buClr>
            </a:pPr>
            <a:r>
              <a:rPr lang="ja-JP" altLang="en-US" sz="2000" dirty="0" smtClean="0">
                <a:latin typeface="Helvetica" pitchFamily="34" charset="0"/>
                <a:ea typeface="ＭＳ Ｐゴシック" charset="-128"/>
              </a:rPr>
              <a:t>　・</a:t>
            </a:r>
            <a:r>
              <a:rPr lang="en-US" altLang="ja-JP" sz="2000" dirty="0" smtClean="0">
                <a:latin typeface="Helvetica" pitchFamily="34" charset="0"/>
                <a:ea typeface="ＭＳ Ｐゴシック" charset="-128"/>
              </a:rPr>
              <a:t>~180</a:t>
            </a:r>
          </a:p>
          <a:p>
            <a:pPr defTabSz="457200">
              <a:buClr>
                <a:srgbClr val="0000FF"/>
              </a:buClr>
            </a:pPr>
            <a:endParaRPr lang="en-US" altLang="ja-JP" sz="2000" dirty="0" smtClean="0">
              <a:latin typeface="Helvetica" pitchFamily="34" charset="0"/>
              <a:ea typeface="ＭＳ Ｐゴシック" charset="-128"/>
            </a:endParaRPr>
          </a:p>
          <a:p>
            <a:pPr marL="196850" indent="-196850" defTabSz="457200">
              <a:buClr>
                <a:srgbClr val="0000FF"/>
              </a:buClr>
              <a:buFont typeface="Wingdings" pitchFamily="2" charset="2"/>
              <a:buBlip>
                <a:blip r:embed="rId6"/>
              </a:buBlip>
            </a:pPr>
            <a:r>
              <a:rPr lang="en-US" altLang="ja-JP" sz="2000" dirty="0" smtClean="0">
                <a:latin typeface="Helvetica" pitchFamily="34" charset="0"/>
                <a:ea typeface="ＭＳ Ｐゴシック" charset="-128"/>
              </a:rPr>
              <a:t>Yearly Guest Number</a:t>
            </a:r>
          </a:p>
          <a:p>
            <a:pPr defTabSz="457200">
              <a:buClr>
                <a:srgbClr val="0000FF"/>
              </a:buClr>
            </a:pPr>
            <a:r>
              <a:rPr lang="ja-JP" altLang="en-US" sz="2000" dirty="0">
                <a:latin typeface="Helvetica" pitchFamily="34" charset="0"/>
                <a:ea typeface="ＭＳ Ｐゴシック" charset="-128"/>
              </a:rPr>
              <a:t>　</a:t>
            </a:r>
            <a:r>
              <a:rPr lang="ja-JP" altLang="en-US" sz="2000" dirty="0" smtClean="0">
                <a:latin typeface="Helvetica" pitchFamily="34" charset="0"/>
                <a:ea typeface="ＭＳ Ｐゴシック" charset="-128"/>
              </a:rPr>
              <a:t>・</a:t>
            </a:r>
            <a:r>
              <a:rPr lang="en-US" altLang="ja-JP" sz="2000" dirty="0" smtClean="0">
                <a:latin typeface="Helvetica" pitchFamily="34" charset="0"/>
                <a:ea typeface="ＭＳ Ｐゴシック" charset="-128"/>
              </a:rPr>
              <a:t>800~900</a:t>
            </a:r>
            <a:endParaRPr lang="ja-JP" altLang="en-US" sz="2000" dirty="0">
              <a:latin typeface="Helvetica" pitchFamily="34" charset="0"/>
              <a:ea typeface="ＭＳ Ｐゴシック" charset="-128"/>
            </a:endParaRPr>
          </a:p>
        </p:txBody>
      </p:sp>
      <p:pic>
        <p:nvPicPr>
          <p:cNvPr id="59397" name="Picture 9"/>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057403" y="2247900"/>
            <a:ext cx="1660525" cy="3276600"/>
          </a:xfrm>
          <a:prstGeom prst="rect">
            <a:avLst/>
          </a:prstGeom>
          <a:noFill/>
          <a:ln w="9525">
            <a:noFill/>
            <a:miter lim="800000"/>
            <a:headEnd/>
            <a:tailEnd/>
          </a:ln>
        </p:spPr>
      </p:pic>
      <p:pic>
        <p:nvPicPr>
          <p:cNvPr id="59398" name="Picture 11" descr="HRC_back_5"/>
          <p:cNvPicPr>
            <a:picLocks noChangeAspect="1" noChangeArrowheads="1"/>
          </p:cNvPicPr>
          <p:nvPr/>
        </p:nvPicPr>
        <p:blipFill>
          <a:blip r:embed="rId8"/>
          <a:srcRect/>
          <a:stretch>
            <a:fillRect/>
          </a:stretch>
        </p:blipFill>
        <p:spPr bwMode="auto">
          <a:xfrm>
            <a:off x="74613" y="2868619"/>
            <a:ext cx="1066800" cy="738187"/>
          </a:xfrm>
          <a:prstGeom prst="rect">
            <a:avLst/>
          </a:prstGeom>
          <a:noFill/>
          <a:ln w="9525">
            <a:noFill/>
            <a:miter lim="800000"/>
            <a:headEnd/>
            <a:tailEnd/>
          </a:ln>
        </p:spPr>
      </p:pic>
      <p:pic>
        <p:nvPicPr>
          <p:cNvPr id="59399" name="Picture 13" descr="3D-217"/>
          <p:cNvPicPr>
            <a:picLocks noChangeAspect="1" noChangeArrowheads="1"/>
          </p:cNvPicPr>
          <p:nvPr/>
        </p:nvPicPr>
        <p:blipFill>
          <a:blip r:embed="rId9"/>
          <a:srcRect/>
          <a:stretch>
            <a:fillRect/>
          </a:stretch>
        </p:blipFill>
        <p:spPr bwMode="auto">
          <a:xfrm>
            <a:off x="352428" y="5724531"/>
            <a:ext cx="884238" cy="665163"/>
          </a:xfrm>
          <a:prstGeom prst="rect">
            <a:avLst/>
          </a:prstGeom>
          <a:noFill/>
          <a:ln w="9525">
            <a:noFill/>
            <a:miter lim="800000"/>
            <a:headEnd/>
            <a:tailEnd/>
          </a:ln>
        </p:spPr>
      </p:pic>
      <p:pic>
        <p:nvPicPr>
          <p:cNvPr id="59400" name="Picture 14" descr="detector-2M"/>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4086228" y="1905000"/>
            <a:ext cx="952500" cy="858838"/>
          </a:xfrm>
          <a:prstGeom prst="rect">
            <a:avLst/>
          </a:prstGeom>
          <a:noFill/>
          <a:ln w="9525">
            <a:noFill/>
            <a:miter lim="800000"/>
            <a:headEnd/>
            <a:tailEnd/>
          </a:ln>
        </p:spPr>
      </p:pic>
      <p:pic>
        <p:nvPicPr>
          <p:cNvPr id="59401" name="Picture 15" descr="sirius_front_inside_final"/>
          <p:cNvPicPr>
            <a:picLocks noChangeAspect="1" noChangeArrowheads="1"/>
          </p:cNvPicPr>
          <p:nvPr/>
        </p:nvPicPr>
        <p:blipFill>
          <a:blip r:embed="rId11"/>
          <a:srcRect/>
          <a:stretch>
            <a:fillRect/>
          </a:stretch>
        </p:blipFill>
        <p:spPr bwMode="auto">
          <a:xfrm>
            <a:off x="4560891" y="5842000"/>
            <a:ext cx="1163637" cy="781050"/>
          </a:xfrm>
          <a:prstGeom prst="rect">
            <a:avLst/>
          </a:prstGeom>
          <a:noFill/>
          <a:ln w="9525">
            <a:noFill/>
            <a:miter lim="800000"/>
            <a:headEnd/>
            <a:tailEnd/>
          </a:ln>
        </p:spPr>
      </p:pic>
      <p:pic>
        <p:nvPicPr>
          <p:cNvPr id="59402" name="Picture 16" descr="HRC_3_front_1"/>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4010025" y="3489325"/>
            <a:ext cx="1160463" cy="871538"/>
          </a:xfrm>
          <a:prstGeom prst="rect">
            <a:avLst/>
          </a:prstGeom>
          <a:noFill/>
          <a:ln w="9525">
            <a:noFill/>
            <a:miter lim="800000"/>
            <a:headEnd/>
            <a:tailEnd/>
          </a:ln>
        </p:spPr>
      </p:pic>
      <p:pic>
        <p:nvPicPr>
          <p:cNvPr id="59403" name="Picture 17"/>
          <p:cNvPicPr>
            <a:picLocks noChangeAspect="1" noChangeArrowheads="1"/>
          </p:cNvPicPr>
          <p:nvPr/>
        </p:nvPicPr>
        <p:blipFill>
          <a:blip r:embed="rId13">
            <a:clrChange>
              <a:clrFrom>
                <a:srgbClr val="FEFEFE"/>
              </a:clrFrom>
              <a:clrTo>
                <a:srgbClr val="FEFEFE">
                  <a:alpha val="0"/>
                </a:srgbClr>
              </a:clrTo>
            </a:clrChange>
          </a:blip>
          <a:srcRect/>
          <a:stretch>
            <a:fillRect/>
          </a:stretch>
        </p:blipFill>
        <p:spPr bwMode="auto">
          <a:xfrm>
            <a:off x="3919538" y="5119688"/>
            <a:ext cx="919162" cy="690562"/>
          </a:xfrm>
          <a:prstGeom prst="rect">
            <a:avLst/>
          </a:prstGeom>
          <a:noFill/>
          <a:ln w="9525">
            <a:noFill/>
            <a:miter lim="800000"/>
            <a:headEnd/>
            <a:tailEnd/>
          </a:ln>
        </p:spPr>
      </p:pic>
      <p:sp>
        <p:nvSpPr>
          <p:cNvPr id="59404" name="Line 18"/>
          <p:cNvSpPr>
            <a:spLocks noChangeShapeType="1"/>
          </p:cNvSpPr>
          <p:nvPr/>
        </p:nvSpPr>
        <p:spPr bwMode="auto">
          <a:xfrm flipV="1">
            <a:off x="2517778" y="1701800"/>
            <a:ext cx="11113" cy="623888"/>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05" name="Line 19"/>
          <p:cNvSpPr>
            <a:spLocks noChangeShapeType="1"/>
          </p:cNvSpPr>
          <p:nvPr/>
        </p:nvSpPr>
        <p:spPr bwMode="auto">
          <a:xfrm flipV="1">
            <a:off x="3408363" y="2743200"/>
            <a:ext cx="754062" cy="81915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06" name="Line 20"/>
          <p:cNvSpPr>
            <a:spLocks noChangeShapeType="1"/>
          </p:cNvSpPr>
          <p:nvPr/>
        </p:nvSpPr>
        <p:spPr bwMode="auto">
          <a:xfrm flipV="1">
            <a:off x="3581400" y="3200400"/>
            <a:ext cx="1038225" cy="41910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07" name="Line 21"/>
          <p:cNvSpPr>
            <a:spLocks noChangeShapeType="1"/>
          </p:cNvSpPr>
          <p:nvPr/>
        </p:nvSpPr>
        <p:spPr bwMode="auto">
          <a:xfrm>
            <a:off x="3276600" y="4076700"/>
            <a:ext cx="733425" cy="3810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08" name="Rectangle 22"/>
          <p:cNvSpPr>
            <a:spLocks noChangeArrowheads="1"/>
          </p:cNvSpPr>
          <p:nvPr/>
        </p:nvSpPr>
        <p:spPr bwMode="auto">
          <a:xfrm>
            <a:off x="47625" y="814388"/>
            <a:ext cx="5743575" cy="6019800"/>
          </a:xfrm>
          <a:prstGeom prst="rect">
            <a:avLst/>
          </a:prstGeom>
          <a:noFill/>
          <a:ln w="38100">
            <a:solidFill>
              <a:schemeClr val="accent1"/>
            </a:solidFill>
            <a:miter lim="800000"/>
            <a:headEnd/>
            <a:tailEnd/>
          </a:ln>
        </p:spPr>
        <p:txBody>
          <a:bodyPr wrap="none" lIns="91429" tIns="45715" rIns="91429" bIns="45715" anchor="ctr"/>
          <a:lstStyle/>
          <a:p>
            <a:pPr algn="ctr" defTabSz="457200"/>
            <a:endParaRPr lang="ja-JP" altLang="ja-JP" sz="2400">
              <a:solidFill>
                <a:prstClr val="black"/>
              </a:solidFill>
              <a:latin typeface="Helvetica" pitchFamily="34" charset="0"/>
              <a:ea typeface="ＭＳ Ｐゴシック"/>
            </a:endParaRPr>
          </a:p>
        </p:txBody>
      </p:sp>
      <p:sp>
        <p:nvSpPr>
          <p:cNvPr id="59409" name="Line 23"/>
          <p:cNvSpPr>
            <a:spLocks noChangeShapeType="1"/>
          </p:cNvSpPr>
          <p:nvPr/>
        </p:nvSpPr>
        <p:spPr bwMode="auto">
          <a:xfrm>
            <a:off x="3051178" y="4724400"/>
            <a:ext cx="868363" cy="534988"/>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10" name="Line 24"/>
          <p:cNvSpPr>
            <a:spLocks noChangeShapeType="1"/>
          </p:cNvSpPr>
          <p:nvPr/>
        </p:nvSpPr>
        <p:spPr bwMode="auto">
          <a:xfrm>
            <a:off x="3124200" y="5067300"/>
            <a:ext cx="1571625" cy="76200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11" name="Line 25"/>
          <p:cNvSpPr>
            <a:spLocks noChangeShapeType="1"/>
          </p:cNvSpPr>
          <p:nvPr/>
        </p:nvSpPr>
        <p:spPr bwMode="auto">
          <a:xfrm>
            <a:off x="2962275" y="5202238"/>
            <a:ext cx="592138" cy="614362"/>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12" name="Line 26"/>
          <p:cNvSpPr>
            <a:spLocks noChangeShapeType="1"/>
          </p:cNvSpPr>
          <p:nvPr/>
        </p:nvSpPr>
        <p:spPr bwMode="auto">
          <a:xfrm flipH="1">
            <a:off x="1190625" y="4762500"/>
            <a:ext cx="1476375" cy="95250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13" name="Line 27"/>
          <p:cNvSpPr>
            <a:spLocks noChangeShapeType="1"/>
          </p:cNvSpPr>
          <p:nvPr/>
        </p:nvSpPr>
        <p:spPr bwMode="auto">
          <a:xfrm flipH="1">
            <a:off x="1524000" y="4838700"/>
            <a:ext cx="990600" cy="30480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14" name="Line 28"/>
          <p:cNvSpPr>
            <a:spLocks noChangeShapeType="1"/>
          </p:cNvSpPr>
          <p:nvPr/>
        </p:nvSpPr>
        <p:spPr bwMode="auto">
          <a:xfrm flipH="1" flipV="1">
            <a:off x="1682753" y="4421188"/>
            <a:ext cx="847725" cy="20955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15" name="Line 29"/>
          <p:cNvSpPr>
            <a:spLocks noChangeShapeType="1"/>
          </p:cNvSpPr>
          <p:nvPr/>
        </p:nvSpPr>
        <p:spPr bwMode="auto">
          <a:xfrm flipH="1" flipV="1">
            <a:off x="1050928" y="3451229"/>
            <a:ext cx="1387475" cy="625475"/>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16" name="Line 30"/>
          <p:cNvSpPr>
            <a:spLocks noChangeShapeType="1"/>
          </p:cNvSpPr>
          <p:nvPr/>
        </p:nvSpPr>
        <p:spPr bwMode="auto">
          <a:xfrm flipV="1">
            <a:off x="3241678" y="1752606"/>
            <a:ext cx="1149350" cy="1814513"/>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17" name="Line 31"/>
          <p:cNvSpPr>
            <a:spLocks noChangeShapeType="1"/>
          </p:cNvSpPr>
          <p:nvPr/>
        </p:nvSpPr>
        <p:spPr bwMode="auto">
          <a:xfrm flipV="1">
            <a:off x="3055938" y="2514600"/>
            <a:ext cx="420687" cy="113030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18" name="Text Box 32"/>
          <p:cNvSpPr txBox="1">
            <a:spLocks noChangeArrowheads="1"/>
          </p:cNvSpPr>
          <p:nvPr/>
        </p:nvSpPr>
        <p:spPr bwMode="auto">
          <a:xfrm>
            <a:off x="4935541" y="3843338"/>
            <a:ext cx="998537" cy="400050"/>
          </a:xfrm>
          <a:prstGeom prst="rect">
            <a:avLst/>
          </a:prstGeom>
          <a:noFill/>
          <a:ln w="9525">
            <a:noFill/>
            <a:miter lim="800000"/>
            <a:headEnd/>
            <a:tailEnd/>
          </a:ln>
        </p:spPr>
        <p:txBody>
          <a:bodyPr lIns="91429" tIns="45715" rIns="91429" bIns="45715">
            <a:spAutoFit/>
          </a:bodyPr>
          <a:lstStyle/>
          <a:p>
            <a:pPr defTabSz="457200"/>
            <a:r>
              <a:rPr lang="en-US" altLang="ja-JP" sz="1000" b="1" dirty="0">
                <a:solidFill>
                  <a:prstClr val="black"/>
                </a:solidFill>
                <a:latin typeface="ＭＳ Ｐゴシック" charset="-128"/>
                <a:ea typeface="ＭＳ Ｐゴシック" charset="-128"/>
              </a:rPr>
              <a:t>4SEASONS </a:t>
            </a:r>
          </a:p>
          <a:p>
            <a:pPr defTabSz="457200"/>
            <a:r>
              <a:rPr lang="en-US" altLang="ja-JP" sz="1000" b="1" dirty="0">
                <a:solidFill>
                  <a:prstClr val="black"/>
                </a:solidFill>
                <a:latin typeface="ＭＳ Ｐゴシック" charset="-128"/>
                <a:ea typeface="ＭＳ Ｐゴシック" charset="-128"/>
              </a:rPr>
              <a:t>(JAEA)</a:t>
            </a:r>
          </a:p>
        </p:txBody>
      </p:sp>
      <p:sp>
        <p:nvSpPr>
          <p:cNvPr id="59419" name="Text Box 33"/>
          <p:cNvSpPr txBox="1">
            <a:spLocks noChangeArrowheads="1"/>
          </p:cNvSpPr>
          <p:nvPr/>
        </p:nvSpPr>
        <p:spPr bwMode="auto">
          <a:xfrm>
            <a:off x="9528" y="2781306"/>
            <a:ext cx="787400" cy="244475"/>
          </a:xfrm>
          <a:prstGeom prst="rect">
            <a:avLst/>
          </a:prstGeom>
          <a:noFill/>
          <a:ln w="9525">
            <a:noFill/>
            <a:miter lim="800000"/>
            <a:headEnd/>
            <a:tailEnd/>
          </a:ln>
        </p:spPr>
        <p:txBody>
          <a:bodyPr lIns="91429" tIns="45715" rIns="91429" bIns="45715">
            <a:spAutoFit/>
          </a:bodyPr>
          <a:lstStyle/>
          <a:p>
            <a:pPr algn="ctr" defTabSz="457200"/>
            <a:r>
              <a:rPr lang="en-US" altLang="ja-JP" sz="1000" b="1" dirty="0">
                <a:solidFill>
                  <a:prstClr val="black"/>
                </a:solidFill>
                <a:latin typeface="ＭＳ Ｐゴシック" charset="-128"/>
                <a:ea typeface="ＭＳ Ｐゴシック" charset="-128"/>
              </a:rPr>
              <a:t>HRC (KEK)</a:t>
            </a:r>
          </a:p>
        </p:txBody>
      </p:sp>
      <p:sp>
        <p:nvSpPr>
          <p:cNvPr id="59420" name="Rectangle 35"/>
          <p:cNvSpPr>
            <a:spLocks noChangeArrowheads="1"/>
          </p:cNvSpPr>
          <p:nvPr/>
        </p:nvSpPr>
        <p:spPr bwMode="auto">
          <a:xfrm>
            <a:off x="4772028" y="1177925"/>
            <a:ext cx="1125538" cy="604838"/>
          </a:xfrm>
          <a:prstGeom prst="rect">
            <a:avLst/>
          </a:prstGeom>
          <a:noFill/>
          <a:ln w="9525">
            <a:noFill/>
            <a:miter lim="800000"/>
            <a:headEnd/>
            <a:tailEnd/>
          </a:ln>
        </p:spPr>
        <p:txBody>
          <a:bodyPr lIns="91429" tIns="45715" rIns="91429" bIns="45715" anchor="ctr">
            <a:spAutoFit/>
          </a:bodyPr>
          <a:lstStyle/>
          <a:p>
            <a:pPr defTabSz="457200">
              <a:lnSpc>
                <a:spcPts val="1000"/>
              </a:lnSpc>
            </a:pPr>
            <a:r>
              <a:rPr lang="en-US" altLang="ja-JP" sz="1000" b="1">
                <a:solidFill>
                  <a:prstClr val="black"/>
                </a:solidFill>
                <a:latin typeface="ＭＳ Ｐゴシック" charset="-128"/>
                <a:ea typeface="ＭＳ Ｐゴシック"/>
              </a:rPr>
              <a:t>ANNRI</a:t>
            </a:r>
          </a:p>
          <a:p>
            <a:pPr defTabSz="457200">
              <a:lnSpc>
                <a:spcPts val="1000"/>
              </a:lnSpc>
            </a:pPr>
            <a:r>
              <a:rPr lang="en-US" altLang="ja-JP" sz="1000" b="1">
                <a:solidFill>
                  <a:prstClr val="black"/>
                </a:solidFill>
                <a:latin typeface="ＭＳ Ｐゴシック" charset="-128"/>
                <a:ea typeface="ＭＳ Ｐゴシック"/>
              </a:rPr>
              <a:t>(Tokyo Tech. U.,  JAEA,, </a:t>
            </a:r>
          </a:p>
          <a:p>
            <a:pPr defTabSz="457200">
              <a:lnSpc>
                <a:spcPts val="1000"/>
              </a:lnSpc>
            </a:pPr>
            <a:r>
              <a:rPr lang="en-US" altLang="ja-JP" sz="1000" b="1">
                <a:solidFill>
                  <a:prstClr val="black"/>
                </a:solidFill>
                <a:latin typeface="ＭＳ Ｐゴシック" charset="-128"/>
                <a:ea typeface="ＭＳ Ｐゴシック"/>
              </a:rPr>
              <a:t>Hokkaido U.)</a:t>
            </a:r>
          </a:p>
        </p:txBody>
      </p:sp>
      <p:sp>
        <p:nvSpPr>
          <p:cNvPr id="59421" name="Rectangle 36"/>
          <p:cNvSpPr>
            <a:spLocks noChangeArrowheads="1"/>
          </p:cNvSpPr>
          <p:nvPr/>
        </p:nvSpPr>
        <p:spPr bwMode="auto">
          <a:xfrm>
            <a:off x="2168528" y="1419949"/>
            <a:ext cx="902789" cy="246211"/>
          </a:xfrm>
          <a:prstGeom prst="rect">
            <a:avLst/>
          </a:prstGeom>
          <a:noFill/>
          <a:ln w="9525">
            <a:noFill/>
            <a:miter lim="800000"/>
            <a:headEnd/>
            <a:tailEnd/>
          </a:ln>
        </p:spPr>
        <p:txBody>
          <a:bodyPr wrap="none" lIns="91429" tIns="45715" rIns="91429" bIns="45715" anchor="ctr">
            <a:spAutoFit/>
          </a:bodyPr>
          <a:lstStyle/>
          <a:p>
            <a:pPr defTabSz="457200"/>
            <a:r>
              <a:rPr lang="en-US" altLang="ja-JP" sz="1000" b="1">
                <a:solidFill>
                  <a:prstClr val="black"/>
                </a:solidFill>
                <a:latin typeface="ＭＳ Ｐゴシック" charset="-128"/>
                <a:ea typeface="ＭＳ Ｐゴシック"/>
              </a:rPr>
              <a:t>SHRPD(KEK) </a:t>
            </a:r>
          </a:p>
        </p:txBody>
      </p:sp>
      <p:sp>
        <p:nvSpPr>
          <p:cNvPr id="59422" name="Rectangle 37"/>
          <p:cNvSpPr>
            <a:spLocks noChangeArrowheads="1"/>
          </p:cNvSpPr>
          <p:nvPr/>
        </p:nvSpPr>
        <p:spPr bwMode="auto">
          <a:xfrm>
            <a:off x="111127" y="1050062"/>
            <a:ext cx="1120797" cy="246211"/>
          </a:xfrm>
          <a:prstGeom prst="rect">
            <a:avLst/>
          </a:prstGeom>
          <a:solidFill>
            <a:schemeClr val="bg1"/>
          </a:solidFill>
          <a:ln w="9525">
            <a:noFill/>
            <a:miter lim="800000"/>
            <a:headEnd/>
            <a:tailEnd/>
          </a:ln>
        </p:spPr>
        <p:txBody>
          <a:bodyPr wrap="none" lIns="91429" tIns="45715" rIns="91429" bIns="45715" anchor="ctr">
            <a:spAutoFit/>
          </a:bodyPr>
          <a:lstStyle/>
          <a:p>
            <a:pPr defTabSz="457200"/>
            <a:r>
              <a:rPr lang="en-US" altLang="ja-JP" sz="1000" b="1">
                <a:solidFill>
                  <a:prstClr val="black"/>
                </a:solidFill>
                <a:latin typeface="ＭＳ Ｐゴシック" charset="-128"/>
                <a:ea typeface="ＭＳ Ｐゴシック"/>
              </a:rPr>
              <a:t>NOBORU (JAEA) </a:t>
            </a:r>
          </a:p>
        </p:txBody>
      </p:sp>
      <p:sp>
        <p:nvSpPr>
          <p:cNvPr id="59423" name="Line 38"/>
          <p:cNvSpPr>
            <a:spLocks noChangeShapeType="1"/>
          </p:cNvSpPr>
          <p:nvPr/>
        </p:nvSpPr>
        <p:spPr bwMode="auto">
          <a:xfrm flipH="1" flipV="1">
            <a:off x="1139825" y="1790700"/>
            <a:ext cx="1581150" cy="2293938"/>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24" name="Rectangle 40"/>
          <p:cNvSpPr>
            <a:spLocks noChangeArrowheads="1"/>
          </p:cNvSpPr>
          <p:nvPr/>
        </p:nvSpPr>
        <p:spPr bwMode="auto">
          <a:xfrm>
            <a:off x="406714" y="6483645"/>
            <a:ext cx="889965" cy="224838"/>
          </a:xfrm>
          <a:prstGeom prst="rect">
            <a:avLst/>
          </a:prstGeom>
          <a:noFill/>
          <a:ln w="9525">
            <a:noFill/>
            <a:miter lim="800000"/>
            <a:headEnd/>
            <a:tailEnd/>
          </a:ln>
        </p:spPr>
        <p:txBody>
          <a:bodyPr wrap="none" lIns="91429" tIns="45715" rIns="91429" bIns="45715" anchor="ctr">
            <a:spAutoFit/>
          </a:bodyPr>
          <a:lstStyle/>
          <a:p>
            <a:pPr algn="ctr" defTabSz="457200">
              <a:lnSpc>
                <a:spcPts val="1000"/>
              </a:lnSpc>
            </a:pPr>
            <a:r>
              <a:rPr lang="en-US" altLang="ja-JP" sz="1000" b="1">
                <a:solidFill>
                  <a:prstClr val="black"/>
                </a:solidFill>
                <a:latin typeface="ＭＳ Ｐゴシック" charset="-128"/>
                <a:ea typeface="ＭＳ Ｐゴシック"/>
              </a:rPr>
              <a:t>SOFIA (KEK)</a:t>
            </a:r>
          </a:p>
        </p:txBody>
      </p:sp>
      <p:sp>
        <p:nvSpPr>
          <p:cNvPr id="59425" name="Rectangle 41"/>
          <p:cNvSpPr>
            <a:spLocks noChangeArrowheads="1"/>
          </p:cNvSpPr>
          <p:nvPr/>
        </p:nvSpPr>
        <p:spPr bwMode="auto">
          <a:xfrm>
            <a:off x="4924425" y="2207886"/>
            <a:ext cx="914400" cy="353078"/>
          </a:xfrm>
          <a:prstGeom prst="rect">
            <a:avLst/>
          </a:prstGeom>
          <a:noFill/>
          <a:ln w="9525">
            <a:noFill/>
            <a:miter lim="800000"/>
            <a:headEnd/>
            <a:tailEnd/>
          </a:ln>
        </p:spPr>
        <p:txBody>
          <a:bodyPr lIns="91429" tIns="45715" rIns="91429" bIns="45715" anchor="ctr">
            <a:spAutoFit/>
          </a:bodyPr>
          <a:lstStyle/>
          <a:p>
            <a:pPr defTabSz="457200">
              <a:lnSpc>
                <a:spcPts val="1000"/>
              </a:lnSpc>
            </a:pPr>
            <a:r>
              <a:rPr lang="en-US" altLang="ja-JP" sz="1000" b="1">
                <a:solidFill>
                  <a:prstClr val="black"/>
                </a:solidFill>
                <a:latin typeface="ＭＳ Ｐゴシック" charset="-128"/>
                <a:ea typeface="ＭＳ Ｐゴシック"/>
              </a:rPr>
              <a:t>iBIX </a:t>
            </a:r>
          </a:p>
          <a:p>
            <a:pPr defTabSz="457200">
              <a:lnSpc>
                <a:spcPts val="1000"/>
              </a:lnSpc>
            </a:pPr>
            <a:r>
              <a:rPr lang="en-US" altLang="ja-JP" sz="1000" b="1">
                <a:solidFill>
                  <a:prstClr val="black"/>
                </a:solidFill>
                <a:latin typeface="ＭＳ Ｐゴシック" charset="-128"/>
                <a:ea typeface="ＭＳ Ｐゴシック"/>
              </a:rPr>
              <a:t>(Ibraki Pref.)</a:t>
            </a:r>
          </a:p>
        </p:txBody>
      </p:sp>
      <p:sp>
        <p:nvSpPr>
          <p:cNvPr id="59426" name="Rectangle 42"/>
          <p:cNvSpPr>
            <a:spLocks noChangeArrowheads="1"/>
          </p:cNvSpPr>
          <p:nvPr/>
        </p:nvSpPr>
        <p:spPr bwMode="auto">
          <a:xfrm>
            <a:off x="4789491" y="6459538"/>
            <a:ext cx="1089025" cy="400050"/>
          </a:xfrm>
          <a:prstGeom prst="rect">
            <a:avLst/>
          </a:prstGeom>
          <a:noFill/>
          <a:ln w="9525">
            <a:noFill/>
            <a:miter lim="800000"/>
            <a:headEnd/>
            <a:tailEnd/>
          </a:ln>
        </p:spPr>
        <p:txBody>
          <a:bodyPr lIns="91429" tIns="45715" rIns="91429" bIns="45715" anchor="ctr">
            <a:spAutoFit/>
          </a:bodyPr>
          <a:lstStyle/>
          <a:p>
            <a:pPr defTabSz="457200"/>
            <a:r>
              <a:rPr lang="en-US" altLang="ja-JP" sz="1000" b="1">
                <a:solidFill>
                  <a:prstClr val="black"/>
                </a:solidFill>
                <a:latin typeface="ＭＳ Ｐゴシック" charset="-128"/>
                <a:ea typeface="ＭＳ Ｐゴシック"/>
              </a:rPr>
              <a:t>iMATERIA </a:t>
            </a:r>
          </a:p>
          <a:p>
            <a:pPr defTabSz="457200"/>
            <a:r>
              <a:rPr lang="en-US" altLang="ja-JP" sz="1000" b="1">
                <a:solidFill>
                  <a:prstClr val="black"/>
                </a:solidFill>
                <a:latin typeface="ＭＳ Ｐゴシック" charset="-128"/>
                <a:ea typeface="ＭＳ Ｐゴシック"/>
              </a:rPr>
              <a:t>(Ibraki Pref..)</a:t>
            </a:r>
          </a:p>
        </p:txBody>
      </p:sp>
      <p:sp>
        <p:nvSpPr>
          <p:cNvPr id="59427" name="Rectangle 43"/>
          <p:cNvSpPr>
            <a:spLocks noChangeArrowheads="1"/>
          </p:cNvSpPr>
          <p:nvPr/>
        </p:nvSpPr>
        <p:spPr bwMode="auto">
          <a:xfrm>
            <a:off x="3522663" y="6624638"/>
            <a:ext cx="1447800" cy="228600"/>
          </a:xfrm>
          <a:prstGeom prst="rect">
            <a:avLst/>
          </a:prstGeom>
          <a:noFill/>
          <a:ln w="9525">
            <a:noFill/>
            <a:miter lim="800000"/>
            <a:headEnd/>
            <a:tailEnd/>
          </a:ln>
        </p:spPr>
        <p:txBody>
          <a:bodyPr lIns="91429" tIns="45715" rIns="91429" bIns="45715" anchor="ctr">
            <a:spAutoFit/>
          </a:bodyPr>
          <a:lstStyle/>
          <a:p>
            <a:pPr defTabSz="457200">
              <a:lnSpc>
                <a:spcPts val="1000"/>
              </a:lnSpc>
            </a:pPr>
            <a:r>
              <a:rPr lang="en-US" altLang="ja-JP" sz="1000" b="1">
                <a:solidFill>
                  <a:prstClr val="black"/>
                </a:solidFill>
                <a:latin typeface="ＭＳ Ｐゴシック" charset="-128"/>
                <a:ea typeface="ＭＳ Ｐゴシック"/>
              </a:rPr>
              <a:t>TAKUMI (JAEA)</a:t>
            </a:r>
          </a:p>
        </p:txBody>
      </p:sp>
      <p:pic>
        <p:nvPicPr>
          <p:cNvPr id="59428" name="Picture 44" descr="j_parc_back_2"/>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3597278" y="5862644"/>
            <a:ext cx="925513" cy="788987"/>
          </a:xfrm>
          <a:prstGeom prst="rect">
            <a:avLst/>
          </a:prstGeom>
          <a:noFill/>
          <a:ln w="9525">
            <a:noFill/>
            <a:miter lim="800000"/>
            <a:headEnd/>
            <a:tailEnd/>
          </a:ln>
        </p:spPr>
      </p:pic>
      <p:sp>
        <p:nvSpPr>
          <p:cNvPr id="59429" name="Rectangle 45"/>
          <p:cNvSpPr>
            <a:spLocks noChangeArrowheads="1"/>
          </p:cNvSpPr>
          <p:nvPr/>
        </p:nvSpPr>
        <p:spPr bwMode="auto">
          <a:xfrm>
            <a:off x="4714875" y="5337181"/>
            <a:ext cx="990600" cy="396875"/>
          </a:xfrm>
          <a:prstGeom prst="rect">
            <a:avLst/>
          </a:prstGeom>
          <a:noFill/>
          <a:ln w="9525">
            <a:noFill/>
            <a:miter lim="800000"/>
            <a:headEnd/>
            <a:tailEnd/>
          </a:ln>
        </p:spPr>
        <p:txBody>
          <a:bodyPr lIns="91429" tIns="45715" rIns="91429" bIns="45715" anchor="ctr">
            <a:spAutoFit/>
          </a:bodyPr>
          <a:lstStyle/>
          <a:p>
            <a:pPr defTabSz="457200"/>
            <a:r>
              <a:rPr lang="en-US" altLang="ja-JP" sz="1000" b="1">
                <a:solidFill>
                  <a:prstClr val="black"/>
                </a:solidFill>
                <a:latin typeface="ＭＳ Ｐゴシック" charset="-128"/>
                <a:ea typeface="ＭＳ Ｐゴシック"/>
              </a:rPr>
              <a:t>NOVA </a:t>
            </a:r>
          </a:p>
          <a:p>
            <a:pPr defTabSz="457200"/>
            <a:r>
              <a:rPr lang="en-US" altLang="ja-JP" sz="1000" b="1">
                <a:solidFill>
                  <a:prstClr val="black"/>
                </a:solidFill>
                <a:latin typeface="ＭＳ Ｐゴシック" charset="-128"/>
                <a:ea typeface="ＭＳ Ｐゴシック"/>
              </a:rPr>
              <a:t>(NEDO, KEK)</a:t>
            </a:r>
          </a:p>
        </p:txBody>
      </p:sp>
      <p:pic>
        <p:nvPicPr>
          <p:cNvPr id="475182" name="Picture 46" descr="all_09_28"/>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90491" y="3579813"/>
            <a:ext cx="1589087" cy="1109662"/>
          </a:xfrm>
          <a:prstGeom prst="rect">
            <a:avLst/>
          </a:prstGeom>
          <a:noFill/>
          <a:effectLst>
            <a:outerShdw dist="107763" dir="2700000" algn="ctr" rotWithShape="0">
              <a:schemeClr val="bg1">
                <a:alpha val="50000"/>
              </a:schemeClr>
            </a:outerShdw>
          </a:effectLst>
        </p:spPr>
      </p:pic>
      <p:sp>
        <p:nvSpPr>
          <p:cNvPr id="59431" name="Text Box 47"/>
          <p:cNvSpPr txBox="1">
            <a:spLocks noChangeArrowheads="1"/>
          </p:cNvSpPr>
          <p:nvPr/>
        </p:nvSpPr>
        <p:spPr bwMode="auto">
          <a:xfrm>
            <a:off x="64062" y="4194180"/>
            <a:ext cx="838669" cy="400099"/>
          </a:xfrm>
          <a:prstGeom prst="rect">
            <a:avLst/>
          </a:prstGeom>
          <a:noFill/>
          <a:ln w="9525">
            <a:noFill/>
            <a:miter lim="800000"/>
            <a:headEnd/>
            <a:tailEnd/>
          </a:ln>
        </p:spPr>
        <p:txBody>
          <a:bodyPr wrap="none" lIns="91429" tIns="45715" rIns="91429" bIns="45715">
            <a:spAutoFit/>
          </a:bodyPr>
          <a:lstStyle/>
          <a:p>
            <a:pPr algn="ctr" defTabSz="457200"/>
            <a:r>
              <a:rPr lang="en-US" altLang="ja-JP" sz="1000" b="1">
                <a:solidFill>
                  <a:prstClr val="black"/>
                </a:solidFill>
                <a:latin typeface="ＭＳ Ｐゴシック" charset="-128"/>
                <a:ea typeface="ＭＳ Ｐゴシック" charset="-128"/>
              </a:rPr>
              <a:t>AMATERAS</a:t>
            </a:r>
          </a:p>
          <a:p>
            <a:pPr algn="ctr" defTabSz="457200"/>
            <a:r>
              <a:rPr lang="en-US" altLang="ja-JP" sz="1000" b="1">
                <a:solidFill>
                  <a:prstClr val="black"/>
                </a:solidFill>
                <a:latin typeface="ＭＳ Ｐゴシック" charset="-128"/>
                <a:ea typeface="ＭＳ Ｐゴシック" charset="-128"/>
              </a:rPr>
              <a:t>(JAEA)</a:t>
            </a:r>
          </a:p>
        </p:txBody>
      </p:sp>
      <p:pic>
        <p:nvPicPr>
          <p:cNvPr id="59432" name="Picture 48" descr="４π検出器３Ｄ42"/>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27500" y="1077913"/>
            <a:ext cx="679450" cy="838200"/>
          </a:xfrm>
          <a:prstGeom prst="rect">
            <a:avLst/>
          </a:prstGeom>
          <a:noFill/>
          <a:ln w="9525">
            <a:noFill/>
            <a:miter lim="800000"/>
            <a:headEnd/>
            <a:tailEnd/>
          </a:ln>
        </p:spPr>
      </p:pic>
      <p:sp>
        <p:nvSpPr>
          <p:cNvPr id="59433" name="Text Box 49"/>
          <p:cNvSpPr txBox="1">
            <a:spLocks noChangeArrowheads="1"/>
          </p:cNvSpPr>
          <p:nvPr/>
        </p:nvSpPr>
        <p:spPr bwMode="auto">
          <a:xfrm>
            <a:off x="15147" y="2514601"/>
            <a:ext cx="1761999" cy="224838"/>
          </a:xfrm>
          <a:prstGeom prst="rect">
            <a:avLst/>
          </a:prstGeom>
          <a:noFill/>
          <a:ln w="9525">
            <a:noFill/>
            <a:miter lim="800000"/>
            <a:headEnd/>
            <a:tailEnd/>
          </a:ln>
        </p:spPr>
        <p:txBody>
          <a:bodyPr wrap="none" lIns="91429" tIns="45715" rIns="91429" bIns="45715">
            <a:spAutoFit/>
          </a:bodyPr>
          <a:lstStyle/>
          <a:p>
            <a:pPr algn="ctr" defTabSz="457200">
              <a:lnSpc>
                <a:spcPts val="1000"/>
              </a:lnSpc>
            </a:pPr>
            <a:r>
              <a:rPr lang="en-US" altLang="ja-JP" sz="1000" b="1">
                <a:solidFill>
                  <a:prstClr val="black"/>
                </a:solidFill>
                <a:latin typeface="ＭＳ Ｐゴシック" charset="-128"/>
                <a:ea typeface="ＭＳ Ｐゴシック" charset="-128"/>
              </a:rPr>
              <a:t>PLANET (JAEA, U. of Tokyo)</a:t>
            </a:r>
          </a:p>
        </p:txBody>
      </p:sp>
      <p:sp>
        <p:nvSpPr>
          <p:cNvPr id="59434" name="Line 50"/>
          <p:cNvSpPr>
            <a:spLocks noChangeShapeType="1"/>
          </p:cNvSpPr>
          <p:nvPr/>
        </p:nvSpPr>
        <p:spPr bwMode="auto">
          <a:xfrm flipH="1" flipV="1">
            <a:off x="1289053" y="2735269"/>
            <a:ext cx="1273175" cy="1303337"/>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pic>
        <p:nvPicPr>
          <p:cNvPr id="59435" name="Picture 51" descr="3dv35B"/>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1463" y="1790700"/>
            <a:ext cx="1066800" cy="768350"/>
          </a:xfrm>
          <a:prstGeom prst="rect">
            <a:avLst/>
          </a:prstGeom>
          <a:noFill/>
          <a:ln w="9525">
            <a:noFill/>
            <a:miter lim="800000"/>
            <a:headEnd/>
            <a:tailEnd/>
          </a:ln>
        </p:spPr>
      </p:pic>
      <p:pic>
        <p:nvPicPr>
          <p:cNvPr id="59436" name="Picture 52" descr="BL02_all_090123"/>
          <p:cNvPicPr>
            <a:picLocks noChangeAspect="1" noChangeArrowheads="1"/>
          </p:cNvPicPr>
          <p:nvPr/>
        </p:nvPicPr>
        <p:blipFill>
          <a:blip r:embed="rId18">
            <a:clrChange>
              <a:clrFrom>
                <a:srgbClr val="FFFFFF"/>
              </a:clrFrom>
              <a:clrTo>
                <a:srgbClr val="FFFFFF">
                  <a:alpha val="0"/>
                </a:srgbClr>
              </a:clrTo>
            </a:clrChange>
          </a:blip>
          <a:srcRect/>
          <a:stretch>
            <a:fillRect/>
          </a:stretch>
        </p:blipFill>
        <p:spPr bwMode="auto">
          <a:xfrm>
            <a:off x="4467225" y="2613031"/>
            <a:ext cx="1298575" cy="892175"/>
          </a:xfrm>
          <a:prstGeom prst="rect">
            <a:avLst/>
          </a:prstGeom>
          <a:noFill/>
          <a:ln w="9525">
            <a:noFill/>
            <a:miter lim="800000"/>
            <a:headEnd/>
            <a:tailEnd/>
          </a:ln>
        </p:spPr>
      </p:pic>
      <p:sp>
        <p:nvSpPr>
          <p:cNvPr id="59437" name="Text Box 56"/>
          <p:cNvSpPr txBox="1">
            <a:spLocks noChangeArrowheads="1"/>
          </p:cNvSpPr>
          <p:nvPr/>
        </p:nvSpPr>
        <p:spPr bwMode="auto">
          <a:xfrm>
            <a:off x="4915338" y="3222631"/>
            <a:ext cx="864317" cy="246211"/>
          </a:xfrm>
          <a:prstGeom prst="rect">
            <a:avLst/>
          </a:prstGeom>
          <a:noFill/>
          <a:ln w="9525">
            <a:noFill/>
            <a:miter lim="800000"/>
            <a:headEnd/>
            <a:tailEnd/>
          </a:ln>
        </p:spPr>
        <p:txBody>
          <a:bodyPr wrap="none" lIns="91429" tIns="45715" rIns="91429" bIns="45715">
            <a:spAutoFit/>
          </a:bodyPr>
          <a:lstStyle/>
          <a:p>
            <a:pPr algn="ctr" defTabSz="457200"/>
            <a:r>
              <a:rPr lang="en-US" altLang="ja-JP" sz="1000" b="1">
                <a:solidFill>
                  <a:prstClr val="black"/>
                </a:solidFill>
                <a:latin typeface="ＭＳ Ｐゴシック" charset="-128"/>
                <a:ea typeface="ＭＳ Ｐゴシック" charset="-128"/>
              </a:rPr>
              <a:t>DNA (JAEA)</a:t>
            </a:r>
          </a:p>
        </p:txBody>
      </p:sp>
      <p:pic>
        <p:nvPicPr>
          <p:cNvPr id="59438" name="図 87" descr="BL08_イメージ.jpg"/>
          <p:cNvPicPr>
            <a:picLocks noChangeAspect="1"/>
          </p:cNvPicPr>
          <p:nvPr/>
        </p:nvPicPr>
        <p:blipFill>
          <a:blip r:embed="rId19" cstate="print">
            <a:clrChange>
              <a:clrFrom>
                <a:srgbClr val="FFFFFB"/>
              </a:clrFrom>
              <a:clrTo>
                <a:srgbClr val="FFFFFB">
                  <a:alpha val="0"/>
                </a:srgbClr>
              </a:clrTo>
            </a:clrChange>
            <a:extLst>
              <a:ext uri="{28A0092B-C50C-407E-A947-70E740481C1C}">
                <a14:useLocalDpi xmlns:a14="http://schemas.microsoft.com/office/drawing/2010/main"/>
              </a:ext>
            </a:extLst>
          </a:blip>
          <a:srcRect/>
          <a:stretch>
            <a:fillRect/>
          </a:stretch>
        </p:blipFill>
        <p:spPr bwMode="auto">
          <a:xfrm>
            <a:off x="2163763" y="842963"/>
            <a:ext cx="1066800" cy="658812"/>
          </a:xfrm>
          <a:prstGeom prst="rect">
            <a:avLst/>
          </a:prstGeom>
          <a:noFill/>
          <a:ln w="9525">
            <a:noFill/>
            <a:miter lim="800000"/>
            <a:headEnd/>
            <a:tailEnd/>
          </a:ln>
        </p:spPr>
      </p:pic>
      <p:sp>
        <p:nvSpPr>
          <p:cNvPr id="59439" name="Rectangle 87"/>
          <p:cNvSpPr>
            <a:spLocks noChangeArrowheads="1"/>
          </p:cNvSpPr>
          <p:nvPr/>
        </p:nvSpPr>
        <p:spPr bwMode="auto">
          <a:xfrm>
            <a:off x="2554291" y="6578606"/>
            <a:ext cx="1005403" cy="246221"/>
          </a:xfrm>
          <a:prstGeom prst="rect">
            <a:avLst/>
          </a:prstGeom>
          <a:noFill/>
          <a:ln w="9525">
            <a:noFill/>
            <a:miter lim="800000"/>
            <a:headEnd/>
            <a:tailEnd/>
          </a:ln>
        </p:spPr>
        <p:txBody>
          <a:bodyPr wrap="none">
            <a:spAutoFit/>
          </a:bodyPr>
          <a:lstStyle/>
          <a:p>
            <a:pPr defTabSz="457200"/>
            <a:r>
              <a:rPr lang="en-US" altLang="ja-JP" sz="1000" b="1">
                <a:solidFill>
                  <a:prstClr val="black"/>
                </a:solidFill>
                <a:latin typeface="ＭＳ Ｐゴシック" charset="-128"/>
                <a:ea typeface="ＭＳ Ｐゴシック"/>
              </a:rPr>
              <a:t>SENJU (JAEA)</a:t>
            </a:r>
          </a:p>
        </p:txBody>
      </p:sp>
      <p:sp>
        <p:nvSpPr>
          <p:cNvPr id="59440" name="Rectangle 92"/>
          <p:cNvSpPr>
            <a:spLocks noChangeArrowheads="1"/>
          </p:cNvSpPr>
          <p:nvPr/>
        </p:nvSpPr>
        <p:spPr bwMode="auto">
          <a:xfrm>
            <a:off x="1460502" y="6432550"/>
            <a:ext cx="748923" cy="400110"/>
          </a:xfrm>
          <a:prstGeom prst="rect">
            <a:avLst/>
          </a:prstGeom>
          <a:noFill/>
          <a:ln w="9525">
            <a:noFill/>
            <a:miter lim="800000"/>
            <a:headEnd/>
            <a:tailEnd/>
          </a:ln>
        </p:spPr>
        <p:txBody>
          <a:bodyPr wrap="none">
            <a:spAutoFit/>
          </a:bodyPr>
          <a:lstStyle/>
          <a:p>
            <a:pPr defTabSz="457200"/>
            <a:r>
              <a:rPr lang="en-US" altLang="ja-JP" sz="1000" b="1">
                <a:solidFill>
                  <a:prstClr val="black"/>
                </a:solidFill>
                <a:latin typeface="ＭＳ Ｐゴシック" charset="-128"/>
                <a:ea typeface="ＭＳ Ｐゴシック"/>
              </a:rPr>
              <a:t>SHARAKU</a:t>
            </a:r>
          </a:p>
          <a:p>
            <a:pPr defTabSz="457200"/>
            <a:r>
              <a:rPr lang="en-US" altLang="ja-JP" sz="1000" b="1">
                <a:solidFill>
                  <a:prstClr val="black"/>
                </a:solidFill>
                <a:latin typeface="ＭＳ Ｐゴシック" charset="-128"/>
                <a:ea typeface="ＭＳ Ｐゴシック"/>
              </a:rPr>
              <a:t> (JAEA)</a:t>
            </a:r>
          </a:p>
        </p:txBody>
      </p:sp>
      <p:sp>
        <p:nvSpPr>
          <p:cNvPr id="59441" name="Text Box 164"/>
          <p:cNvSpPr txBox="1">
            <a:spLocks noChangeAspect="1" noChangeArrowheads="1"/>
          </p:cNvSpPr>
          <p:nvPr/>
        </p:nvSpPr>
        <p:spPr bwMode="auto">
          <a:xfrm>
            <a:off x="1346200" y="1666876"/>
            <a:ext cx="977900" cy="379413"/>
          </a:xfrm>
          <a:prstGeom prst="rect">
            <a:avLst/>
          </a:prstGeom>
          <a:noFill/>
          <a:ln w="9525">
            <a:noFill/>
            <a:miter lim="800000"/>
            <a:headEnd/>
            <a:tailEnd/>
          </a:ln>
        </p:spPr>
        <p:txBody>
          <a:bodyPr lIns="36000" tIns="36000" rIns="36000" bIns="36000">
            <a:spAutoFit/>
          </a:bodyPr>
          <a:lstStyle/>
          <a:p>
            <a:pPr algn="ctr" defTabSz="1279525"/>
            <a:r>
              <a:rPr lang="en-US" altLang="ja-JP" sz="1000" b="1">
                <a:solidFill>
                  <a:prstClr val="black"/>
                </a:solidFill>
                <a:latin typeface="ＭＳ Ｐゴシック" charset="-128"/>
                <a:ea typeface="ＭＳ Ｐゴシック" charset="-128"/>
              </a:rPr>
              <a:t>SPICA</a:t>
            </a:r>
          </a:p>
          <a:p>
            <a:pPr defTabSz="1279525"/>
            <a:r>
              <a:rPr lang="en-US" altLang="ja-JP" sz="1000" b="1">
                <a:solidFill>
                  <a:prstClr val="black"/>
                </a:solidFill>
                <a:latin typeface="ＭＳ Ｐゴシック" charset="-128"/>
                <a:ea typeface="ＭＳ Ｐゴシック" charset="-128"/>
              </a:rPr>
              <a:t> (NEDO, KEK)</a:t>
            </a:r>
          </a:p>
        </p:txBody>
      </p:sp>
      <p:sp>
        <p:nvSpPr>
          <p:cNvPr id="59442" name="Line 18"/>
          <p:cNvSpPr>
            <a:spLocks noChangeShapeType="1"/>
          </p:cNvSpPr>
          <p:nvPr/>
        </p:nvSpPr>
        <p:spPr bwMode="auto">
          <a:xfrm flipH="1" flipV="1">
            <a:off x="1785941" y="2046288"/>
            <a:ext cx="547687" cy="620712"/>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43" name="Line 25"/>
          <p:cNvSpPr>
            <a:spLocks noChangeShapeType="1"/>
          </p:cNvSpPr>
          <p:nvPr/>
        </p:nvSpPr>
        <p:spPr bwMode="auto">
          <a:xfrm>
            <a:off x="2867025" y="5105400"/>
            <a:ext cx="125413" cy="65405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70" name="Text Box 156"/>
          <p:cNvSpPr txBox="1">
            <a:spLocks noChangeArrowheads="1"/>
          </p:cNvSpPr>
          <p:nvPr/>
        </p:nvSpPr>
        <p:spPr bwMode="auto">
          <a:xfrm>
            <a:off x="-1434286" y="609605"/>
            <a:ext cx="647658" cy="246221"/>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srgbClr val="000000"/>
                </a:solidFill>
                <a:latin typeface="Arial" pitchFamily="-112" charset="0"/>
                <a:ea typeface="ＭＳ Ｐゴシック"/>
                <a:cs typeface="ＭＳ Ｐゴシック" pitchFamily="-112" charset="-128"/>
              </a:rPr>
              <a:t>Funded</a:t>
            </a:r>
          </a:p>
        </p:txBody>
      </p:sp>
      <p:sp>
        <p:nvSpPr>
          <p:cNvPr id="71" name="Text Box 156"/>
          <p:cNvSpPr txBox="1">
            <a:spLocks noChangeArrowheads="1"/>
          </p:cNvSpPr>
          <p:nvPr/>
        </p:nvSpPr>
        <p:spPr bwMode="auto">
          <a:xfrm>
            <a:off x="-1281886" y="1358905"/>
            <a:ext cx="647658" cy="246221"/>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Funded</a:t>
            </a:r>
          </a:p>
        </p:txBody>
      </p:sp>
      <p:sp>
        <p:nvSpPr>
          <p:cNvPr id="72" name="Text Box 156"/>
          <p:cNvSpPr txBox="1">
            <a:spLocks noChangeArrowheads="1"/>
          </p:cNvSpPr>
          <p:nvPr/>
        </p:nvSpPr>
        <p:spPr bwMode="auto">
          <a:xfrm>
            <a:off x="-1108848" y="3987804"/>
            <a:ext cx="647658" cy="246221"/>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Funded</a:t>
            </a:r>
          </a:p>
        </p:txBody>
      </p:sp>
      <p:sp>
        <p:nvSpPr>
          <p:cNvPr id="76" name="Text Box 156"/>
          <p:cNvSpPr txBox="1">
            <a:spLocks noChangeArrowheads="1"/>
          </p:cNvSpPr>
          <p:nvPr/>
        </p:nvSpPr>
        <p:spPr bwMode="auto">
          <a:xfrm>
            <a:off x="-1077098" y="4779968"/>
            <a:ext cx="647658" cy="246221"/>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Funded</a:t>
            </a:r>
          </a:p>
        </p:txBody>
      </p:sp>
      <p:sp>
        <p:nvSpPr>
          <p:cNvPr id="78" name="Text Box 156"/>
          <p:cNvSpPr txBox="1">
            <a:spLocks noChangeArrowheads="1"/>
          </p:cNvSpPr>
          <p:nvPr/>
        </p:nvSpPr>
        <p:spPr bwMode="auto">
          <a:xfrm>
            <a:off x="-1067573" y="5256218"/>
            <a:ext cx="647658" cy="246221"/>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Funded</a:t>
            </a:r>
          </a:p>
        </p:txBody>
      </p:sp>
      <p:sp>
        <p:nvSpPr>
          <p:cNvPr id="79" name="Text Box 156"/>
          <p:cNvSpPr txBox="1">
            <a:spLocks noChangeArrowheads="1"/>
          </p:cNvSpPr>
          <p:nvPr/>
        </p:nvSpPr>
        <p:spPr bwMode="auto">
          <a:xfrm>
            <a:off x="-1281886" y="2938468"/>
            <a:ext cx="647658" cy="246221"/>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Funded</a:t>
            </a:r>
          </a:p>
        </p:txBody>
      </p:sp>
      <p:sp>
        <p:nvSpPr>
          <p:cNvPr id="80" name="Text Box 160"/>
          <p:cNvSpPr txBox="1">
            <a:spLocks noChangeArrowheads="1"/>
          </p:cNvSpPr>
          <p:nvPr/>
        </p:nvSpPr>
        <p:spPr bwMode="auto">
          <a:xfrm>
            <a:off x="3676789" y="5710243"/>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1" name="Text Box 160"/>
          <p:cNvSpPr txBox="1">
            <a:spLocks noChangeArrowheads="1"/>
          </p:cNvSpPr>
          <p:nvPr/>
        </p:nvSpPr>
        <p:spPr bwMode="auto">
          <a:xfrm>
            <a:off x="4943615" y="5689605"/>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3" name="Text Box 160"/>
          <p:cNvSpPr txBox="1">
            <a:spLocks noChangeArrowheads="1"/>
          </p:cNvSpPr>
          <p:nvPr/>
        </p:nvSpPr>
        <p:spPr bwMode="auto">
          <a:xfrm>
            <a:off x="4926152" y="3581405"/>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4" name="Text Box 160"/>
          <p:cNvSpPr txBox="1">
            <a:spLocks noChangeArrowheads="1"/>
          </p:cNvSpPr>
          <p:nvPr/>
        </p:nvSpPr>
        <p:spPr bwMode="auto">
          <a:xfrm>
            <a:off x="201752" y="5562605"/>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5" name="Text Box 160"/>
          <p:cNvSpPr txBox="1">
            <a:spLocks noChangeArrowheads="1"/>
          </p:cNvSpPr>
          <p:nvPr/>
        </p:nvSpPr>
        <p:spPr bwMode="auto">
          <a:xfrm>
            <a:off x="4697552" y="941393"/>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6" name="Text Box 160"/>
          <p:cNvSpPr txBox="1">
            <a:spLocks noChangeArrowheads="1"/>
          </p:cNvSpPr>
          <p:nvPr/>
        </p:nvSpPr>
        <p:spPr bwMode="auto">
          <a:xfrm>
            <a:off x="2136914" y="723905"/>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srgbClr val="000000"/>
                </a:solidFill>
                <a:latin typeface="Arial" pitchFamily="-112" charset="0"/>
                <a:ea typeface="ＭＳ Ｐゴシック"/>
                <a:cs typeface="ＭＳ Ｐゴシック" pitchFamily="-112" charset="-128"/>
              </a:rPr>
              <a:t>Operation</a:t>
            </a:r>
          </a:p>
        </p:txBody>
      </p:sp>
      <p:sp>
        <p:nvSpPr>
          <p:cNvPr id="87" name="Text Box 160"/>
          <p:cNvSpPr txBox="1">
            <a:spLocks noChangeArrowheads="1"/>
          </p:cNvSpPr>
          <p:nvPr/>
        </p:nvSpPr>
        <p:spPr bwMode="auto">
          <a:xfrm>
            <a:off x="106501" y="838204"/>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srgbClr val="000000"/>
                </a:solidFill>
                <a:latin typeface="Arial" pitchFamily="-112" charset="0"/>
                <a:ea typeface="ＭＳ Ｐゴシック"/>
                <a:cs typeface="ＭＳ Ｐゴシック" pitchFamily="-112" charset="-128"/>
              </a:rPr>
              <a:t>Operation</a:t>
            </a:r>
          </a:p>
        </p:txBody>
      </p:sp>
      <p:sp>
        <p:nvSpPr>
          <p:cNvPr id="88" name="Text Box 160"/>
          <p:cNvSpPr txBox="1">
            <a:spLocks noChangeArrowheads="1"/>
          </p:cNvSpPr>
          <p:nvPr/>
        </p:nvSpPr>
        <p:spPr bwMode="auto">
          <a:xfrm>
            <a:off x="609740" y="3810005"/>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9" name="Text Box 160"/>
          <p:cNvSpPr txBox="1">
            <a:spLocks noChangeArrowheads="1"/>
          </p:cNvSpPr>
          <p:nvPr/>
        </p:nvSpPr>
        <p:spPr bwMode="auto">
          <a:xfrm>
            <a:off x="4849952" y="1905003"/>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pic>
        <p:nvPicPr>
          <p:cNvPr id="59459" name="Picture 2" descr="nop-bl05_071105R 2"/>
          <p:cNvPicPr>
            <a:picLocks noChangeAspect="1" noChangeArrowheads="1"/>
          </p:cNvPicPr>
          <p:nvPr/>
        </p:nvPicPr>
        <p:blipFill>
          <a:blip r:embed="rId20">
            <a:clrChange>
              <a:clrFrom>
                <a:srgbClr val="FFFFFF"/>
              </a:clrFrom>
              <a:clrTo>
                <a:srgbClr val="FFFFFF">
                  <a:alpha val="0"/>
                </a:srgbClr>
              </a:clrTo>
            </a:clrChange>
          </a:blip>
          <a:srcRect/>
          <a:stretch>
            <a:fillRect/>
          </a:stretch>
        </p:blipFill>
        <p:spPr bwMode="auto">
          <a:xfrm>
            <a:off x="3248027" y="1752600"/>
            <a:ext cx="757238" cy="762000"/>
          </a:xfrm>
          <a:prstGeom prst="rect">
            <a:avLst/>
          </a:prstGeom>
          <a:noFill/>
          <a:ln w="9525">
            <a:noFill/>
            <a:miter lim="800000"/>
            <a:headEnd/>
            <a:tailEnd/>
          </a:ln>
        </p:spPr>
      </p:pic>
      <p:sp>
        <p:nvSpPr>
          <p:cNvPr id="59460" name="Text Box 34"/>
          <p:cNvSpPr txBox="1">
            <a:spLocks noChangeArrowheads="1"/>
          </p:cNvSpPr>
          <p:nvPr/>
        </p:nvSpPr>
        <p:spPr bwMode="auto">
          <a:xfrm>
            <a:off x="3295058" y="2325688"/>
            <a:ext cx="748901" cy="224838"/>
          </a:xfrm>
          <a:prstGeom prst="rect">
            <a:avLst/>
          </a:prstGeom>
          <a:noFill/>
          <a:ln w="9525">
            <a:noFill/>
            <a:miter lim="800000"/>
            <a:headEnd/>
            <a:tailEnd/>
          </a:ln>
        </p:spPr>
        <p:txBody>
          <a:bodyPr wrap="none" lIns="91429" tIns="45715" rIns="91429" bIns="45715">
            <a:spAutoFit/>
          </a:bodyPr>
          <a:lstStyle/>
          <a:p>
            <a:pPr algn="ctr" defTabSz="457200">
              <a:lnSpc>
                <a:spcPts val="1000"/>
              </a:lnSpc>
            </a:pPr>
            <a:r>
              <a:rPr lang="en-US" altLang="ja-JP" sz="1000" b="1">
                <a:solidFill>
                  <a:prstClr val="black"/>
                </a:solidFill>
                <a:latin typeface="ＭＳ Ｐゴシック" charset="-128"/>
                <a:ea typeface="ＭＳ Ｐゴシック" charset="-128"/>
              </a:rPr>
              <a:t>NOP(KEK)</a:t>
            </a:r>
          </a:p>
        </p:txBody>
      </p:sp>
      <p:pic>
        <p:nvPicPr>
          <p:cNvPr id="59462" name="Picture 6" descr="C:\Users\masa\AppData\Local\Temp\VMwareDnD\9db9829f\VNR_all_a_100821.jpg"/>
          <p:cNvPicPr>
            <a:picLocks noChangeAspect="1" noChangeArrowheads="1"/>
          </p:cNvPicPr>
          <p:nvPr/>
        </p:nvPicPr>
        <p:blipFill>
          <a:blip r:embed="rId21"/>
          <a:srcRect/>
          <a:stretch>
            <a:fillRect/>
          </a:stretch>
        </p:blipFill>
        <p:spPr bwMode="auto">
          <a:xfrm>
            <a:off x="1536703" y="5829306"/>
            <a:ext cx="885825" cy="665163"/>
          </a:xfrm>
          <a:prstGeom prst="rect">
            <a:avLst/>
          </a:prstGeom>
          <a:noFill/>
          <a:ln w="9525">
            <a:noFill/>
            <a:miter lim="800000"/>
            <a:headEnd/>
            <a:tailEnd/>
          </a:ln>
        </p:spPr>
      </p:pic>
      <p:sp>
        <p:nvSpPr>
          <p:cNvPr id="59463" name="Line 25"/>
          <p:cNvSpPr>
            <a:spLocks noChangeShapeType="1"/>
          </p:cNvSpPr>
          <p:nvPr/>
        </p:nvSpPr>
        <p:spPr bwMode="auto">
          <a:xfrm flipH="1">
            <a:off x="2181225" y="4876800"/>
            <a:ext cx="533400" cy="83820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pic>
        <p:nvPicPr>
          <p:cNvPr id="59464" name="Picture 2" descr="C:\Users\arai\Documents\あらいくま ＠ Dell\発表資料　画材\装置3D図\BL18\BL18s.tif"/>
          <p:cNvPicPr>
            <a:picLocks noChangeAspect="1" noChangeArrowheads="1"/>
          </p:cNvPicPr>
          <p:nvPr/>
        </p:nvPicPr>
        <p:blipFill>
          <a:blip r:embed="rId22">
            <a:clrChange>
              <a:clrFrom>
                <a:srgbClr val="FFFFFF"/>
              </a:clrFrom>
              <a:clrTo>
                <a:srgbClr val="FFFFFF">
                  <a:alpha val="0"/>
                </a:srgbClr>
              </a:clrTo>
            </a:clrChange>
          </a:blip>
          <a:srcRect/>
          <a:stretch>
            <a:fillRect/>
          </a:stretch>
        </p:blipFill>
        <p:spPr bwMode="auto">
          <a:xfrm>
            <a:off x="2684465" y="5946781"/>
            <a:ext cx="790575" cy="644525"/>
          </a:xfrm>
          <a:prstGeom prst="rect">
            <a:avLst/>
          </a:prstGeom>
          <a:noFill/>
          <a:ln w="9525">
            <a:noFill/>
            <a:miter lim="800000"/>
            <a:headEnd/>
            <a:tailEnd/>
          </a:ln>
        </p:spPr>
      </p:pic>
      <p:sp>
        <p:nvSpPr>
          <p:cNvPr id="94" name="Text Box 160"/>
          <p:cNvSpPr txBox="1">
            <a:spLocks noChangeArrowheads="1"/>
          </p:cNvSpPr>
          <p:nvPr/>
        </p:nvSpPr>
        <p:spPr bwMode="auto">
          <a:xfrm>
            <a:off x="2441714" y="5838830"/>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95" name="Text Box 160"/>
          <p:cNvSpPr txBox="1">
            <a:spLocks noChangeArrowheads="1"/>
          </p:cNvSpPr>
          <p:nvPr/>
        </p:nvSpPr>
        <p:spPr bwMode="auto">
          <a:xfrm>
            <a:off x="1284427" y="5819780"/>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97" name="Text Box 160"/>
          <p:cNvSpPr txBox="1">
            <a:spLocks noChangeArrowheads="1"/>
          </p:cNvSpPr>
          <p:nvPr/>
        </p:nvSpPr>
        <p:spPr bwMode="auto">
          <a:xfrm>
            <a:off x="4872177" y="2849568"/>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98" name="Text Box 160"/>
          <p:cNvSpPr txBox="1">
            <a:spLocks noChangeArrowheads="1"/>
          </p:cNvSpPr>
          <p:nvPr/>
        </p:nvSpPr>
        <p:spPr bwMode="auto">
          <a:xfrm>
            <a:off x="3502164" y="1725618"/>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pic>
        <p:nvPicPr>
          <p:cNvPr id="59469" name="図 98" descr="名称未設定 1.png"/>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81113" y="985838"/>
            <a:ext cx="911225" cy="747712"/>
          </a:xfrm>
          <a:prstGeom prst="rect">
            <a:avLst/>
          </a:prstGeom>
          <a:noFill/>
          <a:ln w="9525">
            <a:noFill/>
            <a:miter lim="800000"/>
            <a:headEnd/>
            <a:tailEnd/>
          </a:ln>
        </p:spPr>
      </p:pic>
      <p:sp>
        <p:nvSpPr>
          <p:cNvPr id="100" name="Text Box 160"/>
          <p:cNvSpPr txBox="1">
            <a:spLocks noChangeArrowheads="1"/>
          </p:cNvSpPr>
          <p:nvPr/>
        </p:nvSpPr>
        <p:spPr bwMode="auto">
          <a:xfrm>
            <a:off x="4932502" y="5140651"/>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101" name="Text Box 160"/>
          <p:cNvSpPr txBox="1">
            <a:spLocks noChangeArrowheads="1"/>
          </p:cNvSpPr>
          <p:nvPr/>
        </p:nvSpPr>
        <p:spPr bwMode="auto">
          <a:xfrm>
            <a:off x="4569759" y="4821244"/>
            <a:ext cx="820582" cy="253916"/>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50" b="1" dirty="0">
                <a:latin typeface="Arial" pitchFamily="-112" charset="0"/>
                <a:ea typeface="ＭＳ Ｐゴシック"/>
                <a:cs typeface="ＭＳ Ｐゴシック" pitchFamily="-112" charset="-128"/>
              </a:rPr>
              <a:t>Operation</a:t>
            </a:r>
          </a:p>
        </p:txBody>
      </p:sp>
      <p:sp>
        <p:nvSpPr>
          <p:cNvPr id="102" name="Text Box 160"/>
          <p:cNvSpPr txBox="1">
            <a:spLocks noChangeArrowheads="1"/>
          </p:cNvSpPr>
          <p:nvPr/>
        </p:nvSpPr>
        <p:spPr bwMode="auto">
          <a:xfrm>
            <a:off x="1219340" y="819150"/>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srgbClr val="000000"/>
                </a:solidFill>
                <a:latin typeface="Arial" pitchFamily="-112" charset="0"/>
                <a:ea typeface="ＭＳ Ｐゴシック"/>
                <a:cs typeface="ＭＳ Ｐゴシック" pitchFamily="-112" charset="-128"/>
              </a:rPr>
              <a:t>Operation</a:t>
            </a:r>
          </a:p>
        </p:txBody>
      </p:sp>
      <p:sp>
        <p:nvSpPr>
          <p:cNvPr id="59473" name="Line 31"/>
          <p:cNvSpPr>
            <a:spLocks noChangeShapeType="1"/>
          </p:cNvSpPr>
          <p:nvPr/>
        </p:nvSpPr>
        <p:spPr bwMode="auto">
          <a:xfrm flipV="1">
            <a:off x="2887663" y="1762125"/>
            <a:ext cx="407987" cy="182880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74" name="Text Box 34"/>
          <p:cNvSpPr txBox="1">
            <a:spLocks noChangeArrowheads="1"/>
          </p:cNvSpPr>
          <p:nvPr/>
        </p:nvSpPr>
        <p:spPr bwMode="auto">
          <a:xfrm>
            <a:off x="2988145" y="1398588"/>
            <a:ext cx="1184918" cy="353078"/>
          </a:xfrm>
          <a:prstGeom prst="rect">
            <a:avLst/>
          </a:prstGeom>
          <a:noFill/>
          <a:ln w="9525">
            <a:noFill/>
            <a:miter lim="800000"/>
            <a:headEnd/>
            <a:tailEnd/>
          </a:ln>
        </p:spPr>
        <p:txBody>
          <a:bodyPr wrap="none" lIns="91429" tIns="45715" rIns="91429" bIns="45715">
            <a:spAutoFit/>
          </a:bodyPr>
          <a:lstStyle/>
          <a:p>
            <a:pPr algn="ctr" defTabSz="457200">
              <a:lnSpc>
                <a:spcPts val="1000"/>
              </a:lnSpc>
            </a:pPr>
            <a:r>
              <a:rPr lang="en-US" altLang="ja-JP" sz="1000" b="1">
                <a:solidFill>
                  <a:prstClr val="black"/>
                </a:solidFill>
                <a:latin typeface="ＭＳ Ｐゴシック" charset="-128"/>
                <a:ea typeface="ＭＳ Ｐゴシック" charset="-128"/>
              </a:rPr>
              <a:t>VIN_ROSE</a:t>
            </a:r>
          </a:p>
          <a:p>
            <a:pPr algn="ctr" defTabSz="457200">
              <a:lnSpc>
                <a:spcPts val="1000"/>
              </a:lnSpc>
            </a:pPr>
            <a:r>
              <a:rPr lang="en-US" altLang="ja-JP" sz="1000" b="1">
                <a:solidFill>
                  <a:prstClr val="black"/>
                </a:solidFill>
                <a:latin typeface="ＭＳ Ｐゴシック" charset="-128"/>
                <a:ea typeface="ＭＳ Ｐゴシック" charset="-128"/>
              </a:rPr>
              <a:t>(KEK, Kyoto Univ.)</a:t>
            </a:r>
          </a:p>
        </p:txBody>
      </p:sp>
      <p:sp>
        <p:nvSpPr>
          <p:cNvPr id="59475" name="Line 23"/>
          <p:cNvSpPr>
            <a:spLocks noChangeShapeType="1"/>
          </p:cNvSpPr>
          <p:nvPr/>
        </p:nvSpPr>
        <p:spPr bwMode="auto">
          <a:xfrm>
            <a:off x="3175000" y="4422775"/>
            <a:ext cx="782638" cy="103188"/>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76" name="Line 23"/>
          <p:cNvSpPr>
            <a:spLocks noChangeShapeType="1"/>
          </p:cNvSpPr>
          <p:nvPr/>
        </p:nvSpPr>
        <p:spPr bwMode="auto">
          <a:xfrm>
            <a:off x="3105153" y="4621213"/>
            <a:ext cx="792163" cy="285750"/>
          </a:xfrm>
          <a:prstGeom prst="line">
            <a:avLst/>
          </a:prstGeom>
          <a:noFill/>
          <a:ln w="15875">
            <a:solidFill>
              <a:srgbClr val="FF0080"/>
            </a:solidFill>
            <a:round/>
            <a:headEnd/>
            <a:tailEnd type="oval" w="med" len="med"/>
          </a:ln>
        </p:spPr>
        <p:txBody>
          <a:bodyPr/>
          <a:lstStyle/>
          <a:p>
            <a:pPr defTabSz="457200"/>
            <a:endParaRPr lang="ja-JP" altLang="en-US">
              <a:solidFill>
                <a:prstClr val="black"/>
              </a:solidFill>
              <a:latin typeface="Calibri"/>
              <a:ea typeface="ＭＳ Ｐゴシック"/>
            </a:endParaRPr>
          </a:p>
        </p:txBody>
      </p:sp>
      <p:sp>
        <p:nvSpPr>
          <p:cNvPr id="59477" name="Rectangle 43"/>
          <p:cNvSpPr>
            <a:spLocks noChangeArrowheads="1"/>
          </p:cNvSpPr>
          <p:nvPr/>
        </p:nvSpPr>
        <p:spPr bwMode="auto">
          <a:xfrm>
            <a:off x="3957638" y="4804244"/>
            <a:ext cx="1447800" cy="353078"/>
          </a:xfrm>
          <a:prstGeom prst="rect">
            <a:avLst/>
          </a:prstGeom>
          <a:noFill/>
          <a:ln w="9525">
            <a:noFill/>
            <a:miter lim="800000"/>
            <a:headEnd/>
            <a:tailEnd/>
          </a:ln>
        </p:spPr>
        <p:txBody>
          <a:bodyPr lIns="91429" tIns="45715" rIns="91429" bIns="45715" anchor="ctr">
            <a:spAutoFit/>
          </a:bodyPr>
          <a:lstStyle/>
          <a:p>
            <a:pPr defTabSz="457200">
              <a:lnSpc>
                <a:spcPts val="1000"/>
              </a:lnSpc>
            </a:pPr>
            <a:r>
              <a:rPr lang="en-US" altLang="ja-JP" sz="1000" b="1" dirty="0" smtClean="0">
                <a:solidFill>
                  <a:srgbClr val="FF0000"/>
                </a:solidFill>
                <a:latin typeface="ＭＳ Ｐゴシック" charset="-128"/>
                <a:ea typeface="ＭＳ Ｐゴシック"/>
              </a:rPr>
              <a:t>RADEN </a:t>
            </a:r>
            <a:endParaRPr lang="en-US" altLang="ja-JP" sz="1000" b="1" dirty="0">
              <a:solidFill>
                <a:srgbClr val="FF0000"/>
              </a:solidFill>
              <a:latin typeface="ＭＳ Ｐゴシック" charset="-128"/>
              <a:ea typeface="ＭＳ Ｐゴシック"/>
            </a:endParaRPr>
          </a:p>
          <a:p>
            <a:pPr defTabSz="457200">
              <a:lnSpc>
                <a:spcPts val="1000"/>
              </a:lnSpc>
            </a:pPr>
            <a:r>
              <a:rPr lang="en-US" altLang="ja-JP" sz="1000" b="1" dirty="0">
                <a:solidFill>
                  <a:srgbClr val="FF0000"/>
                </a:solidFill>
                <a:latin typeface="ＭＳ Ｐゴシック" charset="-128"/>
                <a:ea typeface="ＭＳ Ｐゴシック"/>
              </a:rPr>
              <a:t>(JAEA)</a:t>
            </a:r>
          </a:p>
        </p:txBody>
      </p:sp>
      <p:sp>
        <p:nvSpPr>
          <p:cNvPr id="59478" name="Rectangle 43"/>
          <p:cNvSpPr>
            <a:spLocks noChangeArrowheads="1"/>
          </p:cNvSpPr>
          <p:nvPr/>
        </p:nvSpPr>
        <p:spPr bwMode="auto">
          <a:xfrm>
            <a:off x="4011613" y="4470074"/>
            <a:ext cx="1447800" cy="353078"/>
          </a:xfrm>
          <a:prstGeom prst="rect">
            <a:avLst/>
          </a:prstGeom>
          <a:noFill/>
          <a:ln w="9525">
            <a:noFill/>
            <a:miter lim="800000"/>
            <a:headEnd/>
            <a:tailEnd/>
          </a:ln>
        </p:spPr>
        <p:txBody>
          <a:bodyPr lIns="91429" tIns="45715" rIns="91429" bIns="45715" anchor="ctr">
            <a:spAutoFit/>
          </a:bodyPr>
          <a:lstStyle/>
          <a:p>
            <a:pPr defTabSz="457200">
              <a:lnSpc>
                <a:spcPts val="1000"/>
              </a:lnSpc>
            </a:pPr>
            <a:r>
              <a:rPr lang="en-US" altLang="ja-JP" sz="1000" b="1" dirty="0">
                <a:solidFill>
                  <a:prstClr val="black"/>
                </a:solidFill>
                <a:latin typeface="ＭＳ Ｐゴシック" charset="-128"/>
                <a:ea typeface="ＭＳ Ｐゴシック"/>
              </a:rPr>
              <a:t>POLANO </a:t>
            </a:r>
          </a:p>
          <a:p>
            <a:pPr defTabSz="457200">
              <a:lnSpc>
                <a:spcPts val="1000"/>
              </a:lnSpc>
            </a:pPr>
            <a:r>
              <a:rPr lang="en-US" altLang="ja-JP" sz="1000" b="1" dirty="0">
                <a:solidFill>
                  <a:prstClr val="black"/>
                </a:solidFill>
                <a:latin typeface="ＭＳ Ｐゴシック" charset="-128"/>
                <a:ea typeface="ＭＳ Ｐゴシック"/>
              </a:rPr>
              <a:t>(Tohoku Univ,, KEK)</a:t>
            </a:r>
          </a:p>
        </p:txBody>
      </p:sp>
      <p:sp>
        <p:nvSpPr>
          <p:cNvPr id="111" name="Text Box 155"/>
          <p:cNvSpPr txBox="1">
            <a:spLocks noChangeArrowheads="1"/>
          </p:cNvSpPr>
          <p:nvPr/>
        </p:nvSpPr>
        <p:spPr bwMode="auto">
          <a:xfrm>
            <a:off x="4644008" y="4365104"/>
            <a:ext cx="1125240" cy="246221"/>
          </a:xfrm>
          <a:prstGeom prst="rect">
            <a:avLst/>
          </a:prstGeom>
          <a:gradFill rotWithShape="1">
            <a:gsLst>
              <a:gs pos="0">
                <a:srgbClr val="9CC746"/>
              </a:gs>
              <a:gs pos="20000">
                <a:srgbClr val="9BC348"/>
              </a:gs>
              <a:gs pos="100000">
                <a:srgbClr val="769535"/>
              </a:gs>
            </a:gsLst>
            <a:lin ang="5400000"/>
          </a:gradFill>
          <a:ln w="3175">
            <a:solidFill>
              <a:srgbClr val="006600"/>
            </a:solidFill>
            <a:miter lim="800000"/>
            <a:headEnd/>
            <a:tailEnd/>
          </a:ln>
          <a:effectLst>
            <a:outerShdw dist="23000" dir="5400000" rotWithShape="0">
              <a:srgbClr val="808080">
                <a:alpha val="34999"/>
              </a:srgbClr>
            </a:outerShdw>
          </a:effectLst>
        </p:spPr>
        <p:txBody>
          <a:bodyPr wrap="none">
            <a:spAutoFit/>
          </a:bodyPr>
          <a:lstStyle/>
          <a:p>
            <a:pPr algn="ctr" defTabSz="457200">
              <a:defRPr/>
            </a:pPr>
            <a:r>
              <a:rPr lang="en-US" altLang="ja-JP" sz="1000" b="1" dirty="0">
                <a:solidFill>
                  <a:prstClr val="black"/>
                </a:solidFill>
                <a:latin typeface="Arial" pitchFamily="-112" charset="0"/>
                <a:cs typeface="ＭＳ Ｐゴシック" pitchFamily="-112" charset="-128"/>
              </a:rPr>
              <a:t>commissioning</a:t>
            </a:r>
          </a:p>
        </p:txBody>
      </p:sp>
      <p:sp>
        <p:nvSpPr>
          <p:cNvPr id="59481" name="Rectangle 4"/>
          <p:cNvSpPr>
            <a:spLocks noChangeArrowheads="1"/>
          </p:cNvSpPr>
          <p:nvPr/>
        </p:nvSpPr>
        <p:spPr bwMode="auto">
          <a:xfrm>
            <a:off x="0" y="0"/>
            <a:ext cx="9144000" cy="585788"/>
          </a:xfrm>
          <a:prstGeom prst="rect">
            <a:avLst/>
          </a:prstGeom>
          <a:noFill/>
          <a:ln w="9525">
            <a:noFill/>
            <a:miter lim="800000"/>
            <a:headEnd/>
            <a:tailEnd/>
          </a:ln>
        </p:spPr>
        <p:txBody>
          <a:bodyPr anchor="ctr"/>
          <a:lstStyle/>
          <a:p>
            <a:pPr algn="ctr" defTabSz="457200">
              <a:lnSpc>
                <a:spcPts val="3000"/>
              </a:lnSpc>
            </a:pPr>
            <a:r>
              <a:rPr lang="en-US" altLang="ja-JP" sz="3600" b="1" dirty="0">
                <a:solidFill>
                  <a:srgbClr val="000000"/>
                </a:solidFill>
                <a:latin typeface="Arial Black" pitchFamily="34" charset="0"/>
                <a:ea typeface="ＭＳ Ｐゴシック"/>
              </a:rPr>
              <a:t>Neutron Instruments at MLF</a:t>
            </a:r>
          </a:p>
        </p:txBody>
      </p:sp>
      <p:sp>
        <p:nvSpPr>
          <p:cNvPr id="114" name="Text Box 160"/>
          <p:cNvSpPr txBox="1">
            <a:spLocks noChangeArrowheads="1"/>
          </p:cNvSpPr>
          <p:nvPr/>
        </p:nvSpPr>
        <p:spPr bwMode="auto">
          <a:xfrm>
            <a:off x="49352" y="1778001"/>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srgbClr val="000000"/>
                </a:solidFill>
                <a:latin typeface="Arial" pitchFamily="-112" charset="0"/>
                <a:ea typeface="ＭＳ Ｐゴシック"/>
                <a:cs typeface="ＭＳ Ｐゴシック" pitchFamily="-112" charset="-128"/>
              </a:rPr>
              <a:t>Operation</a:t>
            </a:r>
          </a:p>
        </p:txBody>
      </p:sp>
      <p:sp>
        <p:nvSpPr>
          <p:cNvPr id="115" name="Text Box 160"/>
          <p:cNvSpPr txBox="1">
            <a:spLocks noChangeArrowheads="1"/>
          </p:cNvSpPr>
          <p:nvPr/>
        </p:nvSpPr>
        <p:spPr bwMode="auto">
          <a:xfrm>
            <a:off x="768490" y="2801943"/>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srgbClr val="000000"/>
                </a:solidFill>
                <a:latin typeface="Arial" pitchFamily="-112" charset="0"/>
                <a:ea typeface="ＭＳ Ｐゴシック"/>
                <a:cs typeface="ＭＳ Ｐゴシック" pitchFamily="-112" charset="-128"/>
              </a:rPr>
              <a:t>Operation</a:t>
            </a:r>
          </a:p>
        </p:txBody>
      </p:sp>
      <p:pic>
        <p:nvPicPr>
          <p:cNvPr id="59484" name="図 115" descr="スクリーンショット（2011-11-21 21.42.30）.png"/>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4325" y="4664081"/>
            <a:ext cx="982663" cy="771525"/>
          </a:xfrm>
          <a:prstGeom prst="rect">
            <a:avLst/>
          </a:prstGeom>
          <a:noFill/>
          <a:ln w="9525">
            <a:noFill/>
            <a:miter lim="800000"/>
            <a:headEnd/>
            <a:tailEnd/>
          </a:ln>
        </p:spPr>
      </p:pic>
      <p:sp>
        <p:nvSpPr>
          <p:cNvPr id="96" name="Text Box 160"/>
          <p:cNvSpPr txBox="1">
            <a:spLocks noChangeArrowheads="1"/>
          </p:cNvSpPr>
          <p:nvPr/>
        </p:nvSpPr>
        <p:spPr bwMode="auto">
          <a:xfrm>
            <a:off x="82690" y="4622805"/>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59486" name="Rectangle 39"/>
          <p:cNvSpPr>
            <a:spLocks noChangeArrowheads="1"/>
          </p:cNvSpPr>
          <p:nvPr/>
        </p:nvSpPr>
        <p:spPr bwMode="auto">
          <a:xfrm>
            <a:off x="671516" y="5133956"/>
            <a:ext cx="620661" cy="400099"/>
          </a:xfrm>
          <a:prstGeom prst="rect">
            <a:avLst/>
          </a:prstGeom>
          <a:noFill/>
          <a:ln w="9525">
            <a:noFill/>
            <a:miter lim="800000"/>
            <a:headEnd/>
            <a:tailEnd/>
          </a:ln>
        </p:spPr>
        <p:txBody>
          <a:bodyPr wrap="none" lIns="91429" tIns="45715" rIns="91429" bIns="45715" anchor="ctr">
            <a:spAutoFit/>
          </a:bodyPr>
          <a:lstStyle/>
          <a:p>
            <a:pPr defTabSz="457200"/>
            <a:r>
              <a:rPr lang="en-US" altLang="ja-JP" sz="1000" b="1">
                <a:solidFill>
                  <a:prstClr val="black"/>
                </a:solidFill>
                <a:latin typeface="ＭＳ Ｐゴシック" charset="-128"/>
                <a:ea typeface="ＭＳ Ｐゴシック"/>
              </a:rPr>
              <a:t>TAIKAN</a:t>
            </a:r>
          </a:p>
          <a:p>
            <a:pPr defTabSz="457200"/>
            <a:r>
              <a:rPr lang="en-US" altLang="ja-JP" sz="1000" b="1">
                <a:solidFill>
                  <a:prstClr val="black"/>
                </a:solidFill>
                <a:latin typeface="ＭＳ Ｐゴシック" charset="-128"/>
                <a:ea typeface="ＭＳ Ｐゴシック"/>
              </a:rPr>
              <a:t>(JAEA)</a:t>
            </a:r>
          </a:p>
        </p:txBody>
      </p:sp>
      <p:cxnSp>
        <p:nvCxnSpPr>
          <p:cNvPr id="103" name="直線コネクタ 102"/>
          <p:cNvCxnSpPr/>
          <p:nvPr/>
        </p:nvCxnSpPr>
        <p:spPr>
          <a:xfrm>
            <a:off x="467544" y="620688"/>
            <a:ext cx="8064896"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sp>
        <p:nvSpPr>
          <p:cNvPr id="99" name="Text Box 160"/>
          <p:cNvSpPr txBox="1">
            <a:spLocks noChangeArrowheads="1"/>
          </p:cNvSpPr>
          <p:nvPr/>
        </p:nvSpPr>
        <p:spPr bwMode="auto">
          <a:xfrm>
            <a:off x="3347864" y="620688"/>
            <a:ext cx="790301" cy="246221"/>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720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Tree>
    <p:extLst>
      <p:ext uri="{BB962C8B-B14F-4D97-AF65-F5344CB8AC3E}">
        <p14:creationId xmlns:p14="http://schemas.microsoft.com/office/powerpoint/2010/main" val="3391942231"/>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6" descr="HRC_3_front_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807463" y="4676863"/>
            <a:ext cx="2333356" cy="1752411"/>
          </a:xfrm>
          <a:prstGeom prst="rect">
            <a:avLst/>
          </a:prstGeom>
          <a:noFill/>
          <a:ln w="9525">
            <a:noFill/>
            <a:miter lim="800000"/>
            <a:headEnd/>
            <a:tailEnd/>
          </a:ln>
        </p:spPr>
      </p:pic>
      <p:sp>
        <p:nvSpPr>
          <p:cNvPr id="10" name="Text Box 32"/>
          <p:cNvSpPr txBox="1">
            <a:spLocks noChangeArrowheads="1"/>
          </p:cNvSpPr>
          <p:nvPr/>
        </p:nvSpPr>
        <p:spPr bwMode="auto">
          <a:xfrm>
            <a:off x="7062788" y="6337298"/>
            <a:ext cx="1993555" cy="584765"/>
          </a:xfrm>
          <a:prstGeom prst="rect">
            <a:avLst/>
          </a:prstGeom>
          <a:noFill/>
          <a:ln w="9525">
            <a:noFill/>
            <a:miter lim="800000"/>
            <a:headEnd/>
            <a:tailEnd/>
          </a:ln>
        </p:spPr>
        <p:txBody>
          <a:bodyPr wrap="square" lIns="91427" tIns="45715" rIns="91427" bIns="45715">
            <a:spAutoFit/>
          </a:bodyPr>
          <a:lstStyle/>
          <a:p>
            <a:pPr defTabSz="457160"/>
            <a:r>
              <a:rPr lang="en-US" altLang="ja-JP" sz="1600" b="1" dirty="0" smtClean="0">
                <a:solidFill>
                  <a:prstClr val="black"/>
                </a:solidFill>
                <a:latin typeface="ＭＳ Ｐゴシック" charset="-128"/>
                <a:ea typeface="ＭＳ Ｐゴシック" charset="-128"/>
              </a:rPr>
              <a:t>BL01(4SEASONS) </a:t>
            </a:r>
            <a:endParaRPr lang="en-US" altLang="ja-JP" sz="1600" b="1" dirty="0">
              <a:solidFill>
                <a:prstClr val="black"/>
              </a:solidFill>
              <a:latin typeface="ＭＳ Ｐゴシック" charset="-128"/>
              <a:ea typeface="ＭＳ Ｐゴシック" charset="-128"/>
            </a:endParaRPr>
          </a:p>
          <a:p>
            <a:pPr defTabSz="457160"/>
            <a:r>
              <a:rPr lang="en-US" altLang="ja-JP" sz="1600" b="1" dirty="0">
                <a:solidFill>
                  <a:prstClr val="black"/>
                </a:solidFill>
                <a:latin typeface="ＭＳ Ｐゴシック" charset="-128"/>
                <a:ea typeface="ＭＳ Ｐゴシック" charset="-128"/>
              </a:rPr>
              <a:t>(JAEA)</a:t>
            </a:r>
          </a:p>
        </p:txBody>
      </p:sp>
      <p:pic>
        <p:nvPicPr>
          <p:cNvPr id="11" name="Picture 52" descr="BL02_all_09012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012160" y="3140968"/>
            <a:ext cx="3253835" cy="2235520"/>
          </a:xfrm>
          <a:prstGeom prst="rect">
            <a:avLst/>
          </a:prstGeom>
          <a:noFill/>
          <a:ln w="9525">
            <a:noFill/>
            <a:miter lim="800000"/>
            <a:headEnd/>
            <a:tailEnd/>
          </a:ln>
        </p:spPr>
      </p:pic>
      <p:sp>
        <p:nvSpPr>
          <p:cNvPr id="12" name="Text Box 56"/>
          <p:cNvSpPr txBox="1">
            <a:spLocks noChangeArrowheads="1"/>
          </p:cNvSpPr>
          <p:nvPr/>
        </p:nvSpPr>
        <p:spPr bwMode="auto">
          <a:xfrm>
            <a:off x="7308304" y="4149080"/>
            <a:ext cx="1984918" cy="584765"/>
          </a:xfrm>
          <a:prstGeom prst="rect">
            <a:avLst/>
          </a:prstGeom>
          <a:noFill/>
          <a:ln w="9525">
            <a:noFill/>
            <a:miter lim="800000"/>
            <a:headEnd/>
            <a:tailEnd/>
          </a:ln>
        </p:spPr>
        <p:txBody>
          <a:bodyPr wrap="square" lIns="91427" tIns="45715" rIns="91427" bIns="45715">
            <a:spAutoFit/>
          </a:bodyPr>
          <a:lstStyle/>
          <a:p>
            <a:pPr algn="ctr" defTabSz="457160"/>
            <a:r>
              <a:rPr lang="en-US" altLang="ja-JP" sz="1600" b="1" dirty="0" smtClean="0">
                <a:solidFill>
                  <a:prstClr val="black"/>
                </a:solidFill>
                <a:latin typeface="ＭＳ Ｐゴシック" charset="-128"/>
                <a:ea typeface="ＭＳ Ｐゴシック" charset="-128"/>
              </a:rPr>
              <a:t>BL02 (DNA)</a:t>
            </a:r>
          </a:p>
          <a:p>
            <a:pPr algn="ctr" defTabSz="457160"/>
            <a:r>
              <a:rPr lang="en-US" altLang="ja-JP" sz="1600" b="1" dirty="0" smtClean="0">
                <a:solidFill>
                  <a:prstClr val="black"/>
                </a:solidFill>
                <a:latin typeface="ＭＳ Ｐゴシック" charset="-128"/>
                <a:ea typeface="ＭＳ Ｐゴシック" charset="-128"/>
              </a:rPr>
              <a:t> </a:t>
            </a:r>
            <a:r>
              <a:rPr lang="en-US" altLang="ja-JP" sz="1600" b="1" dirty="0">
                <a:solidFill>
                  <a:prstClr val="black"/>
                </a:solidFill>
                <a:latin typeface="ＭＳ Ｐゴシック" charset="-128"/>
                <a:ea typeface="ＭＳ Ｐゴシック" charset="-128"/>
              </a:rPr>
              <a:t>(JAEA)</a:t>
            </a:r>
          </a:p>
        </p:txBody>
      </p:sp>
      <p:pic>
        <p:nvPicPr>
          <p:cNvPr id="13" name="Picture 4" descr="分光器２_imag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04248" y="1268760"/>
            <a:ext cx="2016224" cy="1514015"/>
          </a:xfrm>
          <a:prstGeom prst="rect">
            <a:avLst/>
          </a:prstGeom>
          <a:noFill/>
          <a:ln w="9525">
            <a:noFill/>
            <a:miter lim="800000"/>
            <a:headEnd/>
            <a:tailEnd/>
          </a:ln>
        </p:spPr>
      </p:pic>
      <p:sp>
        <p:nvSpPr>
          <p:cNvPr id="14" name="Text Box 34"/>
          <p:cNvSpPr txBox="1">
            <a:spLocks noChangeArrowheads="1"/>
          </p:cNvSpPr>
          <p:nvPr/>
        </p:nvSpPr>
        <p:spPr bwMode="auto">
          <a:xfrm>
            <a:off x="6084168" y="3068960"/>
            <a:ext cx="2800591" cy="496707"/>
          </a:xfrm>
          <a:prstGeom prst="rect">
            <a:avLst/>
          </a:prstGeom>
          <a:noFill/>
          <a:ln w="9525">
            <a:noFill/>
            <a:miter lim="800000"/>
            <a:headEnd/>
            <a:tailEnd/>
          </a:ln>
        </p:spPr>
        <p:txBody>
          <a:bodyPr wrap="square" lIns="91427" tIns="45715" rIns="91427" bIns="45715">
            <a:spAutoFit/>
          </a:bodyPr>
          <a:lstStyle/>
          <a:p>
            <a:pPr algn="ctr" defTabSz="457160">
              <a:lnSpc>
                <a:spcPts val="1000"/>
              </a:lnSpc>
            </a:pPr>
            <a:r>
              <a:rPr lang="en-US" altLang="ja-JP" sz="1600" b="1" dirty="0" smtClean="0">
                <a:solidFill>
                  <a:prstClr val="black"/>
                </a:solidFill>
                <a:latin typeface="ＭＳ Ｐゴシック" charset="-128"/>
                <a:ea typeface="ＭＳ Ｐゴシック" charset="-128"/>
              </a:rPr>
              <a:t>BL06(VIN_ROSE)</a:t>
            </a:r>
          </a:p>
          <a:p>
            <a:pPr algn="ctr" defTabSz="457160">
              <a:lnSpc>
                <a:spcPts val="1000"/>
              </a:lnSpc>
            </a:pPr>
            <a:endParaRPr lang="en-US" altLang="ja-JP" sz="1600" b="1" dirty="0">
              <a:solidFill>
                <a:prstClr val="black"/>
              </a:solidFill>
              <a:latin typeface="ＭＳ Ｐゴシック" charset="-128"/>
              <a:ea typeface="ＭＳ Ｐゴシック" charset="-128"/>
            </a:endParaRPr>
          </a:p>
          <a:p>
            <a:pPr algn="ctr" defTabSz="457160">
              <a:lnSpc>
                <a:spcPts val="1000"/>
              </a:lnSpc>
            </a:pPr>
            <a:r>
              <a:rPr lang="en-US" altLang="ja-JP" sz="1600" b="1" dirty="0">
                <a:solidFill>
                  <a:prstClr val="black"/>
                </a:solidFill>
                <a:latin typeface="ＭＳ Ｐゴシック" charset="-128"/>
                <a:ea typeface="ＭＳ Ｐゴシック" charset="-128"/>
              </a:rPr>
              <a:t>(KEK, Kyoto Univ.)</a:t>
            </a:r>
          </a:p>
        </p:txBody>
      </p:sp>
      <p:pic>
        <p:nvPicPr>
          <p:cNvPr id="17" name="Picture 46" descr="all_09_28"/>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0" y="2996952"/>
            <a:ext cx="3100101" cy="2164806"/>
          </a:xfrm>
          <a:prstGeom prst="rect">
            <a:avLst/>
          </a:prstGeom>
          <a:noFill/>
          <a:effectLst>
            <a:outerShdw dist="107763" dir="2700000" algn="ctr" rotWithShape="0">
              <a:schemeClr val="bg1">
                <a:alpha val="50000"/>
              </a:schemeClr>
            </a:outerShdw>
          </a:effectLst>
        </p:spPr>
      </p:pic>
      <p:sp>
        <p:nvSpPr>
          <p:cNvPr id="18" name="Text Box 47"/>
          <p:cNvSpPr txBox="1">
            <a:spLocks noChangeArrowheads="1"/>
          </p:cNvSpPr>
          <p:nvPr/>
        </p:nvSpPr>
        <p:spPr bwMode="auto">
          <a:xfrm>
            <a:off x="107504" y="4365104"/>
            <a:ext cx="1864587" cy="584765"/>
          </a:xfrm>
          <a:prstGeom prst="rect">
            <a:avLst/>
          </a:prstGeom>
          <a:noFill/>
          <a:ln w="9525">
            <a:noFill/>
            <a:miter lim="800000"/>
            <a:headEnd/>
            <a:tailEnd/>
          </a:ln>
        </p:spPr>
        <p:txBody>
          <a:bodyPr wrap="none" lIns="91427" tIns="45715" rIns="91427" bIns="45715">
            <a:spAutoFit/>
          </a:bodyPr>
          <a:lstStyle/>
          <a:p>
            <a:pPr algn="ctr" defTabSz="457160"/>
            <a:r>
              <a:rPr lang="en-US" altLang="ja-JP" sz="1600" b="1" dirty="0" smtClean="0">
                <a:solidFill>
                  <a:prstClr val="black"/>
                </a:solidFill>
                <a:latin typeface="ＭＳ Ｐゴシック" charset="-128"/>
                <a:ea typeface="ＭＳ Ｐゴシック" charset="-128"/>
              </a:rPr>
              <a:t>BL14 (AMATERAS)</a:t>
            </a:r>
            <a:endParaRPr lang="en-US" altLang="ja-JP" sz="1600" b="1" dirty="0">
              <a:solidFill>
                <a:prstClr val="black"/>
              </a:solidFill>
              <a:latin typeface="ＭＳ Ｐゴシック" charset="-128"/>
              <a:ea typeface="ＭＳ Ｐゴシック" charset="-128"/>
            </a:endParaRPr>
          </a:p>
          <a:p>
            <a:pPr algn="ctr" defTabSz="457160"/>
            <a:r>
              <a:rPr lang="en-US" altLang="ja-JP" sz="1600" b="1" dirty="0">
                <a:solidFill>
                  <a:prstClr val="black"/>
                </a:solidFill>
                <a:latin typeface="ＭＳ Ｐゴシック" charset="-128"/>
                <a:ea typeface="ＭＳ Ｐゴシック" charset="-128"/>
              </a:rPr>
              <a:t>(JAEA)</a:t>
            </a:r>
          </a:p>
        </p:txBody>
      </p:sp>
      <p:sp>
        <p:nvSpPr>
          <p:cNvPr id="23" name="Rectangle 43"/>
          <p:cNvSpPr>
            <a:spLocks noChangeArrowheads="1"/>
          </p:cNvSpPr>
          <p:nvPr/>
        </p:nvSpPr>
        <p:spPr bwMode="auto">
          <a:xfrm>
            <a:off x="251520" y="6237312"/>
            <a:ext cx="2512165" cy="496707"/>
          </a:xfrm>
          <a:prstGeom prst="rect">
            <a:avLst/>
          </a:prstGeom>
          <a:noFill/>
          <a:ln w="9525">
            <a:noFill/>
            <a:miter lim="800000"/>
            <a:headEnd/>
            <a:tailEnd/>
          </a:ln>
        </p:spPr>
        <p:txBody>
          <a:bodyPr wrap="square" lIns="91427" tIns="45715" rIns="91427" bIns="45715" anchor="ctr">
            <a:spAutoFit/>
          </a:bodyPr>
          <a:lstStyle/>
          <a:p>
            <a:pPr defTabSz="457160">
              <a:lnSpc>
                <a:spcPts val="1000"/>
              </a:lnSpc>
            </a:pPr>
            <a:r>
              <a:rPr lang="en-US" altLang="ja-JP" sz="1600" b="1" dirty="0" smtClean="0">
                <a:solidFill>
                  <a:prstClr val="black"/>
                </a:solidFill>
                <a:latin typeface="ＭＳ Ｐゴシック" charset="-128"/>
                <a:ea typeface="ＭＳ Ｐゴシック"/>
              </a:rPr>
              <a:t>BL23 (POLANO)</a:t>
            </a:r>
          </a:p>
          <a:p>
            <a:pPr defTabSz="457160">
              <a:lnSpc>
                <a:spcPts val="1000"/>
              </a:lnSpc>
            </a:pPr>
            <a:r>
              <a:rPr lang="en-US" altLang="ja-JP" sz="1600" b="1" dirty="0" smtClean="0">
                <a:solidFill>
                  <a:prstClr val="black"/>
                </a:solidFill>
                <a:latin typeface="ＭＳ Ｐゴシック" charset="-128"/>
                <a:ea typeface="ＭＳ Ｐゴシック"/>
              </a:rPr>
              <a:t> </a:t>
            </a:r>
            <a:endParaRPr lang="en-US" altLang="ja-JP" sz="1600" b="1" dirty="0">
              <a:solidFill>
                <a:prstClr val="black"/>
              </a:solidFill>
              <a:latin typeface="ＭＳ Ｐゴシック" charset="-128"/>
              <a:ea typeface="ＭＳ Ｐゴシック"/>
            </a:endParaRPr>
          </a:p>
          <a:p>
            <a:pPr defTabSz="457160">
              <a:lnSpc>
                <a:spcPts val="1000"/>
              </a:lnSpc>
            </a:pPr>
            <a:r>
              <a:rPr lang="en-US" altLang="ja-JP" sz="1600" b="1" dirty="0">
                <a:solidFill>
                  <a:prstClr val="black"/>
                </a:solidFill>
                <a:latin typeface="ＭＳ Ｐゴシック" charset="-128"/>
                <a:ea typeface="ＭＳ Ｐゴシック"/>
              </a:rPr>
              <a:t>(Tohoku </a:t>
            </a:r>
            <a:r>
              <a:rPr lang="en-US" altLang="ja-JP" sz="1600" b="1" dirty="0" smtClean="0">
                <a:solidFill>
                  <a:prstClr val="black"/>
                </a:solidFill>
                <a:latin typeface="ＭＳ Ｐゴシック" charset="-128"/>
                <a:ea typeface="ＭＳ Ｐゴシック"/>
              </a:rPr>
              <a:t>Univ., </a:t>
            </a:r>
            <a:r>
              <a:rPr lang="en-US" altLang="ja-JP" sz="1600" b="1" dirty="0">
                <a:solidFill>
                  <a:prstClr val="black"/>
                </a:solidFill>
                <a:latin typeface="ＭＳ Ｐゴシック" charset="-128"/>
                <a:ea typeface="ＭＳ Ｐゴシック"/>
              </a:rPr>
              <a:t>KEK)</a:t>
            </a:r>
          </a:p>
        </p:txBody>
      </p:sp>
      <p:grpSp>
        <p:nvGrpSpPr>
          <p:cNvPr id="4" name="図形グループ 3"/>
          <p:cNvGrpSpPr/>
          <p:nvPr/>
        </p:nvGrpSpPr>
        <p:grpSpPr>
          <a:xfrm>
            <a:off x="1928307" y="1619119"/>
            <a:ext cx="5134481" cy="5266265"/>
            <a:chOff x="114300" y="0"/>
            <a:chExt cx="2514600" cy="3086100"/>
          </a:xfrm>
        </p:grpSpPr>
        <p:sp>
          <p:nvSpPr>
            <p:cNvPr id="5" name="テキスト 11"/>
            <p:cNvSpPr txBox="1"/>
            <p:nvPr/>
          </p:nvSpPr>
          <p:spPr>
            <a:xfrm>
              <a:off x="320583" y="2628900"/>
              <a:ext cx="2308317" cy="4572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457160"/>
              <a:r>
                <a:rPr lang="en-GB" sz="1000" b="1" dirty="0">
                  <a:solidFill>
                    <a:prstClr val="black"/>
                  </a:solidFill>
                  <a:latin typeface="Times New Roman"/>
                  <a:ea typeface="ＭＳ 明朝"/>
                  <a:cs typeface="Times New Roman"/>
                </a:rPr>
                <a:t>Figure 2 </a:t>
              </a:r>
              <a:r>
                <a:rPr lang="en-GB" sz="1000" dirty="0">
                  <a:solidFill>
                    <a:prstClr val="black"/>
                  </a:solidFill>
                  <a:latin typeface="Times New Roman"/>
                  <a:ea typeface="ＭＳ 明朝"/>
                  <a:cs typeface="Times New Roman"/>
                </a:rPr>
                <a:t>Covered E-Q space of inelastic neutron scattering instruments in MLF.</a:t>
              </a:r>
              <a:endParaRPr lang="ja-JP" altLang="en-US" sz="1200" dirty="0">
                <a:solidFill>
                  <a:prstClr val="black"/>
                </a:solidFill>
                <a:latin typeface="Times New Roman"/>
                <a:ea typeface="ＭＳ 明朝"/>
                <a:cs typeface="Times New Roman"/>
              </a:endParaRPr>
            </a:p>
            <a:p>
              <a:pPr defTabSz="457160"/>
              <a:r>
                <a:rPr lang="it-IT" sz="1200" dirty="0">
                  <a:solidFill>
                    <a:prstClr val="black"/>
                  </a:solidFill>
                  <a:latin typeface="Times New Roman"/>
                  <a:ea typeface="ＭＳ 明朝"/>
                  <a:cs typeface="Times New Roman"/>
                </a:rPr>
                <a:t> </a:t>
              </a:r>
              <a:endParaRPr lang="ja-JP" altLang="en-US" sz="1200" dirty="0">
                <a:solidFill>
                  <a:prstClr val="black"/>
                </a:solidFill>
                <a:latin typeface="Times New Roman"/>
                <a:ea typeface="ＭＳ 明朝"/>
                <a:cs typeface="Times New Roman"/>
              </a:endParaRPr>
            </a:p>
          </p:txBody>
        </p:sp>
        <p:pic>
          <p:nvPicPr>
            <p:cNvPr id="6" name="図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00" y="0"/>
              <a:ext cx="2320290" cy="2602865"/>
            </a:xfrm>
            <a:prstGeom prst="rect">
              <a:avLst/>
            </a:prstGeom>
            <a:noFill/>
            <a:ln>
              <a:noFill/>
            </a:ln>
            <a:extLst>
              <a:ext uri="{FAA26D3D-D897-4be2-8F04-BA451C77F1D7}">
                <ma14:placeholderFlag xmlns:ma14="http://schemas.microsoft.com/office/mac/drawingml/2011/main" xmlns=""/>
              </a:ext>
            </a:extLst>
          </p:spPr>
        </p:pic>
      </p:grpSp>
      <p:sp>
        <p:nvSpPr>
          <p:cNvPr id="2" name="タイトル 1"/>
          <p:cNvSpPr>
            <a:spLocks noGrp="1"/>
          </p:cNvSpPr>
          <p:nvPr>
            <p:ph type="title"/>
          </p:nvPr>
        </p:nvSpPr>
        <p:spPr>
          <a:xfrm>
            <a:off x="0" y="0"/>
            <a:ext cx="7668344" cy="1080120"/>
          </a:xfrm>
          <a:noFill/>
          <a:ln>
            <a:noFill/>
          </a:ln>
        </p:spPr>
        <p:txBody>
          <a:bodyPr>
            <a:normAutofit fontScale="90000"/>
          </a:bodyPr>
          <a:lstStyle/>
          <a:p>
            <a:pPr lvl="0" fontAlgn="base">
              <a:spcAft>
                <a:spcPct val="0"/>
              </a:spcAft>
            </a:pPr>
            <a:r>
              <a:rPr lang="en-US" altLang="ja-JP" sz="2400" dirty="0" smtClean="0">
                <a:solidFill>
                  <a:srgbClr val="000000"/>
                </a:solidFill>
                <a:latin typeface="Arial" charset="0"/>
                <a:ea typeface="ＭＳ Ｐゴシック" charset="0"/>
                <a:cs typeface="ＭＳ Ｐゴシック" charset="0"/>
              </a:rPr>
              <a:t> </a:t>
            </a:r>
            <a:r>
              <a:rPr lang="en-US" altLang="ja-JP" sz="2400" dirty="0">
                <a:solidFill>
                  <a:srgbClr val="000000"/>
                </a:solidFill>
                <a:latin typeface="Arial Black" panose="020B0A04020102020204" pitchFamily="34" charset="0"/>
                <a:cs typeface="Arial" panose="020B0604020202020204" pitchFamily="34" charset="0"/>
              </a:rPr>
              <a:t>Spectroscopy Group </a:t>
            </a:r>
            <a:r>
              <a:rPr lang="en-US" altLang="ja-JP" sz="2400" dirty="0" smtClean="0">
                <a:solidFill>
                  <a:srgbClr val="000000"/>
                </a:solidFill>
                <a:latin typeface="Arial Black" panose="020B0A04020102020204" pitchFamily="34" charset="0"/>
                <a:cs typeface="Arial" panose="020B0604020202020204" pitchFamily="34" charset="0"/>
              </a:rPr>
              <a:t/>
            </a:r>
            <a:br>
              <a:rPr lang="en-US" altLang="ja-JP" sz="2400" dirty="0" smtClean="0">
                <a:solidFill>
                  <a:srgbClr val="000000"/>
                </a:solidFill>
                <a:latin typeface="Arial Black" panose="020B0A04020102020204" pitchFamily="34" charset="0"/>
                <a:cs typeface="Arial" panose="020B0604020202020204" pitchFamily="34" charset="0"/>
              </a:rPr>
            </a:br>
            <a:r>
              <a:rPr lang="en-US" altLang="ja-JP" sz="2200" dirty="0" smtClean="0">
                <a:solidFill>
                  <a:srgbClr val="000000"/>
                </a:solidFill>
                <a:latin typeface="Arial" charset="0"/>
                <a:ea typeface="ＭＳ Ｐゴシック" charset="0"/>
                <a:cs typeface="ＭＳ Ｐゴシック" charset="0"/>
              </a:rPr>
              <a:t>6 Inelastic </a:t>
            </a:r>
            <a:r>
              <a:rPr lang="en-US" altLang="ja-JP" sz="2200" dirty="0">
                <a:solidFill>
                  <a:srgbClr val="000000"/>
                </a:solidFill>
                <a:latin typeface="Arial" charset="0"/>
                <a:ea typeface="ＭＳ Ｐゴシック" charset="0"/>
                <a:cs typeface="ＭＳ Ｐゴシック" charset="0"/>
              </a:rPr>
              <a:t>Scattering </a:t>
            </a:r>
            <a:r>
              <a:rPr lang="en-US" altLang="ja-JP" sz="2200" dirty="0" smtClean="0">
                <a:solidFill>
                  <a:srgbClr val="000000"/>
                </a:solidFill>
                <a:latin typeface="Arial" charset="0"/>
                <a:ea typeface="ＭＳ Ｐゴシック" charset="0"/>
                <a:cs typeface="ＭＳ Ｐゴシック" charset="0"/>
              </a:rPr>
              <a:t>Instruments covering a wide energy and  </a:t>
            </a:r>
            <a:br>
              <a:rPr lang="en-US" altLang="ja-JP" sz="2200" dirty="0" smtClean="0">
                <a:solidFill>
                  <a:srgbClr val="000000"/>
                </a:solidFill>
                <a:latin typeface="Arial" charset="0"/>
                <a:ea typeface="ＭＳ Ｐゴシック" charset="0"/>
                <a:cs typeface="ＭＳ Ｐゴシック" charset="0"/>
              </a:rPr>
            </a:br>
            <a:r>
              <a:rPr lang="en-US" altLang="ja-JP" sz="2200" dirty="0" smtClean="0">
                <a:solidFill>
                  <a:srgbClr val="000000"/>
                </a:solidFill>
                <a:latin typeface="Arial" charset="0"/>
                <a:ea typeface="ＭＳ Ｐゴシック" charset="0"/>
                <a:cs typeface="ＭＳ Ｐゴシック" charset="0"/>
              </a:rPr>
              <a:t>momentum transfer range</a:t>
            </a:r>
            <a:endParaRPr lang="en-US" altLang="ja-JP" sz="2200" dirty="0">
              <a:solidFill>
                <a:srgbClr val="000000"/>
              </a:solidFill>
              <a:latin typeface="Arial" charset="0"/>
              <a:ea typeface="ＭＳ Ｐゴシック" charset="0"/>
              <a:cs typeface="ＭＳ Ｐゴシック" charset="0"/>
            </a:endParaRPr>
          </a:p>
        </p:txBody>
      </p:sp>
      <p:pic>
        <p:nvPicPr>
          <p:cNvPr id="19" name="コンテンツ プレースホルダ 3" descr="08.jpg"/>
          <p:cNvPicPr>
            <a:picLocks noChangeAspect="1"/>
          </p:cNvPicPr>
          <p:nvPr/>
        </p:nvPicPr>
        <p:blipFill rotWithShape="1">
          <a:blip r:embed="rId8" cstate="email">
            <a:extLst>
              <a:ext uri="{28A0092B-C50C-407E-A947-70E740481C1C}">
                <a14:useLocalDpi xmlns:a14="http://schemas.microsoft.com/office/drawing/2010/main"/>
              </a:ext>
            </a:extLst>
          </a:blip>
          <a:srcRect r="12952"/>
          <a:stretch/>
        </p:blipFill>
        <p:spPr>
          <a:xfrm>
            <a:off x="251520" y="5157192"/>
            <a:ext cx="1804212" cy="1027597"/>
          </a:xfrm>
          <a:prstGeom prst="rect">
            <a:avLst/>
          </a:prstGeom>
        </p:spPr>
      </p:pic>
      <p:pic>
        <p:nvPicPr>
          <p:cNvPr id="15" name="Picture 11" descr="HRC_back_5"/>
          <p:cNvPicPr>
            <a:picLocks noChangeAspect="1" noChangeArrowheads="1"/>
          </p:cNvPicPr>
          <p:nvPr/>
        </p:nvPicPr>
        <p:blipFill>
          <a:blip r:embed="rId9"/>
          <a:srcRect/>
          <a:stretch>
            <a:fillRect/>
          </a:stretch>
        </p:blipFill>
        <p:spPr bwMode="auto">
          <a:xfrm>
            <a:off x="35759" y="1052736"/>
            <a:ext cx="2349501" cy="1625769"/>
          </a:xfrm>
          <a:prstGeom prst="rect">
            <a:avLst/>
          </a:prstGeom>
          <a:noFill/>
          <a:ln w="9525">
            <a:noFill/>
            <a:miter lim="800000"/>
            <a:headEnd/>
            <a:tailEnd/>
          </a:ln>
        </p:spPr>
      </p:pic>
      <p:sp>
        <p:nvSpPr>
          <p:cNvPr id="7" name="テキスト ボックス 6"/>
          <p:cNvSpPr txBox="1"/>
          <p:nvPr/>
        </p:nvSpPr>
        <p:spPr>
          <a:xfrm>
            <a:off x="6660232" y="2708920"/>
            <a:ext cx="1091765" cy="369332"/>
          </a:xfrm>
          <a:prstGeom prst="rect">
            <a:avLst/>
          </a:prstGeom>
          <a:noFill/>
        </p:spPr>
        <p:txBody>
          <a:bodyPr wrap="none" rtlCol="0">
            <a:spAutoFit/>
          </a:bodyPr>
          <a:lstStyle/>
          <a:p>
            <a:pPr defTabSz="457200"/>
            <a:r>
              <a:rPr lang="en-US" altLang="ja-JP" dirty="0" smtClean="0">
                <a:solidFill>
                  <a:prstClr val="black"/>
                </a:solidFill>
                <a:latin typeface="Calibri"/>
                <a:ea typeface="ＭＳ Ｐゴシック"/>
              </a:rPr>
              <a:t>Spin Echo</a:t>
            </a:r>
            <a:endParaRPr lang="ja-JP" altLang="en-US" dirty="0">
              <a:solidFill>
                <a:prstClr val="black"/>
              </a:solidFill>
              <a:latin typeface="Calibri"/>
              <a:ea typeface="ＭＳ Ｐゴシック"/>
            </a:endParaRPr>
          </a:p>
        </p:txBody>
      </p:sp>
      <p:sp>
        <p:nvSpPr>
          <p:cNvPr id="16" name="Text Box 33"/>
          <p:cNvSpPr txBox="1">
            <a:spLocks noChangeArrowheads="1"/>
          </p:cNvSpPr>
          <p:nvPr/>
        </p:nvSpPr>
        <p:spPr bwMode="auto">
          <a:xfrm>
            <a:off x="20584" y="2420888"/>
            <a:ext cx="1259632" cy="584765"/>
          </a:xfrm>
          <a:prstGeom prst="rect">
            <a:avLst/>
          </a:prstGeom>
          <a:noFill/>
          <a:ln w="9525">
            <a:noFill/>
            <a:miter lim="800000"/>
            <a:headEnd/>
            <a:tailEnd/>
          </a:ln>
        </p:spPr>
        <p:txBody>
          <a:bodyPr wrap="square" lIns="91427" tIns="45715" rIns="91427" bIns="45715">
            <a:spAutoFit/>
          </a:bodyPr>
          <a:lstStyle/>
          <a:p>
            <a:pPr algn="ctr" defTabSz="457160"/>
            <a:r>
              <a:rPr lang="en-US" altLang="ja-JP" sz="1600" b="1" dirty="0" smtClean="0">
                <a:solidFill>
                  <a:prstClr val="black"/>
                </a:solidFill>
                <a:latin typeface="ＭＳ Ｐゴシック" charset="-128"/>
                <a:ea typeface="ＭＳ Ｐゴシック" charset="-128"/>
              </a:rPr>
              <a:t>BL12 (HRC) </a:t>
            </a:r>
            <a:r>
              <a:rPr lang="en-US" altLang="ja-JP" sz="1600" b="1" dirty="0">
                <a:solidFill>
                  <a:prstClr val="black"/>
                </a:solidFill>
                <a:latin typeface="ＭＳ Ｐゴシック" charset="-128"/>
                <a:ea typeface="ＭＳ Ｐゴシック" charset="-128"/>
              </a:rPr>
              <a:t>(KEK)</a:t>
            </a:r>
          </a:p>
        </p:txBody>
      </p:sp>
      <p:pic>
        <p:nvPicPr>
          <p:cNvPr id="20" name="Picture 36" descr="E:\home\JPARC\4SEASONS\ポスター\portrait.JPG"/>
          <p:cNvPicPr preferRelativeResize="0">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721898" y="26617"/>
            <a:ext cx="647700" cy="863600"/>
          </a:xfrm>
          <a:prstGeom prst="rect">
            <a:avLst/>
          </a:prstGeom>
          <a:noFill/>
          <a:ln w="6350">
            <a:solidFill>
              <a:srgbClr val="82B4C8"/>
            </a:solidFill>
            <a:miter lim="800000"/>
            <a:headEnd/>
            <a:tailEnd/>
          </a:ln>
          <a:extLst>
            <a:ext uri="{909E8E84-426E-40dd-AFC4-6F175D3DCCD1}">
              <a14:hiddenFill xmlns:a14="http://schemas.microsoft.com/office/drawing/2010/main" xmlns="">
                <a:solidFill>
                  <a:srgbClr val="FFFFFF"/>
                </a:solidFill>
              </a14:hiddenFill>
            </a:ext>
          </a:extLst>
        </p:spPr>
      </p:pic>
      <p:pic>
        <p:nvPicPr>
          <p:cNvPr id="21" name="Picture 1620" descr="画像"/>
          <p:cNvPicPr preferRelativeResize="0">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450805" y="24431"/>
            <a:ext cx="647700" cy="863600"/>
          </a:xfrm>
          <a:prstGeom prst="rect">
            <a:avLst/>
          </a:prstGeom>
          <a:noFill/>
          <a:ln w="6350">
            <a:solidFill>
              <a:srgbClr val="82B4C8"/>
            </a:solidFill>
            <a:miter lim="800000"/>
            <a:headEnd/>
            <a:tailEnd/>
          </a:ln>
          <a:extLst>
            <a:ext uri="{909E8E84-426E-40dd-AFC4-6F175D3DCCD1}">
              <a14:hiddenFill xmlns:a14="http://schemas.microsoft.com/office/drawing/2010/main" xmlns="">
                <a:solidFill>
                  <a:srgbClr val="FFFFFF"/>
                </a:solidFill>
              </a14:hiddenFill>
            </a:ext>
          </a:extLst>
        </p:spPr>
      </p:pic>
      <p:sp>
        <p:nvSpPr>
          <p:cNvPr id="3" name="正方形/長方形 2"/>
          <p:cNvSpPr/>
          <p:nvPr/>
        </p:nvSpPr>
        <p:spPr>
          <a:xfrm>
            <a:off x="7577882" y="890713"/>
            <a:ext cx="1586154" cy="253916"/>
          </a:xfrm>
          <a:prstGeom prst="rect">
            <a:avLst/>
          </a:prstGeom>
        </p:spPr>
        <p:txBody>
          <a:bodyPr wrap="none">
            <a:spAutoFit/>
          </a:bodyPr>
          <a:lstStyle/>
          <a:p>
            <a:r>
              <a:rPr lang="en-US" altLang="ja-JP" sz="1050" b="1" dirty="0">
                <a:latin typeface="Arial" pitchFamily="34" charset="0"/>
                <a:ea typeface="ＭＳ Ｐゴシック" pitchFamily="50" charset="-128"/>
                <a:cs typeface="Arial" pitchFamily="34" charset="0"/>
              </a:rPr>
              <a:t>R. </a:t>
            </a:r>
            <a:r>
              <a:rPr lang="en-US" altLang="ja-JP" sz="1050" b="1" dirty="0" err="1">
                <a:latin typeface="Arial" pitchFamily="34" charset="0"/>
                <a:ea typeface="ＭＳ Ｐゴシック" pitchFamily="50" charset="-128"/>
                <a:cs typeface="Arial" pitchFamily="34" charset="0"/>
              </a:rPr>
              <a:t>Kajimoto</a:t>
            </a:r>
            <a:r>
              <a:rPr lang="en-US" altLang="ja-JP" sz="1050" b="1" dirty="0">
                <a:latin typeface="Arial" pitchFamily="34" charset="0"/>
                <a:ea typeface="ＭＳ Ｐゴシック" pitchFamily="50" charset="-128"/>
                <a:cs typeface="Arial" pitchFamily="34" charset="0"/>
              </a:rPr>
              <a:t>, </a:t>
            </a:r>
            <a:r>
              <a:rPr lang="en-US" altLang="ja-JP" sz="1050" b="1" dirty="0" smtClean="0">
                <a:latin typeface="Arial" pitchFamily="34" charset="0"/>
                <a:ea typeface="ＭＳ Ｐゴシック" pitchFamily="50" charset="-128"/>
                <a:cs typeface="Arial" pitchFamily="34" charset="0"/>
              </a:rPr>
              <a:t> T</a:t>
            </a:r>
            <a:r>
              <a:rPr lang="en-US" altLang="ja-JP" sz="1050" b="1" dirty="0">
                <a:latin typeface="Arial" pitchFamily="34" charset="0"/>
                <a:ea typeface="ＭＳ Ｐゴシック" pitchFamily="50" charset="-128"/>
                <a:cs typeface="Arial" pitchFamily="34" charset="0"/>
              </a:rPr>
              <a:t>. </a:t>
            </a:r>
            <a:r>
              <a:rPr lang="en-US" altLang="ja-JP" sz="1050" b="1" dirty="0" err="1">
                <a:latin typeface="Arial" pitchFamily="34" charset="0"/>
                <a:ea typeface="ＭＳ Ｐゴシック" pitchFamily="50" charset="-128"/>
                <a:cs typeface="Arial" pitchFamily="34" charset="0"/>
              </a:rPr>
              <a:t>Yokoo</a:t>
            </a:r>
            <a:endParaRPr lang="ja-JP" altLang="en-US" sz="1050" dirty="0"/>
          </a:p>
        </p:txBody>
      </p:sp>
      <p:cxnSp>
        <p:nvCxnSpPr>
          <p:cNvPr id="22" name="直線コネクタ 21"/>
          <p:cNvCxnSpPr/>
          <p:nvPr/>
        </p:nvCxnSpPr>
        <p:spPr>
          <a:xfrm>
            <a:off x="395536" y="1174060"/>
            <a:ext cx="8471630" cy="0"/>
          </a:xfrm>
          <a:prstGeom prst="line">
            <a:avLst/>
          </a:prstGeom>
          <a:ln w="57150" cmpd="thinThick">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8907601"/>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1756320"/>
            <a:ext cx="6016625" cy="451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435" name="Text Box 3"/>
          <p:cNvSpPr txBox="1">
            <a:spLocks noChangeArrowheads="1"/>
          </p:cNvSpPr>
          <p:nvPr/>
        </p:nvSpPr>
        <p:spPr bwMode="auto">
          <a:xfrm>
            <a:off x="1238250" y="1410245"/>
            <a:ext cx="33226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457200" eaLnBrk="1" hangingPunct="1"/>
            <a:r>
              <a:rPr lang="en-US" altLang="ja-JP" sz="2000">
                <a:solidFill>
                  <a:srgbClr val="1F497D"/>
                </a:solidFill>
                <a:latin typeface="Palatino Linotype" charset="0"/>
                <a:ea typeface="Osaka" charset="0"/>
                <a:cs typeface="Osaka" charset="0"/>
              </a:rPr>
              <a:t>Diffractometer in the World</a:t>
            </a:r>
          </a:p>
        </p:txBody>
      </p:sp>
      <p:sp>
        <p:nvSpPr>
          <p:cNvPr id="18436" name="Rectangle 4"/>
          <p:cNvSpPr>
            <a:spLocks noGrp="1" noChangeArrowheads="1"/>
          </p:cNvSpPr>
          <p:nvPr>
            <p:ph type="title"/>
          </p:nvPr>
        </p:nvSpPr>
        <p:spPr>
          <a:xfrm>
            <a:off x="22373" y="16373"/>
            <a:ext cx="9143999" cy="892347"/>
          </a:xfrm>
          <a:noFill/>
        </p:spPr>
        <p:txBody>
          <a:bodyPr>
            <a:normAutofit fontScale="90000"/>
          </a:bodyPr>
          <a:lstStyle/>
          <a:p>
            <a:r>
              <a:rPr lang="ja-JP" altLang="ja-JP" sz="2800" b="1" dirty="0">
                <a:latin typeface="+mn-ea"/>
              </a:rPr>
              <a:t>　</a:t>
            </a:r>
            <a:r>
              <a:rPr lang="en-US" altLang="ja-JP" sz="2800" b="1" dirty="0">
                <a:latin typeface="+mn-ea"/>
                <a:cs typeface="Arial" panose="020B0604020202020204" pitchFamily="34" charset="0"/>
              </a:rPr>
              <a:t>Crystal Structure Group </a:t>
            </a:r>
            <a:r>
              <a:rPr lang="en-US" altLang="ja-JP" sz="2800" b="1" dirty="0">
                <a:cs typeface="Arial" panose="020B0604020202020204" pitchFamily="34" charset="0"/>
              </a:rPr>
              <a:t/>
            </a:r>
            <a:br>
              <a:rPr lang="en-US" altLang="ja-JP" sz="2800" b="1" dirty="0">
                <a:cs typeface="Arial" panose="020B0604020202020204" pitchFamily="34" charset="0"/>
              </a:rPr>
            </a:br>
            <a:r>
              <a:rPr lang="en-US" altLang="ja-JP" sz="2800" dirty="0">
                <a:ea typeface="ＭＳ Ｐゴシック" charset="0"/>
              </a:rPr>
              <a:t>7 Diffraction Instruments at MLF</a:t>
            </a:r>
            <a:endParaRPr lang="en-US" altLang="ja-JP" sz="2800" dirty="0">
              <a:latin typeface="Palatino Linotype" charset="0"/>
              <a:ea typeface="ＭＳ Ｐゴシック" charset="0"/>
            </a:endParaRPr>
          </a:p>
        </p:txBody>
      </p:sp>
      <p:pic>
        <p:nvPicPr>
          <p:cNvPr id="18437" name="Picture 5" descr="SHRP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1194444"/>
            <a:ext cx="2652712" cy="183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6" descr="layout_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4168" y="4866852"/>
            <a:ext cx="2627312" cy="197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7" descr="装置図２のコピー"/>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8200" y="2932657"/>
            <a:ext cx="2609850" cy="178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0" name="Rectangle 8"/>
          <p:cNvSpPr>
            <a:spLocks noChangeArrowheads="1"/>
          </p:cNvSpPr>
          <p:nvPr/>
        </p:nvSpPr>
        <p:spPr bwMode="auto">
          <a:xfrm>
            <a:off x="5888038" y="914945"/>
            <a:ext cx="11112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a:r>
              <a:rPr lang="en-US" altLang="ja-JP" sz="1400" b="1">
                <a:solidFill>
                  <a:srgbClr val="99CCFF"/>
                </a:solidFill>
                <a:latin typeface="Calibri"/>
                <a:ea typeface="ＭＳ Ｐゴシック"/>
              </a:rPr>
              <a:t>SHRPD</a:t>
            </a:r>
          </a:p>
        </p:txBody>
      </p:sp>
      <p:sp>
        <p:nvSpPr>
          <p:cNvPr id="18441" name="Rectangle 9"/>
          <p:cNvSpPr>
            <a:spLocks noChangeArrowheads="1"/>
          </p:cNvSpPr>
          <p:nvPr/>
        </p:nvSpPr>
        <p:spPr bwMode="auto">
          <a:xfrm>
            <a:off x="7380312" y="4365104"/>
            <a:ext cx="210343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a:r>
              <a:rPr lang="en-US" altLang="ja-JP" sz="1400" b="1" dirty="0">
                <a:solidFill>
                  <a:srgbClr val="33CC33"/>
                </a:solidFill>
                <a:latin typeface="Calibri"/>
                <a:ea typeface="ＭＳ Ｐゴシック"/>
              </a:rPr>
              <a:t>Ibaraki Powder Diff.</a:t>
            </a:r>
          </a:p>
        </p:txBody>
      </p:sp>
      <p:sp>
        <p:nvSpPr>
          <p:cNvPr id="18442" name="Rectangle 10"/>
          <p:cNvSpPr>
            <a:spLocks noChangeArrowheads="1"/>
          </p:cNvSpPr>
          <p:nvPr/>
        </p:nvSpPr>
        <p:spPr bwMode="auto">
          <a:xfrm>
            <a:off x="6084168" y="4653136"/>
            <a:ext cx="27051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9933"/>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457200"/>
            <a:r>
              <a:rPr lang="en-US" altLang="ja-JP" sz="1400" b="1" dirty="0">
                <a:solidFill>
                  <a:srgbClr val="FF7C80"/>
                </a:solidFill>
                <a:latin typeface="Calibri"/>
                <a:ea typeface="ＭＳ Ｐゴシック"/>
              </a:rPr>
              <a:t>Versatile Total Scattering Diff.</a:t>
            </a:r>
          </a:p>
        </p:txBody>
      </p:sp>
      <p:sp>
        <p:nvSpPr>
          <p:cNvPr id="18443" name="Line 11"/>
          <p:cNvSpPr>
            <a:spLocks noChangeShapeType="1"/>
          </p:cNvSpPr>
          <p:nvPr/>
        </p:nvSpPr>
        <p:spPr bwMode="auto">
          <a:xfrm>
            <a:off x="5397500" y="4372520"/>
            <a:ext cx="687388" cy="1214437"/>
          </a:xfrm>
          <a:prstGeom prst="line">
            <a:avLst/>
          </a:prstGeom>
          <a:noFill/>
          <a:ln w="38100">
            <a:solidFill>
              <a:srgbClr val="FF0066"/>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sp>
        <p:nvSpPr>
          <p:cNvPr id="18444" name="Line 12"/>
          <p:cNvSpPr>
            <a:spLocks noChangeShapeType="1"/>
          </p:cNvSpPr>
          <p:nvPr/>
        </p:nvSpPr>
        <p:spPr bwMode="auto">
          <a:xfrm flipV="1">
            <a:off x="5202238" y="3507332"/>
            <a:ext cx="769937" cy="15875"/>
          </a:xfrm>
          <a:prstGeom prst="line">
            <a:avLst/>
          </a:prstGeom>
          <a:noFill/>
          <a:ln w="38100">
            <a:solidFill>
              <a:srgbClr val="33CC33"/>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sp>
        <p:nvSpPr>
          <p:cNvPr id="18445" name="Line 13"/>
          <p:cNvSpPr>
            <a:spLocks noChangeShapeType="1"/>
          </p:cNvSpPr>
          <p:nvPr/>
        </p:nvSpPr>
        <p:spPr bwMode="auto">
          <a:xfrm flipV="1">
            <a:off x="4067175" y="1635670"/>
            <a:ext cx="1760538" cy="279400"/>
          </a:xfrm>
          <a:prstGeom prst="line">
            <a:avLst/>
          </a:prstGeom>
          <a:noFill/>
          <a:ln w="38100">
            <a:solidFill>
              <a:srgbClr val="0066FF"/>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sp>
        <p:nvSpPr>
          <p:cNvPr id="278550" name="Rectangle 22"/>
          <p:cNvSpPr>
            <a:spLocks noChangeArrowheads="1"/>
          </p:cNvSpPr>
          <p:nvPr/>
        </p:nvSpPr>
        <p:spPr bwMode="auto">
          <a:xfrm>
            <a:off x="5267325" y="4228057"/>
            <a:ext cx="122238" cy="122238"/>
          </a:xfrm>
          <a:prstGeom prst="rect">
            <a:avLst/>
          </a:prstGeom>
          <a:solidFill>
            <a:srgbClr val="CC0000"/>
          </a:solidFill>
          <a:ln w="9525">
            <a:solidFill>
              <a:srgbClr val="CC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50000"/>
                    </a:srgb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sp>
        <p:nvSpPr>
          <p:cNvPr id="278551" name="Rectangle 23"/>
          <p:cNvSpPr>
            <a:spLocks noChangeArrowheads="1"/>
          </p:cNvSpPr>
          <p:nvPr/>
        </p:nvSpPr>
        <p:spPr bwMode="auto">
          <a:xfrm>
            <a:off x="3832225" y="1884907"/>
            <a:ext cx="122238" cy="122238"/>
          </a:xfrm>
          <a:prstGeom prst="rect">
            <a:avLst/>
          </a:prstGeom>
          <a:solidFill>
            <a:srgbClr val="CC0000"/>
          </a:solidFill>
          <a:ln w="9525">
            <a:solidFill>
              <a:srgbClr val="CC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50000"/>
                    </a:srgb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sp>
        <p:nvSpPr>
          <p:cNvPr id="278552" name="AutoShape 24"/>
          <p:cNvSpPr>
            <a:spLocks noChangeArrowheads="1"/>
          </p:cNvSpPr>
          <p:nvPr/>
        </p:nvSpPr>
        <p:spPr bwMode="auto">
          <a:xfrm>
            <a:off x="5041900" y="3435895"/>
            <a:ext cx="144463" cy="144462"/>
          </a:xfrm>
          <a:prstGeom prst="triangle">
            <a:avLst>
              <a:gd name="adj" fmla="val 50000"/>
            </a:avLst>
          </a:prstGeom>
          <a:solidFill>
            <a:srgbClr val="CC0000"/>
          </a:solidFill>
          <a:ln w="9525">
            <a:solidFill>
              <a:srgbClr val="CC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50000"/>
                    </a:srgb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sp>
        <p:nvSpPr>
          <p:cNvPr id="278553" name="Oval 25"/>
          <p:cNvSpPr>
            <a:spLocks noChangeArrowheads="1"/>
          </p:cNvSpPr>
          <p:nvPr/>
        </p:nvSpPr>
        <p:spPr bwMode="auto">
          <a:xfrm>
            <a:off x="4991100" y="3475582"/>
            <a:ext cx="142875" cy="142875"/>
          </a:xfrm>
          <a:prstGeom prst="ellipse">
            <a:avLst/>
          </a:prstGeom>
          <a:solidFill>
            <a:schemeClr val="bg1"/>
          </a:solidFill>
          <a:ln w="12700">
            <a:solidFill>
              <a:srgbClr val="A5002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grpSp>
        <p:nvGrpSpPr>
          <p:cNvPr id="278564" name="Group 36"/>
          <p:cNvGrpSpPr>
            <a:grpSpLocks/>
          </p:cNvGrpSpPr>
          <p:nvPr/>
        </p:nvGrpSpPr>
        <p:grpSpPr bwMode="auto">
          <a:xfrm>
            <a:off x="4644008" y="3284984"/>
            <a:ext cx="4279900" cy="3373884"/>
            <a:chOff x="2895" y="1803"/>
            <a:chExt cx="2696" cy="2216"/>
          </a:xfrm>
        </p:grpSpPr>
        <p:sp>
          <p:nvSpPr>
            <p:cNvPr id="18460" name="Rectangle 37"/>
            <p:cNvSpPr>
              <a:spLocks noChangeArrowheads="1"/>
            </p:cNvSpPr>
            <p:nvPr/>
          </p:nvSpPr>
          <p:spPr bwMode="auto">
            <a:xfrm>
              <a:off x="2969" y="1805"/>
              <a:ext cx="2622" cy="2214"/>
            </a:xfrm>
            <a:prstGeom prst="rect">
              <a:avLst/>
            </a:prstGeom>
            <a:solidFill>
              <a:srgbClr val="CCFFCC">
                <a:alpha val="89803"/>
              </a:srgbClr>
            </a:solidFill>
            <a:ln w="12700">
              <a:solidFill>
                <a:srgbClr val="0066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pic>
          <p:nvPicPr>
            <p:cNvPr id="18461" name="Picture 38" descr="wheel2"/>
            <p:cNvPicPr>
              <a:picLocks noChangeAspect="1" noChangeArrowheads="1"/>
            </p:cNvPicPr>
            <p:nvPr/>
          </p:nvPicPr>
          <p:blipFill>
            <a:blip r:embed="rId8">
              <a:lum bright="18000" contrast="-12000"/>
              <a:extLst>
                <a:ext uri="{28A0092B-C50C-407E-A947-70E740481C1C}">
                  <a14:useLocalDpi xmlns:a14="http://schemas.microsoft.com/office/drawing/2010/main" val="0"/>
                </a:ext>
              </a:extLst>
            </a:blip>
            <a:srcRect/>
            <a:stretch>
              <a:fillRect/>
            </a:stretch>
          </p:blipFill>
          <p:spPr bwMode="auto">
            <a:xfrm>
              <a:off x="4783" y="2795"/>
              <a:ext cx="700"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8462" name="Object 39"/>
            <p:cNvGraphicFramePr>
              <a:graphicFrameLocks noChangeAspect="1"/>
            </p:cNvGraphicFramePr>
            <p:nvPr/>
          </p:nvGraphicFramePr>
          <p:xfrm>
            <a:off x="4831" y="3263"/>
            <a:ext cx="635" cy="341"/>
          </p:xfrm>
          <a:graphic>
            <a:graphicData uri="http://schemas.openxmlformats.org/presentationml/2006/ole">
              <mc:AlternateContent xmlns:mc="http://schemas.openxmlformats.org/markup-compatibility/2006">
                <mc:Choice xmlns:v="urn:schemas-microsoft-com:vml" Requires="v">
                  <p:oleObj spid="_x0000_s2169" name="Image" r:id="rId9" imgW="3901448" imgH="2097028" progId="PhotoshopElements.Image.2">
                    <p:embed/>
                  </p:oleObj>
                </mc:Choice>
                <mc:Fallback>
                  <p:oleObj name="Image" r:id="rId9" imgW="3901448" imgH="2097028" progId="PhotoshopElements.Image.2">
                    <p:embed/>
                    <p:pic>
                      <p:nvPicPr>
                        <p:cNvPr id="0" name=""/>
                        <p:cNvPicPr>
                          <a:picLocks noChangeAspect="1" noChangeArrowheads="1"/>
                        </p:cNvPicPr>
                        <p:nvPr/>
                      </p:nvPicPr>
                      <p:blipFill>
                        <a:blip r:embed="rId10">
                          <a:lum bright="18000" contrast="-12000"/>
                          <a:extLst>
                            <a:ext uri="{28A0092B-C50C-407E-A947-70E740481C1C}">
                              <a14:useLocalDpi xmlns:a14="http://schemas.microsoft.com/office/drawing/2010/main" val="0"/>
                            </a:ext>
                          </a:extLst>
                        </a:blip>
                        <a:srcRect/>
                        <a:stretch>
                          <a:fillRect/>
                        </a:stretch>
                      </p:blipFill>
                      <p:spPr bwMode="auto">
                        <a:xfrm>
                          <a:off x="4831" y="3263"/>
                          <a:ext cx="635" cy="3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8463" name="Picture 40" descr="図1e"/>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8858"/>
            <a:stretch>
              <a:fillRect/>
            </a:stretch>
          </p:blipFill>
          <p:spPr bwMode="auto">
            <a:xfrm>
              <a:off x="3040" y="2018"/>
              <a:ext cx="1715" cy="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64" name="Rectangle 41"/>
            <p:cNvSpPr>
              <a:spLocks noChangeArrowheads="1"/>
            </p:cNvSpPr>
            <p:nvPr/>
          </p:nvSpPr>
          <p:spPr bwMode="auto">
            <a:xfrm>
              <a:off x="3043" y="3486"/>
              <a:ext cx="229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a:r>
                <a:rPr lang="ja-JP" altLang="en-US" sz="1400">
                  <a:solidFill>
                    <a:prstClr val="black"/>
                  </a:solidFill>
                  <a:latin typeface="Palatino Linotype" charset="0"/>
                  <a:ea typeface="HG丸ｺﾞｼｯｸM-PRO" charset="0"/>
                  <a:cs typeface="HG丸ｺﾞｼｯｸM-PRO" charset="0"/>
                </a:rPr>
                <a:t>・</a:t>
              </a:r>
              <a:r>
                <a:rPr lang="en-US" altLang="ja-JP" sz="1400">
                  <a:solidFill>
                    <a:prstClr val="black"/>
                  </a:solidFill>
                  <a:latin typeface="Palatino Linotype" charset="0"/>
                  <a:ea typeface="HG丸ｺﾞｼｯｸM-PRO" charset="0"/>
                  <a:cs typeface="HG丸ｺﾞｼｯｸM-PRO" charset="0"/>
                </a:rPr>
                <a:t>lowest gauge</a:t>
              </a:r>
              <a:r>
                <a:rPr lang="ja-JP" altLang="en-US" sz="1400">
                  <a:solidFill>
                    <a:prstClr val="black"/>
                  </a:solidFill>
                  <a:latin typeface="Palatino Linotype" charset="0"/>
                  <a:ea typeface="HG丸ｺﾞｼｯｸM-PRO" charset="0"/>
                  <a:cs typeface="HG丸ｺﾞｼｯｸM-PRO" charset="0"/>
                </a:rPr>
                <a:t>：</a:t>
              </a:r>
              <a:r>
                <a:rPr lang="en-US" altLang="ja-JP" sz="1400">
                  <a:solidFill>
                    <a:prstClr val="black"/>
                  </a:solidFill>
                  <a:latin typeface="Palatino Linotype" charset="0"/>
                  <a:ea typeface="HG丸ｺﾞｼｯｸM-PRO" charset="0"/>
                  <a:cs typeface="HG丸ｺﾞｼｯｸM-PRO" charset="0"/>
                </a:rPr>
                <a:t>1 mm</a:t>
              </a:r>
              <a:r>
                <a:rPr lang="en-US" altLang="ja-JP" sz="1400" baseline="30000">
                  <a:solidFill>
                    <a:prstClr val="black"/>
                  </a:solidFill>
                  <a:latin typeface="Palatino Linotype" charset="0"/>
                  <a:ea typeface="HG丸ｺﾞｼｯｸM-PRO" charset="0"/>
                  <a:cs typeface="HG丸ｺﾞｼｯｸM-PRO" charset="0"/>
                </a:rPr>
                <a:t>3</a:t>
              </a:r>
              <a:endParaRPr lang="en-US" altLang="ja-JP" sz="1400">
                <a:solidFill>
                  <a:prstClr val="black"/>
                </a:solidFill>
                <a:latin typeface="Palatino Linotype" charset="0"/>
                <a:ea typeface="HG丸ｺﾞｼｯｸM-PRO" charset="0"/>
                <a:cs typeface="HG丸ｺﾞｼｯｸM-PRO" charset="0"/>
              </a:endParaRPr>
            </a:p>
            <a:p>
              <a:pPr defTabSz="457200"/>
              <a:r>
                <a:rPr lang="ja-JP" altLang="en-US" sz="1400">
                  <a:solidFill>
                    <a:prstClr val="black"/>
                  </a:solidFill>
                  <a:latin typeface="Palatino Linotype" charset="0"/>
                  <a:ea typeface="HG丸ｺﾞｼｯｸM-PRO" charset="0"/>
                  <a:cs typeface="HG丸ｺﾞｼｯｸM-PRO" charset="0"/>
                </a:rPr>
                <a:t>・</a:t>
              </a:r>
              <a:r>
                <a:rPr lang="en-US" altLang="ja-JP" sz="1400">
                  <a:solidFill>
                    <a:prstClr val="black"/>
                  </a:solidFill>
                  <a:latin typeface="Palatino Linotype" charset="0"/>
                  <a:ea typeface="HG丸ｺﾞｼｯｸM-PRO" charset="0"/>
                  <a:cs typeface="HG丸ｺﾞｼｯｸM-PRO" charset="0"/>
                </a:rPr>
                <a:t>2</a:t>
              </a:r>
              <a:r>
                <a:rPr lang="en-US" altLang="ja-JP" sz="1000">
                  <a:solidFill>
                    <a:prstClr val="black"/>
                  </a:solidFill>
                  <a:latin typeface="Times New Roman" charset="0"/>
                  <a:ea typeface="HG丸ｺﾞｼｯｸM-PRO" charset="0"/>
                  <a:cs typeface="Times New Roman" charset="0"/>
                </a:rPr>
                <a:t>×</a:t>
              </a:r>
              <a:r>
                <a:rPr lang="en-US" altLang="ja-JP" sz="1400">
                  <a:solidFill>
                    <a:prstClr val="black"/>
                  </a:solidFill>
                  <a:latin typeface="Palatino Linotype" charset="0"/>
                  <a:ea typeface="HG丸ｺﾞｼｯｸM-PRO" charset="0"/>
                  <a:cs typeface="HG丸ｺﾞｼｯｸM-PRO" charset="0"/>
                </a:rPr>
                <a:t>2</a:t>
              </a:r>
              <a:r>
                <a:rPr lang="en-US" altLang="ja-JP" sz="1000">
                  <a:solidFill>
                    <a:prstClr val="black"/>
                  </a:solidFill>
                  <a:latin typeface="Palatino Linotype" charset="0"/>
                  <a:ea typeface="HG丸ｺﾞｼｯｸM-PRO" charset="0"/>
                  <a:cs typeface="HG丸ｺﾞｼｯｸM-PRO" charset="0"/>
                </a:rPr>
                <a:t>×</a:t>
              </a:r>
              <a:r>
                <a:rPr lang="en-US" altLang="ja-JP" sz="1400">
                  <a:solidFill>
                    <a:prstClr val="black"/>
                  </a:solidFill>
                  <a:latin typeface="Palatino Linotype" charset="0"/>
                  <a:ea typeface="HG丸ｺﾞｼｯｸM-PRO" charset="0"/>
                  <a:cs typeface="HG丸ｺﾞｼｯｸM-PRO" charset="0"/>
                </a:rPr>
                <a:t>2mm</a:t>
              </a:r>
              <a:r>
                <a:rPr lang="en-US" altLang="ja-JP" sz="1400" baseline="30000">
                  <a:solidFill>
                    <a:prstClr val="black"/>
                  </a:solidFill>
                  <a:latin typeface="Palatino Linotype" charset="0"/>
                  <a:ea typeface="HG丸ｺﾞｼｯｸM-PRO" charset="0"/>
                  <a:cs typeface="HG丸ｺﾞｼｯｸM-PRO" charset="0"/>
                </a:rPr>
                <a:t>3</a:t>
              </a:r>
              <a:r>
                <a:rPr lang="en-US" altLang="ja-JP" sz="1400">
                  <a:solidFill>
                    <a:prstClr val="black"/>
                  </a:solidFill>
                  <a:latin typeface="Palatino Linotype" charset="0"/>
                  <a:ea typeface="HG丸ｺﾞｼｯｸM-PRO" charset="0"/>
                  <a:cs typeface="HG丸ｺﾞｼｯｸM-PRO" charset="0"/>
                </a:rPr>
                <a:t>, 30mm path in Fe</a:t>
              </a:r>
              <a:r>
                <a:rPr lang="ja-JP" altLang="en-US" sz="1400">
                  <a:solidFill>
                    <a:prstClr val="black"/>
                  </a:solidFill>
                  <a:latin typeface="Palatino Linotype" charset="0"/>
                  <a:ea typeface="HG丸ｺﾞｼｯｸM-PRO" charset="0"/>
                  <a:cs typeface="HG丸ｺﾞｼｯｸM-PRO" charset="0"/>
                </a:rPr>
                <a:t>：～</a:t>
              </a:r>
              <a:r>
                <a:rPr lang="en-US" altLang="ja-JP" sz="1400">
                  <a:solidFill>
                    <a:prstClr val="black"/>
                  </a:solidFill>
                  <a:latin typeface="Palatino Linotype" charset="0"/>
                  <a:ea typeface="HG丸ｺﾞｼｯｸM-PRO" charset="0"/>
                  <a:cs typeface="HG丸ｺﾞｼｯｸM-PRO" charset="0"/>
                </a:rPr>
                <a:t>3 min</a:t>
              </a:r>
            </a:p>
            <a:p>
              <a:pPr defTabSz="457200"/>
              <a:r>
                <a:rPr lang="ja-JP" altLang="en-US" sz="1400">
                  <a:solidFill>
                    <a:prstClr val="black"/>
                  </a:solidFill>
                  <a:latin typeface="Palatino Linotype" charset="0"/>
                  <a:ea typeface="HG丸ｺﾞｼｯｸM-PRO" charset="0"/>
                  <a:cs typeface="HG丸ｺﾞｼｯｸM-PRO" charset="0"/>
                </a:rPr>
                <a:t>・</a:t>
              </a:r>
              <a:r>
                <a:rPr lang="en-US" altLang="ja-JP" sz="1400">
                  <a:solidFill>
                    <a:prstClr val="black"/>
                  </a:solidFill>
                  <a:latin typeface="Palatino Linotype" charset="0"/>
                  <a:ea typeface="HG丸ｺﾞｼｯｸM-PRO" charset="0"/>
                  <a:cs typeface="HG丸ｺﾞｼｯｸM-PRO" charset="0"/>
                </a:rPr>
                <a:t>stress resolution</a:t>
              </a:r>
              <a:r>
                <a:rPr lang="ja-JP" altLang="en-US" sz="1400">
                  <a:solidFill>
                    <a:prstClr val="black"/>
                  </a:solidFill>
                  <a:latin typeface="Palatino Linotype" charset="0"/>
                  <a:ea typeface="HG丸ｺﾞｼｯｸM-PRO" charset="0"/>
                  <a:cs typeface="HG丸ｺﾞｼｯｸM-PRO" charset="0"/>
                </a:rPr>
                <a:t>：～</a:t>
              </a:r>
              <a:r>
                <a:rPr lang="en-US" altLang="ja-JP" sz="1400">
                  <a:solidFill>
                    <a:prstClr val="black"/>
                  </a:solidFill>
                  <a:latin typeface="Palatino Linotype" charset="0"/>
                  <a:ea typeface="HG丸ｺﾞｼｯｸM-PRO" charset="0"/>
                  <a:cs typeface="HG丸ｺﾞｼｯｸM-PRO" charset="0"/>
                </a:rPr>
                <a:t>±15MPa</a:t>
              </a:r>
              <a:r>
                <a:rPr lang="ja-JP" altLang="en-US" sz="1400">
                  <a:solidFill>
                    <a:prstClr val="black"/>
                  </a:solidFill>
                  <a:latin typeface="Palatino Linotype" charset="0"/>
                  <a:ea typeface="HG丸ｺﾞｼｯｸM-PRO" charset="0"/>
                  <a:cs typeface="HG丸ｺﾞｼｯｸM-PRO" charset="0"/>
                </a:rPr>
                <a:t>（</a:t>
              </a:r>
              <a:r>
                <a:rPr lang="en-US" altLang="ja-JP" sz="1400">
                  <a:solidFill>
                    <a:prstClr val="black"/>
                  </a:solidFill>
                  <a:latin typeface="Palatino Linotype" charset="0"/>
                  <a:ea typeface="HG丸ｺﾞｼｯｸM-PRO" charset="0"/>
                  <a:cs typeface="HG丸ｺﾞｼｯｸM-PRO" charset="0"/>
                </a:rPr>
                <a:t>Steel</a:t>
              </a:r>
              <a:r>
                <a:rPr lang="ja-JP" altLang="en-US" sz="1400">
                  <a:solidFill>
                    <a:prstClr val="black"/>
                  </a:solidFill>
                  <a:latin typeface="Palatino Linotype" charset="0"/>
                  <a:ea typeface="HG丸ｺﾞｼｯｸM-PRO" charset="0"/>
                  <a:cs typeface="HG丸ｺﾞｼｯｸM-PRO" charset="0"/>
                </a:rPr>
                <a:t>）</a:t>
              </a:r>
            </a:p>
          </p:txBody>
        </p:sp>
        <p:sp>
          <p:nvSpPr>
            <p:cNvPr id="18465" name="Text Box 42"/>
            <p:cNvSpPr txBox="1">
              <a:spLocks noChangeArrowheads="1"/>
            </p:cNvSpPr>
            <p:nvPr/>
          </p:nvSpPr>
          <p:spPr bwMode="auto">
            <a:xfrm>
              <a:off x="2895" y="1803"/>
              <a:ext cx="2662" cy="23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993300"/>
                  </a:solidFill>
                  <a:miter lim="800000"/>
                  <a:headEnd/>
                  <a:tailEnd/>
                </a14:hiddenLine>
              </a:ext>
            </a:extLst>
          </p:spPr>
          <p:txBody>
            <a:bodyPr lIns="91396" tIns="45699" rIns="91396" bIns="45699">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defTabSz="457200" eaLnBrk="1" hangingPunct="1"/>
              <a:r>
                <a:rPr lang="en-US" altLang="ja-JP" dirty="0">
                  <a:solidFill>
                    <a:srgbClr val="1F497D"/>
                  </a:solidFill>
                  <a:latin typeface="Palatino Linotype" charset="0"/>
                </a:rPr>
                <a:t>TAKUMI: Engineering Materials Diff. </a:t>
              </a:r>
            </a:p>
          </p:txBody>
        </p:sp>
      </p:grpSp>
      <p:grpSp>
        <p:nvGrpSpPr>
          <p:cNvPr id="2" name="図形グループ 1"/>
          <p:cNvGrpSpPr/>
          <p:nvPr/>
        </p:nvGrpSpPr>
        <p:grpSpPr>
          <a:xfrm>
            <a:off x="251520" y="978420"/>
            <a:ext cx="4373563" cy="5789397"/>
            <a:chOff x="187325" y="735012"/>
            <a:chExt cx="4373563" cy="5789397"/>
          </a:xfrm>
        </p:grpSpPr>
        <p:grpSp>
          <p:nvGrpSpPr>
            <p:cNvPr id="278554" name="Group 26"/>
            <p:cNvGrpSpPr>
              <a:grpSpLocks/>
            </p:cNvGrpSpPr>
            <p:nvPr/>
          </p:nvGrpSpPr>
          <p:grpSpPr bwMode="auto">
            <a:xfrm>
              <a:off x="187325" y="735012"/>
              <a:ext cx="4373563" cy="3267075"/>
              <a:chOff x="204" y="663"/>
              <a:chExt cx="2755" cy="2058"/>
            </a:xfrm>
          </p:grpSpPr>
          <p:sp>
            <p:nvSpPr>
              <p:cNvPr id="18468" name="Rectangle 27"/>
              <p:cNvSpPr>
                <a:spLocks noChangeArrowheads="1"/>
              </p:cNvSpPr>
              <p:nvPr/>
            </p:nvSpPr>
            <p:spPr bwMode="auto">
              <a:xfrm>
                <a:off x="249" y="663"/>
                <a:ext cx="2706" cy="2058"/>
              </a:xfrm>
              <a:prstGeom prst="rect">
                <a:avLst/>
              </a:prstGeom>
              <a:solidFill>
                <a:srgbClr val="FFFFCC">
                  <a:alpha val="89803"/>
                </a:srgbClr>
              </a:solidFill>
              <a:ln w="12700">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sp>
            <p:nvSpPr>
              <p:cNvPr id="18469" name="Text Box 28"/>
              <p:cNvSpPr txBox="1">
                <a:spLocks noChangeArrowheads="1"/>
              </p:cNvSpPr>
              <p:nvPr/>
            </p:nvSpPr>
            <p:spPr bwMode="auto">
              <a:xfrm>
                <a:off x="204" y="663"/>
                <a:ext cx="2449" cy="23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993300"/>
                    </a:solidFill>
                    <a:miter lim="800000"/>
                    <a:headEnd/>
                    <a:tailEnd/>
                  </a14:hiddenLine>
                </a:ext>
              </a:extLst>
            </p:spPr>
            <p:txBody>
              <a:bodyPr lIns="91396" tIns="45699" rIns="91396" bIns="45699">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defTabSz="457200" eaLnBrk="1" hangingPunct="1"/>
                <a:r>
                  <a:rPr lang="en-US" altLang="ja-JP">
                    <a:solidFill>
                      <a:srgbClr val="1F497D"/>
                    </a:solidFill>
                    <a:latin typeface="Palatino Linotype" charset="0"/>
                  </a:rPr>
                  <a:t>Ibaraki Biomaterial Single-Xtal Diff.</a:t>
                </a:r>
                <a:endParaRPr lang="ja-JP" altLang="en-US">
                  <a:solidFill>
                    <a:srgbClr val="1F497D"/>
                  </a:solidFill>
                  <a:latin typeface="Palatino Linotype" charset="0"/>
                </a:endParaRPr>
              </a:p>
            </p:txBody>
          </p:sp>
          <p:pic>
            <p:nvPicPr>
              <p:cNvPr id="18470" name="Picture 29"/>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r="1532"/>
              <a:stretch>
                <a:fillRect/>
              </a:stretch>
            </p:blipFill>
            <p:spPr bwMode="auto">
              <a:xfrm>
                <a:off x="1678" y="1543"/>
                <a:ext cx="1157"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72" name="Rectangle 31"/>
              <p:cNvSpPr>
                <a:spLocks noChangeArrowheads="1"/>
              </p:cNvSpPr>
              <p:nvPr/>
            </p:nvSpPr>
            <p:spPr bwMode="auto">
              <a:xfrm>
                <a:off x="340" y="2379"/>
                <a:ext cx="1156"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a:r>
                  <a:rPr lang="ja-JP" altLang="en-US" sz="1400">
                    <a:solidFill>
                      <a:srgbClr val="993300"/>
                    </a:solidFill>
                    <a:latin typeface="Palatino Linotype" charset="0"/>
                    <a:ea typeface="ＭＳ Ｐゴシック"/>
                  </a:rPr>
                  <a:t>・</a:t>
                </a:r>
                <a:r>
                  <a:rPr lang="en-US" altLang="ja-JP" sz="1400">
                    <a:solidFill>
                      <a:srgbClr val="993300"/>
                    </a:solidFill>
                    <a:latin typeface="Palatino Linotype" charset="0"/>
                    <a:ea typeface="ＭＳ Ｐゴシック"/>
                  </a:rPr>
                  <a:t>50 x BIX-3@JRR-3 </a:t>
                </a:r>
              </a:p>
              <a:p>
                <a:pPr defTabSz="457200"/>
                <a:r>
                  <a:rPr lang="ja-JP" altLang="en-US" sz="1400">
                    <a:solidFill>
                      <a:srgbClr val="993300"/>
                    </a:solidFill>
                    <a:latin typeface="Palatino Linotype" charset="0"/>
                    <a:ea typeface="ＭＳ Ｐゴシック"/>
                  </a:rPr>
                  <a:t>・</a:t>
                </a:r>
                <a:r>
                  <a:rPr lang="en-US" altLang="ja-JP" sz="1400" i="1">
                    <a:solidFill>
                      <a:srgbClr val="993300"/>
                    </a:solidFill>
                    <a:latin typeface="Palatino Linotype" charset="0"/>
                    <a:ea typeface="ＭＳ Ｐゴシック"/>
                  </a:rPr>
                  <a:t>d</a:t>
                </a:r>
                <a:r>
                  <a:rPr lang="en-US" altLang="ja-JP" sz="1400" i="1" baseline="-25000">
                    <a:solidFill>
                      <a:srgbClr val="993300"/>
                    </a:solidFill>
                    <a:latin typeface="Palatino Linotype" charset="0"/>
                    <a:ea typeface="ＭＳ Ｐゴシック"/>
                  </a:rPr>
                  <a:t>max</a:t>
                </a:r>
                <a:r>
                  <a:rPr lang="en-US" altLang="ja-JP" sz="1400">
                    <a:solidFill>
                      <a:srgbClr val="993300"/>
                    </a:solidFill>
                    <a:latin typeface="Palatino Linotype" charset="0"/>
                    <a:ea typeface="ＭＳ Ｐゴシック"/>
                  </a:rPr>
                  <a:t> ~ 135 Å</a:t>
                </a:r>
              </a:p>
            </p:txBody>
          </p:sp>
          <p:pic>
            <p:nvPicPr>
              <p:cNvPr id="18474" name="Picture 33"/>
              <p:cNvPicPr>
                <a:picLocks noChangeAspect="1" noChangeArrowheads="1"/>
              </p:cNvPicPr>
              <p:nvPr/>
            </p:nvPicPr>
            <p:blipFill>
              <a:blip r:embed="rId13">
                <a:lum bright="40000" contrast="-60000"/>
                <a:alphaModFix amt="39000"/>
                <a:extLst>
                  <a:ext uri="{28A0092B-C50C-407E-A947-70E740481C1C}">
                    <a14:useLocalDpi xmlns:a14="http://schemas.microsoft.com/office/drawing/2010/main" val="0"/>
                  </a:ext>
                </a:extLst>
              </a:blip>
              <a:srcRect/>
              <a:stretch>
                <a:fillRect/>
              </a:stretch>
            </p:blipFill>
            <p:spPr bwMode="auto">
              <a:xfrm>
                <a:off x="472" y="1050"/>
                <a:ext cx="594" cy="811"/>
              </a:xfrm>
              <a:prstGeom prst="rect">
                <a:avLst/>
              </a:prstGeom>
              <a:noFill/>
              <a:ln>
                <a:noFill/>
              </a:ln>
              <a:extLst>
                <a:ext uri="{909E8E84-426E-40dd-AFC4-6F175D3DCCD1}">
                  <a14:hiddenFill xmlns:a14="http://schemas.microsoft.com/office/drawing/2010/main" xmlns="">
                    <a:solidFill>
                      <a:schemeClr val="accent1">
                        <a:alpha val="38823"/>
                      </a:scheme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75" name="AutoShape 34"/>
              <p:cNvSpPr>
                <a:spLocks noChangeAspect="1" noChangeArrowheads="1" noTextEdit="1"/>
              </p:cNvSpPr>
              <p:nvPr/>
            </p:nvSpPr>
            <p:spPr bwMode="auto">
              <a:xfrm>
                <a:off x="1801" y="1692"/>
                <a:ext cx="1158"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endParaRPr lang="ja-JP" altLang="en-US">
                  <a:solidFill>
                    <a:prstClr val="black"/>
                  </a:solidFill>
                  <a:latin typeface="Calibri"/>
                  <a:ea typeface="ＭＳ Ｐゴシック"/>
                </a:endParaRPr>
              </a:p>
            </p:txBody>
          </p:sp>
          <p:pic>
            <p:nvPicPr>
              <p:cNvPr id="18476" name="Picture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 y="936"/>
                <a:ext cx="1645" cy="1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3" name="図形グループ 32"/>
            <p:cNvGrpSpPr/>
            <p:nvPr/>
          </p:nvGrpSpPr>
          <p:grpSpPr>
            <a:xfrm>
              <a:off x="907405" y="3831356"/>
              <a:ext cx="3158389" cy="2693053"/>
              <a:chOff x="1095489" y="983297"/>
              <a:chExt cx="4545651" cy="4078472"/>
            </a:xfrm>
          </p:grpSpPr>
          <p:sp>
            <p:nvSpPr>
              <p:cNvPr id="34" name="正方形/長方形 33"/>
              <p:cNvSpPr/>
              <p:nvPr/>
            </p:nvSpPr>
            <p:spPr>
              <a:xfrm>
                <a:off x="1095489" y="983297"/>
                <a:ext cx="4545651" cy="40784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5" name="図 3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01645" y="1061918"/>
                <a:ext cx="3677687" cy="3481236"/>
              </a:xfrm>
              <a:prstGeom prst="rect">
                <a:avLst/>
              </a:prstGeom>
              <a:solidFill>
                <a:srgbClr val="2E75B6"/>
              </a:solidFill>
            </p:spPr>
          </p:pic>
          <p:pic>
            <p:nvPicPr>
              <p:cNvPr id="36" name="図 35"/>
              <p:cNvPicPr>
                <a:picLocks noChangeAspect="1"/>
              </p:cNvPicPr>
              <p:nvPr/>
            </p:nvPicPr>
            <p:blipFill>
              <a:blip r:embed="rId16"/>
              <a:stretch>
                <a:fillRect/>
              </a:stretch>
            </p:blipFill>
            <p:spPr>
              <a:xfrm>
                <a:off x="2857303" y="3055284"/>
                <a:ext cx="2488006" cy="1861075"/>
              </a:xfrm>
              <a:prstGeom prst="rect">
                <a:avLst/>
              </a:prstGeom>
            </p:spPr>
          </p:pic>
          <p:sp>
            <p:nvSpPr>
              <p:cNvPr id="37" name="テキスト ボックス 36"/>
              <p:cNvSpPr txBox="1"/>
              <p:nvPr/>
            </p:nvSpPr>
            <p:spPr>
              <a:xfrm>
                <a:off x="1291516" y="1573524"/>
                <a:ext cx="1901276" cy="871891"/>
              </a:xfrm>
              <a:prstGeom prst="rect">
                <a:avLst/>
              </a:prstGeom>
              <a:noFill/>
            </p:spPr>
            <p:txBody>
              <a:bodyPr wrap="square" rtlCol="0">
                <a:spAutoFit/>
              </a:bodyPr>
              <a:lstStyle/>
              <a:p>
                <a:r>
                  <a:rPr kumimoji="1" lang="en-US" altLang="ja-JP" dirty="0" smtClean="0"/>
                  <a:t>SPICA</a:t>
                </a:r>
              </a:p>
              <a:p>
                <a:r>
                  <a:rPr kumimoji="1" lang="en-US" altLang="ja-JP" dirty="0" smtClean="0"/>
                  <a:t>(BL09, KEK)</a:t>
                </a:r>
                <a:endParaRPr kumimoji="1" lang="ja-JP" altLang="en-US" dirty="0"/>
              </a:p>
            </p:txBody>
          </p:sp>
          <p:sp>
            <p:nvSpPr>
              <p:cNvPr id="38" name="テキスト ボックス 37"/>
              <p:cNvSpPr txBox="1"/>
              <p:nvPr/>
            </p:nvSpPr>
            <p:spPr>
              <a:xfrm>
                <a:off x="2960939" y="4040247"/>
                <a:ext cx="2383631" cy="978831"/>
              </a:xfrm>
              <a:prstGeom prst="rect">
                <a:avLst/>
              </a:prstGeom>
              <a:noFill/>
            </p:spPr>
            <p:txBody>
              <a:bodyPr wrap="square" rtlCol="0">
                <a:spAutoFit/>
              </a:bodyPr>
              <a:lstStyle/>
              <a:p>
                <a:r>
                  <a:rPr lang="en-US" altLang="ja-JP" dirty="0" smtClean="0">
                    <a:solidFill>
                      <a:schemeClr val="bg1"/>
                    </a:solidFill>
                  </a:rPr>
                  <a:t>Special sample environment</a:t>
                </a:r>
                <a:endParaRPr kumimoji="1" lang="ja-JP" altLang="en-US" dirty="0">
                  <a:solidFill>
                    <a:schemeClr val="bg1"/>
                  </a:solidFill>
                </a:endParaRPr>
              </a:p>
            </p:txBody>
          </p:sp>
        </p:grpSp>
      </p:grpSp>
      <p:pic>
        <p:nvPicPr>
          <p:cNvPr id="40" name="図 39"/>
          <p:cNvPicPr>
            <a:picLocks noChangeAspect="1"/>
          </p:cNvPicPr>
          <p:nvPr/>
        </p:nvPicPr>
        <p:blipFill rotWithShape="1">
          <a:blip r:embed="rId17" cstate="screen">
            <a:extLst>
              <a:ext uri="{28A0092B-C50C-407E-A947-70E740481C1C}">
                <a14:useLocalDpi xmlns:a14="http://schemas.microsoft.com/office/drawing/2010/main"/>
              </a:ext>
            </a:extLst>
          </a:blip>
          <a:srcRect l="4542" r="7388"/>
          <a:stretch/>
        </p:blipFill>
        <p:spPr>
          <a:xfrm>
            <a:off x="7608803" y="26680"/>
            <a:ext cx="636032" cy="849816"/>
          </a:xfrm>
          <a:prstGeom prst="rect">
            <a:avLst/>
          </a:prstGeom>
        </p:spPr>
      </p:pic>
      <p:pic>
        <p:nvPicPr>
          <p:cNvPr id="41" name="図 40"/>
          <p:cNvPicPr>
            <a:picLocks noChangeAspect="1"/>
          </p:cNvPicPr>
          <p:nvPr/>
        </p:nvPicPr>
        <p:blipFill rotWithShape="1">
          <a:blip r:embed="rId18" cstate="screen">
            <a:extLst>
              <a:ext uri="{28A0092B-C50C-407E-A947-70E740481C1C}">
                <a14:useLocalDpi xmlns:a14="http://schemas.microsoft.com/office/drawing/2010/main"/>
              </a:ext>
            </a:extLst>
          </a:blip>
          <a:srcRect l="1" r="4809" b="3672"/>
          <a:stretch/>
        </p:blipFill>
        <p:spPr>
          <a:xfrm>
            <a:off x="8316416" y="21212"/>
            <a:ext cx="647700" cy="859900"/>
          </a:xfrm>
          <a:prstGeom prst="rect">
            <a:avLst/>
          </a:prstGeom>
        </p:spPr>
      </p:pic>
      <p:sp>
        <p:nvSpPr>
          <p:cNvPr id="3" name="正方形/長方形 2"/>
          <p:cNvSpPr/>
          <p:nvPr/>
        </p:nvSpPr>
        <p:spPr>
          <a:xfrm>
            <a:off x="7380312" y="908720"/>
            <a:ext cx="1676163" cy="240450"/>
          </a:xfrm>
          <a:prstGeom prst="rect">
            <a:avLst/>
          </a:prstGeom>
        </p:spPr>
        <p:txBody>
          <a:bodyPr wrap="none">
            <a:spAutoFit/>
          </a:bodyPr>
          <a:lstStyle/>
          <a:p>
            <a:pPr marL="174625" lvl="0" indent="0">
              <a:lnSpc>
                <a:spcPct val="90000"/>
              </a:lnSpc>
              <a:buClr>
                <a:srgbClr val="82B5CA"/>
              </a:buClr>
              <a:tabLst>
                <a:tab pos="1439863" algn="l"/>
                <a:tab pos="2597150" algn="l"/>
                <a:tab pos="3405188" algn="l"/>
              </a:tabLst>
              <a:defRPr/>
            </a:pPr>
            <a:r>
              <a:rPr lang="en-US" altLang="ja-JP" sz="1050" b="1" dirty="0">
                <a:latin typeface="Arial" pitchFamily="34" charset="0"/>
                <a:ea typeface="ＭＳ Ｐゴシック" pitchFamily="50" charset="-128"/>
                <a:cs typeface="Arial" pitchFamily="34" charset="0"/>
              </a:rPr>
              <a:t>S. </a:t>
            </a:r>
            <a:r>
              <a:rPr lang="en-US" altLang="ja-JP" sz="1050" b="1" dirty="0" err="1">
                <a:latin typeface="Arial" pitchFamily="34" charset="0"/>
                <a:ea typeface="ＭＳ Ｐゴシック" pitchFamily="50" charset="-128"/>
                <a:cs typeface="Arial" pitchFamily="34" charset="0"/>
              </a:rPr>
              <a:t>Harjo</a:t>
            </a:r>
            <a:r>
              <a:rPr lang="en-US" altLang="ja-JP" sz="1050" b="1" dirty="0">
                <a:latin typeface="Arial" pitchFamily="34" charset="0"/>
                <a:ea typeface="ＭＳ Ｐゴシック" pitchFamily="50" charset="-128"/>
                <a:cs typeface="Arial" pitchFamily="34" charset="0"/>
              </a:rPr>
              <a:t>, </a:t>
            </a:r>
            <a:r>
              <a:rPr lang="en-US" altLang="ja-JP" sz="1050" b="1" dirty="0" smtClean="0">
                <a:latin typeface="Arial" pitchFamily="34" charset="0"/>
                <a:ea typeface="ＭＳ Ｐゴシック" pitchFamily="50" charset="-128"/>
                <a:cs typeface="Arial" pitchFamily="34" charset="0"/>
              </a:rPr>
              <a:t>  M</a:t>
            </a:r>
            <a:r>
              <a:rPr lang="en-US" altLang="ja-JP" sz="1050" b="1" dirty="0">
                <a:latin typeface="Arial" pitchFamily="34" charset="0"/>
                <a:ea typeface="ＭＳ Ｐゴシック" pitchFamily="50" charset="-128"/>
                <a:cs typeface="Arial" pitchFamily="34" charset="0"/>
              </a:rPr>
              <a:t>. </a:t>
            </a:r>
            <a:r>
              <a:rPr lang="en-US" altLang="ja-JP" sz="1050" b="1" dirty="0" err="1">
                <a:latin typeface="Arial" pitchFamily="34" charset="0"/>
                <a:ea typeface="ＭＳ Ｐゴシック" pitchFamily="50" charset="-128"/>
                <a:cs typeface="Arial" pitchFamily="34" charset="0"/>
              </a:rPr>
              <a:t>Yonemura</a:t>
            </a:r>
            <a:endParaRPr lang="en-US" altLang="ja-JP" sz="1050" b="1" dirty="0">
              <a:latin typeface="Arial" pitchFamily="34" charset="0"/>
              <a:ea typeface="ＭＳ Ｐゴシック" pitchFamily="50" charset="-128"/>
              <a:cs typeface="Arial" pitchFamily="34" charset="0"/>
            </a:endParaRPr>
          </a:p>
        </p:txBody>
      </p:sp>
      <p:cxnSp>
        <p:nvCxnSpPr>
          <p:cNvPr id="47" name="直線コネクタ 46"/>
          <p:cNvCxnSpPr/>
          <p:nvPr/>
        </p:nvCxnSpPr>
        <p:spPr>
          <a:xfrm>
            <a:off x="179512" y="908720"/>
            <a:ext cx="7319502" cy="0"/>
          </a:xfrm>
          <a:prstGeom prst="line">
            <a:avLst/>
          </a:prstGeom>
          <a:ln w="57150" cmpd="thinThick">
            <a:solidFill>
              <a:srgbClr val="0000FF"/>
            </a:solidFill>
          </a:ln>
        </p:spPr>
        <p:style>
          <a:lnRef idx="2">
            <a:schemeClr val="accent1"/>
          </a:lnRef>
          <a:fillRef idx="0">
            <a:schemeClr val="accent1"/>
          </a:fillRef>
          <a:effectRef idx="1">
            <a:schemeClr val="accent1"/>
          </a:effectRef>
          <a:fontRef idx="minor">
            <a:schemeClr val="tx1"/>
          </a:fontRef>
        </p:style>
      </p:cxnSp>
      <p:grpSp>
        <p:nvGrpSpPr>
          <p:cNvPr id="43" name="図形グループ 42"/>
          <p:cNvGrpSpPr/>
          <p:nvPr/>
        </p:nvGrpSpPr>
        <p:grpSpPr>
          <a:xfrm>
            <a:off x="5292079" y="67304"/>
            <a:ext cx="3643181" cy="3148685"/>
            <a:chOff x="6259063" y="-181411"/>
            <a:chExt cx="3871198" cy="3623424"/>
          </a:xfrm>
        </p:grpSpPr>
        <p:sp>
          <p:nvSpPr>
            <p:cNvPr id="44" name="正方形/長方形 43"/>
            <p:cNvSpPr/>
            <p:nvPr/>
          </p:nvSpPr>
          <p:spPr>
            <a:xfrm>
              <a:off x="6259063" y="-181411"/>
              <a:ext cx="3871198" cy="3623424"/>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45" name="図 44" descr="BL18_img.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02042" y="686179"/>
              <a:ext cx="3433279" cy="2574960"/>
            </a:xfrm>
            <a:prstGeom prst="rect">
              <a:avLst/>
            </a:prstGeom>
            <a:solidFill>
              <a:schemeClr val="accent3"/>
            </a:solidFill>
          </p:spPr>
        </p:pic>
        <p:sp>
          <p:nvSpPr>
            <p:cNvPr id="46" name="テキスト ボックス 45"/>
            <p:cNvSpPr txBox="1"/>
            <p:nvPr/>
          </p:nvSpPr>
          <p:spPr>
            <a:xfrm>
              <a:off x="6266379" y="-25916"/>
              <a:ext cx="3712412" cy="646331"/>
            </a:xfrm>
            <a:prstGeom prst="rect">
              <a:avLst/>
            </a:prstGeom>
            <a:noFill/>
          </p:spPr>
          <p:txBody>
            <a:bodyPr wrap="none" rtlCol="0">
              <a:spAutoFit/>
            </a:bodyPr>
            <a:lstStyle/>
            <a:p>
              <a:r>
                <a:rPr kumimoji="1" lang="en-US" altLang="ja-JP" dirty="0" smtClean="0"/>
                <a:t>BL18, SENJU</a:t>
              </a:r>
            </a:p>
            <a:p>
              <a:r>
                <a:rPr lang="en-US" altLang="ja-JP" dirty="0"/>
                <a:t>Single Crystal Neutron </a:t>
              </a:r>
              <a:r>
                <a:rPr lang="en-US" altLang="ja-JP" dirty="0" err="1"/>
                <a:t>Diffractometer</a:t>
              </a:r>
              <a:endParaRPr kumimoji="1" lang="ja-JP" altLang="en-US" dirty="0"/>
            </a:p>
          </p:txBody>
        </p:sp>
      </p:grpSp>
    </p:spTree>
    <p:extLst>
      <p:ext uri="{BB962C8B-B14F-4D97-AF65-F5344CB8AC3E}">
        <p14:creationId xmlns:p14="http://schemas.microsoft.com/office/powerpoint/2010/main" val="386164432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6" dur="250" autoRev="1" fill="hold"/>
                                        <p:tgtEl>
                                          <p:spTgt spid="278552"/>
                                        </p:tgtEl>
                                        <p:attrNameLst>
                                          <p:attrName>style.color</p:attrName>
                                        </p:attrNameLst>
                                      </p:cBhvr>
                                      <p:to>
                                        <a:schemeClr val="bg1"/>
                                      </p:to>
                                    </p:animClr>
                                    <p:animClr clrSpc="rgb" dir="cw">
                                      <p:cBhvr>
                                        <p:cTn id="7" dur="250" autoRev="1" fill="hold"/>
                                        <p:tgtEl>
                                          <p:spTgt spid="278552"/>
                                        </p:tgtEl>
                                        <p:attrNameLst>
                                          <p:attrName>fillcolor</p:attrName>
                                        </p:attrNameLst>
                                      </p:cBhvr>
                                      <p:to>
                                        <a:schemeClr val="bg1"/>
                                      </p:to>
                                    </p:animClr>
                                    <p:set>
                                      <p:cBhvr>
                                        <p:cTn id="8" dur="250" autoRev="1" fill="hold"/>
                                        <p:tgtEl>
                                          <p:spTgt spid="278552"/>
                                        </p:tgtEl>
                                        <p:attrNameLst>
                                          <p:attrName>fill.type</p:attrName>
                                        </p:attrNameLst>
                                      </p:cBhvr>
                                      <p:to>
                                        <p:strVal val="solid"/>
                                      </p:to>
                                    </p:set>
                                    <p:set>
                                      <p:cBhvr>
                                        <p:cTn id="9" dur="250" autoRev="1" fill="hold"/>
                                        <p:tgtEl>
                                          <p:spTgt spid="278552"/>
                                        </p:tgtEl>
                                        <p:attrNameLst>
                                          <p:attrName>fill.on</p:attrName>
                                        </p:attrNameLst>
                                      </p:cBhvr>
                                      <p:to>
                                        <p:strVal val="true"/>
                                      </p:to>
                                    </p:set>
                                  </p:childTnLst>
                                </p:cTn>
                              </p:par>
                              <p:par>
                                <p:cTn id="10"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11" dur="250" autoRev="1" fill="hold"/>
                                        <p:tgtEl>
                                          <p:spTgt spid="278550"/>
                                        </p:tgtEl>
                                        <p:attrNameLst>
                                          <p:attrName>style.color</p:attrName>
                                        </p:attrNameLst>
                                      </p:cBhvr>
                                      <p:to>
                                        <a:schemeClr val="bg1"/>
                                      </p:to>
                                    </p:animClr>
                                    <p:animClr clrSpc="rgb" dir="cw">
                                      <p:cBhvr>
                                        <p:cTn id="12" dur="250" autoRev="1" fill="hold"/>
                                        <p:tgtEl>
                                          <p:spTgt spid="278550"/>
                                        </p:tgtEl>
                                        <p:attrNameLst>
                                          <p:attrName>fillcolor</p:attrName>
                                        </p:attrNameLst>
                                      </p:cBhvr>
                                      <p:to>
                                        <a:schemeClr val="bg1"/>
                                      </p:to>
                                    </p:animClr>
                                    <p:set>
                                      <p:cBhvr>
                                        <p:cTn id="13" dur="250" autoRev="1" fill="hold"/>
                                        <p:tgtEl>
                                          <p:spTgt spid="278550"/>
                                        </p:tgtEl>
                                        <p:attrNameLst>
                                          <p:attrName>fill.type</p:attrName>
                                        </p:attrNameLst>
                                      </p:cBhvr>
                                      <p:to>
                                        <p:strVal val="solid"/>
                                      </p:to>
                                    </p:set>
                                    <p:set>
                                      <p:cBhvr>
                                        <p:cTn id="14" dur="250" autoRev="1" fill="hold"/>
                                        <p:tgtEl>
                                          <p:spTgt spid="278550"/>
                                        </p:tgtEl>
                                        <p:attrNameLst>
                                          <p:attrName>fill.on</p:attrName>
                                        </p:attrNameLst>
                                      </p:cBhvr>
                                      <p:to>
                                        <p:strVal val="true"/>
                                      </p:to>
                                    </p:set>
                                  </p:childTnLst>
                                </p:cTn>
                              </p:par>
                              <p:par>
                                <p:cTn id="15"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16" dur="250" autoRev="1" fill="hold"/>
                                        <p:tgtEl>
                                          <p:spTgt spid="278551"/>
                                        </p:tgtEl>
                                        <p:attrNameLst>
                                          <p:attrName>style.color</p:attrName>
                                        </p:attrNameLst>
                                      </p:cBhvr>
                                      <p:to>
                                        <a:schemeClr val="bg1"/>
                                      </p:to>
                                    </p:animClr>
                                    <p:animClr clrSpc="rgb" dir="cw">
                                      <p:cBhvr>
                                        <p:cTn id="17" dur="250" autoRev="1" fill="hold"/>
                                        <p:tgtEl>
                                          <p:spTgt spid="278551"/>
                                        </p:tgtEl>
                                        <p:attrNameLst>
                                          <p:attrName>fillcolor</p:attrName>
                                        </p:attrNameLst>
                                      </p:cBhvr>
                                      <p:to>
                                        <a:schemeClr val="bg1"/>
                                      </p:to>
                                    </p:animClr>
                                    <p:set>
                                      <p:cBhvr>
                                        <p:cTn id="18" dur="250" autoRev="1" fill="hold"/>
                                        <p:tgtEl>
                                          <p:spTgt spid="278551"/>
                                        </p:tgtEl>
                                        <p:attrNameLst>
                                          <p:attrName>fill.type</p:attrName>
                                        </p:attrNameLst>
                                      </p:cBhvr>
                                      <p:to>
                                        <p:strVal val="solid"/>
                                      </p:to>
                                    </p:set>
                                    <p:set>
                                      <p:cBhvr>
                                        <p:cTn id="19" dur="250" autoRev="1" fill="hold"/>
                                        <p:tgtEl>
                                          <p:spTgt spid="278551"/>
                                        </p:tgtEl>
                                        <p:attrNameLst>
                                          <p:attrName>fill.on</p:attrName>
                                        </p:attrNameLst>
                                      </p:cBhvr>
                                      <p:to>
                                        <p:strVal val="tru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78553"/>
                                        </p:tgtEl>
                                        <p:attrNameLst>
                                          <p:attrName>style.visibility</p:attrName>
                                        </p:attrNameLst>
                                      </p:cBhvr>
                                      <p:to>
                                        <p:strVal val="visible"/>
                                      </p:to>
                                    </p:set>
                                  </p:childTnLst>
                                </p:cTn>
                              </p:par>
                              <p:par>
                                <p:cTn id="24" presetID="27" presetClass="emph" presetSubtype="0" repeatCount="indefinite" fill="hold" grpId="1" nodeType="withEffect">
                                  <p:stCondLst>
                                    <p:cond delay="0"/>
                                  </p:stCondLst>
                                  <p:endCondLst>
                                    <p:cond evt="onNext" delay="0">
                                      <p:tgtEl>
                                        <p:sldTgt/>
                                      </p:tgtEl>
                                    </p:cond>
                                  </p:endCondLst>
                                  <p:childTnLst>
                                    <p:animClr clrSpc="rgb" dir="cw">
                                      <p:cBhvr override="childStyle">
                                        <p:cTn id="25" dur="250" autoRev="1" fill="hold"/>
                                        <p:tgtEl>
                                          <p:spTgt spid="278553"/>
                                        </p:tgtEl>
                                        <p:attrNameLst>
                                          <p:attrName>style.color</p:attrName>
                                        </p:attrNameLst>
                                      </p:cBhvr>
                                      <p:to>
                                        <a:srgbClr val="A50021"/>
                                      </p:to>
                                    </p:animClr>
                                    <p:animClr clrSpc="rgb" dir="cw">
                                      <p:cBhvr>
                                        <p:cTn id="26" dur="250" autoRev="1" fill="hold"/>
                                        <p:tgtEl>
                                          <p:spTgt spid="278553"/>
                                        </p:tgtEl>
                                        <p:attrNameLst>
                                          <p:attrName>fillcolor</p:attrName>
                                        </p:attrNameLst>
                                      </p:cBhvr>
                                      <p:to>
                                        <a:srgbClr val="A50021"/>
                                      </p:to>
                                    </p:animClr>
                                    <p:set>
                                      <p:cBhvr>
                                        <p:cTn id="27" dur="250" autoRev="1" fill="hold"/>
                                        <p:tgtEl>
                                          <p:spTgt spid="278553"/>
                                        </p:tgtEl>
                                        <p:attrNameLst>
                                          <p:attrName>fill.type</p:attrName>
                                        </p:attrNameLst>
                                      </p:cBhvr>
                                      <p:to>
                                        <p:strVal val="solid"/>
                                      </p:to>
                                    </p:set>
                                    <p:set>
                                      <p:cBhvr>
                                        <p:cTn id="28" dur="250" autoRev="1" fill="hold"/>
                                        <p:tgtEl>
                                          <p:spTgt spid="278553"/>
                                        </p:tgtEl>
                                        <p:attrNameLst>
                                          <p:attrName>fill.on</p:attrName>
                                        </p:attrNameLst>
                                      </p:cBhvr>
                                      <p:to>
                                        <p:strVal val="true"/>
                                      </p:to>
                                    </p:set>
                                  </p:childTnLst>
                                </p:cTn>
                              </p:par>
                              <p:par>
                                <p:cTn id="29" presetID="2" presetClass="entr" presetSubtype="2" fill="hold" nodeType="withEffect">
                                  <p:stCondLst>
                                    <p:cond delay="0"/>
                                  </p:stCondLst>
                                  <p:childTnLst>
                                    <p:set>
                                      <p:cBhvr>
                                        <p:cTn id="30" dur="1" fill="hold">
                                          <p:stCondLst>
                                            <p:cond delay="0"/>
                                          </p:stCondLst>
                                        </p:cTn>
                                        <p:tgtEl>
                                          <p:spTgt spid="278564"/>
                                        </p:tgtEl>
                                        <p:attrNameLst>
                                          <p:attrName>style.visibility</p:attrName>
                                        </p:attrNameLst>
                                      </p:cBhvr>
                                      <p:to>
                                        <p:strVal val="visible"/>
                                      </p:to>
                                    </p:set>
                                    <p:anim calcmode="lin" valueType="num">
                                      <p:cBhvr additive="base">
                                        <p:cTn id="31" dur="500" fill="hold"/>
                                        <p:tgtEl>
                                          <p:spTgt spid="278564"/>
                                        </p:tgtEl>
                                        <p:attrNameLst>
                                          <p:attrName>ppt_x</p:attrName>
                                        </p:attrNameLst>
                                      </p:cBhvr>
                                      <p:tavLst>
                                        <p:tav tm="0">
                                          <p:val>
                                            <p:strVal val="1+#ppt_w/2"/>
                                          </p:val>
                                        </p:tav>
                                        <p:tav tm="100000">
                                          <p:val>
                                            <p:strVal val="#ppt_x"/>
                                          </p:val>
                                        </p:tav>
                                      </p:tavLst>
                                    </p:anim>
                                    <p:anim calcmode="lin" valueType="num">
                                      <p:cBhvr additive="base">
                                        <p:cTn id="32" dur="500" fill="hold"/>
                                        <p:tgtEl>
                                          <p:spTgt spid="27856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0-#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1+#ppt_w/2"/>
                                          </p:val>
                                        </p:tav>
                                        <p:tav tm="100000">
                                          <p:val>
                                            <p:strVal val="#ppt_x"/>
                                          </p:val>
                                        </p:tav>
                                      </p:tavLst>
                                    </p:anim>
                                    <p:anim calcmode="lin" valueType="num">
                                      <p:cBhvr additive="base">
                                        <p:cTn id="40" dur="500" fill="hold"/>
                                        <p:tgtEl>
                                          <p:spTgt spid="43"/>
                                        </p:tgtEl>
                                        <p:attrNameLst>
                                          <p:attrName>ppt_y</p:attrName>
                                        </p:attrNameLst>
                                      </p:cBhvr>
                                      <p:tavLst>
                                        <p:tav tm="0">
                                          <p:val>
                                            <p:strVal val="#ppt_y"/>
                                          </p:val>
                                        </p:tav>
                                        <p:tav tm="100000">
                                          <p:val>
                                            <p:strVal val="#ppt_y"/>
                                          </p:val>
                                        </p:tav>
                                      </p:tavLst>
                                    </p:anim>
                                  </p:childTnLst>
                                </p:cTn>
                              </p:par>
                              <p:par>
                                <p:cTn id="41" presetID="12" presetClass="entr" presetSubtype="2"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p:tgtEl>
                                          <p:spTgt spid="43"/>
                                        </p:tgtEl>
                                        <p:attrNameLst>
                                          <p:attrName>ppt_x</p:attrName>
                                        </p:attrNameLst>
                                      </p:cBhvr>
                                      <p:tavLst>
                                        <p:tav tm="0">
                                          <p:val>
                                            <p:strVal val="#ppt_x+#ppt_w*1.125000"/>
                                          </p:val>
                                        </p:tav>
                                        <p:tav tm="100000">
                                          <p:val>
                                            <p:strVal val="#ppt_x"/>
                                          </p:val>
                                        </p:tav>
                                      </p:tavLst>
                                    </p:anim>
                                    <p:animEffect transition="in" filter="wipe(left)">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50" grpId="0" animBg="1"/>
      <p:bldP spid="278551" grpId="0" animBg="1"/>
      <p:bldP spid="278552" grpId="0" animBg="1"/>
      <p:bldP spid="278553" grpId="0" animBg="1"/>
      <p:bldP spid="27855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daikan_front02.jpg"/>
          <p:cNvPicPr>
            <a:picLocks noChangeAspect="1"/>
          </p:cNvPicPr>
          <p:nvPr/>
        </p:nvPicPr>
        <p:blipFill rotWithShape="1">
          <a:blip r:embed="rId3" cstate="print">
            <a:extLst>
              <a:ext uri="{28A0092B-C50C-407E-A947-70E740481C1C}">
                <a14:useLocalDpi xmlns:a14="http://schemas.microsoft.com/office/drawing/2010/main" val="0"/>
              </a:ext>
            </a:extLst>
          </a:blip>
          <a:srcRect l="801" t="7120" r="11745"/>
          <a:stretch/>
        </p:blipFill>
        <p:spPr>
          <a:xfrm>
            <a:off x="135184" y="1463705"/>
            <a:ext cx="2703521" cy="2153460"/>
          </a:xfrm>
          <a:prstGeom prst="rect">
            <a:avLst/>
          </a:prstGeom>
        </p:spPr>
      </p:pic>
      <p:sp>
        <p:nvSpPr>
          <p:cNvPr id="4" name="テキスト ボックス 3"/>
          <p:cNvSpPr txBox="1"/>
          <p:nvPr/>
        </p:nvSpPr>
        <p:spPr>
          <a:xfrm>
            <a:off x="251520" y="1268760"/>
            <a:ext cx="1825558" cy="743279"/>
          </a:xfrm>
          <a:prstGeom prst="rect">
            <a:avLst/>
          </a:prstGeom>
          <a:noFill/>
        </p:spPr>
        <p:txBody>
          <a:bodyPr wrap="none" lIns="91436" tIns="45716" rIns="91436" bIns="45716" rtlCol="0">
            <a:spAutoFit/>
          </a:bodyPr>
          <a:lstStyle/>
          <a:p>
            <a:pPr defTabSz="457160"/>
            <a:r>
              <a:rPr lang="en-US" altLang="ja-JP" sz="2400" dirty="0">
                <a:solidFill>
                  <a:prstClr val="black"/>
                </a:solidFill>
                <a:latin typeface="Calibri"/>
                <a:ea typeface="ＭＳ Ｐゴシック"/>
              </a:rPr>
              <a:t>BL15 TAIKAN</a:t>
            </a:r>
          </a:p>
          <a:p>
            <a:pPr defTabSz="457160"/>
            <a:r>
              <a:rPr lang="en-US" altLang="ja-JP" dirty="0" smtClean="0">
                <a:solidFill>
                  <a:prstClr val="black"/>
                </a:solidFill>
                <a:latin typeface="Calibri"/>
                <a:ea typeface="ＭＳ Ｐゴシック"/>
              </a:rPr>
              <a:t>(SANS)</a:t>
            </a:r>
            <a:endParaRPr lang="ja-JP" altLang="en-US" sz="2400" dirty="0">
              <a:solidFill>
                <a:prstClr val="black"/>
              </a:solidFill>
              <a:latin typeface="Calibri"/>
              <a:ea typeface="ＭＳ Ｐゴシック"/>
            </a:endParaRPr>
          </a:p>
        </p:txBody>
      </p:sp>
      <p:pic>
        <p:nvPicPr>
          <p:cNvPr id="5" name="Picture 22" descr="3D-217"/>
          <p:cNvPicPr>
            <a:picLocks noChangeAspect="1" noChangeArrowheads="1"/>
          </p:cNvPicPr>
          <p:nvPr/>
        </p:nvPicPr>
        <p:blipFill>
          <a:blip r:embed="rId4" cstate="print">
            <a:lum bright="25000" contrast="25000"/>
          </a:blip>
          <a:srcRect/>
          <a:stretch>
            <a:fillRect/>
          </a:stretch>
        </p:blipFill>
        <p:spPr bwMode="auto">
          <a:xfrm>
            <a:off x="318194" y="4610015"/>
            <a:ext cx="2830967" cy="1946073"/>
          </a:xfrm>
          <a:prstGeom prst="rect">
            <a:avLst/>
          </a:prstGeom>
          <a:solidFill>
            <a:schemeClr val="bg1"/>
          </a:solidFill>
          <a:ln w="9525">
            <a:noFill/>
            <a:miter lim="800000"/>
            <a:headEnd/>
            <a:tailEnd/>
          </a:ln>
        </p:spPr>
      </p:pic>
      <p:pic>
        <p:nvPicPr>
          <p:cNvPr id="6" name="Picture 3" descr="VNR_all_a_100821_tri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1675" y="4439037"/>
            <a:ext cx="2722325" cy="1997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テキスト ボックス 6"/>
          <p:cNvSpPr txBox="1"/>
          <p:nvPr/>
        </p:nvSpPr>
        <p:spPr>
          <a:xfrm>
            <a:off x="1524622" y="4618303"/>
            <a:ext cx="1625259" cy="646331"/>
          </a:xfrm>
          <a:prstGeom prst="rect">
            <a:avLst/>
          </a:prstGeom>
          <a:noFill/>
        </p:spPr>
        <p:txBody>
          <a:bodyPr wrap="square" rtlCol="0">
            <a:spAutoFit/>
          </a:bodyPr>
          <a:lstStyle/>
          <a:p>
            <a:pPr defTabSz="457200"/>
            <a:r>
              <a:rPr lang="en-US" altLang="ja-JP" dirty="0" smtClean="0">
                <a:solidFill>
                  <a:prstClr val="black"/>
                </a:solidFill>
                <a:latin typeface="Calibri"/>
                <a:ea typeface="ＭＳ Ｐゴシック"/>
              </a:rPr>
              <a:t>BL16 SOFIA</a:t>
            </a:r>
          </a:p>
          <a:p>
            <a:pPr defTabSz="457200"/>
            <a:r>
              <a:rPr lang="en-US" altLang="ja-JP" dirty="0" smtClean="0">
                <a:solidFill>
                  <a:prstClr val="black"/>
                </a:solidFill>
                <a:latin typeface="Calibri"/>
                <a:ea typeface="ＭＳ Ｐゴシック"/>
              </a:rPr>
              <a:t>(horizontal NR)</a:t>
            </a:r>
            <a:endParaRPr lang="ja-JP" altLang="en-US" dirty="0">
              <a:solidFill>
                <a:prstClr val="black"/>
              </a:solidFill>
              <a:latin typeface="Calibri"/>
              <a:ea typeface="ＭＳ Ｐゴシック"/>
            </a:endParaRPr>
          </a:p>
        </p:txBody>
      </p:sp>
      <p:sp>
        <p:nvSpPr>
          <p:cNvPr id="8" name="テキスト ボックス 7"/>
          <p:cNvSpPr txBox="1"/>
          <p:nvPr/>
        </p:nvSpPr>
        <p:spPr>
          <a:xfrm>
            <a:off x="7255931" y="5513138"/>
            <a:ext cx="1888069" cy="923330"/>
          </a:xfrm>
          <a:prstGeom prst="rect">
            <a:avLst/>
          </a:prstGeom>
          <a:noFill/>
        </p:spPr>
        <p:txBody>
          <a:bodyPr wrap="none" rtlCol="0">
            <a:spAutoFit/>
          </a:bodyPr>
          <a:lstStyle/>
          <a:p>
            <a:pPr defTabSz="457200"/>
            <a:r>
              <a:rPr lang="en-US" altLang="ja-JP" dirty="0" smtClean="0">
                <a:solidFill>
                  <a:prstClr val="black"/>
                </a:solidFill>
                <a:latin typeface="Calibri"/>
                <a:ea typeface="ＭＳ Ｐゴシック"/>
              </a:rPr>
              <a:t>BL17</a:t>
            </a:r>
          </a:p>
          <a:p>
            <a:pPr defTabSz="457200"/>
            <a:r>
              <a:rPr lang="en-US" altLang="ja-JP" dirty="0">
                <a:solidFill>
                  <a:prstClr val="black"/>
                </a:solidFill>
                <a:latin typeface="Calibri"/>
                <a:ea typeface="ＭＳ Ｐゴシック"/>
              </a:rPr>
              <a:t>(</a:t>
            </a:r>
            <a:r>
              <a:rPr lang="en-US" altLang="ja-JP" dirty="0" smtClean="0">
                <a:solidFill>
                  <a:prstClr val="black"/>
                </a:solidFill>
                <a:latin typeface="Calibri"/>
                <a:ea typeface="ＭＳ Ｐゴシック"/>
              </a:rPr>
              <a:t>Vertical NR)</a:t>
            </a:r>
          </a:p>
          <a:p>
            <a:pPr defTabSz="457200"/>
            <a:r>
              <a:rPr lang="en-US" altLang="ja-JP" dirty="0" smtClean="0">
                <a:solidFill>
                  <a:prstClr val="black"/>
                </a:solidFill>
                <a:latin typeface="Calibri"/>
                <a:ea typeface="ＭＳ Ｐゴシック"/>
              </a:rPr>
              <a:t>Polarized Neutron </a:t>
            </a:r>
            <a:endParaRPr lang="ja-JP" altLang="en-US" dirty="0">
              <a:solidFill>
                <a:prstClr val="black"/>
              </a:solidFill>
              <a:latin typeface="Calibri"/>
              <a:ea typeface="ＭＳ Ｐゴシック"/>
            </a:endParaRPr>
          </a:p>
        </p:txBody>
      </p:sp>
      <p:pic>
        <p:nvPicPr>
          <p:cNvPr id="23" name="図 22" descr="Graph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544" y="4330236"/>
            <a:ext cx="3020033" cy="2453915"/>
          </a:xfrm>
          <a:prstGeom prst="rect">
            <a:avLst/>
          </a:prstGeom>
        </p:spPr>
      </p:pic>
      <p:grpSp>
        <p:nvGrpSpPr>
          <p:cNvPr id="24" name="グループ化 1"/>
          <p:cNvGrpSpPr/>
          <p:nvPr/>
        </p:nvGrpSpPr>
        <p:grpSpPr>
          <a:xfrm>
            <a:off x="2439162" y="1140154"/>
            <a:ext cx="4214059" cy="3334784"/>
            <a:chOff x="3995936" y="2898000"/>
            <a:chExt cx="5170607" cy="3960000"/>
          </a:xfrm>
        </p:grpSpPr>
        <p:pic>
          <p:nvPicPr>
            <p:cNvPr id="25" name="図 24"/>
            <p:cNvPicPr>
              <a:picLocks noChangeAspect="1"/>
            </p:cNvPicPr>
            <p:nvPr/>
          </p:nvPicPr>
          <p:blipFill>
            <a:blip r:embed="rId7" cstate="print"/>
            <a:stretch>
              <a:fillRect/>
            </a:stretch>
          </p:blipFill>
          <p:spPr>
            <a:xfrm>
              <a:off x="3995936" y="2898000"/>
              <a:ext cx="5170607" cy="3960000"/>
            </a:xfrm>
            <a:prstGeom prst="rect">
              <a:avLst/>
            </a:prstGeom>
          </p:spPr>
        </p:pic>
        <p:cxnSp>
          <p:nvCxnSpPr>
            <p:cNvPr id="26" name="直線矢印コネクタ 25"/>
            <p:cNvCxnSpPr/>
            <p:nvPr/>
          </p:nvCxnSpPr>
          <p:spPr>
            <a:xfrm>
              <a:off x="5259407" y="5537994"/>
              <a:ext cx="2336929" cy="0"/>
            </a:xfrm>
            <a:prstGeom prst="straightConnector1">
              <a:avLst/>
            </a:prstGeom>
            <a:ln w="127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5133974" y="4941168"/>
              <a:ext cx="1880796" cy="621315"/>
            </a:xfrm>
            <a:prstGeom prst="rect">
              <a:avLst/>
            </a:prstGeom>
            <a:noFill/>
          </p:spPr>
          <p:txBody>
            <a:bodyPr wrap="none" rtlCol="0">
              <a:spAutoFit/>
            </a:bodyPr>
            <a:lstStyle/>
            <a:p>
              <a:pPr defTabSz="457160"/>
              <a:r>
                <a:rPr lang="en-US" altLang="ja-JP" sz="1400" dirty="0">
                  <a:solidFill>
                    <a:srgbClr val="FF0000"/>
                  </a:solidFill>
                  <a:latin typeface="Calibri"/>
                  <a:ea typeface="ＭＳ Ｐゴシック"/>
                </a:rPr>
                <a:t>s</a:t>
              </a:r>
              <a:r>
                <a:rPr lang="en-US" altLang="ja-JP" sz="1400" dirty="0" smtClean="0">
                  <a:solidFill>
                    <a:srgbClr val="FF0000"/>
                  </a:solidFill>
                  <a:latin typeface="Calibri"/>
                  <a:ea typeface="ＭＳ Ｐゴシック"/>
                </a:rPr>
                <a:t>mall - angle bank</a:t>
              </a:r>
            </a:p>
            <a:p>
              <a:pPr defTabSz="457160"/>
              <a:r>
                <a:rPr lang="en-US" altLang="ja-JP" sz="1400" dirty="0">
                  <a:solidFill>
                    <a:srgbClr val="FF0000"/>
                  </a:solidFill>
                  <a:latin typeface="Calibri"/>
                  <a:ea typeface="ＭＳ Ｐゴシック"/>
                </a:rPr>
                <a:t>(Semi Macro </a:t>
              </a:r>
              <a:r>
                <a:rPr lang="en-US" altLang="ja-JP" sz="1400" dirty="0" err="1">
                  <a:solidFill>
                    <a:srgbClr val="FF0000"/>
                  </a:solidFill>
                  <a:latin typeface="Calibri"/>
                  <a:ea typeface="ＭＳ Ｐゴシック"/>
                </a:rPr>
                <a:t>strct</a:t>
              </a:r>
              <a:r>
                <a:rPr lang="en-US" altLang="ja-JP" sz="1400" dirty="0">
                  <a:solidFill>
                    <a:srgbClr val="FF0000"/>
                  </a:solidFill>
                  <a:latin typeface="Calibri"/>
                  <a:ea typeface="ＭＳ Ｐゴシック"/>
                </a:rPr>
                <a:t>)</a:t>
              </a:r>
              <a:endParaRPr lang="ja-JP" altLang="en-US" sz="1400" dirty="0">
                <a:solidFill>
                  <a:srgbClr val="FF0000"/>
                </a:solidFill>
                <a:latin typeface="Calibri"/>
                <a:ea typeface="ＭＳ Ｐゴシック"/>
              </a:endParaRPr>
            </a:p>
          </p:txBody>
        </p:sp>
        <p:cxnSp>
          <p:nvCxnSpPr>
            <p:cNvPr id="28" name="直線矢印コネクタ 27"/>
            <p:cNvCxnSpPr/>
            <p:nvPr/>
          </p:nvCxnSpPr>
          <p:spPr>
            <a:xfrm>
              <a:off x="6548046" y="5733256"/>
              <a:ext cx="1096456" cy="0"/>
            </a:xfrm>
            <a:prstGeom prst="straightConnector1">
              <a:avLst/>
            </a:prstGeom>
            <a:ln w="12700" cmpd="sng">
              <a:solidFill>
                <a:srgbClr val="00804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5243013" y="5520272"/>
              <a:ext cx="1771757" cy="621315"/>
            </a:xfrm>
            <a:prstGeom prst="rect">
              <a:avLst/>
            </a:prstGeom>
            <a:noFill/>
            <a:ln>
              <a:noFill/>
            </a:ln>
          </p:spPr>
          <p:txBody>
            <a:bodyPr wrap="square" rtlCol="0">
              <a:spAutoFit/>
            </a:bodyPr>
            <a:lstStyle/>
            <a:p>
              <a:pPr defTabSz="457160"/>
              <a:r>
                <a:rPr lang="en-US" altLang="ja-JP" sz="1400" dirty="0" smtClean="0">
                  <a:solidFill>
                    <a:srgbClr val="008040"/>
                  </a:solidFill>
                  <a:latin typeface="Calibri"/>
                  <a:ea typeface="ＭＳ Ｐゴシック"/>
                </a:rPr>
                <a:t>Middle</a:t>
              </a:r>
            </a:p>
            <a:p>
              <a:pPr defTabSz="457160"/>
              <a:r>
                <a:rPr lang="en-US" altLang="ja-JP" sz="1400" dirty="0">
                  <a:solidFill>
                    <a:srgbClr val="008040"/>
                  </a:solidFill>
                  <a:latin typeface="Calibri"/>
                  <a:ea typeface="ＭＳ Ｐゴシック"/>
                </a:rPr>
                <a:t>(</a:t>
              </a:r>
              <a:r>
                <a:rPr lang="en-US" altLang="ja-JP" sz="1400" dirty="0" err="1">
                  <a:solidFill>
                    <a:srgbClr val="008040"/>
                  </a:solidFill>
                  <a:latin typeface="Calibri"/>
                  <a:ea typeface="ＭＳ Ｐゴシック"/>
                </a:rPr>
                <a:t>intermid</a:t>
              </a:r>
              <a:r>
                <a:rPr lang="en-US" altLang="ja-JP" sz="1400" dirty="0">
                  <a:solidFill>
                    <a:srgbClr val="008040"/>
                  </a:solidFill>
                  <a:latin typeface="Calibri"/>
                  <a:ea typeface="ＭＳ Ｐゴシック"/>
                </a:rPr>
                <a:t> </a:t>
              </a:r>
              <a:r>
                <a:rPr lang="en-US" altLang="ja-JP" sz="1400" dirty="0" err="1" smtClean="0">
                  <a:solidFill>
                    <a:srgbClr val="008040"/>
                  </a:solidFill>
                  <a:latin typeface="Calibri"/>
                  <a:ea typeface="ＭＳ Ｐゴシック"/>
                </a:rPr>
                <a:t>strct</a:t>
              </a:r>
              <a:r>
                <a:rPr lang="en-US" altLang="ja-JP" sz="1400" dirty="0">
                  <a:solidFill>
                    <a:srgbClr val="008040"/>
                  </a:solidFill>
                  <a:latin typeface="Calibri"/>
                  <a:ea typeface="ＭＳ Ｐゴシック"/>
                </a:rPr>
                <a:t>) </a:t>
              </a:r>
              <a:endParaRPr lang="ja-JP" altLang="en-US" sz="1400" dirty="0">
                <a:solidFill>
                  <a:srgbClr val="008040"/>
                </a:solidFill>
                <a:latin typeface="Calibri"/>
                <a:ea typeface="ＭＳ Ｐゴシック"/>
              </a:endParaRPr>
            </a:p>
          </p:txBody>
        </p:sp>
        <p:cxnSp>
          <p:nvCxnSpPr>
            <p:cNvPr id="30" name="直線矢印コネクタ 29"/>
            <p:cNvCxnSpPr/>
            <p:nvPr/>
          </p:nvCxnSpPr>
          <p:spPr>
            <a:xfrm>
              <a:off x="6804248" y="5873745"/>
              <a:ext cx="1076125" cy="0"/>
            </a:xfrm>
            <a:prstGeom prst="straightConnector1">
              <a:avLst/>
            </a:prstGeom>
            <a:ln w="12700" cmpd="sng">
              <a:solidFill>
                <a:srgbClr val="00FF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6736683" y="5873745"/>
              <a:ext cx="1885851" cy="365480"/>
            </a:xfrm>
            <a:prstGeom prst="rect">
              <a:avLst/>
            </a:prstGeom>
            <a:noFill/>
            <a:ln>
              <a:noFill/>
            </a:ln>
          </p:spPr>
          <p:txBody>
            <a:bodyPr wrap="none" rtlCol="0">
              <a:spAutoFit/>
            </a:bodyPr>
            <a:lstStyle/>
            <a:p>
              <a:pPr defTabSz="457160"/>
              <a:r>
                <a:rPr lang="en-US" altLang="ja-JP" sz="1400" dirty="0" smtClean="0">
                  <a:solidFill>
                    <a:srgbClr val="00FFFF"/>
                  </a:solidFill>
                  <a:latin typeface="Calibri"/>
                  <a:ea typeface="ＭＳ Ｐゴシック"/>
                </a:rPr>
                <a:t>High </a:t>
              </a:r>
              <a:r>
                <a:rPr lang="en-US" altLang="ja-JP" sz="1400" dirty="0">
                  <a:solidFill>
                    <a:srgbClr val="00FFFF"/>
                  </a:solidFill>
                  <a:latin typeface="Calibri"/>
                  <a:ea typeface="ＭＳ Ｐゴシック"/>
                </a:rPr>
                <a:t>(atomic </a:t>
              </a:r>
              <a:r>
                <a:rPr lang="en-US" altLang="ja-JP" sz="1400" dirty="0" err="1">
                  <a:solidFill>
                    <a:srgbClr val="00FFFF"/>
                  </a:solidFill>
                  <a:latin typeface="Calibri"/>
                  <a:ea typeface="ＭＳ Ｐゴシック"/>
                </a:rPr>
                <a:t>strct</a:t>
              </a:r>
              <a:r>
                <a:rPr lang="en-US" altLang="ja-JP" sz="1400" dirty="0">
                  <a:solidFill>
                    <a:srgbClr val="00FFFF"/>
                  </a:solidFill>
                  <a:latin typeface="Calibri"/>
                  <a:ea typeface="ＭＳ Ｐゴシック"/>
                </a:rPr>
                <a:t>)</a:t>
              </a:r>
              <a:endParaRPr lang="ja-JP" altLang="en-US" sz="1400" dirty="0">
                <a:solidFill>
                  <a:srgbClr val="69D64D"/>
                </a:solidFill>
                <a:latin typeface="Calibri"/>
                <a:ea typeface="ＭＳ Ｐゴシック"/>
              </a:endParaRPr>
            </a:p>
          </p:txBody>
        </p:sp>
        <p:cxnSp>
          <p:nvCxnSpPr>
            <p:cNvPr id="32" name="直線矢印コネクタ 31"/>
            <p:cNvCxnSpPr/>
            <p:nvPr/>
          </p:nvCxnSpPr>
          <p:spPr>
            <a:xfrm>
              <a:off x="7596336" y="5830929"/>
              <a:ext cx="878056" cy="0"/>
            </a:xfrm>
            <a:prstGeom prst="straightConnector1">
              <a:avLst/>
            </a:prstGeom>
            <a:ln w="12700" cmpd="sng">
              <a:solidFill>
                <a:srgbClr val="0000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7648457" y="5388697"/>
              <a:ext cx="1091067" cy="369332"/>
            </a:xfrm>
            <a:prstGeom prst="rect">
              <a:avLst/>
            </a:prstGeom>
            <a:noFill/>
            <a:ln>
              <a:noFill/>
            </a:ln>
          </p:spPr>
          <p:txBody>
            <a:bodyPr wrap="none" rtlCol="0">
              <a:spAutoFit/>
            </a:bodyPr>
            <a:lstStyle/>
            <a:p>
              <a:pPr defTabSz="457160"/>
              <a:r>
                <a:rPr lang="en-US" altLang="ja-JP" sz="1400" dirty="0" smtClean="0">
                  <a:solidFill>
                    <a:srgbClr val="0000FF"/>
                  </a:solidFill>
                  <a:latin typeface="Calibri"/>
                  <a:ea typeface="ＭＳ Ｐゴシック"/>
                </a:rPr>
                <a:t>backward</a:t>
              </a:r>
              <a:endParaRPr lang="ja-JP" altLang="en-US" sz="1400" dirty="0">
                <a:solidFill>
                  <a:srgbClr val="0000FF"/>
                </a:solidFill>
                <a:latin typeface="Calibri"/>
                <a:ea typeface="ＭＳ Ｐゴシック"/>
              </a:endParaRPr>
            </a:p>
          </p:txBody>
        </p:sp>
        <p:cxnSp>
          <p:nvCxnSpPr>
            <p:cNvPr id="34" name="直線コネクタ 33"/>
            <p:cNvCxnSpPr>
              <a:stCxn id="35" idx="1"/>
            </p:cNvCxnSpPr>
            <p:nvPr/>
          </p:nvCxnSpPr>
          <p:spPr>
            <a:xfrm flipH="1" flipV="1">
              <a:off x="6718585" y="3862789"/>
              <a:ext cx="360040" cy="107142"/>
            </a:xfrm>
            <a:prstGeom prst="line">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7078625" y="3646765"/>
              <a:ext cx="1944216" cy="646331"/>
            </a:xfrm>
            <a:prstGeom prst="rect">
              <a:avLst/>
            </a:prstGeom>
            <a:noFill/>
          </p:spPr>
          <p:txBody>
            <a:bodyPr wrap="square" rtlCol="0">
              <a:spAutoFit/>
            </a:bodyPr>
            <a:lstStyle/>
            <a:p>
              <a:pPr defTabSz="457160"/>
              <a:r>
                <a:rPr lang="en-US" altLang="ja-JP" sz="1200" dirty="0">
                  <a:solidFill>
                    <a:prstClr val="black"/>
                  </a:solidFill>
                  <a:latin typeface="Calibri"/>
                  <a:ea typeface="ＭＳ Ｐゴシック"/>
                </a:rPr>
                <a:t>Absolute intensity data of  Glassy Carbon calibrated by Dr. </a:t>
              </a:r>
              <a:r>
                <a:rPr lang="en-US" altLang="ja-JP" sz="1200" dirty="0" err="1">
                  <a:solidFill>
                    <a:prstClr val="black"/>
                  </a:solidFill>
                  <a:latin typeface="Calibri"/>
                  <a:ea typeface="ＭＳ Ｐゴシック"/>
                </a:rPr>
                <a:t>Ilavsky</a:t>
              </a:r>
              <a:r>
                <a:rPr lang="ja-JP" altLang="ja-JP" sz="1200" dirty="0">
                  <a:solidFill>
                    <a:prstClr val="black"/>
                  </a:solidFill>
                  <a:latin typeface="Calibri"/>
                  <a:ea typeface="ＭＳ Ｐゴシック"/>
                </a:rPr>
                <a:t> </a:t>
              </a:r>
              <a:r>
                <a:rPr lang="en-US" altLang="ja-JP" sz="1200" dirty="0">
                  <a:solidFill>
                    <a:prstClr val="black"/>
                  </a:solidFill>
                  <a:latin typeface="Calibri"/>
                  <a:ea typeface="ＭＳ Ｐゴシック"/>
                </a:rPr>
                <a:t>(APS)</a:t>
              </a:r>
              <a:endParaRPr lang="ja-JP" altLang="en-US" sz="1200" dirty="0">
                <a:solidFill>
                  <a:prstClr val="black"/>
                </a:solidFill>
                <a:latin typeface="Calibri"/>
                <a:ea typeface="ＭＳ Ｐゴシック"/>
              </a:endParaRPr>
            </a:p>
          </p:txBody>
        </p:sp>
        <p:sp>
          <p:nvSpPr>
            <p:cNvPr id="36" name="テキスト ボックス 35"/>
            <p:cNvSpPr txBox="1"/>
            <p:nvPr/>
          </p:nvSpPr>
          <p:spPr>
            <a:xfrm>
              <a:off x="6804248" y="3131676"/>
              <a:ext cx="1506182" cy="369332"/>
            </a:xfrm>
            <a:prstGeom prst="rect">
              <a:avLst/>
            </a:prstGeom>
            <a:solidFill>
              <a:schemeClr val="bg1"/>
            </a:solidFill>
          </p:spPr>
          <p:txBody>
            <a:bodyPr wrap="none" rtlCol="0">
              <a:spAutoFit/>
            </a:bodyPr>
            <a:lstStyle/>
            <a:p>
              <a:pPr defTabSz="457160"/>
              <a:r>
                <a:rPr lang="en-US" altLang="ja-JP" dirty="0" smtClean="0">
                  <a:solidFill>
                    <a:prstClr val="black"/>
                  </a:solidFill>
                  <a:latin typeface="Calibri"/>
                  <a:ea typeface="ＭＳ Ｐゴシック"/>
                </a:rPr>
                <a:t>Glassy Carbon</a:t>
              </a:r>
              <a:endParaRPr lang="ja-JP" altLang="en-US" dirty="0">
                <a:solidFill>
                  <a:prstClr val="black"/>
                </a:solidFill>
                <a:latin typeface="Calibri"/>
                <a:ea typeface="ＭＳ Ｐゴシック"/>
              </a:endParaRPr>
            </a:p>
          </p:txBody>
        </p:sp>
      </p:grpSp>
      <p:sp>
        <p:nvSpPr>
          <p:cNvPr id="9" name="テキスト ボックス 8"/>
          <p:cNvSpPr txBox="1"/>
          <p:nvPr/>
        </p:nvSpPr>
        <p:spPr>
          <a:xfrm>
            <a:off x="1" y="0"/>
            <a:ext cx="8460432" cy="1124744"/>
          </a:xfrm>
          <a:prstGeom prst="rect">
            <a:avLst/>
          </a:prstGeom>
          <a:solidFill>
            <a:srgbClr val="FFFFFF"/>
          </a:solidFill>
        </p:spPr>
        <p:txBody>
          <a:bodyPr wrap="square" rtlCol="0" anchor="ctr" anchorCtr="1">
            <a:noAutofit/>
          </a:bodyPr>
          <a:lstStyle/>
          <a:p>
            <a:pPr defTabSz="457200"/>
            <a:r>
              <a:rPr lang="en-US" altLang="ja-JP" sz="2400" dirty="0" smtClean="0">
                <a:solidFill>
                  <a:srgbClr val="000000"/>
                </a:solidFill>
                <a:latin typeface="Calibri"/>
                <a:ea typeface="ＭＳ Ｐゴシック"/>
              </a:rPr>
              <a:t>              </a:t>
            </a:r>
            <a:r>
              <a:rPr lang="en-US" altLang="ja-JP" sz="2400" dirty="0" smtClean="0">
                <a:solidFill>
                  <a:srgbClr val="000000"/>
                </a:solidFill>
                <a:latin typeface="Arial Black" panose="020B0A04020102020204" pitchFamily="34" charset="0"/>
                <a:cs typeface="Arial" panose="020B0604020202020204" pitchFamily="34" charset="0"/>
              </a:rPr>
              <a:t>Nano Structure Group </a:t>
            </a:r>
          </a:p>
          <a:p>
            <a:pPr defTabSz="457200"/>
            <a:r>
              <a:rPr lang="en-US" altLang="ja-JP" sz="2000" dirty="0" smtClean="0">
                <a:solidFill>
                  <a:srgbClr val="000000"/>
                </a:solidFill>
                <a:latin typeface="Calibri"/>
                <a:ea typeface="ＭＳ Ｐゴシック"/>
              </a:rPr>
              <a:t>1 SANS Machine, 2 </a:t>
            </a:r>
            <a:r>
              <a:rPr lang="en-US" altLang="ja-JP" sz="2000" dirty="0" err="1" smtClean="0">
                <a:solidFill>
                  <a:srgbClr val="000000"/>
                </a:solidFill>
                <a:latin typeface="Calibri"/>
                <a:ea typeface="ＭＳ Ｐゴシック"/>
              </a:rPr>
              <a:t>Refrectmeters</a:t>
            </a:r>
            <a:r>
              <a:rPr lang="en-US" altLang="ja-JP" sz="2000" dirty="0" smtClean="0">
                <a:solidFill>
                  <a:srgbClr val="000000"/>
                </a:solidFill>
                <a:latin typeface="Calibri"/>
                <a:ea typeface="ＭＳ Ｐゴシック"/>
              </a:rPr>
              <a:t> and 1 total scattering </a:t>
            </a:r>
          </a:p>
          <a:p>
            <a:pPr defTabSz="457200"/>
            <a:r>
              <a:rPr lang="en-US" altLang="ja-JP" sz="2000" dirty="0" err="1" smtClean="0">
                <a:solidFill>
                  <a:srgbClr val="000000"/>
                </a:solidFill>
                <a:latin typeface="Calibri"/>
                <a:ea typeface="ＭＳ Ｐゴシック"/>
              </a:rPr>
              <a:t>Diffractometer</a:t>
            </a:r>
            <a:r>
              <a:rPr lang="en-US" altLang="ja-JP" sz="2000" dirty="0" smtClean="0">
                <a:solidFill>
                  <a:srgbClr val="000000"/>
                </a:solidFill>
                <a:latin typeface="Calibri"/>
                <a:ea typeface="ＭＳ Ｐゴシック"/>
              </a:rPr>
              <a:t> for Nano structure and surface/interface structure</a:t>
            </a:r>
            <a:endParaRPr lang="ja-JP" altLang="en-US" sz="2000" dirty="0">
              <a:solidFill>
                <a:srgbClr val="000000"/>
              </a:solidFill>
              <a:latin typeface="Calibri"/>
              <a:ea typeface="ＭＳ Ｐゴシック"/>
            </a:endParaRPr>
          </a:p>
        </p:txBody>
      </p:sp>
      <p:pic>
        <p:nvPicPr>
          <p:cNvPr id="37" name="Picture 6" descr="layout_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1675" y="1770702"/>
            <a:ext cx="2627312" cy="197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Rectangle 10"/>
          <p:cNvSpPr>
            <a:spLocks noChangeArrowheads="1"/>
          </p:cNvSpPr>
          <p:nvPr/>
        </p:nvSpPr>
        <p:spPr bwMode="auto">
          <a:xfrm>
            <a:off x="6305200" y="1247482"/>
            <a:ext cx="221945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9933"/>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457200"/>
            <a:r>
              <a:rPr lang="en-US" altLang="ja-JP" sz="1400" b="1" dirty="0" smtClean="0">
                <a:solidFill>
                  <a:prstClr val="black"/>
                </a:solidFill>
                <a:latin typeface="Calibri"/>
                <a:ea typeface="ＭＳ Ｐゴシック"/>
              </a:rPr>
              <a:t>BL21 Versatile </a:t>
            </a:r>
            <a:r>
              <a:rPr lang="en-US" altLang="ja-JP" sz="1400" b="1" dirty="0">
                <a:solidFill>
                  <a:prstClr val="black"/>
                </a:solidFill>
                <a:latin typeface="Calibri"/>
                <a:ea typeface="ＭＳ Ｐゴシック"/>
              </a:rPr>
              <a:t>Total Scattering Diff</a:t>
            </a:r>
            <a:r>
              <a:rPr lang="en-US" altLang="ja-JP" sz="1400" b="1" dirty="0" smtClean="0">
                <a:solidFill>
                  <a:prstClr val="black"/>
                </a:solidFill>
                <a:latin typeface="Calibri"/>
                <a:ea typeface="ＭＳ Ｐゴシック"/>
              </a:rPr>
              <a:t>.</a:t>
            </a:r>
            <a:r>
              <a:rPr lang="ja-JP" altLang="en-US" sz="1400" b="1" dirty="0" smtClean="0">
                <a:solidFill>
                  <a:prstClr val="black"/>
                </a:solidFill>
                <a:latin typeface="Calibri"/>
                <a:ea typeface="ＭＳ Ｐゴシック"/>
              </a:rPr>
              <a:t>　（</a:t>
            </a:r>
            <a:r>
              <a:rPr lang="en-US" altLang="ja-JP" sz="1400" b="1" dirty="0" smtClean="0">
                <a:solidFill>
                  <a:prstClr val="black"/>
                </a:solidFill>
                <a:latin typeface="Calibri"/>
                <a:ea typeface="ＭＳ Ｐゴシック"/>
              </a:rPr>
              <a:t>NOVA)</a:t>
            </a:r>
            <a:endParaRPr lang="en-US" altLang="ja-JP" sz="1400" b="1" dirty="0">
              <a:solidFill>
                <a:prstClr val="black"/>
              </a:solidFill>
              <a:latin typeface="Calibri"/>
              <a:ea typeface="ＭＳ Ｐゴシック"/>
            </a:endParaRPr>
          </a:p>
        </p:txBody>
      </p:sp>
      <p:pic>
        <p:nvPicPr>
          <p:cNvPr id="39" name="図 3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761834" y="44624"/>
            <a:ext cx="631518" cy="830069"/>
          </a:xfrm>
          <a:prstGeom prst="rect">
            <a:avLst/>
          </a:prstGeom>
        </p:spPr>
      </p:pic>
      <p:pic>
        <p:nvPicPr>
          <p:cNvPr id="40" name="図 3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460432" y="44624"/>
            <a:ext cx="636880" cy="837117"/>
          </a:xfrm>
          <a:prstGeom prst="rect">
            <a:avLst/>
          </a:prstGeom>
        </p:spPr>
      </p:pic>
      <p:sp>
        <p:nvSpPr>
          <p:cNvPr id="2" name="正方形/長方形 1"/>
          <p:cNvSpPr/>
          <p:nvPr/>
        </p:nvSpPr>
        <p:spPr>
          <a:xfrm>
            <a:off x="7452320" y="908720"/>
            <a:ext cx="1581617" cy="240450"/>
          </a:xfrm>
          <a:prstGeom prst="rect">
            <a:avLst/>
          </a:prstGeom>
        </p:spPr>
        <p:txBody>
          <a:bodyPr wrap="none">
            <a:spAutoFit/>
          </a:bodyPr>
          <a:lstStyle/>
          <a:p>
            <a:pPr marL="174625" lvl="0" indent="0">
              <a:lnSpc>
                <a:spcPct val="90000"/>
              </a:lnSpc>
              <a:buClr>
                <a:srgbClr val="82B5CA"/>
              </a:buClr>
              <a:tabLst>
                <a:tab pos="1439863" algn="l"/>
                <a:tab pos="2597150" algn="l"/>
                <a:tab pos="3405188" algn="l"/>
              </a:tabLst>
              <a:defRPr/>
            </a:pPr>
            <a:r>
              <a:rPr lang="en-US" altLang="ja-JP" sz="1050" b="1" dirty="0">
                <a:latin typeface="Arial" pitchFamily="34" charset="0"/>
                <a:ea typeface="ＭＳ Ｐゴシック" pitchFamily="50" charset="-128"/>
                <a:cs typeface="Arial" pitchFamily="34" charset="0"/>
              </a:rPr>
              <a:t>K. </a:t>
            </a:r>
            <a:r>
              <a:rPr lang="en-US" altLang="ja-JP" sz="1050" b="1" dirty="0" err="1">
                <a:latin typeface="Arial" pitchFamily="34" charset="0"/>
                <a:ea typeface="ＭＳ Ｐゴシック" pitchFamily="50" charset="-128"/>
                <a:cs typeface="Arial" pitchFamily="34" charset="0"/>
              </a:rPr>
              <a:t>Suzuya</a:t>
            </a:r>
            <a:r>
              <a:rPr lang="en-US" altLang="ja-JP" sz="1050" b="1" dirty="0">
                <a:latin typeface="Arial" pitchFamily="34" charset="0"/>
                <a:ea typeface="ＭＳ Ｐゴシック" pitchFamily="50" charset="-128"/>
                <a:cs typeface="Arial" pitchFamily="34" charset="0"/>
              </a:rPr>
              <a:t>, </a:t>
            </a:r>
            <a:r>
              <a:rPr lang="en-US" altLang="ja-JP" sz="1050" b="1" dirty="0" smtClean="0">
                <a:latin typeface="Arial" pitchFamily="34" charset="0"/>
                <a:ea typeface="ＭＳ Ｐゴシック" pitchFamily="50" charset="-128"/>
                <a:cs typeface="Arial" pitchFamily="34" charset="0"/>
              </a:rPr>
              <a:t>N</a:t>
            </a:r>
            <a:r>
              <a:rPr lang="en-US" altLang="ja-JP" sz="1050" b="1" dirty="0">
                <a:latin typeface="Arial" pitchFamily="34" charset="0"/>
                <a:ea typeface="ＭＳ Ｐゴシック" pitchFamily="50" charset="-128"/>
                <a:cs typeface="Arial" pitchFamily="34" charset="0"/>
              </a:rPr>
              <a:t>. Yamada</a:t>
            </a:r>
          </a:p>
        </p:txBody>
      </p:sp>
      <p:cxnSp>
        <p:nvCxnSpPr>
          <p:cNvPr id="41" name="直線コネクタ 40"/>
          <p:cNvCxnSpPr/>
          <p:nvPr/>
        </p:nvCxnSpPr>
        <p:spPr>
          <a:xfrm>
            <a:off x="323528" y="1196752"/>
            <a:ext cx="8471630" cy="0"/>
          </a:xfrm>
          <a:prstGeom prst="line">
            <a:avLst/>
          </a:prstGeom>
          <a:ln w="57150" cmpd="thinThick">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1444198"/>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2184" y="0"/>
            <a:ext cx="9144000" cy="980728"/>
          </a:xfrm>
          <a:prstGeom prst="rect">
            <a:avLst/>
          </a:prstGeom>
          <a:solidFill>
            <a:srgbClr val="FFFFFF"/>
          </a:solidFill>
          <a:ln>
            <a:noFill/>
          </a:ln>
          <a:extLst/>
        </p:spPr>
        <p:txBody>
          <a:bodyPr wrap="square" anchor="ctr" anchorCtr="1">
            <a:no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defTabSz="457200" eaLnBrk="1" hangingPunct="1"/>
            <a:r>
              <a:rPr lang="en-US" altLang="ja-JP" sz="2400" dirty="0" smtClean="0">
                <a:solidFill>
                  <a:srgbClr val="000000"/>
                </a:solidFill>
                <a:latin typeface="Arial Black" panose="020B0A04020102020204" pitchFamily="34" charset="0"/>
                <a:ea typeface="ＭＳ Ｐゴシック" pitchFamily="50" charset="-128"/>
                <a:cs typeface="Arial" panose="020B0604020202020204" pitchFamily="34" charset="0"/>
              </a:rPr>
              <a:t>Pulsed </a:t>
            </a:r>
            <a:r>
              <a:rPr lang="en-US" altLang="ja-JP" sz="2400" dirty="0">
                <a:solidFill>
                  <a:srgbClr val="000000"/>
                </a:solidFill>
                <a:latin typeface="Arial Black" panose="020B0A04020102020204" pitchFamily="34" charset="0"/>
                <a:ea typeface="ＭＳ Ｐゴシック" pitchFamily="50" charset="-128"/>
                <a:cs typeface="Arial" panose="020B0604020202020204" pitchFamily="34" charset="0"/>
              </a:rPr>
              <a:t>Neutron Application </a:t>
            </a:r>
            <a:r>
              <a:rPr lang="en-US" altLang="ja-JP" sz="2400" dirty="0" smtClean="0">
                <a:solidFill>
                  <a:srgbClr val="000000"/>
                </a:solidFill>
                <a:latin typeface="Arial Black" panose="020B0A04020102020204" pitchFamily="34" charset="0"/>
                <a:ea typeface="ＭＳ Ｐゴシック" pitchFamily="50" charset="-128"/>
                <a:cs typeface="Arial" panose="020B0604020202020204" pitchFamily="34" charset="0"/>
              </a:rPr>
              <a:t>Group</a:t>
            </a:r>
          </a:p>
        </p:txBody>
      </p:sp>
      <p:pic>
        <p:nvPicPr>
          <p:cNvPr id="15" name="Picture 54" descr="４π検出器３Ｄ4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112" y="836712"/>
            <a:ext cx="2330315" cy="2872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6" descr="中性子源BL10通路-60割-1c"/>
          <p:cNvPicPr>
            <a:picLocks noChangeAspect="1" noChangeArrowheads="1"/>
          </p:cNvPicPr>
          <p:nvPr/>
        </p:nvPicPr>
        <p:blipFill>
          <a:blip r:embed="rId3">
            <a:clrChange>
              <a:clrFrom>
                <a:srgbClr val="FEFED4"/>
              </a:clrFrom>
              <a:clrTo>
                <a:srgbClr val="FEFED4">
                  <a:alpha val="0"/>
                </a:srgbClr>
              </a:clrTo>
            </a:clrChange>
            <a:extLst>
              <a:ext uri="{28A0092B-C50C-407E-A947-70E740481C1C}">
                <a14:useLocalDpi xmlns:a14="http://schemas.microsoft.com/office/drawing/2010/main" val="0"/>
              </a:ext>
            </a:extLst>
          </a:blip>
          <a:srcRect/>
          <a:stretch>
            <a:fillRect/>
          </a:stretch>
        </p:blipFill>
        <p:spPr bwMode="auto">
          <a:xfrm>
            <a:off x="827584" y="1156649"/>
            <a:ext cx="3958810" cy="1951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descr="nop-bl05_071105R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648" y="3933056"/>
            <a:ext cx="2243561" cy="2257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正方形/長方形 3"/>
          <p:cNvSpPr/>
          <p:nvPr/>
        </p:nvSpPr>
        <p:spPr>
          <a:xfrm>
            <a:off x="347725" y="3212976"/>
            <a:ext cx="4572000" cy="639919"/>
          </a:xfrm>
          <a:prstGeom prst="rect">
            <a:avLst/>
          </a:prstGeom>
        </p:spPr>
        <p:txBody>
          <a:bodyPr>
            <a:spAutoFit/>
          </a:bodyPr>
          <a:lstStyle/>
          <a:p>
            <a:pPr defTabSz="457200">
              <a:spcBef>
                <a:spcPts val="600"/>
              </a:spcBef>
              <a:buClr>
                <a:srgbClr val="4F81BD"/>
              </a:buClr>
              <a:tabLst>
                <a:tab pos="1439863" algn="l"/>
                <a:tab pos="2597150" algn="l"/>
                <a:tab pos="3405188" algn="l"/>
              </a:tabLst>
              <a:defRPr/>
            </a:pPr>
            <a:r>
              <a:rPr lang="en-US" altLang="ja-JP" dirty="0">
                <a:solidFill>
                  <a:prstClr val="black"/>
                </a:solidFill>
                <a:latin typeface="Arial" pitchFamily="34" charset="0"/>
                <a:ea typeface="ＭＳ Ｐゴシック" pitchFamily="50" charset="-128"/>
                <a:cs typeface="Arial" pitchFamily="34" charset="0"/>
              </a:rPr>
              <a:t>Neutron Source Diagnostic &amp; Test Port</a:t>
            </a:r>
          </a:p>
          <a:p>
            <a:pPr defTabSz="457200">
              <a:lnSpc>
                <a:spcPts val="2100"/>
              </a:lnSpc>
              <a:buClr>
                <a:srgbClr val="4F81BD"/>
              </a:buClr>
              <a:tabLst>
                <a:tab pos="1439863" algn="l"/>
                <a:tab pos="2597150" algn="l"/>
                <a:tab pos="3405188" algn="l"/>
              </a:tabLst>
              <a:defRPr/>
            </a:pPr>
            <a:r>
              <a:rPr lang="en-US" altLang="ja-JP" dirty="0">
                <a:solidFill>
                  <a:srgbClr val="000000"/>
                </a:solidFill>
                <a:latin typeface="Arial" pitchFamily="34" charset="0"/>
                <a:ea typeface="ＭＳ Ｐゴシック" pitchFamily="50" charset="-128"/>
                <a:cs typeface="Arial" pitchFamily="34" charset="0"/>
              </a:rPr>
              <a:t>BL10: </a:t>
            </a:r>
            <a:r>
              <a:rPr lang="en-US" altLang="ja-JP" dirty="0">
                <a:solidFill>
                  <a:prstClr val="black"/>
                </a:solidFill>
                <a:latin typeface="Arial" pitchFamily="34" charset="0"/>
                <a:ea typeface="ＭＳ Ｐゴシック" pitchFamily="50" charset="-128"/>
                <a:cs typeface="Arial" pitchFamily="34" charset="0"/>
              </a:rPr>
              <a:t>NOBORU</a:t>
            </a:r>
          </a:p>
        </p:txBody>
      </p:sp>
      <p:sp>
        <p:nvSpPr>
          <p:cNvPr id="5" name="正方形/長方形 4"/>
          <p:cNvSpPr/>
          <p:nvPr/>
        </p:nvSpPr>
        <p:spPr>
          <a:xfrm>
            <a:off x="4825953" y="3357015"/>
            <a:ext cx="4572000" cy="639919"/>
          </a:xfrm>
          <a:prstGeom prst="rect">
            <a:avLst/>
          </a:prstGeom>
        </p:spPr>
        <p:txBody>
          <a:bodyPr>
            <a:spAutoFit/>
          </a:bodyPr>
          <a:lstStyle/>
          <a:p>
            <a:pPr defTabSz="457200">
              <a:spcBef>
                <a:spcPts val="600"/>
              </a:spcBef>
              <a:buClr>
                <a:srgbClr val="4F81BD"/>
              </a:buClr>
              <a:tabLst>
                <a:tab pos="1439863" algn="l"/>
                <a:tab pos="2597150" algn="l"/>
                <a:tab pos="3405188" algn="l"/>
              </a:tabLst>
              <a:defRPr/>
            </a:pPr>
            <a:r>
              <a:rPr lang="en-US" altLang="ja-JP" dirty="0">
                <a:solidFill>
                  <a:prstClr val="black"/>
                </a:solidFill>
                <a:latin typeface="Arial" pitchFamily="34" charset="0"/>
                <a:ea typeface="ＭＳ Ｐゴシック" pitchFamily="50" charset="-128"/>
                <a:cs typeface="Arial" pitchFamily="34" charset="0"/>
              </a:rPr>
              <a:t>Neutron-Nucleus Reaction Meas. Inst.</a:t>
            </a:r>
          </a:p>
          <a:p>
            <a:pPr defTabSz="457200">
              <a:lnSpc>
                <a:spcPts val="2100"/>
              </a:lnSpc>
              <a:buClr>
                <a:srgbClr val="4F81BD"/>
              </a:buClr>
              <a:tabLst>
                <a:tab pos="1439863" algn="l"/>
                <a:tab pos="2597150" algn="l"/>
                <a:tab pos="3405188" algn="l"/>
              </a:tabLst>
              <a:defRPr/>
            </a:pPr>
            <a:r>
              <a:rPr lang="en-US" altLang="ja-JP" dirty="0">
                <a:solidFill>
                  <a:srgbClr val="000000"/>
                </a:solidFill>
                <a:latin typeface="Arial" pitchFamily="34" charset="0"/>
                <a:ea typeface="ＭＳ Ｐゴシック" pitchFamily="50" charset="-128"/>
                <a:cs typeface="Arial" pitchFamily="34" charset="0"/>
              </a:rPr>
              <a:t>BL04: </a:t>
            </a:r>
            <a:r>
              <a:rPr lang="en-US" altLang="ja-JP" dirty="0">
                <a:solidFill>
                  <a:prstClr val="black"/>
                </a:solidFill>
                <a:latin typeface="Arial" pitchFamily="34" charset="0"/>
                <a:ea typeface="ＭＳ Ｐゴシック" pitchFamily="50" charset="-128"/>
                <a:cs typeface="Arial" pitchFamily="34" charset="0"/>
              </a:rPr>
              <a:t>ANNRI</a:t>
            </a:r>
          </a:p>
        </p:txBody>
      </p:sp>
      <p:sp>
        <p:nvSpPr>
          <p:cNvPr id="6" name="正方形/長方形 5"/>
          <p:cNvSpPr/>
          <p:nvPr/>
        </p:nvSpPr>
        <p:spPr>
          <a:xfrm>
            <a:off x="448071" y="6035441"/>
            <a:ext cx="3108253" cy="639919"/>
          </a:xfrm>
          <a:prstGeom prst="rect">
            <a:avLst/>
          </a:prstGeom>
        </p:spPr>
        <p:txBody>
          <a:bodyPr wrap="square">
            <a:spAutoFit/>
          </a:bodyPr>
          <a:lstStyle/>
          <a:p>
            <a:pPr defTabSz="457200">
              <a:spcBef>
                <a:spcPts val="600"/>
              </a:spcBef>
              <a:buClr>
                <a:srgbClr val="4F81BD"/>
              </a:buClr>
              <a:tabLst>
                <a:tab pos="1439863" algn="l"/>
                <a:tab pos="2597150" algn="l"/>
                <a:tab pos="3405188" algn="l"/>
              </a:tabLst>
              <a:defRPr/>
            </a:pPr>
            <a:r>
              <a:rPr lang="en-US" altLang="ja-JP" dirty="0">
                <a:solidFill>
                  <a:prstClr val="black"/>
                </a:solidFill>
                <a:latin typeface="Arial" pitchFamily="34" charset="0"/>
                <a:ea typeface="ＭＳ Ｐゴシック" pitchFamily="50" charset="-128"/>
                <a:cs typeface="Arial" pitchFamily="34" charset="0"/>
              </a:rPr>
              <a:t>Fundamental Physics</a:t>
            </a:r>
          </a:p>
          <a:p>
            <a:pPr defTabSz="457200">
              <a:lnSpc>
                <a:spcPts val="2100"/>
              </a:lnSpc>
              <a:buClr>
                <a:srgbClr val="4F81BD"/>
              </a:buClr>
              <a:tabLst>
                <a:tab pos="1439863" algn="l"/>
                <a:tab pos="2597150" algn="l"/>
                <a:tab pos="3405188" algn="l"/>
              </a:tabLst>
              <a:defRPr/>
            </a:pPr>
            <a:r>
              <a:rPr lang="en-US" altLang="ja-JP" dirty="0">
                <a:solidFill>
                  <a:srgbClr val="000000"/>
                </a:solidFill>
                <a:latin typeface="Arial" pitchFamily="34" charset="0"/>
                <a:ea typeface="ＭＳ Ｐゴシック" pitchFamily="50" charset="-128"/>
                <a:cs typeface="Arial" pitchFamily="34" charset="0"/>
              </a:rPr>
              <a:t>BL05: </a:t>
            </a:r>
            <a:r>
              <a:rPr lang="en-US" altLang="ja-JP" dirty="0">
                <a:solidFill>
                  <a:prstClr val="black"/>
                </a:solidFill>
                <a:latin typeface="Arial" pitchFamily="34" charset="0"/>
                <a:ea typeface="ＭＳ Ｐゴシック" pitchFamily="50" charset="-128"/>
                <a:cs typeface="Arial" pitchFamily="34" charset="0"/>
              </a:rPr>
              <a:t>NOP</a:t>
            </a:r>
          </a:p>
        </p:txBody>
      </p:sp>
      <p:sp>
        <p:nvSpPr>
          <p:cNvPr id="7" name="正方形/長方形 6"/>
          <p:cNvSpPr/>
          <p:nvPr/>
        </p:nvSpPr>
        <p:spPr>
          <a:xfrm>
            <a:off x="4825953" y="6116522"/>
            <a:ext cx="4024520" cy="646331"/>
          </a:xfrm>
          <a:prstGeom prst="rect">
            <a:avLst/>
          </a:prstGeom>
        </p:spPr>
        <p:txBody>
          <a:bodyPr wrap="square">
            <a:spAutoFit/>
          </a:bodyPr>
          <a:lstStyle/>
          <a:p>
            <a:pPr defTabSz="457200">
              <a:spcBef>
                <a:spcPts val="600"/>
              </a:spcBef>
              <a:buClr>
                <a:srgbClr val="4F81BD"/>
              </a:buClr>
              <a:tabLst>
                <a:tab pos="1439863" algn="l"/>
                <a:tab pos="2597150" algn="l"/>
                <a:tab pos="3405188" algn="l"/>
              </a:tabLst>
              <a:defRPr/>
            </a:pPr>
            <a:r>
              <a:rPr lang="en-US" altLang="ja-JP" dirty="0" smtClean="0">
                <a:solidFill>
                  <a:prstClr val="black"/>
                </a:solidFill>
                <a:latin typeface="Arial" pitchFamily="34" charset="0"/>
                <a:ea typeface="ＭＳ Ｐゴシック" pitchFamily="50" charset="-128"/>
                <a:cs typeface="Arial" pitchFamily="34" charset="0"/>
              </a:rPr>
              <a:t>Neutron </a:t>
            </a:r>
            <a:r>
              <a:rPr lang="en-US" altLang="ja-JP" dirty="0">
                <a:solidFill>
                  <a:prstClr val="black"/>
                </a:solidFill>
                <a:latin typeface="Arial" pitchFamily="34" charset="0"/>
                <a:ea typeface="ＭＳ Ｐゴシック" pitchFamily="50" charset="-128"/>
                <a:cs typeface="Arial" pitchFamily="34" charset="0"/>
              </a:rPr>
              <a:t>Imaging</a:t>
            </a:r>
          </a:p>
          <a:p>
            <a:pPr defTabSz="457200">
              <a:buClr>
                <a:srgbClr val="4F81BD"/>
              </a:buClr>
              <a:tabLst>
                <a:tab pos="1439863" algn="l"/>
                <a:tab pos="2597150" algn="l"/>
                <a:tab pos="3405188" algn="l"/>
              </a:tabLst>
              <a:defRPr/>
            </a:pPr>
            <a:r>
              <a:rPr lang="en-US" altLang="ja-JP" dirty="0">
                <a:solidFill>
                  <a:srgbClr val="000000"/>
                </a:solidFill>
                <a:latin typeface="Arial" pitchFamily="34" charset="0"/>
                <a:ea typeface="ＭＳ Ｐゴシック" pitchFamily="50" charset="-128"/>
                <a:cs typeface="Arial" pitchFamily="34" charset="0"/>
              </a:rPr>
              <a:t>BL22: </a:t>
            </a:r>
            <a:r>
              <a:rPr lang="en-US" altLang="ja-JP" dirty="0">
                <a:solidFill>
                  <a:prstClr val="black"/>
                </a:solidFill>
                <a:latin typeface="Arial" pitchFamily="34" charset="0"/>
                <a:ea typeface="ＭＳ Ｐゴシック" pitchFamily="50" charset="-128"/>
                <a:cs typeface="Arial" pitchFamily="34" charset="0"/>
              </a:rPr>
              <a:t>RADEN</a:t>
            </a:r>
            <a:endParaRPr lang="ja-JP" altLang="en-US" dirty="0">
              <a:solidFill>
                <a:prstClr val="black"/>
              </a:solidFill>
              <a:latin typeface="Calibri"/>
              <a:ea typeface="ＭＳ Ｐゴシック"/>
            </a:endParaRPr>
          </a:p>
        </p:txBody>
      </p:sp>
      <p:pic>
        <p:nvPicPr>
          <p:cNvPr id="14" name="図 13" descr="DSCN7420-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42780" y="4190219"/>
            <a:ext cx="2568405" cy="1926303"/>
          </a:xfrm>
          <a:prstGeom prst="rect">
            <a:avLst/>
          </a:prstGeom>
        </p:spPr>
      </p:pic>
      <p:pic>
        <p:nvPicPr>
          <p:cNvPr id="12" name="図 11"/>
          <p:cNvPicPr>
            <a:picLocks noChangeAspect="1"/>
          </p:cNvPicPr>
          <p:nvPr/>
        </p:nvPicPr>
        <p:blipFill>
          <a:blip r:embed="rId6"/>
          <a:stretch>
            <a:fillRect/>
          </a:stretch>
        </p:blipFill>
        <p:spPr>
          <a:xfrm>
            <a:off x="7596336" y="5534653"/>
            <a:ext cx="1323347" cy="1323347"/>
          </a:xfrm>
          <a:prstGeom prst="rect">
            <a:avLst/>
          </a:prstGeom>
        </p:spPr>
      </p:pic>
      <p:sp>
        <p:nvSpPr>
          <p:cNvPr id="8" name="正方形/長方形 7"/>
          <p:cNvSpPr/>
          <p:nvPr/>
        </p:nvSpPr>
        <p:spPr>
          <a:xfrm>
            <a:off x="7524328" y="908720"/>
            <a:ext cx="1321978" cy="240450"/>
          </a:xfrm>
          <a:prstGeom prst="rect">
            <a:avLst/>
          </a:prstGeom>
        </p:spPr>
        <p:txBody>
          <a:bodyPr wrap="none">
            <a:spAutoFit/>
          </a:bodyPr>
          <a:lstStyle/>
          <a:p>
            <a:pPr marL="174625" lvl="0" indent="0">
              <a:lnSpc>
                <a:spcPct val="90000"/>
              </a:lnSpc>
              <a:buClr>
                <a:srgbClr val="82B5CA"/>
              </a:buClr>
              <a:tabLst>
                <a:tab pos="1439863" algn="l"/>
                <a:tab pos="2597150" algn="l"/>
                <a:tab pos="3405188" algn="l"/>
              </a:tabLst>
              <a:defRPr/>
            </a:pPr>
            <a:r>
              <a:rPr lang="en-US" altLang="ja-JP" sz="1050" b="1" dirty="0">
                <a:latin typeface="Arial" pitchFamily="34" charset="0"/>
                <a:ea typeface="ＭＳ Ｐゴシック" pitchFamily="50" charset="-128"/>
                <a:cs typeface="Arial" pitchFamily="34" charset="0"/>
              </a:rPr>
              <a:t>K. Oikawa</a:t>
            </a:r>
            <a:r>
              <a:rPr lang="en-US" altLang="ja-JP" sz="1050" b="1" dirty="0" smtClean="0">
                <a:latin typeface="Arial" pitchFamily="34" charset="0"/>
                <a:ea typeface="ＭＳ Ｐゴシック" pitchFamily="50" charset="-128"/>
                <a:cs typeface="Arial" pitchFamily="34" charset="0"/>
              </a:rPr>
              <a:t>,   </a:t>
            </a:r>
            <a:r>
              <a:rPr lang="en-US" altLang="ja-JP" sz="1050" b="1" dirty="0">
                <a:latin typeface="Arial" pitchFamily="34" charset="0"/>
                <a:ea typeface="ＭＳ Ｐゴシック" pitchFamily="50" charset="-128"/>
                <a:cs typeface="Arial" pitchFamily="34" charset="0"/>
              </a:rPr>
              <a:t>T. </a:t>
            </a:r>
            <a:r>
              <a:rPr lang="en-US" altLang="ja-JP" sz="1050" b="1" dirty="0" err="1">
                <a:latin typeface="Arial" pitchFamily="34" charset="0"/>
                <a:ea typeface="ＭＳ Ｐゴシック" pitchFamily="50" charset="-128"/>
                <a:cs typeface="Arial" pitchFamily="34" charset="0"/>
              </a:rPr>
              <a:t>Ino</a:t>
            </a:r>
            <a:endParaRPr lang="en-US" altLang="ja-JP" sz="1050" b="1" dirty="0">
              <a:latin typeface="Arial" pitchFamily="34" charset="0"/>
              <a:ea typeface="ＭＳ Ｐゴシック" pitchFamily="50" charset="-128"/>
              <a:cs typeface="Arial" pitchFamily="34" charset="0"/>
            </a:endParaRPr>
          </a:p>
        </p:txBody>
      </p:sp>
      <p:pic>
        <p:nvPicPr>
          <p:cNvPr id="18" name="図 17"/>
          <p:cNvPicPr>
            <a:picLocks noChangeAspect="1"/>
          </p:cNvPicPr>
          <p:nvPr/>
        </p:nvPicPr>
        <p:blipFill rotWithShape="1">
          <a:blip r:embed="rId7" cstate="screen">
            <a:extLst>
              <a:ext uri="{28A0092B-C50C-407E-A947-70E740481C1C}">
                <a14:useLocalDpi xmlns:a14="http://schemas.microsoft.com/office/drawing/2010/main"/>
              </a:ext>
            </a:extLst>
          </a:blip>
          <a:srcRect l="4501" t="2357" r="6944" b="1977"/>
          <a:stretch/>
        </p:blipFill>
        <p:spPr>
          <a:xfrm>
            <a:off x="7668344" y="44624"/>
            <a:ext cx="653143" cy="863037"/>
          </a:xfrm>
          <a:prstGeom prst="rect">
            <a:avLst/>
          </a:prstGeom>
        </p:spPr>
      </p:pic>
      <p:pic>
        <p:nvPicPr>
          <p:cNvPr id="19" name="図 1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88567" y="33063"/>
            <a:ext cx="662641" cy="870975"/>
          </a:xfrm>
          <a:prstGeom prst="rect">
            <a:avLst/>
          </a:prstGeom>
        </p:spPr>
      </p:pic>
      <p:cxnSp>
        <p:nvCxnSpPr>
          <p:cNvPr id="20" name="直線コネクタ 19"/>
          <p:cNvCxnSpPr/>
          <p:nvPr/>
        </p:nvCxnSpPr>
        <p:spPr>
          <a:xfrm>
            <a:off x="323528" y="836712"/>
            <a:ext cx="7200800" cy="0"/>
          </a:xfrm>
          <a:prstGeom prst="line">
            <a:avLst/>
          </a:prstGeom>
          <a:ln w="57150" cmpd="thinThick">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8275407"/>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グラフ 33"/>
          <p:cNvGraphicFramePr>
            <a:graphicFrameLocks/>
          </p:cNvGraphicFramePr>
          <p:nvPr>
            <p:extLst>
              <p:ext uri="{D42A27DB-BD31-4B8C-83A1-F6EECF244321}">
                <p14:modId xmlns:p14="http://schemas.microsoft.com/office/powerpoint/2010/main" val="3965964937"/>
              </p:ext>
            </p:extLst>
          </p:nvPr>
        </p:nvGraphicFramePr>
        <p:xfrm>
          <a:off x="2049266" y="1495156"/>
          <a:ext cx="7094734" cy="4977563"/>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35497" y="467386"/>
            <a:ext cx="2911142" cy="400103"/>
          </a:xfrm>
          <a:prstGeom prst="rect">
            <a:avLst/>
          </a:prstGeom>
          <a:noFill/>
        </p:spPr>
        <p:txBody>
          <a:bodyPr wrap="none" lIns="91437" tIns="45717" rIns="91437" bIns="45717" rtlCol="0">
            <a:spAutoFit/>
          </a:bodyPr>
          <a:lstStyle/>
          <a:p>
            <a:pPr defTabSz="457200"/>
            <a:r>
              <a:rPr lang="en-US" altLang="ja-JP" sz="2000" b="1" u="sng" dirty="0">
                <a:solidFill>
                  <a:prstClr val="black"/>
                </a:solidFill>
                <a:latin typeface="Calibri"/>
                <a:ea typeface="ＭＳ Ｐゴシック"/>
              </a:rPr>
              <a:t>General Proposals to MLF</a:t>
            </a:r>
            <a:endParaRPr lang="ja-JP" altLang="en-US" sz="2000" b="1" u="sng" dirty="0">
              <a:solidFill>
                <a:prstClr val="black"/>
              </a:solidFill>
              <a:latin typeface="Calibri"/>
              <a:ea typeface="ＭＳ Ｐゴシック"/>
            </a:endParaRPr>
          </a:p>
        </p:txBody>
      </p:sp>
      <p:cxnSp>
        <p:nvCxnSpPr>
          <p:cNvPr id="5" name="直線コネクタ 4"/>
          <p:cNvCxnSpPr/>
          <p:nvPr/>
        </p:nvCxnSpPr>
        <p:spPr>
          <a:xfrm>
            <a:off x="5318094" y="3395907"/>
            <a:ext cx="2976790" cy="0"/>
          </a:xfrm>
          <a:prstGeom prst="line">
            <a:avLst/>
          </a:prstGeom>
          <a:ln w="381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4765556" y="3168761"/>
            <a:ext cx="620677" cy="369326"/>
          </a:xfrm>
          <a:prstGeom prst="rect">
            <a:avLst/>
          </a:prstGeom>
          <a:noFill/>
        </p:spPr>
        <p:txBody>
          <a:bodyPr wrap="none" lIns="91437" tIns="45717" rIns="91437" bIns="45717" rtlCol="0">
            <a:spAutoFit/>
          </a:bodyPr>
          <a:lstStyle/>
          <a:p>
            <a:pPr defTabSz="457200"/>
            <a:r>
              <a:rPr lang="en-US" altLang="ja-JP" dirty="0">
                <a:solidFill>
                  <a:srgbClr val="9BBB59">
                    <a:lumMod val="50000"/>
                  </a:srgbClr>
                </a:solidFill>
                <a:latin typeface="Calibri"/>
                <a:ea typeface="ＭＳ Ｐゴシック"/>
              </a:rPr>
              <a:t>HFIR</a:t>
            </a:r>
            <a:endParaRPr lang="ja-JP" altLang="en-US" dirty="0">
              <a:solidFill>
                <a:srgbClr val="9BBB59">
                  <a:lumMod val="50000"/>
                </a:srgbClr>
              </a:solidFill>
              <a:latin typeface="Calibri"/>
              <a:ea typeface="ＭＳ Ｐゴシック"/>
            </a:endParaRPr>
          </a:p>
        </p:txBody>
      </p:sp>
      <p:cxnSp>
        <p:nvCxnSpPr>
          <p:cNvPr id="8" name="直線コネクタ 7"/>
          <p:cNvCxnSpPr>
            <a:stCxn id="9" idx="3"/>
          </p:cNvCxnSpPr>
          <p:nvPr/>
        </p:nvCxnSpPr>
        <p:spPr>
          <a:xfrm>
            <a:off x="6625595" y="1768101"/>
            <a:ext cx="1669292" cy="4"/>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079809" y="1583438"/>
            <a:ext cx="545786" cy="369326"/>
          </a:xfrm>
          <a:prstGeom prst="rect">
            <a:avLst/>
          </a:prstGeom>
          <a:noFill/>
          <a:ln>
            <a:noFill/>
          </a:ln>
        </p:spPr>
        <p:txBody>
          <a:bodyPr wrap="none" lIns="91437" tIns="45717" rIns="91437" bIns="45717" rtlCol="0">
            <a:spAutoFit/>
          </a:bodyPr>
          <a:lstStyle/>
          <a:p>
            <a:pPr defTabSz="457200"/>
            <a:r>
              <a:rPr lang="en-US" altLang="ja-JP" dirty="0">
                <a:solidFill>
                  <a:srgbClr val="C00000"/>
                </a:solidFill>
                <a:latin typeface="Calibri"/>
                <a:ea typeface="ＭＳ Ｐゴシック"/>
              </a:rPr>
              <a:t>SNS</a:t>
            </a:r>
            <a:endParaRPr lang="ja-JP" altLang="en-US" dirty="0">
              <a:solidFill>
                <a:srgbClr val="C00000"/>
              </a:solidFill>
              <a:latin typeface="Calibri"/>
              <a:ea typeface="ＭＳ Ｐゴシック"/>
            </a:endParaRPr>
          </a:p>
        </p:txBody>
      </p:sp>
      <p:sp>
        <p:nvSpPr>
          <p:cNvPr id="11" name="テキスト ボックス 10"/>
          <p:cNvSpPr txBox="1"/>
          <p:nvPr/>
        </p:nvSpPr>
        <p:spPr>
          <a:xfrm>
            <a:off x="323533" y="899429"/>
            <a:ext cx="7617785" cy="369326"/>
          </a:xfrm>
          <a:prstGeom prst="rect">
            <a:avLst/>
          </a:prstGeom>
          <a:noFill/>
        </p:spPr>
        <p:txBody>
          <a:bodyPr wrap="none" lIns="91437" tIns="45717" rIns="91437" bIns="45717" rtlCol="0">
            <a:spAutoFit/>
          </a:bodyPr>
          <a:lstStyle/>
          <a:p>
            <a:pPr defTabSz="457200"/>
            <a:r>
              <a:rPr lang="en-US" altLang="ja-JP" dirty="0">
                <a:solidFill>
                  <a:srgbClr val="006600"/>
                </a:solidFill>
                <a:latin typeface="Calibri"/>
                <a:ea typeface="ＭＳ Ｐゴシック"/>
              </a:rPr>
              <a:t>Total Applied </a:t>
            </a:r>
            <a:r>
              <a:rPr lang="en-US" altLang="ja-JP" dirty="0" smtClean="0">
                <a:solidFill>
                  <a:srgbClr val="006600"/>
                </a:solidFill>
                <a:latin typeface="Calibri"/>
                <a:ea typeface="ＭＳ Ｐゴシック"/>
              </a:rPr>
              <a:t>Proposals(2018A</a:t>
            </a:r>
            <a:r>
              <a:rPr lang="en-US" altLang="ja-JP" dirty="0">
                <a:solidFill>
                  <a:srgbClr val="006600"/>
                </a:solidFill>
                <a:latin typeface="Calibri"/>
                <a:ea typeface="ＭＳ Ｐゴシック"/>
              </a:rPr>
              <a:t>)	</a:t>
            </a:r>
            <a:r>
              <a:rPr lang="en-US" altLang="ja-JP" dirty="0">
                <a:solidFill>
                  <a:srgbClr val="0000FF"/>
                </a:solidFill>
                <a:latin typeface="Calibri"/>
                <a:ea typeface="ＭＳ Ｐゴシック"/>
              </a:rPr>
              <a:t>MLF:</a:t>
            </a:r>
            <a:r>
              <a:rPr lang="en-US" altLang="ja-JP" dirty="0">
                <a:solidFill>
                  <a:srgbClr val="006600"/>
                </a:solidFill>
                <a:latin typeface="Calibri"/>
                <a:ea typeface="ＭＳ Ｐゴシック"/>
              </a:rPr>
              <a:t> </a:t>
            </a:r>
            <a:r>
              <a:rPr lang="en-US" altLang="ja-JP" dirty="0" smtClean="0">
                <a:solidFill>
                  <a:srgbClr val="006600"/>
                </a:solidFill>
                <a:latin typeface="Calibri"/>
                <a:ea typeface="ＭＳ Ｐゴシック"/>
              </a:rPr>
              <a:t>287</a:t>
            </a:r>
            <a:r>
              <a:rPr lang="ja-JP" altLang="en-US" dirty="0">
                <a:solidFill>
                  <a:srgbClr val="006600"/>
                </a:solidFill>
                <a:latin typeface="Calibri"/>
                <a:ea typeface="ＭＳ Ｐゴシック"/>
              </a:rPr>
              <a:t>　</a:t>
            </a:r>
            <a:r>
              <a:rPr lang="en-US" altLang="ja-JP" dirty="0">
                <a:solidFill>
                  <a:srgbClr val="006600"/>
                </a:solidFill>
                <a:latin typeface="Calibri"/>
                <a:ea typeface="ＭＳ Ｐゴシック"/>
              </a:rPr>
              <a:t>	</a:t>
            </a:r>
            <a:r>
              <a:rPr lang="en-US" altLang="ja-JP" dirty="0">
                <a:solidFill>
                  <a:srgbClr val="C00000"/>
                </a:solidFill>
                <a:latin typeface="Calibri"/>
                <a:ea typeface="ＭＳ Ｐゴシック"/>
              </a:rPr>
              <a:t>SNS:</a:t>
            </a:r>
            <a:r>
              <a:rPr lang="en-US" altLang="ja-JP" dirty="0">
                <a:solidFill>
                  <a:srgbClr val="006600"/>
                </a:solidFill>
                <a:latin typeface="Calibri"/>
                <a:ea typeface="ＭＳ Ｐゴシック"/>
              </a:rPr>
              <a:t> </a:t>
            </a:r>
            <a:r>
              <a:rPr lang="en-US" altLang="ja-JP" dirty="0">
                <a:solidFill>
                  <a:prstClr val="black"/>
                </a:solidFill>
                <a:latin typeface="Calibri"/>
                <a:ea typeface="ＭＳ Ｐゴシック"/>
              </a:rPr>
              <a:t>480</a:t>
            </a:r>
            <a:r>
              <a:rPr lang="en-US" altLang="ja-JP" dirty="0">
                <a:solidFill>
                  <a:srgbClr val="006600"/>
                </a:solidFill>
                <a:latin typeface="Calibri"/>
                <a:ea typeface="ＭＳ Ｐゴシック"/>
              </a:rPr>
              <a:t>	</a:t>
            </a:r>
            <a:r>
              <a:rPr lang="ja-JP" altLang="en-US" dirty="0">
                <a:solidFill>
                  <a:srgbClr val="006600"/>
                </a:solidFill>
                <a:latin typeface="Calibri"/>
                <a:ea typeface="ＭＳ Ｐゴシック"/>
              </a:rPr>
              <a:t>　</a:t>
            </a:r>
            <a:r>
              <a:rPr lang="en-US" altLang="ja-JP" dirty="0">
                <a:solidFill>
                  <a:srgbClr val="9BBB59">
                    <a:lumMod val="50000"/>
                  </a:srgbClr>
                </a:solidFill>
                <a:latin typeface="Calibri"/>
                <a:ea typeface="ＭＳ Ｐゴシック"/>
              </a:rPr>
              <a:t>HFIR:</a:t>
            </a:r>
            <a:r>
              <a:rPr lang="en-US" altLang="ja-JP" dirty="0">
                <a:solidFill>
                  <a:srgbClr val="006600"/>
                </a:solidFill>
                <a:latin typeface="Calibri"/>
                <a:ea typeface="ＭＳ Ｐゴシック"/>
              </a:rPr>
              <a:t> </a:t>
            </a:r>
            <a:r>
              <a:rPr lang="en-US" altLang="ja-JP" dirty="0">
                <a:solidFill>
                  <a:prstClr val="black"/>
                </a:solidFill>
                <a:latin typeface="Calibri"/>
                <a:ea typeface="ＭＳ Ｐゴシック"/>
              </a:rPr>
              <a:t>251</a:t>
            </a:r>
            <a:r>
              <a:rPr lang="en-US" altLang="ja-JP" dirty="0">
                <a:solidFill>
                  <a:srgbClr val="9BBB59">
                    <a:lumMod val="50000"/>
                  </a:srgbClr>
                </a:solidFill>
                <a:latin typeface="Calibri"/>
                <a:ea typeface="ＭＳ Ｐゴシック"/>
              </a:rPr>
              <a:t>  </a:t>
            </a:r>
            <a:r>
              <a:rPr lang="en-US" altLang="ja-JP" dirty="0">
                <a:solidFill>
                  <a:prstClr val="black"/>
                </a:solidFill>
                <a:latin typeface="Calibri"/>
                <a:ea typeface="ＭＳ Ｐゴシック"/>
              </a:rPr>
              <a:t>(2014B)</a:t>
            </a:r>
            <a:endParaRPr lang="ja-JP" altLang="en-US" dirty="0">
              <a:solidFill>
                <a:prstClr val="black"/>
              </a:solidFill>
              <a:latin typeface="Calibri"/>
              <a:ea typeface="ＭＳ Ｐゴシック"/>
            </a:endParaRPr>
          </a:p>
        </p:txBody>
      </p:sp>
      <p:sp>
        <p:nvSpPr>
          <p:cNvPr id="12" name="テキスト ボックス 11"/>
          <p:cNvSpPr txBox="1"/>
          <p:nvPr/>
        </p:nvSpPr>
        <p:spPr>
          <a:xfrm>
            <a:off x="2541498" y="6442246"/>
            <a:ext cx="4430238" cy="400103"/>
          </a:xfrm>
          <a:prstGeom prst="rect">
            <a:avLst/>
          </a:prstGeom>
          <a:noFill/>
        </p:spPr>
        <p:txBody>
          <a:bodyPr wrap="none" lIns="91437" tIns="45717" rIns="91437" bIns="45717" rtlCol="0">
            <a:spAutoFit/>
          </a:bodyPr>
          <a:lstStyle/>
          <a:p>
            <a:pPr defTabSz="457200"/>
            <a:r>
              <a:rPr lang="en-US" altLang="ja-JP" sz="2000" dirty="0">
                <a:solidFill>
                  <a:prstClr val="black"/>
                </a:solidFill>
                <a:latin typeface="Calibri"/>
                <a:ea typeface="ＭＳ Ｐゴシック"/>
              </a:rPr>
              <a:t>Successful ratio: </a:t>
            </a:r>
            <a:r>
              <a:rPr lang="ja-JP" altLang="en-US" sz="2000" dirty="0">
                <a:solidFill>
                  <a:prstClr val="black"/>
                </a:solidFill>
                <a:latin typeface="Calibri"/>
                <a:ea typeface="ＭＳ Ｐゴシック"/>
              </a:rPr>
              <a:t>～</a:t>
            </a:r>
            <a:r>
              <a:rPr lang="en-US" altLang="ja-JP" sz="2000" dirty="0">
                <a:solidFill>
                  <a:prstClr val="black"/>
                </a:solidFill>
                <a:latin typeface="Calibri"/>
                <a:ea typeface="ＭＳ Ｐゴシック"/>
              </a:rPr>
              <a:t>50% in every facilities</a:t>
            </a:r>
            <a:endParaRPr lang="ja-JP" altLang="en-US" sz="2000" dirty="0">
              <a:solidFill>
                <a:prstClr val="black"/>
              </a:solidFill>
              <a:latin typeface="Calibri"/>
              <a:ea typeface="ＭＳ Ｐゴシック"/>
            </a:endParaRPr>
          </a:p>
        </p:txBody>
      </p:sp>
      <p:sp>
        <p:nvSpPr>
          <p:cNvPr id="13" name="テキスト ボックス 12"/>
          <p:cNvSpPr txBox="1"/>
          <p:nvPr/>
        </p:nvSpPr>
        <p:spPr>
          <a:xfrm>
            <a:off x="35496" y="44636"/>
            <a:ext cx="6257536" cy="461659"/>
          </a:xfrm>
          <a:prstGeom prst="rect">
            <a:avLst/>
          </a:prstGeom>
          <a:noFill/>
        </p:spPr>
        <p:txBody>
          <a:bodyPr wrap="none" lIns="91437" tIns="45717" rIns="91437" bIns="45717" rtlCol="0">
            <a:spAutoFit/>
          </a:bodyPr>
          <a:lstStyle/>
          <a:p>
            <a:pPr defTabSz="457200"/>
            <a:r>
              <a:rPr lang="en-US" altLang="ja-JP" sz="2400" b="1" dirty="0">
                <a:solidFill>
                  <a:srgbClr val="000066"/>
                </a:solidFill>
                <a:latin typeface="Calibri"/>
                <a:ea typeface="ＭＳ Ｐゴシック"/>
              </a:rPr>
              <a:t>Benchmarking against world’s neutron facilities</a:t>
            </a:r>
            <a:endParaRPr lang="ja-JP" altLang="en-US" sz="2400" b="1" dirty="0">
              <a:solidFill>
                <a:srgbClr val="000066"/>
              </a:solidFill>
              <a:latin typeface="Calibri"/>
              <a:ea typeface="ＭＳ Ｐゴシック"/>
            </a:endParaRPr>
          </a:p>
        </p:txBody>
      </p:sp>
      <p:sp>
        <p:nvSpPr>
          <p:cNvPr id="15" name="テキスト ボックス 14"/>
          <p:cNvSpPr txBox="1"/>
          <p:nvPr/>
        </p:nvSpPr>
        <p:spPr>
          <a:xfrm>
            <a:off x="3063825" y="1590635"/>
            <a:ext cx="2954649" cy="369326"/>
          </a:xfrm>
          <a:prstGeom prst="rect">
            <a:avLst/>
          </a:prstGeom>
          <a:noFill/>
          <a:ln>
            <a:noFill/>
          </a:ln>
        </p:spPr>
        <p:txBody>
          <a:bodyPr wrap="none" lIns="91437" tIns="45717" rIns="91437" bIns="45717" rtlCol="0">
            <a:spAutoFit/>
          </a:bodyPr>
          <a:lstStyle/>
          <a:p>
            <a:pPr defTabSz="457200"/>
            <a:r>
              <a:rPr lang="en-US" altLang="ja-JP" dirty="0">
                <a:solidFill>
                  <a:prstClr val="black"/>
                </a:solidFill>
                <a:latin typeface="Calibri"/>
                <a:ea typeface="ＭＳ Ｐゴシック"/>
              </a:rPr>
              <a:t>Number of General Proposals</a:t>
            </a:r>
            <a:endParaRPr lang="ja-JP" altLang="en-US" dirty="0">
              <a:solidFill>
                <a:prstClr val="black"/>
              </a:solidFill>
              <a:latin typeface="Calibri"/>
              <a:ea typeface="ＭＳ Ｐゴシック"/>
            </a:endParaRPr>
          </a:p>
        </p:txBody>
      </p:sp>
      <p:sp>
        <p:nvSpPr>
          <p:cNvPr id="2" name="正方形/長方形 1"/>
          <p:cNvSpPr/>
          <p:nvPr/>
        </p:nvSpPr>
        <p:spPr>
          <a:xfrm>
            <a:off x="8477071" y="5292000"/>
            <a:ext cx="318657" cy="133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457200"/>
            <a:endParaRPr lang="ja-JP" altLang="en-US">
              <a:solidFill>
                <a:prstClr val="white"/>
              </a:solidFill>
              <a:latin typeface="Calibri"/>
              <a:ea typeface="ＭＳ Ｐゴシック"/>
            </a:endParaRPr>
          </a:p>
        </p:txBody>
      </p:sp>
      <p:sp>
        <p:nvSpPr>
          <p:cNvPr id="10" name="テキスト ボックス 9"/>
          <p:cNvSpPr txBox="1"/>
          <p:nvPr/>
        </p:nvSpPr>
        <p:spPr>
          <a:xfrm>
            <a:off x="35497" y="151401"/>
            <a:ext cx="8060434" cy="646331"/>
          </a:xfrm>
          <a:prstGeom prst="rect">
            <a:avLst/>
          </a:prstGeom>
          <a:solidFill>
            <a:srgbClr val="FFFFFF"/>
          </a:solidFill>
        </p:spPr>
        <p:txBody>
          <a:bodyPr wrap="square" rtlCol="0">
            <a:spAutoFit/>
          </a:bodyPr>
          <a:lstStyle/>
          <a:p>
            <a:pPr algn="ctr" defTabSz="457200"/>
            <a:r>
              <a:rPr lang="ja-JP" altLang="en-US" sz="3600" dirty="0">
                <a:solidFill>
                  <a:srgbClr val="0000FF"/>
                </a:solidFill>
                <a:latin typeface="Calibri"/>
                <a:ea typeface="ＭＳ Ｐゴシック"/>
              </a:rPr>
              <a:t>　　</a:t>
            </a:r>
            <a:r>
              <a:rPr lang="en-US" altLang="ja-JP" sz="3600" b="1" dirty="0">
                <a:solidFill>
                  <a:prstClr val="black"/>
                </a:solidFill>
                <a:latin typeface="Calibri"/>
                <a:ea typeface="ＭＳ Ｐゴシック"/>
              </a:rPr>
              <a:t>Number of General Proposals</a:t>
            </a:r>
            <a:endParaRPr lang="ja-JP" altLang="en-US" sz="3600" b="1" dirty="0">
              <a:solidFill>
                <a:srgbClr val="0000FF"/>
              </a:solidFill>
              <a:latin typeface="Calibri"/>
              <a:ea typeface="ＭＳ Ｐゴシック"/>
            </a:endParaRPr>
          </a:p>
        </p:txBody>
      </p:sp>
      <p:cxnSp>
        <p:nvCxnSpPr>
          <p:cNvPr id="20" name="直線コネクタ 19"/>
          <p:cNvCxnSpPr/>
          <p:nvPr/>
        </p:nvCxnSpPr>
        <p:spPr>
          <a:xfrm>
            <a:off x="502444" y="825716"/>
            <a:ext cx="8064896"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sp>
        <p:nvSpPr>
          <p:cNvPr id="26" name="左大かっこ 25"/>
          <p:cNvSpPr/>
          <p:nvPr/>
        </p:nvSpPr>
        <p:spPr>
          <a:xfrm rot="5400000">
            <a:off x="4680208" y="3981807"/>
            <a:ext cx="144015" cy="4680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ja-JP" altLang="en-US">
              <a:solidFill>
                <a:prstClr val="black"/>
              </a:solidFill>
              <a:latin typeface="Calibri"/>
              <a:ea typeface="ＭＳ Ｐゴシック"/>
            </a:endParaRPr>
          </a:p>
        </p:txBody>
      </p:sp>
      <p:sp useBgFill="1">
        <p:nvSpPr>
          <p:cNvPr id="27" name="四角形吹き出し 26"/>
          <p:cNvSpPr/>
          <p:nvPr/>
        </p:nvSpPr>
        <p:spPr>
          <a:xfrm>
            <a:off x="3332478" y="3416868"/>
            <a:ext cx="1202414" cy="481054"/>
          </a:xfrm>
          <a:prstGeom prst="wedgeRectCallout">
            <a:avLst>
              <a:gd name="adj1" fmla="val 41667"/>
              <a:gd name="adj2" fmla="val 104656"/>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ts val="1200"/>
              </a:lnSpc>
            </a:pPr>
            <a:r>
              <a:rPr lang="en-US" altLang="ja-JP" sz="1200" dirty="0">
                <a:solidFill>
                  <a:prstClr val="black"/>
                </a:solidFill>
                <a:latin typeface="Calibri"/>
                <a:ea typeface="ＭＳ Ｐゴシック"/>
              </a:rPr>
              <a:t>Earthquake and Restoration Work</a:t>
            </a:r>
            <a:endParaRPr lang="ja-JP" altLang="en-US" sz="1200" dirty="0">
              <a:solidFill>
                <a:prstClr val="black"/>
              </a:solidFill>
              <a:latin typeface="Calibri"/>
              <a:ea typeface="ＭＳ Ｐゴシック"/>
            </a:endParaRPr>
          </a:p>
        </p:txBody>
      </p:sp>
      <p:sp>
        <p:nvSpPr>
          <p:cNvPr id="28" name="左大かっこ 27"/>
          <p:cNvSpPr/>
          <p:nvPr/>
        </p:nvSpPr>
        <p:spPr>
          <a:xfrm rot="5400000">
            <a:off x="5791251" y="2792277"/>
            <a:ext cx="144016" cy="4680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ja-JP" altLang="en-US">
              <a:solidFill>
                <a:prstClr val="black"/>
              </a:solidFill>
              <a:latin typeface="Calibri"/>
              <a:ea typeface="ＭＳ Ｐゴシック"/>
            </a:endParaRPr>
          </a:p>
        </p:txBody>
      </p:sp>
      <p:sp>
        <p:nvSpPr>
          <p:cNvPr id="29" name="左大かっこ 28"/>
          <p:cNvSpPr/>
          <p:nvPr/>
        </p:nvSpPr>
        <p:spPr>
          <a:xfrm rot="5400000">
            <a:off x="6882949" y="2536464"/>
            <a:ext cx="144000" cy="5040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ja-JP" altLang="en-US">
              <a:solidFill>
                <a:prstClr val="black"/>
              </a:solidFill>
              <a:latin typeface="Calibri"/>
              <a:ea typeface="ＭＳ Ｐゴシック"/>
            </a:endParaRPr>
          </a:p>
        </p:txBody>
      </p:sp>
      <p:sp useBgFill="1">
        <p:nvSpPr>
          <p:cNvPr id="30" name="四角形吹き出し 29"/>
          <p:cNvSpPr/>
          <p:nvPr/>
        </p:nvSpPr>
        <p:spPr>
          <a:xfrm>
            <a:off x="5465035" y="2454162"/>
            <a:ext cx="796447" cy="362726"/>
          </a:xfrm>
          <a:prstGeom prst="wedgeRectCallout">
            <a:avLst>
              <a:gd name="adj1" fmla="val 3590"/>
              <a:gd name="adj2" fmla="val 84981"/>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ts val="1200"/>
              </a:lnSpc>
            </a:pPr>
            <a:r>
              <a:rPr lang="en-US" altLang="ja-JP" sz="1200" dirty="0">
                <a:solidFill>
                  <a:prstClr val="black"/>
                </a:solidFill>
                <a:latin typeface="Calibri"/>
                <a:ea typeface="ＭＳ Ｐゴシック"/>
              </a:rPr>
              <a:t>Hadron Incident</a:t>
            </a:r>
            <a:endParaRPr lang="ja-JP" altLang="en-US" sz="1200" dirty="0">
              <a:solidFill>
                <a:prstClr val="black"/>
              </a:solidFill>
              <a:latin typeface="Calibri"/>
              <a:ea typeface="ＭＳ Ｐゴシック"/>
            </a:endParaRPr>
          </a:p>
        </p:txBody>
      </p:sp>
      <p:sp useBgFill="1">
        <p:nvSpPr>
          <p:cNvPr id="31" name="四角形吹き出し 30"/>
          <p:cNvSpPr/>
          <p:nvPr/>
        </p:nvSpPr>
        <p:spPr>
          <a:xfrm>
            <a:off x="6806489" y="2217114"/>
            <a:ext cx="710382" cy="360600"/>
          </a:xfrm>
          <a:prstGeom prst="wedgeRectCallout">
            <a:avLst>
              <a:gd name="adj1" fmla="val -9134"/>
              <a:gd name="adj2" fmla="val 77257"/>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ts val="1200"/>
              </a:lnSpc>
            </a:pPr>
            <a:r>
              <a:rPr lang="en-US" altLang="ja-JP" sz="1200" dirty="0">
                <a:solidFill>
                  <a:prstClr val="black"/>
                </a:solidFill>
                <a:latin typeface="Calibri"/>
                <a:ea typeface="ＭＳ Ｐゴシック"/>
              </a:rPr>
              <a:t>Target Problem</a:t>
            </a:r>
            <a:endParaRPr lang="ja-JP" altLang="en-US" sz="1200" dirty="0">
              <a:solidFill>
                <a:prstClr val="black"/>
              </a:solidFill>
              <a:latin typeface="Calibri"/>
              <a:ea typeface="ＭＳ Ｐゴシック"/>
            </a:endParaRPr>
          </a:p>
        </p:txBody>
      </p:sp>
      <p:sp>
        <p:nvSpPr>
          <p:cNvPr id="4" name="テキスト ボックス 3"/>
          <p:cNvSpPr txBox="1"/>
          <p:nvPr/>
        </p:nvSpPr>
        <p:spPr>
          <a:xfrm>
            <a:off x="3347864" y="2852936"/>
            <a:ext cx="1836080" cy="307777"/>
          </a:xfrm>
          <a:prstGeom prst="rect">
            <a:avLst/>
          </a:prstGeom>
          <a:noFill/>
          <a:ln>
            <a:noFill/>
          </a:ln>
        </p:spPr>
        <p:txBody>
          <a:bodyPr wrap="none" rtlCol="0">
            <a:spAutoFit/>
          </a:bodyPr>
          <a:lstStyle/>
          <a:p>
            <a:r>
              <a:rPr lang="en-US" altLang="ja-JP" sz="1400" dirty="0" smtClean="0">
                <a:solidFill>
                  <a:srgbClr val="C00000"/>
                </a:solidFill>
                <a:latin typeface="Calibri"/>
                <a:ea typeface="ＭＳ Ｐゴシック"/>
              </a:rPr>
              <a:t>287 proposals@2018A</a:t>
            </a:r>
            <a:endParaRPr lang="ja-JP" altLang="en-US" sz="1400" dirty="0">
              <a:solidFill>
                <a:srgbClr val="C00000"/>
              </a:solidFill>
              <a:latin typeface="Calibri"/>
              <a:ea typeface="ＭＳ Ｐゴシック"/>
            </a:endParaRPr>
          </a:p>
        </p:txBody>
      </p:sp>
      <p:cxnSp>
        <p:nvCxnSpPr>
          <p:cNvPr id="14" name="直線コネクタ 13"/>
          <p:cNvCxnSpPr/>
          <p:nvPr/>
        </p:nvCxnSpPr>
        <p:spPr>
          <a:xfrm flipH="1">
            <a:off x="5292080" y="3102828"/>
            <a:ext cx="2976793" cy="0"/>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pic>
        <p:nvPicPr>
          <p:cNvPr id="22" name="図 21"/>
          <p:cNvPicPr>
            <a:picLocks noChangeAspect="1"/>
          </p:cNvPicPr>
          <p:nvPr/>
        </p:nvPicPr>
        <p:blipFill>
          <a:blip r:embed="rId3"/>
          <a:stretch>
            <a:fillRect/>
          </a:stretch>
        </p:blipFill>
        <p:spPr>
          <a:xfrm>
            <a:off x="-508973" y="1429570"/>
            <a:ext cx="3303946" cy="2552862"/>
          </a:xfrm>
          <a:prstGeom prst="rect">
            <a:avLst/>
          </a:prstGeom>
        </p:spPr>
      </p:pic>
    </p:spTree>
    <p:extLst>
      <p:ext uri="{BB962C8B-B14F-4D97-AF65-F5344CB8AC3E}">
        <p14:creationId xmlns:p14="http://schemas.microsoft.com/office/powerpoint/2010/main" val="1259032839"/>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スライド番号プレースホルダー 5"/>
          <p:cNvSpPr txBox="1">
            <a:spLocks noGrp="1"/>
          </p:cNvSpPr>
          <p:nvPr/>
        </p:nvSpPr>
        <p:spPr bwMode="auto">
          <a:xfrm>
            <a:off x="8387862" y="6172200"/>
            <a:ext cx="756138" cy="422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4366" tIns="42183" rIns="84366" bIns="42183"/>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r">
              <a:spcBef>
                <a:spcPct val="0"/>
              </a:spcBef>
              <a:buFontTx/>
              <a:buNone/>
            </a:pPr>
            <a:fld id="{E4277C65-3FA5-471B-88EC-66FBBEBBC512}" type="slidenum">
              <a:rPr lang="en-US" altLang="ja-JP" sz="2215" b="1">
                <a:solidFill>
                  <a:prstClr val="black"/>
                </a:solidFill>
                <a:latin typeface="Arial" panose="020B0604020202020204" pitchFamily="34" charset="0"/>
                <a:ea typeface="HGPｺﾞｼｯｸE" panose="020B0900000000000000" pitchFamily="50" charset="-128"/>
              </a:rPr>
              <a:pPr algn="r">
                <a:spcBef>
                  <a:spcPct val="0"/>
                </a:spcBef>
                <a:buFontTx/>
                <a:buNone/>
              </a:pPr>
              <a:t>17</a:t>
            </a:fld>
            <a:endParaRPr lang="en-US" altLang="ja-JP" sz="2215" b="1">
              <a:solidFill>
                <a:prstClr val="black"/>
              </a:solidFill>
              <a:latin typeface="Arial" panose="020B0604020202020204" pitchFamily="34" charset="0"/>
              <a:ea typeface="HGPｺﾞｼｯｸE" panose="020B0900000000000000" pitchFamily="50" charset="-128"/>
            </a:endParaRPr>
          </a:p>
        </p:txBody>
      </p:sp>
      <p:sp>
        <p:nvSpPr>
          <p:cNvPr id="12296" name="Text Box 17"/>
          <p:cNvSpPr txBox="1">
            <a:spLocks noChangeArrowheads="1"/>
          </p:cNvSpPr>
          <p:nvPr/>
        </p:nvSpPr>
        <p:spPr bwMode="auto">
          <a:xfrm>
            <a:off x="647700" y="864577"/>
            <a:ext cx="7924172" cy="426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4399" tIns="42199" rIns="84399" bIns="42199">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2215" b="1">
                <a:solidFill>
                  <a:prstClr val="black"/>
                </a:solidFill>
                <a:latin typeface="Arial" panose="020B0604020202020204" pitchFamily="34" charset="0"/>
                <a:ea typeface="HGPｺﾞｼｯｸE" panose="020B0900000000000000" pitchFamily="50" charset="-128"/>
                <a:cs typeface="Osaka"/>
              </a:rPr>
              <a:t>Number of approved proposals:1,596(Except IMT&amp;Pj use)</a:t>
            </a:r>
          </a:p>
        </p:txBody>
      </p:sp>
      <p:sp>
        <p:nvSpPr>
          <p:cNvPr id="579604" name="Text Box 20"/>
          <p:cNvSpPr txBox="1">
            <a:spLocks noChangeArrowheads="1"/>
          </p:cNvSpPr>
          <p:nvPr/>
        </p:nvSpPr>
        <p:spPr bwMode="auto">
          <a:xfrm>
            <a:off x="539552" y="116632"/>
            <a:ext cx="8251082" cy="546919"/>
          </a:xfrm>
          <a:prstGeom prst="rect">
            <a:avLst/>
          </a:prstGeom>
          <a:noFill/>
          <a:ln>
            <a:noFill/>
          </a:ln>
          <a:effectLst/>
          <a:extLst/>
        </p:spPr>
        <p:txBody>
          <a:bodyPr wrap="none">
            <a:spAutoFit/>
          </a:bodyPr>
          <a:lstStyle>
            <a:lvl1pPr>
              <a:defRPr kumimoji="1" sz="2000">
                <a:solidFill>
                  <a:schemeClr val="tx1"/>
                </a:solidFill>
                <a:latin typeface="Arial" pitchFamily="34" charset="0"/>
                <a:ea typeface="ＭＳ Ｐゴシック" pitchFamily="50" charset="-128"/>
              </a:defRPr>
            </a:lvl1pPr>
            <a:lvl2pPr marL="742950" indent="-285750">
              <a:defRPr kumimoji="1" sz="2000">
                <a:solidFill>
                  <a:schemeClr val="tx1"/>
                </a:solidFill>
                <a:latin typeface="Arial" pitchFamily="34" charset="0"/>
                <a:ea typeface="ＭＳ Ｐゴシック" pitchFamily="50" charset="-128"/>
              </a:defRPr>
            </a:lvl2pPr>
            <a:lvl3pPr marL="1143000" indent="-228600">
              <a:defRPr kumimoji="1" sz="2000">
                <a:solidFill>
                  <a:schemeClr val="tx1"/>
                </a:solidFill>
                <a:latin typeface="Arial" pitchFamily="34" charset="0"/>
                <a:ea typeface="ＭＳ Ｐゴシック" pitchFamily="50" charset="-128"/>
              </a:defRPr>
            </a:lvl3pPr>
            <a:lvl4pPr marL="1600200" indent="-228600">
              <a:defRPr kumimoji="1" sz="2000">
                <a:solidFill>
                  <a:schemeClr val="tx1"/>
                </a:solidFill>
                <a:latin typeface="Arial" pitchFamily="34" charset="0"/>
                <a:ea typeface="ＭＳ Ｐゴシック" pitchFamily="50" charset="-128"/>
              </a:defRPr>
            </a:lvl4pPr>
            <a:lvl5pPr marL="2057400" indent="-22860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defRPr/>
            </a:pPr>
            <a:r>
              <a:rPr lang="en-US" altLang="ja-JP" sz="2954" b="1" dirty="0">
                <a:solidFill>
                  <a:srgbClr val="000000"/>
                </a:solidFill>
                <a:effectLst>
                  <a:outerShdw blurRad="38100" dist="38100" dir="2700000" algn="tl">
                    <a:srgbClr val="C0C0C0"/>
                  </a:outerShdw>
                </a:effectLst>
                <a:latin typeface="+mn-lt"/>
                <a:ea typeface="HGPｺﾞｼｯｸE" pitchFamily="50" charset="-128"/>
                <a:cs typeface="Arial" pitchFamily="34" charset="0"/>
              </a:rPr>
              <a:t>Classification of </a:t>
            </a:r>
            <a:r>
              <a:rPr lang="en-US" altLang="ja-JP" sz="2954" b="1" dirty="0" smtClean="0">
                <a:solidFill>
                  <a:srgbClr val="000000"/>
                </a:solidFill>
                <a:effectLst>
                  <a:outerShdw blurRad="38100" dist="38100" dir="2700000" algn="tl">
                    <a:srgbClr val="C0C0C0"/>
                  </a:outerShdw>
                </a:effectLst>
                <a:latin typeface="+mn-lt"/>
                <a:ea typeface="HGPｺﾞｼｯｸE" pitchFamily="50" charset="-128"/>
                <a:cs typeface="Arial" pitchFamily="34" charset="0"/>
              </a:rPr>
              <a:t>Approved Proposals in </a:t>
            </a:r>
            <a:r>
              <a:rPr lang="en-US" altLang="ja-JP" sz="2954" b="1" dirty="0">
                <a:solidFill>
                  <a:srgbClr val="000000"/>
                </a:solidFill>
                <a:effectLst>
                  <a:outerShdw blurRad="38100" dist="38100" dir="2700000" algn="tl">
                    <a:srgbClr val="C0C0C0"/>
                  </a:outerShdw>
                </a:effectLst>
                <a:latin typeface="+mn-lt"/>
                <a:ea typeface="HGPｺﾞｼｯｸE" pitchFamily="50" charset="-128"/>
                <a:cs typeface="Arial" pitchFamily="34" charset="0"/>
              </a:rPr>
              <a:t>2008-2016A</a:t>
            </a:r>
          </a:p>
        </p:txBody>
      </p:sp>
      <p:sp>
        <p:nvSpPr>
          <p:cNvPr id="12298" name="テキスト ボックス 1"/>
          <p:cNvSpPr txBox="1">
            <a:spLocks noChangeArrowheads="1"/>
          </p:cNvSpPr>
          <p:nvPr/>
        </p:nvSpPr>
        <p:spPr bwMode="auto">
          <a:xfrm>
            <a:off x="959828" y="6040316"/>
            <a:ext cx="7187930" cy="399084"/>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90000"/>
              </a:lnSpc>
              <a:spcBef>
                <a:spcPct val="0"/>
              </a:spcBef>
              <a:buFontTx/>
              <a:buNone/>
            </a:pPr>
            <a:r>
              <a:rPr lang="en-US" altLang="ja-JP" sz="2215" b="1">
                <a:solidFill>
                  <a:srgbClr val="000099"/>
                </a:solidFill>
                <a:latin typeface="Arial" panose="020B0604020202020204" pitchFamily="34" charset="0"/>
              </a:rPr>
              <a:t>Industrial use is much as about 30% in J-PARC/MLF</a:t>
            </a:r>
            <a:endParaRPr lang="ja-JP" altLang="en-US" sz="2215" b="1">
              <a:solidFill>
                <a:srgbClr val="000099"/>
              </a:solidFill>
              <a:latin typeface="Arial" panose="020B0604020202020204" pitchFamily="34" charset="0"/>
            </a:endParaRPr>
          </a:p>
        </p:txBody>
      </p:sp>
      <p:grpSp>
        <p:nvGrpSpPr>
          <p:cNvPr id="2" name="図形グループ 1"/>
          <p:cNvGrpSpPr/>
          <p:nvPr/>
        </p:nvGrpSpPr>
        <p:grpSpPr>
          <a:xfrm>
            <a:off x="2344616" y="1266093"/>
            <a:ext cx="4399085" cy="4708281"/>
            <a:chOff x="2344616" y="1266093"/>
            <a:chExt cx="4399085" cy="4708281"/>
          </a:xfrm>
        </p:grpSpPr>
        <p:grpSp>
          <p:nvGrpSpPr>
            <p:cNvPr id="12290" name="Group 44"/>
            <p:cNvGrpSpPr>
              <a:grpSpLocks/>
            </p:cNvGrpSpPr>
            <p:nvPr/>
          </p:nvGrpSpPr>
          <p:grpSpPr bwMode="auto">
            <a:xfrm>
              <a:off x="2344616" y="1545982"/>
              <a:ext cx="4399085" cy="4428392"/>
              <a:chOff x="1277" y="861"/>
              <a:chExt cx="3174" cy="3174"/>
            </a:xfrm>
          </p:grpSpPr>
          <p:sp>
            <p:nvSpPr>
              <p:cNvPr id="12301" name="Freeform 10"/>
              <p:cNvSpPr>
                <a:spLocks/>
              </p:cNvSpPr>
              <p:nvPr/>
            </p:nvSpPr>
            <p:spPr bwMode="auto">
              <a:xfrm>
                <a:off x="2863" y="861"/>
                <a:ext cx="1588" cy="2029"/>
              </a:xfrm>
              <a:custGeom>
                <a:avLst/>
                <a:gdLst>
                  <a:gd name="T0" fmla="*/ 21314984 w 146"/>
                  <a:gd name="T1" fmla="*/ 28732091 h 186"/>
                  <a:gd name="T2" fmla="*/ 22224734 w 146"/>
                  <a:gd name="T3" fmla="*/ 22557069 h 186"/>
                  <a:gd name="T4" fmla="*/ 0 w 146"/>
                  <a:gd name="T5" fmla="*/ 155764 h 186"/>
                  <a:gd name="T6" fmla="*/ 0 w 146"/>
                  <a:gd name="T7" fmla="*/ 155764 h 186"/>
                  <a:gd name="T8" fmla="*/ 0 w 146"/>
                  <a:gd name="T9" fmla="*/ 22557069 h 186"/>
                  <a:gd name="T10" fmla="*/ 21314984 w 146"/>
                  <a:gd name="T11" fmla="*/ 28732091 h 1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 h="186">
                    <a:moveTo>
                      <a:pt x="140" y="186"/>
                    </a:moveTo>
                    <a:cubicBezTo>
                      <a:pt x="144" y="173"/>
                      <a:pt x="146" y="159"/>
                      <a:pt x="146" y="146"/>
                    </a:cubicBezTo>
                    <a:cubicBezTo>
                      <a:pt x="146" y="66"/>
                      <a:pt x="80" y="1"/>
                      <a:pt x="0" y="1"/>
                    </a:cubicBezTo>
                    <a:cubicBezTo>
                      <a:pt x="0" y="0"/>
                      <a:pt x="0" y="1"/>
                      <a:pt x="0" y="1"/>
                    </a:cubicBezTo>
                    <a:lnTo>
                      <a:pt x="0" y="146"/>
                    </a:lnTo>
                    <a:lnTo>
                      <a:pt x="140" y="186"/>
                    </a:lnTo>
                    <a:close/>
                  </a:path>
                </a:pathLst>
              </a:custGeom>
              <a:solidFill>
                <a:srgbClr val="99FF99"/>
              </a:solidFill>
              <a:ln w="14351">
                <a:solidFill>
                  <a:srgbClr val="000000"/>
                </a:solidFill>
                <a:prstDash val="solid"/>
                <a:round/>
                <a:headEnd/>
                <a:tailEnd/>
              </a:ln>
            </p:spPr>
            <p:txBody>
              <a:bodyPr/>
              <a:lstStyle/>
              <a:p>
                <a:endParaRPr lang="ja-JP" altLang="en-US" sz="1662" dirty="0">
                  <a:solidFill>
                    <a:prstClr val="black"/>
                  </a:solidFill>
                  <a:latin typeface="Calibri"/>
                  <a:ea typeface="ＭＳ Ｐゴシック"/>
                </a:endParaRPr>
              </a:p>
            </p:txBody>
          </p:sp>
          <p:sp>
            <p:nvSpPr>
              <p:cNvPr id="12302" name="Freeform 11"/>
              <p:cNvSpPr>
                <a:spLocks/>
              </p:cNvSpPr>
              <p:nvPr/>
            </p:nvSpPr>
            <p:spPr bwMode="auto">
              <a:xfrm>
                <a:off x="1428" y="2454"/>
                <a:ext cx="2958" cy="1581"/>
              </a:xfrm>
              <a:custGeom>
                <a:avLst/>
                <a:gdLst>
                  <a:gd name="T0" fmla="*/ 0 w 272"/>
                  <a:gd name="T1" fmla="*/ 9399187 h 145"/>
                  <a:gd name="T2" fmla="*/ 20085647 w 272"/>
                  <a:gd name="T3" fmla="*/ 22344949 h 145"/>
                  <a:gd name="T4" fmla="*/ 41372513 w 272"/>
                  <a:gd name="T5" fmla="*/ 6162411 h 145"/>
                  <a:gd name="T6" fmla="*/ 20085647 w 272"/>
                  <a:gd name="T7" fmla="*/ 0 h 145"/>
                  <a:gd name="T8" fmla="*/ 0 w 272"/>
                  <a:gd name="T9" fmla="*/ 9399187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 h="145">
                    <a:moveTo>
                      <a:pt x="0" y="61"/>
                    </a:moveTo>
                    <a:cubicBezTo>
                      <a:pt x="24" y="112"/>
                      <a:pt x="75" y="145"/>
                      <a:pt x="132" y="145"/>
                    </a:cubicBezTo>
                    <a:cubicBezTo>
                      <a:pt x="197" y="145"/>
                      <a:pt x="254" y="102"/>
                      <a:pt x="272" y="40"/>
                    </a:cubicBezTo>
                    <a:lnTo>
                      <a:pt x="132" y="0"/>
                    </a:lnTo>
                    <a:lnTo>
                      <a:pt x="0" y="61"/>
                    </a:lnTo>
                    <a:close/>
                  </a:path>
                </a:pathLst>
              </a:custGeom>
              <a:solidFill>
                <a:srgbClr val="CCFFFF"/>
              </a:solidFill>
              <a:ln w="14351">
                <a:solidFill>
                  <a:srgbClr val="000000"/>
                </a:solidFill>
                <a:prstDash val="solid"/>
                <a:round/>
                <a:headEnd/>
                <a:tailEnd/>
              </a:ln>
            </p:spPr>
            <p:txBody>
              <a:bodyPr/>
              <a:lstStyle/>
              <a:p>
                <a:endParaRPr lang="ja-JP" altLang="en-US" sz="1662">
                  <a:solidFill>
                    <a:prstClr val="black"/>
                  </a:solidFill>
                  <a:latin typeface="Calibri"/>
                  <a:ea typeface="ＭＳ Ｐゴシック"/>
                </a:endParaRPr>
              </a:p>
            </p:txBody>
          </p:sp>
          <p:sp>
            <p:nvSpPr>
              <p:cNvPr id="12303" name="Freeform 12"/>
              <p:cNvSpPr>
                <a:spLocks/>
              </p:cNvSpPr>
              <p:nvPr/>
            </p:nvSpPr>
            <p:spPr bwMode="auto">
              <a:xfrm>
                <a:off x="1277" y="2344"/>
                <a:ext cx="1586" cy="775"/>
              </a:xfrm>
              <a:custGeom>
                <a:avLst/>
                <a:gdLst>
                  <a:gd name="T0" fmla="*/ 152582 w 146"/>
                  <a:gd name="T1" fmla="*/ 0 h 71"/>
                  <a:gd name="T2" fmla="*/ 152582 w 146"/>
                  <a:gd name="T3" fmla="*/ 1547610 h 71"/>
                  <a:gd name="T4" fmla="*/ 2116419 w 146"/>
                  <a:gd name="T5" fmla="*/ 11002719 h 71"/>
                  <a:gd name="T6" fmla="*/ 22085713 w 146"/>
                  <a:gd name="T7" fmla="*/ 1547610 h 71"/>
                  <a:gd name="T8" fmla="*/ 152582 w 146"/>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 h="71">
                    <a:moveTo>
                      <a:pt x="1" y="0"/>
                    </a:moveTo>
                    <a:cubicBezTo>
                      <a:pt x="1" y="3"/>
                      <a:pt x="1" y="7"/>
                      <a:pt x="1" y="10"/>
                    </a:cubicBezTo>
                    <a:cubicBezTo>
                      <a:pt x="0" y="31"/>
                      <a:pt x="5" y="52"/>
                      <a:pt x="14" y="71"/>
                    </a:cubicBezTo>
                    <a:lnTo>
                      <a:pt x="146" y="10"/>
                    </a:lnTo>
                    <a:lnTo>
                      <a:pt x="1" y="0"/>
                    </a:lnTo>
                    <a:close/>
                  </a:path>
                </a:pathLst>
              </a:custGeom>
              <a:solidFill>
                <a:srgbClr val="CC99FF"/>
              </a:solidFill>
              <a:ln w="14351">
                <a:solidFill>
                  <a:srgbClr val="000000"/>
                </a:solidFill>
                <a:prstDash val="solid"/>
                <a:round/>
                <a:headEnd/>
                <a:tailEnd/>
              </a:ln>
            </p:spPr>
            <p:txBody>
              <a:bodyPr/>
              <a:lstStyle/>
              <a:p>
                <a:endParaRPr lang="ja-JP" altLang="en-US" sz="1662">
                  <a:solidFill>
                    <a:prstClr val="black"/>
                  </a:solidFill>
                  <a:latin typeface="Calibri"/>
                  <a:ea typeface="ＭＳ Ｐゴシック"/>
                </a:endParaRPr>
              </a:p>
            </p:txBody>
          </p:sp>
          <p:sp>
            <p:nvSpPr>
              <p:cNvPr id="12304" name="Freeform 13"/>
              <p:cNvSpPr>
                <a:spLocks/>
              </p:cNvSpPr>
              <p:nvPr/>
            </p:nvSpPr>
            <p:spPr bwMode="auto">
              <a:xfrm>
                <a:off x="1287" y="1472"/>
                <a:ext cx="1576" cy="982"/>
              </a:xfrm>
              <a:custGeom>
                <a:avLst/>
                <a:gdLst>
                  <a:gd name="T0" fmla="*/ 4549238 w 145"/>
                  <a:gd name="T1" fmla="*/ 0 h 90"/>
                  <a:gd name="T2" fmla="*/ 0 w 145"/>
                  <a:gd name="T3" fmla="*/ 12372873 h 90"/>
                  <a:gd name="T4" fmla="*/ 21993678 w 145"/>
                  <a:gd name="T5" fmla="*/ 13918770 h 90"/>
                  <a:gd name="T6" fmla="*/ 4549238 w 145"/>
                  <a:gd name="T7" fmla="*/ 0 h 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90">
                    <a:moveTo>
                      <a:pt x="30" y="0"/>
                    </a:moveTo>
                    <a:cubicBezTo>
                      <a:pt x="13" y="23"/>
                      <a:pt x="2" y="51"/>
                      <a:pt x="0" y="80"/>
                    </a:cubicBezTo>
                    <a:lnTo>
                      <a:pt x="145" y="90"/>
                    </a:lnTo>
                    <a:lnTo>
                      <a:pt x="30" y="0"/>
                    </a:lnTo>
                    <a:close/>
                  </a:path>
                </a:pathLst>
              </a:custGeom>
              <a:solidFill>
                <a:srgbClr val="FFFF99"/>
              </a:solidFill>
              <a:ln w="14351">
                <a:solidFill>
                  <a:srgbClr val="000000"/>
                </a:solidFill>
                <a:prstDash val="solid"/>
                <a:round/>
                <a:headEnd/>
                <a:tailEnd/>
              </a:ln>
            </p:spPr>
            <p:txBody>
              <a:bodyPr/>
              <a:lstStyle/>
              <a:p>
                <a:endParaRPr lang="ja-JP" altLang="en-US" sz="1662">
                  <a:solidFill>
                    <a:prstClr val="black"/>
                  </a:solidFill>
                  <a:latin typeface="Calibri"/>
                  <a:ea typeface="ＭＳ Ｐゴシック"/>
                </a:endParaRPr>
              </a:p>
            </p:txBody>
          </p:sp>
          <p:sp>
            <p:nvSpPr>
              <p:cNvPr id="12305" name="Freeform 14"/>
              <p:cNvSpPr>
                <a:spLocks/>
              </p:cNvSpPr>
              <p:nvPr/>
            </p:nvSpPr>
            <p:spPr bwMode="auto">
              <a:xfrm>
                <a:off x="1613" y="883"/>
                <a:ext cx="1250" cy="1571"/>
              </a:xfrm>
              <a:custGeom>
                <a:avLst/>
                <a:gdLst>
                  <a:gd name="T0" fmla="*/ 13805293 w 115"/>
                  <a:gd name="T1" fmla="*/ 0 h 144"/>
                  <a:gd name="T2" fmla="*/ 0 w 115"/>
                  <a:gd name="T3" fmla="*/ 8344159 h 144"/>
                  <a:gd name="T4" fmla="*/ 17448609 w 115"/>
                  <a:gd name="T5" fmla="*/ 22254982 h 144"/>
                  <a:gd name="T6" fmla="*/ 13805293 w 115"/>
                  <a:gd name="T7" fmla="*/ 0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 h="144">
                    <a:moveTo>
                      <a:pt x="91" y="0"/>
                    </a:moveTo>
                    <a:cubicBezTo>
                      <a:pt x="55" y="6"/>
                      <a:pt x="23" y="26"/>
                      <a:pt x="0" y="54"/>
                    </a:cubicBezTo>
                    <a:lnTo>
                      <a:pt x="115" y="144"/>
                    </a:lnTo>
                    <a:lnTo>
                      <a:pt x="91" y="0"/>
                    </a:lnTo>
                    <a:close/>
                  </a:path>
                </a:pathLst>
              </a:custGeom>
              <a:solidFill>
                <a:srgbClr val="FFCCFF"/>
              </a:solidFill>
              <a:ln w="14351">
                <a:solidFill>
                  <a:srgbClr val="000000"/>
                </a:solidFill>
                <a:prstDash val="solid"/>
                <a:round/>
                <a:headEnd/>
                <a:tailEnd/>
              </a:ln>
            </p:spPr>
            <p:txBody>
              <a:bodyPr/>
              <a:lstStyle/>
              <a:p>
                <a:endParaRPr lang="ja-JP" altLang="en-US" sz="1662">
                  <a:solidFill>
                    <a:prstClr val="black"/>
                  </a:solidFill>
                  <a:latin typeface="Calibri"/>
                  <a:ea typeface="ＭＳ Ｐゴシック"/>
                </a:endParaRPr>
              </a:p>
            </p:txBody>
          </p:sp>
          <p:sp>
            <p:nvSpPr>
              <p:cNvPr id="12306" name="Freeform 15"/>
              <p:cNvSpPr>
                <a:spLocks/>
              </p:cNvSpPr>
              <p:nvPr/>
            </p:nvSpPr>
            <p:spPr bwMode="auto">
              <a:xfrm>
                <a:off x="2602" y="872"/>
                <a:ext cx="261" cy="1582"/>
              </a:xfrm>
              <a:custGeom>
                <a:avLst/>
                <a:gdLst>
                  <a:gd name="T0" fmla="*/ 3650031 w 24"/>
                  <a:gd name="T1" fmla="*/ 0 h 145"/>
                  <a:gd name="T2" fmla="*/ 0 w 24"/>
                  <a:gd name="T3" fmla="*/ 155822 h 145"/>
                  <a:gd name="T4" fmla="*/ 3650031 w 24"/>
                  <a:gd name="T5" fmla="*/ 22415958 h 145"/>
                  <a:gd name="T6" fmla="*/ 3650031 w 24"/>
                  <a:gd name="T7" fmla="*/ 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45">
                    <a:moveTo>
                      <a:pt x="24" y="0"/>
                    </a:moveTo>
                    <a:cubicBezTo>
                      <a:pt x="16" y="0"/>
                      <a:pt x="8" y="0"/>
                      <a:pt x="0" y="1"/>
                    </a:cubicBezTo>
                    <a:lnTo>
                      <a:pt x="24" y="145"/>
                    </a:lnTo>
                    <a:lnTo>
                      <a:pt x="24" y="0"/>
                    </a:lnTo>
                    <a:close/>
                  </a:path>
                </a:pathLst>
              </a:custGeom>
              <a:solidFill>
                <a:srgbClr val="33CCFF"/>
              </a:solidFill>
              <a:ln w="14351">
                <a:solidFill>
                  <a:srgbClr val="000000"/>
                </a:solidFill>
                <a:prstDash val="solid"/>
                <a:round/>
                <a:headEnd/>
                <a:tailEnd/>
              </a:ln>
            </p:spPr>
            <p:txBody>
              <a:bodyPr/>
              <a:lstStyle/>
              <a:p>
                <a:endParaRPr lang="ja-JP" altLang="en-US" sz="1662">
                  <a:solidFill>
                    <a:prstClr val="black"/>
                  </a:solidFill>
                  <a:latin typeface="Calibri"/>
                  <a:ea typeface="ＭＳ Ｐゴシック"/>
                </a:endParaRPr>
              </a:p>
            </p:txBody>
          </p:sp>
        </p:grpSp>
        <p:sp>
          <p:nvSpPr>
            <p:cNvPr id="12291" name="Rectangle 14"/>
            <p:cNvSpPr>
              <a:spLocks noChangeArrowheads="1"/>
            </p:cNvSpPr>
            <p:nvPr/>
          </p:nvSpPr>
          <p:spPr bwMode="auto">
            <a:xfrm>
              <a:off x="2451250" y="3125666"/>
              <a:ext cx="11685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lnSpc>
                  <a:spcPts val="1846"/>
                </a:lnSpc>
                <a:spcBef>
                  <a:spcPct val="0"/>
                </a:spcBef>
                <a:buFontTx/>
                <a:buNone/>
              </a:pPr>
              <a:r>
                <a:rPr lang="en-US" altLang="ja-JP" sz="2031" b="1" dirty="0">
                  <a:solidFill>
                    <a:srgbClr val="000000"/>
                  </a:solidFill>
                  <a:latin typeface="Arial" panose="020B0604020202020204" pitchFamily="34" charset="0"/>
                  <a:ea typeface="HGPｺﾞｼｯｸE" panose="020B0900000000000000" pitchFamily="50" charset="-128"/>
                </a:rPr>
                <a:t>Overseas</a:t>
              </a:r>
            </a:p>
            <a:p>
              <a:pPr algn="ctr">
                <a:lnSpc>
                  <a:spcPts val="1846"/>
                </a:lnSpc>
                <a:spcBef>
                  <a:spcPct val="0"/>
                </a:spcBef>
                <a:buFontTx/>
                <a:buNone/>
              </a:pPr>
              <a:r>
                <a:rPr lang="en-US" altLang="ja-JP" sz="2031" b="1" dirty="0">
                  <a:solidFill>
                    <a:srgbClr val="000000"/>
                  </a:solidFill>
                  <a:latin typeface="Arial" panose="020B0604020202020204" pitchFamily="34" charset="0"/>
                  <a:ea typeface="HGPｺﾞｼｯｸE" panose="020B0900000000000000" pitchFamily="50" charset="-128"/>
                </a:rPr>
                <a:t>9.6%</a:t>
              </a:r>
              <a:endParaRPr lang="en-US" altLang="ja-JP" sz="2031" b="1" dirty="0">
                <a:solidFill>
                  <a:prstClr val="black"/>
                </a:solidFill>
                <a:latin typeface="Arial" panose="020B0604020202020204" pitchFamily="34" charset="0"/>
                <a:ea typeface="HGPｺﾞｼｯｸE" panose="020B0900000000000000" pitchFamily="50" charset="-128"/>
              </a:endParaRPr>
            </a:p>
          </p:txBody>
        </p:sp>
        <p:sp>
          <p:nvSpPr>
            <p:cNvPr id="12292" name="Rectangle 15"/>
            <p:cNvSpPr>
              <a:spLocks noChangeArrowheads="1"/>
            </p:cNvSpPr>
            <p:nvPr/>
          </p:nvSpPr>
          <p:spPr bwMode="auto">
            <a:xfrm>
              <a:off x="2428358" y="3810000"/>
              <a:ext cx="1104470" cy="56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lnSpc>
                  <a:spcPts val="2215"/>
                </a:lnSpc>
                <a:spcBef>
                  <a:spcPct val="0"/>
                </a:spcBef>
                <a:buFontTx/>
                <a:buNone/>
              </a:pPr>
              <a:r>
                <a:rPr lang="en-US" altLang="ja-JP" sz="2215" b="1">
                  <a:solidFill>
                    <a:srgbClr val="000000"/>
                  </a:solidFill>
                  <a:latin typeface="Arial" panose="020B0604020202020204" pitchFamily="34" charset="0"/>
                  <a:ea typeface="HGPｺﾞｼｯｸE" panose="020B0900000000000000" pitchFamily="50" charset="-128"/>
                </a:rPr>
                <a:t>Institute</a:t>
              </a:r>
            </a:p>
            <a:p>
              <a:pPr algn="ctr">
                <a:lnSpc>
                  <a:spcPts val="2215"/>
                </a:lnSpc>
                <a:spcBef>
                  <a:spcPct val="0"/>
                </a:spcBef>
                <a:buFontTx/>
                <a:buNone/>
              </a:pPr>
              <a:r>
                <a:rPr lang="en-US" altLang="ja-JP" sz="2215" b="1">
                  <a:solidFill>
                    <a:srgbClr val="000000"/>
                  </a:solidFill>
                  <a:latin typeface="Arial" panose="020B0604020202020204" pitchFamily="34" charset="0"/>
                  <a:ea typeface="HGPｺﾞｼｯｸE" panose="020B0900000000000000" pitchFamily="50" charset="-128"/>
                </a:rPr>
                <a:t>8.0%</a:t>
              </a:r>
              <a:endParaRPr lang="en-US" altLang="ja-JP" sz="2215" b="1">
                <a:solidFill>
                  <a:prstClr val="black"/>
                </a:solidFill>
                <a:latin typeface="Arial" panose="020B0604020202020204" pitchFamily="34" charset="0"/>
                <a:ea typeface="HGPｺﾞｼｯｸE" panose="020B0900000000000000" pitchFamily="50" charset="-128"/>
              </a:endParaRPr>
            </a:p>
          </p:txBody>
        </p:sp>
        <p:sp>
          <p:nvSpPr>
            <p:cNvPr id="12293" name="Rectangle 16"/>
            <p:cNvSpPr>
              <a:spLocks noChangeArrowheads="1"/>
            </p:cNvSpPr>
            <p:nvPr/>
          </p:nvSpPr>
          <p:spPr bwMode="auto">
            <a:xfrm>
              <a:off x="3583766" y="4674577"/>
              <a:ext cx="2061462" cy="818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lnSpc>
                  <a:spcPct val="80000"/>
                </a:lnSpc>
                <a:spcBef>
                  <a:spcPct val="0"/>
                </a:spcBef>
                <a:buFontTx/>
                <a:buNone/>
              </a:pPr>
              <a:r>
                <a:rPr lang="en-US" altLang="ja-JP" sz="3323" b="1">
                  <a:solidFill>
                    <a:srgbClr val="000000"/>
                  </a:solidFill>
                  <a:latin typeface="Arial" panose="020B0604020202020204" pitchFamily="34" charset="0"/>
                  <a:ea typeface="HGPｺﾞｼｯｸE" panose="020B0900000000000000" pitchFamily="50" charset="-128"/>
                </a:rPr>
                <a:t>University</a:t>
              </a:r>
            </a:p>
            <a:p>
              <a:pPr algn="ctr">
                <a:lnSpc>
                  <a:spcPct val="80000"/>
                </a:lnSpc>
                <a:spcBef>
                  <a:spcPct val="0"/>
                </a:spcBef>
                <a:buFontTx/>
                <a:buNone/>
              </a:pPr>
              <a:r>
                <a:rPr lang="en-US" altLang="ja-JP" sz="3323" b="1">
                  <a:solidFill>
                    <a:srgbClr val="000000"/>
                  </a:solidFill>
                  <a:latin typeface="Arial" panose="020B0604020202020204" pitchFamily="34" charset="0"/>
                  <a:ea typeface="HGPｺﾞｼｯｸE" panose="020B0900000000000000" pitchFamily="50" charset="-128"/>
                </a:rPr>
                <a:t>38.6%</a:t>
              </a:r>
              <a:endParaRPr lang="en-US" altLang="ja-JP" sz="3323" b="1">
                <a:solidFill>
                  <a:prstClr val="black"/>
                </a:solidFill>
                <a:latin typeface="Arial" panose="020B0604020202020204" pitchFamily="34" charset="0"/>
                <a:ea typeface="HGPｺﾞｼｯｸE" panose="020B0900000000000000" pitchFamily="50" charset="-128"/>
              </a:endParaRPr>
            </a:p>
          </p:txBody>
        </p:sp>
        <p:sp>
          <p:nvSpPr>
            <p:cNvPr id="12294" name="Rectangle 17"/>
            <p:cNvSpPr>
              <a:spLocks noChangeArrowheads="1"/>
            </p:cNvSpPr>
            <p:nvPr/>
          </p:nvSpPr>
          <p:spPr bwMode="auto">
            <a:xfrm>
              <a:off x="4728489" y="2759320"/>
              <a:ext cx="1679947" cy="818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lnSpc>
                  <a:spcPct val="80000"/>
                </a:lnSpc>
                <a:spcBef>
                  <a:spcPct val="0"/>
                </a:spcBef>
                <a:buFontTx/>
                <a:buNone/>
              </a:pPr>
              <a:r>
                <a:rPr lang="en-US" altLang="ja-JP" sz="3323" b="1">
                  <a:solidFill>
                    <a:srgbClr val="000000"/>
                  </a:solidFill>
                  <a:latin typeface="Arial" panose="020B0604020202020204" pitchFamily="34" charset="0"/>
                  <a:ea typeface="HGPｺﾞｼｯｸE" panose="020B0900000000000000" pitchFamily="50" charset="-128"/>
                </a:rPr>
                <a:t>Industry</a:t>
              </a:r>
            </a:p>
            <a:p>
              <a:pPr algn="ctr">
                <a:lnSpc>
                  <a:spcPct val="80000"/>
                </a:lnSpc>
                <a:spcBef>
                  <a:spcPct val="0"/>
                </a:spcBef>
                <a:buFontTx/>
                <a:buNone/>
              </a:pPr>
              <a:r>
                <a:rPr lang="en-US" altLang="ja-JP" sz="3323" b="1">
                  <a:solidFill>
                    <a:srgbClr val="000000"/>
                  </a:solidFill>
                  <a:latin typeface="Arial" panose="020B0604020202020204" pitchFamily="34" charset="0"/>
                  <a:ea typeface="HGPｺﾞｼｯｸE" panose="020B0900000000000000" pitchFamily="50" charset="-128"/>
                </a:rPr>
                <a:t>29.4%</a:t>
              </a:r>
              <a:endParaRPr lang="en-US" altLang="ja-JP" sz="3323" b="1">
                <a:solidFill>
                  <a:prstClr val="black"/>
                </a:solidFill>
                <a:latin typeface="Arial" panose="020B0604020202020204" pitchFamily="34" charset="0"/>
                <a:ea typeface="HGPｺﾞｼｯｸE" panose="020B0900000000000000" pitchFamily="50" charset="-128"/>
              </a:endParaRPr>
            </a:p>
          </p:txBody>
        </p:sp>
        <p:sp>
          <p:nvSpPr>
            <p:cNvPr id="12299" name="Rectangle 101"/>
            <p:cNvSpPr>
              <a:spLocks noChangeArrowheads="1"/>
            </p:cNvSpPr>
            <p:nvPr/>
          </p:nvSpPr>
          <p:spPr bwMode="auto">
            <a:xfrm>
              <a:off x="3235662" y="2073520"/>
              <a:ext cx="902491" cy="61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lnSpc>
                  <a:spcPct val="90000"/>
                </a:lnSpc>
                <a:spcBef>
                  <a:spcPct val="0"/>
                </a:spcBef>
                <a:buFontTx/>
                <a:buNone/>
              </a:pPr>
              <a:r>
                <a:rPr lang="en-US" altLang="ja-JP" sz="2215" b="1">
                  <a:solidFill>
                    <a:srgbClr val="000000"/>
                  </a:solidFill>
                  <a:latin typeface="HGPｺﾞｼｯｸE" panose="020B0900000000000000" pitchFamily="50" charset="-128"/>
                  <a:ea typeface="HGPｺﾞｼｯｸE" panose="020B0900000000000000" pitchFamily="50" charset="-128"/>
                </a:rPr>
                <a:t>JAEA</a:t>
              </a:r>
            </a:p>
            <a:p>
              <a:pPr algn="ctr">
                <a:lnSpc>
                  <a:spcPct val="90000"/>
                </a:lnSpc>
                <a:spcBef>
                  <a:spcPct val="0"/>
                </a:spcBef>
                <a:buFontTx/>
                <a:buNone/>
              </a:pPr>
              <a:r>
                <a:rPr lang="ja-JP" altLang="en-US" sz="2215" b="1">
                  <a:solidFill>
                    <a:srgbClr val="000000"/>
                  </a:solidFill>
                  <a:latin typeface="HGPｺﾞｼｯｸE" panose="020B0900000000000000" pitchFamily="50" charset="-128"/>
                  <a:ea typeface="HGPｺﾞｼｯｸE" panose="020B0900000000000000" pitchFamily="50" charset="-128"/>
                </a:rPr>
                <a:t>１２</a:t>
              </a:r>
              <a:r>
                <a:rPr lang="en-US" altLang="ja-JP" sz="2215" b="1">
                  <a:solidFill>
                    <a:srgbClr val="000000"/>
                  </a:solidFill>
                  <a:latin typeface="HGPｺﾞｼｯｸE" panose="020B0900000000000000" pitchFamily="50" charset="-128"/>
                  <a:ea typeface="HGPｺﾞｼｯｸE" panose="020B0900000000000000" pitchFamily="50" charset="-128"/>
                </a:rPr>
                <a:t>.</a:t>
              </a:r>
              <a:r>
                <a:rPr lang="ja-JP" altLang="en-US" sz="2215" b="1">
                  <a:solidFill>
                    <a:srgbClr val="000000"/>
                  </a:solidFill>
                  <a:latin typeface="HGPｺﾞｼｯｸE" panose="020B0900000000000000" pitchFamily="50" charset="-128"/>
                  <a:ea typeface="HGPｺﾞｼｯｸE" panose="020B0900000000000000" pitchFamily="50" charset="-128"/>
                </a:rPr>
                <a:t>０％</a:t>
              </a:r>
              <a:endParaRPr lang="ja-JP" altLang="en-US" sz="2215" b="1">
                <a:solidFill>
                  <a:prstClr val="black"/>
                </a:solidFill>
                <a:latin typeface="HGPｺﾞｼｯｸE" panose="020B0900000000000000" pitchFamily="50" charset="-128"/>
                <a:ea typeface="HGPｺﾞｼｯｸE" panose="020B0900000000000000" pitchFamily="50" charset="-128"/>
              </a:endParaRPr>
            </a:p>
          </p:txBody>
        </p:sp>
        <p:sp>
          <p:nvSpPr>
            <p:cNvPr id="12300" name="Rectangle 102"/>
            <p:cNvSpPr>
              <a:spLocks noChangeArrowheads="1"/>
            </p:cNvSpPr>
            <p:nvPr/>
          </p:nvSpPr>
          <p:spPr bwMode="auto">
            <a:xfrm>
              <a:off x="3380441" y="1266093"/>
              <a:ext cx="1165384" cy="255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lnSpc>
                  <a:spcPct val="90000"/>
                </a:lnSpc>
                <a:spcBef>
                  <a:spcPct val="0"/>
                </a:spcBef>
                <a:buFontTx/>
                <a:buNone/>
              </a:pPr>
              <a:r>
                <a:rPr lang="en-US" altLang="ja-JP" sz="1846" b="1" dirty="0">
                  <a:solidFill>
                    <a:srgbClr val="000000"/>
                  </a:solidFill>
                  <a:latin typeface="HGPｺﾞｼｯｸE" panose="020B0900000000000000" pitchFamily="50" charset="-128"/>
                  <a:ea typeface="HGPｺﾞｼｯｸE" panose="020B0900000000000000" pitchFamily="50" charset="-128"/>
                </a:rPr>
                <a:t>KEK</a:t>
              </a:r>
              <a:r>
                <a:rPr lang="ja-JP" altLang="en-US" sz="1846" b="1" dirty="0">
                  <a:solidFill>
                    <a:srgbClr val="000000"/>
                  </a:solidFill>
                  <a:latin typeface="HGPｺﾞｼｯｸE" panose="020B0900000000000000" pitchFamily="50" charset="-128"/>
                  <a:ea typeface="HGPｺﾞｼｯｸE" panose="020B0900000000000000" pitchFamily="50" charset="-128"/>
                </a:rPr>
                <a:t>：２</a:t>
              </a:r>
              <a:r>
                <a:rPr lang="en-US" altLang="ja-JP" sz="1846" b="1" dirty="0">
                  <a:solidFill>
                    <a:srgbClr val="000000"/>
                  </a:solidFill>
                  <a:latin typeface="HGPｺﾞｼｯｸE" panose="020B0900000000000000" pitchFamily="50" charset="-128"/>
                  <a:ea typeface="HGPｺﾞｼｯｸE" panose="020B0900000000000000" pitchFamily="50" charset="-128"/>
                </a:rPr>
                <a:t>.</a:t>
              </a:r>
              <a:r>
                <a:rPr lang="ja-JP" altLang="en-US" sz="1846" b="1" dirty="0">
                  <a:solidFill>
                    <a:srgbClr val="000000"/>
                  </a:solidFill>
                  <a:latin typeface="HGPｺﾞｼｯｸE" panose="020B0900000000000000" pitchFamily="50" charset="-128"/>
                  <a:ea typeface="HGPｺﾞｼｯｸE" panose="020B0900000000000000" pitchFamily="50" charset="-128"/>
                </a:rPr>
                <a:t>４％</a:t>
              </a:r>
              <a:endParaRPr lang="ja-JP" altLang="en-US" sz="1846" b="1" dirty="0">
                <a:solidFill>
                  <a:prstClr val="black"/>
                </a:solidFill>
                <a:latin typeface="HGPｺﾞｼｯｸE" panose="020B0900000000000000" pitchFamily="50" charset="-128"/>
                <a:ea typeface="HGPｺﾞｼｯｸE" panose="020B0900000000000000" pitchFamily="50" charset="-128"/>
              </a:endParaRPr>
            </a:p>
          </p:txBody>
        </p:sp>
      </p:grpSp>
      <p:cxnSp>
        <p:nvCxnSpPr>
          <p:cNvPr id="21" name="直線コネクタ 20"/>
          <p:cNvCxnSpPr/>
          <p:nvPr/>
        </p:nvCxnSpPr>
        <p:spPr>
          <a:xfrm>
            <a:off x="502444" y="825716"/>
            <a:ext cx="8064896"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67142"/>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3"/>
          <p:cNvSpPr txBox="1">
            <a:spLocks/>
          </p:cNvSpPr>
          <p:nvPr/>
        </p:nvSpPr>
        <p:spPr>
          <a:xfrm>
            <a:off x="422" y="116632"/>
            <a:ext cx="9143578" cy="648072"/>
          </a:xfrm>
          <a:prstGeom prst="rect">
            <a:avLst/>
          </a:prstGeom>
          <a:solidFill>
            <a:srgbClr val="FFFFFF"/>
          </a:solidFill>
          <a:ln>
            <a:noFill/>
          </a:ln>
          <a:effectLst/>
        </p:spPr>
        <p:style>
          <a:lnRef idx="3">
            <a:schemeClr val="lt1"/>
          </a:lnRef>
          <a:fillRef idx="1">
            <a:schemeClr val="accent3"/>
          </a:fillRef>
          <a:effectRef idx="1">
            <a:schemeClr val="accent3"/>
          </a:effectRef>
          <a:fontRef idx="minor">
            <a:schemeClr val="lt1"/>
          </a:fontRef>
        </p:style>
        <p:txBody>
          <a:bodyPr vert="horz" lIns="91436" tIns="45716" rIns="91436" bIns="45716"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b="1" dirty="0" smtClean="0">
                <a:solidFill>
                  <a:srgbClr val="000000"/>
                </a:solidFill>
                <a:latin typeface="Arial" panose="020B0604020202020204" pitchFamily="34" charset="0"/>
                <a:ea typeface="ＭＳ Ｐゴシック" panose="020B0600070205080204" pitchFamily="50" charset="-128"/>
                <a:cs typeface="Arial" panose="020B0604020202020204" pitchFamily="34" charset="0"/>
              </a:rPr>
              <a:t>Activities in MLF (1)</a:t>
            </a:r>
            <a:endParaRPr lang="ja-JP" altLang="en-US" sz="2900" b="1" dirty="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Rectangle 9"/>
          <p:cNvSpPr>
            <a:spLocks noChangeArrowheads="1"/>
          </p:cNvSpPr>
          <p:nvPr/>
        </p:nvSpPr>
        <p:spPr bwMode="auto">
          <a:xfrm>
            <a:off x="0" y="41148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2296" tIns="41148" rIns="82296" bIns="41148" numCol="1" anchor="t" anchorCtr="0" compatLnSpc="1">
            <a:prstTxWarp prst="textNoShape">
              <a:avLst/>
            </a:prstTxWarp>
          </a:bodyPr>
          <a:lstStyle/>
          <a:p>
            <a:endParaRPr lang="ja-JP" altLang="en-US">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24" name="直線コネクタ 23"/>
          <p:cNvCxnSpPr/>
          <p:nvPr/>
        </p:nvCxnSpPr>
        <p:spPr>
          <a:xfrm flipV="1">
            <a:off x="251520" y="764704"/>
            <a:ext cx="8387828" cy="1446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1412776"/>
            <a:ext cx="3614359" cy="5112568"/>
          </a:xfrm>
          <a:prstGeom prst="rect">
            <a:avLst/>
          </a:prstGeom>
        </p:spPr>
      </p:pic>
      <p:sp>
        <p:nvSpPr>
          <p:cNvPr id="5" name="テキスト ボックス 4"/>
          <p:cNvSpPr txBox="1"/>
          <p:nvPr/>
        </p:nvSpPr>
        <p:spPr>
          <a:xfrm>
            <a:off x="539552" y="980728"/>
            <a:ext cx="4896544" cy="3046988"/>
          </a:xfrm>
          <a:prstGeom prst="rect">
            <a:avLst/>
          </a:prstGeom>
          <a:noFill/>
        </p:spPr>
        <p:txBody>
          <a:bodyPr wrap="square" rtlCol="0">
            <a:spAutoFit/>
          </a:bodyPr>
          <a:lstStyle/>
          <a:p>
            <a:pPr fontAlgn="base">
              <a:spcBef>
                <a:spcPct val="0"/>
              </a:spcBef>
              <a:spcAft>
                <a:spcPct val="0"/>
              </a:spcAft>
            </a:pPr>
            <a:r>
              <a:rPr lang="en-US" altLang="ja-JP" sz="2000" b="1" dirty="0">
                <a:solidFill>
                  <a:srgbClr val="000000"/>
                </a:solidFill>
                <a:ea typeface="Osaka"/>
                <a:cs typeface="Osaka"/>
              </a:rPr>
              <a:t>The 9</a:t>
            </a:r>
            <a:r>
              <a:rPr lang="en-US" altLang="ja-JP" sz="2000" b="1" baseline="30000" dirty="0">
                <a:solidFill>
                  <a:srgbClr val="000000"/>
                </a:solidFill>
                <a:ea typeface="Osaka"/>
                <a:cs typeface="Osaka"/>
              </a:rPr>
              <a:t>th</a:t>
            </a:r>
            <a:r>
              <a:rPr lang="en-US" altLang="ja-JP" sz="2000" b="1" dirty="0">
                <a:solidFill>
                  <a:srgbClr val="000000"/>
                </a:solidFill>
                <a:ea typeface="Osaka"/>
                <a:cs typeface="Osaka"/>
              </a:rPr>
              <a:t> AONSA Neutron School and The 2</a:t>
            </a:r>
            <a:r>
              <a:rPr lang="en-US" altLang="ja-JP" sz="2000" b="1" baseline="30000" dirty="0">
                <a:solidFill>
                  <a:srgbClr val="000000"/>
                </a:solidFill>
                <a:ea typeface="Osaka"/>
                <a:cs typeface="Osaka"/>
              </a:rPr>
              <a:t>nd</a:t>
            </a:r>
            <a:r>
              <a:rPr lang="en-US" altLang="ja-JP" sz="2000" b="1" dirty="0">
                <a:solidFill>
                  <a:srgbClr val="000000"/>
                </a:solidFill>
                <a:ea typeface="Osaka"/>
                <a:cs typeface="Osaka"/>
              </a:rPr>
              <a:t> Neutron and </a:t>
            </a:r>
            <a:r>
              <a:rPr lang="en-US" altLang="ja-JP" sz="2000" b="1" dirty="0" err="1">
                <a:solidFill>
                  <a:srgbClr val="000000"/>
                </a:solidFill>
                <a:ea typeface="Osaka"/>
                <a:cs typeface="Osaka"/>
              </a:rPr>
              <a:t>Muon</a:t>
            </a:r>
            <a:r>
              <a:rPr lang="en-US" altLang="ja-JP" sz="2000" b="1" dirty="0">
                <a:solidFill>
                  <a:srgbClr val="000000"/>
                </a:solidFill>
                <a:ea typeface="Osaka"/>
                <a:cs typeface="Osaka"/>
              </a:rPr>
              <a:t> </a:t>
            </a:r>
            <a:r>
              <a:rPr lang="en-US" altLang="ja-JP" sz="2000" b="1" dirty="0" smtClean="0">
                <a:solidFill>
                  <a:srgbClr val="000000"/>
                </a:solidFill>
                <a:ea typeface="Osaka"/>
                <a:cs typeface="Osaka"/>
              </a:rPr>
              <a:t>School will </a:t>
            </a:r>
            <a:r>
              <a:rPr lang="en-US" altLang="ja-JP" sz="2000" b="1" dirty="0">
                <a:solidFill>
                  <a:srgbClr val="000000"/>
                </a:solidFill>
                <a:ea typeface="Osaka"/>
                <a:cs typeface="Osaka"/>
              </a:rPr>
              <a:t>be Jointly organized </a:t>
            </a:r>
            <a:r>
              <a:rPr lang="en-US" altLang="ja-JP" sz="2000" b="1" dirty="0" smtClean="0">
                <a:solidFill>
                  <a:srgbClr val="000000"/>
                </a:solidFill>
                <a:ea typeface="Osaka"/>
                <a:cs typeface="Osaka"/>
              </a:rPr>
              <a:t>in </a:t>
            </a:r>
            <a:r>
              <a:rPr lang="en-US" altLang="ja-JP" sz="2000" b="1" dirty="0">
                <a:solidFill>
                  <a:srgbClr val="000000"/>
                </a:solidFill>
                <a:ea typeface="Osaka"/>
                <a:cs typeface="Osaka"/>
              </a:rPr>
              <a:t>Japan. </a:t>
            </a:r>
          </a:p>
          <a:p>
            <a:pPr fontAlgn="base">
              <a:spcBef>
                <a:spcPct val="0"/>
              </a:spcBef>
              <a:spcAft>
                <a:spcPct val="0"/>
              </a:spcAft>
            </a:pPr>
            <a:endParaRPr lang="en-US" altLang="ja-JP" sz="1000" b="1" dirty="0" smtClean="0">
              <a:solidFill>
                <a:srgbClr val="000000"/>
              </a:solidFill>
              <a:ea typeface="Osaka"/>
              <a:cs typeface="Osaka"/>
            </a:endParaRPr>
          </a:p>
          <a:p>
            <a:pPr marL="285750" indent="-285750" fontAlgn="base">
              <a:spcBef>
                <a:spcPct val="0"/>
              </a:spcBef>
              <a:spcAft>
                <a:spcPct val="0"/>
              </a:spcAft>
              <a:buFont typeface="Wingdings" charset="2"/>
              <a:buChar char="ü"/>
            </a:pPr>
            <a:r>
              <a:rPr lang="en-US" altLang="ja-JP" sz="1600" dirty="0" smtClean="0">
                <a:solidFill>
                  <a:srgbClr val="000000"/>
                </a:solidFill>
                <a:ea typeface="Osaka"/>
                <a:cs typeface="Osaka"/>
              </a:rPr>
              <a:t>time</a:t>
            </a:r>
            <a:r>
              <a:rPr lang="en-US" altLang="ja-JP" sz="1600" dirty="0">
                <a:solidFill>
                  <a:srgbClr val="000000"/>
                </a:solidFill>
                <a:ea typeface="Osaka"/>
                <a:cs typeface="Osaka"/>
              </a:rPr>
              <a:t>: 	</a:t>
            </a:r>
            <a:r>
              <a:rPr lang="ja-JP" altLang="en-US" sz="1600" dirty="0">
                <a:solidFill>
                  <a:srgbClr val="000000"/>
                </a:solidFill>
                <a:ea typeface="Osaka"/>
                <a:cs typeface="Osaka"/>
              </a:rPr>
              <a:t>　　　　</a:t>
            </a:r>
            <a:r>
              <a:rPr lang="en-US" altLang="ja-JP" sz="1600" dirty="0">
                <a:solidFill>
                  <a:srgbClr val="000000"/>
                </a:solidFill>
                <a:ea typeface="Osaka"/>
                <a:cs typeface="Osaka"/>
              </a:rPr>
              <a:t>November 16 </a:t>
            </a:r>
            <a:r>
              <a:rPr lang="en-US" altLang="ja-JP" sz="1600" dirty="0" smtClean="0">
                <a:solidFill>
                  <a:srgbClr val="000000"/>
                </a:solidFill>
                <a:ea typeface="Osaka"/>
                <a:cs typeface="Osaka"/>
              </a:rPr>
              <a:t>-20</a:t>
            </a:r>
            <a:r>
              <a:rPr lang="en-US" altLang="ja-JP" sz="1600" dirty="0">
                <a:solidFill>
                  <a:srgbClr val="000000"/>
                </a:solidFill>
                <a:ea typeface="Osaka"/>
                <a:cs typeface="Osaka"/>
              </a:rPr>
              <a:t>, 2017</a:t>
            </a:r>
          </a:p>
          <a:p>
            <a:pPr marL="285750" indent="-285750" fontAlgn="base">
              <a:spcBef>
                <a:spcPct val="0"/>
              </a:spcBef>
              <a:spcAft>
                <a:spcPct val="0"/>
              </a:spcAft>
              <a:buFont typeface="Wingdings" charset="2"/>
              <a:buChar char="ü"/>
            </a:pPr>
            <a:r>
              <a:rPr lang="en-US" altLang="ja-JP" sz="1600" dirty="0">
                <a:solidFill>
                  <a:srgbClr val="000000"/>
                </a:solidFill>
                <a:ea typeface="Osaka"/>
                <a:cs typeface="Osaka"/>
              </a:rPr>
              <a:t>Place:	 </a:t>
            </a:r>
            <a:r>
              <a:rPr lang="ja-JP" altLang="en-US" sz="1600" dirty="0">
                <a:solidFill>
                  <a:srgbClr val="000000"/>
                </a:solidFill>
                <a:ea typeface="Osaka"/>
                <a:cs typeface="Osaka"/>
              </a:rPr>
              <a:t>　　　</a:t>
            </a:r>
            <a:r>
              <a:rPr lang="en-US" altLang="ja-JP" sz="1600" dirty="0">
                <a:solidFill>
                  <a:srgbClr val="000000"/>
                </a:solidFill>
                <a:ea typeface="Osaka"/>
                <a:cs typeface="Osaka"/>
              </a:rPr>
              <a:t>J-PARC </a:t>
            </a:r>
            <a:r>
              <a:rPr lang="en-US" altLang="ja-JP" sz="1600" dirty="0" smtClean="0">
                <a:solidFill>
                  <a:srgbClr val="000000"/>
                </a:solidFill>
                <a:ea typeface="Osaka"/>
                <a:cs typeface="Osaka"/>
              </a:rPr>
              <a:t>MLF</a:t>
            </a:r>
          </a:p>
          <a:p>
            <a:pPr marL="285750" indent="-285750" fontAlgn="base">
              <a:spcBef>
                <a:spcPct val="0"/>
              </a:spcBef>
              <a:spcAft>
                <a:spcPct val="0"/>
              </a:spcAft>
              <a:buFont typeface="Wingdings" charset="2"/>
              <a:buChar char="ü"/>
            </a:pPr>
            <a:r>
              <a:rPr lang="en-US" altLang="ja-JP" sz="1600" dirty="0" smtClean="0">
                <a:solidFill>
                  <a:srgbClr val="000000"/>
                </a:solidFill>
                <a:ea typeface="Osaka"/>
                <a:cs typeface="Osaka"/>
              </a:rPr>
              <a:t>Principal</a:t>
            </a:r>
            <a:r>
              <a:rPr lang="en-US" altLang="ja-JP" sz="1600" dirty="0">
                <a:solidFill>
                  <a:srgbClr val="000000"/>
                </a:solidFill>
                <a:ea typeface="Osaka"/>
                <a:cs typeface="Osaka"/>
              </a:rPr>
              <a:t>: </a:t>
            </a:r>
            <a:r>
              <a:rPr lang="ja-JP" altLang="en-US" sz="1600" dirty="0">
                <a:solidFill>
                  <a:srgbClr val="000000"/>
                </a:solidFill>
                <a:ea typeface="Osaka"/>
                <a:cs typeface="Osaka"/>
              </a:rPr>
              <a:t>　</a:t>
            </a:r>
            <a:r>
              <a:rPr lang="en-US" altLang="ja-JP" sz="1600" dirty="0">
                <a:solidFill>
                  <a:srgbClr val="000000"/>
                </a:solidFill>
                <a:ea typeface="Osaka"/>
                <a:cs typeface="Osaka"/>
              </a:rPr>
              <a:t>professor Y. </a:t>
            </a:r>
            <a:r>
              <a:rPr lang="en-US" altLang="ja-JP" sz="1600" dirty="0" err="1">
                <a:solidFill>
                  <a:srgbClr val="000000"/>
                </a:solidFill>
                <a:ea typeface="Osaka"/>
                <a:cs typeface="Osaka"/>
              </a:rPr>
              <a:t>Kiyanagi</a:t>
            </a:r>
            <a:r>
              <a:rPr lang="ja-JP" altLang="en-US" sz="1600" dirty="0">
                <a:solidFill>
                  <a:srgbClr val="000000"/>
                </a:solidFill>
                <a:ea typeface="Osaka"/>
                <a:cs typeface="Osaka"/>
              </a:rPr>
              <a:t>　</a:t>
            </a:r>
            <a:r>
              <a:rPr lang="en-US" altLang="ja-JP" sz="1600" dirty="0">
                <a:solidFill>
                  <a:srgbClr val="000000"/>
                </a:solidFill>
                <a:ea typeface="Osaka"/>
                <a:cs typeface="Osaka"/>
              </a:rPr>
              <a:t> </a:t>
            </a:r>
            <a:r>
              <a:rPr lang="en-US" altLang="ja-JP" sz="1600" dirty="0" smtClean="0">
                <a:solidFill>
                  <a:srgbClr val="000000"/>
                </a:solidFill>
                <a:ea typeface="Osaka"/>
                <a:cs typeface="Osaka"/>
              </a:rPr>
              <a:t>(</a:t>
            </a:r>
            <a:r>
              <a:rPr lang="en-US" altLang="ja-JP" sz="1600" dirty="0">
                <a:solidFill>
                  <a:srgbClr val="000000"/>
                </a:solidFill>
                <a:ea typeface="Osaka"/>
                <a:cs typeface="Osaka"/>
              </a:rPr>
              <a:t>president of JSNS</a:t>
            </a:r>
            <a:r>
              <a:rPr lang="en-US" altLang="ja-JP" sz="1600" dirty="0" smtClean="0">
                <a:solidFill>
                  <a:srgbClr val="000000"/>
                </a:solidFill>
                <a:ea typeface="Osaka"/>
                <a:cs typeface="Osaka"/>
              </a:rPr>
              <a:t>)</a:t>
            </a:r>
          </a:p>
          <a:p>
            <a:pPr marL="285750" indent="-285750" fontAlgn="base">
              <a:spcBef>
                <a:spcPct val="0"/>
              </a:spcBef>
              <a:spcAft>
                <a:spcPct val="0"/>
              </a:spcAft>
              <a:buFont typeface="Wingdings" charset="2"/>
              <a:buChar char="ü"/>
            </a:pPr>
            <a:r>
              <a:rPr lang="en-US" altLang="ja-JP" sz="1600" dirty="0">
                <a:solidFill>
                  <a:srgbClr val="000000"/>
                </a:solidFill>
                <a:ea typeface="Osaka"/>
                <a:cs typeface="Osaka"/>
              </a:rPr>
              <a:t>Number of participants: </a:t>
            </a:r>
            <a:r>
              <a:rPr lang="ja-JP" altLang="en-US" sz="1600" dirty="0">
                <a:solidFill>
                  <a:srgbClr val="000000"/>
                </a:solidFill>
                <a:ea typeface="Osaka"/>
                <a:cs typeface="Osaka"/>
              </a:rPr>
              <a:t>　</a:t>
            </a:r>
            <a:r>
              <a:rPr lang="en-US" altLang="ja-JP" sz="1600" dirty="0">
                <a:solidFill>
                  <a:srgbClr val="000000"/>
                </a:solidFill>
                <a:ea typeface="Osaka"/>
                <a:cs typeface="Osaka"/>
              </a:rPr>
              <a:t>49 from 13 countries</a:t>
            </a:r>
          </a:p>
          <a:p>
            <a:pPr marL="457200" lvl="2"/>
            <a:r>
              <a:rPr lang="en-US" altLang="ja-JP" sz="1400" dirty="0" smtClean="0"/>
              <a:t>Japan</a:t>
            </a:r>
            <a:r>
              <a:rPr lang="en-US" altLang="ja-JP" sz="1400" dirty="0"/>
              <a:t>(9), Korea(10), India(5), Australia(5),  Thailand(5), China(4), Indonesia(4), Malaysia(2), Nepal(1), New Zealand(1), Russia(1), Taiwan(1), Vietnam(1) </a:t>
            </a:r>
          </a:p>
          <a:p>
            <a:pPr marL="285750" indent="-285750" fontAlgn="base">
              <a:spcBef>
                <a:spcPct val="0"/>
              </a:spcBef>
              <a:spcAft>
                <a:spcPct val="0"/>
              </a:spcAft>
              <a:buFont typeface="Wingdings" charset="2"/>
              <a:buChar char="ü"/>
            </a:pPr>
            <a:endParaRPr lang="en-US" altLang="ja-JP" sz="1600" dirty="0">
              <a:solidFill>
                <a:srgbClr val="000000"/>
              </a:solidFill>
              <a:ea typeface="Osaka"/>
              <a:cs typeface="Osaka"/>
            </a:endParaRPr>
          </a:p>
        </p:txBody>
      </p:sp>
      <p:pic>
        <p:nvPicPr>
          <p:cNvPr id="2" name="図 1" descr="112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4149080"/>
            <a:ext cx="3960440" cy="2632528"/>
          </a:xfrm>
          <a:prstGeom prst="rect">
            <a:avLst/>
          </a:prstGeom>
        </p:spPr>
      </p:pic>
    </p:spTree>
    <p:extLst>
      <p:ext uri="{BB962C8B-B14F-4D97-AF65-F5344CB8AC3E}">
        <p14:creationId xmlns:p14="http://schemas.microsoft.com/office/powerpoint/2010/main" val="3317010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スライド2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4653376"/>
            <a:ext cx="2880000" cy="2160000"/>
          </a:xfrm>
          <a:prstGeom prst="rect">
            <a:avLst/>
          </a:prstGeom>
          <a:ln>
            <a:noFill/>
          </a:ln>
          <a:effectLst>
            <a:outerShdw blurRad="190500" algn="tl" rotWithShape="0">
              <a:srgbClr val="000000">
                <a:alpha val="70000"/>
              </a:srgbClr>
            </a:outerShdw>
          </a:effectLst>
        </p:spPr>
      </p:pic>
      <p:pic>
        <p:nvPicPr>
          <p:cNvPr id="12" name="図 11" descr="スライド2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28510">
            <a:off x="400533" y="4164539"/>
            <a:ext cx="2880000" cy="2160000"/>
          </a:xfrm>
          <a:prstGeom prst="rect">
            <a:avLst/>
          </a:prstGeom>
          <a:ln>
            <a:noFill/>
          </a:ln>
          <a:effectLst>
            <a:outerShdw blurRad="190500" algn="tl" rotWithShape="0">
              <a:srgbClr val="000000">
                <a:alpha val="70000"/>
              </a:srgbClr>
            </a:outerShdw>
          </a:effectLst>
        </p:spPr>
      </p:pic>
      <p:pic>
        <p:nvPicPr>
          <p:cNvPr id="10" name="図 9" descr="スライド2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08873">
            <a:off x="5671663" y="1499226"/>
            <a:ext cx="2880000" cy="2160000"/>
          </a:xfrm>
          <a:prstGeom prst="rect">
            <a:avLst/>
          </a:prstGeom>
          <a:ln>
            <a:noFill/>
          </a:ln>
          <a:effectLst>
            <a:outerShdw blurRad="190500" algn="tl" rotWithShape="0">
              <a:srgbClr val="000000">
                <a:alpha val="70000"/>
              </a:srgbClr>
            </a:outerShdw>
          </a:effectLst>
        </p:spPr>
      </p:pic>
      <p:sp>
        <p:nvSpPr>
          <p:cNvPr id="2" name="タイトル 1"/>
          <p:cNvSpPr>
            <a:spLocks noGrp="1"/>
          </p:cNvSpPr>
          <p:nvPr>
            <p:ph type="title"/>
          </p:nvPr>
        </p:nvSpPr>
        <p:spPr>
          <a:xfrm>
            <a:off x="467544" y="188640"/>
            <a:ext cx="8424479" cy="864096"/>
          </a:xfrm>
          <a:solidFill>
            <a:srgbClr val="FFFFFF"/>
          </a:solidFill>
          <a:ln>
            <a:solidFill>
              <a:srgbClr val="FFFFFF"/>
            </a:solidFill>
          </a:ln>
        </p:spPr>
        <p:txBody>
          <a:bodyPr>
            <a:noAutofit/>
          </a:bodyPr>
          <a:lstStyle/>
          <a:p>
            <a:pPr>
              <a:lnSpc>
                <a:spcPct val="80000"/>
              </a:lnSpc>
            </a:pPr>
            <a:r>
              <a:rPr lang="en-US" altLang="ja-JP" sz="3600" b="1" dirty="0" smtClean="0"/>
              <a:t>Improving</a:t>
            </a:r>
            <a:r>
              <a:rPr lang="ja-JP" altLang="en-US" sz="3600" b="1" dirty="0" smtClean="0"/>
              <a:t> </a:t>
            </a:r>
            <a:r>
              <a:rPr lang="en-US" altLang="ja-JP" sz="3600" b="1" dirty="0" smtClean="0"/>
              <a:t>MLF</a:t>
            </a:r>
            <a:r>
              <a:rPr lang="ja-JP" altLang="en-US" sz="3600" b="1" dirty="0" smtClean="0"/>
              <a:t> </a:t>
            </a:r>
            <a:r>
              <a:rPr lang="en-US" altLang="ja-JP" sz="3600" b="1" dirty="0" smtClean="0"/>
              <a:t>to</a:t>
            </a:r>
            <a:r>
              <a:rPr lang="ja-JP" altLang="en-US" sz="3600" b="1" dirty="0" smtClean="0"/>
              <a:t> </a:t>
            </a:r>
            <a:r>
              <a:rPr lang="en-US" altLang="ja-JP" sz="3600" b="1" dirty="0" smtClean="0"/>
              <a:t>produce</a:t>
            </a:r>
            <a:r>
              <a:rPr lang="ja-JP" altLang="en-US" sz="3600" b="1" dirty="0" smtClean="0"/>
              <a:t> </a:t>
            </a:r>
            <a:r>
              <a:rPr lang="en-US" altLang="ja-JP" sz="3600" b="1" dirty="0"/>
              <a:t>high quality scientific outcomes</a:t>
            </a:r>
            <a:endParaRPr lang="ja-JP" altLang="en-US" sz="3600" b="1" dirty="0"/>
          </a:p>
        </p:txBody>
      </p:sp>
      <p:cxnSp>
        <p:nvCxnSpPr>
          <p:cNvPr id="6" name="直線コネクタ 5"/>
          <p:cNvCxnSpPr/>
          <p:nvPr/>
        </p:nvCxnSpPr>
        <p:spPr>
          <a:xfrm>
            <a:off x="266352" y="1124744"/>
            <a:ext cx="8496944"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7"/>
          <p:cNvSpPr>
            <a:spLocks noGrp="1"/>
          </p:cNvSpPr>
          <p:nvPr>
            <p:ph type="sldNum" sz="quarter" idx="12"/>
          </p:nvPr>
        </p:nvSpPr>
        <p:spPr>
          <a:xfrm>
            <a:off x="6481192" y="6356350"/>
            <a:ext cx="2133600" cy="365125"/>
          </a:xfrm>
        </p:spPr>
        <p:txBody>
          <a:bodyPr/>
          <a:lstStyle/>
          <a:p>
            <a:fld id="{0CB7CED6-8D6E-8149-A45E-617D686FEA11}" type="slidenum">
              <a:rPr lang="ja-JP" altLang="en-US" smtClean="0">
                <a:solidFill>
                  <a:prstClr val="black">
                    <a:tint val="75000"/>
                  </a:prstClr>
                </a:solidFill>
                <a:latin typeface="Calibri"/>
                <a:ea typeface="ＭＳ Ｐゴシック"/>
              </a:rPr>
              <a:pPr/>
              <a:t>19</a:t>
            </a:fld>
            <a:endParaRPr lang="ja-JP" altLang="en-US" dirty="0">
              <a:solidFill>
                <a:prstClr val="black">
                  <a:tint val="75000"/>
                </a:prstClr>
              </a:solidFill>
              <a:latin typeface="Calibri"/>
              <a:ea typeface="ＭＳ Ｐゴシック"/>
            </a:endParaRPr>
          </a:p>
        </p:txBody>
      </p:sp>
      <p:pic>
        <p:nvPicPr>
          <p:cNvPr id="9" name="図 8" descr="スライド2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1412776"/>
            <a:ext cx="4032448" cy="3024336"/>
          </a:xfrm>
          <a:prstGeom prst="rect">
            <a:avLst/>
          </a:prstGeom>
          <a:ln>
            <a:noFill/>
          </a:ln>
          <a:effectLst>
            <a:outerShdw blurRad="190500" algn="tl" rotWithShape="0">
              <a:srgbClr val="000000">
                <a:alpha val="70000"/>
              </a:srgbClr>
            </a:outerShdw>
          </a:effectLst>
        </p:spPr>
      </p:pic>
      <p:sp>
        <p:nvSpPr>
          <p:cNvPr id="13" name="テキスト ボックス 12"/>
          <p:cNvSpPr txBox="1"/>
          <p:nvPr/>
        </p:nvSpPr>
        <p:spPr>
          <a:xfrm>
            <a:off x="4499992" y="1340768"/>
            <a:ext cx="2696872" cy="400110"/>
          </a:xfrm>
          <a:prstGeom prst="rect">
            <a:avLst/>
          </a:prstGeom>
          <a:solidFill>
            <a:srgbClr val="CCFFCC"/>
          </a:solidFill>
        </p:spPr>
        <p:txBody>
          <a:bodyPr wrap="none" rtlCol="0">
            <a:spAutoFit/>
          </a:bodyPr>
          <a:lstStyle/>
          <a:p>
            <a:r>
              <a:rPr kumimoji="1" lang="en-US" altLang="ja-JP" sz="2000" dirty="0" smtClean="0"/>
              <a:t>12 press release in 2016 </a:t>
            </a:r>
            <a:endParaRPr kumimoji="1" lang="ja-JP" altLang="en-US" sz="2000" dirty="0"/>
          </a:p>
        </p:txBody>
      </p:sp>
      <p:sp>
        <p:nvSpPr>
          <p:cNvPr id="16" name="テキスト ボックス 15"/>
          <p:cNvSpPr txBox="1"/>
          <p:nvPr/>
        </p:nvSpPr>
        <p:spPr>
          <a:xfrm>
            <a:off x="4499992" y="1916832"/>
            <a:ext cx="2696872" cy="400110"/>
          </a:xfrm>
          <a:prstGeom prst="rect">
            <a:avLst/>
          </a:prstGeom>
          <a:solidFill>
            <a:srgbClr val="CCFFCC"/>
          </a:solidFill>
        </p:spPr>
        <p:txBody>
          <a:bodyPr wrap="none" rtlCol="0">
            <a:spAutoFit/>
          </a:bodyPr>
          <a:lstStyle/>
          <a:p>
            <a:r>
              <a:rPr kumimoji="1" lang="en-US" altLang="ja-JP" sz="2000" dirty="0" smtClean="0"/>
              <a:t>12 press release in 2017</a:t>
            </a:r>
            <a:endParaRPr kumimoji="1" lang="ja-JP" altLang="en-US" sz="2000" dirty="0"/>
          </a:p>
        </p:txBody>
      </p:sp>
      <p:grpSp>
        <p:nvGrpSpPr>
          <p:cNvPr id="14" name="図形グループ 13"/>
          <p:cNvGrpSpPr/>
          <p:nvPr/>
        </p:nvGrpSpPr>
        <p:grpSpPr>
          <a:xfrm>
            <a:off x="4788024" y="3933056"/>
            <a:ext cx="4210814" cy="2816384"/>
            <a:chOff x="438568" y="1106061"/>
            <a:chExt cx="4210814" cy="2816384"/>
          </a:xfrm>
        </p:grpSpPr>
        <p:sp>
          <p:nvSpPr>
            <p:cNvPr id="15" name="正方形/長方形 14">
              <a:extLst>
                <a:ext uri="{FF2B5EF4-FFF2-40B4-BE49-F238E27FC236}">
                  <a16:creationId xmlns:a16="http://schemas.microsoft.com/office/drawing/2014/main" id="{781FB413-78E2-4281-920E-547F37F3C246}"/>
                </a:ext>
              </a:extLst>
            </p:cNvPr>
            <p:cNvSpPr/>
            <p:nvPr/>
          </p:nvSpPr>
          <p:spPr>
            <a:xfrm>
              <a:off x="3324989" y="1819378"/>
              <a:ext cx="276649" cy="1747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2155777" y="1106061"/>
              <a:ext cx="1107996" cy="276999"/>
            </a:xfrm>
            <a:prstGeom prst="rect">
              <a:avLst/>
            </a:prstGeom>
            <a:noFill/>
            <a:effectLst/>
          </p:spPr>
          <p:style>
            <a:lnRef idx="3">
              <a:schemeClr val="lt1"/>
            </a:lnRef>
            <a:fillRef idx="1">
              <a:schemeClr val="accent2"/>
            </a:fillRef>
            <a:effectRef idx="1">
              <a:schemeClr val="accent2"/>
            </a:effectRef>
            <a:fontRef idx="minor">
              <a:schemeClr val="lt1"/>
            </a:fontRef>
          </p:style>
          <p:txBody>
            <a:bodyPr wrap="none" rtlCol="0">
              <a:spAutoFit/>
            </a:bodyPr>
            <a:lstStyle/>
            <a:p>
              <a:r>
                <a:rPr kumimoji="1" lang="ja-JP" altLang="en-US" sz="1200" dirty="0">
                  <a:solidFill>
                    <a:srgbClr val="000000"/>
                  </a:solidFill>
                </a:rPr>
                <a:t>論文数の</a:t>
              </a:r>
              <a:r>
                <a:rPr kumimoji="1" lang="ja-JP" altLang="en-US" sz="1200" dirty="0" smtClean="0">
                  <a:solidFill>
                    <a:srgbClr val="000000"/>
                  </a:solidFill>
                </a:rPr>
                <a:t>推移</a:t>
              </a:r>
              <a:endParaRPr kumimoji="1" lang="ja-JP" altLang="en-US" sz="1200" dirty="0">
                <a:solidFill>
                  <a:srgbClr val="000000"/>
                </a:solidFill>
              </a:endParaRPr>
            </a:p>
          </p:txBody>
        </p:sp>
        <p:graphicFrame>
          <p:nvGraphicFramePr>
            <p:cNvPr id="18" name="グラフ 17">
              <a:extLst>
                <a:ext uri="{FF2B5EF4-FFF2-40B4-BE49-F238E27FC236}">
                  <a16:creationId xmlns:a16="http://schemas.microsoft.com/office/drawing/2014/main" id="{682EFF5F-EE61-4143-973D-9D5CAB868A29}"/>
                </a:ext>
              </a:extLst>
            </p:cNvPr>
            <p:cNvGraphicFramePr>
              <a:graphicFrameLocks/>
            </p:cNvGraphicFramePr>
            <p:nvPr>
              <p:extLst>
                <p:ext uri="{D42A27DB-BD31-4B8C-83A1-F6EECF244321}">
                  <p14:modId xmlns:p14="http://schemas.microsoft.com/office/powerpoint/2010/main" val="3007065210"/>
                </p:ext>
              </p:extLst>
            </p:nvPr>
          </p:nvGraphicFramePr>
          <p:xfrm>
            <a:off x="438568" y="1152805"/>
            <a:ext cx="4210814" cy="2769640"/>
          </p:xfrm>
          <a:graphic>
            <a:graphicData uri="http://schemas.openxmlformats.org/drawingml/2006/chart">
              <c:chart xmlns:c="http://schemas.openxmlformats.org/drawingml/2006/chart" xmlns:r="http://schemas.openxmlformats.org/officeDocument/2006/relationships" r:id="rId6"/>
            </a:graphicData>
          </a:graphic>
        </p:graphicFrame>
        <p:sp>
          <p:nvSpPr>
            <p:cNvPr id="19" name="正方形/長方形 18">
              <a:extLst>
                <a:ext uri="{FF2B5EF4-FFF2-40B4-BE49-F238E27FC236}">
                  <a16:creationId xmlns:a16="http://schemas.microsoft.com/office/drawing/2014/main" id="{781FB413-78E2-4281-920E-547F37F3C246}"/>
                </a:ext>
              </a:extLst>
            </p:cNvPr>
            <p:cNvSpPr/>
            <p:nvPr/>
          </p:nvSpPr>
          <p:spPr>
            <a:xfrm>
              <a:off x="3749488" y="1775166"/>
              <a:ext cx="276649" cy="1747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4" name="テキスト ボックス 3"/>
          <p:cNvSpPr txBox="1"/>
          <p:nvPr/>
        </p:nvSpPr>
        <p:spPr>
          <a:xfrm>
            <a:off x="6444208" y="3933056"/>
            <a:ext cx="1326004" cy="369332"/>
          </a:xfrm>
          <a:prstGeom prst="rect">
            <a:avLst/>
          </a:prstGeom>
          <a:solidFill>
            <a:schemeClr val="bg1"/>
          </a:solidFill>
        </p:spPr>
        <p:txBody>
          <a:bodyPr wrap="none" rtlCol="0">
            <a:spAutoFit/>
          </a:bodyPr>
          <a:lstStyle/>
          <a:p>
            <a:r>
              <a:rPr kumimoji="1" lang="en-US" altLang="ja-JP" dirty="0" smtClean="0"/>
              <a:t>Publications</a:t>
            </a:r>
            <a:endParaRPr kumimoji="1" lang="ja-JP" altLang="en-US" dirty="0"/>
          </a:p>
        </p:txBody>
      </p:sp>
    </p:spTree>
    <p:extLst>
      <p:ext uri="{BB962C8B-B14F-4D97-AF65-F5344CB8AC3E}">
        <p14:creationId xmlns:p14="http://schemas.microsoft.com/office/powerpoint/2010/main" val="2917279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番号プレースホルダー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1012" indent="-285021" eaLnBrk="0" hangingPunct="0">
              <a:defRPr kumimoji="1">
                <a:solidFill>
                  <a:schemeClr val="tx1"/>
                </a:solidFill>
                <a:latin typeface="Arial" charset="0"/>
                <a:ea typeface="ＭＳ Ｐゴシック" charset="0"/>
              </a:defRPr>
            </a:lvl2pPr>
            <a:lvl3pPr marL="1140018" indent="-227996" eaLnBrk="0" hangingPunct="0">
              <a:defRPr kumimoji="1">
                <a:solidFill>
                  <a:schemeClr val="tx1"/>
                </a:solidFill>
                <a:latin typeface="Arial" charset="0"/>
                <a:ea typeface="ＭＳ Ｐゴシック" charset="0"/>
              </a:defRPr>
            </a:lvl3pPr>
            <a:lvl4pPr marL="1596022" indent="-227996" eaLnBrk="0" hangingPunct="0">
              <a:defRPr kumimoji="1">
                <a:solidFill>
                  <a:schemeClr val="tx1"/>
                </a:solidFill>
                <a:latin typeface="Arial" charset="0"/>
                <a:ea typeface="ＭＳ Ｐゴシック" charset="0"/>
              </a:defRPr>
            </a:lvl4pPr>
            <a:lvl5pPr marL="2052045" indent="-227996" eaLnBrk="0" hangingPunct="0">
              <a:defRPr kumimoji="1">
                <a:solidFill>
                  <a:schemeClr val="tx1"/>
                </a:solidFill>
                <a:latin typeface="Arial" charset="0"/>
                <a:ea typeface="ＭＳ Ｐゴシック" charset="0"/>
              </a:defRPr>
            </a:lvl5pPr>
            <a:lvl6pPr marL="2508053" indent="-227996" defTabSz="454423" eaLnBrk="0" fontAlgn="base" hangingPunct="0">
              <a:spcBef>
                <a:spcPct val="0"/>
              </a:spcBef>
              <a:spcAft>
                <a:spcPct val="0"/>
              </a:spcAft>
              <a:defRPr kumimoji="1">
                <a:solidFill>
                  <a:schemeClr val="tx1"/>
                </a:solidFill>
                <a:latin typeface="Arial" charset="0"/>
                <a:ea typeface="ＭＳ Ｐゴシック" charset="0"/>
              </a:defRPr>
            </a:lvl6pPr>
            <a:lvl7pPr marL="2964052" indent="-227996" defTabSz="454423" eaLnBrk="0" fontAlgn="base" hangingPunct="0">
              <a:spcBef>
                <a:spcPct val="0"/>
              </a:spcBef>
              <a:spcAft>
                <a:spcPct val="0"/>
              </a:spcAft>
              <a:defRPr kumimoji="1">
                <a:solidFill>
                  <a:schemeClr val="tx1"/>
                </a:solidFill>
                <a:latin typeface="Arial" charset="0"/>
                <a:ea typeface="ＭＳ Ｐゴシック" charset="0"/>
              </a:defRPr>
            </a:lvl7pPr>
            <a:lvl8pPr marL="3420067" indent="-227996" defTabSz="454423" eaLnBrk="0" fontAlgn="base" hangingPunct="0">
              <a:spcBef>
                <a:spcPct val="0"/>
              </a:spcBef>
              <a:spcAft>
                <a:spcPct val="0"/>
              </a:spcAft>
              <a:defRPr kumimoji="1">
                <a:solidFill>
                  <a:schemeClr val="tx1"/>
                </a:solidFill>
                <a:latin typeface="Arial" charset="0"/>
                <a:ea typeface="ＭＳ Ｐゴシック" charset="0"/>
              </a:defRPr>
            </a:lvl8pPr>
            <a:lvl9pPr marL="3876055" indent="-227996" defTabSz="454423"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359808A1-62AA-3E4E-8DAB-D4ABB3561347}" type="slidenum">
              <a:rPr kumimoji="0" lang="en-US" altLang="ja-JP" sz="1300">
                <a:solidFill>
                  <a:srgbClr val="000000"/>
                </a:solidFill>
                <a:cs typeface="Arial" charset="0"/>
                <a:sym typeface="Arial" charset="0"/>
              </a:rPr>
              <a:pPr eaLnBrk="1" hangingPunct="1"/>
              <a:t>2</a:t>
            </a:fld>
            <a:endParaRPr kumimoji="0" lang="en-US" altLang="ja-JP" sz="1300">
              <a:solidFill>
                <a:srgbClr val="000000"/>
              </a:solidFill>
              <a:cs typeface="Arial" charset="0"/>
              <a:sym typeface="Arial"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189" y="-27384"/>
            <a:ext cx="9610725" cy="721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nvGrpSpPr>
          <p:cNvPr id="25605" name="Group 5"/>
          <p:cNvGrpSpPr>
            <a:grpSpLocks/>
          </p:cNvGrpSpPr>
          <p:nvPr/>
        </p:nvGrpSpPr>
        <p:grpSpPr bwMode="auto">
          <a:xfrm>
            <a:off x="3657601" y="415932"/>
            <a:ext cx="2116138" cy="1731963"/>
            <a:chOff x="0" y="0"/>
            <a:chExt cx="1896" cy="1552"/>
          </a:xfrm>
        </p:grpSpPr>
        <p:sp>
          <p:nvSpPr>
            <p:cNvPr id="34841" name="Freeform 3"/>
            <p:cNvSpPr>
              <a:spLocks/>
            </p:cNvSpPr>
            <p:nvPr/>
          </p:nvSpPr>
          <p:spPr bwMode="auto">
            <a:xfrm>
              <a:off x="40" y="32"/>
              <a:ext cx="1820" cy="1486"/>
            </a:xfrm>
            <a:custGeom>
              <a:avLst/>
              <a:gdLst>
                <a:gd name="T0" fmla="*/ 0 w 21600"/>
                <a:gd name="T1" fmla="*/ 0 h 21600"/>
                <a:gd name="T2" fmla="*/ 0 w 21600"/>
                <a:gd name="T3" fmla="*/ 0 h 21600"/>
                <a:gd name="T4" fmla="*/ 1 w 21600"/>
                <a:gd name="T5" fmla="*/ 0 h 21600"/>
                <a:gd name="T6" fmla="*/ 1 w 21600"/>
                <a:gd name="T7" fmla="*/ 0 h 21600"/>
                <a:gd name="T8" fmla="*/ 1 w 21600"/>
                <a:gd name="T9" fmla="*/ 0 h 21600"/>
                <a:gd name="T10" fmla="*/ 1 w 21600"/>
                <a:gd name="T11" fmla="*/ 0 h 21600"/>
                <a:gd name="T12" fmla="*/ 1 w 21600"/>
                <a:gd name="T13" fmla="*/ 0 h 21600"/>
                <a:gd name="T14" fmla="*/ 1 w 21600"/>
                <a:gd name="T15" fmla="*/ 0 h 21600"/>
                <a:gd name="T16" fmla="*/ 1 w 21600"/>
                <a:gd name="T17" fmla="*/ 0 h 21600"/>
                <a:gd name="T18" fmla="*/ 1 w 21600"/>
                <a:gd name="T19" fmla="*/ 0 h 21600"/>
                <a:gd name="T20" fmla="*/ 1 w 21600"/>
                <a:gd name="T21" fmla="*/ 0 h 21600"/>
                <a:gd name="T22" fmla="*/ 1 w 21600"/>
                <a:gd name="T23" fmla="*/ 0 h 21600"/>
                <a:gd name="T24" fmla="*/ 1 w 21600"/>
                <a:gd name="T25" fmla="*/ 0 h 21600"/>
                <a:gd name="T26" fmla="*/ 1 w 21600"/>
                <a:gd name="T27" fmla="*/ 0 h 21600"/>
                <a:gd name="T28" fmla="*/ 1 w 21600"/>
                <a:gd name="T29" fmla="*/ 0 h 21600"/>
                <a:gd name="T30" fmla="*/ 1 w 21600"/>
                <a:gd name="T31" fmla="*/ 0 h 21600"/>
                <a:gd name="T32" fmla="*/ 1 w 21600"/>
                <a:gd name="T33" fmla="*/ 0 h 21600"/>
                <a:gd name="T34" fmla="*/ 1 w 21600"/>
                <a:gd name="T35" fmla="*/ 0 h 21600"/>
                <a:gd name="T36" fmla="*/ 1 w 21600"/>
                <a:gd name="T37" fmla="*/ 0 h 21600"/>
                <a:gd name="T38" fmla="*/ 1 w 21600"/>
                <a:gd name="T39" fmla="*/ 0 h 21600"/>
                <a:gd name="T40" fmla="*/ 1 w 21600"/>
                <a:gd name="T41" fmla="*/ 0 h 21600"/>
                <a:gd name="T42" fmla="*/ 1 w 21600"/>
                <a:gd name="T43" fmla="*/ 0 h 21600"/>
                <a:gd name="T44" fmla="*/ 1 w 21600"/>
                <a:gd name="T45" fmla="*/ 0 h 21600"/>
                <a:gd name="T46" fmla="*/ 1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480" y="0"/>
                  </a:moveTo>
                  <a:lnTo>
                    <a:pt x="0" y="14547"/>
                  </a:lnTo>
                  <a:lnTo>
                    <a:pt x="13440" y="15429"/>
                  </a:lnTo>
                  <a:lnTo>
                    <a:pt x="15840" y="15429"/>
                  </a:lnTo>
                  <a:lnTo>
                    <a:pt x="17520" y="15429"/>
                  </a:lnTo>
                  <a:lnTo>
                    <a:pt x="18480" y="15429"/>
                  </a:lnTo>
                  <a:lnTo>
                    <a:pt x="19560" y="15429"/>
                  </a:lnTo>
                  <a:lnTo>
                    <a:pt x="20400" y="15576"/>
                  </a:lnTo>
                  <a:lnTo>
                    <a:pt x="21120" y="16310"/>
                  </a:lnTo>
                  <a:lnTo>
                    <a:pt x="21600" y="17045"/>
                  </a:lnTo>
                  <a:lnTo>
                    <a:pt x="21580" y="18066"/>
                  </a:lnTo>
                  <a:lnTo>
                    <a:pt x="20536" y="19345"/>
                  </a:lnTo>
                  <a:lnTo>
                    <a:pt x="18720" y="20718"/>
                  </a:lnTo>
                  <a:lnTo>
                    <a:pt x="18120" y="21159"/>
                  </a:lnTo>
                  <a:lnTo>
                    <a:pt x="17280" y="21453"/>
                  </a:lnTo>
                  <a:lnTo>
                    <a:pt x="16560" y="21600"/>
                  </a:lnTo>
                  <a:lnTo>
                    <a:pt x="15720" y="21600"/>
                  </a:lnTo>
                  <a:lnTo>
                    <a:pt x="14640" y="21159"/>
                  </a:lnTo>
                  <a:lnTo>
                    <a:pt x="12480" y="19102"/>
                  </a:lnTo>
                  <a:lnTo>
                    <a:pt x="11880" y="18073"/>
                  </a:lnTo>
                  <a:lnTo>
                    <a:pt x="12240" y="16898"/>
                  </a:lnTo>
                  <a:lnTo>
                    <a:pt x="13080" y="16457"/>
                  </a:lnTo>
                  <a:lnTo>
                    <a:pt x="13920" y="16016"/>
                  </a:lnTo>
                  <a:lnTo>
                    <a:pt x="14880" y="1572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4423"/>
              <a:endParaRPr lang="ja-JP" altLang="en-US">
                <a:solidFill>
                  <a:prstClr val="black"/>
                </a:solidFill>
                <a:latin typeface="Arial" charset="0"/>
                <a:ea typeface="ＭＳ Ｐゴシック" charset="0"/>
                <a:cs typeface="ＭＳ Ｐゴシック" charset="0"/>
              </a:endParaRPr>
            </a:p>
          </p:txBody>
        </p:sp>
        <p:pic>
          <p:nvPicPr>
            <p:cNvPr id="34842"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896" cy="1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grpSp>
        <p:nvGrpSpPr>
          <p:cNvPr id="25608" name="Group 8"/>
          <p:cNvGrpSpPr>
            <a:grpSpLocks/>
          </p:cNvGrpSpPr>
          <p:nvPr/>
        </p:nvGrpSpPr>
        <p:grpSpPr bwMode="auto">
          <a:xfrm>
            <a:off x="4778379" y="1871663"/>
            <a:ext cx="893763" cy="1928812"/>
            <a:chOff x="0" y="0"/>
            <a:chExt cx="800" cy="1728"/>
          </a:xfrm>
        </p:grpSpPr>
        <p:sp>
          <p:nvSpPr>
            <p:cNvPr id="34839" name="Freeform 6"/>
            <p:cNvSpPr>
              <a:spLocks/>
            </p:cNvSpPr>
            <p:nvPr/>
          </p:nvSpPr>
          <p:spPr bwMode="auto">
            <a:xfrm>
              <a:off x="128" y="32"/>
              <a:ext cx="637" cy="16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0"/>
                  </a:moveTo>
                  <a:lnTo>
                    <a:pt x="15771" y="2371"/>
                  </a:lnTo>
                  <a:lnTo>
                    <a:pt x="343" y="9351"/>
                  </a:lnTo>
                  <a:lnTo>
                    <a:pt x="0" y="10010"/>
                  </a:lnTo>
                  <a:lnTo>
                    <a:pt x="1714" y="2160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4423"/>
              <a:endParaRPr lang="ja-JP" altLang="en-US">
                <a:solidFill>
                  <a:prstClr val="black"/>
                </a:solidFill>
                <a:latin typeface="Arial" charset="0"/>
                <a:ea typeface="ＭＳ Ｐゴシック" charset="0"/>
                <a:cs typeface="ＭＳ Ｐゴシック" charset="0"/>
              </a:endParaRPr>
            </a:p>
          </p:txBody>
        </p:sp>
        <p:pic>
          <p:nvPicPr>
            <p:cNvPr id="34840" name="Picture 7"/>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800"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grpSp>
        <p:nvGrpSpPr>
          <p:cNvPr id="25611" name="Group 11"/>
          <p:cNvGrpSpPr>
            <a:grpSpLocks/>
          </p:cNvGrpSpPr>
          <p:nvPr/>
        </p:nvGrpSpPr>
        <p:grpSpPr bwMode="auto">
          <a:xfrm>
            <a:off x="1260529" y="2303466"/>
            <a:ext cx="6215063" cy="3089275"/>
            <a:chOff x="0" y="0"/>
            <a:chExt cx="5568" cy="2768"/>
          </a:xfrm>
        </p:grpSpPr>
        <p:sp>
          <p:nvSpPr>
            <p:cNvPr id="34837" name="Freeform 9"/>
            <p:cNvSpPr>
              <a:spLocks/>
            </p:cNvSpPr>
            <p:nvPr/>
          </p:nvSpPr>
          <p:spPr bwMode="auto">
            <a:xfrm>
              <a:off x="40" y="40"/>
              <a:ext cx="5495" cy="2689"/>
            </a:xfrm>
            <a:custGeom>
              <a:avLst/>
              <a:gdLst>
                <a:gd name="T0" fmla="*/ 25 w 21600"/>
                <a:gd name="T1" fmla="*/ 1 h 21600"/>
                <a:gd name="T2" fmla="*/ 15 w 21600"/>
                <a:gd name="T3" fmla="*/ 1 h 21600"/>
                <a:gd name="T4" fmla="*/ 10 w 21600"/>
                <a:gd name="T5" fmla="*/ 2 h 21600"/>
                <a:gd name="T6" fmla="*/ 6 w 21600"/>
                <a:gd name="T7" fmla="*/ 2 h 21600"/>
                <a:gd name="T8" fmla="*/ 3 w 21600"/>
                <a:gd name="T9" fmla="*/ 2 h 21600"/>
                <a:gd name="T10" fmla="*/ 1 w 21600"/>
                <a:gd name="T11" fmla="*/ 3 h 21600"/>
                <a:gd name="T12" fmla="*/ 0 w 21600"/>
                <a:gd name="T13" fmla="*/ 3 h 21600"/>
                <a:gd name="T14" fmla="*/ 1 w 21600"/>
                <a:gd name="T15" fmla="*/ 3 h 21600"/>
                <a:gd name="T16" fmla="*/ 4 w 21600"/>
                <a:gd name="T17" fmla="*/ 4 h 21600"/>
                <a:gd name="T18" fmla="*/ 8 w 21600"/>
                <a:gd name="T19" fmla="*/ 4 h 21600"/>
                <a:gd name="T20" fmla="*/ 12 w 21600"/>
                <a:gd name="T21" fmla="*/ 4 h 21600"/>
                <a:gd name="T22" fmla="*/ 16 w 21600"/>
                <a:gd name="T23" fmla="*/ 4 h 21600"/>
                <a:gd name="T24" fmla="*/ 21 w 21600"/>
                <a:gd name="T25" fmla="*/ 5 h 21600"/>
                <a:gd name="T26" fmla="*/ 29 w 21600"/>
                <a:gd name="T27" fmla="*/ 5 h 21600"/>
                <a:gd name="T28" fmla="*/ 37 w 21600"/>
                <a:gd name="T29" fmla="*/ 5 h 21600"/>
                <a:gd name="T30" fmla="*/ 45 w 21600"/>
                <a:gd name="T31" fmla="*/ 5 h 21600"/>
                <a:gd name="T32" fmla="*/ 54 w 21600"/>
                <a:gd name="T33" fmla="*/ 5 h 21600"/>
                <a:gd name="T34" fmla="*/ 63 w 21600"/>
                <a:gd name="T35" fmla="*/ 5 h 21600"/>
                <a:gd name="T36" fmla="*/ 70 w 21600"/>
                <a:gd name="T37" fmla="*/ 5 h 21600"/>
                <a:gd name="T38" fmla="*/ 74 w 21600"/>
                <a:gd name="T39" fmla="*/ 5 h 21600"/>
                <a:gd name="T40" fmla="*/ 79 w 21600"/>
                <a:gd name="T41" fmla="*/ 5 h 21600"/>
                <a:gd name="T42" fmla="*/ 83 w 21600"/>
                <a:gd name="T43" fmla="*/ 4 h 21600"/>
                <a:gd name="T44" fmla="*/ 86 w 21600"/>
                <a:gd name="T45" fmla="*/ 4 h 21600"/>
                <a:gd name="T46" fmla="*/ 90 w 21600"/>
                <a:gd name="T47" fmla="*/ 4 h 21600"/>
                <a:gd name="T48" fmla="*/ 91 w 21600"/>
                <a:gd name="T49" fmla="*/ 3 h 21600"/>
                <a:gd name="T50" fmla="*/ 88 w 21600"/>
                <a:gd name="T51" fmla="*/ 2 h 21600"/>
                <a:gd name="T52" fmla="*/ 85 w 21600"/>
                <a:gd name="T53" fmla="*/ 1 h 21600"/>
                <a:gd name="T54" fmla="*/ 82 w 21600"/>
                <a:gd name="T55" fmla="*/ 1 h 21600"/>
                <a:gd name="T56" fmla="*/ 79 w 21600"/>
                <a:gd name="T57" fmla="*/ 0 h 21600"/>
                <a:gd name="T58" fmla="*/ 73 w 21600"/>
                <a:gd name="T59" fmla="*/ 0 h 21600"/>
                <a:gd name="T60" fmla="*/ 66 w 21600"/>
                <a:gd name="T61" fmla="*/ 0 h 21600"/>
                <a:gd name="T62" fmla="*/ 60 w 21600"/>
                <a:gd name="T63" fmla="*/ 0 h 21600"/>
                <a:gd name="T64" fmla="*/ 53 w 21600"/>
                <a:gd name="T65" fmla="*/ 0 h 21600"/>
                <a:gd name="T66" fmla="*/ 45 w 21600"/>
                <a:gd name="T67" fmla="*/ 0 h 21600"/>
                <a:gd name="T68" fmla="*/ 36 w 21600"/>
                <a:gd name="T69" fmla="*/ 0 h 21600"/>
                <a:gd name="T70" fmla="*/ 30 w 21600"/>
                <a:gd name="T71" fmla="*/ 1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7038" y="2958"/>
                  </a:moveTo>
                  <a:lnTo>
                    <a:pt x="6099" y="3526"/>
                  </a:lnTo>
                  <a:lnTo>
                    <a:pt x="4868" y="4433"/>
                  </a:lnTo>
                  <a:lnTo>
                    <a:pt x="3553" y="5442"/>
                  </a:lnTo>
                  <a:lnTo>
                    <a:pt x="2877" y="5929"/>
                  </a:lnTo>
                  <a:lnTo>
                    <a:pt x="2287" y="6629"/>
                  </a:lnTo>
                  <a:lnTo>
                    <a:pt x="1764" y="7147"/>
                  </a:lnTo>
                  <a:lnTo>
                    <a:pt x="1327" y="7716"/>
                  </a:lnTo>
                  <a:lnTo>
                    <a:pt x="1048" y="8220"/>
                  </a:lnTo>
                  <a:lnTo>
                    <a:pt x="684" y="9032"/>
                  </a:lnTo>
                  <a:lnTo>
                    <a:pt x="389" y="9780"/>
                  </a:lnTo>
                  <a:lnTo>
                    <a:pt x="190" y="10653"/>
                  </a:lnTo>
                  <a:lnTo>
                    <a:pt x="0" y="11695"/>
                  </a:lnTo>
                  <a:lnTo>
                    <a:pt x="15" y="12751"/>
                  </a:lnTo>
                  <a:lnTo>
                    <a:pt x="94" y="13888"/>
                  </a:lnTo>
                  <a:lnTo>
                    <a:pt x="293" y="14619"/>
                  </a:lnTo>
                  <a:lnTo>
                    <a:pt x="571" y="15431"/>
                  </a:lnTo>
                  <a:lnTo>
                    <a:pt x="1009" y="16325"/>
                  </a:lnTo>
                  <a:lnTo>
                    <a:pt x="1486" y="16974"/>
                  </a:lnTo>
                  <a:lnTo>
                    <a:pt x="1963" y="17462"/>
                  </a:lnTo>
                  <a:lnTo>
                    <a:pt x="2479" y="17881"/>
                  </a:lnTo>
                  <a:lnTo>
                    <a:pt x="2877" y="18223"/>
                  </a:lnTo>
                  <a:lnTo>
                    <a:pt x="3369" y="18402"/>
                  </a:lnTo>
                  <a:lnTo>
                    <a:pt x="3831" y="18646"/>
                  </a:lnTo>
                  <a:lnTo>
                    <a:pt x="4348" y="18873"/>
                  </a:lnTo>
                  <a:lnTo>
                    <a:pt x="4984" y="19214"/>
                  </a:lnTo>
                  <a:lnTo>
                    <a:pt x="5858" y="19475"/>
                  </a:lnTo>
                  <a:lnTo>
                    <a:pt x="6957" y="20027"/>
                  </a:lnTo>
                  <a:lnTo>
                    <a:pt x="8045" y="20385"/>
                  </a:lnTo>
                  <a:lnTo>
                    <a:pt x="8840" y="20710"/>
                  </a:lnTo>
                  <a:lnTo>
                    <a:pt x="9867" y="21035"/>
                  </a:lnTo>
                  <a:lnTo>
                    <a:pt x="10827" y="21279"/>
                  </a:lnTo>
                  <a:lnTo>
                    <a:pt x="11915" y="21472"/>
                  </a:lnTo>
                  <a:lnTo>
                    <a:pt x="13014" y="21600"/>
                  </a:lnTo>
                  <a:lnTo>
                    <a:pt x="14166" y="21536"/>
                  </a:lnTo>
                  <a:lnTo>
                    <a:pt x="15120" y="21360"/>
                  </a:lnTo>
                  <a:lnTo>
                    <a:pt x="15932" y="21390"/>
                  </a:lnTo>
                  <a:lnTo>
                    <a:pt x="16648" y="21198"/>
                  </a:lnTo>
                  <a:lnTo>
                    <a:pt x="17148" y="21035"/>
                  </a:lnTo>
                  <a:lnTo>
                    <a:pt x="17719" y="20886"/>
                  </a:lnTo>
                  <a:lnTo>
                    <a:pt x="18261" y="20548"/>
                  </a:lnTo>
                  <a:lnTo>
                    <a:pt x="18817" y="20061"/>
                  </a:lnTo>
                  <a:lnTo>
                    <a:pt x="19294" y="19411"/>
                  </a:lnTo>
                  <a:lnTo>
                    <a:pt x="19811" y="18842"/>
                  </a:lnTo>
                  <a:lnTo>
                    <a:pt x="20224" y="18240"/>
                  </a:lnTo>
                  <a:lnTo>
                    <a:pt x="20527" y="17543"/>
                  </a:lnTo>
                  <a:lnTo>
                    <a:pt x="21004" y="16568"/>
                  </a:lnTo>
                  <a:lnTo>
                    <a:pt x="21401" y="15350"/>
                  </a:lnTo>
                  <a:lnTo>
                    <a:pt x="21560" y="14132"/>
                  </a:lnTo>
                  <a:lnTo>
                    <a:pt x="21600" y="12913"/>
                  </a:lnTo>
                  <a:lnTo>
                    <a:pt x="21282" y="11208"/>
                  </a:lnTo>
                  <a:lnTo>
                    <a:pt x="20884" y="9096"/>
                  </a:lnTo>
                  <a:lnTo>
                    <a:pt x="20527" y="7425"/>
                  </a:lnTo>
                  <a:lnTo>
                    <a:pt x="20248" y="5993"/>
                  </a:lnTo>
                  <a:lnTo>
                    <a:pt x="20040" y="4900"/>
                  </a:lnTo>
                  <a:lnTo>
                    <a:pt x="19667" y="3753"/>
                  </a:lnTo>
                  <a:lnTo>
                    <a:pt x="19334" y="3086"/>
                  </a:lnTo>
                  <a:lnTo>
                    <a:pt x="18798" y="2252"/>
                  </a:lnTo>
                  <a:lnTo>
                    <a:pt x="18110" y="1560"/>
                  </a:lnTo>
                  <a:lnTo>
                    <a:pt x="17361" y="1154"/>
                  </a:lnTo>
                  <a:lnTo>
                    <a:pt x="16552" y="846"/>
                  </a:lnTo>
                  <a:lnTo>
                    <a:pt x="15763" y="521"/>
                  </a:lnTo>
                  <a:lnTo>
                    <a:pt x="14961" y="244"/>
                  </a:lnTo>
                  <a:lnTo>
                    <a:pt x="14206" y="98"/>
                  </a:lnTo>
                  <a:lnTo>
                    <a:pt x="13491" y="0"/>
                  </a:lnTo>
                  <a:lnTo>
                    <a:pt x="12616" y="162"/>
                  </a:lnTo>
                  <a:lnTo>
                    <a:pt x="11742" y="504"/>
                  </a:lnTo>
                  <a:lnTo>
                    <a:pt x="10788" y="812"/>
                  </a:lnTo>
                  <a:lnTo>
                    <a:pt x="9833" y="1299"/>
                  </a:lnTo>
                  <a:lnTo>
                    <a:pt x="8720" y="1868"/>
                  </a:lnTo>
                  <a:lnTo>
                    <a:pt x="7846" y="2355"/>
                  </a:lnTo>
                  <a:lnTo>
                    <a:pt x="7038" y="2958"/>
                  </a:lnTo>
                  <a:close/>
                  <a:moveTo>
                    <a:pt x="7038" y="2958"/>
                  </a:move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4423"/>
              <a:endParaRPr lang="ja-JP" altLang="en-US">
                <a:solidFill>
                  <a:prstClr val="black"/>
                </a:solidFill>
                <a:latin typeface="Arial" charset="0"/>
                <a:ea typeface="ＭＳ Ｐゴシック" charset="0"/>
                <a:cs typeface="ＭＳ Ｐゴシック" charset="0"/>
              </a:endParaRPr>
            </a:p>
          </p:txBody>
        </p:sp>
        <p:pic>
          <p:nvPicPr>
            <p:cNvPr id="34838" name="Picture 10"/>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5568" cy="2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grpSp>
        <p:nvGrpSpPr>
          <p:cNvPr id="25614" name="Group 14"/>
          <p:cNvGrpSpPr>
            <a:grpSpLocks/>
          </p:cNvGrpSpPr>
          <p:nvPr/>
        </p:nvGrpSpPr>
        <p:grpSpPr bwMode="auto">
          <a:xfrm>
            <a:off x="1622425" y="2684463"/>
            <a:ext cx="5322888" cy="419100"/>
            <a:chOff x="0" y="0"/>
            <a:chExt cx="4768" cy="376"/>
          </a:xfrm>
        </p:grpSpPr>
        <p:sp>
          <p:nvSpPr>
            <p:cNvPr id="34835" name="Freeform 12"/>
            <p:cNvSpPr>
              <a:spLocks/>
            </p:cNvSpPr>
            <p:nvPr/>
          </p:nvSpPr>
          <p:spPr bwMode="auto">
            <a:xfrm>
              <a:off x="32" y="32"/>
              <a:ext cx="4702" cy="212"/>
            </a:xfrm>
            <a:custGeom>
              <a:avLst/>
              <a:gdLst>
                <a:gd name="T0" fmla="*/ 49 w 21600"/>
                <a:gd name="T1" fmla="*/ 0 h 21600"/>
                <a:gd name="T2" fmla="*/ 48 w 21600"/>
                <a:gd name="T3" fmla="*/ 0 h 21600"/>
                <a:gd name="T4" fmla="*/ 47 w 21600"/>
                <a:gd name="T5" fmla="*/ 0 h 21600"/>
                <a:gd name="T6" fmla="*/ 46 w 21600"/>
                <a:gd name="T7" fmla="*/ 0 h 21600"/>
                <a:gd name="T8" fmla="*/ 45 w 21600"/>
                <a:gd name="T9" fmla="*/ 0 h 21600"/>
                <a:gd name="T10" fmla="*/ 43 w 21600"/>
                <a:gd name="T11" fmla="*/ 0 h 21600"/>
                <a:gd name="T12" fmla="*/ 4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17486"/>
                  </a:moveTo>
                  <a:lnTo>
                    <a:pt x="21368" y="11314"/>
                  </a:lnTo>
                  <a:lnTo>
                    <a:pt x="20903" y="4114"/>
                  </a:lnTo>
                  <a:lnTo>
                    <a:pt x="20671" y="3086"/>
                  </a:lnTo>
                  <a:lnTo>
                    <a:pt x="20021" y="0"/>
                  </a:lnTo>
                  <a:lnTo>
                    <a:pt x="19324" y="0"/>
                  </a:lnTo>
                  <a:lnTo>
                    <a:pt x="18395" y="0"/>
                  </a:lnTo>
                  <a:lnTo>
                    <a:pt x="0" y="2160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4423"/>
              <a:endParaRPr lang="ja-JP" altLang="en-US">
                <a:solidFill>
                  <a:prstClr val="black"/>
                </a:solidFill>
                <a:latin typeface="Arial" charset="0"/>
                <a:ea typeface="ＭＳ Ｐゴシック" charset="0"/>
                <a:cs typeface="ＭＳ Ｐゴシック" charset="0"/>
              </a:endParaRPr>
            </a:p>
          </p:txBody>
        </p:sp>
        <p:pic>
          <p:nvPicPr>
            <p:cNvPr id="34836" name="Picture 13"/>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4768" cy="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grpSp>
        <p:nvGrpSpPr>
          <p:cNvPr id="25617" name="Group 17"/>
          <p:cNvGrpSpPr>
            <a:grpSpLocks/>
          </p:cNvGrpSpPr>
          <p:nvPr/>
        </p:nvGrpSpPr>
        <p:grpSpPr bwMode="auto">
          <a:xfrm>
            <a:off x="2108254" y="4864157"/>
            <a:ext cx="4081463" cy="1266825"/>
            <a:chOff x="0" y="0"/>
            <a:chExt cx="3656" cy="1136"/>
          </a:xfrm>
        </p:grpSpPr>
        <p:sp>
          <p:nvSpPr>
            <p:cNvPr id="34833" name="Freeform 15"/>
            <p:cNvSpPr>
              <a:spLocks/>
            </p:cNvSpPr>
            <p:nvPr/>
          </p:nvSpPr>
          <p:spPr bwMode="auto">
            <a:xfrm>
              <a:off x="32" y="32"/>
              <a:ext cx="3586" cy="1010"/>
            </a:xfrm>
            <a:custGeom>
              <a:avLst/>
              <a:gdLst>
                <a:gd name="T0" fmla="*/ 0 w 21600"/>
                <a:gd name="T1" fmla="*/ 0 h 21600"/>
                <a:gd name="T2" fmla="*/ 3 w 21600"/>
                <a:gd name="T3" fmla="*/ 0 h 21600"/>
                <a:gd name="T4" fmla="*/ 5 w 21600"/>
                <a:gd name="T5" fmla="*/ 0 h 21600"/>
                <a:gd name="T6" fmla="*/ 16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3567" y="3980"/>
                  </a:lnTo>
                  <a:lnTo>
                    <a:pt x="7210" y="7588"/>
                  </a:lnTo>
                  <a:lnTo>
                    <a:pt x="21600" y="2160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4423"/>
              <a:endParaRPr lang="ja-JP" altLang="en-US">
                <a:solidFill>
                  <a:prstClr val="black"/>
                </a:solidFill>
                <a:latin typeface="Arial" charset="0"/>
                <a:ea typeface="ＭＳ Ｐゴシック" charset="0"/>
                <a:cs typeface="ＭＳ Ｐゴシック" charset="0"/>
              </a:endParaRPr>
            </a:p>
          </p:txBody>
        </p:sp>
        <p:pic>
          <p:nvPicPr>
            <p:cNvPr id="34834" name="Picture 16"/>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0"/>
              <a:ext cx="3656" cy="1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pic>
        <p:nvPicPr>
          <p:cNvPr id="25618" name="Picture 1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47624"/>
            <a:ext cx="3036888"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5625" name="Picture 25"/>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373442" y="2086032"/>
            <a:ext cx="2027237" cy="65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8" name="テキスト ボックス 27"/>
          <p:cNvSpPr txBox="1"/>
          <p:nvPr/>
        </p:nvSpPr>
        <p:spPr>
          <a:xfrm>
            <a:off x="4166955" y="80964"/>
            <a:ext cx="1412534" cy="972598"/>
          </a:xfrm>
          <a:prstGeom prst="rect">
            <a:avLst/>
          </a:prstGeom>
          <a:solidFill>
            <a:srgbClr val="446DC1">
              <a:alpha val="49000"/>
            </a:srgbClr>
          </a:solidFill>
        </p:spPr>
        <p:txBody>
          <a:bodyPr wrap="none" lIns="64049" tIns="32016" rIns="64049" bIns="32016">
            <a:spAutoFit/>
          </a:bodyPr>
          <a:lstStyle/>
          <a:p>
            <a:pPr defTabSz="641034">
              <a:defRPr/>
            </a:pPr>
            <a:r>
              <a:rPr lang="en-US" altLang="ja-JP" sz="34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L</a:t>
            </a:r>
            <a:r>
              <a:rPr kumimoji="1" lang="en-US" altLang="ja-JP"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INAC</a:t>
            </a:r>
          </a:p>
          <a:p>
            <a:pPr defTabSz="641034">
              <a:defRPr/>
            </a:pPr>
            <a:r>
              <a:rPr lang="en-US" altLang="ja-JP" sz="2500" dirty="0" smtClean="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sym typeface="Wingdings"/>
              </a:rPr>
              <a:t>400 </a:t>
            </a:r>
            <a:r>
              <a:rPr lang="en-US" altLang="ja-JP" sz="25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sym typeface="Wingdings"/>
              </a:rPr>
              <a:t>MeV</a:t>
            </a:r>
            <a:r>
              <a:rPr lang="ja-JP" altLang="en-US" sz="25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sym typeface="Wingdings"/>
              </a:rPr>
              <a:t>　</a:t>
            </a:r>
            <a:endParaRPr lang="ja-JP" altLang="en-US" sz="25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ndParaRPr>
          </a:p>
        </p:txBody>
      </p:sp>
      <p:sp>
        <p:nvSpPr>
          <p:cNvPr id="29" name="テキスト ボックス 28"/>
          <p:cNvSpPr txBox="1"/>
          <p:nvPr/>
        </p:nvSpPr>
        <p:spPr>
          <a:xfrm>
            <a:off x="5914259" y="1226968"/>
            <a:ext cx="3122068" cy="895654"/>
          </a:xfrm>
          <a:prstGeom prst="rect">
            <a:avLst/>
          </a:prstGeom>
          <a:solidFill>
            <a:srgbClr val="446DC1">
              <a:alpha val="49000"/>
            </a:srgbClr>
          </a:solidFill>
        </p:spPr>
        <p:txBody>
          <a:bodyPr wrap="none" lIns="64049" tIns="32016" rIns="64049" bIns="32016">
            <a:spAutoFit/>
          </a:bodyPr>
          <a:lstStyle/>
          <a:p>
            <a:pPr defTabSz="641034">
              <a:defRPr/>
            </a:pPr>
            <a:r>
              <a:rPr lang="en-US" altLang="ja-JP" sz="34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R</a:t>
            </a:r>
            <a:r>
              <a:rPr lang="en-US" altLang="ja-JP" sz="17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apid</a:t>
            </a:r>
            <a:r>
              <a:rPr lang="en-US" altLang="ja-JP" sz="34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 C</a:t>
            </a:r>
            <a:r>
              <a:rPr lang="en-US" altLang="ja-JP" sz="17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ycle</a:t>
            </a:r>
            <a:r>
              <a:rPr lang="en-US" altLang="ja-JP" sz="34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 S</a:t>
            </a:r>
            <a:r>
              <a:rPr lang="en-US" altLang="ja-JP" sz="17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ynchrotron</a:t>
            </a:r>
          </a:p>
          <a:p>
            <a:pPr defTabSz="641034">
              <a:defRPr/>
            </a:pPr>
            <a:r>
              <a:rPr lang="en-US" altLang="ja-JP" sz="2000" dirty="0" smtClean="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3 </a:t>
            </a:r>
            <a:r>
              <a:rPr lang="en-US" altLang="ja-JP" sz="2000" dirty="0" err="1" smtClean="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GeV</a:t>
            </a:r>
            <a:r>
              <a:rPr lang="en-US" altLang="ja-JP" sz="2000" dirty="0" smtClean="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 25 Hz</a:t>
            </a:r>
            <a:endParaRPr lang="en-US" altLang="ja-JP" sz="20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ndParaRPr>
          </a:p>
        </p:txBody>
      </p:sp>
      <p:sp>
        <p:nvSpPr>
          <p:cNvPr id="30" name="テキスト ボックス 29"/>
          <p:cNvSpPr txBox="1"/>
          <p:nvPr/>
        </p:nvSpPr>
        <p:spPr>
          <a:xfrm>
            <a:off x="549962" y="4001783"/>
            <a:ext cx="1510424" cy="895654"/>
          </a:xfrm>
          <a:prstGeom prst="rect">
            <a:avLst/>
          </a:prstGeom>
          <a:solidFill>
            <a:srgbClr val="446DC1">
              <a:alpha val="49000"/>
            </a:srgbClr>
          </a:solidFill>
        </p:spPr>
        <p:txBody>
          <a:bodyPr wrap="none" lIns="64049" tIns="32016" rIns="64049" bIns="32016">
            <a:spAutoFit/>
          </a:bodyPr>
          <a:lstStyle/>
          <a:p>
            <a:pPr defTabSz="641034">
              <a:defRPr/>
            </a:pPr>
            <a:r>
              <a:rPr lang="en-US" altLang="ja-JP" sz="34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M</a:t>
            </a:r>
            <a:r>
              <a:rPr lang="en-US" altLang="ja-JP" sz="17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ain</a:t>
            </a:r>
            <a:r>
              <a:rPr lang="en-US" altLang="ja-JP" sz="34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 R</a:t>
            </a:r>
            <a:r>
              <a:rPr lang="en-US" altLang="ja-JP" sz="17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ing</a:t>
            </a:r>
          </a:p>
          <a:p>
            <a:pPr defTabSz="641034">
              <a:defRPr/>
            </a:pPr>
            <a:r>
              <a:rPr lang="en-US" altLang="ja-JP" sz="2000" dirty="0" smtClean="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50 </a:t>
            </a:r>
            <a:r>
              <a:rPr lang="en-US" altLang="ja-JP" sz="2000" dirty="0" err="1" smtClean="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rPr>
              <a:t>GeV</a:t>
            </a:r>
            <a:endParaRPr lang="en-US" altLang="ja-JP" sz="20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ndParaRPr>
          </a:p>
        </p:txBody>
      </p:sp>
      <p:sp>
        <p:nvSpPr>
          <p:cNvPr id="2" name="テキスト ボックス 1"/>
          <p:cNvSpPr txBox="1">
            <a:spLocks noChangeArrowheads="1"/>
          </p:cNvSpPr>
          <p:nvPr/>
        </p:nvSpPr>
        <p:spPr bwMode="auto">
          <a:xfrm>
            <a:off x="362125" y="3235081"/>
            <a:ext cx="4416255" cy="522978"/>
          </a:xfrm>
          <a:prstGeom prst="rect">
            <a:avLst/>
          </a:prstGeom>
          <a:solidFill>
            <a:schemeClr val="accent2">
              <a:alpha val="34117"/>
            </a:schemeClr>
          </a:solidFill>
          <a:ln w="38100">
            <a:solidFill>
              <a:schemeClr val="bg1"/>
            </a:solidFill>
            <a:miter lim="800000"/>
            <a:headEnd/>
            <a:tailEnd/>
          </a:ln>
          <a:effectLst>
            <a:outerShdw blurRad="40000" dist="20000" dir="5400000" rotWithShape="0">
              <a:srgbClr val="000000">
                <a:alpha val="37999"/>
              </a:srgbClr>
            </a:outerShdw>
          </a:effectLst>
        </p:spPr>
        <p:txBody>
          <a:bodyPr wrap="none" lIns="91198" tIns="45600" rIns="91198" bIns="45600">
            <a:spAutoFit/>
          </a:bodyPr>
          <a:lstStyle/>
          <a:p>
            <a:pPr defTabSz="454423">
              <a:defRPr/>
            </a:pPr>
            <a:r>
              <a:rPr lang="en-US" altLang="ja-JP" sz="2800" dirty="0" err="1" smtClean="0">
                <a:solidFill>
                  <a:prstClr val="white"/>
                </a:solidFill>
                <a:latin typeface="Calibri"/>
                <a:ea typeface="ＭＳ Ｐゴシック"/>
                <a:cs typeface="ＭＳ Ｐゴシック" charset="0"/>
              </a:rPr>
              <a:t>Neutrio</a:t>
            </a:r>
            <a:r>
              <a:rPr lang="en-US" altLang="ja-JP" sz="2800" dirty="0" smtClean="0">
                <a:solidFill>
                  <a:prstClr val="white"/>
                </a:solidFill>
                <a:latin typeface="Calibri"/>
                <a:ea typeface="ＭＳ Ｐゴシック"/>
                <a:cs typeface="ＭＳ Ｐゴシック" charset="0"/>
              </a:rPr>
              <a:t> Experimental Facility</a:t>
            </a:r>
            <a:endParaRPr lang="en-US" altLang="ja-JP" sz="2800" dirty="0">
              <a:solidFill>
                <a:prstClr val="white"/>
              </a:solidFill>
              <a:latin typeface="Calibri"/>
              <a:ea typeface="ＭＳ Ｐゴシック"/>
              <a:cs typeface="ＭＳ Ｐゴシック" charset="0"/>
            </a:endParaRPr>
          </a:p>
        </p:txBody>
      </p:sp>
      <p:sp>
        <p:nvSpPr>
          <p:cNvPr id="32" name="テキスト ボックス 31"/>
          <p:cNvSpPr txBox="1">
            <a:spLocks noChangeArrowheads="1"/>
          </p:cNvSpPr>
          <p:nvPr/>
        </p:nvSpPr>
        <p:spPr bwMode="auto">
          <a:xfrm>
            <a:off x="4487454" y="6130976"/>
            <a:ext cx="4313513" cy="522978"/>
          </a:xfrm>
          <a:prstGeom prst="rect">
            <a:avLst/>
          </a:prstGeom>
          <a:solidFill>
            <a:schemeClr val="accent2">
              <a:alpha val="34117"/>
            </a:schemeClr>
          </a:solidFill>
          <a:ln w="38100">
            <a:solidFill>
              <a:schemeClr val="bg1"/>
            </a:solidFill>
            <a:miter lim="800000"/>
            <a:headEnd/>
            <a:tailEnd/>
          </a:ln>
          <a:effectLst>
            <a:outerShdw blurRad="40000" dist="20000" dir="5400000" rotWithShape="0">
              <a:srgbClr val="000000">
                <a:alpha val="37999"/>
              </a:srgbClr>
            </a:outerShdw>
          </a:effectLst>
        </p:spPr>
        <p:txBody>
          <a:bodyPr wrap="none" lIns="91198" tIns="45600" rIns="91198" bIns="45600">
            <a:spAutoFit/>
          </a:bodyPr>
          <a:lstStyle/>
          <a:p>
            <a:pPr defTabSz="454423">
              <a:defRPr/>
            </a:pPr>
            <a:r>
              <a:rPr lang="en-US" altLang="ja-JP" sz="2800" dirty="0" smtClean="0">
                <a:solidFill>
                  <a:prstClr val="white"/>
                </a:solidFill>
                <a:latin typeface="Calibri"/>
                <a:ea typeface="ＭＳ Ｐゴシック"/>
                <a:cs typeface="ＭＳ Ｐゴシック" charset="0"/>
              </a:rPr>
              <a:t>Hadron Experimental </a:t>
            </a:r>
            <a:r>
              <a:rPr lang="en-US" altLang="ja-JP" sz="2800" dirty="0" err="1" smtClean="0">
                <a:solidFill>
                  <a:prstClr val="white"/>
                </a:solidFill>
                <a:latin typeface="Calibri"/>
                <a:ea typeface="ＭＳ Ｐゴシック"/>
                <a:cs typeface="ＭＳ Ｐゴシック" charset="0"/>
              </a:rPr>
              <a:t>Facilty</a:t>
            </a:r>
            <a:endParaRPr lang="en-US" altLang="ja-JP" sz="2800" dirty="0">
              <a:solidFill>
                <a:prstClr val="white"/>
              </a:solidFill>
              <a:latin typeface="Calibri"/>
              <a:ea typeface="ＭＳ Ｐゴシック"/>
              <a:cs typeface="ＭＳ Ｐゴシック" charset="0"/>
            </a:endParaRPr>
          </a:p>
        </p:txBody>
      </p:sp>
      <p:sp>
        <p:nvSpPr>
          <p:cNvPr id="33" name="テキスト ボックス 32"/>
          <p:cNvSpPr txBox="1">
            <a:spLocks noChangeArrowheads="1"/>
          </p:cNvSpPr>
          <p:nvPr/>
        </p:nvSpPr>
        <p:spPr bwMode="auto">
          <a:xfrm>
            <a:off x="5298956" y="3794425"/>
            <a:ext cx="3502008" cy="1384752"/>
          </a:xfrm>
          <a:prstGeom prst="rect">
            <a:avLst/>
          </a:prstGeom>
          <a:solidFill>
            <a:schemeClr val="accent2">
              <a:alpha val="34117"/>
            </a:schemeClr>
          </a:solidFill>
          <a:ln w="38100">
            <a:solidFill>
              <a:schemeClr val="bg1"/>
            </a:solidFill>
            <a:miter lim="800000"/>
            <a:headEnd/>
            <a:tailEnd/>
          </a:ln>
          <a:effectLst>
            <a:outerShdw blurRad="40000" dist="20000" dir="5400000" rotWithShape="0">
              <a:srgbClr val="000000">
                <a:alpha val="37999"/>
              </a:srgbClr>
            </a:outerShdw>
          </a:effectLst>
        </p:spPr>
        <p:txBody>
          <a:bodyPr wrap="square" lIns="91198" tIns="45600" rIns="91198" bIns="45600">
            <a:spAutoFit/>
          </a:bodyPr>
          <a:lstStyle/>
          <a:p>
            <a:pPr defTabSz="454423">
              <a:defRPr/>
            </a:pPr>
            <a:r>
              <a:rPr lang="en-US" altLang="ja-JP" sz="2800" dirty="0" smtClean="0">
                <a:solidFill>
                  <a:prstClr val="white"/>
                </a:solidFill>
                <a:latin typeface="Calibri"/>
                <a:ea typeface="ＭＳ Ｐゴシック"/>
                <a:cs typeface="ＭＳ Ｐゴシック" charset="0"/>
              </a:rPr>
              <a:t>Material &amp; Life Science Experimental Facility (MLF) </a:t>
            </a:r>
            <a:endParaRPr lang="en-US" altLang="ja-JP" sz="2800" dirty="0">
              <a:solidFill>
                <a:prstClr val="white"/>
              </a:solidFill>
              <a:latin typeface="Calibri"/>
              <a:ea typeface="ＭＳ Ｐゴシック"/>
              <a:cs typeface="ＭＳ Ｐゴシック" charset="0"/>
            </a:endParaRPr>
          </a:p>
        </p:txBody>
      </p:sp>
    </p:spTree>
    <p:extLst>
      <p:ext uri="{BB962C8B-B14F-4D97-AF65-F5344CB8AC3E}">
        <p14:creationId xmlns:p14="http://schemas.microsoft.com/office/powerpoint/2010/main" val="3116788811"/>
      </p:ext>
    </p:extLst>
  </p:cSld>
  <p:clrMapOvr>
    <a:masterClrMapping/>
  </p:clrMapOvr>
  <mc:AlternateContent xmlns:mc="http://schemas.openxmlformats.org/markup-compatibility/2006" xmlns:p14="http://schemas.microsoft.com/office/powerpoint/2010/main">
    <mc:Choice Requires="p14">
      <p:transition p14:dur="1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ppt_w</p:attrName>
                                        </p:attrNameLst>
                                      </p:cBhvr>
                                      <p:tavLst>
                                        <p:tav tm="0">
                                          <p:val>
                                            <p:fltVal val="0"/>
                                          </p:val>
                                        </p:tav>
                                        <p:tav tm="100000">
                                          <p:val>
                                            <p:strVal val="#ppt_w"/>
                                          </p:val>
                                        </p:tav>
                                      </p:tavLst>
                                    </p:anim>
                                    <p:anim calcmode="lin" valueType="num">
                                      <p:cBhvr>
                                        <p:cTn id="8" dur="500" fill="hold"/>
                                        <p:tgtEl>
                                          <p:spTgt spid="2560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5618"/>
                                        </p:tgtEl>
                                        <p:attrNameLst>
                                          <p:attrName>style.visibility</p:attrName>
                                        </p:attrNameLst>
                                      </p:cBhvr>
                                      <p:to>
                                        <p:strVal val="visible"/>
                                      </p:to>
                                    </p:set>
                                    <p:anim calcmode="lin" valueType="num">
                                      <p:cBhvr>
                                        <p:cTn id="12" dur="500" fill="hold"/>
                                        <p:tgtEl>
                                          <p:spTgt spid="25618"/>
                                        </p:tgtEl>
                                        <p:attrNameLst>
                                          <p:attrName>ppt_w</p:attrName>
                                        </p:attrNameLst>
                                      </p:cBhvr>
                                      <p:tavLst>
                                        <p:tav tm="0">
                                          <p:val>
                                            <p:fltVal val="0"/>
                                          </p:val>
                                        </p:tav>
                                        <p:tav tm="100000">
                                          <p:val>
                                            <p:strVal val="#ppt_w"/>
                                          </p:val>
                                        </p:tav>
                                      </p:tavLst>
                                    </p:anim>
                                    <p:anim calcmode="lin" valueType="num">
                                      <p:cBhvr>
                                        <p:cTn id="13" dur="500" fill="hold"/>
                                        <p:tgtEl>
                                          <p:spTgt spid="25618"/>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25605"/>
                                        </p:tgtEl>
                                        <p:attrNameLst>
                                          <p:attrName>style.visibility</p:attrName>
                                        </p:attrNameLst>
                                      </p:cBhvr>
                                      <p:to>
                                        <p:strVal val="visible"/>
                                      </p:to>
                                    </p:set>
                                    <p:animEffect transition="in" filter="wipe(up)">
                                      <p:cBhvr>
                                        <p:cTn id="18" dur="500"/>
                                        <p:tgtEl>
                                          <p:spTgt spid="25605"/>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nodeType="afterGroup">
                            <p:stCondLst>
                              <p:cond delay="10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25608"/>
                                        </p:tgtEl>
                                        <p:attrNameLst>
                                          <p:attrName>style.visibility</p:attrName>
                                        </p:attrNameLst>
                                      </p:cBhvr>
                                      <p:to>
                                        <p:strVal val="visible"/>
                                      </p:to>
                                    </p:set>
                                    <p:animEffect transition="in" filter="wipe(up)">
                                      <p:cBhvr>
                                        <p:cTn id="31" dur="500"/>
                                        <p:tgtEl>
                                          <p:spTgt spid="2560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ppt_x"/>
                                          </p:val>
                                        </p:tav>
                                        <p:tav tm="100000">
                                          <p:val>
                                            <p:strVal val="#ppt_x"/>
                                          </p:val>
                                        </p:tav>
                                      </p:tavLst>
                                    </p:anim>
                                    <p:anim calcmode="lin" valueType="num">
                                      <p:cBhvr additive="base">
                                        <p:cTn id="37"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5625"/>
                                        </p:tgtEl>
                                        <p:attrNameLst>
                                          <p:attrName>style.visibility</p:attrName>
                                        </p:attrNameLst>
                                      </p:cBhvr>
                                      <p:to>
                                        <p:strVal val="visible"/>
                                      </p:to>
                                    </p:set>
                                    <p:animEffect transition="in" filter="wipe(right)">
                                      <p:cBhvr>
                                        <p:cTn id="42" dur="500"/>
                                        <p:tgtEl>
                                          <p:spTgt spid="25625"/>
                                        </p:tgtEl>
                                      </p:cBhvr>
                                    </p:animEffect>
                                  </p:childTnLst>
                                </p:cTn>
                              </p:par>
                            </p:childTnLst>
                          </p:cTn>
                        </p:par>
                        <p:par>
                          <p:cTn id="43" fill="hold">
                            <p:stCondLst>
                              <p:cond delay="500"/>
                            </p:stCondLst>
                            <p:childTnLst>
                              <p:par>
                                <p:cTn id="44" presetID="18" presetClass="entr" presetSubtype="6" fill="hold" nodeType="afterEffect">
                                  <p:stCondLst>
                                    <p:cond delay="0"/>
                                  </p:stCondLst>
                                  <p:childTnLst>
                                    <p:set>
                                      <p:cBhvr>
                                        <p:cTn id="45" dur="1" fill="hold">
                                          <p:stCondLst>
                                            <p:cond delay="0"/>
                                          </p:stCondLst>
                                        </p:cTn>
                                        <p:tgtEl>
                                          <p:spTgt spid="25611"/>
                                        </p:tgtEl>
                                        <p:attrNameLst>
                                          <p:attrName>style.visibility</p:attrName>
                                        </p:attrNameLst>
                                      </p:cBhvr>
                                      <p:to>
                                        <p:strVal val="visible"/>
                                      </p:to>
                                    </p:set>
                                    <p:animEffect transition="in" filter="strips(downRight)">
                                      <p:cBhvr>
                                        <p:cTn id="46" dur="500"/>
                                        <p:tgtEl>
                                          <p:spTgt spid="256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25614"/>
                                        </p:tgtEl>
                                        <p:attrNameLst>
                                          <p:attrName>style.visibility</p:attrName>
                                        </p:attrNameLst>
                                      </p:cBhvr>
                                      <p:to>
                                        <p:strVal val="visible"/>
                                      </p:to>
                                    </p:set>
                                    <p:animEffect transition="in" filter="wipe(right)">
                                      <p:cBhvr>
                                        <p:cTn id="56" dur="500"/>
                                        <p:tgtEl>
                                          <p:spTgt spid="25614"/>
                                        </p:tgtEl>
                                      </p:cBhvr>
                                    </p:animEffect>
                                  </p:childTnLst>
                                </p:cTn>
                              </p:par>
                              <p:par>
                                <p:cTn id="57" presetID="2" presetClass="entr" presetSubtype="2"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1+#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5617"/>
                                        </p:tgtEl>
                                        <p:attrNameLst>
                                          <p:attrName>style.visibility</p:attrName>
                                        </p:attrNameLst>
                                      </p:cBhvr>
                                      <p:to>
                                        <p:strVal val="visible"/>
                                      </p:to>
                                    </p:set>
                                    <p:animEffect transition="in" filter="wipe(left)">
                                      <p:cBhvr>
                                        <p:cTn id="65" dur="500"/>
                                        <p:tgtEl>
                                          <p:spTgt spid="25617"/>
                                        </p:tgtEl>
                                      </p:cBhvr>
                                    </p:animEffect>
                                  </p:childTnLst>
                                </p:cTn>
                              </p:par>
                              <p:par>
                                <p:cTn id="66" presetID="2" presetClass="entr" presetSubtype="9"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0-#ppt_w/2"/>
                                          </p:val>
                                        </p:tav>
                                        <p:tav tm="100000">
                                          <p:val>
                                            <p:strVal val="#ppt_x"/>
                                          </p:val>
                                        </p:tav>
                                      </p:tavLst>
                                    </p:anim>
                                    <p:anim calcmode="lin" valueType="num">
                                      <p:cBhvr additive="base">
                                        <p:cTn id="69"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alphaModFix amt="50000"/>
          </a:blip>
          <a:stretch>
            <a:fillRect/>
          </a:stretch>
        </p:blipFill>
        <p:spPr>
          <a:xfrm>
            <a:off x="4421897" y="2740602"/>
            <a:ext cx="2348667" cy="1996366"/>
          </a:xfrm>
          <a:prstGeom prst="rect">
            <a:avLst/>
          </a:prstGeom>
        </p:spPr>
      </p:pic>
      <p:pic>
        <p:nvPicPr>
          <p:cNvPr id="5" name="Picture 5"/>
          <p:cNvPicPr>
            <a:picLocks noChangeArrowheads="1"/>
          </p:cNvPicPr>
          <p:nvPr/>
        </p:nvPicPr>
        <p:blipFill>
          <a:blip r:embed="rId4">
            <a:alphaModFix amt="76000"/>
            <a:extLst>
              <a:ext uri="{28A0092B-C50C-407E-A947-70E740481C1C}">
                <a14:useLocalDpi xmlns:a14="http://schemas.microsoft.com/office/drawing/2010/main" val="0"/>
              </a:ext>
            </a:extLst>
          </a:blip>
          <a:srcRect/>
          <a:stretch>
            <a:fillRect/>
          </a:stretch>
        </p:blipFill>
        <p:spPr bwMode="auto">
          <a:xfrm>
            <a:off x="4769129" y="1142898"/>
            <a:ext cx="2134827" cy="1736506"/>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pic>
      <p:sp>
        <p:nvSpPr>
          <p:cNvPr id="2" name="タイトル 1"/>
          <p:cNvSpPr>
            <a:spLocks noGrp="1"/>
          </p:cNvSpPr>
          <p:nvPr>
            <p:ph type="title"/>
          </p:nvPr>
        </p:nvSpPr>
        <p:spPr>
          <a:xfrm>
            <a:off x="0" y="-171400"/>
            <a:ext cx="9144000" cy="892470"/>
          </a:xfrm>
          <a:solidFill>
            <a:srgbClr val="FFFFFF"/>
          </a:solidFill>
          <a:ln>
            <a:solidFill>
              <a:srgbClr val="FFFFFF"/>
            </a:solidFill>
          </a:ln>
        </p:spPr>
        <p:txBody>
          <a:bodyPr>
            <a:normAutofit/>
          </a:bodyPr>
          <a:lstStyle/>
          <a:p>
            <a:r>
              <a:rPr lang="en-US" altLang="ja-JP" dirty="0" smtClean="0">
                <a:solidFill>
                  <a:srgbClr val="000000"/>
                </a:solidFill>
              </a:rPr>
              <a:t>Science and Technology in MLF</a:t>
            </a:r>
            <a:endParaRPr kumimoji="1" lang="ja-JP" altLang="en-US" dirty="0">
              <a:solidFill>
                <a:srgbClr val="000000"/>
              </a:solidFill>
            </a:endParaRPr>
          </a:p>
        </p:txBody>
      </p:sp>
      <p:sp>
        <p:nvSpPr>
          <p:cNvPr id="3" name="コンテンツ プレースホルダー 2"/>
          <p:cNvSpPr>
            <a:spLocks noGrp="1"/>
          </p:cNvSpPr>
          <p:nvPr>
            <p:ph idx="1"/>
          </p:nvPr>
        </p:nvSpPr>
        <p:spPr>
          <a:xfrm>
            <a:off x="197982" y="1142898"/>
            <a:ext cx="8321127" cy="5402254"/>
          </a:xfrm>
        </p:spPr>
        <p:txBody>
          <a:bodyPr>
            <a:noAutofit/>
          </a:bodyPr>
          <a:lstStyle/>
          <a:p>
            <a:r>
              <a:rPr lang="en-US" altLang="ja-JP" sz="2000" dirty="0" smtClean="0">
                <a:solidFill>
                  <a:srgbClr val="FF0000"/>
                </a:solidFill>
              </a:rPr>
              <a:t>Magnetism and strongly correlated materials</a:t>
            </a:r>
            <a:r>
              <a:rPr lang="en-US" altLang="ja-JP" sz="2000" dirty="0" smtClean="0">
                <a:solidFill>
                  <a:srgbClr val="000090"/>
                </a:solidFill>
              </a:rPr>
              <a:t>(Spin ,S=1/2)</a:t>
            </a:r>
            <a:r>
              <a:rPr lang="ja-JP" altLang="en-US" sz="2000" dirty="0">
                <a:solidFill>
                  <a:srgbClr val="0000FF"/>
                </a:solidFill>
              </a:rPr>
              <a:t>　</a:t>
            </a:r>
            <a:endParaRPr lang="en-US" altLang="ja-JP" sz="2000" dirty="0" smtClean="0">
              <a:solidFill>
                <a:srgbClr val="0000FF"/>
              </a:solidFill>
            </a:endParaRPr>
          </a:p>
          <a:p>
            <a:pPr marL="0" indent="0">
              <a:buNone/>
            </a:pPr>
            <a:r>
              <a:rPr lang="en-US" altLang="ja-JP" sz="1400" dirty="0" smtClean="0"/>
              <a:t>		Electric properties research Gr.</a:t>
            </a:r>
            <a:r>
              <a:rPr lang="ja-JP" altLang="en-US" sz="1400" dirty="0" smtClean="0"/>
              <a:t>　</a:t>
            </a:r>
            <a:r>
              <a:rPr lang="en-US" altLang="ja-JP" sz="1400" dirty="0" smtClean="0"/>
              <a:t>(K. Nakajima)</a:t>
            </a:r>
          </a:p>
          <a:p>
            <a:pPr marL="800092" lvl="2" indent="0">
              <a:buNone/>
            </a:pPr>
            <a:r>
              <a:rPr lang="en-US" altLang="ja-JP" sz="1400" dirty="0" smtClean="0"/>
              <a:t>Quantum properties research Gr. (S. Ito)</a:t>
            </a:r>
          </a:p>
          <a:p>
            <a:r>
              <a:rPr lang="en-US" altLang="ja-JP" sz="2000" dirty="0" smtClean="0">
                <a:solidFill>
                  <a:srgbClr val="FF0000"/>
                </a:solidFill>
              </a:rPr>
              <a:t>Liquid and Soft Matter </a:t>
            </a:r>
            <a:r>
              <a:rPr lang="en-US" altLang="ja-JP" sz="2000" dirty="0" smtClean="0">
                <a:solidFill>
                  <a:srgbClr val="000090"/>
                </a:solidFill>
              </a:rPr>
              <a:t>(distinguish H&amp;D)</a:t>
            </a:r>
          </a:p>
          <a:p>
            <a:pPr marL="800100" lvl="2" indent="0">
              <a:buNone/>
            </a:pPr>
            <a:r>
              <a:rPr lang="en-US" altLang="ja-JP" sz="1400" dirty="0" smtClean="0"/>
              <a:t>Polymer research Gr. (T. </a:t>
            </a:r>
            <a:r>
              <a:rPr lang="en-US" altLang="ja-JP" sz="1400" dirty="0" err="1" smtClean="0"/>
              <a:t>Kanaya</a:t>
            </a:r>
            <a:r>
              <a:rPr lang="en-US" altLang="ja-JP" sz="1400" dirty="0" smtClean="0"/>
              <a:t>)</a:t>
            </a:r>
          </a:p>
          <a:p>
            <a:pPr marL="800092" lvl="2" indent="0">
              <a:buNone/>
            </a:pPr>
            <a:r>
              <a:rPr lang="en-US" altLang="ja-JP" sz="1400" dirty="0" smtClean="0"/>
              <a:t>Soft material research Gr. (H. </a:t>
            </a:r>
            <a:r>
              <a:rPr lang="en-US" altLang="ja-JP" sz="1400" dirty="0" err="1" smtClean="0"/>
              <a:t>Seto</a:t>
            </a:r>
            <a:r>
              <a:rPr lang="en-US" altLang="ja-JP" sz="1400" dirty="0" smtClean="0"/>
              <a:t>)</a:t>
            </a:r>
          </a:p>
          <a:p>
            <a:pPr marL="800092" lvl="2" indent="0">
              <a:buNone/>
            </a:pPr>
            <a:r>
              <a:rPr lang="en-US" altLang="ja-JP" sz="1400" dirty="0" smtClean="0"/>
              <a:t>Liquid and Amorphous Materials Research Gr. (Y. </a:t>
            </a:r>
            <a:r>
              <a:rPr lang="en-US" altLang="ja-JP" sz="1400" dirty="0" err="1" smtClean="0"/>
              <a:t>Kawakita</a:t>
            </a:r>
            <a:r>
              <a:rPr lang="en-US" altLang="ja-JP" sz="1400" dirty="0" smtClean="0"/>
              <a:t>)</a:t>
            </a:r>
          </a:p>
          <a:p>
            <a:r>
              <a:rPr lang="en-US" altLang="ja-JP" sz="2000" dirty="0" smtClean="0">
                <a:solidFill>
                  <a:srgbClr val="FF0000"/>
                </a:solidFill>
              </a:rPr>
              <a:t>Energy Material </a:t>
            </a:r>
            <a:r>
              <a:rPr lang="en-US" altLang="ja-JP" sz="2000" dirty="0" smtClean="0">
                <a:solidFill>
                  <a:srgbClr val="000090"/>
                </a:solidFill>
              </a:rPr>
              <a:t>(sensitive to light elements)</a:t>
            </a:r>
          </a:p>
          <a:p>
            <a:pPr marL="800100" lvl="2" indent="0">
              <a:buNone/>
            </a:pPr>
            <a:r>
              <a:rPr lang="en-US" altLang="ja-JP" sz="1400" dirty="0" smtClean="0"/>
              <a:t>Hydrogen absorbing</a:t>
            </a:r>
            <a:r>
              <a:rPr lang="en-US" altLang="ja-JP" sz="1400" dirty="0"/>
              <a:t> </a:t>
            </a:r>
            <a:r>
              <a:rPr lang="en-US" altLang="ja-JP" sz="1400" dirty="0" smtClean="0"/>
              <a:t>material research Gr. (T. </a:t>
            </a:r>
            <a:r>
              <a:rPr lang="en-US" altLang="ja-JP" sz="1400" dirty="0" err="1" smtClean="0"/>
              <a:t>Otomo</a:t>
            </a:r>
            <a:r>
              <a:rPr lang="en-US" altLang="ja-JP" sz="1400" dirty="0" smtClean="0"/>
              <a:t>)</a:t>
            </a:r>
          </a:p>
          <a:p>
            <a:pPr marL="800092" lvl="2" indent="0">
              <a:buNone/>
            </a:pPr>
            <a:r>
              <a:rPr lang="en-US" altLang="ja-JP" sz="1400" dirty="0" smtClean="0"/>
              <a:t>Structure science (battery) Gr. (T. </a:t>
            </a:r>
            <a:r>
              <a:rPr lang="en-US" altLang="ja-JP" sz="1400" dirty="0" err="1" smtClean="0"/>
              <a:t>Kamiyama</a:t>
            </a:r>
            <a:r>
              <a:rPr lang="en-US" altLang="ja-JP" sz="1400" dirty="0" smtClean="0"/>
              <a:t>)</a:t>
            </a:r>
          </a:p>
          <a:p>
            <a:r>
              <a:rPr lang="en-US" altLang="ja-JP" sz="2000" dirty="0" smtClean="0">
                <a:solidFill>
                  <a:srgbClr val="FF0000"/>
                </a:solidFill>
              </a:rPr>
              <a:t>Engineering Material </a:t>
            </a:r>
            <a:r>
              <a:rPr lang="en-US" altLang="ja-JP" sz="2000" dirty="0" smtClean="0">
                <a:solidFill>
                  <a:srgbClr val="000090"/>
                </a:solidFill>
              </a:rPr>
              <a:t>(deep penetration into metals)</a:t>
            </a:r>
          </a:p>
          <a:p>
            <a:pPr marL="800092" lvl="2" indent="0">
              <a:buNone/>
            </a:pPr>
            <a:r>
              <a:rPr lang="en-US" altLang="ja-JP" sz="1400" dirty="0" smtClean="0"/>
              <a:t>Residual stress research Gr. (K. </a:t>
            </a:r>
            <a:r>
              <a:rPr lang="en-US" altLang="ja-JP" sz="1400" dirty="0" err="1" smtClean="0"/>
              <a:t>Aizawa</a:t>
            </a:r>
            <a:r>
              <a:rPr lang="en-US" altLang="ja-JP" sz="1400" dirty="0" smtClean="0"/>
              <a:t>)</a:t>
            </a:r>
          </a:p>
          <a:p>
            <a:pPr marL="800092" lvl="2" indent="0">
              <a:buNone/>
            </a:pPr>
            <a:r>
              <a:rPr lang="en-US" altLang="ja-JP" sz="1400" dirty="0" smtClean="0"/>
              <a:t>Structure sensitive material research Gr.</a:t>
            </a:r>
            <a:r>
              <a:rPr lang="en-US" altLang="ja-JP" sz="1400" dirty="0"/>
              <a:t> (J. Suzuki</a:t>
            </a:r>
            <a:r>
              <a:rPr lang="en-US" altLang="ja-JP" sz="1400" dirty="0" smtClean="0"/>
              <a:t>)</a:t>
            </a:r>
          </a:p>
          <a:p>
            <a:r>
              <a:rPr lang="en-US" altLang="ja-JP" sz="2000" dirty="0" err="1" smtClean="0">
                <a:solidFill>
                  <a:srgbClr val="FF0000"/>
                </a:solidFill>
              </a:rPr>
              <a:t>Muon</a:t>
            </a:r>
            <a:r>
              <a:rPr lang="en-US" altLang="ja-JP" sz="2000" dirty="0" smtClean="0">
                <a:solidFill>
                  <a:srgbClr val="FF0000"/>
                </a:solidFill>
              </a:rPr>
              <a:t> Science</a:t>
            </a:r>
          </a:p>
          <a:p>
            <a:pPr marL="800092" lvl="2" indent="0">
              <a:buNone/>
            </a:pPr>
            <a:r>
              <a:rPr lang="en-US" altLang="ja-JP" sz="1400" dirty="0" err="1" smtClean="0"/>
              <a:t>Muon</a:t>
            </a:r>
            <a:r>
              <a:rPr lang="en-US" altLang="ja-JP" sz="1400" dirty="0" smtClean="0"/>
              <a:t> property research Gr. </a:t>
            </a:r>
            <a:r>
              <a:rPr lang="en-US" altLang="ja-JP" sz="1400" dirty="0"/>
              <a:t>(R. </a:t>
            </a:r>
            <a:r>
              <a:rPr lang="en-US" altLang="ja-JP" sz="1400" dirty="0" err="1"/>
              <a:t>Kadono</a:t>
            </a:r>
            <a:r>
              <a:rPr lang="en-US" altLang="ja-JP" sz="1400" dirty="0"/>
              <a:t>)</a:t>
            </a:r>
            <a:endParaRPr lang="en-US" altLang="ja-JP" sz="1400" dirty="0" smtClean="0"/>
          </a:p>
          <a:p>
            <a:pPr marL="800092" lvl="2" indent="0">
              <a:buNone/>
            </a:pPr>
            <a:r>
              <a:rPr lang="en-US" altLang="ja-JP" sz="1400" dirty="0" err="1" smtClean="0"/>
              <a:t>Muon</a:t>
            </a:r>
            <a:r>
              <a:rPr lang="en-US" altLang="ja-JP" sz="1400" dirty="0" smtClean="0"/>
              <a:t> science research Gr. </a:t>
            </a:r>
            <a:r>
              <a:rPr lang="en-US" altLang="ja-JP" sz="1400" dirty="0"/>
              <a:t>(Y. </a:t>
            </a:r>
            <a:r>
              <a:rPr lang="en-US" altLang="ja-JP" sz="1400" dirty="0" smtClean="0"/>
              <a:t>Miyake)</a:t>
            </a:r>
          </a:p>
          <a:p>
            <a:pPr marL="800092" lvl="2" indent="0">
              <a:buNone/>
            </a:pPr>
            <a:endParaRPr lang="en-US" altLang="ja-JP" sz="1400" dirty="0" smtClean="0"/>
          </a:p>
          <a:p>
            <a:pPr>
              <a:lnSpc>
                <a:spcPct val="60000"/>
              </a:lnSpc>
            </a:pPr>
            <a:r>
              <a:rPr lang="en-US" altLang="ja-JP" sz="2000" dirty="0" smtClean="0"/>
              <a:t>Neutron Optics</a:t>
            </a:r>
          </a:p>
          <a:p>
            <a:pPr>
              <a:lnSpc>
                <a:spcPct val="60000"/>
              </a:lnSpc>
            </a:pPr>
            <a:r>
              <a:rPr lang="en-US" altLang="ja-JP" sz="2000" dirty="0" smtClean="0"/>
              <a:t>KENS-DAQ </a:t>
            </a:r>
          </a:p>
          <a:p>
            <a:pPr marL="0" indent="0">
              <a:buNone/>
            </a:pPr>
            <a:endParaRPr lang="en-US" altLang="ja-JP" sz="2000" dirty="0" smtClean="0"/>
          </a:p>
          <a:p>
            <a:endParaRPr lang="en-US" altLang="ja-JP" sz="2000" dirty="0" smtClean="0"/>
          </a:p>
          <a:p>
            <a:pPr marL="0" indent="0">
              <a:buNone/>
            </a:pPr>
            <a:endParaRPr lang="en-US" altLang="ja-JP" sz="2000" dirty="0" smtClean="0"/>
          </a:p>
          <a:p>
            <a:pPr marL="0" indent="0">
              <a:buNone/>
            </a:pPr>
            <a:endParaRPr lang="en-US" altLang="ja-JP" sz="2000" dirty="0" smtClean="0"/>
          </a:p>
          <a:p>
            <a:pPr marL="0" indent="0">
              <a:buNone/>
            </a:pPr>
            <a:endParaRPr lang="en-US" altLang="ja-JP" sz="2000" dirty="0" smtClean="0"/>
          </a:p>
          <a:p>
            <a:pPr marL="0" indent="0">
              <a:buNone/>
            </a:pPr>
            <a:endParaRPr lang="en-US" altLang="ja-JP" sz="2000" dirty="0" smtClean="0"/>
          </a:p>
          <a:p>
            <a:pPr marL="0" indent="0">
              <a:buNone/>
            </a:pPr>
            <a:endParaRPr lang="en-US" altLang="ja-JP" sz="2000" dirty="0" smtClean="0"/>
          </a:p>
          <a:p>
            <a:pPr marL="0" indent="0">
              <a:buNone/>
            </a:pPr>
            <a:endParaRPr lang="en-US" altLang="ja-JP" sz="2000" dirty="0" smtClean="0"/>
          </a:p>
          <a:p>
            <a:pPr marL="0" indent="0">
              <a:buNone/>
            </a:pPr>
            <a:endParaRPr kumimoji="1" lang="ja-JP" altLang="en-US" sz="2000" dirty="0"/>
          </a:p>
        </p:txBody>
      </p:sp>
      <p:sp>
        <p:nvSpPr>
          <p:cNvPr id="14" name="スライド番号プレースホルダー 13"/>
          <p:cNvSpPr>
            <a:spLocks noGrp="1"/>
          </p:cNvSpPr>
          <p:nvPr>
            <p:ph type="sldNum" sz="quarter" idx="12"/>
          </p:nvPr>
        </p:nvSpPr>
        <p:spPr/>
        <p:txBody>
          <a:bodyPr/>
          <a:lstStyle/>
          <a:p>
            <a:fld id="{0CB7CED6-8D6E-8149-A45E-617D686FEA11}" type="slidenum">
              <a:rPr lang="ja-JP" altLang="en-US" smtClean="0">
                <a:solidFill>
                  <a:prstClr val="black">
                    <a:tint val="75000"/>
                  </a:prstClr>
                </a:solidFill>
                <a:latin typeface="Calibri"/>
                <a:ea typeface="ＭＳ Ｐゴシック"/>
              </a:rPr>
              <a:pPr/>
              <a:t>20</a:t>
            </a:fld>
            <a:endParaRPr lang="ja-JP" altLang="en-US">
              <a:solidFill>
                <a:prstClr val="black">
                  <a:tint val="75000"/>
                </a:prstClr>
              </a:solidFill>
              <a:latin typeface="Calibri"/>
              <a:ea typeface="ＭＳ Ｐゴシック"/>
            </a:endParaRPr>
          </a:p>
        </p:txBody>
      </p:sp>
      <p:pic>
        <p:nvPicPr>
          <p:cNvPr id="4" name="図 3" descr="yjimage.jpeg"/>
          <p:cNvPicPr>
            <a:picLocks noChangeAspect="1"/>
          </p:cNvPicPr>
          <p:nvPr/>
        </p:nvPicPr>
        <p:blipFill>
          <a:blip r:embed="rId5">
            <a:alphaModFix amt="63000"/>
            <a:extLst>
              <a:ext uri="{28A0092B-C50C-407E-A947-70E740481C1C}">
                <a14:useLocalDpi xmlns:a14="http://schemas.microsoft.com/office/drawing/2010/main" val="0"/>
              </a:ext>
            </a:extLst>
          </a:blip>
          <a:stretch>
            <a:fillRect/>
          </a:stretch>
        </p:blipFill>
        <p:spPr>
          <a:xfrm>
            <a:off x="7096672" y="1560683"/>
            <a:ext cx="1918181" cy="1810232"/>
          </a:xfrm>
          <a:prstGeom prst="rect">
            <a:avLst/>
          </a:prstGeom>
        </p:spPr>
      </p:pic>
      <p:grpSp>
        <p:nvGrpSpPr>
          <p:cNvPr id="7" name="図形グループ 6"/>
          <p:cNvGrpSpPr/>
          <p:nvPr/>
        </p:nvGrpSpPr>
        <p:grpSpPr>
          <a:xfrm>
            <a:off x="6102044" y="3370916"/>
            <a:ext cx="3661653" cy="1795988"/>
            <a:chOff x="5291525" y="2145750"/>
            <a:chExt cx="4350524" cy="2087223"/>
          </a:xfrm>
        </p:grpSpPr>
        <p:grpSp>
          <p:nvGrpSpPr>
            <p:cNvPr id="8" name="図形グループ 7"/>
            <p:cNvGrpSpPr/>
            <p:nvPr/>
          </p:nvGrpSpPr>
          <p:grpSpPr>
            <a:xfrm>
              <a:off x="5291525" y="2145750"/>
              <a:ext cx="3567903" cy="1941546"/>
              <a:chOff x="3826976" y="6660232"/>
              <a:chExt cx="2482344" cy="1350819"/>
            </a:xfrm>
          </p:grpSpPr>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6976" y="6806788"/>
                <a:ext cx="2439354" cy="1204263"/>
              </a:xfrm>
              <a:prstGeom prst="rect">
                <a:avLst/>
              </a:prstGeom>
            </p:spPr>
          </p:pic>
          <p:sp>
            <p:nvSpPr>
              <p:cNvPr id="11" name="円形吹き出し 10"/>
              <p:cNvSpPr/>
              <p:nvPr/>
            </p:nvSpPr>
            <p:spPr>
              <a:xfrm>
                <a:off x="5229200" y="6660232"/>
                <a:ext cx="1080120" cy="1082037"/>
              </a:xfrm>
              <a:prstGeom prst="wedgeEllipseCallout">
                <a:avLst>
                  <a:gd name="adj1" fmla="val -77145"/>
                  <a:gd name="adj2" fmla="val -24588"/>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7191331" y="3875287"/>
              <a:ext cx="2450718" cy="357686"/>
            </a:xfrm>
            <a:prstGeom prst="rect">
              <a:avLst/>
            </a:prstGeom>
            <a:noFill/>
          </p:spPr>
          <p:txBody>
            <a:bodyPr wrap="square" rtlCol="0">
              <a:spAutoFit/>
            </a:bodyPr>
            <a:lstStyle/>
            <a:p>
              <a:endParaRPr lang="en-US" altLang="ja-JP" sz="1400" dirty="0"/>
            </a:p>
          </p:txBody>
        </p:sp>
      </p:grpSp>
      <p:pic>
        <p:nvPicPr>
          <p:cNvPr id="12" name="Picture 4" descr="C:\Harjo\TAKUMI\thermec_mastor\photos\DSCN0022.JPG"/>
          <p:cNvPicPr>
            <a:picLocks noChangeAspect="1" noChangeArrowheads="1"/>
          </p:cNvPicPr>
          <p:nvPr/>
        </p:nvPicPr>
        <p:blipFill rotWithShape="1">
          <a:blip r:embed="rId7" cstate="print">
            <a:alphaModFix amt="55000"/>
            <a:extLst>
              <a:ext uri="{28A0092B-C50C-407E-A947-70E740481C1C}">
                <a14:useLocalDpi xmlns:a14="http://schemas.microsoft.com/office/drawing/2010/main" val="0"/>
              </a:ext>
            </a:extLst>
          </a:blip>
          <a:srcRect t="2987" b="-780"/>
          <a:stretch/>
        </p:blipFill>
        <p:spPr bwMode="auto">
          <a:xfrm>
            <a:off x="3907524" y="4570641"/>
            <a:ext cx="2194507" cy="1610956"/>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6" descr="C:\Documents and Settings\shimizu\デスクトップ\MLFシンポ\1.gif"/>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849207" y="4736990"/>
            <a:ext cx="1482544" cy="1444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正方形/長方形 14"/>
          <p:cNvSpPr/>
          <p:nvPr/>
        </p:nvSpPr>
        <p:spPr>
          <a:xfrm>
            <a:off x="3227465" y="5817041"/>
            <a:ext cx="2313452" cy="923328"/>
          </a:xfrm>
          <a:prstGeom prst="rect">
            <a:avLst/>
          </a:prstGeom>
        </p:spPr>
        <p:txBody>
          <a:bodyPr wrap="none" lIns="91439" tIns="45719" rIns="91439" bIns="45719">
            <a:spAutoFit/>
          </a:bodyPr>
          <a:lstStyle/>
          <a:p>
            <a:r>
              <a:rPr lang="en-US" altLang="ja-JP" dirty="0">
                <a:solidFill>
                  <a:srgbClr val="000090"/>
                </a:solidFill>
                <a:latin typeface="+mj-ea"/>
              </a:rPr>
              <a:t>Life </a:t>
            </a:r>
            <a:r>
              <a:rPr lang="en-US" altLang="ja-JP" dirty="0" smtClean="0">
                <a:solidFill>
                  <a:srgbClr val="000090"/>
                </a:solidFill>
                <a:latin typeface="+mj-ea"/>
              </a:rPr>
              <a:t>Science</a:t>
            </a:r>
          </a:p>
          <a:p>
            <a:r>
              <a:rPr lang="en-US" altLang="ja-JP" dirty="0" smtClean="0">
                <a:solidFill>
                  <a:srgbClr val="000090"/>
                </a:solidFill>
                <a:latin typeface="+mj-ea"/>
              </a:rPr>
              <a:t>High pressure science </a:t>
            </a:r>
            <a:endParaRPr lang="ja-JP" altLang="en-US" dirty="0">
              <a:solidFill>
                <a:srgbClr val="000090"/>
              </a:solidFill>
            </a:endParaRPr>
          </a:p>
          <a:p>
            <a:r>
              <a:rPr lang="en-US" altLang="ja-JP" dirty="0" smtClean="0">
                <a:solidFill>
                  <a:srgbClr val="000090"/>
                </a:solidFill>
              </a:rPr>
              <a:t>Industrial Application</a:t>
            </a:r>
            <a:endParaRPr lang="ja-JP" altLang="en-US" dirty="0">
              <a:solidFill>
                <a:srgbClr val="000090"/>
              </a:solidFill>
            </a:endParaRPr>
          </a:p>
        </p:txBody>
      </p:sp>
      <p:pic>
        <p:nvPicPr>
          <p:cNvPr id="16" name="Picture 2" descr="all"/>
          <p:cNvPicPr>
            <a:picLocks noChangeAspect="1" noChangeArrowheads="1"/>
          </p:cNvPicPr>
          <p:nvPr/>
        </p:nvPicPr>
        <p:blipFill>
          <a:blip r:embed="rId9" cstate="print">
            <a:alphaModFix amt="52000"/>
          </a:blip>
          <a:srcRect/>
          <a:stretch>
            <a:fillRect/>
          </a:stretch>
        </p:blipFill>
        <p:spPr bwMode="auto">
          <a:xfrm>
            <a:off x="1845869" y="5775926"/>
            <a:ext cx="1584259" cy="956212"/>
          </a:xfrm>
          <a:prstGeom prst="rect">
            <a:avLst/>
          </a:prstGeom>
          <a:noFill/>
          <a:ln w="9525">
            <a:noFill/>
            <a:miter lim="800000"/>
            <a:headEnd/>
            <a:tailEnd/>
          </a:ln>
        </p:spPr>
      </p:pic>
      <p:pic>
        <p:nvPicPr>
          <p:cNvPr id="17" name="図 16" descr="タイヤ構造.jpg"/>
          <p:cNvPicPr>
            <a:picLocks noChangeAspect="1"/>
          </p:cNvPicPr>
          <p:nvPr/>
        </p:nvPicPr>
        <p:blipFill>
          <a:blip r:embed="rId10">
            <a:alphaModFix amt="57000"/>
            <a:extLst>
              <a:ext uri="{28A0092B-C50C-407E-A947-70E740481C1C}">
                <a14:useLocalDpi xmlns:a14="http://schemas.microsoft.com/office/drawing/2010/main" val="0"/>
              </a:ext>
            </a:extLst>
          </a:blip>
          <a:stretch>
            <a:fillRect/>
          </a:stretch>
        </p:blipFill>
        <p:spPr>
          <a:xfrm>
            <a:off x="5677562" y="5748929"/>
            <a:ext cx="3337295" cy="931905"/>
          </a:xfrm>
          <a:prstGeom prst="rect">
            <a:avLst/>
          </a:prstGeom>
        </p:spPr>
      </p:pic>
      <p:cxnSp>
        <p:nvCxnSpPr>
          <p:cNvPr id="18" name="直線コネクタ 17"/>
          <p:cNvCxnSpPr/>
          <p:nvPr/>
        </p:nvCxnSpPr>
        <p:spPr>
          <a:xfrm>
            <a:off x="395536" y="1052736"/>
            <a:ext cx="8496944"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619672" y="548680"/>
            <a:ext cx="5756504" cy="461665"/>
          </a:xfrm>
          <a:prstGeom prst="rect">
            <a:avLst/>
          </a:prstGeom>
          <a:noFill/>
        </p:spPr>
        <p:txBody>
          <a:bodyPr wrap="none" rtlCol="0">
            <a:spAutoFit/>
          </a:bodyPr>
          <a:lstStyle/>
          <a:p>
            <a:r>
              <a:rPr kumimoji="1" lang="en-US" altLang="ja-JP" sz="2400" dirty="0" smtClean="0"/>
              <a:t>Characteristic features of neutron and </a:t>
            </a:r>
            <a:r>
              <a:rPr kumimoji="1" lang="en-US" altLang="ja-JP" sz="2400" dirty="0" err="1" smtClean="0"/>
              <a:t>muon</a:t>
            </a:r>
            <a:endParaRPr kumimoji="1" lang="ja-JP" altLang="en-US" sz="2400" dirty="0"/>
          </a:p>
        </p:txBody>
      </p:sp>
    </p:spTree>
    <p:extLst>
      <p:ext uri="{BB962C8B-B14F-4D97-AF65-F5344CB8AC3E}">
        <p14:creationId xmlns:p14="http://schemas.microsoft.com/office/powerpoint/2010/main" val="2456624730"/>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フッター プレースホルダ 2"/>
          <p:cNvSpPr>
            <a:spLocks noGrp="1"/>
          </p:cNvSpPr>
          <p:nvPr>
            <p:ph type="ftr" sz="quarter" idx="10"/>
          </p:nvPr>
        </p:nvSpPr>
        <p:spPr bwMode="auto">
          <a:xfrm>
            <a:off x="0" y="6539828"/>
            <a:ext cx="3017543" cy="318172"/>
          </a:xfrm>
          <a:ln>
            <a:miter lim="800000"/>
            <a:headEnd/>
            <a:tailEnd/>
          </a:ln>
        </p:spPr>
        <p:txBody>
          <a:bodyPr wrap="square" numCol="1" anchor="t" anchorCtr="0" compatLnSpc="1">
            <a:prstTxWarp prst="textNoShape">
              <a:avLst/>
            </a:prstTxWarp>
          </a:bodyPr>
          <a:lstStyle/>
          <a:p>
            <a:pPr algn="l" fontAlgn="base">
              <a:spcBef>
                <a:spcPct val="0"/>
              </a:spcBef>
              <a:spcAft>
                <a:spcPct val="0"/>
              </a:spcAft>
              <a:defRPr/>
            </a:pPr>
            <a:r>
              <a:rPr lang="en-US" altLang="ja-JP" sz="1000" dirty="0" smtClean="0">
                <a:solidFill>
                  <a:schemeClr val="tx1"/>
                </a:solidFill>
                <a:latin typeface="Arial" charset="0"/>
              </a:rPr>
              <a:t>Copyright  C  RISING Project , All rights reserved. </a:t>
            </a:r>
          </a:p>
          <a:p>
            <a:pPr algn="l" fontAlgn="base">
              <a:spcBef>
                <a:spcPct val="0"/>
              </a:spcBef>
              <a:spcAft>
                <a:spcPct val="0"/>
              </a:spcAft>
              <a:defRPr/>
            </a:pPr>
            <a:r>
              <a:rPr lang="en-US" altLang="ja-JP" sz="1000" dirty="0" smtClean="0">
                <a:solidFill>
                  <a:schemeClr val="tx1"/>
                </a:solidFill>
                <a:latin typeface="Arial" charset="0"/>
              </a:rPr>
              <a:t>  </a:t>
            </a:r>
          </a:p>
        </p:txBody>
      </p:sp>
      <p:sp>
        <p:nvSpPr>
          <p:cNvPr id="42" name="円/楕円 41"/>
          <p:cNvSpPr/>
          <p:nvPr/>
        </p:nvSpPr>
        <p:spPr>
          <a:xfrm>
            <a:off x="811213" y="6961471"/>
            <a:ext cx="144462" cy="14287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8442" name="Oval 4"/>
          <p:cNvSpPr>
            <a:spLocks noChangeArrowheads="1"/>
          </p:cNvSpPr>
          <p:nvPr/>
        </p:nvSpPr>
        <p:spPr bwMode="auto">
          <a:xfrm>
            <a:off x="1442545" y="2901878"/>
            <a:ext cx="6356420" cy="3666743"/>
          </a:xfrm>
          <a:prstGeom prst="ellipse">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path path="circle">
              <a:fillToRect l="50000" t="50000" r="50000" b="50000"/>
            </a:path>
            <a:tileRect/>
          </a:gradFill>
          <a:ln w="9525">
            <a:noFill/>
            <a:round/>
            <a:headEnd/>
            <a:tailEnd/>
          </a:ln>
          <a:effectLst>
            <a:softEdge rad="635000"/>
          </a:effectLst>
        </p:spPr>
        <p:txBody>
          <a:bodyPr wrap="none" anchor="ctr"/>
          <a:lstStyle/>
          <a:p>
            <a:endParaRPr lang="ja-JP" altLang="en-US">
              <a:latin typeface="Calibri" pitchFamily="34" charset="0"/>
            </a:endParaRPr>
          </a:p>
        </p:txBody>
      </p:sp>
      <p:sp>
        <p:nvSpPr>
          <p:cNvPr id="18443" name="Rectangle 775"/>
          <p:cNvSpPr>
            <a:spLocks noChangeArrowheads="1"/>
          </p:cNvSpPr>
          <p:nvPr/>
        </p:nvSpPr>
        <p:spPr bwMode="auto">
          <a:xfrm>
            <a:off x="4519685" y="6093624"/>
            <a:ext cx="934348" cy="358886"/>
          </a:xfrm>
          <a:prstGeom prst="rect">
            <a:avLst/>
          </a:prstGeom>
          <a:noFill/>
          <a:ln w="9525">
            <a:noFill/>
            <a:miter lim="800000"/>
            <a:headEnd/>
            <a:tailEnd/>
          </a:ln>
        </p:spPr>
        <p:txBody>
          <a:bodyPr/>
          <a:lstStyle/>
          <a:p>
            <a:endParaRPr lang="ja-JP" altLang="en-US">
              <a:latin typeface="Calibri" pitchFamily="34" charset="0"/>
            </a:endParaRPr>
          </a:p>
        </p:txBody>
      </p:sp>
      <p:sp>
        <p:nvSpPr>
          <p:cNvPr id="18444" name="Rectangle 969"/>
          <p:cNvSpPr>
            <a:spLocks noChangeArrowheads="1"/>
          </p:cNvSpPr>
          <p:nvPr/>
        </p:nvSpPr>
        <p:spPr bwMode="auto">
          <a:xfrm>
            <a:off x="4519685" y="6093624"/>
            <a:ext cx="934348" cy="358886"/>
          </a:xfrm>
          <a:prstGeom prst="rect">
            <a:avLst/>
          </a:prstGeom>
          <a:noFill/>
          <a:ln w="9525">
            <a:noFill/>
            <a:miter lim="800000"/>
            <a:headEnd/>
            <a:tailEnd/>
          </a:ln>
        </p:spPr>
        <p:txBody>
          <a:bodyPr/>
          <a:lstStyle/>
          <a:p>
            <a:endParaRPr lang="ja-JP" altLang="en-US">
              <a:latin typeface="Calibri" pitchFamily="34" charset="0"/>
            </a:endParaRPr>
          </a:p>
        </p:txBody>
      </p:sp>
      <p:pic>
        <p:nvPicPr>
          <p:cNvPr id="18445" name="Picture 6" descr="C:\Documents and Settings\Hajime ARAI\Local Settings\Temporary Internet Files\Content.IE5\EZ8HQ12X\MC900412664[1].wmf"/>
          <p:cNvPicPr>
            <a:picLocks noChangeAspect="1" noChangeArrowheads="1"/>
          </p:cNvPicPr>
          <p:nvPr/>
        </p:nvPicPr>
        <p:blipFill>
          <a:blip r:embed="rId3" cstate="print"/>
          <a:srcRect/>
          <a:stretch>
            <a:fillRect/>
          </a:stretch>
        </p:blipFill>
        <p:spPr bwMode="auto">
          <a:xfrm flipH="1">
            <a:off x="6691919" y="3604020"/>
            <a:ext cx="1236886" cy="876809"/>
          </a:xfrm>
          <a:prstGeom prst="rect">
            <a:avLst/>
          </a:prstGeom>
          <a:noFill/>
          <a:ln w="9525">
            <a:noFill/>
            <a:miter lim="800000"/>
            <a:headEnd/>
            <a:tailEnd/>
          </a:ln>
        </p:spPr>
      </p:pic>
      <p:pic>
        <p:nvPicPr>
          <p:cNvPr id="18446" name="Picture 7" descr="C:\Documents and Settings\Hajime ARAI\Local Settings\Temporary Internet Files\Content.IE5\KXA3092F\dglxasset[1].aspx"/>
          <p:cNvPicPr>
            <a:picLocks noChangeAspect="1" noChangeArrowheads="1"/>
          </p:cNvPicPr>
          <p:nvPr/>
        </p:nvPicPr>
        <p:blipFill>
          <a:blip r:embed="rId4" cstate="print"/>
          <a:srcRect/>
          <a:stretch>
            <a:fillRect/>
          </a:stretch>
        </p:blipFill>
        <p:spPr bwMode="auto">
          <a:xfrm flipH="1">
            <a:off x="1010201" y="5372332"/>
            <a:ext cx="2015040" cy="767033"/>
          </a:xfrm>
          <a:prstGeom prst="rect">
            <a:avLst/>
          </a:prstGeom>
          <a:noFill/>
          <a:ln w="9525">
            <a:noFill/>
            <a:miter lim="800000"/>
            <a:headEnd/>
            <a:tailEnd/>
          </a:ln>
        </p:spPr>
      </p:pic>
      <p:pic>
        <p:nvPicPr>
          <p:cNvPr id="18447" name="Picture 8" descr="C:\Documents and Settings\Hajime ARAI\Local Settings\Temporary Internet Files\Content.IE5\K56ROHY7\MC900434785[1].png"/>
          <p:cNvPicPr>
            <a:picLocks noChangeAspect="1" noChangeArrowheads="1"/>
          </p:cNvPicPr>
          <p:nvPr/>
        </p:nvPicPr>
        <p:blipFill>
          <a:blip r:embed="rId5" cstate="print"/>
          <a:srcRect/>
          <a:stretch>
            <a:fillRect/>
          </a:stretch>
        </p:blipFill>
        <p:spPr bwMode="auto">
          <a:xfrm>
            <a:off x="3416670" y="3655465"/>
            <a:ext cx="2590566" cy="2337905"/>
          </a:xfrm>
          <a:prstGeom prst="rect">
            <a:avLst/>
          </a:prstGeom>
          <a:noFill/>
          <a:ln w="9525">
            <a:noFill/>
            <a:miter lim="800000"/>
            <a:headEnd/>
            <a:tailEnd/>
          </a:ln>
        </p:spPr>
      </p:pic>
      <p:pic>
        <p:nvPicPr>
          <p:cNvPr id="18448" name="Picture 9" descr="C:\Documents and Settings\Hajime ARAI\Local Settings\Temporary Internet Files\Content.IE5\INAHWR2R\MC900223508[1].wmf"/>
          <p:cNvPicPr>
            <a:picLocks noChangeAspect="1" noChangeArrowheads="1"/>
          </p:cNvPicPr>
          <p:nvPr/>
        </p:nvPicPr>
        <p:blipFill>
          <a:blip r:embed="rId6" cstate="print"/>
          <a:srcRect/>
          <a:stretch>
            <a:fillRect/>
          </a:stretch>
        </p:blipFill>
        <p:spPr bwMode="auto">
          <a:xfrm flipH="1">
            <a:off x="4853051" y="2868670"/>
            <a:ext cx="956863" cy="1093549"/>
          </a:xfrm>
          <a:prstGeom prst="rect">
            <a:avLst/>
          </a:prstGeom>
          <a:noFill/>
          <a:ln w="9525">
            <a:noFill/>
            <a:miter lim="800000"/>
            <a:headEnd/>
            <a:tailEnd/>
          </a:ln>
        </p:spPr>
      </p:pic>
      <p:pic>
        <p:nvPicPr>
          <p:cNvPr id="18449" name="Picture 10" descr="C:\Documents and Settings\Hajime ARAI\Local Settings\Temporary Internet Files\Content.IE5\SD2JGPYN\MC900343411[1].wmf"/>
          <p:cNvPicPr>
            <a:picLocks noChangeAspect="1" noChangeArrowheads="1"/>
          </p:cNvPicPr>
          <p:nvPr/>
        </p:nvPicPr>
        <p:blipFill>
          <a:blip r:embed="rId7" cstate="print"/>
          <a:srcRect/>
          <a:stretch>
            <a:fillRect/>
          </a:stretch>
        </p:blipFill>
        <p:spPr bwMode="auto">
          <a:xfrm flipH="1">
            <a:off x="3416670" y="2797214"/>
            <a:ext cx="970934" cy="1380658"/>
          </a:xfrm>
          <a:prstGeom prst="rect">
            <a:avLst/>
          </a:prstGeom>
          <a:noFill/>
          <a:ln w="9525">
            <a:noFill/>
            <a:miter lim="800000"/>
            <a:headEnd/>
            <a:tailEnd/>
          </a:ln>
        </p:spPr>
      </p:pic>
      <p:pic>
        <p:nvPicPr>
          <p:cNvPr id="18450" name="Picture 12" descr="C:\Documents and Settings\Hajime ARAI\Local Settings\Temporary Internet Files\Content.IE5\H8XWLVUA\MC900312564[1].wmf"/>
          <p:cNvPicPr>
            <a:picLocks noChangeAspect="1" noChangeArrowheads="1"/>
          </p:cNvPicPr>
          <p:nvPr/>
        </p:nvPicPr>
        <p:blipFill>
          <a:blip r:embed="rId8" cstate="print"/>
          <a:srcRect/>
          <a:stretch>
            <a:fillRect/>
          </a:stretch>
        </p:blipFill>
        <p:spPr bwMode="auto">
          <a:xfrm>
            <a:off x="1741787" y="3177781"/>
            <a:ext cx="1428259" cy="1030216"/>
          </a:xfrm>
          <a:prstGeom prst="rect">
            <a:avLst/>
          </a:prstGeom>
          <a:noFill/>
          <a:ln w="9525">
            <a:noFill/>
            <a:miter lim="800000"/>
            <a:headEnd/>
            <a:tailEnd/>
          </a:ln>
        </p:spPr>
      </p:pic>
      <p:pic>
        <p:nvPicPr>
          <p:cNvPr id="18451" name="Picture 15" descr="C:\Documents and Settings\Hajime ARAI\Local Settings\Temporary Internet Files\Content.IE5\YXD6VM1K\MC900281698[1].wmf"/>
          <p:cNvPicPr>
            <a:picLocks noChangeAspect="1" noChangeArrowheads="1"/>
          </p:cNvPicPr>
          <p:nvPr/>
        </p:nvPicPr>
        <p:blipFill>
          <a:blip r:embed="rId9" cstate="print"/>
          <a:srcRect/>
          <a:stretch>
            <a:fillRect/>
          </a:stretch>
        </p:blipFill>
        <p:spPr bwMode="auto">
          <a:xfrm flipH="1">
            <a:off x="6623050" y="4449773"/>
            <a:ext cx="1401522" cy="1507323"/>
          </a:xfrm>
          <a:prstGeom prst="rect">
            <a:avLst/>
          </a:prstGeom>
          <a:noFill/>
          <a:ln w="9525">
            <a:noFill/>
            <a:miter lim="800000"/>
            <a:headEnd/>
            <a:tailEnd/>
          </a:ln>
        </p:spPr>
      </p:pic>
      <p:pic>
        <p:nvPicPr>
          <p:cNvPr id="18452" name="Picture 17" descr="C:\Documents and Settings\Hajime ARAI\Local Settings\Temporary Internet Files\Content.IE5\K56ROHY7\MC900437827[1].wmf"/>
          <p:cNvPicPr>
            <a:picLocks noChangeAspect="1" noChangeArrowheads="1"/>
          </p:cNvPicPr>
          <p:nvPr/>
        </p:nvPicPr>
        <p:blipFill>
          <a:blip r:embed="rId10" cstate="print"/>
          <a:srcRect/>
          <a:stretch>
            <a:fillRect/>
          </a:stretch>
        </p:blipFill>
        <p:spPr bwMode="auto">
          <a:xfrm flipH="1">
            <a:off x="4816237" y="5299399"/>
            <a:ext cx="1098286" cy="1211085"/>
          </a:xfrm>
          <a:prstGeom prst="rect">
            <a:avLst/>
          </a:prstGeom>
          <a:noFill/>
          <a:ln w="9525">
            <a:noFill/>
            <a:miter lim="800000"/>
            <a:headEnd/>
            <a:tailEnd/>
          </a:ln>
        </p:spPr>
      </p:pic>
      <p:pic>
        <p:nvPicPr>
          <p:cNvPr id="18453" name="Picture 19" descr="C:\Documents and Settings\Hajime ARAI\Local Settings\Temporary Internet Files\Content.IE5\YXD6VM1K\MC900299479[1].wmf"/>
          <p:cNvPicPr>
            <a:picLocks noChangeAspect="1" noChangeArrowheads="1"/>
          </p:cNvPicPr>
          <p:nvPr/>
        </p:nvPicPr>
        <p:blipFill>
          <a:blip r:embed="rId11" cstate="print"/>
          <a:srcRect/>
          <a:stretch>
            <a:fillRect/>
          </a:stretch>
        </p:blipFill>
        <p:spPr bwMode="auto">
          <a:xfrm flipH="1">
            <a:off x="5767793" y="5464901"/>
            <a:ext cx="1086798" cy="1180061"/>
          </a:xfrm>
          <a:prstGeom prst="rect">
            <a:avLst/>
          </a:prstGeom>
          <a:noFill/>
          <a:ln w="9525">
            <a:noFill/>
            <a:miter lim="800000"/>
            <a:headEnd/>
            <a:tailEnd/>
          </a:ln>
        </p:spPr>
      </p:pic>
      <p:pic>
        <p:nvPicPr>
          <p:cNvPr id="18454" name="Picture 20" descr="C:\Documents and Settings\Hajime ARAI\Local Settings\Temporary Internet Files\Content.IE5\PBFRP1GE\MC900432563[2].png"/>
          <p:cNvPicPr>
            <a:picLocks noChangeAspect="1" noChangeArrowheads="1"/>
          </p:cNvPicPr>
          <p:nvPr/>
        </p:nvPicPr>
        <p:blipFill>
          <a:blip r:embed="rId12" cstate="print"/>
          <a:srcRect/>
          <a:stretch>
            <a:fillRect/>
          </a:stretch>
        </p:blipFill>
        <p:spPr bwMode="auto">
          <a:xfrm>
            <a:off x="5793380" y="2603132"/>
            <a:ext cx="1429665" cy="1429917"/>
          </a:xfrm>
          <a:prstGeom prst="rect">
            <a:avLst/>
          </a:prstGeom>
          <a:noFill/>
          <a:ln w="9525">
            <a:noFill/>
            <a:miter lim="800000"/>
            <a:headEnd/>
            <a:tailEnd/>
          </a:ln>
        </p:spPr>
      </p:pic>
      <p:sp>
        <p:nvSpPr>
          <p:cNvPr id="18455" name="computr3"/>
          <p:cNvSpPr>
            <a:spLocks noEditPoints="1" noChangeArrowheads="1"/>
          </p:cNvSpPr>
          <p:nvPr/>
        </p:nvSpPr>
        <p:spPr bwMode="auto">
          <a:xfrm>
            <a:off x="3229111" y="5518998"/>
            <a:ext cx="1280507" cy="957031"/>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lnTo>
                  <a:pt x="16402" y="2314"/>
                </a:lnTo>
                <a:close/>
              </a:path>
              <a:path w="21600" h="21600" extrusionOk="0">
                <a:moveTo>
                  <a:pt x="578" y="4011"/>
                </a:moveTo>
                <a:moveTo>
                  <a:pt x="4043" y="4011"/>
                </a:moveTo>
                <a:lnTo>
                  <a:pt x="4043" y="4320"/>
                </a:lnTo>
                <a:lnTo>
                  <a:pt x="578" y="4320"/>
                </a:lnTo>
                <a:lnTo>
                  <a:pt x="578" y="4011"/>
                </a:lnTo>
                <a:lnTo>
                  <a:pt x="4043" y="4011"/>
                </a:lnTo>
                <a:close/>
                <a:moveTo>
                  <a:pt x="7624" y="14194"/>
                </a:moveTo>
                <a:lnTo>
                  <a:pt x="16402" y="14194"/>
                </a:lnTo>
                <a:lnTo>
                  <a:pt x="16402" y="16200"/>
                </a:lnTo>
                <a:lnTo>
                  <a:pt x="7624" y="16200"/>
                </a:lnTo>
              </a:path>
            </a:pathLst>
          </a:custGeom>
          <a:solidFill>
            <a:srgbClr val="FFFFCC"/>
          </a:solidFill>
          <a:ln w="9525">
            <a:solidFill>
              <a:srgbClr val="000000"/>
            </a:solidFill>
            <a:miter lim="800000"/>
            <a:headEnd/>
            <a:tailEnd/>
          </a:ln>
        </p:spPr>
        <p:txBody>
          <a:bodyPr/>
          <a:lstStyle/>
          <a:p>
            <a:endParaRPr lang="ja-JP" altLang="en-US"/>
          </a:p>
        </p:txBody>
      </p:sp>
      <p:sp>
        <p:nvSpPr>
          <p:cNvPr id="18456" name="テキスト ボックス 1929"/>
          <p:cNvSpPr txBox="1">
            <a:spLocks noChangeArrowheads="1"/>
          </p:cNvSpPr>
          <p:nvPr/>
        </p:nvSpPr>
        <p:spPr bwMode="auto">
          <a:xfrm>
            <a:off x="607783" y="3874359"/>
            <a:ext cx="1301759" cy="338554"/>
          </a:xfrm>
          <a:prstGeom prst="rect">
            <a:avLst/>
          </a:prstGeom>
          <a:noFill/>
          <a:ln w="9525">
            <a:noFill/>
            <a:miter lim="800000"/>
            <a:headEnd/>
            <a:tailEnd/>
          </a:ln>
        </p:spPr>
        <p:txBody>
          <a:bodyPr wrap="none">
            <a:spAutoFit/>
          </a:bodyPr>
          <a:lstStyle/>
          <a:p>
            <a:r>
              <a:rPr lang="en-US" altLang="ja-JP" sz="1600" dirty="0" smtClean="0">
                <a:solidFill>
                  <a:schemeClr val="tx1">
                    <a:lumMod val="50000"/>
                    <a:lumOff val="50000"/>
                  </a:schemeClr>
                </a:solidFill>
              </a:rPr>
              <a:t>Sensors, Tags</a:t>
            </a:r>
            <a:endParaRPr lang="ja-JP" altLang="en-US" sz="1600" dirty="0">
              <a:solidFill>
                <a:schemeClr val="tx1">
                  <a:lumMod val="50000"/>
                  <a:lumOff val="50000"/>
                </a:schemeClr>
              </a:solidFill>
            </a:endParaRPr>
          </a:p>
        </p:txBody>
      </p:sp>
      <p:sp>
        <p:nvSpPr>
          <p:cNvPr id="18457" name="テキスト ボックス 1930"/>
          <p:cNvSpPr txBox="1">
            <a:spLocks noChangeArrowheads="1"/>
          </p:cNvSpPr>
          <p:nvPr/>
        </p:nvSpPr>
        <p:spPr bwMode="auto">
          <a:xfrm>
            <a:off x="2626265" y="2791952"/>
            <a:ext cx="1188314" cy="338554"/>
          </a:xfrm>
          <a:prstGeom prst="rect">
            <a:avLst/>
          </a:prstGeom>
          <a:noFill/>
          <a:ln w="9525">
            <a:noFill/>
            <a:miter lim="800000"/>
            <a:headEnd/>
            <a:tailEnd/>
          </a:ln>
        </p:spPr>
        <p:txBody>
          <a:bodyPr wrap="square">
            <a:spAutoFit/>
          </a:bodyPr>
          <a:lstStyle/>
          <a:p>
            <a:r>
              <a:rPr lang="en-US" altLang="ja-JP" sz="1600" dirty="0" smtClean="0">
                <a:solidFill>
                  <a:schemeClr val="tx1">
                    <a:lumMod val="50000"/>
                    <a:lumOff val="50000"/>
                  </a:schemeClr>
                </a:solidFill>
              </a:rPr>
              <a:t>mobile</a:t>
            </a:r>
            <a:endParaRPr lang="ja-JP" altLang="en-US" sz="1600" dirty="0">
              <a:solidFill>
                <a:schemeClr val="tx1">
                  <a:lumMod val="50000"/>
                  <a:lumOff val="50000"/>
                </a:schemeClr>
              </a:solidFill>
            </a:endParaRPr>
          </a:p>
        </p:txBody>
      </p:sp>
      <p:sp>
        <p:nvSpPr>
          <p:cNvPr id="18458" name="テキスト ボックス 1931"/>
          <p:cNvSpPr txBox="1">
            <a:spLocks noChangeArrowheads="1"/>
          </p:cNvSpPr>
          <p:nvPr/>
        </p:nvSpPr>
        <p:spPr bwMode="auto">
          <a:xfrm>
            <a:off x="4952613" y="3177781"/>
            <a:ext cx="1084718" cy="338554"/>
          </a:xfrm>
          <a:prstGeom prst="rect">
            <a:avLst/>
          </a:prstGeom>
          <a:noFill/>
          <a:ln w="9525">
            <a:noFill/>
            <a:miter lim="800000"/>
            <a:headEnd/>
            <a:tailEnd/>
          </a:ln>
        </p:spPr>
        <p:txBody>
          <a:bodyPr wrap="square">
            <a:spAutoFit/>
          </a:bodyPr>
          <a:lstStyle/>
          <a:p>
            <a:r>
              <a:rPr lang="en-US" altLang="ja-JP" sz="1600" dirty="0" smtClean="0">
                <a:solidFill>
                  <a:schemeClr val="tx1">
                    <a:lumMod val="50000"/>
                    <a:lumOff val="50000"/>
                  </a:schemeClr>
                </a:solidFill>
              </a:rPr>
              <a:t>PC</a:t>
            </a:r>
            <a:endParaRPr lang="ja-JP" altLang="en-US" sz="1600" dirty="0">
              <a:solidFill>
                <a:schemeClr val="tx1">
                  <a:lumMod val="50000"/>
                  <a:lumOff val="50000"/>
                </a:schemeClr>
              </a:solidFill>
            </a:endParaRPr>
          </a:p>
        </p:txBody>
      </p:sp>
      <p:sp>
        <p:nvSpPr>
          <p:cNvPr id="18459" name="テキスト ボックス 1932"/>
          <p:cNvSpPr txBox="1">
            <a:spLocks noChangeArrowheads="1"/>
          </p:cNvSpPr>
          <p:nvPr/>
        </p:nvSpPr>
        <p:spPr bwMode="auto">
          <a:xfrm>
            <a:off x="7177882" y="3130506"/>
            <a:ext cx="1081546" cy="338554"/>
          </a:xfrm>
          <a:prstGeom prst="rect">
            <a:avLst/>
          </a:prstGeom>
          <a:noFill/>
          <a:ln w="9525">
            <a:noFill/>
            <a:miter lim="800000"/>
            <a:headEnd/>
            <a:tailEnd/>
          </a:ln>
        </p:spPr>
        <p:txBody>
          <a:bodyPr wrap="none">
            <a:spAutoFit/>
          </a:bodyPr>
          <a:lstStyle/>
          <a:p>
            <a:r>
              <a:rPr lang="en-US" altLang="ja-JP" sz="1600" dirty="0"/>
              <a:t>camcorder</a:t>
            </a:r>
            <a:endParaRPr lang="ja-JP" altLang="en-US" sz="1600" dirty="0">
              <a:solidFill>
                <a:schemeClr val="tx1">
                  <a:lumMod val="50000"/>
                  <a:lumOff val="50000"/>
                </a:schemeClr>
              </a:solidFill>
            </a:endParaRPr>
          </a:p>
        </p:txBody>
      </p:sp>
      <p:sp>
        <p:nvSpPr>
          <p:cNvPr id="18461" name="テキスト ボックス 1934"/>
          <p:cNvSpPr txBox="1">
            <a:spLocks noChangeArrowheads="1"/>
          </p:cNvSpPr>
          <p:nvPr/>
        </p:nvSpPr>
        <p:spPr bwMode="auto">
          <a:xfrm>
            <a:off x="7892959" y="3990904"/>
            <a:ext cx="1253769" cy="338554"/>
          </a:xfrm>
          <a:prstGeom prst="rect">
            <a:avLst/>
          </a:prstGeom>
          <a:noFill/>
          <a:ln w="9525">
            <a:noFill/>
            <a:miter lim="800000"/>
            <a:headEnd/>
            <a:tailEnd/>
          </a:ln>
        </p:spPr>
        <p:txBody>
          <a:bodyPr wrap="none">
            <a:spAutoFit/>
          </a:bodyPr>
          <a:lstStyle/>
          <a:p>
            <a:r>
              <a:rPr lang="en-US" altLang="ja-JP" sz="1600" dirty="0" smtClean="0">
                <a:solidFill>
                  <a:schemeClr val="tx1">
                    <a:lumMod val="50000"/>
                    <a:lumOff val="50000"/>
                  </a:schemeClr>
                </a:solidFill>
              </a:rPr>
              <a:t>Electric tools</a:t>
            </a:r>
            <a:endParaRPr lang="ja-JP" altLang="en-US" sz="1600" dirty="0">
              <a:solidFill>
                <a:schemeClr val="tx1">
                  <a:lumMod val="50000"/>
                  <a:lumOff val="50000"/>
                </a:schemeClr>
              </a:solidFill>
            </a:endParaRPr>
          </a:p>
        </p:txBody>
      </p:sp>
      <p:sp>
        <p:nvSpPr>
          <p:cNvPr id="18462" name="テキスト ボックス 1935"/>
          <p:cNvSpPr txBox="1">
            <a:spLocks noChangeArrowheads="1"/>
          </p:cNvSpPr>
          <p:nvPr/>
        </p:nvSpPr>
        <p:spPr bwMode="auto">
          <a:xfrm>
            <a:off x="7928805" y="5151244"/>
            <a:ext cx="649136" cy="338554"/>
          </a:xfrm>
          <a:prstGeom prst="rect">
            <a:avLst/>
          </a:prstGeom>
          <a:noFill/>
          <a:ln w="9525">
            <a:noFill/>
            <a:miter lim="800000"/>
            <a:headEnd/>
            <a:tailEnd/>
          </a:ln>
        </p:spPr>
        <p:txBody>
          <a:bodyPr wrap="none">
            <a:spAutoFit/>
          </a:bodyPr>
          <a:lstStyle/>
          <a:p>
            <a:r>
              <a:rPr lang="en-US" altLang="ja-JP" sz="1600" dirty="0" smtClean="0">
                <a:solidFill>
                  <a:schemeClr val="tx1">
                    <a:lumMod val="50000"/>
                    <a:lumOff val="50000"/>
                  </a:schemeClr>
                </a:solidFill>
              </a:rPr>
              <a:t>robot</a:t>
            </a:r>
            <a:endParaRPr lang="ja-JP" altLang="en-US" sz="1600" dirty="0">
              <a:solidFill>
                <a:schemeClr val="tx1">
                  <a:lumMod val="50000"/>
                  <a:lumOff val="50000"/>
                </a:schemeClr>
              </a:solidFill>
            </a:endParaRPr>
          </a:p>
        </p:txBody>
      </p:sp>
      <p:sp>
        <p:nvSpPr>
          <p:cNvPr id="18463" name="テキスト ボックス 1936"/>
          <p:cNvSpPr txBox="1">
            <a:spLocks noChangeArrowheads="1"/>
          </p:cNvSpPr>
          <p:nvPr/>
        </p:nvSpPr>
        <p:spPr bwMode="auto">
          <a:xfrm>
            <a:off x="185469" y="4797808"/>
            <a:ext cx="810438" cy="338554"/>
          </a:xfrm>
          <a:prstGeom prst="rect">
            <a:avLst/>
          </a:prstGeom>
          <a:noFill/>
          <a:ln w="9525">
            <a:noFill/>
            <a:miter lim="800000"/>
            <a:headEnd/>
            <a:tailEnd/>
          </a:ln>
        </p:spPr>
        <p:txBody>
          <a:bodyPr wrap="none">
            <a:spAutoFit/>
          </a:bodyPr>
          <a:lstStyle/>
          <a:p>
            <a:r>
              <a:rPr lang="en-US" altLang="ja-JP" sz="1600" dirty="0"/>
              <a:t>scooter</a:t>
            </a:r>
            <a:endParaRPr lang="ja-JP" altLang="en-US" sz="1600" dirty="0">
              <a:solidFill>
                <a:schemeClr val="tx1">
                  <a:lumMod val="50000"/>
                  <a:lumOff val="50000"/>
                </a:schemeClr>
              </a:solidFill>
            </a:endParaRPr>
          </a:p>
        </p:txBody>
      </p:sp>
      <p:pic>
        <p:nvPicPr>
          <p:cNvPr id="18441" name="Picture 21" descr="C:\Documents and Settings\Hajime ARAI\Local Settings\Temporary Internet Files\Content.IE5\SD2JGPYN\dglxasset[1].aspx"/>
          <p:cNvPicPr>
            <a:picLocks noChangeAspect="1" noChangeArrowheads="1"/>
          </p:cNvPicPr>
          <p:nvPr/>
        </p:nvPicPr>
        <p:blipFill>
          <a:blip r:embed="rId13" cstate="print"/>
          <a:srcRect/>
          <a:stretch>
            <a:fillRect/>
          </a:stretch>
        </p:blipFill>
        <p:spPr bwMode="auto">
          <a:xfrm>
            <a:off x="936369" y="4174577"/>
            <a:ext cx="936316" cy="1198278"/>
          </a:xfrm>
          <a:prstGeom prst="rect">
            <a:avLst/>
          </a:prstGeom>
          <a:noFill/>
          <a:ln w="9525">
            <a:noFill/>
            <a:miter lim="800000"/>
            <a:headEnd/>
            <a:tailEnd/>
          </a:ln>
        </p:spPr>
      </p:pic>
      <p:sp>
        <p:nvSpPr>
          <p:cNvPr id="5" name="テキスト ボックス 4"/>
          <p:cNvSpPr txBox="1"/>
          <p:nvPr/>
        </p:nvSpPr>
        <p:spPr>
          <a:xfrm>
            <a:off x="3591605" y="6501933"/>
            <a:ext cx="184666" cy="369332"/>
          </a:xfrm>
          <a:prstGeom prst="rect">
            <a:avLst/>
          </a:prstGeom>
          <a:noFill/>
        </p:spPr>
        <p:txBody>
          <a:bodyPr wrap="none" rtlCol="0">
            <a:spAutoFit/>
          </a:bodyPr>
          <a:lstStyle/>
          <a:p>
            <a:endParaRPr kumimoji="1" lang="ja-JP" altLang="en-US" dirty="0">
              <a:solidFill>
                <a:srgbClr val="002060"/>
              </a:solidFill>
            </a:endParaRPr>
          </a:p>
        </p:txBody>
      </p:sp>
      <p:sp>
        <p:nvSpPr>
          <p:cNvPr id="6" name="テキスト ボックス 5"/>
          <p:cNvSpPr txBox="1"/>
          <p:nvPr/>
        </p:nvSpPr>
        <p:spPr>
          <a:xfrm>
            <a:off x="6304801" y="6501933"/>
            <a:ext cx="184666" cy="369332"/>
          </a:xfrm>
          <a:prstGeom prst="rect">
            <a:avLst/>
          </a:prstGeom>
          <a:noFill/>
        </p:spPr>
        <p:txBody>
          <a:bodyPr wrap="none" rtlCol="0">
            <a:spAutoFit/>
          </a:bodyPr>
          <a:lstStyle/>
          <a:p>
            <a:endParaRPr kumimoji="1" lang="ja-JP" altLang="en-US" dirty="0">
              <a:solidFill>
                <a:srgbClr val="002060"/>
              </a:solidFill>
            </a:endParaRPr>
          </a:p>
        </p:txBody>
      </p:sp>
      <p:sp>
        <p:nvSpPr>
          <p:cNvPr id="10" name="テキスト ボックス 9"/>
          <p:cNvSpPr txBox="1"/>
          <p:nvPr/>
        </p:nvSpPr>
        <p:spPr>
          <a:xfrm>
            <a:off x="6708305" y="5983847"/>
            <a:ext cx="1623282" cy="584776"/>
          </a:xfrm>
          <a:prstGeom prst="rect">
            <a:avLst/>
          </a:prstGeom>
          <a:noFill/>
        </p:spPr>
        <p:txBody>
          <a:bodyPr wrap="square" rtlCol="0">
            <a:spAutoFit/>
          </a:bodyPr>
          <a:lstStyle/>
          <a:p>
            <a:r>
              <a:rPr lang="en-US" altLang="ja-JP" sz="1600" dirty="0" smtClean="0">
                <a:solidFill>
                  <a:schemeClr val="tx1">
                    <a:lumMod val="50000"/>
                    <a:lumOff val="50000"/>
                  </a:schemeClr>
                </a:solidFill>
              </a:rPr>
              <a:t>Sustainable society </a:t>
            </a:r>
            <a:endParaRPr lang="ja-JP" altLang="en-US" sz="1600" dirty="0">
              <a:solidFill>
                <a:schemeClr val="tx1">
                  <a:lumMod val="50000"/>
                  <a:lumOff val="50000"/>
                </a:schemeClr>
              </a:solidFill>
            </a:endParaRPr>
          </a:p>
        </p:txBody>
      </p:sp>
      <p:sp>
        <p:nvSpPr>
          <p:cNvPr id="12" name="テキスト ボックス 11"/>
          <p:cNvSpPr txBox="1"/>
          <p:nvPr/>
        </p:nvSpPr>
        <p:spPr>
          <a:xfrm>
            <a:off x="3299142" y="6488668"/>
            <a:ext cx="2576947" cy="338554"/>
          </a:xfrm>
          <a:prstGeom prst="rect">
            <a:avLst/>
          </a:prstGeom>
          <a:noFill/>
        </p:spPr>
        <p:txBody>
          <a:bodyPr wrap="none" rtlCol="0">
            <a:spAutoFit/>
          </a:bodyPr>
          <a:lstStyle/>
          <a:p>
            <a:r>
              <a:rPr lang="en-US" altLang="ja-JP" sz="1600" dirty="0" smtClean="0"/>
              <a:t>Infrastructure</a:t>
            </a:r>
            <a:r>
              <a:rPr lang="ja-JP" altLang="en-US" sz="1600" dirty="0" smtClean="0"/>
              <a:t>　</a:t>
            </a:r>
            <a:r>
              <a:rPr lang="en-US" altLang="ja-JP" sz="1600" dirty="0" smtClean="0"/>
              <a:t>for safety life</a:t>
            </a:r>
            <a:r>
              <a:rPr kumimoji="1" lang="en-US" altLang="ja-JP" sz="1600" dirty="0" smtClean="0">
                <a:solidFill>
                  <a:schemeClr val="tx1">
                    <a:lumMod val="50000"/>
                    <a:lumOff val="50000"/>
                  </a:schemeClr>
                </a:solidFill>
              </a:rPr>
              <a:t> </a:t>
            </a:r>
            <a:endParaRPr kumimoji="1" lang="ja-JP" altLang="en-US" sz="1600" dirty="0">
              <a:solidFill>
                <a:schemeClr val="tx1">
                  <a:lumMod val="50000"/>
                  <a:lumOff val="50000"/>
                </a:schemeClr>
              </a:solidFill>
            </a:endParaRPr>
          </a:p>
        </p:txBody>
      </p:sp>
      <p:sp>
        <p:nvSpPr>
          <p:cNvPr id="3" name="テキスト ボックス 2"/>
          <p:cNvSpPr txBox="1"/>
          <p:nvPr/>
        </p:nvSpPr>
        <p:spPr>
          <a:xfrm>
            <a:off x="47862" y="0"/>
            <a:ext cx="6684378" cy="1569660"/>
          </a:xfrm>
          <a:prstGeom prst="rect">
            <a:avLst/>
          </a:prstGeom>
          <a:noFill/>
        </p:spPr>
        <p:txBody>
          <a:bodyPr wrap="square" rtlCol="0">
            <a:spAutoFit/>
          </a:bodyPr>
          <a:lstStyle/>
          <a:p>
            <a:pPr algn="ctr"/>
            <a:endParaRPr kumimoji="1" lang="en-US" altLang="ja-JP" sz="3200" dirty="0" smtClean="0">
              <a:ln w="18415" cmpd="sng">
                <a:solidFill>
                  <a:srgbClr val="FFFFFF"/>
                </a:solidFill>
                <a:prstDash val="solid"/>
              </a:ln>
              <a:effectLst>
                <a:outerShdw blurRad="63500" dir="3600000" algn="tl" rotWithShape="0">
                  <a:srgbClr val="000000">
                    <a:alpha val="70000"/>
                  </a:srgbClr>
                </a:outerShdw>
              </a:effectLst>
            </a:endParaRPr>
          </a:p>
          <a:p>
            <a:pPr algn="ctr"/>
            <a:r>
              <a:rPr kumimoji="1" lang="en-US" altLang="ja-JP" sz="3200" dirty="0" smtClean="0">
                <a:ln w="18415" cmpd="sng">
                  <a:solidFill>
                    <a:srgbClr val="FFFFFF"/>
                  </a:solidFill>
                  <a:prstDash val="solid"/>
                </a:ln>
                <a:effectLst>
                  <a:outerShdw blurRad="63500" dir="3600000" algn="tl" rotWithShape="0">
                    <a:srgbClr val="000000">
                      <a:alpha val="70000"/>
                    </a:srgbClr>
                  </a:outerShdw>
                </a:effectLst>
              </a:rPr>
              <a:t>Research &amp; Development Initiative of New Generation Batteries</a:t>
            </a:r>
            <a:endParaRPr kumimoji="1" lang="en-US" altLang="ja-JP" sz="2400" dirty="0" smtClean="0">
              <a:ln w="18415" cmpd="sng">
                <a:solidFill>
                  <a:srgbClr val="FFFFFF"/>
                </a:solidFill>
                <a:prstDash val="solid"/>
              </a:ln>
              <a:effectLst>
                <a:outerShdw blurRad="63500" dir="3600000" algn="tl" rotWithShape="0">
                  <a:srgbClr val="000000">
                    <a:alpha val="70000"/>
                  </a:srgbClr>
                </a:outerShdw>
              </a:effectLst>
            </a:endParaRPr>
          </a:p>
        </p:txBody>
      </p:sp>
      <p:pic>
        <p:nvPicPr>
          <p:cNvPr id="5123" name="Picture 3" descr="C:\Users\hanako\Desktop\ogumi.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80312" y="116632"/>
            <a:ext cx="1544446" cy="1560287"/>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テキスト ボックス 42"/>
          <p:cNvSpPr txBox="1"/>
          <p:nvPr/>
        </p:nvSpPr>
        <p:spPr>
          <a:xfrm>
            <a:off x="179512" y="1556792"/>
            <a:ext cx="6545386" cy="861774"/>
          </a:xfrm>
          <a:prstGeom prst="rect">
            <a:avLst/>
          </a:prstGeom>
          <a:noFill/>
        </p:spPr>
        <p:txBody>
          <a:bodyPr wrap="square" rtlCol="0">
            <a:spAutoFit/>
          </a:bodyPr>
          <a:lstStyle/>
          <a:p>
            <a:r>
              <a:rPr lang="en-US" altLang="ja-JP" dirty="0" smtClean="0">
                <a:latin typeface="Arial"/>
                <a:cs typeface="Arial"/>
              </a:rPr>
              <a:t>Aiming at understanding fundamental </a:t>
            </a:r>
            <a:r>
              <a:rPr lang="en-US" altLang="ja-JP" dirty="0">
                <a:latin typeface="Arial"/>
                <a:cs typeface="Arial"/>
              </a:rPr>
              <a:t>of </a:t>
            </a:r>
            <a:r>
              <a:rPr lang="en-US" altLang="ja-JP" dirty="0" smtClean="0">
                <a:latin typeface="Arial"/>
                <a:cs typeface="Arial"/>
              </a:rPr>
              <a:t>chemical process in battery reaction</a:t>
            </a:r>
            <a:r>
              <a:rPr lang="en-GB" altLang="ja-JP" dirty="0" smtClean="0">
                <a:latin typeface="Arial"/>
                <a:cs typeface="Arial"/>
              </a:rPr>
              <a:t> and producing new generation batteries.</a:t>
            </a:r>
          </a:p>
          <a:p>
            <a:r>
              <a:rPr lang="en-GB" altLang="ja-JP" sz="1400" dirty="0" smtClean="0">
                <a:latin typeface="Arial"/>
                <a:cs typeface="Arial"/>
              </a:rPr>
              <a:t>(Researches are done not only in MLF, but also in other facilities) </a:t>
            </a:r>
            <a:endParaRPr lang="en-US" altLang="ja-JP" sz="1400" dirty="0">
              <a:latin typeface="Arial"/>
              <a:cs typeface="Arial"/>
            </a:endParaRPr>
          </a:p>
        </p:txBody>
      </p:sp>
      <p:sp>
        <p:nvSpPr>
          <p:cNvPr id="9" name="雲形吹き出し 8"/>
          <p:cNvSpPr/>
          <p:nvPr/>
        </p:nvSpPr>
        <p:spPr>
          <a:xfrm>
            <a:off x="5066120" y="4329458"/>
            <a:ext cx="1912239" cy="711700"/>
          </a:xfrm>
          <a:prstGeom prst="cloudCallout">
            <a:avLst>
              <a:gd name="adj1" fmla="val -5942"/>
              <a:gd name="adj2" fmla="val 107128"/>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980393" y="4568923"/>
            <a:ext cx="1898482" cy="338554"/>
          </a:xfrm>
          <a:prstGeom prst="rect">
            <a:avLst/>
          </a:prstGeom>
        </p:spPr>
        <p:txBody>
          <a:bodyPr wrap="square">
            <a:spAutoFit/>
          </a:bodyPr>
          <a:lstStyle/>
          <a:p>
            <a:pPr algn="ctr"/>
            <a:r>
              <a:rPr lang="en-US" altLang="ja-JP" sz="1600" b="1" dirty="0" smtClean="0"/>
              <a:t>Energy storage</a:t>
            </a:r>
            <a:endParaRPr lang="en-US" altLang="ja-JP" sz="1600" b="1" dirty="0"/>
          </a:p>
        </p:txBody>
      </p:sp>
      <p:sp>
        <p:nvSpPr>
          <p:cNvPr id="11" name="雲形吹き出し 10"/>
          <p:cNvSpPr/>
          <p:nvPr/>
        </p:nvSpPr>
        <p:spPr>
          <a:xfrm>
            <a:off x="3229111" y="4408305"/>
            <a:ext cx="1644926" cy="932236"/>
          </a:xfrm>
          <a:prstGeom prst="cloudCallout">
            <a:avLst>
              <a:gd name="adj1" fmla="val -392"/>
              <a:gd name="adj2" fmla="val 115847"/>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65" name="テキスト ボックス 1938"/>
          <p:cNvSpPr txBox="1">
            <a:spLocks noChangeArrowheads="1"/>
          </p:cNvSpPr>
          <p:nvPr/>
        </p:nvSpPr>
        <p:spPr bwMode="auto">
          <a:xfrm>
            <a:off x="3341870" y="4519609"/>
            <a:ext cx="1458034" cy="830997"/>
          </a:xfrm>
          <a:prstGeom prst="rect">
            <a:avLst/>
          </a:prstGeom>
          <a:noFill/>
          <a:ln w="9525">
            <a:noFill/>
            <a:miter lim="800000"/>
            <a:headEnd/>
            <a:tailEnd/>
          </a:ln>
        </p:spPr>
        <p:txBody>
          <a:bodyPr wrap="square">
            <a:spAutoFit/>
          </a:bodyPr>
          <a:lstStyle/>
          <a:p>
            <a:pPr algn="ctr"/>
            <a:r>
              <a:rPr lang="en-US" altLang="ja-JP" sz="1600" b="1" dirty="0" smtClean="0"/>
              <a:t>Data backup in time of disaster</a:t>
            </a:r>
            <a:endParaRPr lang="ja-JP" altLang="en-US" sz="1600" b="1" dirty="0"/>
          </a:p>
        </p:txBody>
      </p:sp>
      <p:sp>
        <p:nvSpPr>
          <p:cNvPr id="14" name="雲形吹き出し 13"/>
          <p:cNvSpPr/>
          <p:nvPr/>
        </p:nvSpPr>
        <p:spPr>
          <a:xfrm rot="287362">
            <a:off x="1728226" y="4221170"/>
            <a:ext cx="1491102" cy="720763"/>
          </a:xfrm>
          <a:prstGeom prst="cloudCallout">
            <a:avLst>
              <a:gd name="adj1" fmla="val -13056"/>
              <a:gd name="adj2" fmla="val 135588"/>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64" name="テキスト ボックス 1937"/>
          <p:cNvSpPr txBox="1">
            <a:spLocks noChangeArrowheads="1"/>
          </p:cNvSpPr>
          <p:nvPr/>
        </p:nvSpPr>
        <p:spPr bwMode="auto">
          <a:xfrm>
            <a:off x="1872685" y="4399646"/>
            <a:ext cx="1428797" cy="338554"/>
          </a:xfrm>
          <a:prstGeom prst="rect">
            <a:avLst/>
          </a:prstGeom>
          <a:noFill/>
          <a:ln w="9525">
            <a:noFill/>
            <a:miter lim="800000"/>
            <a:headEnd/>
            <a:tailEnd/>
          </a:ln>
        </p:spPr>
        <p:txBody>
          <a:bodyPr wrap="none">
            <a:spAutoFit/>
          </a:bodyPr>
          <a:lstStyle/>
          <a:p>
            <a:r>
              <a:rPr lang="en-US" altLang="ja-JP" sz="1600" dirty="0"/>
              <a:t>electric vehicle</a:t>
            </a:r>
            <a:endParaRPr lang="ja-JP" altLang="en-US" sz="1600" b="1" dirty="0"/>
          </a:p>
        </p:txBody>
      </p:sp>
      <p:sp>
        <p:nvSpPr>
          <p:cNvPr id="15" name="円/楕円 14"/>
          <p:cNvSpPr/>
          <p:nvPr/>
        </p:nvSpPr>
        <p:spPr>
          <a:xfrm>
            <a:off x="7380311" y="114834"/>
            <a:ext cx="1512855" cy="157527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51520" y="2420888"/>
            <a:ext cx="6483265" cy="461665"/>
          </a:xfrm>
          <a:prstGeom prst="rect">
            <a:avLst/>
          </a:prstGeom>
          <a:noFill/>
        </p:spPr>
        <p:txBody>
          <a:bodyPr wrap="none" rtlCol="0">
            <a:spAutoFit/>
          </a:bodyPr>
          <a:lstStyle/>
          <a:p>
            <a:r>
              <a:rPr kumimoji="1" lang="en-US" altLang="ja-JP" sz="2400" dirty="0" smtClean="0">
                <a:solidFill>
                  <a:srgbClr val="0000FF"/>
                </a:solidFill>
              </a:rPr>
              <a:t>SPICA (BL09) is a dedicated machine to the project</a:t>
            </a:r>
            <a:endParaRPr kumimoji="1" lang="ja-JP" altLang="en-US" sz="2400" dirty="0">
              <a:solidFill>
                <a:srgbClr val="0000FF"/>
              </a:solidFill>
            </a:endParaRPr>
          </a:p>
        </p:txBody>
      </p:sp>
      <p:sp>
        <p:nvSpPr>
          <p:cNvPr id="4" name="テキスト ボックス 3"/>
          <p:cNvSpPr txBox="1"/>
          <p:nvPr/>
        </p:nvSpPr>
        <p:spPr>
          <a:xfrm>
            <a:off x="-12966" y="0"/>
            <a:ext cx="1766680" cy="369332"/>
          </a:xfrm>
          <a:prstGeom prst="rect">
            <a:avLst/>
          </a:prstGeom>
          <a:solidFill>
            <a:srgbClr val="000090"/>
          </a:solidFill>
        </p:spPr>
        <p:txBody>
          <a:bodyPr wrap="none" rtlCol="0">
            <a:spAutoFit/>
          </a:bodyPr>
          <a:lstStyle/>
          <a:p>
            <a:r>
              <a:rPr kumimoji="1" lang="en-US" altLang="ja-JP" smtClean="0">
                <a:solidFill>
                  <a:srgbClr val="FFFFFF"/>
                </a:solidFill>
              </a:rPr>
              <a:t>Energy Materials</a:t>
            </a:r>
            <a:endParaRPr kumimoji="1" lang="ja-JP" altLang="en-US" dirty="0">
              <a:solidFill>
                <a:srgbClr val="FFFFFF"/>
              </a:solidFill>
            </a:endParaRPr>
          </a:p>
        </p:txBody>
      </p:sp>
      <p:sp>
        <p:nvSpPr>
          <p:cNvPr id="18" name="テキスト ボックス 17"/>
          <p:cNvSpPr txBox="1"/>
          <p:nvPr/>
        </p:nvSpPr>
        <p:spPr>
          <a:xfrm>
            <a:off x="1907704" y="116632"/>
            <a:ext cx="5021552" cy="369332"/>
          </a:xfrm>
          <a:prstGeom prst="rect">
            <a:avLst/>
          </a:prstGeom>
          <a:noFill/>
        </p:spPr>
        <p:txBody>
          <a:bodyPr wrap="none" rtlCol="0">
            <a:spAutoFit/>
          </a:bodyPr>
          <a:lstStyle/>
          <a:p>
            <a:r>
              <a:rPr kumimoji="1" lang="en-US" altLang="ja-JP" dirty="0" smtClean="0"/>
              <a:t>NEDO RISING Project organized by Professor </a:t>
            </a:r>
            <a:r>
              <a:rPr kumimoji="1" lang="en-US" altLang="ja-JP" dirty="0" err="1" smtClean="0"/>
              <a:t>Ogumi</a:t>
            </a:r>
            <a:endParaRPr kumimoji="1" lang="ja-JP" altLang="en-US" dirty="0"/>
          </a:p>
        </p:txBody>
      </p:sp>
      <p:cxnSp>
        <p:nvCxnSpPr>
          <p:cNvPr id="47" name="直線コネクタ 46"/>
          <p:cNvCxnSpPr/>
          <p:nvPr/>
        </p:nvCxnSpPr>
        <p:spPr>
          <a:xfrm>
            <a:off x="323528" y="1556792"/>
            <a:ext cx="8064896"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grpSp>
        <p:nvGrpSpPr>
          <p:cNvPr id="17" name="図形グループ 16"/>
          <p:cNvGrpSpPr/>
          <p:nvPr/>
        </p:nvGrpSpPr>
        <p:grpSpPr>
          <a:xfrm>
            <a:off x="5472584" y="0"/>
            <a:ext cx="3671416" cy="2497103"/>
            <a:chOff x="5472584" y="0"/>
            <a:chExt cx="3671416" cy="2497103"/>
          </a:xfrm>
        </p:grpSpPr>
        <p:pic>
          <p:nvPicPr>
            <p:cNvPr id="7" name="図 6" descr="yjimage.jpe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2584" y="0"/>
              <a:ext cx="3671416" cy="249710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3" name="テキスト ボックス 12"/>
            <p:cNvSpPr txBox="1"/>
            <p:nvPr/>
          </p:nvSpPr>
          <p:spPr>
            <a:xfrm>
              <a:off x="5940152" y="1844824"/>
              <a:ext cx="2736304" cy="400110"/>
            </a:xfrm>
            <a:prstGeom prst="rect">
              <a:avLst/>
            </a:prstGeom>
            <a:noFill/>
          </p:spPr>
          <p:txBody>
            <a:bodyPr wrap="square" rtlCol="0">
              <a:spAutoFit/>
            </a:bodyPr>
            <a:lstStyle/>
            <a:p>
              <a:pPr algn="ctr"/>
              <a:r>
                <a:rPr kumimoji="1" lang="ja-JP" altLang="en-US" sz="2000" dirty="0" smtClean="0">
                  <a:solidFill>
                    <a:schemeClr val="bg1"/>
                  </a:solidFill>
                </a:rPr>
                <a:t>　</a:t>
              </a:r>
              <a:r>
                <a:rPr kumimoji="1" lang="en-US" altLang="ja-JP" sz="2000" dirty="0" smtClean="0">
                  <a:solidFill>
                    <a:schemeClr val="bg1"/>
                  </a:solidFill>
                </a:rPr>
                <a:t>Professor Matsubara</a:t>
              </a:r>
            </a:p>
          </p:txBody>
        </p:sp>
      </p:grpSp>
    </p:spTree>
    <p:extLst>
      <p:ext uri="{BB962C8B-B14F-4D97-AF65-F5344CB8AC3E}">
        <p14:creationId xmlns:p14="http://schemas.microsoft.com/office/powerpoint/2010/main" val="377163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176" y="14185"/>
            <a:ext cx="9144000" cy="571276"/>
          </a:xfrm>
          <a:solidFill>
            <a:srgbClr val="FFFFFF"/>
          </a:solidFill>
        </p:spPr>
        <p:txBody>
          <a:bodyPr anchor="ctr" anchorCtr="1">
            <a:noAutofit/>
          </a:bodyPr>
          <a:lstStyle/>
          <a:p>
            <a:pPr algn="l"/>
            <a:r>
              <a:rPr lang="en-US" altLang="ja-JP" sz="3200" b="1" dirty="0"/>
              <a:t>Real-time observations of lithium battery reactions</a:t>
            </a:r>
            <a:endParaRPr kumimoji="1" lang="ja-JP" altLang="en-US" sz="3200" b="1" dirty="0">
              <a:latin typeface="Arial"/>
              <a:cs typeface="Arial"/>
            </a:endParaRPr>
          </a:p>
        </p:txBody>
      </p:sp>
      <p:sp>
        <p:nvSpPr>
          <p:cNvPr id="4" name="スライド番号プレースホルダー 3"/>
          <p:cNvSpPr>
            <a:spLocks noGrp="1"/>
          </p:cNvSpPr>
          <p:nvPr>
            <p:ph type="sldNum" sz="quarter" idx="12"/>
          </p:nvPr>
        </p:nvSpPr>
        <p:spPr>
          <a:xfrm>
            <a:off x="6993918" y="6866531"/>
            <a:ext cx="2133600" cy="365125"/>
          </a:xfrm>
        </p:spPr>
        <p:txBody>
          <a:bodyPr/>
          <a:lstStyle/>
          <a:p>
            <a:fld id="{4690A268-1B78-4F62-991E-360BCA9FE92A}" type="slidenum">
              <a:rPr kumimoji="1" lang="ja-JP" altLang="en-US" smtClean="0"/>
              <a:pPr/>
              <a:t>22</a:t>
            </a:fld>
            <a:endParaRPr kumimoji="1" lang="ja-JP" altLang="en-US" dirty="0"/>
          </a:p>
        </p:txBody>
      </p:sp>
      <p:pic>
        <p:nvPicPr>
          <p:cNvPr id="7" name="図 6"/>
          <p:cNvPicPr>
            <a:picLocks noChangeAspect="1"/>
          </p:cNvPicPr>
          <p:nvPr/>
        </p:nvPicPr>
        <p:blipFill>
          <a:blip r:embed="rId3" cstate="print"/>
          <a:stretch>
            <a:fillRect/>
          </a:stretch>
        </p:blipFill>
        <p:spPr>
          <a:xfrm>
            <a:off x="539552" y="3645024"/>
            <a:ext cx="3249706" cy="2762250"/>
          </a:xfrm>
          <a:prstGeom prst="rect">
            <a:avLst/>
          </a:prstGeom>
        </p:spPr>
      </p:pic>
      <p:pic>
        <p:nvPicPr>
          <p:cNvPr id="8" name="図 7"/>
          <p:cNvPicPr>
            <a:picLocks noChangeAspect="1"/>
          </p:cNvPicPr>
          <p:nvPr/>
        </p:nvPicPr>
        <p:blipFill>
          <a:blip r:embed="rId4" cstate="print"/>
          <a:stretch>
            <a:fillRect/>
          </a:stretch>
        </p:blipFill>
        <p:spPr>
          <a:xfrm>
            <a:off x="14653855" y="24466919"/>
            <a:ext cx="13677074" cy="4189737"/>
          </a:xfrm>
          <a:prstGeom prst="rect">
            <a:avLst/>
          </a:prstGeom>
        </p:spPr>
      </p:pic>
      <p:pic>
        <p:nvPicPr>
          <p:cNvPr id="9" name="図 8"/>
          <p:cNvPicPr>
            <a:picLocks noChangeAspect="1"/>
          </p:cNvPicPr>
          <p:nvPr/>
        </p:nvPicPr>
        <p:blipFill>
          <a:blip r:embed="rId4" cstate="print"/>
          <a:stretch>
            <a:fillRect/>
          </a:stretch>
        </p:blipFill>
        <p:spPr>
          <a:xfrm>
            <a:off x="14806255" y="24619319"/>
            <a:ext cx="13677074" cy="4189737"/>
          </a:xfrm>
          <a:prstGeom prst="rect">
            <a:avLst/>
          </a:prstGeom>
        </p:spPr>
      </p:pic>
      <p:pic>
        <p:nvPicPr>
          <p:cNvPr id="12" name="図 11" descr="Graph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3601" y="24477609"/>
            <a:ext cx="5432544" cy="8161391"/>
          </a:xfrm>
          <a:prstGeom prst="rect">
            <a:avLst/>
          </a:prstGeom>
        </p:spPr>
      </p:pic>
      <p:sp>
        <p:nvSpPr>
          <p:cNvPr id="43" name="テキスト ボックス 6"/>
          <p:cNvSpPr txBox="1">
            <a:spLocks noChangeArrowheads="1"/>
          </p:cNvSpPr>
          <p:nvPr/>
        </p:nvSpPr>
        <p:spPr bwMode="auto">
          <a:xfrm>
            <a:off x="7332989" y="5263926"/>
            <a:ext cx="993018" cy="61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80000"/>
              </a:lnSpc>
            </a:pPr>
            <a:r>
              <a:rPr lang="en-US" altLang="ja-JP" sz="1400" dirty="0" smtClean="0">
                <a:solidFill>
                  <a:schemeClr val="bg1"/>
                </a:solidFill>
                <a:latin typeface="Arial"/>
                <a:cs typeface="Arial"/>
              </a:rPr>
              <a:t>wide</a:t>
            </a:r>
            <a:endParaRPr lang="en-US" altLang="ja-JP" sz="1400" dirty="0">
              <a:solidFill>
                <a:schemeClr val="bg1"/>
              </a:solidFill>
              <a:latin typeface="Arial"/>
              <a:cs typeface="Arial"/>
            </a:endParaRPr>
          </a:p>
          <a:p>
            <a:pPr>
              <a:lnSpc>
                <a:spcPct val="80000"/>
              </a:lnSpc>
            </a:pPr>
            <a:r>
              <a:rPr lang="en-US" altLang="ja-JP" sz="1400" dirty="0" smtClean="0">
                <a:solidFill>
                  <a:schemeClr val="bg1"/>
                </a:solidFill>
                <a:latin typeface="Arial"/>
                <a:cs typeface="Arial"/>
              </a:rPr>
              <a:t>coexistent</a:t>
            </a:r>
          </a:p>
          <a:p>
            <a:pPr>
              <a:lnSpc>
                <a:spcPct val="80000"/>
              </a:lnSpc>
            </a:pPr>
            <a:r>
              <a:rPr lang="en-US" altLang="ja-JP" sz="1400" dirty="0" smtClean="0">
                <a:solidFill>
                  <a:schemeClr val="bg1"/>
                </a:solidFill>
                <a:latin typeface="Arial"/>
                <a:cs typeface="Arial"/>
              </a:rPr>
              <a:t>area</a:t>
            </a:r>
            <a:endParaRPr lang="ja-JP" altLang="en-US" sz="1400" dirty="0">
              <a:solidFill>
                <a:schemeClr val="bg1"/>
              </a:solidFill>
              <a:latin typeface="Arial"/>
              <a:cs typeface="Arial"/>
            </a:endParaRPr>
          </a:p>
        </p:txBody>
      </p:sp>
      <p:sp>
        <p:nvSpPr>
          <p:cNvPr id="44" name="左矢印 43"/>
          <p:cNvSpPr/>
          <p:nvPr/>
        </p:nvSpPr>
        <p:spPr>
          <a:xfrm rot="10800000">
            <a:off x="3923928" y="5107368"/>
            <a:ext cx="1040368" cy="70885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Arial"/>
              <a:cs typeface="Arial"/>
            </a:endParaRPr>
          </a:p>
        </p:txBody>
      </p:sp>
      <p:sp>
        <p:nvSpPr>
          <p:cNvPr id="3" name="テキスト ボックス 2"/>
          <p:cNvSpPr txBox="1"/>
          <p:nvPr/>
        </p:nvSpPr>
        <p:spPr>
          <a:xfrm>
            <a:off x="3728753" y="4461037"/>
            <a:ext cx="1499216" cy="646331"/>
          </a:xfrm>
          <a:prstGeom prst="rect">
            <a:avLst/>
          </a:prstGeom>
          <a:noFill/>
        </p:spPr>
        <p:txBody>
          <a:bodyPr wrap="none" rtlCol="0">
            <a:spAutoFit/>
          </a:bodyPr>
          <a:lstStyle/>
          <a:p>
            <a:r>
              <a:rPr kumimoji="1" lang="en-US" altLang="ja-JP" i="1" dirty="0" smtClean="0"/>
              <a:t>In </a:t>
            </a:r>
            <a:r>
              <a:rPr lang="en-US" altLang="ja-JP" i="1" dirty="0" smtClean="0"/>
              <a:t>operando</a:t>
            </a:r>
            <a:endParaRPr kumimoji="1" lang="en-US" altLang="ja-JP" i="1" dirty="0" smtClean="0"/>
          </a:p>
          <a:p>
            <a:r>
              <a:rPr lang="en-US" altLang="ja-JP" dirty="0" smtClean="0"/>
              <a:t>measurement</a:t>
            </a:r>
            <a:endParaRPr kumimoji="1" lang="ja-JP" altLang="en-US" dirty="0"/>
          </a:p>
        </p:txBody>
      </p:sp>
      <p:sp>
        <p:nvSpPr>
          <p:cNvPr id="36" name="テキスト ボックス 35"/>
          <p:cNvSpPr txBox="1"/>
          <p:nvPr/>
        </p:nvSpPr>
        <p:spPr>
          <a:xfrm>
            <a:off x="323528" y="908720"/>
            <a:ext cx="4415693" cy="1200328"/>
          </a:xfrm>
          <a:prstGeom prst="rect">
            <a:avLst/>
          </a:prstGeom>
          <a:noFill/>
          <a:ln w="41275" cap="rnd">
            <a:noFill/>
            <a:bevel/>
          </a:ln>
        </p:spPr>
        <p:txBody>
          <a:bodyPr wrap="square" rtlCol="0">
            <a:spAutoFit/>
          </a:bodyPr>
          <a:lstStyle/>
          <a:p>
            <a:r>
              <a:rPr lang="en-GB" altLang="ja-JP" sz="2400" dirty="0" smtClean="0">
                <a:latin typeface="Arial"/>
                <a:cs typeface="Arial"/>
              </a:rPr>
              <a:t>   SPICA (</a:t>
            </a:r>
            <a:r>
              <a:rPr lang="en-GB" altLang="ja-JP" sz="2400" dirty="0">
                <a:latin typeface="Arial"/>
                <a:cs typeface="Arial"/>
              </a:rPr>
              <a:t>BL09</a:t>
            </a:r>
            <a:r>
              <a:rPr lang="en-GB" altLang="ja-JP" sz="2400" dirty="0" smtClean="0">
                <a:latin typeface="Arial"/>
                <a:cs typeface="Arial"/>
              </a:rPr>
              <a:t>) is a dedicated machine to the NEDO project for battery research</a:t>
            </a:r>
            <a:endParaRPr lang="en-GB" altLang="ja-JP" sz="2400" dirty="0">
              <a:latin typeface="Arial"/>
              <a:cs typeface="Arial"/>
            </a:endParaRPr>
          </a:p>
        </p:txBody>
      </p:sp>
      <p:sp>
        <p:nvSpPr>
          <p:cNvPr id="38" name="テキスト ボックス 37"/>
          <p:cNvSpPr txBox="1"/>
          <p:nvPr/>
        </p:nvSpPr>
        <p:spPr>
          <a:xfrm>
            <a:off x="323528" y="2204864"/>
            <a:ext cx="4853487" cy="1200329"/>
          </a:xfrm>
          <a:prstGeom prst="rect">
            <a:avLst/>
          </a:prstGeom>
          <a:noFill/>
          <a:ln w="41275" cap="rnd">
            <a:solidFill>
              <a:schemeClr val="accent2"/>
            </a:solidFill>
            <a:bevel/>
          </a:ln>
        </p:spPr>
        <p:txBody>
          <a:bodyPr wrap="square" rtlCol="0">
            <a:spAutoFit/>
          </a:bodyPr>
          <a:lstStyle/>
          <a:p>
            <a:pPr defTabSz="822398"/>
            <a:r>
              <a:rPr lang="en-US" altLang="ja-JP" dirty="0"/>
              <a:t>Real-time observations of lithium battery reactions—operando neutron diffraction analysis during practical operation (BL09</a:t>
            </a:r>
            <a:r>
              <a:rPr lang="en-US" altLang="ja-JP" dirty="0" smtClean="0"/>
              <a:t>)</a:t>
            </a:r>
          </a:p>
          <a:p>
            <a:pPr defTabSz="822398"/>
            <a:r>
              <a:rPr lang="en-US" altLang="ja-JP" i="1" dirty="0"/>
              <a:t>Scientific Reports</a:t>
            </a:r>
            <a:r>
              <a:rPr lang="en-US" altLang="ja-JP" dirty="0"/>
              <a:t> </a:t>
            </a:r>
            <a:r>
              <a:rPr lang="en-US" altLang="ja-JP" b="1" dirty="0"/>
              <a:t>6</a:t>
            </a:r>
            <a:r>
              <a:rPr lang="en-US" altLang="ja-JP" dirty="0"/>
              <a:t>, Article number: 28843 (2016</a:t>
            </a:r>
            <a:r>
              <a:rPr lang="en-US" altLang="ja-JP" dirty="0" smtClean="0"/>
              <a:t>)</a:t>
            </a:r>
            <a:endParaRPr lang="ja-JP" altLang="en-US" dirty="0">
              <a:latin typeface="Arial" panose="020B0604020202020204" pitchFamily="34" charset="0"/>
              <a:cs typeface="Arial" panose="020B0604020202020204" pitchFamily="34" charset="0"/>
            </a:endParaRPr>
          </a:p>
        </p:txBody>
      </p:sp>
      <p:sp>
        <p:nvSpPr>
          <p:cNvPr id="46" name="正方形/長方形 45"/>
          <p:cNvSpPr/>
          <p:nvPr/>
        </p:nvSpPr>
        <p:spPr>
          <a:xfrm>
            <a:off x="5580112" y="836712"/>
            <a:ext cx="3384376" cy="25922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7" name="図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3871" y="888626"/>
            <a:ext cx="2555314" cy="2298693"/>
          </a:xfrm>
          <a:prstGeom prst="rect">
            <a:avLst/>
          </a:prstGeom>
          <a:solidFill>
            <a:srgbClr val="2E75B6"/>
          </a:solidFill>
        </p:spPr>
      </p:pic>
      <p:pic>
        <p:nvPicPr>
          <p:cNvPr id="48" name="図 47"/>
          <p:cNvPicPr>
            <a:picLocks noChangeAspect="1"/>
          </p:cNvPicPr>
          <p:nvPr/>
        </p:nvPicPr>
        <p:blipFill>
          <a:blip r:embed="rId7"/>
          <a:stretch>
            <a:fillRect/>
          </a:stretch>
        </p:blipFill>
        <p:spPr>
          <a:xfrm>
            <a:off x="7236296" y="2132856"/>
            <a:ext cx="1728705" cy="1228885"/>
          </a:xfrm>
          <a:prstGeom prst="rect">
            <a:avLst/>
          </a:prstGeom>
        </p:spPr>
      </p:pic>
      <p:sp>
        <p:nvSpPr>
          <p:cNvPr id="49" name="テキスト ボックス 48"/>
          <p:cNvSpPr txBox="1"/>
          <p:nvPr/>
        </p:nvSpPr>
        <p:spPr>
          <a:xfrm>
            <a:off x="7308304" y="2708920"/>
            <a:ext cx="1656184" cy="646331"/>
          </a:xfrm>
          <a:prstGeom prst="rect">
            <a:avLst/>
          </a:prstGeom>
          <a:noFill/>
        </p:spPr>
        <p:txBody>
          <a:bodyPr wrap="square" rtlCol="0">
            <a:spAutoFit/>
          </a:bodyPr>
          <a:lstStyle/>
          <a:p>
            <a:r>
              <a:rPr lang="en-US" altLang="ja-JP" dirty="0" smtClean="0">
                <a:solidFill>
                  <a:schemeClr val="bg1"/>
                </a:solidFill>
              </a:rPr>
              <a:t>Special sample environment</a:t>
            </a:r>
            <a:endParaRPr kumimoji="1" lang="ja-JP" altLang="en-US" dirty="0">
              <a:solidFill>
                <a:schemeClr val="bg1"/>
              </a:solidFill>
            </a:endParaRPr>
          </a:p>
        </p:txBody>
      </p:sp>
      <p:sp>
        <p:nvSpPr>
          <p:cNvPr id="5" name="テキスト ボックス 4"/>
          <p:cNvSpPr txBox="1"/>
          <p:nvPr/>
        </p:nvSpPr>
        <p:spPr>
          <a:xfrm>
            <a:off x="7524328" y="908720"/>
            <a:ext cx="1373543" cy="369332"/>
          </a:xfrm>
          <a:prstGeom prst="rect">
            <a:avLst/>
          </a:prstGeom>
          <a:noFill/>
        </p:spPr>
        <p:txBody>
          <a:bodyPr wrap="none" rtlCol="0">
            <a:spAutoFit/>
          </a:bodyPr>
          <a:lstStyle/>
          <a:p>
            <a:r>
              <a:rPr kumimoji="1" lang="en-US" altLang="ja-JP" dirty="0" smtClean="0"/>
              <a:t>SPICA (BL09)</a:t>
            </a:r>
            <a:endParaRPr kumimoji="1" lang="ja-JP" altLang="en-US" dirty="0"/>
          </a:p>
        </p:txBody>
      </p:sp>
      <p:pic>
        <p:nvPicPr>
          <p:cNvPr id="50" name="図 49" descr="srep28843-f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8104" y="3391414"/>
            <a:ext cx="3309703" cy="3466585"/>
          </a:xfrm>
          <a:prstGeom prst="rect">
            <a:avLst/>
          </a:prstGeom>
        </p:spPr>
      </p:pic>
      <p:cxnSp>
        <p:nvCxnSpPr>
          <p:cNvPr id="19" name="直線コネクタ 18"/>
          <p:cNvCxnSpPr/>
          <p:nvPr/>
        </p:nvCxnSpPr>
        <p:spPr>
          <a:xfrm>
            <a:off x="467544" y="692696"/>
            <a:ext cx="8064896"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739015"/>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3135587" y="4074728"/>
            <a:ext cx="4741625" cy="2582967"/>
            <a:chOff x="3898250" y="3859543"/>
            <a:chExt cx="4741625" cy="2582967"/>
          </a:xfrm>
        </p:grpSpPr>
        <p:pic>
          <p:nvPicPr>
            <p:cNvPr id="39" name="Picture 2"/>
            <p:cNvPicPr>
              <a:picLocks noChangeAspect="1"/>
            </p:cNvPicPr>
            <p:nvPr/>
          </p:nvPicPr>
          <p:blipFill>
            <a:blip r:embed="rId3"/>
            <a:stretch>
              <a:fillRect/>
            </a:stretch>
          </p:blipFill>
          <p:spPr>
            <a:xfrm>
              <a:off x="3898250" y="3859543"/>
              <a:ext cx="4741625" cy="2582967"/>
            </a:xfrm>
            <a:prstGeom prst="rect">
              <a:avLst/>
            </a:prstGeom>
            <a:ln>
              <a:noFill/>
            </a:ln>
            <a:effectLst>
              <a:outerShdw blurRad="292100" dist="139700" dir="2700000" algn="tl" rotWithShape="0">
                <a:srgbClr val="333333">
                  <a:alpha val="65000"/>
                </a:srgbClr>
              </a:outerShdw>
            </a:effectLst>
          </p:spPr>
        </p:pic>
        <p:sp>
          <p:nvSpPr>
            <p:cNvPr id="53" name="TextBox 9"/>
            <p:cNvSpPr txBox="1"/>
            <p:nvPr/>
          </p:nvSpPr>
          <p:spPr>
            <a:xfrm rot="2586495">
              <a:off x="6065260" y="5106908"/>
              <a:ext cx="2346279" cy="338554"/>
            </a:xfrm>
            <a:prstGeom prst="rect">
              <a:avLst/>
            </a:prstGeom>
            <a:noFill/>
          </p:spPr>
          <p:txBody>
            <a:bodyPr wrap="square" rtlCol="0">
              <a:spAutoFit/>
            </a:bodyPr>
            <a:lstStyle/>
            <a:p>
              <a:r>
                <a:rPr lang="en-US" sz="1600" dirty="0" smtClean="0">
                  <a:solidFill>
                    <a:prstClr val="black"/>
                  </a:solidFill>
                  <a:latin typeface="Calibri"/>
                </a:rPr>
                <a:t>Current theoretical limit </a:t>
              </a:r>
              <a:endParaRPr lang="en-US" sz="1600" dirty="0">
                <a:solidFill>
                  <a:prstClr val="black"/>
                </a:solidFill>
                <a:latin typeface="Calibri"/>
              </a:endParaRPr>
            </a:p>
          </p:txBody>
        </p:sp>
      </p:grpSp>
      <p:sp>
        <p:nvSpPr>
          <p:cNvPr id="4" name="テキスト ボックス 3"/>
          <p:cNvSpPr txBox="1"/>
          <p:nvPr/>
        </p:nvSpPr>
        <p:spPr>
          <a:xfrm>
            <a:off x="179512" y="34031"/>
            <a:ext cx="8880921" cy="523220"/>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ltLang="ja-JP" sz="2800" b="1" dirty="0" smtClean="0">
                <a:solidFill>
                  <a:prstClr val="black"/>
                </a:solidFill>
                <a:latin typeface="Calibri"/>
                <a:ea typeface="ＭＳ Ｐゴシック"/>
              </a:rPr>
              <a:t>Photo-Voltaic (PV) Cell </a:t>
            </a:r>
            <a:endParaRPr lang="en-US" altLang="ja-JP" sz="2800" b="1" dirty="0">
              <a:solidFill>
                <a:prstClr val="black"/>
              </a:solidFill>
              <a:latin typeface="Calibri"/>
              <a:ea typeface="ＭＳ Ｐゴシック"/>
            </a:endParaRPr>
          </a:p>
        </p:txBody>
      </p:sp>
      <p:sp>
        <p:nvSpPr>
          <p:cNvPr id="5" name="正方形/長方形 4"/>
          <p:cNvSpPr/>
          <p:nvPr/>
        </p:nvSpPr>
        <p:spPr>
          <a:xfrm>
            <a:off x="3610076" y="1854845"/>
            <a:ext cx="1091966" cy="338554"/>
          </a:xfrm>
          <a:prstGeom prst="rect">
            <a:avLst/>
          </a:prstGeom>
          <a:ln w="28575">
            <a:solidFill>
              <a:schemeClr val="tx1"/>
            </a:solidFill>
          </a:ln>
        </p:spPr>
        <p:txBody>
          <a:bodyPr wrap="none">
            <a:spAutoFit/>
          </a:bodyPr>
          <a:lstStyle/>
          <a:p>
            <a:r>
              <a:rPr lang="en-US" altLang="ja-JP" sz="1600" dirty="0" smtClean="0">
                <a:solidFill>
                  <a:prstClr val="black"/>
                </a:solidFill>
                <a:latin typeface="Meiryo UI" pitchFamily="50" charset="-128"/>
                <a:ea typeface="Meiryo UI" pitchFamily="50" charset="-128"/>
                <a:cs typeface="Meiryo UI" pitchFamily="50" charset="-128"/>
              </a:rPr>
              <a:t>Solar cell</a:t>
            </a:r>
            <a:endParaRPr lang="en-US" altLang="ja-JP" sz="1600" dirty="0">
              <a:solidFill>
                <a:prstClr val="black"/>
              </a:solidFill>
              <a:latin typeface="Meiryo UI" pitchFamily="50" charset="-128"/>
              <a:ea typeface="Meiryo UI" pitchFamily="50" charset="-128"/>
              <a:cs typeface="Meiryo UI" pitchFamily="50" charset="-128"/>
            </a:endParaRPr>
          </a:p>
        </p:txBody>
      </p:sp>
      <p:sp>
        <p:nvSpPr>
          <p:cNvPr id="7" name="正方形/長方形 6"/>
          <p:cNvSpPr/>
          <p:nvPr/>
        </p:nvSpPr>
        <p:spPr>
          <a:xfrm>
            <a:off x="502118" y="2486874"/>
            <a:ext cx="789098" cy="338554"/>
          </a:xfrm>
          <a:prstGeom prst="rect">
            <a:avLst/>
          </a:prstGeom>
          <a:ln w="28575">
            <a:solidFill>
              <a:schemeClr val="tx1"/>
            </a:solidFill>
          </a:ln>
        </p:spPr>
        <p:txBody>
          <a:bodyPr wrap="none">
            <a:spAutoFit/>
          </a:bodyPr>
          <a:lstStyle/>
          <a:p>
            <a:r>
              <a:rPr lang="en-US" altLang="ja-JP" sz="1600" dirty="0" smtClean="0">
                <a:solidFill>
                  <a:srgbClr val="0000FF"/>
                </a:solidFill>
                <a:latin typeface="Meiryo UI" pitchFamily="50" charset="-128"/>
                <a:ea typeface="Meiryo UI" pitchFamily="50" charset="-128"/>
                <a:cs typeface="Meiryo UI" pitchFamily="50" charset="-128"/>
              </a:rPr>
              <a:t>Silicon</a:t>
            </a:r>
            <a:endParaRPr lang="en-US" altLang="ja-JP" sz="1600" dirty="0">
              <a:solidFill>
                <a:srgbClr val="0000FF"/>
              </a:solidFill>
              <a:latin typeface="Meiryo UI" pitchFamily="50" charset="-128"/>
              <a:ea typeface="Meiryo UI" pitchFamily="50" charset="-128"/>
              <a:cs typeface="Meiryo UI" pitchFamily="50" charset="-128"/>
            </a:endParaRPr>
          </a:p>
        </p:txBody>
      </p:sp>
      <p:sp>
        <p:nvSpPr>
          <p:cNvPr id="8" name="正方形/長方形 7"/>
          <p:cNvSpPr/>
          <p:nvPr/>
        </p:nvSpPr>
        <p:spPr>
          <a:xfrm>
            <a:off x="1853826" y="2478559"/>
            <a:ext cx="2054769" cy="584776"/>
          </a:xfrm>
          <a:prstGeom prst="rect">
            <a:avLst/>
          </a:prstGeom>
          <a:ln w="28575">
            <a:solidFill>
              <a:schemeClr val="tx1"/>
            </a:solidFill>
          </a:ln>
        </p:spPr>
        <p:txBody>
          <a:bodyPr wrap="none">
            <a:spAutoFit/>
          </a:bodyPr>
          <a:lstStyle/>
          <a:p>
            <a:r>
              <a:rPr lang="en-US" altLang="ja-JP" sz="1600" dirty="0" smtClean="0">
                <a:solidFill>
                  <a:prstClr val="black"/>
                </a:solidFill>
                <a:latin typeface="Meiryo UI" pitchFamily="50" charset="-128"/>
                <a:ea typeface="Meiryo UI" pitchFamily="50" charset="-128"/>
                <a:cs typeface="Meiryo UI" pitchFamily="50" charset="-128"/>
              </a:rPr>
              <a:t>III-V semiconductors</a:t>
            </a:r>
          </a:p>
          <a:p>
            <a:r>
              <a:rPr lang="en-US" altLang="ja-JP" sz="1600" dirty="0">
                <a:solidFill>
                  <a:prstClr val="black"/>
                </a:solidFill>
                <a:latin typeface="Calibri"/>
                <a:ea typeface="ＭＳ Ｐゴシック"/>
              </a:rPr>
              <a:t>Gallium Arsenide </a:t>
            </a:r>
            <a:endParaRPr lang="en-US" altLang="ja-JP" sz="1600" dirty="0">
              <a:solidFill>
                <a:prstClr val="black"/>
              </a:solidFill>
              <a:latin typeface="Meiryo UI" pitchFamily="50" charset="-128"/>
              <a:ea typeface="Meiryo UI" pitchFamily="50" charset="-128"/>
              <a:cs typeface="Meiryo UI" pitchFamily="50" charset="-128"/>
            </a:endParaRPr>
          </a:p>
        </p:txBody>
      </p:sp>
      <p:sp>
        <p:nvSpPr>
          <p:cNvPr id="9" name="正方形/長方形 8"/>
          <p:cNvSpPr/>
          <p:nvPr/>
        </p:nvSpPr>
        <p:spPr>
          <a:xfrm>
            <a:off x="6305255" y="2478559"/>
            <a:ext cx="1739579" cy="338554"/>
          </a:xfrm>
          <a:prstGeom prst="rect">
            <a:avLst/>
          </a:prstGeom>
          <a:ln w="28575">
            <a:solidFill>
              <a:schemeClr val="tx1"/>
            </a:solidFill>
          </a:ln>
        </p:spPr>
        <p:txBody>
          <a:bodyPr wrap="none">
            <a:spAutoFit/>
          </a:bodyPr>
          <a:lstStyle/>
          <a:p>
            <a:r>
              <a:rPr lang="en-US" altLang="ja-JP" sz="1600" dirty="0" smtClean="0">
                <a:solidFill>
                  <a:prstClr val="black"/>
                </a:solidFill>
                <a:latin typeface="Meiryo UI" pitchFamily="50" charset="-128"/>
                <a:ea typeface="Meiryo UI" pitchFamily="50" charset="-128"/>
                <a:cs typeface="Meiryo UI" pitchFamily="50" charset="-128"/>
              </a:rPr>
              <a:t>Organic system</a:t>
            </a:r>
            <a:endParaRPr lang="en-US" altLang="ja-JP" sz="1600" dirty="0">
              <a:solidFill>
                <a:prstClr val="black"/>
              </a:solidFill>
              <a:latin typeface="Meiryo UI" pitchFamily="50" charset="-128"/>
              <a:ea typeface="Meiryo UI" pitchFamily="50" charset="-128"/>
              <a:cs typeface="Meiryo UI" pitchFamily="50" charset="-128"/>
            </a:endParaRPr>
          </a:p>
        </p:txBody>
      </p:sp>
      <p:sp>
        <p:nvSpPr>
          <p:cNvPr id="10" name="正方形/長方形 9"/>
          <p:cNvSpPr/>
          <p:nvPr/>
        </p:nvSpPr>
        <p:spPr>
          <a:xfrm>
            <a:off x="6846408" y="3116946"/>
            <a:ext cx="1974195" cy="338554"/>
          </a:xfrm>
          <a:prstGeom prst="rect">
            <a:avLst/>
          </a:prstGeom>
          <a:ln w="28575">
            <a:solidFill>
              <a:schemeClr val="tx1"/>
            </a:solidFill>
          </a:ln>
        </p:spPr>
        <p:txBody>
          <a:bodyPr wrap="none">
            <a:spAutoFit/>
          </a:bodyPr>
          <a:lstStyle/>
          <a:p>
            <a:r>
              <a:rPr lang="en-US" altLang="ja-JP" sz="1600" dirty="0" smtClean="0">
                <a:solidFill>
                  <a:prstClr val="black"/>
                </a:solidFill>
                <a:latin typeface="Meiryo UI" pitchFamily="50" charset="-128"/>
                <a:ea typeface="Meiryo UI" pitchFamily="50" charset="-128"/>
                <a:cs typeface="Meiryo UI" pitchFamily="50" charset="-128"/>
              </a:rPr>
              <a:t>Dye-sensitized PV</a:t>
            </a:r>
            <a:endParaRPr lang="en-US" altLang="ja-JP" sz="1600" dirty="0">
              <a:solidFill>
                <a:prstClr val="black"/>
              </a:solidFill>
              <a:latin typeface="Meiryo UI" pitchFamily="50" charset="-128"/>
              <a:ea typeface="Meiryo UI" pitchFamily="50" charset="-128"/>
              <a:cs typeface="Meiryo UI" pitchFamily="50" charset="-128"/>
            </a:endParaRPr>
          </a:p>
        </p:txBody>
      </p:sp>
      <p:cxnSp>
        <p:nvCxnSpPr>
          <p:cNvPr id="12" name="直線コネクタ 11"/>
          <p:cNvCxnSpPr/>
          <p:nvPr/>
        </p:nvCxnSpPr>
        <p:spPr>
          <a:xfrm>
            <a:off x="1037682" y="2342940"/>
            <a:ext cx="56950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a:endCxn id="7" idx="0"/>
          </p:cNvCxnSpPr>
          <p:nvPr/>
        </p:nvCxnSpPr>
        <p:spPr>
          <a:xfrm flipH="1">
            <a:off x="896667" y="2342940"/>
            <a:ext cx="141015" cy="143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a:endCxn id="8" idx="0"/>
          </p:cNvCxnSpPr>
          <p:nvPr/>
        </p:nvCxnSpPr>
        <p:spPr>
          <a:xfrm>
            <a:off x="2754072" y="2342940"/>
            <a:ext cx="127139" cy="1356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732755" y="2342940"/>
            <a:ext cx="0" cy="83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4159693" y="2048680"/>
            <a:ext cx="0" cy="296416"/>
          </a:xfrm>
          <a:prstGeom prst="line">
            <a:avLst/>
          </a:prstGeom>
        </p:spPr>
        <p:style>
          <a:lnRef idx="1">
            <a:schemeClr val="accent1"/>
          </a:lnRef>
          <a:fillRef idx="0">
            <a:schemeClr val="accent1"/>
          </a:fillRef>
          <a:effectRef idx="0">
            <a:schemeClr val="accent1"/>
          </a:effectRef>
          <a:fontRef idx="minor">
            <a:schemeClr val="tx1"/>
          </a:fontRef>
        </p:style>
      </p:cxnSp>
      <p:sp>
        <p:nvSpPr>
          <p:cNvPr id="18" name="AutoShape 6" descr="「太陽光発電 画像」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Calibri"/>
              <a:ea typeface="ＭＳ Ｐゴシック"/>
            </a:endParaRPr>
          </a:p>
        </p:txBody>
      </p:sp>
      <p:sp>
        <p:nvSpPr>
          <p:cNvPr id="20" name="AutoShape 8" descr="「太陽光発電 画像」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Calibri"/>
              <a:ea typeface="ＭＳ Ｐゴシック"/>
            </a:endParaRPr>
          </a:p>
        </p:txBody>
      </p:sp>
      <p:pic>
        <p:nvPicPr>
          <p:cNvPr id="1034" name="Picture 10" descr="「太陽光発電 画像」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3356992"/>
            <a:ext cx="2139497" cy="1069749"/>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正方形/長方形 24"/>
          <p:cNvSpPr/>
          <p:nvPr/>
        </p:nvSpPr>
        <p:spPr>
          <a:xfrm>
            <a:off x="251520" y="2996952"/>
            <a:ext cx="2476960" cy="338554"/>
          </a:xfrm>
          <a:prstGeom prst="rect">
            <a:avLst/>
          </a:prstGeom>
        </p:spPr>
        <p:txBody>
          <a:bodyPr wrap="none">
            <a:spAutoFit/>
          </a:bodyPr>
          <a:lstStyle/>
          <a:p>
            <a:r>
              <a:rPr lang="en-US" altLang="ja-JP" sz="1600" dirty="0" smtClean="0">
                <a:solidFill>
                  <a:srgbClr val="0000FF"/>
                </a:solidFill>
                <a:latin typeface="Meiryo UI" pitchFamily="50" charset="-128"/>
                <a:ea typeface="Meiryo UI" pitchFamily="50" charset="-128"/>
                <a:cs typeface="Meiryo UI" pitchFamily="50" charset="-128"/>
              </a:rPr>
              <a:t>Established technology</a:t>
            </a:r>
            <a:endParaRPr lang="ja-JP" altLang="en-US" sz="1600" dirty="0">
              <a:solidFill>
                <a:srgbClr val="0000FF"/>
              </a:solidFill>
              <a:latin typeface="Meiryo UI" pitchFamily="50" charset="-128"/>
              <a:ea typeface="Meiryo UI" pitchFamily="50" charset="-128"/>
              <a:cs typeface="Meiryo UI" pitchFamily="50" charset="-128"/>
            </a:endParaRPr>
          </a:p>
        </p:txBody>
      </p:sp>
      <p:cxnSp>
        <p:nvCxnSpPr>
          <p:cNvPr id="33" name="直線コネクタ 32"/>
          <p:cNvCxnSpPr/>
          <p:nvPr/>
        </p:nvCxnSpPr>
        <p:spPr>
          <a:xfrm>
            <a:off x="5490000" y="2953082"/>
            <a:ext cx="25354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5490001" y="2953082"/>
            <a:ext cx="0" cy="163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8025490" y="2925078"/>
            <a:ext cx="0" cy="163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9" idx="2"/>
          </p:cNvCxnSpPr>
          <p:nvPr/>
        </p:nvCxnSpPr>
        <p:spPr>
          <a:xfrm flipH="1">
            <a:off x="6743842" y="2817113"/>
            <a:ext cx="431203" cy="119749"/>
          </a:xfrm>
          <a:prstGeom prst="line">
            <a:avLst/>
          </a:prstGeom>
        </p:spPr>
        <p:style>
          <a:lnRef idx="1">
            <a:schemeClr val="accent1"/>
          </a:lnRef>
          <a:fillRef idx="0">
            <a:schemeClr val="accent1"/>
          </a:fillRef>
          <a:effectRef idx="0">
            <a:schemeClr val="accent1"/>
          </a:effectRef>
          <a:fontRef idx="minor">
            <a:schemeClr val="tx1"/>
          </a:fontRef>
        </p:style>
      </p:cxnSp>
      <p:sp>
        <p:nvSpPr>
          <p:cNvPr id="80" name="右中かっこ 79"/>
          <p:cNvSpPr/>
          <p:nvPr/>
        </p:nvSpPr>
        <p:spPr>
          <a:xfrm rot="16200000">
            <a:off x="5244121" y="1814882"/>
            <a:ext cx="432048" cy="2172079"/>
          </a:xfrm>
          <a:prstGeom prst="rightBrace">
            <a:avLst>
              <a:gd name="adj1" fmla="val 88535"/>
              <a:gd name="adj2" fmla="val 49651"/>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00">
              <a:solidFill>
                <a:prstClr val="black"/>
              </a:solidFill>
              <a:latin typeface="Meiryo UI" pitchFamily="50" charset="-128"/>
              <a:ea typeface="Meiryo UI" pitchFamily="50" charset="-128"/>
              <a:cs typeface="Meiryo UI" pitchFamily="50" charset="-128"/>
            </a:endParaRPr>
          </a:p>
        </p:txBody>
      </p:sp>
      <p:sp>
        <p:nvSpPr>
          <p:cNvPr id="81" name="正方形/長方形 80"/>
          <p:cNvSpPr/>
          <p:nvPr/>
        </p:nvSpPr>
        <p:spPr>
          <a:xfrm>
            <a:off x="4510376" y="2381794"/>
            <a:ext cx="1659237" cy="338554"/>
          </a:xfrm>
          <a:prstGeom prst="rect">
            <a:avLst/>
          </a:prstGeom>
        </p:spPr>
        <p:txBody>
          <a:bodyPr wrap="none">
            <a:spAutoFit/>
          </a:bodyPr>
          <a:lstStyle/>
          <a:p>
            <a:r>
              <a:rPr lang="en-US" altLang="ja-JP" sz="1600" dirty="0" smtClean="0">
                <a:solidFill>
                  <a:srgbClr val="FF0000"/>
                </a:solidFill>
                <a:latin typeface="Meiryo UI" pitchFamily="50" charset="-128"/>
                <a:ea typeface="Meiryo UI" pitchFamily="50" charset="-128"/>
                <a:cs typeface="Meiryo UI" pitchFamily="50" charset="-128"/>
              </a:rPr>
              <a:t>Rapid grow-up</a:t>
            </a:r>
            <a:endParaRPr lang="ja-JP" altLang="en-US" sz="1600" dirty="0">
              <a:solidFill>
                <a:srgbClr val="FF0000"/>
              </a:solidFill>
              <a:latin typeface="Meiryo UI" pitchFamily="50" charset="-128"/>
              <a:ea typeface="Meiryo UI" pitchFamily="50" charset="-128"/>
              <a:cs typeface="Meiryo UI" pitchFamily="50" charset="-128"/>
            </a:endParaRPr>
          </a:p>
        </p:txBody>
      </p:sp>
      <p:sp>
        <p:nvSpPr>
          <p:cNvPr id="2" name="AutoShape 2" descr="「シリコン 太陽電池 原理」の画像検索結果"/>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Calibri"/>
              <a:ea typeface="ＭＳ Ｐゴシック"/>
            </a:endParaRPr>
          </a:p>
        </p:txBody>
      </p:sp>
      <p:sp>
        <p:nvSpPr>
          <p:cNvPr id="3" name="AutoShape 4" descr="「シリコン 太陽電池 原理」の画像検索結果"/>
          <p:cNvSpPr>
            <a:spLocks noChangeAspect="1" noChangeArrowheads="1"/>
          </p:cNvSpPr>
          <p:nvPr/>
        </p:nvSpPr>
        <p:spPr bwMode="auto">
          <a:xfrm>
            <a:off x="612775" y="49222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Calibri"/>
              <a:ea typeface="ＭＳ Ｐゴシック"/>
            </a:endParaRPr>
          </a:p>
        </p:txBody>
      </p:sp>
      <p:grpSp>
        <p:nvGrpSpPr>
          <p:cNvPr id="6" name="グループ化 5"/>
          <p:cNvGrpSpPr/>
          <p:nvPr/>
        </p:nvGrpSpPr>
        <p:grpSpPr>
          <a:xfrm>
            <a:off x="155574" y="4149028"/>
            <a:ext cx="2470142" cy="2684683"/>
            <a:chOff x="191125" y="4139584"/>
            <a:chExt cx="2470142" cy="2684683"/>
          </a:xfrm>
        </p:grpSpPr>
        <p:pic>
          <p:nvPicPr>
            <p:cNvPr id="35" name="Picture 5"/>
            <p:cNvPicPr>
              <a:picLocks noChangeAspect="1"/>
            </p:cNvPicPr>
            <p:nvPr/>
          </p:nvPicPr>
          <p:blipFill rotWithShape="1">
            <a:blip r:embed="rId5"/>
            <a:srcRect l="25852" b="35530"/>
            <a:stretch/>
          </p:blipFill>
          <p:spPr>
            <a:xfrm>
              <a:off x="765175" y="4139584"/>
              <a:ext cx="1871892" cy="2273202"/>
            </a:xfrm>
            <a:prstGeom prst="rect">
              <a:avLst/>
            </a:prstGeom>
          </p:spPr>
        </p:pic>
        <p:sp>
          <p:nvSpPr>
            <p:cNvPr id="37" name="TextBox 21"/>
            <p:cNvSpPr txBox="1"/>
            <p:nvPr/>
          </p:nvSpPr>
          <p:spPr>
            <a:xfrm>
              <a:off x="806272" y="6424156"/>
              <a:ext cx="1854995" cy="400110"/>
            </a:xfrm>
            <a:prstGeom prst="rect">
              <a:avLst/>
            </a:prstGeom>
            <a:noFill/>
          </p:spPr>
          <p:txBody>
            <a:bodyPr wrap="none" rtlCol="0">
              <a:spAutoFit/>
            </a:bodyPr>
            <a:lstStyle/>
            <a:p>
              <a:r>
                <a:rPr lang="en-US" dirty="0" smtClean="0">
                  <a:solidFill>
                    <a:prstClr val="black"/>
                  </a:solidFill>
                  <a:latin typeface="Calibri"/>
                </a:rPr>
                <a:t>Solar spectrum  </a:t>
              </a:r>
              <a:endParaRPr lang="en-US" dirty="0">
                <a:solidFill>
                  <a:prstClr val="black"/>
                </a:solidFill>
                <a:latin typeface="Calibri"/>
              </a:endParaRPr>
            </a:p>
          </p:txBody>
        </p:sp>
        <p:sp>
          <p:nvSpPr>
            <p:cNvPr id="38" name="TextBox 22"/>
            <p:cNvSpPr txBox="1"/>
            <p:nvPr/>
          </p:nvSpPr>
          <p:spPr>
            <a:xfrm rot="16200000">
              <a:off x="-874871" y="5265827"/>
              <a:ext cx="2624436" cy="492443"/>
            </a:xfrm>
            <a:prstGeom prst="rect">
              <a:avLst/>
            </a:prstGeom>
            <a:noFill/>
          </p:spPr>
          <p:txBody>
            <a:bodyPr wrap="non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Solar flux </a:t>
              </a:r>
            </a:p>
            <a:p>
              <a:pPr algn="ctr"/>
              <a:r>
                <a:rPr lang="en-US" sz="1200" dirty="0" smtClean="0">
                  <a:solidFill>
                    <a:prstClr val="black"/>
                  </a:solidFill>
                  <a:latin typeface="Arial" panose="020B0604020202020204" pitchFamily="34" charset="0"/>
                  <a:cs typeface="Arial" panose="020B0604020202020204" pitchFamily="34" charset="0"/>
                </a:rPr>
                <a:t>(photons per unit area per unit time)</a:t>
              </a:r>
              <a:endParaRPr lang="en-US" sz="1200" dirty="0">
                <a:solidFill>
                  <a:prstClr val="black"/>
                </a:solidFill>
                <a:latin typeface="Arial" panose="020B0604020202020204" pitchFamily="34" charset="0"/>
                <a:cs typeface="Arial" panose="020B0604020202020204" pitchFamily="34" charset="0"/>
              </a:endParaRPr>
            </a:p>
          </p:txBody>
        </p:sp>
      </p:grpSp>
      <p:pic>
        <p:nvPicPr>
          <p:cNvPr id="40" name="Picture 19"/>
          <p:cNvPicPr>
            <a:picLocks noChangeAspect="1"/>
          </p:cNvPicPr>
          <p:nvPr/>
        </p:nvPicPr>
        <p:blipFill>
          <a:blip r:embed="rId6"/>
          <a:stretch>
            <a:fillRect/>
          </a:stretch>
        </p:blipFill>
        <p:spPr>
          <a:xfrm rot="17407136" flipV="1">
            <a:off x="2486971" y="5807249"/>
            <a:ext cx="1096553" cy="656626"/>
          </a:xfrm>
          <a:prstGeom prst="rect">
            <a:avLst/>
          </a:prstGeom>
        </p:spPr>
      </p:pic>
      <p:pic>
        <p:nvPicPr>
          <p:cNvPr id="41" name="Picture 33"/>
          <p:cNvPicPr>
            <a:picLocks noChangeAspect="1"/>
          </p:cNvPicPr>
          <p:nvPr/>
        </p:nvPicPr>
        <p:blipFill>
          <a:blip r:embed="rId6"/>
          <a:stretch>
            <a:fillRect/>
          </a:stretch>
        </p:blipFill>
        <p:spPr>
          <a:xfrm rot="12974002">
            <a:off x="2869480" y="4179983"/>
            <a:ext cx="1331186" cy="644202"/>
          </a:xfrm>
          <a:prstGeom prst="rect">
            <a:avLst/>
          </a:prstGeom>
        </p:spPr>
      </p:pic>
      <p:pic>
        <p:nvPicPr>
          <p:cNvPr id="48" name="Picture 33"/>
          <p:cNvPicPr>
            <a:picLocks noChangeAspect="1"/>
          </p:cNvPicPr>
          <p:nvPr/>
        </p:nvPicPr>
        <p:blipFill>
          <a:blip r:embed="rId6"/>
          <a:stretch>
            <a:fillRect/>
          </a:stretch>
        </p:blipFill>
        <p:spPr>
          <a:xfrm rot="14881191">
            <a:off x="2976713" y="3302709"/>
            <a:ext cx="2064185" cy="765133"/>
          </a:xfrm>
          <a:prstGeom prst="rect">
            <a:avLst/>
          </a:prstGeom>
        </p:spPr>
      </p:pic>
      <p:sp>
        <p:nvSpPr>
          <p:cNvPr id="23" name="正方形/長方形 22"/>
          <p:cNvSpPr/>
          <p:nvPr/>
        </p:nvSpPr>
        <p:spPr>
          <a:xfrm>
            <a:off x="4186342" y="3091833"/>
            <a:ext cx="2473890" cy="738664"/>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ja-JP" sz="1400" dirty="0" smtClean="0">
                <a:solidFill>
                  <a:prstClr val="black"/>
                </a:solidFill>
                <a:latin typeface="Meiryo UI" pitchFamily="50" charset="-128"/>
                <a:ea typeface="Meiryo UI" pitchFamily="50" charset="-128"/>
                <a:cs typeface="Meiryo UI" pitchFamily="50" charset="-128"/>
              </a:rPr>
              <a:t>organic-inorganic hybrid </a:t>
            </a:r>
            <a:r>
              <a:rPr lang="en-US" altLang="ja-JP" sz="1400" dirty="0" err="1" smtClean="0">
                <a:solidFill>
                  <a:prstClr val="black"/>
                </a:solidFill>
                <a:latin typeface="Meiryo UI" pitchFamily="50" charset="-128"/>
                <a:ea typeface="Meiryo UI" pitchFamily="50" charset="-128"/>
                <a:cs typeface="Meiryo UI" pitchFamily="50" charset="-128"/>
              </a:rPr>
              <a:t>perovskite</a:t>
            </a:r>
            <a:r>
              <a:rPr lang="en-US" altLang="ja-JP" sz="1400" dirty="0" smtClean="0">
                <a:solidFill>
                  <a:prstClr val="black"/>
                </a:solidFill>
                <a:latin typeface="Meiryo UI" pitchFamily="50" charset="-128"/>
                <a:ea typeface="Meiryo UI" pitchFamily="50" charset="-128"/>
                <a:cs typeface="Meiryo UI" pitchFamily="50" charset="-128"/>
              </a:rPr>
              <a:t> semiconductors</a:t>
            </a:r>
          </a:p>
          <a:p>
            <a:r>
              <a:rPr lang="en-US" altLang="ja-JP" sz="1400" dirty="0">
                <a:solidFill>
                  <a:prstClr val="black"/>
                </a:solidFill>
                <a:latin typeface="Calibri"/>
                <a:ea typeface="ＭＳ Ｐゴシック"/>
              </a:rPr>
              <a:t>as candidate of next generation </a:t>
            </a:r>
            <a:endParaRPr lang="ja-JP" altLang="en-US" sz="1400" dirty="0">
              <a:solidFill>
                <a:prstClr val="black"/>
              </a:solidFill>
              <a:latin typeface="Meiryo UI" pitchFamily="50" charset="-128"/>
              <a:ea typeface="Meiryo UI" pitchFamily="50" charset="-128"/>
              <a:cs typeface="Meiryo UI" pitchFamily="50" charset="-128"/>
            </a:endParaRPr>
          </a:p>
        </p:txBody>
      </p:sp>
      <p:pic>
        <p:nvPicPr>
          <p:cNvPr id="49" name="Picture 33"/>
          <p:cNvPicPr>
            <a:picLocks noChangeAspect="1"/>
          </p:cNvPicPr>
          <p:nvPr/>
        </p:nvPicPr>
        <p:blipFill>
          <a:blip r:embed="rId6"/>
          <a:stretch>
            <a:fillRect/>
          </a:stretch>
        </p:blipFill>
        <p:spPr>
          <a:xfrm rot="6658228">
            <a:off x="4825256" y="4146706"/>
            <a:ext cx="1158867" cy="480086"/>
          </a:xfrm>
          <a:prstGeom prst="rect">
            <a:avLst/>
          </a:prstGeom>
          <a:scene3d>
            <a:camera prst="orthographicFront">
              <a:rot lat="10200000" lon="0" rev="0"/>
            </a:camera>
            <a:lightRig rig="threePt" dir="t"/>
          </a:scene3d>
        </p:spPr>
      </p:pic>
      <p:grpSp>
        <p:nvGrpSpPr>
          <p:cNvPr id="55" name="グループ化 54"/>
          <p:cNvGrpSpPr>
            <a:grpSpLocks noChangeAspect="1"/>
          </p:cNvGrpSpPr>
          <p:nvPr/>
        </p:nvGrpSpPr>
        <p:grpSpPr>
          <a:xfrm>
            <a:off x="5997028" y="517256"/>
            <a:ext cx="2604064" cy="1806257"/>
            <a:chOff x="4696178" y="838068"/>
            <a:chExt cx="4396510" cy="3049552"/>
          </a:xfrm>
        </p:grpSpPr>
        <p:sp>
          <p:nvSpPr>
            <p:cNvPr id="56" name="Rectangle 7"/>
            <p:cNvSpPr/>
            <p:nvPr/>
          </p:nvSpPr>
          <p:spPr>
            <a:xfrm>
              <a:off x="4696178" y="2894140"/>
              <a:ext cx="4396510" cy="660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7"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307" t="6699" r="1207" b="3424"/>
            <a:stretch/>
          </p:blipFill>
          <p:spPr>
            <a:xfrm>
              <a:off x="4845333" y="1485378"/>
              <a:ext cx="4086437" cy="1610978"/>
            </a:xfrm>
            <a:prstGeom prst="rect">
              <a:avLst/>
            </a:prstGeom>
          </p:spPr>
        </p:pic>
        <p:pic>
          <p:nvPicPr>
            <p:cNvPr id="58"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6541" y="3195470"/>
              <a:ext cx="692150" cy="692150"/>
            </a:xfrm>
            <a:prstGeom prst="rect">
              <a:avLst/>
            </a:prstGeom>
          </p:spPr>
        </p:pic>
        <p:sp>
          <p:nvSpPr>
            <p:cNvPr id="59" name="TextBox 5"/>
            <p:cNvSpPr txBox="1"/>
            <p:nvPr/>
          </p:nvSpPr>
          <p:spPr>
            <a:xfrm>
              <a:off x="4788994" y="838068"/>
              <a:ext cx="2639825" cy="461665"/>
            </a:xfrm>
            <a:prstGeom prst="rect">
              <a:avLst/>
            </a:prstGeom>
            <a:noFill/>
          </p:spPr>
          <p:txBody>
            <a:bodyPr wrap="none" rtlCol="0">
              <a:spAutoFit/>
            </a:bodyPr>
            <a:lstStyle/>
            <a:p>
              <a:r>
                <a:rPr lang="ja-JP" altLang="en-US" sz="2400" b="1" dirty="0">
                  <a:solidFill>
                    <a:prstClr val="black"/>
                  </a:solidFill>
                  <a:latin typeface="Calibri"/>
                  <a:ea typeface="ＭＳ Ｐゴシック"/>
                </a:rPr>
                <a:t> </a:t>
              </a:r>
              <a:r>
                <a:rPr lang="ja-JP" altLang="en-US" sz="2400" b="1" dirty="0" smtClean="0">
                  <a:solidFill>
                    <a:prstClr val="black"/>
                  </a:solidFill>
                  <a:latin typeface="Calibri"/>
                  <a:ea typeface="ＭＳ Ｐゴシック"/>
                </a:rPr>
                <a:t>  </a:t>
              </a:r>
              <a:r>
                <a:rPr lang="en-US" b="1" dirty="0" smtClean="0">
                  <a:solidFill>
                    <a:prstClr val="black"/>
                  </a:solidFill>
                  <a:latin typeface="Calibri"/>
                </a:rPr>
                <a:t>Photon  </a:t>
              </a:r>
              <a:r>
                <a:rPr lang="en-US" sz="2400" b="1" dirty="0" smtClean="0">
                  <a:solidFill>
                    <a:prstClr val="black"/>
                  </a:solidFill>
                  <a:latin typeface="Calibri"/>
                  <a:sym typeface="Wingdings" panose="05000000000000000000" pitchFamily="2" charset="2"/>
                </a:rPr>
                <a:t>   </a:t>
              </a:r>
              <a:r>
                <a:rPr lang="en-US" b="1" dirty="0">
                  <a:solidFill>
                    <a:prstClr val="black"/>
                  </a:solidFill>
                  <a:latin typeface="Calibri"/>
                  <a:sym typeface="Wingdings" panose="05000000000000000000" pitchFamily="2" charset="2"/>
                </a:rPr>
                <a:t>E</a:t>
              </a:r>
              <a:r>
                <a:rPr lang="en-US" b="1" dirty="0" smtClean="0">
                  <a:solidFill>
                    <a:prstClr val="black"/>
                  </a:solidFill>
                  <a:latin typeface="Calibri"/>
                  <a:sym typeface="Wingdings" panose="05000000000000000000" pitchFamily="2" charset="2"/>
                </a:rPr>
                <a:t>lectricity</a:t>
              </a:r>
              <a:endParaRPr lang="en-US" b="1" dirty="0">
                <a:solidFill>
                  <a:prstClr val="black"/>
                </a:solidFill>
                <a:latin typeface="Calibri"/>
              </a:endParaRPr>
            </a:p>
          </p:txBody>
        </p:sp>
      </p:grpSp>
      <p:sp>
        <p:nvSpPr>
          <p:cNvPr id="60" name="Rectangle 14"/>
          <p:cNvSpPr/>
          <p:nvPr/>
        </p:nvSpPr>
        <p:spPr>
          <a:xfrm>
            <a:off x="1351730" y="684383"/>
            <a:ext cx="3218048" cy="1323439"/>
          </a:xfrm>
          <a:prstGeom prst="rect">
            <a:avLst/>
          </a:prstGeom>
        </p:spPr>
        <p:txBody>
          <a:bodyPr wrap="square">
            <a:spAutoFit/>
          </a:bodyPr>
          <a:lstStyle/>
          <a:p>
            <a:r>
              <a:rPr lang="en-US" sz="1600" dirty="0" smtClean="0">
                <a:solidFill>
                  <a:prstClr val="black"/>
                </a:solidFill>
                <a:latin typeface="Calibri"/>
              </a:rPr>
              <a:t>In 183</a:t>
            </a:r>
            <a:r>
              <a:rPr lang="en-US" altLang="zh-CN" sz="1600" dirty="0" smtClean="0">
                <a:solidFill>
                  <a:prstClr val="black"/>
                </a:solidFill>
                <a:latin typeface="Calibri"/>
                <a:ea typeface="宋体"/>
              </a:rPr>
              <a:t>9</a:t>
            </a:r>
            <a:r>
              <a:rPr lang="en-US" sz="1600" dirty="0" smtClean="0">
                <a:solidFill>
                  <a:prstClr val="black"/>
                </a:solidFill>
                <a:latin typeface="Calibri"/>
              </a:rPr>
              <a:t>, experimenting </a:t>
            </a:r>
            <a:r>
              <a:rPr lang="en-US" sz="1600" dirty="0">
                <a:solidFill>
                  <a:prstClr val="black"/>
                </a:solidFill>
                <a:latin typeface="Calibri"/>
              </a:rPr>
              <a:t>with metal electrodes and electrolyte, </a:t>
            </a:r>
            <a:r>
              <a:rPr lang="en-US" sz="1600" dirty="0" smtClean="0">
                <a:solidFill>
                  <a:prstClr val="black"/>
                </a:solidFill>
                <a:latin typeface="Calibri"/>
              </a:rPr>
              <a:t>French </a:t>
            </a:r>
            <a:r>
              <a:rPr lang="en-US" sz="1600" dirty="0">
                <a:solidFill>
                  <a:prstClr val="black"/>
                </a:solidFill>
                <a:latin typeface="Calibri"/>
              </a:rPr>
              <a:t>physicist </a:t>
            </a:r>
            <a:r>
              <a:rPr lang="en-US" sz="1600" b="1" dirty="0">
                <a:solidFill>
                  <a:prstClr val="black"/>
                </a:solidFill>
                <a:latin typeface="Calibri"/>
              </a:rPr>
              <a:t>Alexandre Edmond Becquerel </a:t>
            </a:r>
            <a:r>
              <a:rPr lang="en-US" sz="1600" dirty="0" smtClean="0">
                <a:solidFill>
                  <a:prstClr val="black"/>
                </a:solidFill>
                <a:latin typeface="Calibri"/>
              </a:rPr>
              <a:t>observed light-electricity conversion.</a:t>
            </a:r>
            <a:endParaRPr lang="en-US" sz="1600" dirty="0">
              <a:solidFill>
                <a:prstClr val="black"/>
              </a:solidFill>
              <a:latin typeface="Calibri"/>
            </a:endParaRPr>
          </a:p>
        </p:txBody>
      </p:sp>
      <p:pic>
        <p:nvPicPr>
          <p:cNvPr id="62"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932" y="792145"/>
            <a:ext cx="1002480" cy="1382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5" name="直線コネクタ 14"/>
          <p:cNvCxnSpPr/>
          <p:nvPr/>
        </p:nvCxnSpPr>
        <p:spPr>
          <a:xfrm>
            <a:off x="107504" y="548680"/>
            <a:ext cx="8928992" cy="0"/>
          </a:xfrm>
          <a:prstGeom prst="line">
            <a:avLst/>
          </a:prstGeom>
          <a:ln w="57150" cmpd="thinThick">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90463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724128" y="3717032"/>
            <a:ext cx="3214341" cy="253916"/>
          </a:xfrm>
          <a:prstGeom prst="rect">
            <a:avLst/>
          </a:prstGeom>
          <a:solidFill>
            <a:srgbClr val="FFFF00"/>
          </a:solidFill>
        </p:spPr>
        <p:txBody>
          <a:bodyPr wrap="none" rtlCol="0">
            <a:spAutoFit/>
          </a:bodyPr>
          <a:lstStyle/>
          <a:p>
            <a:r>
              <a:rPr lang="en-US" altLang="ja-JP" sz="1050" dirty="0">
                <a:solidFill>
                  <a:prstClr val="black"/>
                </a:solidFill>
                <a:latin typeface="Meiryo UI" pitchFamily="50" charset="-128"/>
                <a:ea typeface="Meiryo UI" pitchFamily="50" charset="-128"/>
                <a:cs typeface="Meiryo UI" pitchFamily="50" charset="-128"/>
              </a:rPr>
              <a:t>Bing</a:t>
            </a:r>
            <a:r>
              <a:rPr lang="ja-JP" altLang="en-US" sz="1050" dirty="0">
                <a:solidFill>
                  <a:prstClr val="black"/>
                </a:solidFill>
                <a:latin typeface="Meiryo UI" pitchFamily="50" charset="-128"/>
                <a:ea typeface="Meiryo UI" pitchFamily="50" charset="-128"/>
                <a:cs typeface="Meiryo UI" pitchFamily="50" charset="-128"/>
              </a:rPr>
              <a:t> </a:t>
            </a:r>
            <a:r>
              <a:rPr lang="en-US" altLang="ja-JP" sz="1050" dirty="0">
                <a:solidFill>
                  <a:prstClr val="black"/>
                </a:solidFill>
                <a:latin typeface="Meiryo UI" pitchFamily="50" charset="-128"/>
                <a:ea typeface="Meiryo UI" pitchFamily="50" charset="-128"/>
                <a:cs typeface="Meiryo UI" pitchFamily="50" charset="-128"/>
              </a:rPr>
              <a:t>Li</a:t>
            </a:r>
            <a:r>
              <a:rPr lang="ja-JP" altLang="en-US" sz="1050" dirty="0">
                <a:solidFill>
                  <a:prstClr val="black"/>
                </a:solidFill>
                <a:latin typeface="Meiryo UI" pitchFamily="50" charset="-128"/>
                <a:ea typeface="Meiryo UI" pitchFamily="50" charset="-128"/>
                <a:cs typeface="Meiryo UI" pitchFamily="50" charset="-128"/>
              </a:rPr>
              <a:t> </a:t>
            </a:r>
            <a:r>
              <a:rPr lang="en-US" altLang="ja-JP" sz="1050" dirty="0">
                <a:solidFill>
                  <a:prstClr val="black"/>
                </a:solidFill>
                <a:latin typeface="Meiryo UI" pitchFamily="50" charset="-128"/>
                <a:ea typeface="Meiryo UI" pitchFamily="50" charset="-128"/>
                <a:cs typeface="Meiryo UI" pitchFamily="50" charset="-128"/>
              </a:rPr>
              <a:t>et</a:t>
            </a:r>
            <a:r>
              <a:rPr lang="ja-JP" altLang="en-US" sz="1050" dirty="0">
                <a:solidFill>
                  <a:prstClr val="black"/>
                </a:solidFill>
                <a:latin typeface="Meiryo UI" pitchFamily="50" charset="-128"/>
                <a:ea typeface="Meiryo UI" pitchFamily="50" charset="-128"/>
                <a:cs typeface="Meiryo UI" pitchFamily="50" charset="-128"/>
              </a:rPr>
              <a:t> </a:t>
            </a:r>
            <a:r>
              <a:rPr lang="en-US" altLang="ja-JP" sz="1050" dirty="0">
                <a:solidFill>
                  <a:prstClr val="black"/>
                </a:solidFill>
                <a:latin typeface="Meiryo UI" pitchFamily="50" charset="-128"/>
                <a:ea typeface="Meiryo UI" pitchFamily="50" charset="-128"/>
                <a:cs typeface="Meiryo UI" pitchFamily="50" charset="-128"/>
              </a:rPr>
              <a:t>al.,</a:t>
            </a:r>
            <a:r>
              <a:rPr lang="ja-JP" altLang="en-US" sz="1050" dirty="0">
                <a:solidFill>
                  <a:prstClr val="black"/>
                </a:solidFill>
                <a:latin typeface="Meiryo UI" pitchFamily="50" charset="-128"/>
                <a:ea typeface="Meiryo UI" pitchFamily="50" charset="-128"/>
                <a:cs typeface="Meiryo UI" pitchFamily="50" charset="-128"/>
              </a:rPr>
              <a:t> </a:t>
            </a:r>
            <a:r>
              <a:rPr lang="en-US" altLang="ja-JP" sz="1050" dirty="0">
                <a:solidFill>
                  <a:prstClr val="black"/>
                </a:solidFill>
                <a:latin typeface="Meiryo UI" pitchFamily="50" charset="-128"/>
                <a:ea typeface="Meiryo UI" pitchFamily="50" charset="-128"/>
                <a:cs typeface="Meiryo UI" pitchFamily="50" charset="-128"/>
              </a:rPr>
              <a:t>Nat. </a:t>
            </a:r>
            <a:r>
              <a:rPr lang="en-US" altLang="ja-JP" sz="1050" dirty="0" err="1">
                <a:solidFill>
                  <a:prstClr val="black"/>
                </a:solidFill>
                <a:latin typeface="Meiryo UI" pitchFamily="50" charset="-128"/>
                <a:ea typeface="Meiryo UI" pitchFamily="50" charset="-128"/>
                <a:cs typeface="Meiryo UI" pitchFamily="50" charset="-128"/>
              </a:rPr>
              <a:t>Commun</a:t>
            </a:r>
            <a:r>
              <a:rPr lang="en-US" altLang="ja-JP" sz="1050" dirty="0">
                <a:solidFill>
                  <a:prstClr val="black"/>
                </a:solidFill>
                <a:latin typeface="Meiryo UI" pitchFamily="50" charset="-128"/>
                <a:ea typeface="Meiryo UI" pitchFamily="50" charset="-128"/>
                <a:cs typeface="Meiryo UI" pitchFamily="50" charset="-128"/>
              </a:rPr>
              <a:t>. </a:t>
            </a:r>
            <a:r>
              <a:rPr lang="en-US" altLang="ja-JP" sz="1050" b="1" dirty="0">
                <a:solidFill>
                  <a:prstClr val="black"/>
                </a:solidFill>
                <a:latin typeface="Meiryo UI" pitchFamily="50" charset="-128"/>
                <a:ea typeface="Meiryo UI" pitchFamily="50" charset="-128"/>
                <a:cs typeface="Meiryo UI" pitchFamily="50" charset="-128"/>
              </a:rPr>
              <a:t>8</a:t>
            </a:r>
            <a:r>
              <a:rPr lang="en-US" altLang="ja-JP" sz="1050" dirty="0">
                <a:solidFill>
                  <a:prstClr val="black"/>
                </a:solidFill>
                <a:latin typeface="Meiryo UI" pitchFamily="50" charset="-128"/>
                <a:ea typeface="Meiryo UI" pitchFamily="50" charset="-128"/>
                <a:cs typeface="Meiryo UI" pitchFamily="50" charset="-128"/>
              </a:rPr>
              <a:t>, 16086 (2017)</a:t>
            </a:r>
            <a:endParaRPr lang="ja-JP" altLang="en-US" sz="1050" dirty="0">
              <a:solidFill>
                <a:prstClr val="black"/>
              </a:solidFill>
              <a:latin typeface="Meiryo UI" pitchFamily="50" charset="-128"/>
              <a:ea typeface="Meiryo UI" pitchFamily="50" charset="-128"/>
              <a:cs typeface="Meiryo UI" pitchFamily="50" charset="-128"/>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51550"/>
          <a:stretch/>
        </p:blipFill>
        <p:spPr>
          <a:xfrm>
            <a:off x="403729" y="4068657"/>
            <a:ext cx="1431435" cy="2474020"/>
          </a:xfrm>
          <a:prstGeom prst="rect">
            <a:avLst/>
          </a:prstGeom>
        </p:spPr>
      </p:pic>
      <p:sp>
        <p:nvSpPr>
          <p:cNvPr id="16" name="テキスト ボックス 15"/>
          <p:cNvSpPr txBox="1"/>
          <p:nvPr/>
        </p:nvSpPr>
        <p:spPr>
          <a:xfrm>
            <a:off x="1856545" y="4203484"/>
            <a:ext cx="1443024" cy="646331"/>
          </a:xfrm>
          <a:prstGeom prst="rect">
            <a:avLst/>
          </a:prstGeom>
          <a:noFill/>
        </p:spPr>
        <p:txBody>
          <a:bodyPr wrap="none" rtlCol="0">
            <a:spAutoFit/>
          </a:bodyPr>
          <a:lstStyle/>
          <a:p>
            <a:r>
              <a:rPr lang="en-US" altLang="ja-JP" sz="1200" b="1" dirty="0" smtClean="0">
                <a:solidFill>
                  <a:srgbClr val="FF0000"/>
                </a:solidFill>
                <a:latin typeface="Meiryo UI" pitchFamily="50" charset="-128"/>
                <a:ea typeface="Meiryo UI" pitchFamily="50" charset="-128"/>
                <a:cs typeface="Meiryo UI" pitchFamily="50" charset="-128"/>
              </a:rPr>
              <a:t>TO: </a:t>
            </a:r>
            <a:r>
              <a:rPr lang="en-US" altLang="ja-JP" sz="1200" b="1" dirty="0" err="1" smtClean="0">
                <a:solidFill>
                  <a:srgbClr val="FF0000"/>
                </a:solidFill>
                <a:latin typeface="Meiryo UI" pitchFamily="50" charset="-128"/>
                <a:ea typeface="Meiryo UI" pitchFamily="50" charset="-128"/>
                <a:cs typeface="Meiryo UI" pitchFamily="50" charset="-128"/>
              </a:rPr>
              <a:t>tranverse</a:t>
            </a:r>
            <a:endParaRPr lang="en-US" altLang="ja-JP" sz="1200" b="1" dirty="0" smtClean="0">
              <a:solidFill>
                <a:srgbClr val="FF0000"/>
              </a:solidFill>
              <a:latin typeface="Meiryo UI" pitchFamily="50" charset="-128"/>
              <a:ea typeface="Meiryo UI" pitchFamily="50" charset="-128"/>
              <a:cs typeface="Meiryo UI" pitchFamily="50" charset="-128"/>
            </a:endParaRPr>
          </a:p>
          <a:p>
            <a:r>
              <a:rPr lang="en-US" altLang="ja-JP" sz="1200" b="1" dirty="0" smtClean="0">
                <a:solidFill>
                  <a:srgbClr val="FF0000"/>
                </a:solidFill>
                <a:latin typeface="Meiryo UI" pitchFamily="50" charset="-128"/>
                <a:ea typeface="Meiryo UI" pitchFamily="50" charset="-128"/>
                <a:cs typeface="Meiryo UI" pitchFamily="50" charset="-128"/>
              </a:rPr>
              <a:t>optical phonon </a:t>
            </a:r>
          </a:p>
          <a:p>
            <a:endParaRPr lang="en-US" altLang="ja-JP" sz="1200" b="1" dirty="0">
              <a:solidFill>
                <a:srgbClr val="FF0000"/>
              </a:solidFill>
              <a:latin typeface="Meiryo UI" pitchFamily="50" charset="-128"/>
              <a:ea typeface="Meiryo UI" pitchFamily="50" charset="-128"/>
              <a:cs typeface="Meiryo UI" pitchFamily="50" charset="-128"/>
            </a:endParaRPr>
          </a:p>
        </p:txBody>
      </p:sp>
      <p:cxnSp>
        <p:nvCxnSpPr>
          <p:cNvPr id="22" name="直線矢印コネクタ 21"/>
          <p:cNvCxnSpPr/>
          <p:nvPr/>
        </p:nvCxnSpPr>
        <p:spPr>
          <a:xfrm flipH="1">
            <a:off x="1421126" y="4387487"/>
            <a:ext cx="501581" cy="1"/>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3544857" y="5959187"/>
            <a:ext cx="2977737" cy="646331"/>
          </a:xfrm>
          <a:prstGeom prst="rect">
            <a:avLst/>
          </a:prstGeom>
        </p:spPr>
        <p:txBody>
          <a:bodyPr wrap="square">
            <a:spAutoFit/>
          </a:bodyPr>
          <a:lstStyle/>
          <a:p>
            <a:r>
              <a:rPr lang="en-US" altLang="ja-JP" sz="1200" dirty="0" smtClean="0">
                <a:solidFill>
                  <a:prstClr val="black"/>
                </a:solidFill>
                <a:latin typeface="Meiryo UI" pitchFamily="50" charset="-128"/>
                <a:ea typeface="Meiryo UI" pitchFamily="50" charset="-128"/>
                <a:cs typeface="Meiryo UI" pitchFamily="50" charset="-128"/>
              </a:rPr>
              <a:t>Peculiar rotation of organic molecules </a:t>
            </a:r>
            <a:endParaRPr lang="en-US" altLang="ja-JP" sz="1200" dirty="0">
              <a:solidFill>
                <a:prstClr val="black"/>
              </a:solidFill>
              <a:latin typeface="Meiryo UI" pitchFamily="50" charset="-128"/>
              <a:ea typeface="Meiryo UI" pitchFamily="50" charset="-128"/>
              <a:cs typeface="Meiryo UI" pitchFamily="50" charset="-128"/>
            </a:endParaRPr>
          </a:p>
          <a:p>
            <a:r>
              <a:rPr lang="en-US" altLang="ja-JP" sz="1200" b="1" dirty="0" smtClean="0">
                <a:solidFill>
                  <a:srgbClr val="0000FF"/>
                </a:solidFill>
                <a:latin typeface="Meiryo UI" pitchFamily="50" charset="-128"/>
                <a:ea typeface="Meiryo UI" pitchFamily="50" charset="-128"/>
                <a:cs typeface="Meiryo UI" pitchFamily="50" charset="-128"/>
              </a:rPr>
              <a:t>causes </a:t>
            </a:r>
            <a:r>
              <a:rPr lang="en-US" altLang="ja-JP" sz="1200" b="1" dirty="0" err="1" smtClean="0">
                <a:solidFill>
                  <a:srgbClr val="0000FF"/>
                </a:solidFill>
                <a:latin typeface="Meiryo UI" pitchFamily="50" charset="-128"/>
                <a:ea typeface="Meiryo UI" pitchFamily="50" charset="-128"/>
                <a:cs typeface="Meiryo UI" pitchFamily="50" charset="-128"/>
              </a:rPr>
              <a:t>vanishment</a:t>
            </a:r>
            <a:r>
              <a:rPr lang="en-US" altLang="ja-JP" sz="1200" b="1" dirty="0" smtClean="0">
                <a:solidFill>
                  <a:srgbClr val="0000FF"/>
                </a:solidFill>
                <a:latin typeface="Meiryo UI" pitchFamily="50" charset="-128"/>
                <a:ea typeface="Meiryo UI" pitchFamily="50" charset="-128"/>
                <a:cs typeface="Meiryo UI" pitchFamily="50" charset="-128"/>
              </a:rPr>
              <a:t> of vibration of inorganic framework,</a:t>
            </a:r>
            <a:endParaRPr lang="en-US" altLang="ja-JP" sz="1200" b="1" dirty="0">
              <a:solidFill>
                <a:srgbClr val="0000FF"/>
              </a:solidFill>
              <a:latin typeface="Meiryo UI" pitchFamily="50" charset="-128"/>
              <a:ea typeface="Meiryo UI" pitchFamily="50" charset="-128"/>
              <a:cs typeface="Meiryo UI" pitchFamily="50" charset="-128"/>
            </a:endParaRPr>
          </a:p>
        </p:txBody>
      </p:sp>
      <p:sp>
        <p:nvSpPr>
          <p:cNvPr id="62" name="正方形/長方形 61"/>
          <p:cNvSpPr/>
          <p:nvPr/>
        </p:nvSpPr>
        <p:spPr>
          <a:xfrm>
            <a:off x="236244" y="3647775"/>
            <a:ext cx="8784020" cy="3132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517773" y="4643080"/>
            <a:ext cx="421910" cy="369332"/>
          </a:xfrm>
          <a:prstGeom prst="rect">
            <a:avLst/>
          </a:prstGeom>
          <a:noFill/>
        </p:spPr>
        <p:txBody>
          <a:bodyPr wrap="none" rtlCol="0">
            <a:spAutoFit/>
          </a:bodyPr>
          <a:lstStyle/>
          <a:p>
            <a:r>
              <a:rPr lang="en-US" altLang="ja-JP" dirty="0">
                <a:solidFill>
                  <a:prstClr val="white"/>
                </a:solidFill>
                <a:latin typeface="Calibri"/>
                <a:ea typeface="ＭＳ Ｐゴシック"/>
              </a:rPr>
              <a:t>5K</a:t>
            </a:r>
            <a:endParaRPr lang="ja-JP" altLang="en-US" dirty="0">
              <a:solidFill>
                <a:prstClr val="white"/>
              </a:solidFill>
              <a:latin typeface="Calibri"/>
              <a:ea typeface="ＭＳ Ｐゴシック"/>
            </a:endParaRPr>
          </a:p>
        </p:txBody>
      </p:sp>
      <p:sp>
        <p:nvSpPr>
          <p:cNvPr id="34" name="テキスト ボックス 33"/>
          <p:cNvSpPr txBox="1"/>
          <p:nvPr/>
        </p:nvSpPr>
        <p:spPr>
          <a:xfrm>
            <a:off x="500930" y="5956166"/>
            <a:ext cx="655949" cy="369332"/>
          </a:xfrm>
          <a:prstGeom prst="rect">
            <a:avLst/>
          </a:prstGeom>
          <a:noFill/>
        </p:spPr>
        <p:txBody>
          <a:bodyPr wrap="none" rtlCol="0">
            <a:spAutoFit/>
          </a:bodyPr>
          <a:lstStyle/>
          <a:p>
            <a:r>
              <a:rPr lang="en-US" altLang="ja-JP" dirty="0">
                <a:solidFill>
                  <a:prstClr val="black"/>
                </a:solidFill>
                <a:latin typeface="Calibri"/>
                <a:ea typeface="ＭＳ Ｐゴシック"/>
              </a:rPr>
              <a:t>185K</a:t>
            </a:r>
            <a:endParaRPr lang="ja-JP" altLang="en-US" dirty="0">
              <a:solidFill>
                <a:prstClr val="black"/>
              </a:solidFill>
              <a:latin typeface="Calibri"/>
              <a:ea typeface="ＭＳ Ｐゴシック"/>
            </a:endParaRPr>
          </a:p>
        </p:txBody>
      </p:sp>
      <p:sp>
        <p:nvSpPr>
          <p:cNvPr id="36" name="テキスト ボックス 35"/>
          <p:cNvSpPr txBox="1"/>
          <p:nvPr/>
        </p:nvSpPr>
        <p:spPr>
          <a:xfrm>
            <a:off x="1910413" y="5012412"/>
            <a:ext cx="1174873" cy="830997"/>
          </a:xfrm>
          <a:prstGeom prst="rect">
            <a:avLst/>
          </a:prstGeom>
          <a:noFill/>
        </p:spPr>
        <p:txBody>
          <a:bodyPr wrap="none" rtlCol="0">
            <a:spAutoFit/>
          </a:bodyPr>
          <a:lstStyle/>
          <a:p>
            <a:r>
              <a:rPr lang="en-US" altLang="ja-JP" sz="1200" b="1" dirty="0" smtClean="0">
                <a:solidFill>
                  <a:srgbClr val="FF0000"/>
                </a:solidFill>
                <a:latin typeface="Meiryo UI" pitchFamily="50" charset="-128"/>
                <a:ea typeface="Meiryo UI" pitchFamily="50" charset="-128"/>
                <a:cs typeface="Meiryo UI" pitchFamily="50" charset="-128"/>
              </a:rPr>
              <a:t>TO mode of </a:t>
            </a:r>
          </a:p>
          <a:p>
            <a:r>
              <a:rPr lang="en-US" altLang="ja-JP" sz="1200" b="1" dirty="0" smtClean="0">
                <a:solidFill>
                  <a:srgbClr val="FF0000"/>
                </a:solidFill>
                <a:latin typeface="Meiryo UI" pitchFamily="50" charset="-128"/>
                <a:ea typeface="Meiryo UI" pitchFamily="50" charset="-128"/>
                <a:cs typeface="Meiryo UI" pitchFamily="50" charset="-128"/>
              </a:rPr>
              <a:t>inorganic </a:t>
            </a:r>
          </a:p>
          <a:p>
            <a:r>
              <a:rPr lang="en-US" altLang="ja-JP" sz="1200" b="1" dirty="0" smtClean="0">
                <a:solidFill>
                  <a:srgbClr val="FF0000"/>
                </a:solidFill>
                <a:latin typeface="Meiryo UI" pitchFamily="50" charset="-128"/>
                <a:ea typeface="Meiryo UI" pitchFamily="50" charset="-128"/>
                <a:cs typeface="Meiryo UI" pitchFamily="50" charset="-128"/>
              </a:rPr>
              <a:t>framework </a:t>
            </a:r>
          </a:p>
          <a:p>
            <a:r>
              <a:rPr lang="en-US" altLang="ja-JP" sz="1200" b="1" dirty="0" smtClean="0">
                <a:solidFill>
                  <a:srgbClr val="FF0000"/>
                </a:solidFill>
                <a:latin typeface="Meiryo UI" pitchFamily="50" charset="-128"/>
                <a:ea typeface="Meiryo UI" pitchFamily="50" charset="-128"/>
                <a:cs typeface="Meiryo UI" pitchFamily="50" charset="-128"/>
              </a:rPr>
              <a:t>vanishes!</a:t>
            </a:r>
            <a:endParaRPr lang="en-US" altLang="ja-JP" sz="1200" b="1" dirty="0">
              <a:solidFill>
                <a:srgbClr val="FF0000"/>
              </a:solidFill>
              <a:latin typeface="Meiryo UI" pitchFamily="50" charset="-128"/>
              <a:ea typeface="Meiryo UI" pitchFamily="50" charset="-128"/>
              <a:cs typeface="Meiryo UI" pitchFamily="50" charset="-128"/>
            </a:endParaRPr>
          </a:p>
        </p:txBody>
      </p:sp>
      <p:cxnSp>
        <p:nvCxnSpPr>
          <p:cNvPr id="37" name="直線矢印コネクタ 36"/>
          <p:cNvCxnSpPr/>
          <p:nvPr/>
        </p:nvCxnSpPr>
        <p:spPr>
          <a:xfrm flipH="1">
            <a:off x="1408830" y="5622893"/>
            <a:ext cx="501581" cy="1"/>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3367974" y="3795277"/>
            <a:ext cx="1156086" cy="276999"/>
          </a:xfrm>
          <a:prstGeom prst="rect">
            <a:avLst/>
          </a:prstGeom>
        </p:spPr>
        <p:txBody>
          <a:bodyPr wrap="none">
            <a:spAutoFit/>
          </a:bodyPr>
          <a:lstStyle/>
          <a:p>
            <a:r>
              <a:rPr lang="en-US" altLang="ja-JP" sz="1200" b="1" dirty="0" smtClean="0">
                <a:solidFill>
                  <a:srgbClr val="0000FF"/>
                </a:solidFill>
                <a:latin typeface="Meiryo UI" pitchFamily="50" charset="-128"/>
                <a:ea typeface="Meiryo UI" pitchFamily="50" charset="-128"/>
                <a:cs typeface="Meiryo UI" pitchFamily="50" charset="-128"/>
              </a:rPr>
              <a:t>CH</a:t>
            </a:r>
            <a:r>
              <a:rPr lang="en-US" altLang="ja-JP" sz="1200" b="1" baseline="-25000" dirty="0" smtClean="0">
                <a:solidFill>
                  <a:srgbClr val="0000FF"/>
                </a:solidFill>
                <a:latin typeface="Meiryo UI" pitchFamily="50" charset="-128"/>
                <a:ea typeface="Meiryo UI" pitchFamily="50" charset="-128"/>
                <a:cs typeface="Meiryo UI" pitchFamily="50" charset="-128"/>
              </a:rPr>
              <a:t>3</a:t>
            </a:r>
            <a:r>
              <a:rPr lang="en-US" altLang="ja-JP" sz="1200" b="1" dirty="0" smtClean="0">
                <a:solidFill>
                  <a:srgbClr val="0000FF"/>
                </a:solidFill>
                <a:latin typeface="Meiryo UI" pitchFamily="50" charset="-128"/>
                <a:ea typeface="Meiryo UI" pitchFamily="50" charset="-128"/>
                <a:cs typeface="Meiryo UI" pitchFamily="50" charset="-128"/>
              </a:rPr>
              <a:t>NH</a:t>
            </a:r>
            <a:r>
              <a:rPr lang="en-US" altLang="ja-JP" sz="1200" b="1" baseline="-25000" dirty="0" smtClean="0">
                <a:solidFill>
                  <a:srgbClr val="0000FF"/>
                </a:solidFill>
                <a:latin typeface="Meiryo UI" pitchFamily="50" charset="-128"/>
                <a:ea typeface="Meiryo UI" pitchFamily="50" charset="-128"/>
                <a:cs typeface="Meiryo UI" pitchFamily="50" charset="-128"/>
              </a:rPr>
              <a:t>3</a:t>
            </a:r>
            <a:r>
              <a:rPr lang="en-US" altLang="ja-JP" sz="1200" b="1" dirty="0" smtClean="0">
                <a:solidFill>
                  <a:srgbClr val="0000FF"/>
                </a:solidFill>
                <a:latin typeface="Meiryo UI" pitchFamily="50" charset="-128"/>
                <a:ea typeface="Meiryo UI" pitchFamily="50" charset="-128"/>
                <a:cs typeface="Meiryo UI" pitchFamily="50" charset="-128"/>
              </a:rPr>
              <a:t>PbI</a:t>
            </a:r>
            <a:r>
              <a:rPr lang="en-US" altLang="ja-JP" sz="1200" b="1" baseline="-25000" dirty="0" smtClean="0">
                <a:solidFill>
                  <a:srgbClr val="0000FF"/>
                </a:solidFill>
                <a:latin typeface="Meiryo UI" pitchFamily="50" charset="-128"/>
                <a:ea typeface="Meiryo UI" pitchFamily="50" charset="-128"/>
                <a:cs typeface="Meiryo UI" pitchFamily="50" charset="-128"/>
              </a:rPr>
              <a:t>3</a:t>
            </a:r>
            <a:endParaRPr lang="ja-JP" altLang="en-US" sz="1200" dirty="0">
              <a:solidFill>
                <a:srgbClr val="0000FF"/>
              </a:solidFill>
              <a:latin typeface="Calibri"/>
              <a:ea typeface="ＭＳ Ｐゴシック"/>
            </a:endParaRPr>
          </a:p>
        </p:txBody>
      </p:sp>
      <p:sp>
        <p:nvSpPr>
          <p:cNvPr id="53" name="正方形/長方形 52"/>
          <p:cNvSpPr/>
          <p:nvPr/>
        </p:nvSpPr>
        <p:spPr>
          <a:xfrm>
            <a:off x="386151" y="3638610"/>
            <a:ext cx="2474780" cy="461665"/>
          </a:xfrm>
          <a:prstGeom prst="rect">
            <a:avLst/>
          </a:prstGeom>
        </p:spPr>
        <p:txBody>
          <a:bodyPr wrap="none">
            <a:spAutoFit/>
          </a:bodyPr>
          <a:lstStyle/>
          <a:p>
            <a:r>
              <a:rPr lang="en-US" altLang="ja-JP" sz="1200" b="1" dirty="0" smtClean="0">
                <a:solidFill>
                  <a:srgbClr val="0000FF"/>
                </a:solidFill>
                <a:latin typeface="Meiryo UI" pitchFamily="50" charset="-128"/>
                <a:ea typeface="Meiryo UI" pitchFamily="50" charset="-128"/>
                <a:cs typeface="Meiryo UI" pitchFamily="50" charset="-128"/>
              </a:rPr>
              <a:t>inelastic neutron scattering </a:t>
            </a:r>
          </a:p>
          <a:p>
            <a:r>
              <a:rPr lang="en-US" altLang="ja-JP" sz="1200" b="1" dirty="0" smtClean="0">
                <a:solidFill>
                  <a:srgbClr val="0000FF"/>
                </a:solidFill>
                <a:latin typeface="Meiryo UI" pitchFamily="50" charset="-128"/>
                <a:ea typeface="Meiryo UI" pitchFamily="50" charset="-128"/>
                <a:cs typeface="Meiryo UI" pitchFamily="50" charset="-128"/>
              </a:rPr>
              <a:t>at AMATERAS, J-PARC</a:t>
            </a:r>
            <a:endParaRPr lang="ja-JP" altLang="en-US" sz="1200" dirty="0">
              <a:solidFill>
                <a:srgbClr val="0000FF"/>
              </a:solidFill>
              <a:latin typeface="Calibri"/>
              <a:ea typeface="ＭＳ Ｐゴシック"/>
            </a:endParaRPr>
          </a:p>
        </p:txBody>
      </p:sp>
      <p:sp>
        <p:nvSpPr>
          <p:cNvPr id="38" name="右矢印 37"/>
          <p:cNvSpPr/>
          <p:nvPr/>
        </p:nvSpPr>
        <p:spPr>
          <a:xfrm>
            <a:off x="6566473" y="6089840"/>
            <a:ext cx="434944" cy="228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40" name="テキスト ボックス 39"/>
          <p:cNvSpPr txBox="1"/>
          <p:nvPr/>
        </p:nvSpPr>
        <p:spPr>
          <a:xfrm>
            <a:off x="7002418" y="5950131"/>
            <a:ext cx="2017846" cy="523220"/>
          </a:xfrm>
          <a:prstGeom prst="rect">
            <a:avLst/>
          </a:prstGeom>
          <a:noFill/>
        </p:spPr>
        <p:txBody>
          <a:bodyPr wrap="square" rtlCol="0">
            <a:spAutoFit/>
          </a:bodyPr>
          <a:lstStyle/>
          <a:p>
            <a:r>
              <a:rPr lang="en-US" altLang="ja-JP" sz="1400" b="1" dirty="0" smtClean="0">
                <a:solidFill>
                  <a:srgbClr val="FF0000"/>
                </a:solidFill>
                <a:latin typeface="Meiryo UI" pitchFamily="50" charset="-128"/>
                <a:ea typeface="Meiryo UI" pitchFamily="50" charset="-128"/>
                <a:cs typeface="Meiryo UI" pitchFamily="50" charset="-128"/>
              </a:rPr>
              <a:t>Very low heat dissipation!!</a:t>
            </a:r>
            <a:endParaRPr lang="ja-JP" altLang="en-US" sz="1400" dirty="0">
              <a:solidFill>
                <a:prstClr val="black"/>
              </a:solidFill>
              <a:latin typeface="Calibri"/>
              <a:ea typeface="ＭＳ Ｐゴシック"/>
            </a:endParaRPr>
          </a:p>
        </p:txBody>
      </p:sp>
      <p:grpSp>
        <p:nvGrpSpPr>
          <p:cNvPr id="46" name="グループ化 45"/>
          <p:cNvGrpSpPr/>
          <p:nvPr/>
        </p:nvGrpSpPr>
        <p:grpSpPr>
          <a:xfrm>
            <a:off x="3172559" y="4029009"/>
            <a:ext cx="3747026" cy="1709242"/>
            <a:chOff x="3440029" y="4376381"/>
            <a:chExt cx="3747026" cy="1709242"/>
          </a:xfrm>
        </p:grpSpPr>
        <p:pic>
          <p:nvPicPr>
            <p:cNvPr id="48" name="Picture 1"/>
            <p:cNvPicPr>
              <a:picLocks noChangeAspect="1"/>
            </p:cNvPicPr>
            <p:nvPr/>
          </p:nvPicPr>
          <p:blipFill rotWithShape="1">
            <a:blip r:embed="rId4">
              <a:extLst>
                <a:ext uri="{28A0092B-C50C-407E-A947-70E740481C1C}">
                  <a14:useLocalDpi xmlns:a14="http://schemas.microsoft.com/office/drawing/2010/main" val="0"/>
                </a:ext>
              </a:extLst>
            </a:blip>
            <a:srcRect b="47464"/>
            <a:stretch/>
          </p:blipFill>
          <p:spPr bwMode="auto">
            <a:xfrm>
              <a:off x="3440029" y="4376381"/>
              <a:ext cx="3621606" cy="1709242"/>
            </a:xfrm>
            <a:prstGeom prst="rect">
              <a:avLst/>
            </a:prstGeom>
            <a:noFill/>
            <a:ln>
              <a:noFill/>
            </a:ln>
            <a:extLst>
              <a:ext uri="{53640926-AAD7-44d8-BBD7-CCE9431645EC}">
                <a14:shadowObscured xmlns:a14="http://schemas.microsoft.com/office/drawing/2010/main" xmlns=""/>
              </a:ext>
            </a:extLst>
          </p:spPr>
        </p:pic>
        <p:sp>
          <p:nvSpPr>
            <p:cNvPr id="49" name="正方形/長方形 48"/>
            <p:cNvSpPr/>
            <p:nvPr/>
          </p:nvSpPr>
          <p:spPr>
            <a:xfrm>
              <a:off x="5633973" y="5444012"/>
              <a:ext cx="853119" cy="253916"/>
            </a:xfrm>
            <a:prstGeom prst="rect">
              <a:avLst/>
            </a:prstGeom>
          </p:spPr>
          <p:txBody>
            <a:bodyPr wrap="none">
              <a:spAutoFit/>
            </a:bodyPr>
            <a:lstStyle/>
            <a:p>
              <a:r>
                <a:rPr lang="en-US" altLang="ja-JP" sz="1050" dirty="0" err="1" smtClean="0">
                  <a:solidFill>
                    <a:prstClr val="black"/>
                  </a:solidFill>
                  <a:latin typeface="Meiryo UI" pitchFamily="50" charset="-128"/>
                  <a:ea typeface="Meiryo UI" pitchFamily="50" charset="-128"/>
                  <a:cs typeface="Meiryo UI" pitchFamily="50" charset="-128"/>
                </a:rPr>
                <a:t>ele</a:t>
              </a:r>
              <a:r>
                <a:rPr lang="en-US" altLang="ja-JP" sz="1050" dirty="0" smtClean="0">
                  <a:solidFill>
                    <a:prstClr val="black"/>
                  </a:solidFill>
                  <a:latin typeface="Meiryo UI" pitchFamily="50" charset="-128"/>
                  <a:ea typeface="Meiryo UI" pitchFamily="50" charset="-128"/>
                  <a:cs typeface="Meiryo UI" pitchFamily="50" charset="-128"/>
                </a:rPr>
                <a:t>. dipole</a:t>
              </a:r>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4" name="正方形/長方形 53"/>
            <p:cNvSpPr/>
            <p:nvPr/>
          </p:nvSpPr>
          <p:spPr>
            <a:xfrm>
              <a:off x="5519549" y="4539570"/>
              <a:ext cx="1128835" cy="253916"/>
            </a:xfrm>
            <a:prstGeom prst="rect">
              <a:avLst/>
            </a:prstGeom>
          </p:spPr>
          <p:txBody>
            <a:bodyPr wrap="none">
              <a:spAutoFit/>
            </a:bodyPr>
            <a:lstStyle/>
            <a:p>
              <a:r>
                <a:rPr lang="en-US" altLang="ja-JP" sz="1050" dirty="0" smtClean="0">
                  <a:solidFill>
                    <a:prstClr val="black"/>
                  </a:solidFill>
                  <a:latin typeface="Meiryo UI" pitchFamily="50" charset="-128"/>
                  <a:ea typeface="Meiryo UI" pitchFamily="50" charset="-128"/>
                  <a:cs typeface="Meiryo UI" pitchFamily="50" charset="-128"/>
                </a:rPr>
                <a:t>4-fold rotation</a:t>
              </a:r>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5" name="正方形/長方形 54"/>
            <p:cNvSpPr/>
            <p:nvPr/>
          </p:nvSpPr>
          <p:spPr>
            <a:xfrm>
              <a:off x="6393074" y="5571968"/>
              <a:ext cx="793981" cy="415498"/>
            </a:xfrm>
            <a:prstGeom prst="rect">
              <a:avLst/>
            </a:prstGeom>
          </p:spPr>
          <p:txBody>
            <a:bodyPr wrap="square">
              <a:spAutoFit/>
            </a:bodyPr>
            <a:lstStyle/>
            <a:p>
              <a:r>
                <a:rPr lang="en-US" altLang="ja-JP" sz="1050" dirty="0" smtClean="0">
                  <a:solidFill>
                    <a:prstClr val="black"/>
                  </a:solidFill>
                  <a:latin typeface="Meiryo UI" pitchFamily="50" charset="-128"/>
                  <a:ea typeface="Meiryo UI" pitchFamily="50" charset="-128"/>
                  <a:cs typeface="Meiryo UI" pitchFamily="50" charset="-128"/>
                </a:rPr>
                <a:t>3-fold rotation</a:t>
              </a:r>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6" name="右矢印 55"/>
            <p:cNvSpPr/>
            <p:nvPr/>
          </p:nvSpPr>
          <p:spPr>
            <a:xfrm rot="10971751">
              <a:off x="5792802" y="5248000"/>
              <a:ext cx="360040" cy="186778"/>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grpSp>
      <p:cxnSp>
        <p:nvCxnSpPr>
          <p:cNvPr id="47" name="直線コネクタ 46"/>
          <p:cNvCxnSpPr/>
          <p:nvPr/>
        </p:nvCxnSpPr>
        <p:spPr>
          <a:xfrm flipH="1">
            <a:off x="5355125" y="5171222"/>
            <a:ext cx="34261" cy="2436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4262679" y="5032512"/>
            <a:ext cx="861634" cy="4993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3297979" y="5531820"/>
            <a:ext cx="325983" cy="31196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730726" y="5482453"/>
            <a:ext cx="1574469" cy="461665"/>
          </a:xfrm>
          <a:prstGeom prst="rect">
            <a:avLst/>
          </a:prstGeom>
          <a:noFill/>
        </p:spPr>
        <p:txBody>
          <a:bodyPr wrap="none" rtlCol="0">
            <a:spAutoFit/>
          </a:bodyPr>
          <a:lstStyle/>
          <a:p>
            <a:pPr algn="ctr"/>
            <a:r>
              <a:rPr lang="en-US" altLang="ja-JP" sz="1200" b="1" dirty="0" smtClean="0">
                <a:solidFill>
                  <a:srgbClr val="FF0000"/>
                </a:solidFill>
                <a:latin typeface="Meiryo UI" pitchFamily="50" charset="-128"/>
                <a:ea typeface="Meiryo UI" pitchFamily="50" charset="-128"/>
                <a:cs typeface="Meiryo UI" pitchFamily="50" charset="-128"/>
              </a:rPr>
              <a:t>organic molecule</a:t>
            </a:r>
            <a:endParaRPr lang="en-US" altLang="ja-JP" sz="1200" b="1" dirty="0">
              <a:solidFill>
                <a:srgbClr val="FF0000"/>
              </a:solidFill>
              <a:latin typeface="Meiryo UI" pitchFamily="50" charset="-128"/>
              <a:ea typeface="Meiryo UI" pitchFamily="50" charset="-128"/>
              <a:cs typeface="Meiryo UI" pitchFamily="50" charset="-128"/>
            </a:endParaRPr>
          </a:p>
          <a:p>
            <a:pPr algn="ctr"/>
            <a:r>
              <a:rPr lang="ja-JP" altLang="en-US" sz="1200" b="1" dirty="0">
                <a:solidFill>
                  <a:srgbClr val="FF0000"/>
                </a:solidFill>
                <a:latin typeface="Meiryo UI" pitchFamily="50" charset="-128"/>
                <a:ea typeface="Meiryo UI" pitchFamily="50" charset="-128"/>
                <a:cs typeface="Meiryo UI" pitchFamily="50" charset="-128"/>
              </a:rPr>
              <a:t>（</a:t>
            </a:r>
            <a:r>
              <a:rPr lang="en-US" altLang="ja-JP" sz="1200" b="1" dirty="0">
                <a:solidFill>
                  <a:srgbClr val="FF0000"/>
                </a:solidFill>
                <a:latin typeface="Meiryo UI" pitchFamily="50" charset="-128"/>
                <a:ea typeface="Meiryo UI" pitchFamily="50" charset="-128"/>
                <a:cs typeface="Meiryo UI" pitchFamily="50" charset="-128"/>
              </a:rPr>
              <a:t>CH</a:t>
            </a:r>
            <a:r>
              <a:rPr lang="en-US" altLang="ja-JP" sz="1200" b="1" baseline="-25000" dirty="0">
                <a:solidFill>
                  <a:srgbClr val="FF0000"/>
                </a:solidFill>
                <a:latin typeface="Meiryo UI" pitchFamily="50" charset="-128"/>
                <a:ea typeface="Meiryo UI" pitchFamily="50" charset="-128"/>
                <a:cs typeface="Meiryo UI" pitchFamily="50" charset="-128"/>
              </a:rPr>
              <a:t>3</a:t>
            </a:r>
            <a:r>
              <a:rPr lang="en-US" altLang="ja-JP" sz="1200" b="1" dirty="0">
                <a:solidFill>
                  <a:srgbClr val="FF0000"/>
                </a:solidFill>
                <a:latin typeface="Meiryo UI" pitchFamily="50" charset="-128"/>
                <a:ea typeface="Meiryo UI" pitchFamily="50" charset="-128"/>
                <a:cs typeface="Meiryo UI" pitchFamily="50" charset="-128"/>
              </a:rPr>
              <a:t>NH</a:t>
            </a:r>
            <a:r>
              <a:rPr lang="en-US" altLang="ja-JP" sz="1200" b="1" baseline="-25000" dirty="0">
                <a:solidFill>
                  <a:srgbClr val="FF0000"/>
                </a:solidFill>
                <a:latin typeface="Meiryo UI" pitchFamily="50" charset="-128"/>
                <a:ea typeface="Meiryo UI" pitchFamily="50" charset="-128"/>
                <a:cs typeface="Meiryo UI" pitchFamily="50" charset="-128"/>
              </a:rPr>
              <a:t>3</a:t>
            </a:r>
            <a:r>
              <a:rPr lang="ja-JP" altLang="en-US" sz="1200" b="1" dirty="0">
                <a:solidFill>
                  <a:srgbClr val="FF0000"/>
                </a:solidFill>
                <a:latin typeface="Meiryo UI" pitchFamily="50" charset="-128"/>
                <a:ea typeface="Meiryo UI" pitchFamily="50" charset="-128"/>
                <a:cs typeface="Meiryo UI" pitchFamily="50" charset="-128"/>
              </a:rPr>
              <a:t>）</a:t>
            </a:r>
            <a:endParaRPr lang="ja-JP" altLang="en-US" sz="1200" dirty="0">
              <a:solidFill>
                <a:prstClr val="black"/>
              </a:solidFill>
              <a:latin typeface="Calibri"/>
              <a:ea typeface="ＭＳ Ｐゴシック"/>
            </a:endParaRPr>
          </a:p>
        </p:txBody>
      </p:sp>
      <p:sp>
        <p:nvSpPr>
          <p:cNvPr id="9" name="テキスト ボックス 8"/>
          <p:cNvSpPr txBox="1"/>
          <p:nvPr/>
        </p:nvSpPr>
        <p:spPr>
          <a:xfrm>
            <a:off x="2292977" y="5825747"/>
            <a:ext cx="1474506" cy="461665"/>
          </a:xfrm>
          <a:prstGeom prst="rect">
            <a:avLst/>
          </a:prstGeom>
          <a:noFill/>
        </p:spPr>
        <p:txBody>
          <a:bodyPr wrap="none" rtlCol="0">
            <a:spAutoFit/>
          </a:bodyPr>
          <a:lstStyle/>
          <a:p>
            <a:pPr algn="ctr"/>
            <a:r>
              <a:rPr lang="en-US" altLang="ja-JP" sz="1200" b="1" dirty="0" smtClean="0">
                <a:solidFill>
                  <a:srgbClr val="7030A0"/>
                </a:solidFill>
                <a:latin typeface="Meiryo UI" pitchFamily="50" charset="-128"/>
                <a:ea typeface="Meiryo UI" pitchFamily="50" charset="-128"/>
                <a:cs typeface="Meiryo UI" pitchFamily="50" charset="-128"/>
              </a:rPr>
              <a:t>inorganic frame</a:t>
            </a:r>
            <a:endParaRPr lang="en-US" altLang="ja-JP" sz="1200" b="1" dirty="0">
              <a:solidFill>
                <a:srgbClr val="7030A0"/>
              </a:solidFill>
              <a:latin typeface="Meiryo UI" pitchFamily="50" charset="-128"/>
              <a:ea typeface="Meiryo UI" pitchFamily="50" charset="-128"/>
              <a:cs typeface="Meiryo UI" pitchFamily="50" charset="-128"/>
            </a:endParaRPr>
          </a:p>
          <a:p>
            <a:pPr algn="ctr"/>
            <a:r>
              <a:rPr lang="ja-JP" altLang="en-US" sz="1200" b="1" dirty="0">
                <a:solidFill>
                  <a:srgbClr val="7030A0"/>
                </a:solidFill>
                <a:latin typeface="Meiryo UI" pitchFamily="50" charset="-128"/>
                <a:ea typeface="Meiryo UI" pitchFamily="50" charset="-128"/>
                <a:cs typeface="Meiryo UI" pitchFamily="50" charset="-128"/>
              </a:rPr>
              <a:t>（</a:t>
            </a:r>
            <a:r>
              <a:rPr lang="en-US" altLang="ja-JP" sz="1200" b="1" dirty="0">
                <a:solidFill>
                  <a:srgbClr val="7030A0"/>
                </a:solidFill>
                <a:latin typeface="Meiryo UI" pitchFamily="50" charset="-128"/>
                <a:ea typeface="Meiryo UI" pitchFamily="50" charset="-128"/>
                <a:cs typeface="Meiryo UI" pitchFamily="50" charset="-128"/>
              </a:rPr>
              <a:t>PbI</a:t>
            </a:r>
            <a:r>
              <a:rPr lang="en-US" altLang="ja-JP" sz="1200" b="1" baseline="-25000" dirty="0">
                <a:solidFill>
                  <a:srgbClr val="7030A0"/>
                </a:solidFill>
                <a:latin typeface="Meiryo UI" pitchFamily="50" charset="-128"/>
                <a:ea typeface="Meiryo UI" pitchFamily="50" charset="-128"/>
                <a:cs typeface="Meiryo UI" pitchFamily="50" charset="-128"/>
              </a:rPr>
              <a:t>3</a:t>
            </a:r>
            <a:r>
              <a:rPr lang="ja-JP" altLang="en-US" sz="1200" b="1" dirty="0">
                <a:solidFill>
                  <a:srgbClr val="7030A0"/>
                </a:solidFill>
                <a:latin typeface="Meiryo UI" pitchFamily="50" charset="-128"/>
                <a:ea typeface="Meiryo UI" pitchFamily="50" charset="-128"/>
                <a:cs typeface="Meiryo UI" pitchFamily="50" charset="-128"/>
              </a:rPr>
              <a:t>）</a:t>
            </a:r>
            <a:endParaRPr lang="ja-JP" altLang="en-US" sz="1200" dirty="0">
              <a:solidFill>
                <a:srgbClr val="7030A0"/>
              </a:solidFill>
              <a:latin typeface="Calibri"/>
              <a:ea typeface="ＭＳ Ｐゴシック"/>
            </a:endParaRPr>
          </a:p>
        </p:txBody>
      </p:sp>
      <p:graphicFrame>
        <p:nvGraphicFramePr>
          <p:cNvPr id="39" name="Table 2"/>
          <p:cNvGraphicFramePr>
            <a:graphicFrameLocks noGrp="1"/>
          </p:cNvGraphicFramePr>
          <p:nvPr>
            <p:extLst>
              <p:ext uri="{D42A27DB-BD31-4B8C-83A1-F6EECF244321}">
                <p14:modId xmlns:p14="http://schemas.microsoft.com/office/powerpoint/2010/main" val="986960113"/>
              </p:ext>
            </p:extLst>
          </p:nvPr>
        </p:nvGraphicFramePr>
        <p:xfrm>
          <a:off x="323528" y="1844824"/>
          <a:ext cx="6096000" cy="1630679"/>
        </p:xfrm>
        <a:graphic>
          <a:graphicData uri="http://schemas.openxmlformats.org/drawingml/2006/table">
            <a:tbl>
              <a:tblPr firstRow="1" bandRow="1">
                <a:tableStyleId>{9DCAF9ED-07DC-4A11-8D7F-57B35C25682E}</a:tableStyleId>
              </a:tblPr>
              <a:tblGrid>
                <a:gridCol w="1524000">
                  <a:extLst>
                    <a:ext uri="{9D8B030D-6E8A-4147-A177-3AD203B41FA5}">
                      <a16:colId xmlns:a16="http://schemas.microsoft.com/office/drawing/2014/main" val="1204832851"/>
                    </a:ext>
                  </a:extLst>
                </a:gridCol>
                <a:gridCol w="1524000">
                  <a:extLst>
                    <a:ext uri="{9D8B030D-6E8A-4147-A177-3AD203B41FA5}">
                      <a16:colId xmlns:a16="http://schemas.microsoft.com/office/drawing/2014/main" val="2754710934"/>
                    </a:ext>
                  </a:extLst>
                </a:gridCol>
                <a:gridCol w="1524000">
                  <a:extLst>
                    <a:ext uri="{9D8B030D-6E8A-4147-A177-3AD203B41FA5}">
                      <a16:colId xmlns:a16="http://schemas.microsoft.com/office/drawing/2014/main" val="1504365679"/>
                    </a:ext>
                  </a:extLst>
                </a:gridCol>
                <a:gridCol w="1524000">
                  <a:extLst>
                    <a:ext uri="{9D8B030D-6E8A-4147-A177-3AD203B41FA5}">
                      <a16:colId xmlns:a16="http://schemas.microsoft.com/office/drawing/2014/main" val="1175864383"/>
                    </a:ext>
                  </a:extLst>
                </a:gridCol>
              </a:tblGrid>
              <a:tr h="370840">
                <a:tc>
                  <a:txBody>
                    <a:bodyPr/>
                    <a:lstStyle/>
                    <a:p>
                      <a:pPr algn="ctr"/>
                      <a:r>
                        <a:rPr lang="en-US" sz="1400" dirty="0" smtClean="0">
                          <a:solidFill>
                            <a:schemeClr val="tx1"/>
                          </a:solidFill>
                        </a:rPr>
                        <a:t>Materials</a:t>
                      </a:r>
                      <a:endParaRPr lang="en-US" sz="1400" dirty="0">
                        <a:solidFill>
                          <a:schemeClr val="tx1"/>
                        </a:solidFill>
                      </a:endParaRPr>
                    </a:p>
                  </a:txBody>
                  <a:tcPr>
                    <a:solidFill>
                      <a:schemeClr val="accent5">
                        <a:lumMod val="20000"/>
                        <a:lumOff val="80000"/>
                      </a:schemeClr>
                    </a:solidFill>
                  </a:tcPr>
                </a:tc>
                <a:tc>
                  <a:txBody>
                    <a:bodyPr/>
                    <a:lstStyle/>
                    <a:p>
                      <a:pPr algn="ctr"/>
                      <a:r>
                        <a:rPr lang="en-US" sz="1400" dirty="0" smtClean="0">
                          <a:solidFill>
                            <a:schemeClr val="tx1"/>
                          </a:solidFill>
                        </a:rPr>
                        <a:t>Carrier</a:t>
                      </a:r>
                    </a:p>
                    <a:p>
                      <a:pPr algn="ctr"/>
                      <a:r>
                        <a:rPr lang="en-US" sz="1400" dirty="0" smtClean="0">
                          <a:solidFill>
                            <a:schemeClr val="tx1"/>
                          </a:solidFill>
                        </a:rPr>
                        <a:t>Mobility</a:t>
                      </a:r>
                      <a:endParaRPr lang="en-US" sz="1400" dirty="0">
                        <a:solidFill>
                          <a:schemeClr val="tx1"/>
                        </a:solidFill>
                      </a:endParaRPr>
                    </a:p>
                  </a:txBody>
                  <a:tcPr>
                    <a:solidFill>
                      <a:schemeClr val="accent6">
                        <a:lumMod val="20000"/>
                        <a:lumOff val="80000"/>
                      </a:schemeClr>
                    </a:solidFill>
                  </a:tcPr>
                </a:tc>
                <a:tc>
                  <a:txBody>
                    <a:bodyPr/>
                    <a:lstStyle/>
                    <a:p>
                      <a:pPr algn="ctr"/>
                      <a:r>
                        <a:rPr lang="en-US" sz="1400" dirty="0" smtClean="0">
                          <a:solidFill>
                            <a:schemeClr val="tx1"/>
                          </a:solidFill>
                        </a:rPr>
                        <a:t>Carrier</a:t>
                      </a:r>
                      <a:r>
                        <a:rPr lang="en-US" sz="1400" baseline="0" dirty="0" smtClean="0">
                          <a:solidFill>
                            <a:schemeClr val="tx1"/>
                          </a:solidFill>
                        </a:rPr>
                        <a:t> </a:t>
                      </a:r>
                      <a:r>
                        <a:rPr lang="en-US" sz="1400" dirty="0" smtClean="0">
                          <a:solidFill>
                            <a:schemeClr val="tx1"/>
                          </a:solidFill>
                        </a:rPr>
                        <a:t>Lifetimes</a:t>
                      </a:r>
                      <a:endParaRPr lang="en-US" sz="1400" dirty="0">
                        <a:solidFill>
                          <a:schemeClr val="tx1"/>
                        </a:solidFill>
                      </a:endParaRPr>
                    </a:p>
                  </a:txBody>
                  <a:tcPr>
                    <a:solidFill>
                      <a:schemeClr val="accent6">
                        <a:lumMod val="20000"/>
                        <a:lumOff val="80000"/>
                      </a:schemeClr>
                    </a:solidFill>
                  </a:tcPr>
                </a:tc>
                <a:tc>
                  <a:txBody>
                    <a:bodyPr/>
                    <a:lstStyle/>
                    <a:p>
                      <a:pPr algn="ctr"/>
                      <a:r>
                        <a:rPr lang="en-US" sz="1400" dirty="0" smtClean="0">
                          <a:solidFill>
                            <a:schemeClr val="tx1"/>
                          </a:solidFill>
                        </a:rPr>
                        <a:t>Thermal conductivity  </a:t>
                      </a:r>
                      <a:endParaRPr lang="en-US" sz="1400"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4055900520"/>
                  </a:ext>
                </a:extLst>
              </a:tr>
              <a:tr h="370840">
                <a:tc>
                  <a:txBody>
                    <a:bodyPr/>
                    <a:lstStyle/>
                    <a:p>
                      <a:pPr algn="ctr"/>
                      <a:r>
                        <a:rPr lang="en-US" sz="1400" dirty="0" smtClean="0"/>
                        <a:t>Ideal PV’s</a:t>
                      </a:r>
                      <a:endParaRPr lang="en-US" sz="1400" dirty="0"/>
                    </a:p>
                  </a:txBody>
                  <a:tcPr>
                    <a:solidFill>
                      <a:schemeClr val="accent5">
                        <a:lumMod val="20000"/>
                        <a:lumOff val="80000"/>
                      </a:schemeClr>
                    </a:solidFill>
                  </a:tcPr>
                </a:tc>
                <a:tc>
                  <a:txBody>
                    <a:bodyPr/>
                    <a:lstStyle/>
                    <a:p>
                      <a:pPr algn="ctr"/>
                      <a:r>
                        <a:rPr lang="en-US" sz="1400" dirty="0" smtClean="0"/>
                        <a:t>Large </a:t>
                      </a:r>
                      <a:endParaRPr lang="en-US" sz="1400" dirty="0"/>
                    </a:p>
                  </a:txBody>
                  <a:tcPr>
                    <a:solidFill>
                      <a:schemeClr val="accent6">
                        <a:lumMod val="20000"/>
                        <a:lumOff val="80000"/>
                      </a:schemeClr>
                    </a:solidFill>
                  </a:tcPr>
                </a:tc>
                <a:tc>
                  <a:txBody>
                    <a:bodyPr/>
                    <a:lstStyle/>
                    <a:p>
                      <a:pPr algn="ctr"/>
                      <a:r>
                        <a:rPr lang="en-US" sz="1400" dirty="0" smtClean="0"/>
                        <a:t>Long </a:t>
                      </a:r>
                      <a:endParaRPr lang="en-US" sz="1400" dirty="0"/>
                    </a:p>
                  </a:txBody>
                  <a:tcPr>
                    <a:solidFill>
                      <a:schemeClr val="accent6">
                        <a:lumMod val="20000"/>
                        <a:lumOff val="80000"/>
                      </a:schemeClr>
                    </a:solidFill>
                  </a:tcPr>
                </a:tc>
                <a:tc>
                  <a:txBody>
                    <a:bodyPr/>
                    <a:lstStyle/>
                    <a:p>
                      <a:pPr algn="ctr"/>
                      <a:r>
                        <a:rPr lang="en-US" sz="1400" dirty="0" smtClean="0"/>
                        <a:t>Low</a:t>
                      </a:r>
                      <a:endParaRPr lang="en-US" sz="1400" dirty="0"/>
                    </a:p>
                  </a:txBody>
                  <a:tcPr>
                    <a:solidFill>
                      <a:schemeClr val="accent2">
                        <a:lumMod val="20000"/>
                        <a:lumOff val="80000"/>
                      </a:schemeClr>
                    </a:solidFill>
                  </a:tcPr>
                </a:tc>
                <a:extLst>
                  <a:ext uri="{0D108BD9-81ED-4DB2-BD59-A6C34878D82A}">
                    <a16:rowId xmlns:a16="http://schemas.microsoft.com/office/drawing/2014/main" val="4171931641"/>
                  </a:ext>
                </a:extLst>
              </a:tr>
              <a:tr h="370840">
                <a:tc>
                  <a:txBody>
                    <a:bodyPr/>
                    <a:lstStyle/>
                    <a:p>
                      <a:pPr algn="ctr"/>
                      <a:r>
                        <a:rPr lang="en-US" sz="1400" dirty="0" smtClean="0">
                          <a:solidFill>
                            <a:srgbClr val="C00000"/>
                          </a:solidFill>
                        </a:rPr>
                        <a:t>CH</a:t>
                      </a:r>
                      <a:r>
                        <a:rPr lang="en-US" sz="1400" baseline="-25000" dirty="0" smtClean="0">
                          <a:solidFill>
                            <a:srgbClr val="C00000"/>
                          </a:solidFill>
                        </a:rPr>
                        <a:t>3</a:t>
                      </a:r>
                      <a:r>
                        <a:rPr lang="en-US" sz="1400" dirty="0" smtClean="0">
                          <a:solidFill>
                            <a:srgbClr val="C00000"/>
                          </a:solidFill>
                        </a:rPr>
                        <a:t>NH</a:t>
                      </a:r>
                      <a:r>
                        <a:rPr lang="en-US" sz="1400" baseline="-25000" dirty="0" smtClean="0">
                          <a:solidFill>
                            <a:srgbClr val="C00000"/>
                          </a:solidFill>
                        </a:rPr>
                        <a:t>3</a:t>
                      </a:r>
                      <a:r>
                        <a:rPr lang="en-US" sz="1400" dirty="0" smtClean="0">
                          <a:solidFill>
                            <a:srgbClr val="C00000"/>
                          </a:solidFill>
                        </a:rPr>
                        <a:t>PbI</a:t>
                      </a:r>
                      <a:r>
                        <a:rPr lang="en-US" sz="1400" baseline="-25000" dirty="0" smtClean="0">
                          <a:solidFill>
                            <a:srgbClr val="C00000"/>
                          </a:solidFill>
                        </a:rPr>
                        <a:t>3</a:t>
                      </a:r>
                      <a:endParaRPr lang="en-US" sz="1400" baseline="-25000" dirty="0">
                        <a:solidFill>
                          <a:srgbClr val="C00000"/>
                        </a:solidFill>
                      </a:endParaRPr>
                    </a:p>
                  </a:txBody>
                  <a:tcPr>
                    <a:solidFill>
                      <a:schemeClr val="accent5">
                        <a:lumMod val="20000"/>
                        <a:lumOff val="80000"/>
                      </a:schemeClr>
                    </a:solidFill>
                  </a:tcPr>
                </a:tc>
                <a:tc>
                  <a:txBody>
                    <a:bodyPr/>
                    <a:lstStyle/>
                    <a:p>
                      <a:pPr algn="ctr"/>
                      <a:r>
                        <a:rPr lang="en-US" sz="1400" dirty="0" smtClean="0">
                          <a:solidFill>
                            <a:srgbClr val="C00000"/>
                          </a:solidFill>
                        </a:rPr>
                        <a:t>Small </a:t>
                      </a:r>
                      <a:endParaRPr lang="en-US" sz="1400" dirty="0">
                        <a:solidFill>
                          <a:srgbClr val="C00000"/>
                        </a:solidFill>
                      </a:endParaRPr>
                    </a:p>
                  </a:txBody>
                  <a:tcPr>
                    <a:solidFill>
                      <a:schemeClr val="accent6">
                        <a:lumMod val="20000"/>
                        <a:lumOff val="80000"/>
                      </a:schemeClr>
                    </a:solidFill>
                  </a:tcPr>
                </a:tc>
                <a:tc>
                  <a:txBody>
                    <a:bodyPr/>
                    <a:lstStyle/>
                    <a:p>
                      <a:pPr algn="ctr"/>
                      <a:r>
                        <a:rPr lang="en-US" sz="1400" dirty="0" smtClean="0">
                          <a:solidFill>
                            <a:srgbClr val="C00000"/>
                          </a:solidFill>
                        </a:rPr>
                        <a:t>Very</a:t>
                      </a:r>
                      <a:r>
                        <a:rPr lang="en-US" sz="1400" baseline="0" dirty="0" smtClean="0">
                          <a:solidFill>
                            <a:srgbClr val="C00000"/>
                          </a:solidFill>
                        </a:rPr>
                        <a:t> l</a:t>
                      </a:r>
                      <a:r>
                        <a:rPr lang="en-US" sz="1400" dirty="0" smtClean="0">
                          <a:solidFill>
                            <a:srgbClr val="C00000"/>
                          </a:solidFill>
                        </a:rPr>
                        <a:t>ong </a:t>
                      </a:r>
                      <a:endParaRPr lang="en-US" sz="1400" dirty="0">
                        <a:solidFill>
                          <a:srgbClr val="C00000"/>
                        </a:solidFill>
                      </a:endParaRPr>
                    </a:p>
                  </a:txBody>
                  <a:tcPr>
                    <a:solidFill>
                      <a:schemeClr val="accent6">
                        <a:lumMod val="20000"/>
                        <a:lumOff val="80000"/>
                      </a:schemeClr>
                    </a:solidFill>
                  </a:tcPr>
                </a:tc>
                <a:tc>
                  <a:txBody>
                    <a:bodyPr/>
                    <a:lstStyle/>
                    <a:p>
                      <a:pPr algn="ctr"/>
                      <a:r>
                        <a:rPr lang="en-US" sz="1400" dirty="0" smtClean="0">
                          <a:solidFill>
                            <a:srgbClr val="C00000"/>
                          </a:solidFill>
                        </a:rPr>
                        <a:t>Low</a:t>
                      </a:r>
                      <a:endParaRPr lang="en-US" sz="1400" dirty="0">
                        <a:solidFill>
                          <a:srgbClr val="C00000"/>
                        </a:solidFill>
                      </a:endParaRPr>
                    </a:p>
                  </a:txBody>
                  <a:tcPr>
                    <a:solidFill>
                      <a:schemeClr val="accent2">
                        <a:lumMod val="20000"/>
                        <a:lumOff val="80000"/>
                      </a:schemeClr>
                    </a:solidFill>
                  </a:tcPr>
                </a:tc>
                <a:extLst>
                  <a:ext uri="{0D108BD9-81ED-4DB2-BD59-A6C34878D82A}">
                    <a16:rowId xmlns:a16="http://schemas.microsoft.com/office/drawing/2014/main" val="1540681422"/>
                  </a:ext>
                </a:extLst>
              </a:tr>
              <a:tr h="370840">
                <a:tc>
                  <a:txBody>
                    <a:bodyPr/>
                    <a:lstStyle/>
                    <a:p>
                      <a:pPr algn="ctr"/>
                      <a:r>
                        <a:rPr lang="en-US" sz="1400" dirty="0" smtClean="0"/>
                        <a:t>Silicon</a:t>
                      </a:r>
                      <a:endParaRPr lang="en-US" sz="1400" dirty="0"/>
                    </a:p>
                  </a:txBody>
                  <a:tcPr>
                    <a:solidFill>
                      <a:schemeClr val="accent5">
                        <a:lumMod val="20000"/>
                        <a:lumOff val="80000"/>
                      </a:schemeClr>
                    </a:solidFill>
                  </a:tcPr>
                </a:tc>
                <a:tc>
                  <a:txBody>
                    <a:bodyPr/>
                    <a:lstStyle/>
                    <a:p>
                      <a:pPr algn="ctr"/>
                      <a:r>
                        <a:rPr lang="en-US" sz="1400" dirty="0" smtClean="0"/>
                        <a:t>Large </a:t>
                      </a:r>
                      <a:endParaRPr lang="en-US" sz="1400" dirty="0"/>
                    </a:p>
                  </a:txBody>
                  <a:tcPr>
                    <a:solidFill>
                      <a:schemeClr val="accent6">
                        <a:lumMod val="20000"/>
                        <a:lumOff val="80000"/>
                      </a:schemeClr>
                    </a:solidFill>
                  </a:tcPr>
                </a:tc>
                <a:tc>
                  <a:txBody>
                    <a:bodyPr/>
                    <a:lstStyle/>
                    <a:p>
                      <a:pPr algn="ctr"/>
                      <a:r>
                        <a:rPr lang="en-US" sz="1400" dirty="0" smtClean="0"/>
                        <a:t>Medium </a:t>
                      </a:r>
                      <a:endParaRPr lang="en-US" sz="1400" dirty="0"/>
                    </a:p>
                  </a:txBody>
                  <a:tcPr>
                    <a:solidFill>
                      <a:schemeClr val="accent6">
                        <a:lumMod val="20000"/>
                        <a:lumOff val="80000"/>
                      </a:schemeClr>
                    </a:solidFill>
                  </a:tcPr>
                </a:tc>
                <a:tc>
                  <a:txBody>
                    <a:bodyPr/>
                    <a:lstStyle/>
                    <a:p>
                      <a:pPr algn="ctr"/>
                      <a:r>
                        <a:rPr lang="en-US" sz="1400" dirty="0" smtClean="0"/>
                        <a:t>High</a:t>
                      </a:r>
                      <a:endParaRPr lang="en-US" sz="1400" dirty="0"/>
                    </a:p>
                  </a:txBody>
                  <a:tcPr>
                    <a:solidFill>
                      <a:schemeClr val="accent2">
                        <a:lumMod val="20000"/>
                        <a:lumOff val="80000"/>
                      </a:schemeClr>
                    </a:solidFill>
                  </a:tcPr>
                </a:tc>
                <a:extLst>
                  <a:ext uri="{0D108BD9-81ED-4DB2-BD59-A6C34878D82A}">
                    <a16:rowId xmlns:a16="http://schemas.microsoft.com/office/drawing/2014/main" val="3912977281"/>
                  </a:ext>
                </a:extLst>
              </a:tr>
            </a:tbl>
          </a:graphicData>
        </a:graphic>
      </p:graphicFrame>
      <p:sp>
        <p:nvSpPr>
          <p:cNvPr id="41" name="TextBox 8"/>
          <p:cNvSpPr txBox="1"/>
          <p:nvPr/>
        </p:nvSpPr>
        <p:spPr>
          <a:xfrm>
            <a:off x="6719358" y="2796198"/>
            <a:ext cx="868642" cy="369332"/>
          </a:xfrm>
          <a:prstGeom prst="rect">
            <a:avLst/>
          </a:prstGeom>
          <a:solidFill>
            <a:srgbClr val="CB9A41"/>
          </a:solidFill>
          <a:ln>
            <a:solidFill>
              <a:srgbClr val="CB9A41"/>
            </a:solidFill>
          </a:ln>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b="1" dirty="0" smtClean="0">
                <a:solidFill>
                  <a:prstClr val="white"/>
                </a:solidFill>
                <a:latin typeface="Calibri"/>
              </a:rPr>
              <a:t>&gt; 20%</a:t>
            </a:r>
          </a:p>
        </p:txBody>
      </p:sp>
      <p:sp>
        <p:nvSpPr>
          <p:cNvPr id="42" name="Down Arrow 13"/>
          <p:cNvSpPr/>
          <p:nvPr/>
        </p:nvSpPr>
        <p:spPr>
          <a:xfrm rot="16200000">
            <a:off x="6223465" y="2633713"/>
            <a:ext cx="295046" cy="696739"/>
          </a:xfrm>
          <a:prstGeom prst="down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prstClr val="black"/>
              </a:solidFill>
              <a:latin typeface="Calibri"/>
            </a:endParaRPr>
          </a:p>
        </p:txBody>
      </p:sp>
      <p:sp>
        <p:nvSpPr>
          <p:cNvPr id="43" name="TextBox 4"/>
          <p:cNvSpPr txBox="1"/>
          <p:nvPr/>
        </p:nvSpPr>
        <p:spPr>
          <a:xfrm>
            <a:off x="7596336" y="2852936"/>
            <a:ext cx="526106" cy="400110"/>
          </a:xfrm>
          <a:prstGeom prst="rect">
            <a:avLst/>
          </a:prstGeom>
          <a:noFill/>
        </p:spPr>
        <p:txBody>
          <a:bodyPr wrap="none" rtlCol="0">
            <a:spAutoFit/>
          </a:bodyPr>
          <a:lstStyle/>
          <a:p>
            <a:r>
              <a:rPr lang="en-US" dirty="0" smtClean="0">
                <a:solidFill>
                  <a:prstClr val="black"/>
                </a:solidFill>
                <a:latin typeface="Calibri"/>
              </a:rPr>
              <a:t>???</a:t>
            </a:r>
            <a:endParaRPr lang="en-US" dirty="0">
              <a:solidFill>
                <a:prstClr val="black"/>
              </a:solidFill>
              <a:latin typeface="Calibri"/>
            </a:endParaRPr>
          </a:p>
        </p:txBody>
      </p:sp>
      <p:sp>
        <p:nvSpPr>
          <p:cNvPr id="44" name="Down Arrow 24"/>
          <p:cNvSpPr/>
          <p:nvPr/>
        </p:nvSpPr>
        <p:spPr>
          <a:xfrm rot="10800000">
            <a:off x="6857314" y="2313105"/>
            <a:ext cx="312864" cy="448017"/>
          </a:xfrm>
          <a:prstGeom prst="down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prstClr val="black"/>
              </a:solidFill>
              <a:latin typeface="Calibri"/>
            </a:endParaRPr>
          </a:p>
        </p:txBody>
      </p:sp>
      <p:sp>
        <p:nvSpPr>
          <p:cNvPr id="45" name="TextBox 8"/>
          <p:cNvSpPr txBox="1"/>
          <p:nvPr/>
        </p:nvSpPr>
        <p:spPr>
          <a:xfrm>
            <a:off x="6416718" y="1525491"/>
            <a:ext cx="1285581" cy="646331"/>
          </a:xfrm>
          <a:prstGeom prst="rect">
            <a:avLst/>
          </a:prstGeom>
          <a:solidFill>
            <a:srgbClr val="CB9A41"/>
          </a:solidFill>
          <a:ln>
            <a:solidFill>
              <a:srgbClr val="CB9A41"/>
            </a:solidFill>
          </a:ln>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b="1" dirty="0" smtClean="0">
                <a:solidFill>
                  <a:prstClr val="white"/>
                </a:solidFill>
                <a:latin typeface="Calibri"/>
              </a:rPr>
              <a:t>Atomic dynamics</a:t>
            </a:r>
          </a:p>
        </p:txBody>
      </p:sp>
      <p:pic>
        <p:nvPicPr>
          <p:cNvPr id="50" name="Picture 23"/>
          <p:cNvPicPr>
            <a:picLocks noChangeAspect="1"/>
          </p:cNvPicPr>
          <p:nvPr/>
        </p:nvPicPr>
        <p:blipFill rotWithShape="1">
          <a:blip r:embed="rId5"/>
          <a:srcRect t="34212" r="46617" b="15939"/>
          <a:stretch/>
        </p:blipFill>
        <p:spPr>
          <a:xfrm>
            <a:off x="7629719" y="973123"/>
            <a:ext cx="1352298" cy="1262780"/>
          </a:xfrm>
          <a:prstGeom prst="rect">
            <a:avLst/>
          </a:prstGeom>
        </p:spPr>
      </p:pic>
      <p:sp>
        <p:nvSpPr>
          <p:cNvPr id="57" name="テキスト ボックス 56"/>
          <p:cNvSpPr txBox="1"/>
          <p:nvPr/>
        </p:nvSpPr>
        <p:spPr>
          <a:xfrm>
            <a:off x="2771800" y="1484784"/>
            <a:ext cx="1338315" cy="307777"/>
          </a:xfrm>
          <a:prstGeom prst="rect">
            <a:avLst/>
          </a:prstGeom>
          <a:solidFill>
            <a:schemeClr val="accent6">
              <a:lumMod val="20000"/>
              <a:lumOff val="80000"/>
            </a:schemeClr>
          </a:solidFill>
        </p:spPr>
        <p:txBody>
          <a:bodyPr wrap="none" rtlCol="0">
            <a:spAutoFit/>
          </a:bodyPr>
          <a:lstStyle/>
          <a:p>
            <a:r>
              <a:rPr lang="en-US" altLang="ja-JP" sz="1400" dirty="0" smtClean="0">
                <a:solidFill>
                  <a:prstClr val="black"/>
                </a:solidFill>
                <a:latin typeface="Calibri"/>
                <a:ea typeface="ＭＳ Ｐゴシック"/>
              </a:rPr>
              <a:t>electron system</a:t>
            </a:r>
            <a:endParaRPr lang="ja-JP" altLang="en-US" sz="1400" dirty="0">
              <a:solidFill>
                <a:prstClr val="black"/>
              </a:solidFill>
              <a:latin typeface="Calibri"/>
              <a:ea typeface="ＭＳ Ｐゴシック"/>
            </a:endParaRPr>
          </a:p>
        </p:txBody>
      </p:sp>
      <p:sp>
        <p:nvSpPr>
          <p:cNvPr id="58" name="テキスト ボックス 57"/>
          <p:cNvSpPr txBox="1"/>
          <p:nvPr/>
        </p:nvSpPr>
        <p:spPr>
          <a:xfrm>
            <a:off x="4932040" y="1484784"/>
            <a:ext cx="1230401" cy="307777"/>
          </a:xfrm>
          <a:prstGeom prst="rect">
            <a:avLst/>
          </a:prstGeom>
          <a:solidFill>
            <a:schemeClr val="accent2">
              <a:lumMod val="20000"/>
              <a:lumOff val="80000"/>
            </a:schemeClr>
          </a:solidFill>
        </p:spPr>
        <p:txBody>
          <a:bodyPr wrap="none" rtlCol="0">
            <a:spAutoFit/>
          </a:bodyPr>
          <a:lstStyle/>
          <a:p>
            <a:r>
              <a:rPr lang="en-US" altLang="ja-JP" sz="1400" dirty="0" smtClean="0">
                <a:solidFill>
                  <a:srgbClr val="000000"/>
                </a:solidFill>
                <a:latin typeface="Calibri"/>
                <a:ea typeface="ＭＳ Ｐゴシック"/>
              </a:rPr>
              <a:t>atomic system</a:t>
            </a:r>
            <a:endParaRPr lang="ja-JP" altLang="en-US" sz="1400" dirty="0">
              <a:solidFill>
                <a:srgbClr val="000000"/>
              </a:solidFill>
              <a:latin typeface="Calibri"/>
              <a:ea typeface="ＭＳ Ｐゴシック"/>
            </a:endParaRPr>
          </a:p>
        </p:txBody>
      </p:sp>
      <p:sp>
        <p:nvSpPr>
          <p:cNvPr id="63" name="テキスト ボックス 62"/>
          <p:cNvSpPr txBox="1"/>
          <p:nvPr/>
        </p:nvSpPr>
        <p:spPr>
          <a:xfrm>
            <a:off x="238174" y="0"/>
            <a:ext cx="8880921" cy="830997"/>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ltLang="ja-JP" sz="2800" b="1" dirty="0" smtClean="0">
                <a:solidFill>
                  <a:srgbClr val="000000"/>
                </a:solidFill>
                <a:latin typeface="Meiryo UI" pitchFamily="50" charset="-128"/>
                <a:ea typeface="Meiryo UI" pitchFamily="50" charset="-128"/>
                <a:cs typeface="Meiryo UI" pitchFamily="50" charset="-128"/>
              </a:rPr>
              <a:t>Organic-inorganic hybrid </a:t>
            </a:r>
            <a:r>
              <a:rPr lang="en-US" altLang="ja-JP" sz="2800" b="1" dirty="0" err="1" smtClean="0">
                <a:solidFill>
                  <a:srgbClr val="000000"/>
                </a:solidFill>
                <a:latin typeface="Meiryo UI" pitchFamily="50" charset="-128"/>
                <a:ea typeface="Meiryo UI" pitchFamily="50" charset="-128"/>
                <a:cs typeface="Meiryo UI" pitchFamily="50" charset="-128"/>
              </a:rPr>
              <a:t>provskite</a:t>
            </a:r>
            <a:r>
              <a:rPr lang="en-US" altLang="ja-JP" sz="2800" b="1" dirty="0" smtClean="0">
                <a:solidFill>
                  <a:srgbClr val="000000"/>
                </a:solidFill>
                <a:latin typeface="Meiryo UI" pitchFamily="50" charset="-128"/>
                <a:ea typeface="Meiryo UI" pitchFamily="50" charset="-128"/>
                <a:cs typeface="Meiryo UI" pitchFamily="50" charset="-128"/>
              </a:rPr>
              <a:t> semiconductor </a:t>
            </a:r>
            <a:endParaRPr lang="ja-JP" altLang="ja-JP" sz="2800" dirty="0">
              <a:solidFill>
                <a:srgbClr val="000000"/>
              </a:solidFill>
              <a:latin typeface="Meiryo UI" pitchFamily="50" charset="-128"/>
              <a:ea typeface="Meiryo UI" pitchFamily="50" charset="-128"/>
              <a:cs typeface="Meiryo UI" pitchFamily="50" charset="-128"/>
            </a:endParaRPr>
          </a:p>
          <a:p>
            <a:pPr algn="ctr"/>
            <a:r>
              <a:rPr lang="en-US" altLang="ja-JP" sz="2000" b="1" dirty="0" smtClean="0">
                <a:solidFill>
                  <a:srgbClr val="000000"/>
                </a:solidFill>
                <a:latin typeface="Meiryo UI" pitchFamily="50" charset="-128"/>
                <a:ea typeface="Meiryo UI" pitchFamily="50" charset="-128"/>
                <a:cs typeface="Meiryo UI" pitchFamily="50" charset="-128"/>
              </a:rPr>
              <a:t>perspective to next generation solar cell</a:t>
            </a:r>
            <a:endParaRPr lang="ja-JP" altLang="ja-JP" sz="2000" dirty="0">
              <a:solidFill>
                <a:srgbClr val="000000"/>
              </a:solidFill>
              <a:latin typeface="Meiryo UI" pitchFamily="50" charset="-128"/>
              <a:ea typeface="Meiryo UI" pitchFamily="50" charset="-128"/>
              <a:cs typeface="Meiryo UI" pitchFamily="50" charset="-128"/>
            </a:endParaRPr>
          </a:p>
        </p:txBody>
      </p:sp>
      <p:grpSp>
        <p:nvGrpSpPr>
          <p:cNvPr id="64" name="グループ化 63"/>
          <p:cNvGrpSpPr>
            <a:grpSpLocks noChangeAspect="1"/>
          </p:cNvGrpSpPr>
          <p:nvPr/>
        </p:nvGrpSpPr>
        <p:grpSpPr>
          <a:xfrm>
            <a:off x="6749991" y="4029897"/>
            <a:ext cx="2190029" cy="1845434"/>
            <a:chOff x="5751684" y="4780970"/>
            <a:chExt cx="2567811" cy="2163773"/>
          </a:xfrm>
        </p:grpSpPr>
        <p:pic>
          <p:nvPicPr>
            <p:cNvPr id="6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5252" y="4780970"/>
              <a:ext cx="2484243" cy="2008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6" name="テキスト ボックス 65"/>
            <p:cNvSpPr txBox="1"/>
            <p:nvPr/>
          </p:nvSpPr>
          <p:spPr>
            <a:xfrm>
              <a:off x="5751684" y="4894136"/>
              <a:ext cx="1251946" cy="161584"/>
            </a:xfrm>
            <a:prstGeom prst="rect">
              <a:avLst/>
            </a:prstGeom>
            <a:solidFill>
              <a:schemeClr val="bg1"/>
            </a:solidFill>
          </p:spPr>
          <p:txBody>
            <a:bodyPr wrap="none" lIns="0" tIns="0" rIns="0" bIns="0" rtlCol="0">
              <a:spAutoFit/>
            </a:bodyPr>
            <a:lstStyle/>
            <a:p>
              <a:r>
                <a:rPr lang="en-US" altLang="ja-JP" sz="1050" dirty="0" smtClean="0">
                  <a:solidFill>
                    <a:prstClr val="black"/>
                  </a:solidFill>
                  <a:latin typeface="Calibri"/>
                  <a:ea typeface="ＭＳ Ｐゴシック"/>
                </a:rPr>
                <a:t>negative electrode(Au)</a:t>
              </a:r>
              <a:endParaRPr lang="ja-JP" altLang="en-US" sz="1050" dirty="0">
                <a:solidFill>
                  <a:prstClr val="black"/>
                </a:solidFill>
                <a:latin typeface="Calibri"/>
                <a:ea typeface="ＭＳ Ｐゴシック"/>
              </a:endParaRPr>
            </a:p>
          </p:txBody>
        </p:sp>
        <p:sp>
          <p:nvSpPr>
            <p:cNvPr id="67" name="テキスト ボックス 66"/>
            <p:cNvSpPr txBox="1"/>
            <p:nvPr/>
          </p:nvSpPr>
          <p:spPr>
            <a:xfrm>
              <a:off x="6381380" y="6565832"/>
              <a:ext cx="1420919" cy="378911"/>
            </a:xfrm>
            <a:prstGeom prst="rect">
              <a:avLst/>
            </a:prstGeom>
            <a:solidFill>
              <a:schemeClr val="bg1"/>
            </a:solidFill>
          </p:spPr>
          <p:txBody>
            <a:bodyPr wrap="none" lIns="0" tIns="0" rIns="0" bIns="0" rtlCol="0">
              <a:spAutoFit/>
            </a:bodyPr>
            <a:lstStyle/>
            <a:p>
              <a:r>
                <a:rPr lang="en-US" altLang="ja-JP" sz="1050" dirty="0" smtClean="0">
                  <a:solidFill>
                    <a:prstClr val="black"/>
                  </a:solidFill>
                  <a:latin typeface="Calibri"/>
                  <a:ea typeface="ＭＳ Ｐゴシック"/>
                </a:rPr>
                <a:t>positive electrode</a:t>
              </a:r>
            </a:p>
            <a:p>
              <a:r>
                <a:rPr lang="en-US" altLang="ja-JP" sz="1050" dirty="0" smtClean="0">
                  <a:solidFill>
                    <a:prstClr val="black"/>
                  </a:solidFill>
                  <a:latin typeface="Calibri"/>
                  <a:ea typeface="ＭＳ Ｐゴシック"/>
                </a:rPr>
                <a:t>(FTO transparent film)</a:t>
              </a:r>
              <a:endParaRPr lang="ja-JP" altLang="en-US" sz="1050" dirty="0">
                <a:solidFill>
                  <a:prstClr val="black"/>
                </a:solidFill>
                <a:latin typeface="Calibri"/>
                <a:ea typeface="ＭＳ Ｐゴシック"/>
              </a:endParaRPr>
            </a:p>
          </p:txBody>
        </p:sp>
        <p:sp>
          <p:nvSpPr>
            <p:cNvPr id="68" name="テキスト ボックス 67"/>
            <p:cNvSpPr txBox="1"/>
            <p:nvPr/>
          </p:nvSpPr>
          <p:spPr>
            <a:xfrm>
              <a:off x="7371962" y="4809827"/>
              <a:ext cx="896079" cy="161583"/>
            </a:xfrm>
            <a:prstGeom prst="rect">
              <a:avLst/>
            </a:prstGeom>
            <a:solidFill>
              <a:schemeClr val="bg1"/>
            </a:solidFill>
          </p:spPr>
          <p:txBody>
            <a:bodyPr wrap="none" lIns="0" tIns="0" rIns="0" bIns="0" rtlCol="0">
              <a:spAutoFit/>
            </a:bodyPr>
            <a:lstStyle/>
            <a:p>
              <a:r>
                <a:rPr lang="en-US" altLang="ja-JP" sz="1050" dirty="0" smtClean="0">
                  <a:solidFill>
                    <a:prstClr val="black"/>
                  </a:solidFill>
                  <a:latin typeface="Calibri"/>
                  <a:ea typeface="ＭＳ Ｐゴシック"/>
                </a:rPr>
                <a:t>heat dissipation </a:t>
              </a:r>
              <a:endParaRPr lang="ja-JP" altLang="en-US" sz="1050" dirty="0">
                <a:solidFill>
                  <a:prstClr val="black"/>
                </a:solidFill>
                <a:latin typeface="Calibri"/>
                <a:ea typeface="ＭＳ Ｐゴシック"/>
              </a:endParaRPr>
            </a:p>
          </p:txBody>
        </p:sp>
        <p:sp>
          <p:nvSpPr>
            <p:cNvPr id="71" name="テキスト ボックス 70"/>
            <p:cNvSpPr txBox="1"/>
            <p:nvPr/>
          </p:nvSpPr>
          <p:spPr>
            <a:xfrm>
              <a:off x="6209007" y="5194917"/>
              <a:ext cx="479298" cy="161583"/>
            </a:xfrm>
            <a:prstGeom prst="rect">
              <a:avLst/>
            </a:prstGeom>
            <a:solidFill>
              <a:schemeClr val="bg1"/>
            </a:solidFill>
          </p:spPr>
          <p:txBody>
            <a:bodyPr wrap="none" lIns="0" tIns="0" rIns="0" bIns="0" rtlCol="0">
              <a:spAutoFit/>
            </a:bodyPr>
            <a:lstStyle/>
            <a:p>
              <a:r>
                <a:rPr lang="en-US" altLang="ja-JP" sz="1050" dirty="0" smtClean="0">
                  <a:solidFill>
                    <a:prstClr val="black"/>
                  </a:solidFill>
                  <a:latin typeface="Calibri"/>
                  <a:ea typeface="ＭＳ Ｐゴシック"/>
                </a:rPr>
                <a:t>diffusion</a:t>
              </a:r>
              <a:endParaRPr lang="ja-JP" altLang="en-US" sz="1050" dirty="0">
                <a:solidFill>
                  <a:prstClr val="black"/>
                </a:solidFill>
                <a:latin typeface="Calibri"/>
                <a:ea typeface="ＭＳ Ｐゴシック"/>
              </a:endParaRPr>
            </a:p>
          </p:txBody>
        </p:sp>
        <p:sp>
          <p:nvSpPr>
            <p:cNvPr id="72" name="テキスト ボックス 71"/>
            <p:cNvSpPr txBox="1"/>
            <p:nvPr/>
          </p:nvSpPr>
          <p:spPr>
            <a:xfrm>
              <a:off x="5755179" y="5349690"/>
              <a:ext cx="397545" cy="161583"/>
            </a:xfrm>
            <a:prstGeom prst="rect">
              <a:avLst/>
            </a:prstGeom>
            <a:solidFill>
              <a:schemeClr val="bg1"/>
            </a:solidFill>
          </p:spPr>
          <p:txBody>
            <a:bodyPr wrap="none" lIns="0" tIns="0" rIns="0" bIns="0" rtlCol="0">
              <a:spAutoFit/>
            </a:bodyPr>
            <a:lstStyle/>
            <a:p>
              <a:r>
                <a:rPr lang="en-US" altLang="ja-JP" sz="1050" dirty="0" smtClean="0">
                  <a:solidFill>
                    <a:prstClr val="black"/>
                  </a:solidFill>
                  <a:latin typeface="Calibri"/>
                  <a:ea typeface="ＭＳ Ｐゴシック"/>
                </a:rPr>
                <a:t>photon</a:t>
              </a:r>
              <a:endParaRPr lang="ja-JP" altLang="en-US" sz="1050" dirty="0">
                <a:solidFill>
                  <a:prstClr val="black"/>
                </a:solidFill>
                <a:latin typeface="Calibri"/>
                <a:ea typeface="ＭＳ Ｐゴシック"/>
              </a:endParaRPr>
            </a:p>
          </p:txBody>
        </p:sp>
        <p:sp>
          <p:nvSpPr>
            <p:cNvPr id="73" name="テキスト ボックス 72"/>
            <p:cNvSpPr txBox="1"/>
            <p:nvPr/>
          </p:nvSpPr>
          <p:spPr>
            <a:xfrm>
              <a:off x="5951206" y="5694939"/>
              <a:ext cx="238848" cy="161583"/>
            </a:xfrm>
            <a:prstGeom prst="rect">
              <a:avLst/>
            </a:prstGeom>
            <a:solidFill>
              <a:schemeClr val="bg1"/>
            </a:solidFill>
          </p:spPr>
          <p:txBody>
            <a:bodyPr wrap="none" lIns="0" tIns="0" rIns="0" bIns="0" rtlCol="0">
              <a:spAutoFit/>
            </a:bodyPr>
            <a:lstStyle/>
            <a:p>
              <a:r>
                <a:rPr lang="en-US" altLang="ja-JP" sz="1050" dirty="0" smtClean="0">
                  <a:solidFill>
                    <a:prstClr val="black"/>
                  </a:solidFill>
                  <a:latin typeface="Calibri"/>
                  <a:ea typeface="ＭＳ Ｐゴシック"/>
                </a:rPr>
                <a:t>hole</a:t>
              </a:r>
              <a:endParaRPr lang="ja-JP" altLang="en-US" sz="1050" dirty="0">
                <a:solidFill>
                  <a:prstClr val="black"/>
                </a:solidFill>
                <a:latin typeface="Calibri"/>
                <a:ea typeface="ＭＳ Ｐゴシック"/>
              </a:endParaRPr>
            </a:p>
          </p:txBody>
        </p:sp>
        <p:sp>
          <p:nvSpPr>
            <p:cNvPr id="74" name="テキスト ボックス 73"/>
            <p:cNvSpPr txBox="1"/>
            <p:nvPr/>
          </p:nvSpPr>
          <p:spPr>
            <a:xfrm>
              <a:off x="5902699" y="5902745"/>
              <a:ext cx="455253" cy="161583"/>
            </a:xfrm>
            <a:prstGeom prst="rect">
              <a:avLst/>
            </a:prstGeom>
            <a:solidFill>
              <a:schemeClr val="bg1"/>
            </a:solidFill>
          </p:spPr>
          <p:txBody>
            <a:bodyPr wrap="none" lIns="0" tIns="0" rIns="0" bIns="0" rtlCol="0">
              <a:spAutoFit/>
            </a:bodyPr>
            <a:lstStyle/>
            <a:p>
              <a:r>
                <a:rPr lang="en-US" altLang="ja-JP" sz="1050" dirty="0" smtClean="0">
                  <a:solidFill>
                    <a:prstClr val="black"/>
                  </a:solidFill>
                  <a:latin typeface="Calibri"/>
                  <a:ea typeface="ＭＳ Ｐゴシック"/>
                </a:rPr>
                <a:t>electron</a:t>
              </a:r>
              <a:endParaRPr lang="ja-JP" altLang="en-US" sz="1050" dirty="0">
                <a:solidFill>
                  <a:prstClr val="black"/>
                </a:solidFill>
                <a:latin typeface="Calibri"/>
                <a:ea typeface="ＭＳ Ｐゴシック"/>
              </a:endParaRPr>
            </a:p>
          </p:txBody>
        </p:sp>
        <p:sp>
          <p:nvSpPr>
            <p:cNvPr id="75" name="テキスト ボックス 74"/>
            <p:cNvSpPr txBox="1"/>
            <p:nvPr/>
          </p:nvSpPr>
          <p:spPr>
            <a:xfrm>
              <a:off x="5878654" y="6094692"/>
              <a:ext cx="530594" cy="161583"/>
            </a:xfrm>
            <a:prstGeom prst="rect">
              <a:avLst/>
            </a:prstGeom>
            <a:solidFill>
              <a:schemeClr val="bg1"/>
            </a:solidFill>
          </p:spPr>
          <p:txBody>
            <a:bodyPr wrap="none" lIns="0" tIns="0" rIns="0" bIns="0" rtlCol="0">
              <a:spAutoFit/>
            </a:bodyPr>
            <a:lstStyle/>
            <a:p>
              <a:r>
                <a:rPr lang="en-US" altLang="ja-JP" sz="1050" dirty="0" smtClean="0">
                  <a:solidFill>
                    <a:prstClr val="black"/>
                  </a:solidFill>
                  <a:latin typeface="Calibri"/>
                  <a:ea typeface="ＭＳ Ｐゴシック"/>
                </a:rPr>
                <a:t>  (carrier) </a:t>
              </a:r>
              <a:endParaRPr lang="ja-JP" altLang="en-US" sz="1050" dirty="0">
                <a:solidFill>
                  <a:prstClr val="black"/>
                </a:solidFill>
                <a:latin typeface="Calibri"/>
                <a:ea typeface="ＭＳ Ｐゴシック"/>
              </a:endParaRPr>
            </a:p>
          </p:txBody>
        </p:sp>
      </p:grpSp>
      <p:cxnSp>
        <p:nvCxnSpPr>
          <p:cNvPr id="52" name="直線コネクタ 51"/>
          <p:cNvCxnSpPr/>
          <p:nvPr/>
        </p:nvCxnSpPr>
        <p:spPr>
          <a:xfrm>
            <a:off x="107504" y="908720"/>
            <a:ext cx="8928992" cy="0"/>
          </a:xfrm>
          <a:prstGeom prst="line">
            <a:avLst/>
          </a:prstGeom>
          <a:ln w="57150" cmpd="thinThick">
            <a:solidFill>
              <a:srgbClr val="0000FF"/>
            </a:solidFill>
          </a:ln>
        </p:spPr>
        <p:style>
          <a:lnRef idx="2">
            <a:schemeClr val="accent1"/>
          </a:lnRef>
          <a:fillRef idx="0">
            <a:schemeClr val="accent1"/>
          </a:fillRef>
          <a:effectRef idx="1">
            <a:schemeClr val="accent1"/>
          </a:effectRef>
          <a:fontRef idx="minor">
            <a:schemeClr val="tx1"/>
          </a:fontRef>
        </p:style>
      </p:cxnSp>
      <p:sp>
        <p:nvSpPr>
          <p:cNvPr id="2" name="テキスト ボックス 1"/>
          <p:cNvSpPr txBox="1"/>
          <p:nvPr/>
        </p:nvSpPr>
        <p:spPr>
          <a:xfrm>
            <a:off x="467544" y="980728"/>
            <a:ext cx="4818447" cy="369332"/>
          </a:xfrm>
          <a:prstGeom prst="rect">
            <a:avLst/>
          </a:prstGeom>
          <a:noFill/>
        </p:spPr>
        <p:txBody>
          <a:bodyPr wrap="none" rtlCol="0">
            <a:spAutoFit/>
          </a:bodyPr>
          <a:lstStyle/>
          <a:p>
            <a:r>
              <a:rPr lang="en-US" altLang="ja-JP" dirty="0" smtClean="0">
                <a:solidFill>
                  <a:prstClr val="black"/>
                </a:solidFill>
                <a:latin typeface="Calibri"/>
                <a:ea typeface="ＭＳ Ｐゴシック"/>
              </a:rPr>
              <a:t>Three factors determining the</a:t>
            </a:r>
            <a:r>
              <a:rPr lang="en-US" altLang="ja-JP" dirty="0">
                <a:solidFill>
                  <a:prstClr val="black"/>
                </a:solidFill>
                <a:latin typeface="Calibri"/>
                <a:ea typeface="ＭＳ Ｐゴシック"/>
              </a:rPr>
              <a:t> </a:t>
            </a:r>
            <a:r>
              <a:rPr lang="en-US" altLang="ja-JP" dirty="0" smtClean="0">
                <a:solidFill>
                  <a:prstClr val="black"/>
                </a:solidFill>
                <a:latin typeface="Calibri"/>
                <a:ea typeface="ＭＳ Ｐゴシック"/>
              </a:rPr>
              <a:t>solar cell efficiency </a:t>
            </a:r>
            <a:endParaRPr lang="ja-JP" altLang="en-US" dirty="0">
              <a:solidFill>
                <a:prstClr val="black"/>
              </a:solidFill>
              <a:latin typeface="Calibri"/>
              <a:ea typeface="ＭＳ Ｐゴシック"/>
            </a:endParaRPr>
          </a:p>
        </p:txBody>
      </p:sp>
    </p:spTree>
    <p:extLst>
      <p:ext uri="{BB962C8B-B14F-4D97-AF65-F5344CB8AC3E}">
        <p14:creationId xmlns:p14="http://schemas.microsoft.com/office/powerpoint/2010/main" val="3480617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852088" y="877009"/>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b="1">
                <a:solidFill>
                  <a:srgbClr val="003366"/>
                </a:solidFill>
                <a:latin typeface="Arial"/>
                <a:ea typeface="ヒラギノ丸ゴ Pro W4"/>
                <a:cs typeface="+mj-cs"/>
              </a:defRPr>
            </a:lvl1pPr>
            <a:lvl2pPr algn="l" rtl="0" eaLnBrk="1" fontAlgn="base" hangingPunct="1">
              <a:spcBef>
                <a:spcPct val="0"/>
              </a:spcBef>
              <a:spcAft>
                <a:spcPct val="0"/>
              </a:spcAft>
              <a:defRPr kumimoji="1" sz="2800" b="1">
                <a:solidFill>
                  <a:srgbClr val="003366"/>
                </a:solidFill>
                <a:latin typeface="ＭＳ Ｐゴシック" charset="0"/>
                <a:ea typeface="ＭＳ Ｐゴシック" charset="0"/>
                <a:cs typeface="ＭＳ Ｐゴシック" charset="0"/>
              </a:defRPr>
            </a:lvl2pPr>
            <a:lvl3pPr algn="l" rtl="0" eaLnBrk="1" fontAlgn="base" hangingPunct="1">
              <a:spcBef>
                <a:spcPct val="0"/>
              </a:spcBef>
              <a:spcAft>
                <a:spcPct val="0"/>
              </a:spcAft>
              <a:defRPr kumimoji="1" sz="2800" b="1">
                <a:solidFill>
                  <a:srgbClr val="003366"/>
                </a:solidFill>
                <a:latin typeface="ＭＳ Ｐゴシック" charset="0"/>
                <a:ea typeface="ＭＳ Ｐゴシック" charset="0"/>
                <a:cs typeface="ＭＳ Ｐゴシック" charset="0"/>
              </a:defRPr>
            </a:lvl3pPr>
            <a:lvl4pPr algn="l" rtl="0" eaLnBrk="1" fontAlgn="base" hangingPunct="1">
              <a:spcBef>
                <a:spcPct val="0"/>
              </a:spcBef>
              <a:spcAft>
                <a:spcPct val="0"/>
              </a:spcAft>
              <a:defRPr kumimoji="1" sz="2800" b="1">
                <a:solidFill>
                  <a:srgbClr val="003366"/>
                </a:solidFill>
                <a:latin typeface="ＭＳ Ｐゴシック" charset="0"/>
                <a:ea typeface="ＭＳ Ｐゴシック" charset="0"/>
                <a:cs typeface="ＭＳ Ｐゴシック" charset="0"/>
              </a:defRPr>
            </a:lvl4pPr>
            <a:lvl5pPr algn="l" rtl="0" eaLnBrk="1" fontAlgn="base" hangingPunct="1">
              <a:spcBef>
                <a:spcPct val="0"/>
              </a:spcBef>
              <a:spcAft>
                <a:spcPct val="0"/>
              </a:spcAft>
              <a:defRPr kumimoji="1" sz="2800" b="1">
                <a:solidFill>
                  <a:srgbClr val="003366"/>
                </a:solidFill>
                <a:latin typeface="ＭＳ Ｐゴシック" charset="0"/>
                <a:ea typeface="ＭＳ Ｐゴシック" charset="0"/>
                <a:cs typeface="ＭＳ Ｐゴシック" charset="0"/>
              </a:defRPr>
            </a:lvl5pPr>
            <a:lvl6pPr marL="457200" algn="l" rtl="0" eaLnBrk="1" fontAlgn="base" hangingPunct="1">
              <a:spcBef>
                <a:spcPct val="0"/>
              </a:spcBef>
              <a:spcAft>
                <a:spcPct val="0"/>
              </a:spcAft>
              <a:defRPr kumimoji="1" sz="2800" b="1">
                <a:solidFill>
                  <a:srgbClr val="003366"/>
                </a:solidFill>
                <a:latin typeface="ＭＳ Ｐゴシック" charset="0"/>
                <a:ea typeface="ＭＳ Ｐゴシック" charset="0"/>
                <a:cs typeface="ＭＳ Ｐゴシック" charset="0"/>
              </a:defRPr>
            </a:lvl6pPr>
            <a:lvl7pPr marL="914400" algn="l" rtl="0" eaLnBrk="1" fontAlgn="base" hangingPunct="1">
              <a:spcBef>
                <a:spcPct val="0"/>
              </a:spcBef>
              <a:spcAft>
                <a:spcPct val="0"/>
              </a:spcAft>
              <a:defRPr kumimoji="1" sz="2800" b="1">
                <a:solidFill>
                  <a:srgbClr val="003366"/>
                </a:solidFill>
                <a:latin typeface="ＭＳ Ｐゴシック" charset="0"/>
                <a:ea typeface="ＭＳ Ｐゴシック" charset="0"/>
                <a:cs typeface="ＭＳ Ｐゴシック" charset="0"/>
              </a:defRPr>
            </a:lvl7pPr>
            <a:lvl8pPr marL="1371600" algn="l" rtl="0" eaLnBrk="1" fontAlgn="base" hangingPunct="1">
              <a:spcBef>
                <a:spcPct val="0"/>
              </a:spcBef>
              <a:spcAft>
                <a:spcPct val="0"/>
              </a:spcAft>
              <a:defRPr kumimoji="1" sz="2800" b="1">
                <a:solidFill>
                  <a:srgbClr val="003366"/>
                </a:solidFill>
                <a:latin typeface="ＭＳ Ｐゴシック" charset="0"/>
                <a:ea typeface="ＭＳ Ｐゴシック" charset="0"/>
                <a:cs typeface="ＭＳ Ｐゴシック" charset="0"/>
              </a:defRPr>
            </a:lvl8pPr>
            <a:lvl9pPr marL="1828800" algn="l" rtl="0" eaLnBrk="1" fontAlgn="base" hangingPunct="1">
              <a:spcBef>
                <a:spcPct val="0"/>
              </a:spcBef>
              <a:spcAft>
                <a:spcPct val="0"/>
              </a:spcAft>
              <a:defRPr kumimoji="1" sz="2800" b="1">
                <a:solidFill>
                  <a:srgbClr val="003366"/>
                </a:solidFill>
                <a:latin typeface="ＭＳ Ｐゴシック" charset="0"/>
                <a:ea typeface="ＭＳ Ｐゴシック" charset="0"/>
                <a:cs typeface="ＭＳ Ｐゴシック" charset="0"/>
              </a:defRPr>
            </a:lvl9pPr>
          </a:lstStyle>
          <a:p>
            <a:pPr>
              <a:defRPr/>
            </a:pPr>
            <a:endParaRPr lang="ja-JP" altLang="en-US" kern="0" dirty="0" smtClean="0"/>
          </a:p>
        </p:txBody>
      </p:sp>
      <p:sp>
        <p:nvSpPr>
          <p:cNvPr id="3" name="タイトル 2"/>
          <p:cNvSpPr>
            <a:spLocks noGrp="1"/>
          </p:cNvSpPr>
          <p:nvPr>
            <p:ph type="title"/>
          </p:nvPr>
        </p:nvSpPr>
        <p:spPr>
          <a:xfrm>
            <a:off x="0" y="188640"/>
            <a:ext cx="9144000" cy="457200"/>
          </a:xfrm>
        </p:spPr>
        <p:txBody>
          <a:bodyPr>
            <a:noAutofit/>
          </a:bodyPr>
          <a:lstStyle/>
          <a:p>
            <a:pPr>
              <a:lnSpc>
                <a:spcPct val="80000"/>
              </a:lnSpc>
            </a:pPr>
            <a:r>
              <a:rPr lang="en-US" altLang="ja-JP" sz="2800" b="1" dirty="0" smtClean="0"/>
              <a:t>Development of all-solid ceramic buttery based on new super ionic conductor</a:t>
            </a:r>
            <a:endParaRPr kumimoji="1" lang="ja-JP" altLang="en-US" sz="2800" b="1" dirty="0"/>
          </a:p>
        </p:txBody>
      </p:sp>
      <p:grpSp>
        <p:nvGrpSpPr>
          <p:cNvPr id="7" name="図形グループ 6"/>
          <p:cNvGrpSpPr>
            <a:grpSpLocks noChangeAspect="1"/>
          </p:cNvGrpSpPr>
          <p:nvPr/>
        </p:nvGrpSpPr>
        <p:grpSpPr>
          <a:xfrm>
            <a:off x="0" y="869810"/>
            <a:ext cx="8892480" cy="5179508"/>
            <a:chOff x="1784649" y="401359"/>
            <a:chExt cx="11791201" cy="6339588"/>
          </a:xfrm>
        </p:grpSpPr>
        <p:grpSp>
          <p:nvGrpSpPr>
            <p:cNvPr id="8" name="図形グループ 7"/>
            <p:cNvGrpSpPr/>
            <p:nvPr/>
          </p:nvGrpSpPr>
          <p:grpSpPr>
            <a:xfrm>
              <a:off x="1784649" y="401359"/>
              <a:ext cx="6639515" cy="6308793"/>
              <a:chOff x="1784648" y="543591"/>
              <a:chExt cx="6639512" cy="6308796"/>
            </a:xfrm>
          </p:grpSpPr>
          <p:grpSp>
            <p:nvGrpSpPr>
              <p:cNvPr id="18" name="図形グループ 17"/>
              <p:cNvGrpSpPr/>
              <p:nvPr/>
            </p:nvGrpSpPr>
            <p:grpSpPr>
              <a:xfrm>
                <a:off x="1784648" y="690912"/>
                <a:ext cx="6344733" cy="6161475"/>
                <a:chOff x="1770122" y="1033969"/>
                <a:chExt cx="5856677" cy="6161475"/>
              </a:xfrm>
            </p:grpSpPr>
            <p:grpSp>
              <p:nvGrpSpPr>
                <p:cNvPr id="20" name="図形グループ 19"/>
                <p:cNvGrpSpPr>
                  <a:grpSpLocks noChangeAspect="1"/>
                </p:cNvGrpSpPr>
                <p:nvPr/>
              </p:nvGrpSpPr>
              <p:grpSpPr>
                <a:xfrm>
                  <a:off x="1770122" y="1033969"/>
                  <a:ext cx="4635057" cy="6161475"/>
                  <a:chOff x="928186" y="320543"/>
                  <a:chExt cx="4897108" cy="6506440"/>
                </a:xfrm>
              </p:grpSpPr>
              <p:pic>
                <p:nvPicPr>
                  <p:cNvPr id="38" name="図 37" descr="Layout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127" y="320543"/>
                    <a:ext cx="4583866" cy="6506440"/>
                  </a:xfrm>
                  <a:prstGeom prst="rect">
                    <a:avLst/>
                  </a:prstGeom>
                  <a:noFill/>
                </p:spPr>
              </p:pic>
              <p:sp>
                <p:nvSpPr>
                  <p:cNvPr id="39" name="円/楕円 38"/>
                  <p:cNvSpPr/>
                  <p:nvPr/>
                </p:nvSpPr>
                <p:spPr>
                  <a:xfrm rot="504950">
                    <a:off x="1966777" y="1713288"/>
                    <a:ext cx="1403013" cy="4210113"/>
                  </a:xfrm>
                  <a:prstGeom prst="ellipse">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dirty="0">
                      <a:solidFill>
                        <a:srgbClr val="FFFFFF"/>
                      </a:solidFill>
                      <a:latin typeface="Arial"/>
                      <a:ea typeface="ＭＳ Ｐゴシック"/>
                    </a:endParaRPr>
                  </a:p>
                </p:txBody>
              </p:sp>
              <p:sp>
                <p:nvSpPr>
                  <p:cNvPr id="40" name="円/楕円 39"/>
                  <p:cNvSpPr/>
                  <p:nvPr/>
                </p:nvSpPr>
                <p:spPr>
                  <a:xfrm rot="4124382">
                    <a:off x="3795547" y="1458060"/>
                    <a:ext cx="482886" cy="1834291"/>
                  </a:xfrm>
                  <a:prstGeom prst="ellipse">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srgbClr val="FFFFFF"/>
                      </a:solidFill>
                      <a:latin typeface="Arial"/>
                      <a:ea typeface="ＭＳ Ｐゴシック"/>
                    </a:endParaRPr>
                  </a:p>
                </p:txBody>
              </p:sp>
              <p:sp>
                <p:nvSpPr>
                  <p:cNvPr id="41" name="円/楕円 40"/>
                  <p:cNvSpPr/>
                  <p:nvPr/>
                </p:nvSpPr>
                <p:spPr>
                  <a:xfrm rot="3151771">
                    <a:off x="3126906" y="3531729"/>
                    <a:ext cx="793843" cy="2844049"/>
                  </a:xfrm>
                  <a:prstGeom prst="ellipse">
                    <a:avLst/>
                  </a:prstGeom>
                  <a:solidFill>
                    <a:srgbClr val="0080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srgbClr val="FFFFFF"/>
                      </a:solidFill>
                      <a:latin typeface="Arial"/>
                      <a:ea typeface="ＭＳ Ｐゴシック"/>
                    </a:endParaRPr>
                  </a:p>
                </p:txBody>
              </p:sp>
              <p:sp>
                <p:nvSpPr>
                  <p:cNvPr id="42" name="円/楕円 41"/>
                  <p:cNvSpPr/>
                  <p:nvPr/>
                </p:nvSpPr>
                <p:spPr>
                  <a:xfrm rot="5400000">
                    <a:off x="4544616" y="1231127"/>
                    <a:ext cx="1609759" cy="951596"/>
                  </a:xfrm>
                  <a:prstGeom prst="ellipse">
                    <a:avLst/>
                  </a:prstGeom>
                  <a:solidFill>
                    <a:srgbClr val="FF00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srgbClr val="FFFFFF"/>
                      </a:solidFill>
                      <a:latin typeface="Arial"/>
                      <a:ea typeface="ＭＳ Ｐゴシック"/>
                    </a:endParaRPr>
                  </a:p>
                </p:txBody>
              </p:sp>
              <p:sp>
                <p:nvSpPr>
                  <p:cNvPr id="43" name="テキスト ボックス 42"/>
                  <p:cNvSpPr txBox="1"/>
                  <p:nvPr/>
                </p:nvSpPr>
                <p:spPr>
                  <a:xfrm>
                    <a:off x="2621619" y="4180565"/>
                    <a:ext cx="736317" cy="318241"/>
                  </a:xfrm>
                  <a:prstGeom prst="rect">
                    <a:avLst/>
                  </a:prstGeom>
                  <a:noFill/>
                </p:spPr>
                <p:txBody>
                  <a:bodyPr wrap="none" rtlCol="0">
                    <a:spAutoFit/>
                  </a:bodyPr>
                  <a:lstStyle/>
                  <a:p>
                    <a:pPr fontAlgn="base">
                      <a:spcBef>
                        <a:spcPct val="0"/>
                      </a:spcBef>
                      <a:spcAft>
                        <a:spcPct val="0"/>
                      </a:spcAft>
                    </a:pPr>
                    <a:r>
                      <a:rPr lang="en-US" altLang="ja-JP" sz="1000" dirty="0" smtClean="0">
                        <a:solidFill>
                          <a:srgbClr val="FF0000"/>
                        </a:solidFill>
                        <a:latin typeface="Calibri"/>
                        <a:ea typeface="ＭＳ Ｐゴシック"/>
                        <a:cs typeface="Osaka"/>
                      </a:rPr>
                      <a:t>Li</a:t>
                    </a:r>
                    <a:r>
                      <a:rPr lang="en-US" altLang="ja-JP" sz="1000" baseline="-25000" dirty="0" smtClean="0">
                        <a:solidFill>
                          <a:srgbClr val="FF0000"/>
                        </a:solidFill>
                        <a:latin typeface="Calibri"/>
                        <a:ea typeface="ＭＳ Ｐゴシック"/>
                        <a:cs typeface="Osaka"/>
                      </a:rPr>
                      <a:t>2</a:t>
                    </a:r>
                    <a:r>
                      <a:rPr lang="en-US" altLang="ja-JP" sz="1000" dirty="0" smtClean="0">
                        <a:solidFill>
                          <a:srgbClr val="FF0000"/>
                        </a:solidFill>
                        <a:latin typeface="Calibri"/>
                        <a:ea typeface="ＭＳ Ｐゴシック"/>
                        <a:cs typeface="Osaka"/>
                      </a:rPr>
                      <a:t>MCl</a:t>
                    </a:r>
                    <a:r>
                      <a:rPr lang="en-US" altLang="ja-JP" sz="1000" baseline="-25000" dirty="0" smtClean="0">
                        <a:solidFill>
                          <a:srgbClr val="FF0000"/>
                        </a:solidFill>
                        <a:latin typeface="Calibri"/>
                        <a:ea typeface="ＭＳ Ｐゴシック"/>
                        <a:cs typeface="Osaka"/>
                      </a:rPr>
                      <a:t>4</a:t>
                    </a:r>
                    <a:endParaRPr lang="ja-JP" altLang="en-US" sz="1000" baseline="-25000" dirty="0">
                      <a:solidFill>
                        <a:srgbClr val="FF0000"/>
                      </a:solidFill>
                      <a:latin typeface="Calibri"/>
                      <a:ea typeface="ＭＳ Ｐゴシック"/>
                      <a:cs typeface="Osaka"/>
                    </a:endParaRPr>
                  </a:p>
                </p:txBody>
              </p:sp>
              <p:sp>
                <p:nvSpPr>
                  <p:cNvPr id="44" name="正方形/長方形 43"/>
                  <p:cNvSpPr/>
                  <p:nvPr/>
                </p:nvSpPr>
                <p:spPr>
                  <a:xfrm>
                    <a:off x="4606149" y="3102817"/>
                    <a:ext cx="72000" cy="72000"/>
                  </a:xfrm>
                  <a:prstGeom prst="rect">
                    <a:avLst/>
                  </a:prstGeom>
                  <a:solidFill>
                    <a:schemeClr val="bg2">
                      <a:lumMod val="50000"/>
                    </a:schemeClr>
                  </a:solidFill>
                  <a:ln>
                    <a:solidFill>
                      <a:schemeClr val="bg2">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endParaRPr lang="ja-JP" altLang="en-US" sz="2400">
                      <a:solidFill>
                        <a:srgbClr val="EEECE1">
                          <a:lumMod val="75000"/>
                        </a:srgbClr>
                      </a:solidFill>
                      <a:latin typeface="Calibri"/>
                      <a:ea typeface="ＭＳ Ｐゴシック"/>
                    </a:endParaRPr>
                  </a:p>
                </p:txBody>
              </p:sp>
              <p:sp>
                <p:nvSpPr>
                  <p:cNvPr id="45" name="テキスト ボックス 44"/>
                  <p:cNvSpPr txBox="1"/>
                  <p:nvPr/>
                </p:nvSpPr>
                <p:spPr>
                  <a:xfrm>
                    <a:off x="4252921" y="3174816"/>
                    <a:ext cx="1088234" cy="318241"/>
                  </a:xfrm>
                  <a:prstGeom prst="rect">
                    <a:avLst/>
                  </a:prstGeom>
                  <a:noFill/>
                </p:spPr>
                <p:txBody>
                  <a:bodyPr wrap="none" rtlCol="0">
                    <a:spAutoFit/>
                  </a:bodyPr>
                  <a:lstStyle/>
                  <a:p>
                    <a:pPr fontAlgn="base">
                      <a:spcBef>
                        <a:spcPct val="0"/>
                      </a:spcBef>
                      <a:spcAft>
                        <a:spcPct val="0"/>
                      </a:spcAft>
                    </a:pPr>
                    <a:r>
                      <a:rPr lang="en-US" altLang="ja-JP" sz="1000" b="1" dirty="0" smtClean="0">
                        <a:solidFill>
                          <a:srgbClr val="EEECE1">
                            <a:lumMod val="50000"/>
                          </a:srgbClr>
                        </a:solidFill>
                        <a:latin typeface="ＭＳ Ｐゴシック"/>
                        <a:ea typeface="Osaka"/>
                        <a:cs typeface="Osaka"/>
                      </a:rPr>
                      <a:t>Li</a:t>
                    </a:r>
                    <a:r>
                      <a:rPr lang="en-US" altLang="ja-JP" sz="800" b="1" dirty="0" smtClean="0">
                        <a:solidFill>
                          <a:srgbClr val="EEECE1">
                            <a:lumMod val="50000"/>
                          </a:srgbClr>
                        </a:solidFill>
                        <a:latin typeface="ＭＳ Ｐゴシック"/>
                        <a:ea typeface="Osaka"/>
                        <a:cs typeface="Osaka"/>
                      </a:rPr>
                      <a:t>7</a:t>
                    </a:r>
                    <a:r>
                      <a:rPr lang="en-US" altLang="ja-JP" sz="1000" b="1" dirty="0" smtClean="0">
                        <a:solidFill>
                          <a:srgbClr val="EEECE1">
                            <a:lumMod val="50000"/>
                          </a:srgbClr>
                        </a:solidFill>
                        <a:latin typeface="ＭＳ Ｐゴシック"/>
                        <a:ea typeface="Osaka"/>
                        <a:cs typeface="Osaka"/>
                      </a:rPr>
                      <a:t>La</a:t>
                    </a:r>
                    <a:r>
                      <a:rPr lang="en-US" altLang="ja-JP" sz="800" b="1" dirty="0" smtClean="0">
                        <a:solidFill>
                          <a:srgbClr val="EEECE1">
                            <a:lumMod val="50000"/>
                          </a:srgbClr>
                        </a:solidFill>
                        <a:latin typeface="ＭＳ Ｐゴシック"/>
                        <a:ea typeface="Osaka"/>
                        <a:cs typeface="Osaka"/>
                      </a:rPr>
                      <a:t>3</a:t>
                    </a:r>
                    <a:r>
                      <a:rPr lang="en-US" altLang="ja-JP" sz="1000" b="1" dirty="0" smtClean="0">
                        <a:solidFill>
                          <a:srgbClr val="EEECE1">
                            <a:lumMod val="50000"/>
                          </a:srgbClr>
                        </a:solidFill>
                        <a:latin typeface="ＭＳ Ｐゴシック"/>
                        <a:ea typeface="Osaka"/>
                        <a:cs typeface="Osaka"/>
                      </a:rPr>
                      <a:t>Zr</a:t>
                    </a:r>
                    <a:r>
                      <a:rPr lang="en-US" altLang="ja-JP" sz="800" b="1" dirty="0" smtClean="0">
                        <a:solidFill>
                          <a:srgbClr val="EEECE1">
                            <a:lumMod val="50000"/>
                          </a:srgbClr>
                        </a:solidFill>
                        <a:latin typeface="ＭＳ Ｐゴシック"/>
                        <a:ea typeface="Osaka"/>
                        <a:cs typeface="Osaka"/>
                      </a:rPr>
                      <a:t>2</a:t>
                    </a:r>
                    <a:r>
                      <a:rPr lang="en-US" altLang="ja-JP" sz="1000" b="1" dirty="0" smtClean="0">
                        <a:solidFill>
                          <a:srgbClr val="EEECE1">
                            <a:lumMod val="50000"/>
                          </a:srgbClr>
                        </a:solidFill>
                        <a:latin typeface="ＭＳ Ｐゴシック"/>
                        <a:ea typeface="Osaka"/>
                        <a:cs typeface="Osaka"/>
                      </a:rPr>
                      <a:t>O</a:t>
                    </a:r>
                    <a:r>
                      <a:rPr lang="en-US" altLang="ja-JP" sz="800" b="1" dirty="0" smtClean="0">
                        <a:solidFill>
                          <a:srgbClr val="EEECE1">
                            <a:lumMod val="50000"/>
                          </a:srgbClr>
                        </a:solidFill>
                        <a:latin typeface="ＭＳ Ｐゴシック"/>
                        <a:ea typeface="Osaka"/>
                        <a:cs typeface="Osaka"/>
                      </a:rPr>
                      <a:t>12</a:t>
                    </a:r>
                    <a:endParaRPr lang="ja-JP" altLang="en-US" sz="800" b="1" dirty="0">
                      <a:solidFill>
                        <a:srgbClr val="EEECE1">
                          <a:lumMod val="50000"/>
                        </a:srgbClr>
                      </a:solidFill>
                      <a:latin typeface="ＭＳ Ｐゴシック"/>
                      <a:ea typeface="Osaka"/>
                      <a:cs typeface="Osaka"/>
                    </a:endParaRPr>
                  </a:p>
                </p:txBody>
              </p:sp>
              <p:sp>
                <p:nvSpPr>
                  <p:cNvPr id="46" name="テキスト ボックス 45"/>
                  <p:cNvSpPr txBox="1"/>
                  <p:nvPr/>
                </p:nvSpPr>
                <p:spPr>
                  <a:xfrm>
                    <a:off x="3647433" y="5136946"/>
                    <a:ext cx="1239788" cy="318241"/>
                  </a:xfrm>
                  <a:prstGeom prst="rect">
                    <a:avLst/>
                  </a:prstGeom>
                  <a:noFill/>
                </p:spPr>
                <p:txBody>
                  <a:bodyPr wrap="none" rtlCol="0">
                    <a:spAutoFit/>
                  </a:bodyPr>
                  <a:lstStyle/>
                  <a:p>
                    <a:pPr fontAlgn="base">
                      <a:spcBef>
                        <a:spcPct val="0"/>
                      </a:spcBef>
                      <a:spcAft>
                        <a:spcPct val="0"/>
                      </a:spcAft>
                    </a:pPr>
                    <a:r>
                      <a:rPr lang="en-US" altLang="ja-JP" sz="1000" b="1" dirty="0" smtClean="0">
                        <a:solidFill>
                          <a:srgbClr val="EEECE1">
                            <a:lumMod val="50000"/>
                          </a:srgbClr>
                        </a:solidFill>
                        <a:latin typeface="ＭＳ Ｐゴシック"/>
                        <a:ea typeface="Osaka"/>
                        <a:cs typeface="Franklin Gothic Medium"/>
                      </a:rPr>
                      <a:t>LI</a:t>
                    </a:r>
                    <a:r>
                      <a:rPr lang="en-US" altLang="ja-JP" sz="800" b="1" dirty="0" smtClean="0">
                        <a:solidFill>
                          <a:srgbClr val="EEECE1">
                            <a:lumMod val="50000"/>
                          </a:srgbClr>
                        </a:solidFill>
                        <a:latin typeface="ＭＳ Ｐゴシック"/>
                        <a:ea typeface="Osaka"/>
                        <a:cs typeface="Franklin Gothic Medium"/>
                      </a:rPr>
                      <a:t>3.3</a:t>
                    </a:r>
                    <a:r>
                      <a:rPr lang="en-US" altLang="ja-JP" sz="1000" b="1" dirty="0" smtClean="0">
                        <a:solidFill>
                          <a:srgbClr val="EEECE1">
                            <a:lumMod val="50000"/>
                          </a:srgbClr>
                        </a:solidFill>
                        <a:latin typeface="ＭＳ Ｐゴシック"/>
                        <a:ea typeface="Osaka"/>
                        <a:cs typeface="Franklin Gothic Medium"/>
                      </a:rPr>
                      <a:t>PO</a:t>
                    </a:r>
                    <a:r>
                      <a:rPr lang="en-US" altLang="ja-JP" sz="800" b="1" dirty="0" smtClean="0">
                        <a:solidFill>
                          <a:srgbClr val="EEECE1">
                            <a:lumMod val="50000"/>
                          </a:srgbClr>
                        </a:solidFill>
                        <a:latin typeface="ＭＳ Ｐゴシック"/>
                        <a:ea typeface="Osaka"/>
                        <a:cs typeface="Franklin Gothic Medium"/>
                      </a:rPr>
                      <a:t>3.9</a:t>
                    </a:r>
                    <a:r>
                      <a:rPr lang="en-US" altLang="ja-JP" sz="1000" b="1" dirty="0" smtClean="0">
                        <a:solidFill>
                          <a:srgbClr val="EEECE1">
                            <a:lumMod val="50000"/>
                          </a:srgbClr>
                        </a:solidFill>
                        <a:latin typeface="ＭＳ Ｐゴシック"/>
                        <a:ea typeface="Osaka"/>
                        <a:cs typeface="Franklin Gothic Medium"/>
                      </a:rPr>
                      <a:t>N</a:t>
                    </a:r>
                    <a:r>
                      <a:rPr lang="en-US" altLang="ja-JP" sz="800" b="1" dirty="0" smtClean="0">
                        <a:solidFill>
                          <a:srgbClr val="EEECE1">
                            <a:lumMod val="50000"/>
                          </a:srgbClr>
                        </a:solidFill>
                        <a:latin typeface="ＭＳ Ｐゴシック"/>
                        <a:ea typeface="Osaka"/>
                        <a:cs typeface="Franklin Gothic Medium"/>
                      </a:rPr>
                      <a:t>0.17</a:t>
                    </a:r>
                    <a:endParaRPr lang="ja-JP" altLang="en-US" sz="800" b="1" dirty="0">
                      <a:solidFill>
                        <a:srgbClr val="EEECE1">
                          <a:lumMod val="50000"/>
                        </a:srgbClr>
                      </a:solidFill>
                      <a:latin typeface="ＭＳ Ｐゴシック"/>
                      <a:ea typeface="Osaka"/>
                      <a:cs typeface="Franklin Gothic Medium"/>
                    </a:endParaRPr>
                  </a:p>
                </p:txBody>
              </p:sp>
              <p:sp>
                <p:nvSpPr>
                  <p:cNvPr id="47" name="正方形/長方形 46"/>
                  <p:cNvSpPr/>
                  <p:nvPr/>
                </p:nvSpPr>
                <p:spPr>
                  <a:xfrm>
                    <a:off x="3557833" y="5188057"/>
                    <a:ext cx="72000" cy="72000"/>
                  </a:xfrm>
                  <a:prstGeom prst="rect">
                    <a:avLst/>
                  </a:prstGeom>
                  <a:solidFill>
                    <a:schemeClr val="bg2">
                      <a:lumMod val="50000"/>
                    </a:schemeClr>
                  </a:solidFill>
                  <a:ln>
                    <a:solidFill>
                      <a:schemeClr val="bg2">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endParaRPr lang="ja-JP" altLang="en-US" sz="2400">
                      <a:solidFill>
                        <a:srgbClr val="EEECE1">
                          <a:lumMod val="75000"/>
                        </a:srgbClr>
                      </a:solidFill>
                      <a:latin typeface="Calibri"/>
                      <a:ea typeface="ＭＳ Ｐゴシック"/>
                    </a:endParaRPr>
                  </a:p>
                </p:txBody>
              </p:sp>
              <p:sp>
                <p:nvSpPr>
                  <p:cNvPr id="48" name="テキスト ボックス 47"/>
                  <p:cNvSpPr txBox="1"/>
                  <p:nvPr/>
                </p:nvSpPr>
                <p:spPr>
                  <a:xfrm>
                    <a:off x="1754817" y="1263608"/>
                    <a:ext cx="1055570" cy="517143"/>
                  </a:xfrm>
                  <a:prstGeom prst="rect">
                    <a:avLst/>
                  </a:prstGeom>
                  <a:noFill/>
                </p:spPr>
                <p:txBody>
                  <a:bodyPr wrap="none" rtlCol="0">
                    <a:spAutoFit/>
                  </a:bodyPr>
                  <a:lstStyle/>
                  <a:p>
                    <a:pPr fontAlgn="base">
                      <a:spcBef>
                        <a:spcPct val="0"/>
                      </a:spcBef>
                      <a:spcAft>
                        <a:spcPct val="0"/>
                      </a:spcAft>
                    </a:pPr>
                    <a:r>
                      <a:rPr lang="en-US" altLang="ja-JP" sz="1000" b="1" dirty="0">
                        <a:solidFill>
                          <a:srgbClr val="008000"/>
                        </a:solidFill>
                        <a:latin typeface="ＭＳ Ｐゴシック"/>
                        <a:ea typeface="ＭＳ Ｐゴシック"/>
                        <a:cs typeface="Osaka"/>
                      </a:rPr>
                      <a:t>β-alumina </a:t>
                    </a:r>
                    <a:endParaRPr lang="en-US" altLang="ja-JP" sz="1000" b="1" dirty="0" smtClean="0">
                      <a:solidFill>
                        <a:srgbClr val="008000"/>
                      </a:solidFill>
                      <a:latin typeface="ＭＳ Ｐゴシック"/>
                      <a:ea typeface="ＭＳ Ｐゴシック"/>
                      <a:cs typeface="Osaka"/>
                    </a:endParaRPr>
                  </a:p>
                  <a:p>
                    <a:pPr fontAlgn="base">
                      <a:spcBef>
                        <a:spcPct val="0"/>
                      </a:spcBef>
                      <a:spcAft>
                        <a:spcPct val="0"/>
                      </a:spcAft>
                    </a:pPr>
                    <a:r>
                      <a:rPr lang="en-US" altLang="ja-JP" sz="1000" b="1" dirty="0" smtClean="0">
                        <a:solidFill>
                          <a:srgbClr val="008000"/>
                        </a:solidFill>
                        <a:latin typeface="ＭＳ Ｐゴシック"/>
                        <a:ea typeface="ＭＳ Ｐゴシック"/>
                        <a:cs typeface="Osaka"/>
                      </a:rPr>
                      <a:t>(</a:t>
                    </a:r>
                    <a:r>
                      <a:rPr lang="en-US" altLang="ja-JP" sz="1000" b="1" dirty="0">
                        <a:solidFill>
                          <a:srgbClr val="008000"/>
                        </a:solidFill>
                        <a:latin typeface="ＭＳ Ｐゴシック"/>
                        <a:ea typeface="ＭＳ Ｐゴシック"/>
                        <a:cs typeface="Osaka"/>
                      </a:rPr>
                      <a:t>NaAl</a:t>
                    </a:r>
                    <a:r>
                      <a:rPr lang="en-US" altLang="ja-JP" sz="800" b="1" dirty="0">
                        <a:solidFill>
                          <a:srgbClr val="008000"/>
                        </a:solidFill>
                        <a:latin typeface="ＭＳ Ｐゴシック"/>
                        <a:ea typeface="ＭＳ Ｐゴシック"/>
                        <a:cs typeface="Osaka"/>
                      </a:rPr>
                      <a:t>11</a:t>
                    </a:r>
                    <a:r>
                      <a:rPr lang="en-US" altLang="ja-JP" sz="1000" b="1" dirty="0">
                        <a:solidFill>
                          <a:srgbClr val="008000"/>
                        </a:solidFill>
                        <a:latin typeface="ＭＳ Ｐゴシック"/>
                        <a:ea typeface="ＭＳ Ｐゴシック"/>
                        <a:cs typeface="Osaka"/>
                      </a:rPr>
                      <a:t>O</a:t>
                    </a:r>
                    <a:r>
                      <a:rPr lang="en-US" altLang="ja-JP" sz="800" b="1" dirty="0">
                        <a:solidFill>
                          <a:srgbClr val="008000"/>
                        </a:solidFill>
                        <a:latin typeface="ＭＳ Ｐゴシック"/>
                        <a:ea typeface="ＭＳ Ｐゴシック"/>
                        <a:cs typeface="Osaka"/>
                      </a:rPr>
                      <a:t>17</a:t>
                    </a:r>
                    <a:r>
                      <a:rPr lang="en-US" altLang="ja-JP" sz="1000" b="1" dirty="0">
                        <a:solidFill>
                          <a:srgbClr val="008000"/>
                        </a:solidFill>
                        <a:latin typeface="ＭＳ Ｐゴシック"/>
                        <a:ea typeface="ＭＳ Ｐゴシック"/>
                        <a:cs typeface="Osaka"/>
                      </a:rPr>
                      <a:t>)</a:t>
                    </a:r>
                    <a:r>
                      <a:rPr lang="ja-JP" altLang="ja-JP" sz="1000" b="1" dirty="0">
                        <a:solidFill>
                          <a:srgbClr val="008000"/>
                        </a:solidFill>
                        <a:latin typeface="ＭＳ Ｐゴシック"/>
                        <a:ea typeface="ＭＳ Ｐゴシック"/>
                        <a:cs typeface="Osaka"/>
                      </a:rPr>
                      <a:t> </a:t>
                    </a:r>
                    <a:endParaRPr lang="ja-JP" altLang="en-US" sz="800" b="1" dirty="0">
                      <a:solidFill>
                        <a:srgbClr val="008000"/>
                      </a:solidFill>
                      <a:latin typeface="ＭＳ Ｐゴシック"/>
                      <a:ea typeface="Osaka"/>
                      <a:cs typeface="Franklin Gothic Medium"/>
                    </a:endParaRPr>
                  </a:p>
                </p:txBody>
              </p:sp>
              <p:sp>
                <p:nvSpPr>
                  <p:cNvPr id="49" name="正方形/長方形 48"/>
                  <p:cNvSpPr/>
                  <p:nvPr/>
                </p:nvSpPr>
                <p:spPr>
                  <a:xfrm>
                    <a:off x="2002522" y="1191607"/>
                    <a:ext cx="72000" cy="72000"/>
                  </a:xfrm>
                  <a:prstGeom prst="rect">
                    <a:avLst/>
                  </a:prstGeom>
                  <a:solidFill>
                    <a:srgbClr val="008000"/>
                  </a:solidFill>
                  <a:ln>
                    <a:solidFill>
                      <a:srgbClr val="008000"/>
                    </a:solidFill>
                  </a:ln>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endParaRPr lang="ja-JP" altLang="en-US" sz="2400">
                      <a:solidFill>
                        <a:srgbClr val="008000"/>
                      </a:solidFill>
                      <a:latin typeface="Calibri"/>
                      <a:ea typeface="ＭＳ Ｐゴシック"/>
                    </a:endParaRPr>
                  </a:p>
                </p:txBody>
              </p:sp>
              <p:sp>
                <p:nvSpPr>
                  <p:cNvPr id="50" name="正方形/長方形 49"/>
                  <p:cNvSpPr/>
                  <p:nvPr/>
                </p:nvSpPr>
                <p:spPr>
                  <a:xfrm>
                    <a:off x="2307788" y="645657"/>
                    <a:ext cx="72000" cy="72000"/>
                  </a:xfrm>
                  <a:prstGeom prst="rect">
                    <a:avLst/>
                  </a:prstGeom>
                  <a:solidFill>
                    <a:srgbClr val="800000"/>
                  </a:solidFill>
                  <a:ln>
                    <a:solidFill>
                      <a:srgbClr val="8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endParaRPr lang="ja-JP" altLang="en-US" sz="2400">
                      <a:solidFill>
                        <a:srgbClr val="8064A2">
                          <a:lumMod val="75000"/>
                        </a:srgbClr>
                      </a:solidFill>
                      <a:latin typeface="Calibri"/>
                      <a:ea typeface="ＭＳ Ｐゴシック"/>
                    </a:endParaRPr>
                  </a:p>
                </p:txBody>
              </p:sp>
              <p:sp>
                <p:nvSpPr>
                  <p:cNvPr id="51" name="テキスト ボックス 50"/>
                  <p:cNvSpPr txBox="1"/>
                  <p:nvPr/>
                </p:nvSpPr>
                <p:spPr>
                  <a:xfrm>
                    <a:off x="928186" y="717657"/>
                    <a:ext cx="1877176" cy="517143"/>
                  </a:xfrm>
                  <a:prstGeom prst="rect">
                    <a:avLst/>
                  </a:prstGeom>
                  <a:noFill/>
                </p:spPr>
                <p:txBody>
                  <a:bodyPr wrap="none" rtlCol="0">
                    <a:spAutoFit/>
                  </a:bodyPr>
                  <a:lstStyle/>
                  <a:p>
                    <a:pPr fontAlgn="base">
                      <a:spcBef>
                        <a:spcPct val="0"/>
                      </a:spcBef>
                      <a:spcAft>
                        <a:spcPct val="0"/>
                      </a:spcAft>
                    </a:pPr>
                    <a:r>
                      <a:rPr lang="en-US" altLang="ja-JP" sz="1000" b="1" dirty="0" smtClean="0">
                        <a:solidFill>
                          <a:srgbClr val="008000"/>
                        </a:solidFill>
                        <a:latin typeface="ＭＳ Ｐゴシック"/>
                        <a:ea typeface="ＭＳ Ｐゴシック"/>
                        <a:cs typeface="Osaka"/>
                      </a:rPr>
                      <a:t>Single crystal β</a:t>
                    </a:r>
                    <a:r>
                      <a:rPr lang="en-US" altLang="ja-JP" sz="1000" b="1" dirty="0">
                        <a:solidFill>
                          <a:srgbClr val="008000"/>
                        </a:solidFill>
                        <a:latin typeface="ＭＳ Ｐゴシック"/>
                        <a:ea typeface="ＭＳ Ｐゴシック"/>
                        <a:cs typeface="Osaka"/>
                      </a:rPr>
                      <a:t>-</a:t>
                    </a:r>
                    <a:r>
                      <a:rPr lang="en-US" altLang="ja-JP" sz="1000" b="1" dirty="0" smtClean="0">
                        <a:solidFill>
                          <a:srgbClr val="008000"/>
                        </a:solidFill>
                        <a:latin typeface="ＭＳ Ｐゴシック"/>
                        <a:ea typeface="ＭＳ Ｐゴシック"/>
                        <a:cs typeface="Osaka"/>
                      </a:rPr>
                      <a:t>alumina</a:t>
                    </a:r>
                  </a:p>
                  <a:p>
                    <a:pPr fontAlgn="base">
                      <a:spcBef>
                        <a:spcPct val="0"/>
                      </a:spcBef>
                      <a:spcAft>
                        <a:spcPct val="0"/>
                      </a:spcAft>
                    </a:pPr>
                    <a:r>
                      <a:rPr lang="en-US" altLang="ja-JP" sz="1000" b="1" dirty="0" smtClean="0">
                        <a:solidFill>
                          <a:srgbClr val="008000"/>
                        </a:solidFill>
                        <a:latin typeface="ＭＳ Ｐゴシック"/>
                        <a:ea typeface="ＭＳ Ｐゴシック"/>
                        <a:cs typeface="Osaka"/>
                      </a:rPr>
                      <a:t> </a:t>
                    </a:r>
                    <a:r>
                      <a:rPr lang="en-US" altLang="ja-JP" sz="1000" b="1" dirty="0">
                        <a:solidFill>
                          <a:srgbClr val="008000"/>
                        </a:solidFill>
                        <a:latin typeface="ＭＳ Ｐゴシック"/>
                        <a:ea typeface="ＭＳ Ｐゴシック"/>
                        <a:cs typeface="Osaka"/>
                      </a:rPr>
                      <a:t>(NaAl</a:t>
                    </a:r>
                    <a:r>
                      <a:rPr lang="en-US" altLang="ja-JP" sz="800" b="1" dirty="0">
                        <a:solidFill>
                          <a:srgbClr val="008000"/>
                        </a:solidFill>
                        <a:latin typeface="ＭＳ Ｐゴシック"/>
                        <a:ea typeface="ＭＳ Ｐゴシック"/>
                        <a:cs typeface="Osaka"/>
                      </a:rPr>
                      <a:t>11</a:t>
                    </a:r>
                    <a:r>
                      <a:rPr lang="en-US" altLang="ja-JP" sz="1000" b="1" dirty="0">
                        <a:solidFill>
                          <a:srgbClr val="008000"/>
                        </a:solidFill>
                        <a:latin typeface="ＭＳ Ｐゴシック"/>
                        <a:ea typeface="ＭＳ Ｐゴシック"/>
                        <a:cs typeface="Osaka"/>
                      </a:rPr>
                      <a:t>O</a:t>
                    </a:r>
                    <a:r>
                      <a:rPr lang="en-US" altLang="ja-JP" sz="800" b="1" dirty="0">
                        <a:solidFill>
                          <a:srgbClr val="008000"/>
                        </a:solidFill>
                        <a:latin typeface="ＭＳ Ｐゴシック"/>
                        <a:ea typeface="ＭＳ Ｐゴシック"/>
                        <a:cs typeface="Osaka"/>
                      </a:rPr>
                      <a:t>17</a:t>
                    </a:r>
                    <a:r>
                      <a:rPr lang="en-US" altLang="ja-JP" sz="1000" b="1" dirty="0">
                        <a:solidFill>
                          <a:srgbClr val="008000"/>
                        </a:solidFill>
                        <a:latin typeface="ＭＳ Ｐゴシック"/>
                        <a:ea typeface="ＭＳ Ｐゴシック"/>
                        <a:cs typeface="Osaka"/>
                      </a:rPr>
                      <a:t>)</a:t>
                    </a:r>
                    <a:r>
                      <a:rPr lang="ja-JP" altLang="ja-JP" sz="1000" b="1" dirty="0">
                        <a:solidFill>
                          <a:srgbClr val="008000"/>
                        </a:solidFill>
                        <a:latin typeface="ＭＳ Ｐゴシック"/>
                        <a:ea typeface="ＭＳ Ｐゴシック"/>
                        <a:cs typeface="Osaka"/>
                      </a:rPr>
                      <a:t> </a:t>
                    </a:r>
                    <a:endParaRPr lang="ja-JP" altLang="en-US" sz="800" b="1" dirty="0">
                      <a:solidFill>
                        <a:srgbClr val="008000"/>
                      </a:solidFill>
                      <a:latin typeface="ＭＳ Ｐゴシック"/>
                      <a:ea typeface="Osaka"/>
                      <a:cs typeface="Franklin Gothic Medium"/>
                    </a:endParaRPr>
                  </a:p>
                </p:txBody>
              </p:sp>
              <p:sp>
                <p:nvSpPr>
                  <p:cNvPr id="52" name="正方形/長方形 51"/>
                  <p:cNvSpPr/>
                  <p:nvPr/>
                </p:nvSpPr>
                <p:spPr>
                  <a:xfrm>
                    <a:off x="2348114" y="784100"/>
                    <a:ext cx="72000" cy="72000"/>
                  </a:xfrm>
                  <a:prstGeom prst="rect">
                    <a:avLst/>
                  </a:prstGeom>
                  <a:solidFill>
                    <a:srgbClr val="008000"/>
                  </a:solidFill>
                  <a:ln>
                    <a:solidFill>
                      <a:srgbClr val="008000"/>
                    </a:solidFill>
                  </a:ln>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endParaRPr lang="ja-JP" altLang="en-US" sz="2400">
                      <a:solidFill>
                        <a:srgbClr val="008000"/>
                      </a:solidFill>
                      <a:latin typeface="Calibri"/>
                      <a:ea typeface="ＭＳ Ｐゴシック"/>
                    </a:endParaRPr>
                  </a:p>
                </p:txBody>
              </p:sp>
              <p:sp>
                <p:nvSpPr>
                  <p:cNvPr id="53" name="円/楕円 52"/>
                  <p:cNvSpPr/>
                  <p:nvPr/>
                </p:nvSpPr>
                <p:spPr>
                  <a:xfrm>
                    <a:off x="2571078" y="4342298"/>
                    <a:ext cx="69017" cy="73458"/>
                  </a:xfrm>
                  <a:prstGeom prst="ellipse">
                    <a:avLst/>
                  </a:prstGeom>
                  <a:solidFill>
                    <a:srgbClr val="9D3F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latin typeface="Calibri"/>
                      <a:ea typeface="ＭＳ Ｐゴシック"/>
                    </a:endParaRPr>
                  </a:p>
                </p:txBody>
              </p:sp>
            </p:grpSp>
            <p:grpSp>
              <p:nvGrpSpPr>
                <p:cNvPr id="21" name="図形グループ 20"/>
                <p:cNvGrpSpPr>
                  <a:grpSpLocks noChangeAspect="1"/>
                </p:cNvGrpSpPr>
                <p:nvPr/>
              </p:nvGrpSpPr>
              <p:grpSpPr>
                <a:xfrm>
                  <a:off x="2819712" y="2031521"/>
                  <a:ext cx="4807087" cy="3731519"/>
                  <a:chOff x="3142745" y="1347380"/>
                  <a:chExt cx="4798081" cy="3724529"/>
                </a:xfrm>
              </p:grpSpPr>
              <p:sp>
                <p:nvSpPr>
                  <p:cNvPr id="32" name="円/楕円 31"/>
                  <p:cNvSpPr/>
                  <p:nvPr/>
                </p:nvSpPr>
                <p:spPr>
                  <a:xfrm rot="4124382">
                    <a:off x="4793582" y="1393251"/>
                    <a:ext cx="456344" cy="1733468"/>
                  </a:xfrm>
                  <a:prstGeom prst="ellipse">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srgbClr val="FFFFFF"/>
                      </a:solidFill>
                      <a:latin typeface="Arial"/>
                      <a:ea typeface="ＭＳ Ｐゴシック"/>
                    </a:endParaRPr>
                  </a:p>
                </p:txBody>
              </p:sp>
              <p:sp>
                <p:nvSpPr>
                  <p:cNvPr id="33" name="円/楕円 32"/>
                  <p:cNvSpPr/>
                  <p:nvPr/>
                </p:nvSpPr>
                <p:spPr>
                  <a:xfrm rot="3151771">
                    <a:off x="4161693" y="3352942"/>
                    <a:ext cx="750210" cy="2687724"/>
                  </a:xfrm>
                  <a:prstGeom prst="ellipse">
                    <a:avLst/>
                  </a:prstGeom>
                  <a:solidFill>
                    <a:srgbClr val="0080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srgbClr val="FFFFFF"/>
                      </a:solidFill>
                      <a:latin typeface="Arial"/>
                      <a:ea typeface="ＭＳ Ｐゴシック"/>
                    </a:endParaRPr>
                  </a:p>
                </p:txBody>
              </p:sp>
              <p:sp>
                <p:nvSpPr>
                  <p:cNvPr id="34" name="テキスト ボックス 33"/>
                  <p:cNvSpPr txBox="1"/>
                  <p:nvPr/>
                </p:nvSpPr>
                <p:spPr>
                  <a:xfrm>
                    <a:off x="4825541" y="4415681"/>
                    <a:ext cx="2317132" cy="413606"/>
                  </a:xfrm>
                  <a:prstGeom prst="rect">
                    <a:avLst/>
                  </a:prstGeom>
                  <a:noFill/>
                </p:spPr>
                <p:txBody>
                  <a:bodyPr wrap="none" rtlCol="0">
                    <a:spAutoFit/>
                  </a:bodyPr>
                  <a:lstStyle/>
                  <a:p>
                    <a:pPr defTabSz="457200"/>
                    <a:r>
                      <a:rPr lang="en-US" altLang="ja-JP" sz="1600" b="1" i="1" dirty="0" smtClean="0">
                        <a:solidFill>
                          <a:srgbClr val="000000"/>
                        </a:solidFill>
                        <a:latin typeface="ＭＳ Ｐゴシック"/>
                        <a:ea typeface="ＭＳ Ｐゴシック"/>
                        <a:cs typeface="Osaka"/>
                      </a:rPr>
                      <a:t>Polymer Conductor</a:t>
                    </a:r>
                    <a:endParaRPr lang="ja-JP" altLang="en-US" sz="1600" b="1" i="1" dirty="0">
                      <a:solidFill>
                        <a:srgbClr val="000000"/>
                      </a:solidFill>
                      <a:latin typeface="ＭＳ Ｐゴシック"/>
                      <a:ea typeface="ＭＳ Ｐゴシック"/>
                      <a:cs typeface="Osaka"/>
                    </a:endParaRPr>
                  </a:p>
                </p:txBody>
              </p:sp>
              <p:sp>
                <p:nvSpPr>
                  <p:cNvPr id="35" name="テキスト ボックス 34"/>
                  <p:cNvSpPr txBox="1"/>
                  <p:nvPr/>
                </p:nvSpPr>
                <p:spPr>
                  <a:xfrm>
                    <a:off x="3142745" y="3428671"/>
                    <a:ext cx="2340204" cy="714411"/>
                  </a:xfrm>
                  <a:prstGeom prst="rect">
                    <a:avLst/>
                  </a:prstGeom>
                  <a:noFill/>
                </p:spPr>
                <p:txBody>
                  <a:bodyPr wrap="square" rtlCol="0">
                    <a:spAutoFit/>
                  </a:bodyPr>
                  <a:lstStyle/>
                  <a:p>
                    <a:pPr fontAlgn="base">
                      <a:spcBef>
                        <a:spcPct val="0"/>
                      </a:spcBef>
                      <a:spcAft>
                        <a:spcPct val="0"/>
                      </a:spcAft>
                    </a:pPr>
                    <a:r>
                      <a:rPr lang="en-US" altLang="ja-JP" sz="1600" b="1" i="1" dirty="0" smtClean="0">
                        <a:solidFill>
                          <a:srgbClr val="000000"/>
                        </a:solidFill>
                        <a:effectLst>
                          <a:outerShdw blurRad="38100" dist="38100" dir="2700000" algn="tl">
                            <a:srgbClr val="000000">
                              <a:alpha val="43137"/>
                            </a:srgbClr>
                          </a:outerShdw>
                        </a:effectLst>
                        <a:latin typeface="ＭＳ Ｐゴシック"/>
                        <a:ea typeface="ＭＳ Ｐゴシック"/>
                        <a:cs typeface="Osaka"/>
                      </a:rPr>
                      <a:t>First Generation Material Family</a:t>
                    </a:r>
                    <a:endParaRPr lang="ja-JP" altLang="en-US" sz="1600" b="1" i="1" dirty="0">
                      <a:solidFill>
                        <a:srgbClr val="000000"/>
                      </a:solidFill>
                      <a:effectLst>
                        <a:outerShdw blurRad="38100" dist="38100" dir="2700000" algn="tl">
                          <a:srgbClr val="000000">
                            <a:alpha val="43137"/>
                          </a:srgbClr>
                        </a:outerShdw>
                      </a:effectLst>
                      <a:latin typeface="Arial"/>
                      <a:ea typeface="ＭＳ Ｐゴシック"/>
                      <a:cs typeface="Osaka"/>
                    </a:endParaRPr>
                  </a:p>
                </p:txBody>
              </p:sp>
              <p:sp>
                <p:nvSpPr>
                  <p:cNvPr id="36" name="テキスト ボックス 35"/>
                  <p:cNvSpPr txBox="1"/>
                  <p:nvPr/>
                </p:nvSpPr>
                <p:spPr>
                  <a:xfrm>
                    <a:off x="4689644" y="2579866"/>
                    <a:ext cx="2488795" cy="1015215"/>
                  </a:xfrm>
                  <a:prstGeom prst="rect">
                    <a:avLst/>
                  </a:prstGeom>
                  <a:noFill/>
                </p:spPr>
                <p:txBody>
                  <a:bodyPr wrap="square" rtlCol="0">
                    <a:spAutoFit/>
                  </a:bodyPr>
                  <a:lstStyle/>
                  <a:p>
                    <a:pPr fontAlgn="base">
                      <a:spcBef>
                        <a:spcPct val="0"/>
                      </a:spcBef>
                      <a:spcAft>
                        <a:spcPct val="0"/>
                      </a:spcAft>
                    </a:pPr>
                    <a:r>
                      <a:rPr lang="en-US" altLang="ja-JP" sz="1600" b="1" i="1" dirty="0" smtClean="0">
                        <a:solidFill>
                          <a:srgbClr val="000000"/>
                        </a:solidFill>
                        <a:effectLst>
                          <a:outerShdw blurRad="38100" dist="38100" dir="2700000" algn="tl">
                            <a:srgbClr val="000000">
                              <a:alpha val="43137"/>
                            </a:srgbClr>
                          </a:outerShdw>
                        </a:effectLst>
                        <a:latin typeface="ＭＳ Ｐゴシック"/>
                        <a:ea typeface="ＭＳ Ｐゴシック"/>
                        <a:cs typeface="Osaka"/>
                      </a:rPr>
                      <a:t>Second </a:t>
                    </a:r>
                    <a:r>
                      <a:rPr lang="en-US" altLang="ja-JP" sz="1600" b="1" i="1" dirty="0">
                        <a:solidFill>
                          <a:srgbClr val="000000"/>
                        </a:solidFill>
                        <a:effectLst>
                          <a:outerShdw blurRad="38100" dist="38100" dir="2700000" algn="tl">
                            <a:srgbClr val="000000">
                              <a:alpha val="43137"/>
                            </a:srgbClr>
                          </a:outerShdw>
                        </a:effectLst>
                        <a:latin typeface="ＭＳ Ｐゴシック"/>
                        <a:ea typeface="ＭＳ Ｐゴシック"/>
                        <a:cs typeface="Osaka"/>
                      </a:rPr>
                      <a:t>Generation Material Family</a:t>
                    </a:r>
                    <a:endParaRPr lang="ja-JP" altLang="en-US" sz="1600" b="1" i="1" dirty="0">
                      <a:solidFill>
                        <a:srgbClr val="000000"/>
                      </a:solidFill>
                      <a:effectLst>
                        <a:outerShdw blurRad="38100" dist="38100" dir="2700000" algn="tl">
                          <a:srgbClr val="000000">
                            <a:alpha val="43137"/>
                          </a:srgbClr>
                        </a:outerShdw>
                      </a:effectLst>
                      <a:latin typeface="Arial"/>
                      <a:ea typeface="ＭＳ Ｐゴシック"/>
                      <a:cs typeface="Osaka"/>
                    </a:endParaRPr>
                  </a:p>
                  <a:p>
                    <a:pPr defTabSz="457200"/>
                    <a:endParaRPr lang="ja-JP" altLang="en-US" sz="1600" b="1" i="1" dirty="0">
                      <a:solidFill>
                        <a:srgbClr val="000000"/>
                      </a:solidFill>
                      <a:effectLst>
                        <a:outerShdw blurRad="38100" dist="38100" dir="2700000" algn="tl">
                          <a:srgbClr val="000000">
                            <a:alpha val="43137"/>
                          </a:srgbClr>
                        </a:outerShdw>
                      </a:effectLst>
                      <a:latin typeface="Arial"/>
                      <a:ea typeface="ＭＳ Ｐゴシック"/>
                      <a:cs typeface="Osaka"/>
                    </a:endParaRPr>
                  </a:p>
                </p:txBody>
              </p:sp>
              <p:sp>
                <p:nvSpPr>
                  <p:cNvPr id="37" name="テキスト ボックス 36"/>
                  <p:cNvSpPr txBox="1"/>
                  <p:nvPr/>
                </p:nvSpPr>
                <p:spPr>
                  <a:xfrm>
                    <a:off x="6156662" y="1347380"/>
                    <a:ext cx="1784164" cy="413606"/>
                  </a:xfrm>
                  <a:prstGeom prst="rect">
                    <a:avLst/>
                  </a:prstGeom>
                  <a:noFill/>
                </p:spPr>
                <p:txBody>
                  <a:bodyPr wrap="none" rtlCol="0">
                    <a:spAutoFit/>
                  </a:bodyPr>
                  <a:lstStyle/>
                  <a:p>
                    <a:pPr defTabSz="457200"/>
                    <a:r>
                      <a:rPr lang="en-US" altLang="ja-JP" sz="1600" b="1" i="1" dirty="0" smtClean="0">
                        <a:solidFill>
                          <a:srgbClr val="000000"/>
                        </a:solidFill>
                        <a:effectLst>
                          <a:outerShdw blurRad="38100" dist="38100" dir="2700000" algn="tl">
                            <a:srgbClr val="000000">
                              <a:alpha val="43137"/>
                            </a:srgbClr>
                          </a:outerShdw>
                        </a:effectLst>
                        <a:latin typeface="Arial"/>
                        <a:ea typeface="ＭＳ Ｐゴシック"/>
                        <a:cs typeface="Osaka"/>
                      </a:rPr>
                      <a:t>LGPS-family</a:t>
                    </a:r>
                    <a:endParaRPr lang="ja-JP" altLang="en-US" sz="1600" b="1" i="1" dirty="0">
                      <a:solidFill>
                        <a:srgbClr val="000000"/>
                      </a:solidFill>
                      <a:effectLst>
                        <a:outerShdw blurRad="38100" dist="38100" dir="2700000" algn="tl">
                          <a:srgbClr val="000000">
                            <a:alpha val="43137"/>
                          </a:srgbClr>
                        </a:outerShdw>
                      </a:effectLst>
                      <a:latin typeface="Arial"/>
                      <a:ea typeface="ＭＳ Ｐゴシック"/>
                      <a:cs typeface="Osaka"/>
                    </a:endParaRPr>
                  </a:p>
                </p:txBody>
              </p:sp>
            </p:grpSp>
            <p:cxnSp>
              <p:nvCxnSpPr>
                <p:cNvPr id="22" name="直線コネクタ 21"/>
                <p:cNvCxnSpPr/>
                <p:nvPr/>
              </p:nvCxnSpPr>
              <p:spPr bwMode="auto">
                <a:xfrm flipH="1">
                  <a:off x="4110645" y="2171403"/>
                  <a:ext cx="1196441" cy="0"/>
                </a:xfrm>
                <a:prstGeom prst="line">
                  <a:avLst/>
                </a:prstGeom>
                <a:ln w="127000" cmpd="sng">
                  <a:solidFill>
                    <a:schemeClr val="accent1">
                      <a:lumMod val="50000"/>
                      <a:alpha val="50000"/>
                    </a:schemeClr>
                  </a:solidFill>
                </a:ln>
              </p:spPr>
              <p:style>
                <a:lnRef idx="2">
                  <a:schemeClr val="accent1"/>
                </a:lnRef>
                <a:fillRef idx="0">
                  <a:schemeClr val="accent1"/>
                </a:fillRef>
                <a:effectRef idx="1">
                  <a:schemeClr val="accent1"/>
                </a:effectRef>
                <a:fontRef idx="minor">
                  <a:schemeClr val="tx1"/>
                </a:fontRef>
              </p:style>
            </p:cxnSp>
            <p:sp>
              <p:nvSpPr>
                <p:cNvPr id="23" name="Rectangle 10"/>
                <p:cNvSpPr>
                  <a:spLocks noChangeArrowheads="1"/>
                </p:cNvSpPr>
                <p:nvPr/>
              </p:nvSpPr>
              <p:spPr bwMode="auto">
                <a:xfrm>
                  <a:off x="3810092" y="2206121"/>
                  <a:ext cx="3067056" cy="414382"/>
                </a:xfrm>
                <a:prstGeom prst="rect">
                  <a:avLst/>
                </a:prstGeom>
                <a:noFill/>
                <a:ln w="9525">
                  <a:noFill/>
                  <a:miter lim="800000"/>
                  <a:headEnd/>
                  <a:tailEnd/>
                </a:ln>
              </p:spPr>
              <p:txBody>
                <a:bodyPr wrap="none">
                  <a:spAutoFit/>
                </a:bodyPr>
                <a:lstStyle/>
                <a:p>
                  <a:pPr defTabSz="457200">
                    <a:defRPr/>
                  </a:pPr>
                  <a:r>
                    <a:rPr lang="en-US" altLang="ja-JP" sz="1600" b="1" dirty="0" smtClean="0">
                      <a:solidFill>
                        <a:srgbClr val="3C8C93"/>
                      </a:solidFill>
                      <a:effectLst>
                        <a:outerShdw blurRad="38100" dist="38100" dir="2700000" algn="tl">
                          <a:srgbClr val="DDDDDD"/>
                        </a:outerShdw>
                      </a:effectLst>
                      <a:latin typeface="ＭＳ Ｐゴシック"/>
                      <a:ea typeface="ＭＳ Ｐゴシック"/>
                      <a:cs typeface="ＤＨＰ平成ゴシックW5" charset="0"/>
                    </a:rPr>
                    <a:t>Organic solvent electrolyte</a:t>
                  </a:r>
                </a:p>
              </p:txBody>
            </p:sp>
            <p:sp>
              <p:nvSpPr>
                <p:cNvPr id="24" name="テキスト ボックス 23"/>
                <p:cNvSpPr txBox="1"/>
                <p:nvPr/>
              </p:nvSpPr>
              <p:spPr>
                <a:xfrm>
                  <a:off x="6116787" y="2867219"/>
                  <a:ext cx="781808" cy="301369"/>
                </a:xfrm>
                <a:prstGeom prst="rect">
                  <a:avLst/>
                </a:prstGeom>
                <a:noFill/>
              </p:spPr>
              <p:txBody>
                <a:bodyPr wrap="none" rtlCol="0">
                  <a:spAutoFit/>
                </a:bodyPr>
                <a:lstStyle/>
                <a:p>
                  <a:pPr fontAlgn="base">
                    <a:spcBef>
                      <a:spcPct val="0"/>
                    </a:spcBef>
                    <a:spcAft>
                      <a:spcPct val="0"/>
                    </a:spcAft>
                  </a:pPr>
                  <a:r>
                    <a:rPr lang="en-US" altLang="ja-JP" sz="1000" b="1" dirty="0" smtClean="0">
                      <a:solidFill>
                        <a:srgbClr val="FF0000"/>
                      </a:solidFill>
                      <a:latin typeface="Calibri"/>
                      <a:ea typeface="ＭＳ Ｐゴシック"/>
                      <a:cs typeface="Osaka"/>
                    </a:rPr>
                    <a:t>Li</a:t>
                  </a:r>
                  <a:r>
                    <a:rPr lang="en-US" altLang="ja-JP" sz="1000" b="1" baseline="-25000" dirty="0" smtClean="0">
                      <a:solidFill>
                        <a:srgbClr val="FF0000"/>
                      </a:solidFill>
                      <a:latin typeface="Calibri"/>
                      <a:ea typeface="ＭＳ Ｐゴシック"/>
                      <a:cs typeface="Osaka"/>
                    </a:rPr>
                    <a:t>9.6</a:t>
                  </a:r>
                  <a:r>
                    <a:rPr lang="en-US" altLang="ja-JP" sz="1000" b="1" dirty="0" smtClean="0">
                      <a:solidFill>
                        <a:srgbClr val="FF0000"/>
                      </a:solidFill>
                      <a:latin typeface="Calibri"/>
                      <a:ea typeface="ＭＳ Ｐゴシック"/>
                      <a:cs typeface="Osaka"/>
                    </a:rPr>
                    <a:t>P</a:t>
                  </a:r>
                  <a:r>
                    <a:rPr lang="en-US" altLang="ja-JP" sz="1000" b="1" baseline="-25000" dirty="0" smtClean="0">
                      <a:solidFill>
                        <a:srgbClr val="FF0000"/>
                      </a:solidFill>
                      <a:latin typeface="Calibri"/>
                      <a:ea typeface="ＭＳ Ｐゴシック"/>
                      <a:cs typeface="Osaka"/>
                    </a:rPr>
                    <a:t>3</a:t>
                  </a:r>
                  <a:r>
                    <a:rPr lang="en-US" altLang="ja-JP" sz="1000" b="1" dirty="0" smtClean="0">
                      <a:solidFill>
                        <a:srgbClr val="FF0000"/>
                      </a:solidFill>
                      <a:latin typeface="Calibri"/>
                      <a:ea typeface="ＭＳ Ｐゴシック"/>
                      <a:cs typeface="Osaka"/>
                    </a:rPr>
                    <a:t>S</a:t>
                  </a:r>
                  <a:r>
                    <a:rPr lang="en-US" altLang="ja-JP" sz="1000" b="1" baseline="-25000" dirty="0" smtClean="0">
                      <a:solidFill>
                        <a:srgbClr val="FF0000"/>
                      </a:solidFill>
                      <a:latin typeface="Calibri"/>
                      <a:ea typeface="ＭＳ Ｐゴシック"/>
                      <a:cs typeface="Osaka"/>
                    </a:rPr>
                    <a:t>12</a:t>
                  </a:r>
                  <a:endParaRPr lang="en-US" altLang="ja-JP" sz="1000" b="1" dirty="0" smtClean="0">
                    <a:solidFill>
                      <a:srgbClr val="800000"/>
                    </a:solidFill>
                    <a:latin typeface="ＭＳ Ｐゴシック"/>
                    <a:ea typeface="Osaka"/>
                    <a:cs typeface="Franklin Gothic Medium"/>
                  </a:endParaRPr>
                </a:p>
              </p:txBody>
            </p:sp>
            <p:sp>
              <p:nvSpPr>
                <p:cNvPr id="25" name="テキスト ボックス 24"/>
                <p:cNvSpPr txBox="1"/>
                <p:nvPr/>
              </p:nvSpPr>
              <p:spPr>
                <a:xfrm>
                  <a:off x="5986493" y="1606964"/>
                  <a:ext cx="1605299" cy="301369"/>
                </a:xfrm>
                <a:prstGeom prst="rect">
                  <a:avLst/>
                </a:prstGeom>
                <a:noFill/>
              </p:spPr>
              <p:txBody>
                <a:bodyPr wrap="none" rtlCol="0">
                  <a:spAutoFit/>
                </a:bodyPr>
                <a:lstStyle/>
                <a:p>
                  <a:pPr fontAlgn="base">
                    <a:spcBef>
                      <a:spcPct val="0"/>
                    </a:spcBef>
                    <a:spcAft>
                      <a:spcPct val="0"/>
                    </a:spcAft>
                  </a:pPr>
                  <a:r>
                    <a:rPr lang="en-US" altLang="ja-JP" sz="1000" b="1" dirty="0" smtClean="0">
                      <a:solidFill>
                        <a:srgbClr val="FF0000"/>
                      </a:solidFill>
                      <a:latin typeface="Calibri"/>
                      <a:ea typeface="ＭＳ Ｐゴシック"/>
                      <a:cs typeface="Osaka"/>
                    </a:rPr>
                    <a:t>Li</a:t>
                  </a:r>
                  <a:r>
                    <a:rPr lang="en-US" altLang="ja-JP" sz="1000" b="1" baseline="-25000" dirty="0" smtClean="0">
                      <a:solidFill>
                        <a:srgbClr val="FF0000"/>
                      </a:solidFill>
                      <a:latin typeface="Calibri"/>
                      <a:ea typeface="ＭＳ Ｐゴシック"/>
                      <a:cs typeface="Osaka"/>
                    </a:rPr>
                    <a:t>9.54</a:t>
                  </a:r>
                  <a:r>
                    <a:rPr lang="en-US" altLang="ja-JP" sz="1000" b="1" dirty="0" smtClean="0">
                      <a:solidFill>
                        <a:srgbClr val="FF0000"/>
                      </a:solidFill>
                      <a:latin typeface="Calibri"/>
                      <a:ea typeface="ＭＳ Ｐゴシック"/>
                      <a:cs typeface="Osaka"/>
                    </a:rPr>
                    <a:t>Si</a:t>
                  </a:r>
                  <a:r>
                    <a:rPr lang="en-US" altLang="ja-JP" sz="1000" b="1" baseline="-25000" dirty="0" smtClean="0">
                      <a:solidFill>
                        <a:srgbClr val="FF0000"/>
                      </a:solidFill>
                      <a:latin typeface="Calibri"/>
                      <a:ea typeface="ＭＳ Ｐゴシック"/>
                      <a:cs typeface="Osaka"/>
                    </a:rPr>
                    <a:t>1.74</a:t>
                  </a:r>
                  <a:r>
                    <a:rPr lang="en-US" altLang="ja-JP" sz="1000" b="1" dirty="0" smtClean="0">
                      <a:solidFill>
                        <a:srgbClr val="FF0000"/>
                      </a:solidFill>
                      <a:latin typeface="Calibri"/>
                      <a:ea typeface="ＭＳ Ｐゴシック"/>
                      <a:cs typeface="Osaka"/>
                    </a:rPr>
                    <a:t>P</a:t>
                  </a:r>
                  <a:r>
                    <a:rPr lang="en-US" altLang="ja-JP" sz="1000" b="1" baseline="-25000" dirty="0" smtClean="0">
                      <a:solidFill>
                        <a:srgbClr val="FF0000"/>
                      </a:solidFill>
                      <a:latin typeface="Calibri"/>
                      <a:ea typeface="ＭＳ Ｐゴシック"/>
                      <a:cs typeface="Osaka"/>
                    </a:rPr>
                    <a:t>1.44</a:t>
                  </a:r>
                  <a:r>
                    <a:rPr lang="en-US" altLang="ja-JP" sz="1000" b="1" dirty="0" smtClean="0">
                      <a:solidFill>
                        <a:srgbClr val="FF0000"/>
                      </a:solidFill>
                      <a:latin typeface="Calibri"/>
                      <a:ea typeface="ＭＳ Ｐゴシック"/>
                      <a:cs typeface="Osaka"/>
                    </a:rPr>
                    <a:t>S</a:t>
                  </a:r>
                  <a:r>
                    <a:rPr lang="en-US" altLang="ja-JP" sz="1000" b="1" baseline="-25000" dirty="0" smtClean="0">
                      <a:solidFill>
                        <a:srgbClr val="FF0000"/>
                      </a:solidFill>
                      <a:latin typeface="Calibri"/>
                      <a:ea typeface="ＭＳ Ｐゴシック"/>
                      <a:cs typeface="Osaka"/>
                    </a:rPr>
                    <a:t>11.7</a:t>
                  </a:r>
                  <a:r>
                    <a:rPr lang="en-US" altLang="ja-JP" sz="1000" b="1" dirty="0" smtClean="0">
                      <a:solidFill>
                        <a:srgbClr val="FF0000"/>
                      </a:solidFill>
                      <a:latin typeface="Calibri"/>
                      <a:ea typeface="ＭＳ Ｐゴシック"/>
                      <a:cs typeface="Osaka"/>
                    </a:rPr>
                    <a:t>Cl</a:t>
                  </a:r>
                  <a:r>
                    <a:rPr lang="en-US" altLang="ja-JP" sz="1000" b="1" baseline="-25000" dirty="0" smtClean="0">
                      <a:solidFill>
                        <a:srgbClr val="FF0000"/>
                      </a:solidFill>
                      <a:latin typeface="Calibri"/>
                      <a:ea typeface="ＭＳ Ｐゴシック"/>
                      <a:cs typeface="Osaka"/>
                    </a:rPr>
                    <a:t>0.3</a:t>
                  </a:r>
                  <a:endParaRPr lang="en-US" altLang="ja-JP" sz="1000" b="1" dirty="0" smtClean="0">
                    <a:solidFill>
                      <a:srgbClr val="800000"/>
                    </a:solidFill>
                    <a:latin typeface="ＭＳ Ｐゴシック"/>
                    <a:ea typeface="Osaka"/>
                    <a:cs typeface="Franklin Gothic Medium"/>
                  </a:endParaRPr>
                </a:p>
              </p:txBody>
            </p:sp>
            <p:sp>
              <p:nvSpPr>
                <p:cNvPr id="26" name="円/楕円 25"/>
                <p:cNvSpPr/>
                <p:nvPr/>
              </p:nvSpPr>
              <p:spPr>
                <a:xfrm>
                  <a:off x="5836177" y="1657743"/>
                  <a:ext cx="150316" cy="15088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0000"/>
                    </a:solidFill>
                    <a:latin typeface="Calibri"/>
                    <a:ea typeface="ＭＳ Ｐゴシック"/>
                  </a:endParaRPr>
                </a:p>
              </p:txBody>
            </p:sp>
            <p:sp>
              <p:nvSpPr>
                <p:cNvPr id="27" name="円/楕円 26"/>
                <p:cNvSpPr/>
                <p:nvPr/>
              </p:nvSpPr>
              <p:spPr>
                <a:xfrm>
                  <a:off x="5859282" y="2914887"/>
                  <a:ext cx="150316" cy="15088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0000"/>
                    </a:solidFill>
                    <a:latin typeface="Calibri"/>
                    <a:ea typeface="ＭＳ Ｐゴシック"/>
                  </a:endParaRPr>
                </a:p>
              </p:txBody>
            </p:sp>
            <p:cxnSp>
              <p:nvCxnSpPr>
                <p:cNvPr id="28" name="直線コネクタ 27"/>
                <p:cNvCxnSpPr/>
                <p:nvPr/>
              </p:nvCxnSpPr>
              <p:spPr>
                <a:xfrm>
                  <a:off x="5859282" y="6399898"/>
                  <a:ext cx="361194"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5986493" y="6449086"/>
                  <a:ext cx="480601" cy="263698"/>
                </a:xfrm>
                <a:prstGeom prst="rect">
                  <a:avLst/>
                </a:prstGeom>
                <a:noFill/>
              </p:spPr>
              <p:txBody>
                <a:bodyPr wrap="none" rtlCol="0">
                  <a:spAutoFit/>
                </a:bodyPr>
                <a:lstStyle/>
                <a:p>
                  <a:pPr fontAlgn="base">
                    <a:spcBef>
                      <a:spcPct val="0"/>
                    </a:spcBef>
                    <a:spcAft>
                      <a:spcPct val="0"/>
                    </a:spcAft>
                  </a:pPr>
                  <a:r>
                    <a:rPr lang="en-US" altLang="ja-JP" sz="800" dirty="0" smtClean="0">
                      <a:solidFill>
                        <a:srgbClr val="000000"/>
                      </a:solidFill>
                      <a:latin typeface="ＭＳ Ｐゴシック"/>
                      <a:ea typeface="Osaka"/>
                      <a:cs typeface="Franklin Gothic Medium"/>
                    </a:rPr>
                    <a:t>2020</a:t>
                  </a:r>
                  <a:endParaRPr lang="ja-JP" altLang="en-US" sz="800" dirty="0">
                    <a:solidFill>
                      <a:srgbClr val="000000"/>
                    </a:solidFill>
                    <a:latin typeface="ＭＳ Ｐゴシック"/>
                    <a:ea typeface="Osaka"/>
                    <a:cs typeface="Franklin Gothic Medium"/>
                  </a:endParaRPr>
                </a:p>
              </p:txBody>
            </p:sp>
            <p:cxnSp>
              <p:nvCxnSpPr>
                <p:cNvPr id="30" name="直線コネクタ 29"/>
                <p:cNvCxnSpPr/>
                <p:nvPr/>
              </p:nvCxnSpPr>
              <p:spPr>
                <a:xfrm flipH="1" flipV="1">
                  <a:off x="6220039" y="6387909"/>
                  <a:ext cx="2084" cy="106387"/>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正方形/長方形 30"/>
                <p:cNvSpPr/>
                <p:nvPr/>
              </p:nvSpPr>
              <p:spPr>
                <a:xfrm>
                  <a:off x="5837386" y="5604342"/>
                  <a:ext cx="1462316" cy="792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latin typeface="Calibri"/>
                    <a:ea typeface="ＭＳ Ｐゴシック"/>
                  </a:endParaRPr>
                </a:p>
              </p:txBody>
            </p:sp>
          </p:grpSp>
          <p:sp>
            <p:nvSpPr>
              <p:cNvPr id="19" name="テキスト ボックス 18"/>
              <p:cNvSpPr txBox="1"/>
              <p:nvPr/>
            </p:nvSpPr>
            <p:spPr>
              <a:xfrm>
                <a:off x="5746424" y="543591"/>
                <a:ext cx="2677736" cy="715752"/>
              </a:xfrm>
              <a:prstGeom prst="rect">
                <a:avLst/>
              </a:prstGeom>
              <a:noFill/>
            </p:spPr>
            <p:txBody>
              <a:bodyPr wrap="square" rtlCol="0">
                <a:spAutoFit/>
              </a:bodyPr>
              <a:lstStyle/>
              <a:p>
                <a:pPr fontAlgn="base">
                  <a:spcBef>
                    <a:spcPct val="0"/>
                  </a:spcBef>
                  <a:spcAft>
                    <a:spcPct val="0"/>
                  </a:spcAft>
                </a:pPr>
                <a:r>
                  <a:rPr lang="en-US" altLang="ja-JP" sz="1600" b="1" i="1" dirty="0" smtClean="0">
                    <a:solidFill>
                      <a:srgbClr val="000000"/>
                    </a:solidFill>
                    <a:effectLst>
                      <a:outerShdw blurRad="38100" dist="38100" dir="2700000" algn="tl">
                        <a:srgbClr val="000000">
                          <a:alpha val="43137"/>
                        </a:srgbClr>
                      </a:outerShdw>
                    </a:effectLst>
                    <a:latin typeface="ＭＳ Ｐゴシック"/>
                    <a:ea typeface="ＭＳ Ｐゴシック"/>
                    <a:cs typeface="Osaka"/>
                  </a:rPr>
                  <a:t>New Generation </a:t>
                </a:r>
                <a:r>
                  <a:rPr lang="en-US" altLang="ja-JP" sz="1600" b="1" i="1" dirty="0">
                    <a:solidFill>
                      <a:srgbClr val="000000"/>
                    </a:solidFill>
                    <a:effectLst>
                      <a:outerShdw blurRad="38100" dist="38100" dir="2700000" algn="tl">
                        <a:srgbClr val="000000">
                          <a:alpha val="43137"/>
                        </a:srgbClr>
                      </a:outerShdw>
                    </a:effectLst>
                    <a:latin typeface="ＭＳ Ｐゴシック"/>
                    <a:ea typeface="ＭＳ Ｐゴシック"/>
                    <a:cs typeface="Osaka"/>
                  </a:rPr>
                  <a:t>Material Family</a:t>
                </a:r>
                <a:endParaRPr lang="ja-JP" altLang="en-US" sz="1600" b="1" i="1" dirty="0">
                  <a:solidFill>
                    <a:srgbClr val="000000"/>
                  </a:solidFill>
                  <a:effectLst>
                    <a:outerShdw blurRad="38100" dist="38100" dir="2700000" algn="tl">
                      <a:srgbClr val="000000">
                        <a:alpha val="43137"/>
                      </a:srgbClr>
                    </a:outerShdw>
                  </a:effectLst>
                  <a:latin typeface="Arial"/>
                  <a:ea typeface="ＭＳ Ｐゴシック"/>
                  <a:cs typeface="Osaka"/>
                </a:endParaRPr>
              </a:p>
            </p:txBody>
          </p:sp>
        </p:grpSp>
        <p:sp>
          <p:nvSpPr>
            <p:cNvPr id="9" name="テキスト ボックス 8"/>
            <p:cNvSpPr txBox="1"/>
            <p:nvPr/>
          </p:nvSpPr>
          <p:spPr>
            <a:xfrm rot="16200000">
              <a:off x="316777" y="3519340"/>
              <a:ext cx="3722374" cy="489725"/>
            </a:xfrm>
            <a:prstGeom prst="rect">
              <a:avLst/>
            </a:prstGeom>
            <a:solidFill>
              <a:schemeClr val="bg1"/>
            </a:solidFill>
          </p:spPr>
          <p:txBody>
            <a:bodyPr wrap="none" rtlCol="0">
              <a:spAutoFit/>
            </a:bodyPr>
            <a:lstStyle/>
            <a:p>
              <a:pPr fontAlgn="base">
                <a:spcBef>
                  <a:spcPct val="0"/>
                </a:spcBef>
                <a:spcAft>
                  <a:spcPct val="0"/>
                </a:spcAft>
              </a:pPr>
              <a:r>
                <a:rPr lang="en-US" altLang="ja-JP" dirty="0" smtClean="0">
                  <a:solidFill>
                    <a:prstClr val="black"/>
                  </a:solidFill>
                  <a:latin typeface="ＭＳ Ｐゴシック"/>
                  <a:ea typeface="ＭＳ Ｐゴシック"/>
                  <a:cs typeface="Osaka"/>
                </a:rPr>
                <a:t>Log [Ion conductivity (S/cm)]</a:t>
              </a:r>
              <a:endParaRPr lang="ja-JP" altLang="en-US" dirty="0">
                <a:solidFill>
                  <a:prstClr val="black"/>
                </a:solidFill>
                <a:latin typeface="ＭＳ Ｐゴシック"/>
                <a:ea typeface="ＭＳ Ｐゴシック"/>
                <a:cs typeface="Osaka"/>
              </a:endParaRPr>
            </a:p>
          </p:txBody>
        </p:sp>
        <p:sp>
          <p:nvSpPr>
            <p:cNvPr id="10" name="テキスト ボックス 9"/>
            <p:cNvSpPr txBox="1"/>
            <p:nvPr/>
          </p:nvSpPr>
          <p:spPr>
            <a:xfrm>
              <a:off x="3371099" y="6326565"/>
              <a:ext cx="244862" cy="414382"/>
            </a:xfrm>
            <a:prstGeom prst="rect">
              <a:avLst/>
            </a:prstGeom>
            <a:noFill/>
          </p:spPr>
          <p:txBody>
            <a:bodyPr wrap="none" rtlCol="0">
              <a:spAutoFit/>
            </a:bodyPr>
            <a:lstStyle/>
            <a:p>
              <a:pPr fontAlgn="base">
                <a:spcBef>
                  <a:spcPct val="0"/>
                </a:spcBef>
                <a:spcAft>
                  <a:spcPct val="0"/>
                </a:spcAft>
              </a:pPr>
              <a:endParaRPr lang="ja-JP" altLang="en-US" sz="1600" dirty="0">
                <a:solidFill>
                  <a:prstClr val="black"/>
                </a:solidFill>
                <a:latin typeface="ＭＳ Ｐゴシック"/>
                <a:ea typeface="ＭＳ Ｐゴシック"/>
                <a:cs typeface="Osaka"/>
              </a:endParaRPr>
            </a:p>
          </p:txBody>
        </p:sp>
        <p:sp>
          <p:nvSpPr>
            <p:cNvPr id="11" name="円/楕円 10"/>
            <p:cNvSpPr>
              <a:spLocks noChangeAspect="1"/>
            </p:cNvSpPr>
            <p:nvPr/>
          </p:nvSpPr>
          <p:spPr>
            <a:xfrm>
              <a:off x="5801371" y="1567387"/>
              <a:ext cx="155727" cy="14429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0000"/>
                </a:solidFill>
                <a:latin typeface="Calibri"/>
                <a:ea typeface="ＭＳ Ｐゴシック"/>
              </a:endParaRPr>
            </a:p>
          </p:txBody>
        </p:sp>
        <p:sp>
          <p:nvSpPr>
            <p:cNvPr id="12" name="テキスト ボックス 11"/>
            <p:cNvSpPr txBox="1"/>
            <p:nvPr/>
          </p:nvSpPr>
          <p:spPr>
            <a:xfrm>
              <a:off x="10603832" y="1820392"/>
              <a:ext cx="2972018" cy="696231"/>
            </a:xfrm>
            <a:prstGeom prst="rect">
              <a:avLst/>
            </a:prstGeom>
            <a:noFill/>
            <a:ln w="6350">
              <a:solidFill>
                <a:srgbClr val="0000FF"/>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fontAlgn="base">
                <a:spcBef>
                  <a:spcPct val="0"/>
                </a:spcBef>
              </a:pPr>
              <a:r>
                <a:rPr lang="en-US" altLang="ja-JP" sz="1400" b="1" u="dbl" kern="100" dirty="0" smtClean="0">
                  <a:solidFill>
                    <a:srgbClr val="0000FF"/>
                  </a:solidFill>
                  <a:latin typeface="ＭＳ Ｐゴシック"/>
                  <a:ea typeface="ＭＳ Ｐゴシック"/>
                  <a:cs typeface="Times New Roman"/>
                </a:rPr>
                <a:t>Super Ionic Conductor discovered in 2016</a:t>
              </a:r>
              <a:endParaRPr lang="ja-JP" altLang="en-US" sz="1400" kern="100" dirty="0">
                <a:solidFill>
                  <a:srgbClr val="0000FF"/>
                </a:solidFill>
                <a:latin typeface="ＭＳ Ｐゴシック"/>
                <a:ea typeface="ＭＳ Ｐゴシック"/>
                <a:cs typeface="Times New Roman"/>
              </a:endParaRPr>
            </a:p>
          </p:txBody>
        </p:sp>
        <p:cxnSp>
          <p:nvCxnSpPr>
            <p:cNvPr id="13" name="直線矢印コネクタ 12"/>
            <p:cNvCxnSpPr/>
            <p:nvPr/>
          </p:nvCxnSpPr>
          <p:spPr>
            <a:xfrm>
              <a:off x="7601634" y="1430040"/>
              <a:ext cx="3014312" cy="645903"/>
            </a:xfrm>
            <a:prstGeom prst="straightConnector1">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7335434" y="2164079"/>
              <a:ext cx="2568219" cy="705088"/>
            </a:xfrm>
            <a:prstGeom prst="rect">
              <a:avLst/>
            </a:prstGeom>
            <a:noFill/>
            <a:ln w="6350">
              <a:solidFill>
                <a:srgbClr val="0000FF"/>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fontAlgn="base">
                <a:spcBef>
                  <a:spcPct val="0"/>
                </a:spcBef>
              </a:pPr>
              <a:r>
                <a:rPr lang="en-US" altLang="ja-JP" sz="1400" b="1" u="dbl" kern="100" dirty="0">
                  <a:solidFill>
                    <a:srgbClr val="0000FF"/>
                  </a:solidFill>
                  <a:latin typeface="ＭＳ Ｐゴシック"/>
                  <a:ea typeface="ＭＳ Ｐゴシック"/>
                  <a:cs typeface="Times New Roman"/>
                </a:rPr>
                <a:t>Super Ionic Conductor </a:t>
              </a:r>
              <a:r>
                <a:rPr lang="en-US" altLang="ja-JP" sz="1400" b="1" u="dbl" kern="100" dirty="0" smtClean="0">
                  <a:solidFill>
                    <a:srgbClr val="0000FF"/>
                  </a:solidFill>
                  <a:latin typeface="ＭＳ Ｐゴシック"/>
                  <a:ea typeface="ＭＳ Ｐゴシック"/>
                  <a:cs typeface="Times New Roman"/>
                </a:rPr>
                <a:t>discovered </a:t>
              </a:r>
              <a:r>
                <a:rPr lang="en-US" altLang="ja-JP" sz="1400" b="1" u="dbl" kern="100" dirty="0">
                  <a:solidFill>
                    <a:srgbClr val="0000FF"/>
                  </a:solidFill>
                  <a:latin typeface="ＭＳ Ｐゴシック"/>
                  <a:ea typeface="ＭＳ Ｐゴシック"/>
                  <a:cs typeface="Times New Roman"/>
                </a:rPr>
                <a:t>in </a:t>
              </a:r>
              <a:r>
                <a:rPr lang="en-US" sz="1400" b="1" u="dbl" kern="100" dirty="0" smtClean="0">
                  <a:solidFill>
                    <a:srgbClr val="0000FF"/>
                  </a:solidFill>
                  <a:latin typeface="ＭＳ Ｐゴシック"/>
                  <a:cs typeface="Times New Roman"/>
                </a:rPr>
                <a:t>2011</a:t>
              </a:r>
              <a:endParaRPr lang="ja-JP" altLang="en-US" sz="1400" kern="100" dirty="0">
                <a:solidFill>
                  <a:srgbClr val="0000FF"/>
                </a:solidFill>
                <a:latin typeface="ＭＳ Ｐゴシック"/>
                <a:ea typeface="ＭＳ Ｐゴシック"/>
                <a:cs typeface="Times New Roman"/>
              </a:endParaRPr>
            </a:p>
          </p:txBody>
        </p:sp>
        <p:cxnSp>
          <p:nvCxnSpPr>
            <p:cNvPr id="16" name="直線矢印コネクタ 15"/>
            <p:cNvCxnSpPr/>
            <p:nvPr/>
          </p:nvCxnSpPr>
          <p:spPr>
            <a:xfrm>
              <a:off x="5970321" y="1686415"/>
              <a:ext cx="2449568" cy="477664"/>
            </a:xfrm>
            <a:prstGeom prst="straightConnector1">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54" name="正方形/長方形 53"/>
          <p:cNvSpPr/>
          <p:nvPr/>
        </p:nvSpPr>
        <p:spPr>
          <a:xfrm>
            <a:off x="4048894" y="5387641"/>
            <a:ext cx="2725226" cy="830998"/>
          </a:xfrm>
          <a:prstGeom prst="rect">
            <a:avLst/>
          </a:prstGeom>
          <a:noFill/>
        </p:spPr>
        <p:txBody>
          <a:bodyPr wrap="square">
            <a:spAutoFit/>
          </a:bodyPr>
          <a:lstStyle/>
          <a:p>
            <a:pPr fontAlgn="base">
              <a:spcBef>
                <a:spcPct val="0"/>
              </a:spcBef>
              <a:spcAft>
                <a:spcPct val="0"/>
              </a:spcAft>
            </a:pPr>
            <a:r>
              <a:rPr lang="en-US" altLang="ja-JP" sz="1600" b="1" dirty="0" smtClean="0">
                <a:solidFill>
                  <a:prstClr val="black"/>
                </a:solidFill>
                <a:latin typeface="Calibri"/>
                <a:ea typeface="ＭＳ Ｐゴシック"/>
                <a:cs typeface="Osaka"/>
              </a:rPr>
              <a:t>Li</a:t>
            </a:r>
            <a:r>
              <a:rPr lang="en-US" altLang="ja-JP" sz="1600" b="1" baseline="-25000" dirty="0" smtClean="0">
                <a:solidFill>
                  <a:prstClr val="black"/>
                </a:solidFill>
                <a:latin typeface="Calibri"/>
                <a:ea typeface="ＭＳ Ｐゴシック"/>
                <a:cs typeface="Osaka"/>
              </a:rPr>
              <a:t>10</a:t>
            </a:r>
            <a:r>
              <a:rPr lang="en-US" altLang="ja-JP" sz="1600" b="1" dirty="0" smtClean="0">
                <a:solidFill>
                  <a:prstClr val="black"/>
                </a:solidFill>
                <a:latin typeface="Calibri"/>
                <a:ea typeface="ＭＳ Ｐゴシック"/>
                <a:cs typeface="Osaka"/>
              </a:rPr>
              <a:t>GeP</a:t>
            </a:r>
            <a:r>
              <a:rPr lang="en-US" altLang="ja-JP" sz="1600" b="1" baseline="-25000" dirty="0" smtClean="0">
                <a:solidFill>
                  <a:prstClr val="black"/>
                </a:solidFill>
                <a:latin typeface="Calibri"/>
                <a:ea typeface="ＭＳ Ｐゴシック"/>
                <a:cs typeface="Osaka"/>
              </a:rPr>
              <a:t>2</a:t>
            </a:r>
            <a:r>
              <a:rPr lang="en-US" altLang="ja-JP" sz="1600" b="1" dirty="0" smtClean="0">
                <a:solidFill>
                  <a:prstClr val="black"/>
                </a:solidFill>
                <a:latin typeface="Calibri"/>
                <a:ea typeface="ＭＳ Ｐゴシック"/>
                <a:cs typeface="Osaka"/>
              </a:rPr>
              <a:t>S</a:t>
            </a:r>
            <a:r>
              <a:rPr lang="en-US" altLang="ja-JP" sz="1600" b="1" baseline="-25000" dirty="0" smtClean="0">
                <a:solidFill>
                  <a:prstClr val="black"/>
                </a:solidFill>
                <a:latin typeface="Calibri"/>
                <a:ea typeface="ＭＳ Ｐゴシック"/>
                <a:cs typeface="Osaka"/>
              </a:rPr>
              <a:t>12</a:t>
            </a:r>
          </a:p>
          <a:p>
            <a:pPr fontAlgn="base">
              <a:spcBef>
                <a:spcPct val="0"/>
              </a:spcBef>
              <a:spcAft>
                <a:spcPct val="0"/>
              </a:spcAft>
            </a:pPr>
            <a:r>
              <a:rPr lang="en-US" altLang="ja-JP" sz="1600" b="1" baseline="-25000" dirty="0" smtClean="0">
                <a:solidFill>
                  <a:srgbClr val="FF0000"/>
                </a:solidFill>
                <a:latin typeface="Calibri"/>
                <a:ea typeface="ＭＳ Ｐゴシック"/>
                <a:cs typeface="Osaka"/>
              </a:rPr>
              <a:t> </a:t>
            </a:r>
            <a:r>
              <a:rPr lang="en-US" altLang="ja-JP" sz="1600" b="1" dirty="0" smtClean="0">
                <a:solidFill>
                  <a:srgbClr val="FF0000"/>
                </a:solidFill>
                <a:latin typeface="Calibri"/>
                <a:ea typeface="ＭＳ Ｐゴシック"/>
                <a:cs typeface="Osaka"/>
              </a:rPr>
              <a:t> Nature Materials (2011)</a:t>
            </a:r>
          </a:p>
          <a:p>
            <a:pPr fontAlgn="base">
              <a:spcBef>
                <a:spcPct val="0"/>
              </a:spcBef>
              <a:spcAft>
                <a:spcPct val="0"/>
              </a:spcAft>
            </a:pPr>
            <a:r>
              <a:rPr lang="en-US" altLang="ja-JP" sz="1600" b="1" dirty="0" smtClean="0">
                <a:solidFill>
                  <a:prstClr val="black"/>
                </a:solidFill>
                <a:latin typeface="Calibri"/>
                <a:ea typeface="ＭＳ Ｐゴシック"/>
                <a:cs typeface="Osaka"/>
              </a:rPr>
              <a:t>450citations for 4 years</a:t>
            </a:r>
          </a:p>
        </p:txBody>
      </p:sp>
      <p:pic>
        <p:nvPicPr>
          <p:cNvPr id="55" name="図 54" descr="スクリーンショット 2016-03-17 0.35.37.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8103" y="3494653"/>
            <a:ext cx="2878270" cy="2027685"/>
          </a:xfrm>
          <a:prstGeom prst="rect">
            <a:avLst/>
          </a:prstGeom>
        </p:spPr>
      </p:pic>
      <p:grpSp>
        <p:nvGrpSpPr>
          <p:cNvPr id="56" name="図形グループ 55"/>
          <p:cNvGrpSpPr>
            <a:grpSpLocks noChangeAspect="1"/>
          </p:cNvGrpSpPr>
          <p:nvPr/>
        </p:nvGrpSpPr>
        <p:grpSpPr>
          <a:xfrm>
            <a:off x="6686165" y="3142799"/>
            <a:ext cx="2133281" cy="2569314"/>
            <a:chOff x="4909631" y="1700808"/>
            <a:chExt cx="3936452" cy="4741044"/>
          </a:xfrm>
        </p:grpSpPr>
        <p:pic>
          <p:nvPicPr>
            <p:cNvPr id="57" name="図 56"/>
            <p:cNvPicPr>
              <a:picLocks noChangeAspect="1"/>
            </p:cNvPicPr>
            <p:nvPr/>
          </p:nvPicPr>
          <p:blipFill>
            <a:blip r:embed="rId5"/>
            <a:stretch>
              <a:fillRect/>
            </a:stretch>
          </p:blipFill>
          <p:spPr>
            <a:xfrm>
              <a:off x="7068656" y="1772816"/>
              <a:ext cx="1777427" cy="4635252"/>
            </a:xfrm>
            <a:prstGeom prst="rect">
              <a:avLst/>
            </a:prstGeom>
          </p:spPr>
        </p:pic>
        <p:pic>
          <p:nvPicPr>
            <p:cNvPr id="58" name="図 57"/>
            <p:cNvPicPr>
              <a:picLocks noChangeAspect="1"/>
            </p:cNvPicPr>
            <p:nvPr/>
          </p:nvPicPr>
          <p:blipFill>
            <a:blip r:embed="rId6"/>
            <a:stretch>
              <a:fillRect/>
            </a:stretch>
          </p:blipFill>
          <p:spPr>
            <a:xfrm>
              <a:off x="4909631" y="1700808"/>
              <a:ext cx="2043356" cy="4741044"/>
            </a:xfrm>
            <a:prstGeom prst="rect">
              <a:avLst/>
            </a:prstGeom>
          </p:spPr>
        </p:pic>
      </p:grpSp>
      <p:sp>
        <p:nvSpPr>
          <p:cNvPr id="61" name="正方形/長方形 60"/>
          <p:cNvSpPr/>
          <p:nvPr/>
        </p:nvSpPr>
        <p:spPr>
          <a:xfrm>
            <a:off x="6660232" y="5622338"/>
            <a:ext cx="2725226" cy="830998"/>
          </a:xfrm>
          <a:prstGeom prst="rect">
            <a:avLst/>
          </a:prstGeom>
        </p:spPr>
        <p:txBody>
          <a:bodyPr wrap="square">
            <a:spAutoFit/>
          </a:bodyPr>
          <a:lstStyle/>
          <a:p>
            <a:pPr fontAlgn="base">
              <a:spcBef>
                <a:spcPct val="0"/>
              </a:spcBef>
              <a:spcAft>
                <a:spcPct val="0"/>
              </a:spcAft>
            </a:pPr>
            <a:r>
              <a:rPr lang="en-US" altLang="ja-JP" sz="1600" b="1" dirty="0" smtClean="0">
                <a:solidFill>
                  <a:prstClr val="black"/>
                </a:solidFill>
                <a:latin typeface="Calibri"/>
                <a:ea typeface="ＭＳ Ｐゴシック"/>
                <a:cs typeface="Osaka"/>
              </a:rPr>
              <a:t>Li</a:t>
            </a:r>
            <a:r>
              <a:rPr lang="en-US" altLang="ja-JP" sz="1600" b="1" baseline="-25000" dirty="0" smtClean="0">
                <a:solidFill>
                  <a:prstClr val="black"/>
                </a:solidFill>
                <a:latin typeface="Calibri"/>
                <a:ea typeface="ＭＳ Ｐゴシック"/>
                <a:cs typeface="Osaka"/>
              </a:rPr>
              <a:t>9.54</a:t>
            </a:r>
            <a:r>
              <a:rPr lang="en-US" altLang="ja-JP" sz="1600" b="1" dirty="0" smtClean="0">
                <a:solidFill>
                  <a:prstClr val="black"/>
                </a:solidFill>
                <a:latin typeface="Calibri"/>
                <a:ea typeface="ＭＳ Ｐゴシック"/>
                <a:cs typeface="Osaka"/>
              </a:rPr>
              <a:t>Si</a:t>
            </a:r>
            <a:r>
              <a:rPr lang="en-US" altLang="ja-JP" sz="1600" b="1" baseline="-25000" dirty="0" smtClean="0">
                <a:solidFill>
                  <a:prstClr val="black"/>
                </a:solidFill>
                <a:latin typeface="Calibri"/>
                <a:ea typeface="ＭＳ Ｐゴシック"/>
                <a:cs typeface="Osaka"/>
              </a:rPr>
              <a:t>1.74</a:t>
            </a:r>
            <a:r>
              <a:rPr lang="en-US" altLang="ja-JP" sz="1600" b="1" dirty="0" smtClean="0">
                <a:solidFill>
                  <a:prstClr val="black"/>
                </a:solidFill>
                <a:latin typeface="Calibri"/>
                <a:ea typeface="ＭＳ Ｐゴシック"/>
                <a:cs typeface="Osaka"/>
              </a:rPr>
              <a:t>P</a:t>
            </a:r>
            <a:r>
              <a:rPr lang="en-US" altLang="ja-JP" sz="1600" b="1" baseline="-25000" dirty="0" smtClean="0">
                <a:solidFill>
                  <a:prstClr val="black"/>
                </a:solidFill>
                <a:latin typeface="Calibri"/>
                <a:ea typeface="ＭＳ Ｐゴシック"/>
                <a:cs typeface="Osaka"/>
              </a:rPr>
              <a:t>1.44</a:t>
            </a:r>
            <a:r>
              <a:rPr lang="en-US" altLang="ja-JP" sz="1600" b="1" dirty="0" smtClean="0">
                <a:solidFill>
                  <a:prstClr val="black"/>
                </a:solidFill>
                <a:latin typeface="Calibri"/>
                <a:ea typeface="ＭＳ Ｐゴシック"/>
                <a:cs typeface="Osaka"/>
              </a:rPr>
              <a:t>S</a:t>
            </a:r>
            <a:r>
              <a:rPr lang="en-US" altLang="ja-JP" sz="1600" b="1" baseline="-25000" dirty="0" smtClean="0">
                <a:solidFill>
                  <a:prstClr val="black"/>
                </a:solidFill>
                <a:latin typeface="Calibri"/>
                <a:ea typeface="ＭＳ Ｐゴシック"/>
                <a:cs typeface="Osaka"/>
              </a:rPr>
              <a:t>11.7</a:t>
            </a:r>
            <a:r>
              <a:rPr lang="en-US" altLang="ja-JP" sz="1600" b="1" dirty="0" smtClean="0">
                <a:solidFill>
                  <a:prstClr val="black"/>
                </a:solidFill>
                <a:latin typeface="Calibri"/>
                <a:ea typeface="ＭＳ Ｐゴシック"/>
                <a:cs typeface="Osaka"/>
              </a:rPr>
              <a:t>Cl</a:t>
            </a:r>
            <a:r>
              <a:rPr lang="en-US" altLang="ja-JP" sz="1600" b="1" baseline="-25000" dirty="0" smtClean="0">
                <a:solidFill>
                  <a:prstClr val="black"/>
                </a:solidFill>
                <a:latin typeface="Calibri"/>
                <a:ea typeface="ＭＳ Ｐゴシック"/>
                <a:cs typeface="Osaka"/>
              </a:rPr>
              <a:t>0.3</a:t>
            </a:r>
          </a:p>
          <a:p>
            <a:pPr fontAlgn="base">
              <a:spcBef>
                <a:spcPct val="0"/>
              </a:spcBef>
              <a:spcAft>
                <a:spcPct val="0"/>
              </a:spcAft>
            </a:pPr>
            <a:r>
              <a:rPr lang="en-US" altLang="ja-JP" sz="1600" b="1" baseline="-25000" dirty="0" smtClean="0">
                <a:solidFill>
                  <a:srgbClr val="FF0000"/>
                </a:solidFill>
                <a:latin typeface="Calibri"/>
                <a:ea typeface="ＭＳ Ｐゴシック"/>
                <a:cs typeface="Osaka"/>
              </a:rPr>
              <a:t>  </a:t>
            </a:r>
            <a:r>
              <a:rPr lang="en-US" altLang="ja-JP" sz="1600" b="1" dirty="0" smtClean="0">
                <a:solidFill>
                  <a:srgbClr val="FF0000"/>
                </a:solidFill>
                <a:latin typeface="Calibri"/>
                <a:ea typeface="ＭＳ Ｐゴシック"/>
                <a:cs typeface="Osaka"/>
              </a:rPr>
              <a:t>Nature Energy (2016)</a:t>
            </a:r>
            <a:r>
              <a:rPr lang="ja-JP" altLang="en-US" sz="1600" b="1" dirty="0" smtClean="0">
                <a:solidFill>
                  <a:prstClr val="black"/>
                </a:solidFill>
                <a:latin typeface="Calibri"/>
                <a:ea typeface="ＭＳ Ｐゴシック"/>
                <a:cs typeface="Osaka"/>
              </a:rPr>
              <a:t>　</a:t>
            </a:r>
            <a:endParaRPr lang="en-US" altLang="ja-JP" sz="1600" b="1" dirty="0" smtClean="0">
              <a:solidFill>
                <a:prstClr val="black"/>
              </a:solidFill>
              <a:latin typeface="Calibri"/>
              <a:ea typeface="ＭＳ Ｐゴシック"/>
              <a:cs typeface="Osaka"/>
            </a:endParaRPr>
          </a:p>
          <a:p>
            <a:pPr fontAlgn="base">
              <a:spcBef>
                <a:spcPct val="0"/>
              </a:spcBef>
              <a:spcAft>
                <a:spcPct val="0"/>
              </a:spcAft>
            </a:pPr>
            <a:endParaRPr lang="en-US" altLang="ja-JP" sz="1600" b="1" dirty="0">
              <a:solidFill>
                <a:prstClr val="black"/>
              </a:solidFill>
              <a:latin typeface="Calibri"/>
              <a:ea typeface="ＭＳ Ｐゴシック"/>
              <a:cs typeface="Osaka"/>
            </a:endParaRPr>
          </a:p>
        </p:txBody>
      </p:sp>
      <p:sp>
        <p:nvSpPr>
          <p:cNvPr id="62" name="テキスト ボックス 61"/>
          <p:cNvSpPr txBox="1"/>
          <p:nvPr/>
        </p:nvSpPr>
        <p:spPr>
          <a:xfrm>
            <a:off x="5436096" y="836712"/>
            <a:ext cx="3525078" cy="277000"/>
          </a:xfrm>
          <a:prstGeom prst="rect">
            <a:avLst/>
          </a:prstGeom>
          <a:noFill/>
        </p:spPr>
        <p:txBody>
          <a:bodyPr wrap="square" rtlCol="0">
            <a:spAutoFit/>
          </a:bodyPr>
          <a:lstStyle/>
          <a:p>
            <a:pPr defTabSz="457200"/>
            <a:r>
              <a:rPr lang="en-US" altLang="ja-JP" sz="1200" dirty="0" smtClean="0">
                <a:solidFill>
                  <a:prstClr val="black"/>
                </a:solidFill>
                <a:latin typeface="Calibri"/>
                <a:ea typeface="ＭＳ Ｐゴシック"/>
                <a:cs typeface="Osaka"/>
              </a:rPr>
              <a:t>Tokyo Inst. Tech, KEK, TOYOTA, Ibaraki Pref.</a:t>
            </a:r>
            <a:endParaRPr lang="ja-JP" altLang="en-US" sz="1200" dirty="0">
              <a:solidFill>
                <a:prstClr val="black"/>
              </a:solidFill>
              <a:latin typeface="Calibri"/>
              <a:ea typeface="ＭＳ Ｐゴシック"/>
              <a:cs typeface="Osaka"/>
            </a:endParaRPr>
          </a:p>
        </p:txBody>
      </p:sp>
      <p:sp>
        <p:nvSpPr>
          <p:cNvPr id="60" name="テキスト ボックス 59"/>
          <p:cNvSpPr txBox="1"/>
          <p:nvPr/>
        </p:nvSpPr>
        <p:spPr>
          <a:xfrm>
            <a:off x="4021034" y="2959010"/>
            <a:ext cx="1794970"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457200"/>
            <a:r>
              <a:rPr lang="en-US" altLang="ja-JP" dirty="0" smtClean="0">
                <a:solidFill>
                  <a:prstClr val="black"/>
                </a:solidFill>
                <a:latin typeface="Calibri"/>
                <a:ea typeface="ＭＳ Ｐゴシック"/>
              </a:rPr>
              <a:t>1D diffusion path</a:t>
            </a:r>
            <a:endParaRPr lang="ja-JP" altLang="en-US" dirty="0">
              <a:solidFill>
                <a:prstClr val="black"/>
              </a:solidFill>
              <a:latin typeface="Calibri"/>
              <a:ea typeface="ＭＳ Ｐゴシック"/>
            </a:endParaRPr>
          </a:p>
        </p:txBody>
      </p:sp>
      <p:sp>
        <p:nvSpPr>
          <p:cNvPr id="63" name="テキスト ボックス 62"/>
          <p:cNvSpPr txBox="1"/>
          <p:nvPr/>
        </p:nvSpPr>
        <p:spPr>
          <a:xfrm>
            <a:off x="6634260" y="2641775"/>
            <a:ext cx="1794970"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457200"/>
            <a:r>
              <a:rPr lang="en-US" altLang="ja-JP" dirty="0" smtClean="0">
                <a:solidFill>
                  <a:prstClr val="black"/>
                </a:solidFill>
                <a:latin typeface="Calibri"/>
                <a:ea typeface="ＭＳ Ｐゴシック"/>
              </a:rPr>
              <a:t>3D diffusion path</a:t>
            </a:r>
            <a:endParaRPr lang="ja-JP" altLang="en-US" dirty="0">
              <a:solidFill>
                <a:prstClr val="black"/>
              </a:solidFill>
              <a:latin typeface="Calibri"/>
              <a:ea typeface="ＭＳ Ｐゴシック"/>
            </a:endParaRPr>
          </a:p>
        </p:txBody>
      </p:sp>
      <p:sp>
        <p:nvSpPr>
          <p:cNvPr id="64" name="右矢印 63"/>
          <p:cNvSpPr/>
          <p:nvPr/>
        </p:nvSpPr>
        <p:spPr>
          <a:xfrm>
            <a:off x="6287865" y="2983503"/>
            <a:ext cx="328300" cy="76015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2" name="テキスト ボックス 1"/>
          <p:cNvSpPr txBox="1"/>
          <p:nvPr/>
        </p:nvSpPr>
        <p:spPr>
          <a:xfrm>
            <a:off x="9305388" y="1116352"/>
            <a:ext cx="1244251" cy="307777"/>
          </a:xfrm>
          <a:prstGeom prst="rect">
            <a:avLst/>
          </a:prstGeom>
          <a:noFill/>
        </p:spPr>
        <p:txBody>
          <a:bodyPr wrap="none" rtlCol="0">
            <a:spAutoFit/>
          </a:bodyPr>
          <a:lstStyle/>
          <a:p>
            <a:pPr defTabSz="457200"/>
            <a:r>
              <a:rPr lang="ja-JP" altLang="en-US" sz="1400" dirty="0" smtClean="0">
                <a:solidFill>
                  <a:srgbClr val="0000FF"/>
                </a:solidFill>
                <a:latin typeface="Calibri"/>
                <a:ea typeface="ＭＳ Ｐゴシック"/>
                <a:cs typeface="Osaka"/>
              </a:rPr>
              <a:t>（数分で充電）</a:t>
            </a:r>
            <a:endParaRPr lang="ja-JP" altLang="en-US" sz="1400" dirty="0">
              <a:solidFill>
                <a:srgbClr val="0000FF"/>
              </a:solidFill>
              <a:latin typeface="Calibri"/>
              <a:ea typeface="ＭＳ Ｐゴシック"/>
              <a:cs typeface="Osaka"/>
            </a:endParaRPr>
          </a:p>
        </p:txBody>
      </p:sp>
      <p:sp>
        <p:nvSpPr>
          <p:cNvPr id="17" name="正方形/長方形 16"/>
          <p:cNvSpPr/>
          <p:nvPr/>
        </p:nvSpPr>
        <p:spPr>
          <a:xfrm>
            <a:off x="251520" y="6210846"/>
            <a:ext cx="8522142" cy="6081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en-US" altLang="ja-JP" b="1" dirty="0">
                <a:solidFill>
                  <a:srgbClr val="0070C0"/>
                </a:solidFill>
                <a:latin typeface="Calibri"/>
                <a:ea typeface="ＭＳ Ｐゴシック"/>
                <a:cs typeface="Osaka"/>
              </a:rPr>
              <a:t>Newspaper (Tokyo Newspaper (7/25),  </a:t>
            </a:r>
            <a:r>
              <a:rPr lang="en-US" altLang="ja-JP" b="1" dirty="0" err="1">
                <a:solidFill>
                  <a:srgbClr val="0070C0"/>
                </a:solidFill>
                <a:latin typeface="Calibri"/>
                <a:ea typeface="ＭＳ Ｐゴシック"/>
                <a:cs typeface="Osaka"/>
              </a:rPr>
              <a:t>Chunichi</a:t>
            </a:r>
            <a:r>
              <a:rPr lang="en-US" altLang="ja-JP" b="1" dirty="0">
                <a:solidFill>
                  <a:srgbClr val="0070C0"/>
                </a:solidFill>
                <a:latin typeface="Calibri"/>
                <a:ea typeface="ＭＳ Ｐゴシック"/>
                <a:cs typeface="Osaka"/>
              </a:rPr>
              <a:t> News Paper (7/28</a:t>
            </a:r>
            <a:r>
              <a:rPr lang="en-US" altLang="ja-JP" b="1" dirty="0" smtClean="0">
                <a:solidFill>
                  <a:srgbClr val="0070C0"/>
                </a:solidFill>
                <a:latin typeface="Calibri"/>
                <a:ea typeface="ＭＳ Ｐゴシック"/>
                <a:cs typeface="Osaka"/>
              </a:rPr>
              <a:t>))</a:t>
            </a:r>
          </a:p>
          <a:p>
            <a:pPr algn="ctr" defTabSz="457200"/>
            <a:r>
              <a:rPr lang="en-US" altLang="ja-JP" b="1" dirty="0" smtClean="0">
                <a:solidFill>
                  <a:prstClr val="black"/>
                </a:solidFill>
                <a:latin typeface="Calibri"/>
                <a:ea typeface="ＭＳ Ｐゴシック"/>
              </a:rPr>
              <a:t>TOYOTA will load all</a:t>
            </a:r>
            <a:r>
              <a:rPr lang="en-US" altLang="ja-JP" b="1" dirty="0">
                <a:solidFill>
                  <a:prstClr val="black"/>
                </a:solidFill>
                <a:latin typeface="Calibri"/>
                <a:ea typeface="ＭＳ Ｐゴシック"/>
              </a:rPr>
              <a:t>-solid buttery </a:t>
            </a:r>
            <a:r>
              <a:rPr lang="en-US" altLang="ja-JP" b="1" dirty="0" smtClean="0">
                <a:solidFill>
                  <a:prstClr val="black"/>
                </a:solidFill>
                <a:latin typeface="Calibri"/>
                <a:ea typeface="ＭＳ Ｐゴシック"/>
              </a:rPr>
              <a:t>into </a:t>
            </a:r>
            <a:r>
              <a:rPr lang="en-US" altLang="ja-JP" b="1" dirty="0">
                <a:solidFill>
                  <a:prstClr val="black"/>
                </a:solidFill>
                <a:latin typeface="Calibri"/>
                <a:ea typeface="ＭＳ Ｐゴシック"/>
              </a:rPr>
              <a:t>Electric </a:t>
            </a:r>
            <a:r>
              <a:rPr lang="en-US" altLang="ja-JP" b="1" smtClean="0">
                <a:solidFill>
                  <a:prstClr val="black"/>
                </a:solidFill>
                <a:latin typeface="Calibri"/>
                <a:ea typeface="ＭＳ Ｐゴシック"/>
              </a:rPr>
              <a:t>Vehicle in</a:t>
            </a:r>
            <a:r>
              <a:rPr lang="en-US" altLang="ja-JP" b="1" dirty="0">
                <a:solidFill>
                  <a:prstClr val="black"/>
                </a:solidFill>
                <a:latin typeface="Calibri"/>
                <a:ea typeface="ＭＳ Ｐゴシック"/>
              </a:rPr>
              <a:t> </a:t>
            </a:r>
            <a:r>
              <a:rPr lang="en-US" altLang="ja-JP" b="1" smtClean="0">
                <a:solidFill>
                  <a:prstClr val="black"/>
                </a:solidFill>
                <a:latin typeface="Calibri"/>
                <a:ea typeface="ＭＳ Ｐゴシック"/>
              </a:rPr>
              <a:t>2022 </a:t>
            </a:r>
            <a:endParaRPr lang="ja-JP" altLang="en-US" b="1" dirty="0">
              <a:solidFill>
                <a:prstClr val="black"/>
              </a:solidFill>
              <a:latin typeface="Calibri"/>
              <a:ea typeface="ＭＳ Ｐゴシック"/>
              <a:cs typeface="Osaka"/>
            </a:endParaRPr>
          </a:p>
        </p:txBody>
      </p:sp>
      <p:sp>
        <p:nvSpPr>
          <p:cNvPr id="6" name="テキスト ボックス 5"/>
          <p:cNvSpPr txBox="1"/>
          <p:nvPr/>
        </p:nvSpPr>
        <p:spPr>
          <a:xfrm>
            <a:off x="5114199" y="1124744"/>
            <a:ext cx="4012035"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defTabSz="457200"/>
            <a:r>
              <a:rPr lang="en-US" altLang="ja-JP" sz="1600" dirty="0" smtClean="0">
                <a:solidFill>
                  <a:prstClr val="white"/>
                </a:solidFill>
                <a:latin typeface="Calibri"/>
                <a:ea typeface="ＭＳ Ｐゴシック"/>
              </a:rPr>
              <a:t>Neutron diffraction have revealed the diffusion path of ions, which is a key for development of new buttery materials.</a:t>
            </a:r>
            <a:endParaRPr lang="ja-JP" altLang="en-US" sz="1600" dirty="0">
              <a:solidFill>
                <a:prstClr val="white"/>
              </a:solidFill>
              <a:latin typeface="Calibri"/>
              <a:ea typeface="ＭＳ Ｐゴシック"/>
            </a:endParaRPr>
          </a:p>
        </p:txBody>
      </p:sp>
      <p:cxnSp>
        <p:nvCxnSpPr>
          <p:cNvPr id="65" name="直線コネクタ 64"/>
          <p:cNvCxnSpPr/>
          <p:nvPr/>
        </p:nvCxnSpPr>
        <p:spPr>
          <a:xfrm>
            <a:off x="251520" y="836712"/>
            <a:ext cx="8712968" cy="0"/>
          </a:xfrm>
          <a:prstGeom prst="line">
            <a:avLst/>
          </a:prstGeom>
          <a:ln w="76200" cmpd="thickThin">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15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a:off x="395536" y="1052736"/>
            <a:ext cx="8064896"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sp>
        <p:nvSpPr>
          <p:cNvPr id="68613" name="Rectangle 6"/>
          <p:cNvSpPr>
            <a:spLocks/>
          </p:cNvSpPr>
          <p:nvPr/>
        </p:nvSpPr>
        <p:spPr bwMode="auto">
          <a:xfrm>
            <a:off x="250602" y="48617"/>
            <a:ext cx="5473526"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574" bIns="0"/>
          <a:lstStyle/>
          <a:p>
            <a:pPr marL="38577" defTabSz="457079"/>
            <a:r>
              <a:rPr lang="en-US" altLang="ja-JP" sz="2800" b="1" dirty="0" smtClean="0">
                <a:solidFill>
                  <a:srgbClr val="000000"/>
                </a:solidFill>
                <a:latin typeface="Helvetica" charset="0"/>
                <a:ea typeface="ＭＳ Ｐゴシック"/>
                <a:cs typeface="Helvetica" charset="0"/>
                <a:sym typeface="ＤＦＰ隷書体" charset="0"/>
              </a:rPr>
              <a:t>High Pressure Science</a:t>
            </a:r>
          </a:p>
          <a:p>
            <a:pPr marL="38577" defTabSz="457079"/>
            <a:r>
              <a:rPr lang="en-US" altLang="ja-JP" sz="2400" b="1" dirty="0" smtClean="0">
                <a:solidFill>
                  <a:srgbClr val="000000"/>
                </a:solidFill>
                <a:latin typeface="Helvetica" charset="0"/>
                <a:ea typeface="ＭＳ Ｐゴシック"/>
                <a:cs typeface="Helvetica" charset="0"/>
                <a:sym typeface="ＤＦＰ隷書体" charset="0"/>
              </a:rPr>
              <a:t>Light Element in the Earth’s Core</a:t>
            </a:r>
            <a:endParaRPr lang="en-US" altLang="ja-JP" sz="2400" b="1" dirty="0">
              <a:solidFill>
                <a:srgbClr val="000000"/>
              </a:solidFill>
              <a:latin typeface="Helvetica" charset="0"/>
              <a:ea typeface="ＭＳ Ｐゴシック"/>
              <a:cs typeface="Helvetica" charset="0"/>
              <a:sym typeface="ＤＦＰ隷書体" charset="0"/>
            </a:endParaRPr>
          </a:p>
        </p:txBody>
      </p:sp>
      <p:pic>
        <p:nvPicPr>
          <p:cNvPr id="6861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501008"/>
            <a:ext cx="796769" cy="1966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2" name="グループ化 1"/>
          <p:cNvGrpSpPr/>
          <p:nvPr/>
        </p:nvGrpSpPr>
        <p:grpSpPr>
          <a:xfrm>
            <a:off x="4917984" y="3739291"/>
            <a:ext cx="4179093" cy="2285990"/>
            <a:chOff x="4989992" y="3235235"/>
            <a:chExt cx="4179093" cy="2285990"/>
          </a:xfrm>
        </p:grpSpPr>
        <p:sp>
          <p:nvSpPr>
            <p:cNvPr id="68611" name="Rectangle 2"/>
            <p:cNvSpPr>
              <a:spLocks/>
            </p:cNvSpPr>
            <p:nvPr/>
          </p:nvSpPr>
          <p:spPr bwMode="auto">
            <a:xfrm>
              <a:off x="5076056" y="3307243"/>
              <a:ext cx="402672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defTabSz="457079"/>
              <a:r>
                <a:rPr lang="en-US" altLang="ja-JP" sz="2000" dirty="0">
                  <a:solidFill>
                    <a:srgbClr val="000000"/>
                  </a:solidFill>
                  <a:latin typeface="Arial" charset="0"/>
                  <a:ea typeface="ＭＳ Ｐゴシック"/>
                  <a:cs typeface="Arial" charset="0"/>
                  <a:sym typeface="Arial" charset="0"/>
                </a:rPr>
                <a:t>Earth’s Core</a:t>
              </a:r>
            </a:p>
            <a:p>
              <a:pPr defTabSz="457079"/>
              <a:r>
                <a:rPr lang="ja-JP" altLang="en-US" dirty="0" smtClean="0">
                  <a:solidFill>
                    <a:srgbClr val="000000"/>
                  </a:solidFill>
                  <a:latin typeface="Arial" charset="0"/>
                  <a:ea typeface="ＭＳ Ｐゴシック"/>
                  <a:cs typeface="Arial" charset="0"/>
                  <a:sym typeface="Arial" charset="0"/>
                </a:rPr>
                <a:t>・</a:t>
              </a:r>
              <a:r>
                <a:rPr lang="en-US" altLang="ja-JP" dirty="0" smtClean="0">
                  <a:solidFill>
                    <a:srgbClr val="000000"/>
                  </a:solidFill>
                  <a:latin typeface="Arial" charset="0"/>
                  <a:ea typeface="ＭＳ Ｐゴシック"/>
                  <a:cs typeface="Arial" charset="0"/>
                  <a:sym typeface="Arial" charset="0"/>
                </a:rPr>
                <a:t>Main constituent :Fe-Ni Alloy</a:t>
              </a:r>
            </a:p>
            <a:p>
              <a:pPr defTabSz="457079"/>
              <a:r>
                <a:rPr lang="ja-JP" altLang="en-US" dirty="0" smtClean="0">
                  <a:solidFill>
                    <a:srgbClr val="000000"/>
                  </a:solidFill>
                  <a:latin typeface="Arial" charset="0"/>
                  <a:ea typeface="ＭＳ Ｐゴシック"/>
                  <a:cs typeface="Arial" charset="0"/>
                  <a:sym typeface="Arial" charset="0"/>
                </a:rPr>
                <a:t>・</a:t>
              </a:r>
              <a:r>
                <a:rPr lang="en-US" altLang="ja-JP" dirty="0" smtClean="0">
                  <a:solidFill>
                    <a:srgbClr val="000000"/>
                  </a:solidFill>
                  <a:latin typeface="Arial" charset="0"/>
                  <a:ea typeface="ＭＳ Ｐゴシック"/>
                  <a:cs typeface="Arial" charset="0"/>
                  <a:sym typeface="Arial" charset="0"/>
                </a:rPr>
                <a:t>Density of the outer core is smaller than that of Fe-Ni alloy</a:t>
              </a:r>
            </a:p>
            <a:p>
              <a:pPr defTabSz="457079"/>
              <a:r>
                <a:rPr lang="ja-JP" altLang="en-US" sz="2000" dirty="0" smtClean="0">
                  <a:solidFill>
                    <a:srgbClr val="000000"/>
                  </a:solidFill>
                  <a:latin typeface="Arial" charset="0"/>
                  <a:ea typeface="ＭＳ Ｐゴシック"/>
                  <a:cs typeface="Arial" charset="0"/>
                  <a:sym typeface="Arial" charset="0"/>
                </a:rPr>
                <a:t>→</a:t>
              </a:r>
              <a:r>
                <a:rPr lang="en-US" altLang="ja-JP" sz="2000" dirty="0" smtClean="0">
                  <a:solidFill>
                    <a:srgbClr val="000000"/>
                  </a:solidFill>
                  <a:latin typeface="Arial" charset="0"/>
                  <a:ea typeface="ＭＳ Ｐゴシック"/>
                  <a:cs typeface="Arial" charset="0"/>
                  <a:sym typeface="Arial" charset="0"/>
                </a:rPr>
                <a:t>Suggesting the existence of Light Elements, such as </a:t>
              </a:r>
              <a:r>
                <a:rPr lang="en-US" altLang="ja-JP" sz="2000" dirty="0">
                  <a:solidFill>
                    <a:srgbClr val="D90B00"/>
                  </a:solidFill>
                  <a:latin typeface="ヒラギノ角ゴ Pro W6" charset="0"/>
                  <a:ea typeface="ヒラギノ角ゴ Pro W6" charset="0"/>
                  <a:cs typeface="ヒラギノ角ゴ Pro W6" charset="0"/>
                  <a:sym typeface="ヒラギノ角ゴ Pro W6" charset="0"/>
                </a:rPr>
                <a:t>H, </a:t>
              </a:r>
              <a:r>
                <a:rPr lang="en-US" altLang="ja-JP" sz="2000" dirty="0">
                  <a:solidFill>
                    <a:srgbClr val="000000"/>
                  </a:solidFill>
                  <a:latin typeface="ヒラギノ角ゴ Pro W6" charset="0"/>
                  <a:ea typeface="ヒラギノ角ゴ Pro W6" charset="0"/>
                  <a:cs typeface="ヒラギノ角ゴ Pro W6" charset="0"/>
                  <a:sym typeface="ヒラギノ角ゴ Pro W6" charset="0"/>
                </a:rPr>
                <a:t>C, </a:t>
              </a:r>
              <a:r>
                <a:rPr lang="en-US" altLang="ja-JP" sz="2000" dirty="0">
                  <a:solidFill>
                    <a:srgbClr val="000000"/>
                  </a:solidFill>
                  <a:latin typeface="ヒラギノ角ゴ Pro W3" charset="0"/>
                  <a:ea typeface="ヒラギノ角ゴ Pro W3" charset="0"/>
                  <a:cs typeface="ヒラギノ角ゴ Pro W3" charset="0"/>
                  <a:sym typeface="ヒラギノ角ゴ Pro W3" charset="0"/>
                </a:rPr>
                <a:t>S, Si, O</a:t>
              </a:r>
              <a:r>
                <a:rPr lang="en-US" altLang="ja-JP" sz="2000" dirty="0" smtClean="0">
                  <a:solidFill>
                    <a:srgbClr val="000000"/>
                  </a:solidFill>
                  <a:latin typeface="ヒラギノ角ゴ Pro W3" charset="0"/>
                  <a:ea typeface="ヒラギノ角ゴ Pro W3" charset="0"/>
                  <a:cs typeface="ヒラギノ角ゴ Pro W3" charset="0"/>
                  <a:sym typeface="ヒラギノ角ゴ Pro W3" charset="0"/>
                </a:rPr>
                <a:t>,....</a:t>
              </a:r>
              <a:endParaRPr lang="en-US" altLang="ja-JP" sz="2000" dirty="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68618" name="Rectangle 32"/>
            <p:cNvSpPr>
              <a:spLocks/>
            </p:cNvSpPr>
            <p:nvPr/>
          </p:nvSpPr>
          <p:spPr bwMode="auto">
            <a:xfrm>
              <a:off x="4989992" y="3235235"/>
              <a:ext cx="4179093" cy="2285990"/>
            </a:xfrm>
            <a:prstGeom prst="rect">
              <a:avLst/>
            </a:prstGeom>
            <a:noFill/>
            <a:ln w="25400">
              <a:solidFill>
                <a:srgbClr val="E6578D"/>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pPr defTabSz="457079"/>
              <a:endParaRPr lang="ja-JP" altLang="en-US" sz="2800">
                <a:solidFill>
                  <a:srgbClr val="727272"/>
                </a:solidFill>
                <a:latin typeface="Marker Felt" charset="0"/>
                <a:ea typeface="ヒラギノ明朝 ProN W3" charset="0"/>
                <a:cs typeface="ヒラギノ明朝 ProN W3" charset="0"/>
                <a:sym typeface="Marker Felt" charset="0"/>
              </a:endParaRPr>
            </a:p>
          </p:txBody>
        </p:sp>
      </p:grpSp>
      <p:pic>
        <p:nvPicPr>
          <p:cNvPr id="35" name="コンテンツ プレースホルダー 1" descr="Earth.jpg"/>
          <p:cNvPicPr>
            <a:picLocks noChangeAspect="1"/>
          </p:cNvPicPr>
          <p:nvPr/>
        </p:nvPicPr>
        <p:blipFill rotWithShape="1">
          <a:blip r:embed="rId4">
            <a:extLst>
              <a:ext uri="{28A0092B-C50C-407E-A947-70E740481C1C}">
                <a14:useLocalDpi xmlns:a14="http://schemas.microsoft.com/office/drawing/2010/main" val="0"/>
              </a:ext>
            </a:extLst>
          </a:blip>
          <a:srcRect l="-3198" t="10583" r="4234" b="9004"/>
          <a:stretch/>
        </p:blipFill>
        <p:spPr>
          <a:xfrm>
            <a:off x="179512" y="1124744"/>
            <a:ext cx="4089324" cy="5289258"/>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20889" y="425271"/>
            <a:ext cx="3154051" cy="315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20" name="Rectangle 6"/>
          <p:cNvSpPr>
            <a:spLocks/>
          </p:cNvSpPr>
          <p:nvPr/>
        </p:nvSpPr>
        <p:spPr bwMode="auto">
          <a:xfrm>
            <a:off x="3419872" y="6165304"/>
            <a:ext cx="5256584"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574" bIns="0"/>
          <a:lstStyle/>
          <a:p>
            <a:pPr marL="38577" defTabSz="457079"/>
            <a:r>
              <a:rPr lang="en-US" altLang="ja-JP" sz="2200" dirty="0" smtClean="0">
                <a:solidFill>
                  <a:srgbClr val="FF0000"/>
                </a:solidFill>
                <a:latin typeface="Helvetica" charset="0"/>
                <a:ea typeface="ＭＳ Ｐゴシック"/>
                <a:cs typeface="Helvetica" charset="0"/>
                <a:sym typeface="ＤＦＰ隷書体" charset="0"/>
              </a:rPr>
              <a:t>What amount of hydrogen is involved? </a:t>
            </a:r>
          </a:p>
          <a:p>
            <a:pPr marL="38577" defTabSz="457079"/>
            <a:r>
              <a:rPr lang="en-US" altLang="ja-JP" sz="2200" dirty="0" smtClean="0">
                <a:solidFill>
                  <a:srgbClr val="FF0000"/>
                </a:solidFill>
                <a:latin typeface="Helvetica" charset="0"/>
                <a:ea typeface="ＭＳ Ｐゴシック"/>
                <a:cs typeface="Helvetica" charset="0"/>
                <a:sym typeface="ＤＦＰ隷書体" charset="0"/>
              </a:rPr>
              <a:t>How </a:t>
            </a:r>
            <a:r>
              <a:rPr lang="en-US" altLang="ja-JP" sz="2200" dirty="0">
                <a:solidFill>
                  <a:srgbClr val="FF0000"/>
                </a:solidFill>
                <a:latin typeface="Helvetica" charset="0"/>
                <a:ea typeface="ＭＳ Ｐゴシック"/>
                <a:cs typeface="Helvetica" charset="0"/>
                <a:sym typeface="ＤＦＰ隷書体" charset="0"/>
              </a:rPr>
              <a:t>hydrogen is involved in the </a:t>
            </a:r>
            <a:r>
              <a:rPr lang="en-US" altLang="ja-JP" sz="2200" dirty="0" smtClean="0">
                <a:solidFill>
                  <a:srgbClr val="FF0000"/>
                </a:solidFill>
                <a:latin typeface="Helvetica" charset="0"/>
                <a:ea typeface="ＭＳ Ｐゴシック"/>
                <a:cs typeface="Helvetica" charset="0"/>
                <a:sym typeface="ＤＦＰ隷書体" charset="0"/>
              </a:rPr>
              <a:t>iron?</a:t>
            </a:r>
            <a:endParaRPr lang="en-US" altLang="ja-JP" sz="2200" dirty="0">
              <a:solidFill>
                <a:srgbClr val="FF0000"/>
              </a:solidFill>
              <a:latin typeface="Helvetica" charset="0"/>
              <a:ea typeface="ＭＳ Ｐゴシック"/>
              <a:cs typeface="Helvetica" charset="0"/>
              <a:sym typeface="ＤＦＰ隷書体" charset="0"/>
            </a:endParaRPr>
          </a:p>
        </p:txBody>
      </p:sp>
    </p:spTree>
    <p:extLst>
      <p:ext uri="{BB962C8B-B14F-4D97-AF65-F5344CB8AC3E}">
        <p14:creationId xmlns:p14="http://schemas.microsoft.com/office/powerpoint/2010/main" val="4191281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C:\BlackVaio\BlackVaio D\#paper\#2スミ\160115高圧学会誌\figs\Fig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1196752"/>
            <a:ext cx="3672409" cy="244827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24" name="オブジェクト 23"/>
          <p:cNvGraphicFramePr>
            <a:graphicFrameLocks noChangeAspect="1"/>
          </p:cNvGraphicFramePr>
          <p:nvPr>
            <p:extLst>
              <p:ext uri="{D42A27DB-BD31-4B8C-83A1-F6EECF244321}">
                <p14:modId xmlns:p14="http://schemas.microsoft.com/office/powerpoint/2010/main" val="2323190937"/>
              </p:ext>
            </p:extLst>
          </p:nvPr>
        </p:nvGraphicFramePr>
        <p:xfrm>
          <a:off x="7359598" y="3068960"/>
          <a:ext cx="1525376" cy="1781634"/>
        </p:xfrm>
        <a:graphic>
          <a:graphicData uri="http://schemas.openxmlformats.org/presentationml/2006/ole">
            <mc:AlternateContent xmlns:mc="http://schemas.openxmlformats.org/markup-compatibility/2006">
              <mc:Choice xmlns:v="urn:schemas-microsoft-com:vml" Requires="v">
                <p:oleObj spid="_x0000_s7280" name="ビットマップ イメージ" r:id="rId5" imgW="4315427" imgH="5038095" progId="PBrush">
                  <p:embed/>
                </p:oleObj>
              </mc:Choice>
              <mc:Fallback>
                <p:oleObj name="ビットマップ イメージ" r:id="rId5" imgW="4315427" imgH="5038095"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9598" y="3068960"/>
                        <a:ext cx="1525376" cy="1781634"/>
                      </a:xfrm>
                      <a:prstGeom prst="rect">
                        <a:avLst/>
                      </a:prstGeom>
                      <a:noFill/>
                      <a:ln>
                        <a:noFill/>
                      </a:ln>
                    </p:spPr>
                  </p:pic>
                </p:oleObj>
              </mc:Fallback>
            </mc:AlternateContent>
          </a:graphicData>
        </a:graphic>
      </p:graphicFrame>
      <p:sp>
        <p:nvSpPr>
          <p:cNvPr id="2" name="テキスト ボックス 1"/>
          <p:cNvSpPr txBox="1">
            <a:spLocks noChangeArrowheads="1"/>
          </p:cNvSpPr>
          <p:nvPr/>
        </p:nvSpPr>
        <p:spPr bwMode="auto">
          <a:xfrm>
            <a:off x="1" y="260648"/>
            <a:ext cx="9143999" cy="830997"/>
          </a:xfrm>
          <a:prstGeom prst="rect">
            <a:avLst/>
          </a:prstGeom>
          <a:solidFill>
            <a:srgbClr val="FFFFFF"/>
          </a:solidFill>
          <a:ln w="9525">
            <a:noFill/>
            <a:miter lim="800000"/>
            <a:headEnd/>
            <a:tailEnd/>
          </a:ln>
          <a:effectLst/>
        </p:spPr>
        <p:txBody>
          <a:bodyPr wrap="square">
            <a:prstTxWarp prst="textNoShape">
              <a:avLst/>
            </a:prstTxWarp>
            <a:spAutoFit/>
          </a:bodyPr>
          <a:lstStyle/>
          <a:p>
            <a:pPr algn="ctr"/>
            <a:r>
              <a:rPr lang="en-US" altLang="ja-JP" sz="2800" b="1" dirty="0">
                <a:latin typeface="Calibri"/>
                <a:ea typeface="ＭＳ Ｐゴシック"/>
              </a:rPr>
              <a:t>High-pressure Neutron </a:t>
            </a:r>
            <a:r>
              <a:rPr lang="en-US" altLang="ja-JP" sz="2800" b="1" dirty="0" err="1">
                <a:latin typeface="Calibri"/>
                <a:ea typeface="ＭＳ Ｐゴシック"/>
              </a:rPr>
              <a:t>Diffractometer</a:t>
            </a:r>
            <a:r>
              <a:rPr lang="en-US" altLang="ja-JP" sz="2800" b="1" dirty="0">
                <a:latin typeface="Calibri"/>
                <a:ea typeface="ＭＳ Ｐゴシック"/>
              </a:rPr>
              <a:t> PLANET (BL11) </a:t>
            </a:r>
            <a:endParaRPr lang="ja-JP" altLang="en-US" sz="2800" b="1" dirty="0">
              <a:latin typeface="Calibri"/>
              <a:ea typeface="ＭＳ Ｐゴシック"/>
            </a:endParaRPr>
          </a:p>
          <a:p>
            <a:pPr algn="ctr"/>
            <a:r>
              <a:rPr lang="en-US" altLang="ja-JP" sz="2000" dirty="0" smtClean="0">
                <a:latin typeface="Helvetica" pitchFamily="22" charset="0"/>
                <a:ea typeface="ＭＳ ゴシック" pitchFamily="22" charset="-128"/>
                <a:cs typeface="Helvetica" pitchFamily="22" charset="0"/>
              </a:rPr>
              <a:t>Hydrogen in Fe </a:t>
            </a:r>
            <a:r>
              <a:rPr lang="en-US" altLang="ja-JP" sz="2000" dirty="0">
                <a:latin typeface="Helvetica" pitchFamily="22" charset="0"/>
                <a:ea typeface="ＭＳ ゴシック" pitchFamily="22" charset="-128"/>
                <a:cs typeface="Helvetica" pitchFamily="22" charset="0"/>
              </a:rPr>
              <a:t>lattice under high pressure and high temperature condition</a:t>
            </a:r>
          </a:p>
        </p:txBody>
      </p:sp>
      <p:sp>
        <p:nvSpPr>
          <p:cNvPr id="4" name="テキスト ボックス 3"/>
          <p:cNvSpPr txBox="1"/>
          <p:nvPr/>
        </p:nvSpPr>
        <p:spPr>
          <a:xfrm>
            <a:off x="0" y="1556792"/>
            <a:ext cx="5292080" cy="923330"/>
          </a:xfrm>
          <a:prstGeom prst="rect">
            <a:avLst/>
          </a:prstGeom>
          <a:noFill/>
        </p:spPr>
        <p:txBody>
          <a:bodyPr wrap="square" rtlCol="0">
            <a:spAutoFit/>
          </a:bodyPr>
          <a:lstStyle/>
          <a:p>
            <a:r>
              <a:rPr lang="en-US" altLang="ja-JP" dirty="0">
                <a:solidFill>
                  <a:prstClr val="black"/>
                </a:solidFill>
                <a:latin typeface="Calibri"/>
                <a:ea typeface="ＭＳ Ｐゴシック"/>
              </a:rPr>
              <a:t>H</a:t>
            </a:r>
            <a:r>
              <a:rPr lang="en-US" altLang="ja-JP" dirty="0" smtClean="0">
                <a:solidFill>
                  <a:prstClr val="black"/>
                </a:solidFill>
                <a:latin typeface="Calibri"/>
                <a:ea typeface="ＭＳ Ｐゴシック"/>
              </a:rPr>
              <a:t>ydrogen in iron is directly </a:t>
            </a:r>
            <a:r>
              <a:rPr lang="en-US" altLang="ja-JP" dirty="0">
                <a:solidFill>
                  <a:prstClr val="black"/>
                </a:solidFill>
                <a:latin typeface="Calibri"/>
                <a:ea typeface="ＭＳ Ｐゴシック"/>
              </a:rPr>
              <a:t>related </a:t>
            </a:r>
            <a:r>
              <a:rPr lang="en-US" altLang="ja-JP" dirty="0" smtClean="0">
                <a:solidFill>
                  <a:prstClr val="black"/>
                </a:solidFill>
                <a:latin typeface="Calibri"/>
                <a:ea typeface="ＭＳ Ｐゴシック"/>
              </a:rPr>
              <a:t>to hydrogen </a:t>
            </a:r>
            <a:r>
              <a:rPr lang="en-US" altLang="ja-JP" dirty="0">
                <a:solidFill>
                  <a:prstClr val="black"/>
                </a:solidFill>
                <a:latin typeface="Calibri"/>
                <a:ea typeface="ＭＳ Ｐゴシック"/>
              </a:rPr>
              <a:t>embrittlement </a:t>
            </a:r>
            <a:r>
              <a:rPr lang="en-US" altLang="ja-JP" dirty="0" smtClean="0">
                <a:solidFill>
                  <a:prstClr val="black"/>
                </a:solidFill>
                <a:latin typeface="Calibri"/>
                <a:ea typeface="ＭＳ Ｐゴシック"/>
              </a:rPr>
              <a:t>of iron and the possible origin of the deficit in density of the Earth’s Core. </a:t>
            </a:r>
          </a:p>
        </p:txBody>
      </p:sp>
      <p:sp>
        <p:nvSpPr>
          <p:cNvPr id="10" name="テキスト ボックス 9"/>
          <p:cNvSpPr txBox="1"/>
          <p:nvPr/>
        </p:nvSpPr>
        <p:spPr>
          <a:xfrm>
            <a:off x="107504" y="2492896"/>
            <a:ext cx="5184576" cy="923330"/>
          </a:xfrm>
          <a:prstGeom prst="rect">
            <a:avLst/>
          </a:prstGeom>
          <a:solidFill>
            <a:srgbClr val="FFFFFF"/>
          </a:solidFill>
          <a:ln>
            <a:solidFill>
              <a:schemeClr val="accent2"/>
            </a:solidFill>
          </a:ln>
        </p:spPr>
        <p:txBody>
          <a:bodyPr wrap="square" rtlCol="0">
            <a:spAutoFit/>
          </a:bodyPr>
          <a:lstStyle/>
          <a:p>
            <a:r>
              <a:rPr lang="en-US" altLang="ja-JP" dirty="0" smtClean="0">
                <a:solidFill>
                  <a:prstClr val="black"/>
                </a:solidFill>
                <a:latin typeface="Calibri"/>
                <a:ea typeface="ＭＳ Ｐゴシック"/>
              </a:rPr>
              <a:t>PLANET measured neutron diffraction from hydrogen (deuterium)  in iron at high-</a:t>
            </a:r>
            <a:r>
              <a:rPr lang="en-US" altLang="ja-JP" i="1" dirty="0" smtClean="0">
                <a:solidFill>
                  <a:prstClr val="black"/>
                </a:solidFill>
                <a:latin typeface="Calibri"/>
                <a:ea typeface="ＭＳ Ｐゴシック"/>
              </a:rPr>
              <a:t>PT</a:t>
            </a:r>
            <a:r>
              <a:rPr lang="en-US" altLang="ja-JP" dirty="0" smtClean="0">
                <a:solidFill>
                  <a:prstClr val="black"/>
                </a:solidFill>
                <a:latin typeface="Calibri"/>
                <a:ea typeface="ＭＳ Ｐゴシック"/>
              </a:rPr>
              <a:t> condition (</a:t>
            </a:r>
            <a:r>
              <a:rPr lang="en-US" altLang="ja-JP" dirty="0" smtClean="0">
                <a:solidFill>
                  <a:srgbClr val="FF0000"/>
                </a:solidFill>
                <a:latin typeface="Calibri"/>
                <a:ea typeface="ＭＳ Ｐゴシック"/>
              </a:rPr>
              <a:t>6.3 </a:t>
            </a:r>
            <a:r>
              <a:rPr lang="en-US" altLang="ja-JP" dirty="0">
                <a:solidFill>
                  <a:srgbClr val="FF0000"/>
                </a:solidFill>
                <a:latin typeface="Calibri"/>
                <a:ea typeface="ＭＳ Ｐゴシック"/>
              </a:rPr>
              <a:t>GPa and </a:t>
            </a:r>
            <a:r>
              <a:rPr lang="en-US" altLang="ja-JP" dirty="0" smtClean="0">
                <a:solidFill>
                  <a:srgbClr val="FF0000"/>
                </a:solidFill>
                <a:latin typeface="Calibri"/>
                <a:ea typeface="ＭＳ Ｐゴシック"/>
              </a:rPr>
              <a:t>988 K</a:t>
            </a:r>
            <a:r>
              <a:rPr lang="en-US" altLang="ja-JP" dirty="0" smtClean="0">
                <a:solidFill>
                  <a:prstClr val="black"/>
                </a:solidFill>
                <a:latin typeface="Calibri"/>
                <a:ea typeface="ＭＳ Ｐゴシック"/>
              </a:rPr>
              <a:t>)</a:t>
            </a:r>
          </a:p>
        </p:txBody>
      </p:sp>
      <p:graphicFrame>
        <p:nvGraphicFramePr>
          <p:cNvPr id="25" name="オブジェクト 24"/>
          <p:cNvGraphicFramePr>
            <a:graphicFrameLocks noChangeAspect="1"/>
          </p:cNvGraphicFramePr>
          <p:nvPr>
            <p:extLst>
              <p:ext uri="{D42A27DB-BD31-4B8C-83A1-F6EECF244321}">
                <p14:modId xmlns:p14="http://schemas.microsoft.com/office/powerpoint/2010/main" val="1483787707"/>
              </p:ext>
            </p:extLst>
          </p:nvPr>
        </p:nvGraphicFramePr>
        <p:xfrm>
          <a:off x="7762875" y="3989388"/>
          <a:ext cx="11113" cy="11112"/>
        </p:xfrm>
        <a:graphic>
          <a:graphicData uri="http://schemas.openxmlformats.org/presentationml/2006/ole">
            <mc:AlternateContent xmlns:mc="http://schemas.openxmlformats.org/markup-compatibility/2006">
              <mc:Choice xmlns:v="urn:schemas-microsoft-com:vml" Requires="v">
                <p:oleObj spid="_x0000_s7281" name="ビットマップ イメージ" r:id="rId7" imgW="25400" imgH="25400" progId="PBrush">
                  <p:embed/>
                </p:oleObj>
              </mc:Choice>
              <mc:Fallback>
                <p:oleObj name="ビットマップ イメージ" r:id="rId7" imgW="25400" imgH="25400" progId="PBrush">
                  <p:embed/>
                  <p:pic>
                    <p:nvPicPr>
                      <p:cNvPr id="0" name=""/>
                      <p:cNvPicPr>
                        <a:picLocks noChangeAspect="1" noChangeArrowheads="1"/>
                      </p:cNvPicPr>
                      <p:nvPr/>
                    </p:nvPicPr>
                    <p:blipFill>
                      <a:blip r:embed="rId8"/>
                      <a:srcRect/>
                      <a:stretch>
                        <a:fillRect/>
                      </a:stretch>
                    </p:blipFill>
                    <p:spPr bwMode="auto">
                      <a:xfrm>
                        <a:off x="7762875" y="3989388"/>
                        <a:ext cx="11113" cy="11112"/>
                      </a:xfrm>
                      <a:prstGeom prst="rect">
                        <a:avLst/>
                      </a:prstGeom>
                      <a:noFill/>
                      <a:ln>
                        <a:noFill/>
                      </a:ln>
                    </p:spPr>
                  </p:pic>
                </p:oleObj>
              </mc:Fallback>
            </mc:AlternateContent>
          </a:graphicData>
        </a:graphic>
      </p:graphicFrame>
      <p:sp>
        <p:nvSpPr>
          <p:cNvPr id="29" name="テキスト ボックス 28"/>
          <p:cNvSpPr txBox="1"/>
          <p:nvPr/>
        </p:nvSpPr>
        <p:spPr>
          <a:xfrm>
            <a:off x="107504" y="3545568"/>
            <a:ext cx="2520280" cy="2862323"/>
          </a:xfrm>
          <a:prstGeom prst="rect">
            <a:avLst/>
          </a:prstGeom>
          <a:noFill/>
          <a:ln>
            <a:solidFill>
              <a:srgbClr val="FF0000"/>
            </a:solidFill>
          </a:ln>
        </p:spPr>
        <p:txBody>
          <a:bodyPr wrap="square" rtlCol="0">
            <a:spAutoFit/>
          </a:bodyPr>
          <a:lstStyle/>
          <a:p>
            <a:r>
              <a:rPr lang="en-US" altLang="ja-JP" dirty="0" smtClean="0">
                <a:solidFill>
                  <a:prstClr val="black"/>
                </a:solidFill>
                <a:latin typeface="Calibri"/>
                <a:ea typeface="ＭＳ Ｐゴシック"/>
              </a:rPr>
              <a:t>The structure analysis revealed that small amount of deuterium do occupy the tetrahedral site, contrary to conventional model where all the deuterium occupy the octahedral site.</a:t>
            </a:r>
            <a:r>
              <a:rPr lang="ja-JP" altLang="en-US" dirty="0" smtClean="0">
                <a:solidFill>
                  <a:prstClr val="black"/>
                </a:solidFill>
                <a:latin typeface="Calibri"/>
                <a:ea typeface="ＭＳ Ｐゴシック"/>
              </a:rPr>
              <a:t>　</a:t>
            </a:r>
            <a:r>
              <a:rPr lang="en-US" altLang="ja-JP" dirty="0" smtClean="0">
                <a:solidFill>
                  <a:srgbClr val="0000FF"/>
                </a:solidFill>
                <a:latin typeface="Calibri"/>
                <a:ea typeface="ＭＳ Ｐゴシック"/>
              </a:rPr>
              <a:t>More hydrogen in Fe in Earth Core. </a:t>
            </a:r>
            <a:endParaRPr lang="ja-JP" altLang="en-US" dirty="0">
              <a:solidFill>
                <a:srgbClr val="0000FF"/>
              </a:solidFill>
              <a:latin typeface="Calibri"/>
              <a:ea typeface="ＭＳ Ｐゴシック"/>
            </a:endParaRPr>
          </a:p>
        </p:txBody>
      </p:sp>
      <p:sp>
        <p:nvSpPr>
          <p:cNvPr id="40" name="正方形/長方形 39"/>
          <p:cNvSpPr/>
          <p:nvPr/>
        </p:nvSpPr>
        <p:spPr>
          <a:xfrm>
            <a:off x="123807" y="6483383"/>
            <a:ext cx="2677581" cy="307777"/>
          </a:xfrm>
          <a:prstGeom prst="rect">
            <a:avLst/>
          </a:prstGeom>
          <a:solidFill>
            <a:srgbClr val="CCFFCC"/>
          </a:solidFill>
        </p:spPr>
        <p:txBody>
          <a:bodyPr wrap="none">
            <a:spAutoFit/>
          </a:bodyPr>
          <a:lstStyle/>
          <a:p>
            <a:r>
              <a:rPr lang="en-US" altLang="ja-JP" sz="1400" i="1" dirty="0" smtClean="0">
                <a:solidFill>
                  <a:prstClr val="black"/>
                </a:solidFill>
                <a:latin typeface="Arial" pitchFamily="34" charset="0"/>
                <a:ea typeface="ＭＳ Ｐゴシック"/>
                <a:cs typeface="Arial" pitchFamily="34" charset="0"/>
              </a:rPr>
              <a:t>Nature Comm., </a:t>
            </a:r>
            <a:r>
              <a:rPr lang="en-US" altLang="ja-JP" sz="1400" b="1" dirty="0">
                <a:solidFill>
                  <a:prstClr val="black"/>
                </a:solidFill>
                <a:latin typeface="Arial" pitchFamily="34" charset="0"/>
                <a:ea typeface="ＭＳ Ｐゴシック"/>
                <a:cs typeface="Arial" pitchFamily="34" charset="0"/>
              </a:rPr>
              <a:t>5</a:t>
            </a:r>
            <a:r>
              <a:rPr lang="en-US" altLang="ja-JP" sz="1400" dirty="0">
                <a:solidFill>
                  <a:prstClr val="black"/>
                </a:solidFill>
                <a:latin typeface="Arial" pitchFamily="34" charset="0"/>
                <a:ea typeface="ＭＳ Ｐゴシック"/>
                <a:cs typeface="Arial" pitchFamily="34" charset="0"/>
              </a:rPr>
              <a:t>, 5065 (2014).</a:t>
            </a:r>
            <a:endParaRPr lang="ja-JP" altLang="en-US" sz="1400" dirty="0">
              <a:solidFill>
                <a:prstClr val="black"/>
              </a:solidFill>
              <a:latin typeface="Arial" pitchFamily="34" charset="0"/>
              <a:ea typeface="ＭＳ Ｐゴシック"/>
              <a:cs typeface="Arial" pitchFamily="34" charset="0"/>
            </a:endParaRPr>
          </a:p>
        </p:txBody>
      </p:sp>
      <p:pic>
        <p:nvPicPr>
          <p:cNvPr id="42" name="図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3768" y="3429000"/>
            <a:ext cx="4498788" cy="2952328"/>
          </a:xfrm>
          <a:prstGeom prst="rect">
            <a:avLst/>
          </a:prstGeom>
        </p:spPr>
      </p:pic>
      <p:sp>
        <p:nvSpPr>
          <p:cNvPr id="6" name="正方形/長方形 5"/>
          <p:cNvSpPr/>
          <p:nvPr/>
        </p:nvSpPr>
        <p:spPr>
          <a:xfrm>
            <a:off x="5004048" y="3717032"/>
            <a:ext cx="1944216" cy="2376264"/>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5303449" y="4941168"/>
            <a:ext cx="3840551" cy="1631216"/>
          </a:xfrm>
          <a:prstGeom prst="rect">
            <a:avLst/>
          </a:prstGeom>
          <a:solidFill>
            <a:srgbClr val="FFFF00"/>
          </a:solidFill>
        </p:spPr>
        <p:txBody>
          <a:bodyPr wrap="square" rtlCol="0">
            <a:spAutoFit/>
          </a:bodyPr>
          <a:lstStyle/>
          <a:p>
            <a:r>
              <a:rPr kumimoji="1" lang="en-US" altLang="ja-JP" sz="2000" dirty="0" smtClean="0">
                <a:latin typeface="+mj-lt"/>
                <a:ea typeface="HG丸ｺﾞｼｯｸM-PRO" panose="020F0600000000000000" pitchFamily="50" charset="-128"/>
              </a:rPr>
              <a:t>Recently , they measured </a:t>
            </a:r>
            <a:r>
              <a:rPr lang="en-US" altLang="ja-JP" sz="2000" dirty="0" smtClean="0">
                <a:solidFill>
                  <a:prstClr val="black"/>
                </a:solidFill>
                <a:latin typeface="+mj-lt"/>
              </a:rPr>
              <a:t>neutron </a:t>
            </a:r>
            <a:r>
              <a:rPr lang="en-US" altLang="ja-JP" sz="2000" dirty="0">
                <a:solidFill>
                  <a:prstClr val="black"/>
                </a:solidFill>
                <a:latin typeface="+mj-lt"/>
              </a:rPr>
              <a:t>diffraction from hydrogen (deuterium)  in </a:t>
            </a:r>
            <a:r>
              <a:rPr lang="en-US" altLang="ja-JP" sz="2000" dirty="0" smtClean="0">
                <a:solidFill>
                  <a:prstClr val="black"/>
                </a:solidFill>
                <a:latin typeface="+mj-lt"/>
              </a:rPr>
              <a:t>iron as a function of P and T to reveal </a:t>
            </a:r>
            <a:r>
              <a:rPr lang="en-US" altLang="ja-JP" sz="2000" dirty="0" smtClean="0">
                <a:solidFill>
                  <a:srgbClr val="000000"/>
                </a:solidFill>
              </a:rPr>
              <a:t>the </a:t>
            </a:r>
            <a:r>
              <a:rPr lang="en-US" altLang="ja-JP" sz="2000" dirty="0">
                <a:solidFill>
                  <a:srgbClr val="000000"/>
                </a:solidFill>
              </a:rPr>
              <a:t>early stage of Earth’s </a:t>
            </a:r>
            <a:r>
              <a:rPr lang="en-US" altLang="ja-JP" sz="2000" dirty="0" smtClean="0">
                <a:solidFill>
                  <a:srgbClr val="000000"/>
                </a:solidFill>
              </a:rPr>
              <a:t>evolution.</a:t>
            </a:r>
            <a:endParaRPr lang="en-US" altLang="ja-JP" sz="2000" dirty="0">
              <a:solidFill>
                <a:srgbClr val="000000"/>
              </a:solidFill>
            </a:endParaRPr>
          </a:p>
        </p:txBody>
      </p:sp>
      <p:sp>
        <p:nvSpPr>
          <p:cNvPr id="12" name="テキスト ボックス 11"/>
          <p:cNvSpPr txBox="1"/>
          <p:nvPr/>
        </p:nvSpPr>
        <p:spPr>
          <a:xfrm>
            <a:off x="5796136" y="4077072"/>
            <a:ext cx="1728192" cy="584776"/>
          </a:xfrm>
          <a:prstGeom prst="rect">
            <a:avLst/>
          </a:prstGeom>
          <a:noFill/>
        </p:spPr>
        <p:txBody>
          <a:bodyPr wrap="square" rtlCol="0">
            <a:spAutoFit/>
          </a:bodyPr>
          <a:lstStyle/>
          <a:p>
            <a:pPr algn="ctr"/>
            <a:r>
              <a:rPr lang="en-US" altLang="ja-JP" sz="1600" dirty="0" smtClean="0">
                <a:solidFill>
                  <a:srgbClr val="0000CC"/>
                </a:solidFill>
                <a:latin typeface="Calibri"/>
                <a:ea typeface="ＭＳ Ｐゴシック"/>
              </a:rPr>
              <a:t>Large press “ATSUHIME”</a:t>
            </a:r>
            <a:endParaRPr lang="ja-JP" altLang="en-US" sz="1600" dirty="0">
              <a:solidFill>
                <a:srgbClr val="0000CC"/>
              </a:solidFill>
              <a:latin typeface="Calibri"/>
              <a:ea typeface="ＭＳ Ｐゴシック"/>
            </a:endParaRPr>
          </a:p>
        </p:txBody>
      </p:sp>
      <p:sp>
        <p:nvSpPr>
          <p:cNvPr id="7" name="テキスト ボックス 6"/>
          <p:cNvSpPr txBox="1"/>
          <p:nvPr/>
        </p:nvSpPr>
        <p:spPr>
          <a:xfrm>
            <a:off x="5436096" y="3356992"/>
            <a:ext cx="1542910" cy="338554"/>
          </a:xfrm>
          <a:prstGeom prst="rect">
            <a:avLst/>
          </a:prstGeom>
          <a:noFill/>
        </p:spPr>
        <p:txBody>
          <a:bodyPr wrap="none" rtlCol="0">
            <a:spAutoFit/>
          </a:bodyPr>
          <a:lstStyle/>
          <a:p>
            <a:r>
              <a:rPr lang="en-US" altLang="ja-JP" sz="1600" dirty="0" smtClean="0">
                <a:solidFill>
                  <a:srgbClr val="0066FF"/>
                </a:solidFill>
              </a:rPr>
              <a:t>PLANET on BL11 </a:t>
            </a:r>
            <a:endParaRPr kumimoji="1" lang="ja-JP" altLang="en-US" sz="1600" dirty="0" smtClean="0">
              <a:solidFill>
                <a:srgbClr val="0066FF"/>
              </a:solidFill>
              <a:latin typeface="HG丸ｺﾞｼｯｸM-PRO" panose="020F0600000000000000" pitchFamily="50" charset="-128"/>
              <a:ea typeface="HG丸ｺﾞｼｯｸM-PRO" panose="020F0600000000000000" pitchFamily="50" charset="-128"/>
            </a:endParaRPr>
          </a:p>
        </p:txBody>
      </p:sp>
      <p:cxnSp>
        <p:nvCxnSpPr>
          <p:cNvPr id="43" name="直線コネクタ 42"/>
          <p:cNvCxnSpPr/>
          <p:nvPr/>
        </p:nvCxnSpPr>
        <p:spPr>
          <a:xfrm>
            <a:off x="467544" y="1268760"/>
            <a:ext cx="8064896"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6732240" y="6494802"/>
            <a:ext cx="2278739" cy="338554"/>
          </a:xfrm>
          <a:prstGeom prst="rect">
            <a:avLst/>
          </a:prstGeom>
          <a:solidFill>
            <a:srgbClr val="CCFFCC"/>
          </a:solidFill>
        </p:spPr>
        <p:txBody>
          <a:bodyPr wrap="none" rtlCol="0">
            <a:spAutoFit/>
          </a:bodyPr>
          <a:lstStyle/>
          <a:p>
            <a:r>
              <a:rPr lang="en-US" altLang="ja-JP" sz="1600" i="1" dirty="0">
                <a:solidFill>
                  <a:srgbClr val="000000"/>
                </a:solidFill>
              </a:rPr>
              <a:t>Nature </a:t>
            </a:r>
            <a:r>
              <a:rPr lang="en-US" altLang="ja-JP" sz="1600" i="1" dirty="0" smtClean="0">
                <a:solidFill>
                  <a:srgbClr val="000000"/>
                </a:solidFill>
              </a:rPr>
              <a:t>Comm.,</a:t>
            </a:r>
            <a:r>
              <a:rPr lang="en-US" altLang="ja-JP" sz="1600" dirty="0" smtClean="0">
                <a:solidFill>
                  <a:srgbClr val="000000"/>
                </a:solidFill>
              </a:rPr>
              <a:t> </a:t>
            </a:r>
            <a:r>
              <a:rPr lang="en-US" altLang="ja-JP" sz="1600" dirty="0">
                <a:solidFill>
                  <a:srgbClr val="000000"/>
                </a:solidFill>
              </a:rPr>
              <a:t>8, </a:t>
            </a:r>
            <a:r>
              <a:rPr lang="en-US" altLang="ja-JP" sz="1600" dirty="0" smtClean="0">
                <a:solidFill>
                  <a:srgbClr val="000000"/>
                </a:solidFill>
              </a:rPr>
              <a:t>(</a:t>
            </a:r>
            <a:r>
              <a:rPr lang="en-US" altLang="ja-JP" sz="1600" dirty="0">
                <a:solidFill>
                  <a:srgbClr val="000000"/>
                </a:solidFill>
              </a:rPr>
              <a:t>2017</a:t>
            </a:r>
            <a:r>
              <a:rPr lang="en-US" altLang="ja-JP" sz="1600" dirty="0" smtClean="0">
                <a:solidFill>
                  <a:srgbClr val="000000"/>
                </a:solidFill>
              </a:rPr>
              <a:t>)</a:t>
            </a:r>
            <a:endParaRPr lang="ja-JP" altLang="en-US" sz="1600" dirty="0">
              <a:solidFill>
                <a:srgbClr val="000000"/>
              </a:solidFill>
              <a:cs typeface="Arial" panose="020B0604020202020204" pitchFamily="34" charset="0"/>
            </a:endParaRPr>
          </a:p>
        </p:txBody>
      </p:sp>
    </p:spTree>
    <p:extLst>
      <p:ext uri="{BB962C8B-B14F-4D97-AF65-F5344CB8AC3E}">
        <p14:creationId xmlns:p14="http://schemas.microsoft.com/office/powerpoint/2010/main" val="31774666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5" y="124752"/>
            <a:ext cx="8568950" cy="5940087"/>
          </a:xfrm>
          <a:prstGeom prst="rect">
            <a:avLst/>
          </a:prstGeom>
          <a:noFill/>
        </p:spPr>
        <p:txBody>
          <a:bodyPr wrap="square" rtlCol="0">
            <a:spAutoFit/>
          </a:bodyPr>
          <a:lstStyle/>
          <a:p>
            <a:pPr algn="ctr"/>
            <a:r>
              <a:rPr lang="en-US" altLang="ja-JP" sz="3200" b="1" dirty="0"/>
              <a:t>Summary</a:t>
            </a:r>
          </a:p>
          <a:p>
            <a:pPr algn="ctr"/>
            <a:endParaRPr lang="en-US" altLang="ja-JP" sz="1200" dirty="0"/>
          </a:p>
          <a:p>
            <a:pPr marL="457200" indent="-457200">
              <a:buFont typeface="Wingdings" charset="2"/>
              <a:buChar char="u"/>
            </a:pPr>
            <a:r>
              <a:rPr lang="en-US" altLang="ja-JP" sz="2400" dirty="0" smtClean="0"/>
              <a:t>J-PARC MLF is moving from the construction phase to the Operation phase.</a:t>
            </a:r>
          </a:p>
          <a:p>
            <a:pPr marL="457200" indent="-457200">
              <a:buFont typeface="Wingdings" charset="2"/>
              <a:buChar char="u"/>
            </a:pPr>
            <a:r>
              <a:rPr lang="en-US" altLang="ja-JP" sz="2400" dirty="0"/>
              <a:t>Operation of new target (#8) is very stable at </a:t>
            </a:r>
            <a:r>
              <a:rPr lang="en-US" altLang="ja-JP" sz="2400" dirty="0" smtClean="0"/>
              <a:t>400 </a:t>
            </a:r>
            <a:r>
              <a:rPr lang="en-US" altLang="ja-JP" sz="2400" dirty="0"/>
              <a:t>kW.</a:t>
            </a:r>
          </a:p>
          <a:p>
            <a:pPr marL="457200" indent="-457200">
              <a:buFont typeface="Wingdings" charset="2"/>
              <a:buChar char="u"/>
            </a:pPr>
            <a:r>
              <a:rPr lang="en-US" altLang="ja-JP" sz="2400" dirty="0"/>
              <a:t>We will exchange the target to a new one (#10) in the summer shutdown 2018 and achieve 1MW in 2018.</a:t>
            </a:r>
          </a:p>
          <a:p>
            <a:pPr marL="457200" indent="-457200">
              <a:buFont typeface="Wingdings" charset="2"/>
              <a:buChar char="u"/>
            </a:pPr>
            <a:r>
              <a:rPr lang="en-US" altLang="ja-JP" sz="2400" dirty="0" smtClean="0"/>
              <a:t>Instruments </a:t>
            </a:r>
            <a:r>
              <a:rPr lang="en-US" altLang="ja-JP" sz="2400" dirty="0"/>
              <a:t>have the world level performance, and still developing.</a:t>
            </a:r>
          </a:p>
          <a:p>
            <a:pPr marL="457200" indent="-457200">
              <a:buFont typeface="Wingdings" charset="2"/>
              <a:buChar char="u"/>
            </a:pPr>
            <a:r>
              <a:rPr lang="en-US" altLang="ja-JP" sz="2400" dirty="0"/>
              <a:t>Developments of sample environments and new neutron devices are on-going. </a:t>
            </a:r>
          </a:p>
          <a:p>
            <a:pPr marL="457200" indent="-457200">
              <a:buFont typeface="Wingdings" charset="2"/>
              <a:buChar char="u"/>
            </a:pPr>
            <a:r>
              <a:rPr lang="en-US" altLang="ja-JP" sz="2400" dirty="0"/>
              <a:t>Spin-echo machine was open to users @2017B</a:t>
            </a:r>
          </a:p>
          <a:p>
            <a:pPr marL="457200" indent="-457200">
              <a:buFont typeface="Wingdings" charset="2"/>
              <a:buChar char="u"/>
            </a:pPr>
            <a:r>
              <a:rPr lang="en-US" altLang="ja-JP" sz="2400" dirty="0">
                <a:solidFill>
                  <a:srgbClr val="000000"/>
                </a:solidFill>
                <a:cs typeface="Arial" pitchFamily="34" charset="0"/>
              </a:rPr>
              <a:t>Polarization Analysis Spectrometer (POLANO) is under beam commissioning</a:t>
            </a:r>
            <a:endParaRPr lang="en-US" altLang="ja-JP" sz="2400" dirty="0"/>
          </a:p>
          <a:p>
            <a:pPr marL="457200" indent="-457200">
              <a:buFont typeface="Wingdings" charset="2"/>
              <a:buChar char="u"/>
            </a:pPr>
            <a:r>
              <a:rPr lang="en-US" altLang="ja-JP" sz="2400" dirty="0"/>
              <a:t>We still continue to improve J-PARC MLF to increase high quality outcomes</a:t>
            </a:r>
          </a:p>
        </p:txBody>
      </p:sp>
    </p:spTree>
    <p:extLst>
      <p:ext uri="{BB962C8B-B14F-4D97-AF65-F5344CB8AC3E}">
        <p14:creationId xmlns:p14="http://schemas.microsoft.com/office/powerpoint/2010/main" val="921111481"/>
      </p:ext>
    </p:extLst>
  </p:cSld>
  <p:clrMapOvr>
    <a:masterClrMapping/>
  </p:clrMapOvr>
  <p:transition>
    <p:push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3172421" y="1532825"/>
            <a:ext cx="639744" cy="535530"/>
          </a:xfrm>
          <a:prstGeom prst="rect">
            <a:avLst/>
          </a:prstGeom>
          <a:solidFill>
            <a:schemeClr val="bg1"/>
          </a:solidFill>
        </p:spPr>
        <p:txBody>
          <a:bodyPr wrap="square" lIns="91439" tIns="45719" rIns="91439" bIns="45719" rtlCol="0">
            <a:spAutoFit/>
          </a:bodyPr>
          <a:lstStyle/>
          <a:p>
            <a:r>
              <a:rPr lang="en-US" altLang="ja-JP" sz="1400" dirty="0">
                <a:solidFill>
                  <a:srgbClr val="FF0000"/>
                </a:solidFill>
                <a:latin typeface="Arial"/>
                <a:cs typeface="Arial"/>
              </a:rPr>
              <a:t>W </a:t>
            </a:r>
          </a:p>
          <a:p>
            <a:r>
              <a:rPr lang="en-US" altLang="ja-JP" sz="1400" dirty="0">
                <a:solidFill>
                  <a:srgbClr val="0000FF"/>
                </a:solidFill>
                <a:latin typeface="Arial"/>
                <a:cs typeface="Arial"/>
              </a:rPr>
              <a:t>W/O </a:t>
            </a:r>
            <a:endParaRPr lang="ja-JP" altLang="en-US" sz="1400" dirty="0">
              <a:solidFill>
                <a:srgbClr val="0000FF"/>
              </a:solidFill>
              <a:latin typeface="Arial"/>
              <a:cs typeface="Arial"/>
            </a:endParaRPr>
          </a:p>
        </p:txBody>
      </p:sp>
      <p:sp>
        <p:nvSpPr>
          <p:cNvPr id="11" name="テキスト ボックス 10"/>
          <p:cNvSpPr txBox="1"/>
          <p:nvPr/>
        </p:nvSpPr>
        <p:spPr>
          <a:xfrm>
            <a:off x="3262393" y="3809270"/>
            <a:ext cx="639744" cy="535530"/>
          </a:xfrm>
          <a:prstGeom prst="rect">
            <a:avLst/>
          </a:prstGeom>
          <a:solidFill>
            <a:schemeClr val="bg1"/>
          </a:solidFill>
        </p:spPr>
        <p:txBody>
          <a:bodyPr wrap="square" lIns="91439" tIns="45719" rIns="91439" bIns="45719" rtlCol="0">
            <a:spAutoFit/>
          </a:bodyPr>
          <a:lstStyle/>
          <a:p>
            <a:r>
              <a:rPr lang="en-US" altLang="ja-JP" sz="1400" dirty="0">
                <a:solidFill>
                  <a:srgbClr val="FF0000"/>
                </a:solidFill>
                <a:latin typeface="Arial"/>
                <a:cs typeface="Arial"/>
              </a:rPr>
              <a:t>W </a:t>
            </a:r>
          </a:p>
          <a:p>
            <a:r>
              <a:rPr lang="en-US" altLang="ja-JP" sz="1400" dirty="0">
                <a:solidFill>
                  <a:srgbClr val="0000FF"/>
                </a:solidFill>
                <a:latin typeface="Arial"/>
                <a:cs typeface="Arial"/>
              </a:rPr>
              <a:t>W/O </a:t>
            </a:r>
            <a:endParaRPr lang="ja-JP" altLang="en-US" sz="1400" dirty="0">
              <a:solidFill>
                <a:srgbClr val="0000FF"/>
              </a:solidFill>
              <a:latin typeface="Arial"/>
              <a:cs typeface="Arial"/>
            </a:endParaRPr>
          </a:p>
        </p:txBody>
      </p:sp>
      <p:sp>
        <p:nvSpPr>
          <p:cNvPr id="16" name="テキスト ボックス 15"/>
          <p:cNvSpPr txBox="1"/>
          <p:nvPr/>
        </p:nvSpPr>
        <p:spPr>
          <a:xfrm>
            <a:off x="4683638" y="5877280"/>
            <a:ext cx="4460362" cy="1200329"/>
          </a:xfrm>
          <a:prstGeom prst="rect">
            <a:avLst/>
          </a:prstGeom>
          <a:noFill/>
        </p:spPr>
        <p:txBody>
          <a:bodyPr wrap="square" lIns="91439" tIns="45719" rIns="91439" bIns="45719" rtlCol="0">
            <a:spAutoFit/>
          </a:bodyPr>
          <a:lstStyle/>
          <a:p>
            <a:r>
              <a:rPr lang="en-US" altLang="ja-JP" dirty="0" smtClean="0">
                <a:solidFill>
                  <a:srgbClr val="000000"/>
                </a:solidFill>
                <a:latin typeface="Chalkboard"/>
                <a:cs typeface="Chalkboard"/>
              </a:rPr>
              <a:t>Higher freq. components, related with cavitation phenomena, were sufficiently mitigated.</a:t>
            </a:r>
          </a:p>
          <a:p>
            <a:r>
              <a:rPr lang="en-US" altLang="ja-JP" dirty="0" smtClean="0">
                <a:solidFill>
                  <a:prstClr val="black"/>
                </a:solidFill>
              </a:rPr>
              <a:t> </a:t>
            </a:r>
            <a:endParaRPr lang="ja-JP" altLang="en-US" dirty="0">
              <a:solidFill>
                <a:prstClr val="black"/>
              </a:solidFill>
            </a:endParaRPr>
          </a:p>
        </p:txBody>
      </p:sp>
      <p:cxnSp>
        <p:nvCxnSpPr>
          <p:cNvPr id="15" name="直線コネクタ 14"/>
          <p:cNvCxnSpPr/>
          <p:nvPr/>
        </p:nvCxnSpPr>
        <p:spPr>
          <a:xfrm>
            <a:off x="70419" y="1280585"/>
            <a:ext cx="8999838" cy="0"/>
          </a:xfrm>
          <a:prstGeom prst="line">
            <a:avLst/>
          </a:prstGeom>
          <a:ln w="57150" cmpd="sng"/>
        </p:spPr>
        <p:style>
          <a:lnRef idx="2">
            <a:schemeClr val="accent1"/>
          </a:lnRef>
          <a:fillRef idx="0">
            <a:schemeClr val="accent1"/>
          </a:fillRef>
          <a:effectRef idx="1">
            <a:schemeClr val="accent1"/>
          </a:effectRef>
          <a:fontRef idx="minor">
            <a:schemeClr val="tx1"/>
          </a:fontRef>
        </p:style>
      </p:cxnSp>
      <p:grpSp>
        <p:nvGrpSpPr>
          <p:cNvPr id="5" name="図形グループ 19"/>
          <p:cNvGrpSpPr/>
          <p:nvPr/>
        </p:nvGrpSpPr>
        <p:grpSpPr>
          <a:xfrm>
            <a:off x="4" y="-27694"/>
            <a:ext cx="9257430" cy="6885694"/>
            <a:chOff x="0" y="-49065"/>
            <a:chExt cx="9257430" cy="6885694"/>
          </a:xfrm>
        </p:grpSpPr>
        <p:pic>
          <p:nvPicPr>
            <p:cNvPr id="21" name="Picture 9" descr="水銀ターゲットシステム"/>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0" y="-21371"/>
              <a:ext cx="9144000" cy="6858000"/>
            </a:xfrm>
            <a:prstGeom prst="rect">
              <a:avLst/>
            </a:prstGeom>
            <a:noFill/>
            <a:extLst>
              <a:ext uri="{909E8E84-426E-40dd-AFC4-6F175D3DCCD1}">
                <a14:hiddenFill xmlns:a14="http://schemas.microsoft.com/office/drawing/2010/main" xmlns="">
                  <a:solidFill>
                    <a:srgbClr val="FFFFFF">
                      <a:alpha val="78999"/>
                    </a:srgbClr>
                  </a:solidFill>
                </a14:hiddenFill>
              </a:ext>
            </a:extLst>
          </p:spPr>
        </p:pic>
        <p:sp>
          <p:nvSpPr>
            <p:cNvPr id="22" name="左矢印 21"/>
            <p:cNvSpPr/>
            <p:nvPr/>
          </p:nvSpPr>
          <p:spPr bwMode="auto">
            <a:xfrm rot="19598895">
              <a:off x="7941036" y="-49065"/>
              <a:ext cx="1316394" cy="900375"/>
            </a:xfrm>
            <a:prstGeom prst="lef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kumimoji="0" lang="en-US" altLang="ja-JP" dirty="0" smtClean="0">
                  <a:solidFill>
                    <a:prstClr val="white"/>
                  </a:solidFill>
                  <a:latin typeface="Arial" charset="0"/>
                  <a:cs typeface="ＭＳ Ｐゴシック" charset="0"/>
                </a:rPr>
                <a:t>Proton</a:t>
              </a:r>
              <a:endParaRPr kumimoji="0" lang="ja-JP" altLang="en-US" dirty="0">
                <a:solidFill>
                  <a:prstClr val="white"/>
                </a:solidFill>
                <a:latin typeface="Arial" charset="0"/>
                <a:cs typeface="ＭＳ Ｐゴシック" charset="0"/>
              </a:endParaRPr>
            </a:p>
          </p:txBody>
        </p:sp>
      </p:grpSp>
      <p:sp>
        <p:nvSpPr>
          <p:cNvPr id="2" name="テキスト ボックス 1"/>
          <p:cNvSpPr txBox="1"/>
          <p:nvPr/>
        </p:nvSpPr>
        <p:spPr>
          <a:xfrm>
            <a:off x="432734" y="5610786"/>
            <a:ext cx="5479374" cy="1077216"/>
          </a:xfrm>
          <a:prstGeom prst="rect">
            <a:avLst/>
          </a:prstGeom>
          <a:noFill/>
        </p:spPr>
        <p:txBody>
          <a:bodyPr wrap="square" lIns="91439" tIns="45719" rIns="91439" bIns="45719" rtlCol="0">
            <a:spAutoFit/>
          </a:bodyPr>
          <a:lstStyle/>
          <a:p>
            <a:r>
              <a:rPr lang="en-US" altLang="ja-JP" sz="3200" dirty="0" smtClean="0">
                <a:solidFill>
                  <a:prstClr val="white"/>
                </a:solidFill>
              </a:rPr>
              <a:t>High power operation (1MW)</a:t>
            </a:r>
          </a:p>
          <a:p>
            <a:r>
              <a:rPr lang="en-US" altLang="ja-JP" sz="3200" dirty="0">
                <a:solidFill>
                  <a:prstClr val="white"/>
                </a:solidFill>
              </a:rPr>
              <a:t>Stable </a:t>
            </a:r>
            <a:r>
              <a:rPr lang="en-US" altLang="ja-JP" sz="3200" dirty="0" smtClean="0">
                <a:solidFill>
                  <a:prstClr val="white"/>
                </a:solidFill>
              </a:rPr>
              <a:t>operation</a:t>
            </a:r>
            <a:endParaRPr lang="en-US" altLang="ja-JP" sz="3200" dirty="0">
              <a:solidFill>
                <a:prstClr val="white"/>
              </a:solidFill>
            </a:endParaRPr>
          </a:p>
        </p:txBody>
      </p:sp>
    </p:spTree>
    <p:extLst>
      <p:ext uri="{BB962C8B-B14F-4D97-AF65-F5344CB8AC3E}">
        <p14:creationId xmlns:p14="http://schemas.microsoft.com/office/powerpoint/2010/main" val="3843660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00" y="1130652"/>
            <a:ext cx="8725672" cy="4953695"/>
          </a:xfrm>
          <a:prstGeom prst="rect">
            <a:avLst/>
          </a:prstGeom>
        </p:spPr>
      </p:pic>
      <p:sp>
        <p:nvSpPr>
          <p:cNvPr id="25" name="テキスト ボックス 24"/>
          <p:cNvSpPr txBox="1"/>
          <p:nvPr/>
        </p:nvSpPr>
        <p:spPr>
          <a:xfrm>
            <a:off x="2411760" y="4075216"/>
            <a:ext cx="1287010" cy="380480"/>
          </a:xfrm>
          <a:prstGeom prst="rect">
            <a:avLst/>
          </a:prstGeom>
          <a:noFill/>
        </p:spPr>
        <p:txBody>
          <a:bodyPr wrap="none" lIns="36000" tIns="36000" rIns="36000" bIns="36000" rtlCol="0">
            <a:spAutoFit/>
          </a:bodyPr>
          <a:lstStyle/>
          <a:p>
            <a:r>
              <a:rPr lang="en-US" altLang="ja-JP" sz="2000" b="1" dirty="0" smtClean="0">
                <a:solidFill>
                  <a:srgbClr val="8064A2">
                    <a:lumMod val="50000"/>
                  </a:srgbClr>
                </a:solidFill>
                <a:latin typeface="Calibri"/>
                <a:ea typeface="ＭＳ Ｐゴシック"/>
              </a:rPr>
              <a:t>Earthquake</a:t>
            </a:r>
            <a:endParaRPr lang="en-US" altLang="ja-JP" sz="1200" b="1" dirty="0" smtClean="0">
              <a:solidFill>
                <a:srgbClr val="8064A2">
                  <a:lumMod val="50000"/>
                </a:srgbClr>
              </a:solidFill>
              <a:latin typeface="Calibri"/>
              <a:ea typeface="ＭＳ Ｐゴシック"/>
            </a:endParaRPr>
          </a:p>
        </p:txBody>
      </p:sp>
      <p:cxnSp>
        <p:nvCxnSpPr>
          <p:cNvPr id="26" name="直線矢印コネクタ 25"/>
          <p:cNvCxnSpPr/>
          <p:nvPr/>
        </p:nvCxnSpPr>
        <p:spPr>
          <a:xfrm>
            <a:off x="3059832" y="4418931"/>
            <a:ext cx="0" cy="2821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806793" y="3582308"/>
            <a:ext cx="909223" cy="369332"/>
          </a:xfrm>
          <a:prstGeom prst="rect">
            <a:avLst/>
          </a:prstGeom>
          <a:noFill/>
        </p:spPr>
        <p:txBody>
          <a:bodyPr wrap="none" rtlCol="0">
            <a:spAutoFit/>
          </a:bodyPr>
          <a:lstStyle/>
          <a:p>
            <a:r>
              <a:rPr lang="en-US" altLang="ja-JP" b="1" dirty="0" smtClean="0">
                <a:solidFill>
                  <a:srgbClr val="0070C0"/>
                </a:solidFill>
                <a:latin typeface="Calibri"/>
                <a:ea typeface="ＭＳ Ｐゴシック"/>
              </a:rPr>
              <a:t>300 kW</a:t>
            </a:r>
            <a:endParaRPr lang="ja-JP" altLang="en-US" b="1" dirty="0">
              <a:solidFill>
                <a:srgbClr val="0070C0"/>
              </a:solidFill>
              <a:latin typeface="Calibri"/>
              <a:ea typeface="ＭＳ Ｐゴシック"/>
            </a:endParaRPr>
          </a:p>
        </p:txBody>
      </p:sp>
      <p:sp>
        <p:nvSpPr>
          <p:cNvPr id="29" name="テキスト ボックス 28"/>
          <p:cNvSpPr txBox="1"/>
          <p:nvPr/>
        </p:nvSpPr>
        <p:spPr>
          <a:xfrm>
            <a:off x="3851920" y="2780928"/>
            <a:ext cx="1563880" cy="565146"/>
          </a:xfrm>
          <a:prstGeom prst="rect">
            <a:avLst/>
          </a:prstGeom>
          <a:noFill/>
        </p:spPr>
        <p:txBody>
          <a:bodyPr wrap="square" lIns="36000" tIns="36000" rIns="36000" bIns="36000" rtlCol="0">
            <a:spAutoFit/>
          </a:bodyPr>
          <a:lstStyle/>
          <a:p>
            <a:pPr algn="ctr"/>
            <a:r>
              <a:rPr lang="en-US" altLang="ja-JP" sz="1600" b="1" dirty="0" smtClean="0">
                <a:solidFill>
                  <a:prstClr val="black"/>
                </a:solidFill>
                <a:latin typeface="Calibri"/>
                <a:ea typeface="ＭＳ Ｐゴシック"/>
              </a:rPr>
              <a:t>Accident </a:t>
            </a:r>
            <a:r>
              <a:rPr lang="ja-JP" altLang="en-US" sz="1600" b="1" dirty="0" smtClean="0">
                <a:solidFill>
                  <a:prstClr val="black"/>
                </a:solidFill>
                <a:latin typeface="Calibri"/>
                <a:ea typeface="ＭＳ Ｐゴシック"/>
              </a:rPr>
              <a:t> </a:t>
            </a:r>
            <a:r>
              <a:rPr lang="en-US" altLang="ja-JP" sz="1600" b="1" dirty="0" smtClean="0">
                <a:solidFill>
                  <a:prstClr val="black"/>
                </a:solidFill>
                <a:latin typeface="Calibri"/>
                <a:ea typeface="ＭＳ Ｐゴシック"/>
              </a:rPr>
              <a:t>at </a:t>
            </a:r>
          </a:p>
          <a:p>
            <a:pPr algn="ctr"/>
            <a:r>
              <a:rPr lang="en-US" altLang="ja-JP" sz="1600" b="1" dirty="0" smtClean="0">
                <a:solidFill>
                  <a:prstClr val="black"/>
                </a:solidFill>
                <a:latin typeface="Calibri"/>
                <a:ea typeface="ＭＳ Ｐゴシック"/>
              </a:rPr>
              <a:t>Hadron Facility</a:t>
            </a:r>
          </a:p>
        </p:txBody>
      </p:sp>
      <p:cxnSp>
        <p:nvCxnSpPr>
          <p:cNvPr id="30" name="直線矢印コネクタ 29"/>
          <p:cNvCxnSpPr/>
          <p:nvPr/>
        </p:nvCxnSpPr>
        <p:spPr>
          <a:xfrm>
            <a:off x="4355976" y="3934924"/>
            <a:ext cx="0" cy="39939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4716016" y="3295931"/>
            <a:ext cx="0" cy="101574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1020" y="6352817"/>
            <a:ext cx="2291888" cy="276999"/>
          </a:xfrm>
          <a:prstGeom prst="rect">
            <a:avLst/>
          </a:prstGeom>
          <a:noFill/>
        </p:spPr>
        <p:txBody>
          <a:bodyPr wrap="square" rtlCol="0">
            <a:spAutoFit/>
          </a:bodyPr>
          <a:lstStyle/>
          <a:p>
            <a:pPr marL="171450" indent="-171450">
              <a:buFont typeface="Arial" charset="0"/>
              <a:buChar char="•"/>
            </a:pPr>
            <a:r>
              <a:rPr lang="en-US" altLang="ja-JP" sz="1200" dirty="0" smtClean="0">
                <a:solidFill>
                  <a:prstClr val="black"/>
                </a:solidFill>
                <a:latin typeface="Calibri"/>
                <a:ea typeface="ＭＳ Ｐゴシック"/>
              </a:rPr>
              <a:t>as of </a:t>
            </a:r>
            <a:r>
              <a:rPr lang="ja-JP" altLang="en-US" sz="1200" dirty="0">
                <a:solidFill>
                  <a:prstClr val="black"/>
                </a:solidFill>
                <a:latin typeface="Calibri"/>
                <a:ea typeface="ＭＳ Ｐゴシック"/>
              </a:rPr>
              <a:t> </a:t>
            </a:r>
            <a:r>
              <a:rPr lang="en-US" altLang="ja-JP" sz="1200" dirty="0" smtClean="0">
                <a:solidFill>
                  <a:prstClr val="black"/>
                </a:solidFill>
                <a:latin typeface="Calibri"/>
                <a:ea typeface="ＭＳ Ｐゴシック"/>
              </a:rPr>
              <a:t>June 28, 2017</a:t>
            </a:r>
            <a:endParaRPr lang="ja-JP" altLang="en-US" sz="1200" dirty="0">
              <a:solidFill>
                <a:prstClr val="black"/>
              </a:solidFill>
              <a:latin typeface="Calibri"/>
              <a:ea typeface="ＭＳ Ｐゴシック"/>
            </a:endParaRPr>
          </a:p>
        </p:txBody>
      </p:sp>
      <p:sp>
        <p:nvSpPr>
          <p:cNvPr id="33" name="正方形/長方形 32"/>
          <p:cNvSpPr/>
          <p:nvPr/>
        </p:nvSpPr>
        <p:spPr>
          <a:xfrm>
            <a:off x="2291888" y="6193806"/>
            <a:ext cx="2452580" cy="523220"/>
          </a:xfrm>
          <a:prstGeom prst="rect">
            <a:avLst/>
          </a:prstGeom>
        </p:spPr>
        <p:txBody>
          <a:bodyPr wrap="square">
            <a:spAutoFit/>
          </a:bodyPr>
          <a:lstStyle/>
          <a:p>
            <a:r>
              <a:rPr lang="ja-JP" altLang="en-US" sz="1400" b="1" dirty="0" smtClean="0">
                <a:solidFill>
                  <a:prstClr val="black"/>
                </a:solidFill>
                <a:latin typeface="Calibri"/>
                <a:ea typeface="ＭＳ Ｐゴシック"/>
              </a:rPr>
              <a:t>～</a:t>
            </a:r>
            <a:r>
              <a:rPr lang="en-US" altLang="ja-JP" sz="1400" b="1" dirty="0" smtClean="0">
                <a:solidFill>
                  <a:prstClr val="black"/>
                </a:solidFill>
                <a:latin typeface="Calibri"/>
                <a:ea typeface="ＭＳ Ｐゴシック"/>
              </a:rPr>
              <a:t>10</a:t>
            </a:r>
            <a:r>
              <a:rPr lang="ja-JP" altLang="en-US" sz="1400" b="1" dirty="0" smtClean="0">
                <a:solidFill>
                  <a:prstClr val="black"/>
                </a:solidFill>
                <a:latin typeface="Calibri"/>
                <a:ea typeface="ＭＳ Ｐゴシック"/>
              </a:rPr>
              <a:t> </a:t>
            </a:r>
            <a:r>
              <a:rPr lang="en-US" altLang="ja-JP" sz="1400" b="1" dirty="0" smtClean="0">
                <a:solidFill>
                  <a:prstClr val="black"/>
                </a:solidFill>
                <a:latin typeface="Calibri"/>
                <a:ea typeface="ＭＳ Ｐゴシック"/>
              </a:rPr>
              <a:t>months interruption </a:t>
            </a:r>
          </a:p>
          <a:p>
            <a:r>
              <a:rPr lang="en-US" altLang="ja-JP" sz="1400" b="1" dirty="0" smtClean="0">
                <a:solidFill>
                  <a:prstClr val="black"/>
                </a:solidFill>
                <a:latin typeface="Calibri"/>
                <a:ea typeface="ＭＳ Ｐゴシック"/>
              </a:rPr>
              <a:t>due to the earthquake</a:t>
            </a:r>
            <a:endParaRPr lang="ja-JP" altLang="en-US" sz="1400" b="1" dirty="0">
              <a:solidFill>
                <a:prstClr val="black"/>
              </a:solidFill>
              <a:latin typeface="Calibri"/>
              <a:ea typeface="ＭＳ Ｐゴシック"/>
            </a:endParaRPr>
          </a:p>
        </p:txBody>
      </p:sp>
      <p:sp>
        <p:nvSpPr>
          <p:cNvPr id="34" name="左中かっこ 33"/>
          <p:cNvSpPr/>
          <p:nvPr/>
        </p:nvSpPr>
        <p:spPr>
          <a:xfrm rot="16200000">
            <a:off x="3228030" y="5925099"/>
            <a:ext cx="186709" cy="52310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Calibri"/>
              <a:ea typeface="ＭＳ Ｐゴシック"/>
            </a:endParaRPr>
          </a:p>
        </p:txBody>
      </p:sp>
      <p:sp>
        <p:nvSpPr>
          <p:cNvPr id="35" name="テキスト ボックス 34"/>
          <p:cNvSpPr txBox="1"/>
          <p:nvPr/>
        </p:nvSpPr>
        <p:spPr>
          <a:xfrm>
            <a:off x="5436096" y="887700"/>
            <a:ext cx="2175367" cy="369332"/>
          </a:xfrm>
          <a:prstGeom prst="rect">
            <a:avLst/>
          </a:prstGeom>
          <a:noFill/>
        </p:spPr>
        <p:txBody>
          <a:bodyPr wrap="square" rtlCol="0">
            <a:spAutoFit/>
          </a:bodyPr>
          <a:lstStyle/>
          <a:p>
            <a:r>
              <a:rPr lang="en-US" altLang="ja-JP" b="1" dirty="0" smtClean="0">
                <a:solidFill>
                  <a:srgbClr val="FF0000"/>
                </a:solidFill>
                <a:latin typeface="Calibri"/>
                <a:ea typeface="ＭＳ Ｐゴシック"/>
              </a:rPr>
              <a:t>1 MW eq. pulse</a:t>
            </a:r>
            <a:endParaRPr lang="ja-JP" altLang="en-US" b="1" dirty="0">
              <a:solidFill>
                <a:srgbClr val="FF0000"/>
              </a:solidFill>
              <a:latin typeface="Calibri"/>
              <a:ea typeface="ＭＳ Ｐゴシック"/>
            </a:endParaRPr>
          </a:p>
        </p:txBody>
      </p:sp>
      <p:sp>
        <p:nvSpPr>
          <p:cNvPr id="36" name="正方形/長方形 35"/>
          <p:cNvSpPr/>
          <p:nvPr/>
        </p:nvSpPr>
        <p:spPr>
          <a:xfrm>
            <a:off x="4860032" y="6201975"/>
            <a:ext cx="2327969" cy="523220"/>
          </a:xfrm>
          <a:prstGeom prst="rect">
            <a:avLst/>
          </a:prstGeom>
        </p:spPr>
        <p:txBody>
          <a:bodyPr wrap="square">
            <a:spAutoFit/>
          </a:bodyPr>
          <a:lstStyle/>
          <a:p>
            <a:r>
              <a:rPr lang="ja-JP" altLang="en-US" sz="1400" b="1" dirty="0" smtClean="0">
                <a:solidFill>
                  <a:prstClr val="black"/>
                </a:solidFill>
                <a:latin typeface="Calibri"/>
                <a:ea typeface="ＭＳ Ｐゴシック"/>
                <a:cs typeface="Arial" panose="020B0604020202020204" pitchFamily="34" charset="0"/>
              </a:rPr>
              <a:t>～</a:t>
            </a:r>
            <a:r>
              <a:rPr lang="en-US" altLang="ja-JP" sz="1400" b="1" dirty="0" smtClean="0">
                <a:solidFill>
                  <a:prstClr val="black"/>
                </a:solidFill>
                <a:latin typeface="Calibri"/>
                <a:ea typeface="ＭＳ Ｐゴシック"/>
                <a:cs typeface="Arial" panose="020B0604020202020204" pitchFamily="34" charset="0"/>
              </a:rPr>
              <a:t>1</a:t>
            </a:r>
            <a:r>
              <a:rPr lang="ja-JP" altLang="en-US" sz="1400" b="1" dirty="0" smtClean="0">
                <a:solidFill>
                  <a:prstClr val="black"/>
                </a:solidFill>
                <a:latin typeface="Calibri"/>
                <a:ea typeface="ＭＳ Ｐゴシック"/>
                <a:cs typeface="Arial" panose="020B0604020202020204" pitchFamily="34" charset="0"/>
              </a:rPr>
              <a:t> </a:t>
            </a:r>
            <a:r>
              <a:rPr lang="en-US" altLang="ja-JP" sz="1400" b="1" dirty="0" smtClean="0">
                <a:solidFill>
                  <a:prstClr val="black"/>
                </a:solidFill>
                <a:latin typeface="Calibri"/>
                <a:ea typeface="ＭＳ Ｐゴシック"/>
                <a:cs typeface="Arial" panose="020B0604020202020204" pitchFamily="34" charset="0"/>
              </a:rPr>
              <a:t>month interruption </a:t>
            </a:r>
          </a:p>
          <a:p>
            <a:r>
              <a:rPr lang="en-US" altLang="ja-JP" sz="1400" b="1" dirty="0">
                <a:solidFill>
                  <a:prstClr val="black"/>
                </a:solidFill>
                <a:latin typeface="Calibri"/>
                <a:ea typeface="ＭＳ Ｐゴシック"/>
                <a:cs typeface="Arial" panose="020B0604020202020204" pitchFamily="34" charset="0"/>
              </a:rPr>
              <a:t>d</a:t>
            </a:r>
            <a:r>
              <a:rPr lang="en-US" altLang="ja-JP" sz="1400" b="1" dirty="0" smtClean="0">
                <a:solidFill>
                  <a:prstClr val="black"/>
                </a:solidFill>
                <a:latin typeface="Calibri"/>
                <a:ea typeface="ＭＳ Ｐゴシック"/>
                <a:cs typeface="Arial" panose="020B0604020202020204" pitchFamily="34" charset="0"/>
              </a:rPr>
              <a:t>ue to the fire in MLF</a:t>
            </a:r>
            <a:endParaRPr lang="ja-JP" altLang="en-US" sz="1400" b="1" dirty="0">
              <a:solidFill>
                <a:prstClr val="black"/>
              </a:solidFill>
              <a:latin typeface="Calibri"/>
              <a:ea typeface="ＭＳ Ｐゴシック"/>
              <a:cs typeface="Arial" panose="020B0604020202020204" pitchFamily="34" charset="0"/>
            </a:endParaRPr>
          </a:p>
        </p:txBody>
      </p:sp>
      <p:sp>
        <p:nvSpPr>
          <p:cNvPr id="37" name="タイトル 1"/>
          <p:cNvSpPr txBox="1">
            <a:spLocks/>
          </p:cNvSpPr>
          <p:nvPr/>
        </p:nvSpPr>
        <p:spPr>
          <a:xfrm>
            <a:off x="447518" y="-157792"/>
            <a:ext cx="8229600" cy="12825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200" b="1" dirty="0" smtClean="0">
                <a:solidFill>
                  <a:prstClr val="black"/>
                </a:solidFill>
                <a:latin typeface="Calibri"/>
                <a:ea typeface="ＭＳ Ｐゴシック"/>
              </a:rPr>
              <a:t>Beam Power History at MLF</a:t>
            </a:r>
          </a:p>
          <a:p>
            <a:r>
              <a:rPr lang="en-US" altLang="ja-JP" sz="2400" dirty="0" smtClean="0">
                <a:solidFill>
                  <a:prstClr val="black"/>
                </a:solidFill>
                <a:latin typeface="Calibri"/>
                <a:ea typeface="ＭＳ Ｐゴシック"/>
              </a:rPr>
              <a:t>(before the summer shutdown in 2017)</a:t>
            </a:r>
          </a:p>
        </p:txBody>
      </p:sp>
      <p:sp>
        <p:nvSpPr>
          <p:cNvPr id="38" name="正方形/長方形 37"/>
          <p:cNvSpPr/>
          <p:nvPr/>
        </p:nvSpPr>
        <p:spPr>
          <a:xfrm>
            <a:off x="6732240" y="6221073"/>
            <a:ext cx="2160240" cy="636927"/>
          </a:xfrm>
          <a:prstGeom prst="rect">
            <a:avLst/>
          </a:prstGeom>
        </p:spPr>
        <p:txBody>
          <a:bodyPr wrap="square">
            <a:spAutoFit/>
          </a:bodyPr>
          <a:lstStyle/>
          <a:p>
            <a:pPr>
              <a:lnSpc>
                <a:spcPts val="1400"/>
              </a:lnSpc>
            </a:pPr>
            <a:r>
              <a:rPr lang="en-US" altLang="ja-JP" sz="1400" b="1" dirty="0" smtClean="0">
                <a:solidFill>
                  <a:prstClr val="black"/>
                </a:solidFill>
                <a:latin typeface="Calibri"/>
                <a:ea typeface="ＭＳ Ｐゴシック"/>
                <a:cs typeface="Arial" panose="020B0604020202020204" pitchFamily="34" charset="0"/>
              </a:rPr>
              <a:t>Interruption due to troubles of Hg-target</a:t>
            </a:r>
          </a:p>
          <a:p>
            <a:pPr>
              <a:lnSpc>
                <a:spcPts val="1400"/>
              </a:lnSpc>
            </a:pPr>
            <a:r>
              <a:rPr lang="en-US" altLang="ja-JP" sz="1400" b="1" dirty="0" smtClean="0">
                <a:solidFill>
                  <a:prstClr val="black"/>
                </a:solidFill>
                <a:latin typeface="Calibri"/>
                <a:ea typeface="ＭＳ Ｐゴシック"/>
                <a:cs typeface="Arial" panose="020B0604020202020204" pitchFamily="34" charset="0"/>
              </a:rPr>
              <a:t>(cooling water leakage)</a:t>
            </a:r>
            <a:endParaRPr lang="ja-JP" altLang="en-US" sz="1400" b="1" dirty="0">
              <a:solidFill>
                <a:prstClr val="black"/>
              </a:solidFill>
              <a:latin typeface="Calibri"/>
              <a:ea typeface="ＭＳ Ｐゴシック"/>
              <a:cs typeface="Arial" panose="020B0604020202020204" pitchFamily="34" charset="0"/>
            </a:endParaRPr>
          </a:p>
        </p:txBody>
      </p:sp>
      <p:sp>
        <p:nvSpPr>
          <p:cNvPr id="39" name="テキスト ボックス 38"/>
          <p:cNvSpPr txBox="1"/>
          <p:nvPr/>
        </p:nvSpPr>
        <p:spPr>
          <a:xfrm>
            <a:off x="5679001" y="2267580"/>
            <a:ext cx="909223" cy="369332"/>
          </a:xfrm>
          <a:prstGeom prst="rect">
            <a:avLst/>
          </a:prstGeom>
          <a:noFill/>
        </p:spPr>
        <p:txBody>
          <a:bodyPr wrap="none" rtlCol="0">
            <a:spAutoFit/>
          </a:bodyPr>
          <a:lstStyle/>
          <a:p>
            <a:r>
              <a:rPr lang="en-US" altLang="ja-JP" b="1" dirty="0" smtClean="0">
                <a:solidFill>
                  <a:srgbClr val="0070C0"/>
                </a:solidFill>
                <a:latin typeface="Calibri"/>
                <a:ea typeface="ＭＳ Ｐゴシック"/>
              </a:rPr>
              <a:t>500 kW</a:t>
            </a:r>
            <a:endParaRPr lang="ja-JP" altLang="en-US" b="1" dirty="0">
              <a:solidFill>
                <a:srgbClr val="0070C0"/>
              </a:solidFill>
              <a:latin typeface="Calibri"/>
              <a:ea typeface="ＭＳ Ｐゴシック"/>
            </a:endParaRPr>
          </a:p>
        </p:txBody>
      </p:sp>
      <p:cxnSp>
        <p:nvCxnSpPr>
          <p:cNvPr id="40" name="直線矢印コネクタ 39"/>
          <p:cNvCxnSpPr/>
          <p:nvPr/>
        </p:nvCxnSpPr>
        <p:spPr>
          <a:xfrm flipH="1" flipV="1">
            <a:off x="6156176" y="5696668"/>
            <a:ext cx="648070" cy="569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H="1" flipV="1">
            <a:off x="6516216" y="5696669"/>
            <a:ext cx="288030" cy="5696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6115698" y="2641766"/>
            <a:ext cx="0" cy="73381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V="1">
            <a:off x="5931204" y="5886565"/>
            <a:ext cx="0" cy="2880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740352" y="5733256"/>
            <a:ext cx="1403648" cy="461665"/>
          </a:xfrm>
          <a:prstGeom prst="rect">
            <a:avLst/>
          </a:prstGeom>
          <a:noFill/>
        </p:spPr>
        <p:txBody>
          <a:bodyPr wrap="square" rtlCol="0">
            <a:spAutoFit/>
          </a:bodyPr>
          <a:lstStyle/>
          <a:p>
            <a:r>
              <a:rPr lang="en-US" altLang="ja-JP" sz="1200" dirty="0" smtClean="0">
                <a:solidFill>
                  <a:prstClr val="black"/>
                </a:solidFill>
                <a:latin typeface="Calibri"/>
                <a:ea typeface="ＭＳ Ｐゴシック"/>
              </a:rPr>
              <a:t>Just before the summer shutdown</a:t>
            </a:r>
            <a:endParaRPr lang="ja-JP" altLang="en-US" sz="1200" dirty="0">
              <a:solidFill>
                <a:prstClr val="black"/>
              </a:solidFill>
              <a:latin typeface="Calibri"/>
              <a:ea typeface="ＭＳ Ｐゴシック"/>
            </a:endParaRPr>
          </a:p>
        </p:txBody>
      </p:sp>
      <p:sp>
        <p:nvSpPr>
          <p:cNvPr id="4" name="テキスト ボックス 3"/>
          <p:cNvSpPr txBox="1"/>
          <p:nvPr/>
        </p:nvSpPr>
        <p:spPr>
          <a:xfrm>
            <a:off x="6660232" y="4221088"/>
            <a:ext cx="1224136" cy="584776"/>
          </a:xfrm>
          <a:prstGeom prst="rect">
            <a:avLst/>
          </a:prstGeom>
          <a:noFill/>
        </p:spPr>
        <p:txBody>
          <a:bodyPr wrap="square" rtlCol="0">
            <a:spAutoFit/>
          </a:bodyPr>
          <a:lstStyle/>
          <a:p>
            <a:r>
              <a:rPr kumimoji="1" lang="en-US" altLang="ja-JP" sz="1600" dirty="0" smtClean="0"/>
              <a:t>Operation of target #2 </a:t>
            </a:r>
            <a:endParaRPr kumimoji="1" lang="ja-JP" altLang="en-US" sz="1600" dirty="0"/>
          </a:p>
        </p:txBody>
      </p:sp>
    </p:spTree>
    <p:extLst>
      <p:ext uri="{BB962C8B-B14F-4D97-AF65-F5344CB8AC3E}">
        <p14:creationId xmlns:p14="http://schemas.microsoft.com/office/powerpoint/2010/main" val="2132654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95536" y="11545"/>
            <a:ext cx="8445717" cy="646331"/>
          </a:xfrm>
          <a:prstGeom prst="rect">
            <a:avLst/>
          </a:prstGeom>
          <a:noFill/>
        </p:spPr>
        <p:txBody>
          <a:bodyPr wrap="none" rtlCol="0">
            <a:spAutoFit/>
          </a:bodyPr>
          <a:lstStyle/>
          <a:p>
            <a:pPr algn="ctr"/>
            <a:r>
              <a:rPr lang="en-US" altLang="ja-JP" sz="3600" b="1" dirty="0" smtClean="0">
                <a:solidFill>
                  <a:prstClr val="black"/>
                </a:solidFill>
                <a:latin typeface="Calibri"/>
                <a:ea typeface="ＭＳ Ｐゴシック"/>
              </a:rPr>
              <a:t>Replacement</a:t>
            </a:r>
            <a:r>
              <a:rPr lang="ja-JP" altLang="en-US" sz="3600" b="1" dirty="0" smtClean="0">
                <a:solidFill>
                  <a:prstClr val="black"/>
                </a:solidFill>
                <a:latin typeface="Calibri"/>
                <a:ea typeface="ＭＳ Ｐゴシック"/>
              </a:rPr>
              <a:t> </a:t>
            </a:r>
            <a:r>
              <a:rPr lang="ja-JP" altLang="ja-JP" sz="3600" b="1" dirty="0" smtClean="0">
                <a:solidFill>
                  <a:prstClr val="black"/>
                </a:solidFill>
                <a:latin typeface="Calibri"/>
                <a:ea typeface="ＭＳ Ｐゴシック"/>
              </a:rPr>
              <a:t>o</a:t>
            </a:r>
            <a:r>
              <a:rPr lang="en-US" altLang="ja-JP" sz="3600" b="1" dirty="0" smtClean="0">
                <a:solidFill>
                  <a:prstClr val="black"/>
                </a:solidFill>
                <a:latin typeface="Calibri"/>
                <a:ea typeface="ＭＳ Ｐゴシック"/>
              </a:rPr>
              <a:t>f</a:t>
            </a:r>
            <a:r>
              <a:rPr lang="ja-JP" altLang="en-US" sz="3600" b="1" dirty="0" smtClean="0">
                <a:solidFill>
                  <a:prstClr val="black"/>
                </a:solidFill>
                <a:latin typeface="Calibri"/>
                <a:ea typeface="ＭＳ Ｐゴシック"/>
              </a:rPr>
              <a:t> </a:t>
            </a:r>
            <a:r>
              <a:rPr lang="en-US" altLang="ja-JP" sz="3600" b="1" dirty="0" smtClean="0">
                <a:solidFill>
                  <a:prstClr val="black"/>
                </a:solidFill>
                <a:latin typeface="Calibri"/>
                <a:ea typeface="ＭＳ Ｐゴシック"/>
              </a:rPr>
              <a:t>target</a:t>
            </a:r>
            <a:r>
              <a:rPr lang="ja-JP" altLang="en-US" sz="3600" b="1" dirty="0" smtClean="0">
                <a:solidFill>
                  <a:prstClr val="black"/>
                </a:solidFill>
                <a:latin typeface="Calibri"/>
                <a:ea typeface="ＭＳ Ｐゴシック"/>
              </a:rPr>
              <a:t> </a:t>
            </a:r>
            <a:r>
              <a:rPr lang="en-US" altLang="ja-JP" sz="3600" b="1" dirty="0" smtClean="0">
                <a:solidFill>
                  <a:prstClr val="black"/>
                </a:solidFill>
                <a:latin typeface="Calibri"/>
                <a:ea typeface="ＭＳ Ｐゴシック"/>
              </a:rPr>
              <a:t>(#2)</a:t>
            </a:r>
            <a:r>
              <a:rPr lang="ja-JP" altLang="en-US" sz="3600" b="1" dirty="0" smtClean="0">
                <a:solidFill>
                  <a:prstClr val="black"/>
                </a:solidFill>
                <a:latin typeface="Calibri"/>
                <a:ea typeface="ＭＳ Ｐゴシック"/>
              </a:rPr>
              <a:t> </a:t>
            </a:r>
            <a:r>
              <a:rPr lang="en-US" altLang="ja-JP" sz="3600" b="1" dirty="0" smtClean="0">
                <a:solidFill>
                  <a:prstClr val="black"/>
                </a:solidFill>
                <a:latin typeface="Calibri"/>
                <a:ea typeface="ＭＳ Ｐゴシック"/>
              </a:rPr>
              <a:t>to</a:t>
            </a:r>
            <a:r>
              <a:rPr lang="ja-JP" altLang="en-US" sz="3600" b="1" dirty="0" smtClean="0">
                <a:solidFill>
                  <a:prstClr val="black"/>
                </a:solidFill>
                <a:latin typeface="Calibri"/>
                <a:ea typeface="ＭＳ Ｐゴシック"/>
              </a:rPr>
              <a:t> </a:t>
            </a:r>
            <a:r>
              <a:rPr lang="en-US" altLang="ja-JP" sz="3600" b="1" dirty="0" smtClean="0">
                <a:solidFill>
                  <a:prstClr val="black"/>
                </a:solidFill>
                <a:latin typeface="Calibri"/>
                <a:ea typeface="ＭＳ Ｐゴシック"/>
              </a:rPr>
              <a:t>new</a:t>
            </a:r>
            <a:r>
              <a:rPr lang="ja-JP" altLang="en-US" sz="3600" b="1" dirty="0" smtClean="0">
                <a:solidFill>
                  <a:prstClr val="black"/>
                </a:solidFill>
                <a:latin typeface="Calibri"/>
                <a:ea typeface="ＭＳ Ｐゴシック"/>
              </a:rPr>
              <a:t> </a:t>
            </a:r>
            <a:r>
              <a:rPr lang="en-US" altLang="ja-JP" sz="3600" b="1" dirty="0" smtClean="0">
                <a:solidFill>
                  <a:prstClr val="black"/>
                </a:solidFill>
                <a:latin typeface="Calibri"/>
                <a:ea typeface="ＭＳ Ｐゴシック"/>
              </a:rPr>
              <a:t>one</a:t>
            </a:r>
            <a:r>
              <a:rPr lang="ja-JP" altLang="en-US" sz="3600" b="1" dirty="0" smtClean="0">
                <a:solidFill>
                  <a:prstClr val="black"/>
                </a:solidFill>
                <a:latin typeface="Calibri"/>
                <a:ea typeface="ＭＳ Ｐゴシック"/>
              </a:rPr>
              <a:t> </a:t>
            </a:r>
            <a:r>
              <a:rPr lang="en-US" altLang="ja-JP" sz="3600" b="1" dirty="0" smtClean="0">
                <a:solidFill>
                  <a:prstClr val="black"/>
                </a:solidFill>
                <a:latin typeface="Calibri"/>
                <a:ea typeface="ＭＳ Ｐゴシック"/>
              </a:rPr>
              <a:t>(#8)</a:t>
            </a:r>
            <a:endParaRPr lang="ja-JP" altLang="en-US" sz="3600" b="1" dirty="0">
              <a:solidFill>
                <a:prstClr val="black"/>
              </a:solidFill>
              <a:latin typeface="Calibri"/>
              <a:ea typeface="ＭＳ Ｐゴシック"/>
            </a:endParaRPr>
          </a:p>
        </p:txBody>
      </p:sp>
      <p:cxnSp>
        <p:nvCxnSpPr>
          <p:cNvPr id="7" name="直線コネクタ 6"/>
          <p:cNvCxnSpPr/>
          <p:nvPr/>
        </p:nvCxnSpPr>
        <p:spPr>
          <a:xfrm>
            <a:off x="216087" y="736068"/>
            <a:ext cx="8568952" cy="0"/>
          </a:xfrm>
          <a:prstGeom prst="line">
            <a:avLst/>
          </a:prstGeom>
          <a:ln w="76200" cmpd="thickThin">
            <a:solidFill>
              <a:srgbClr val="0000FF"/>
            </a:solidFill>
          </a:ln>
        </p:spPr>
        <p:style>
          <a:lnRef idx="1">
            <a:schemeClr val="accent1"/>
          </a:lnRef>
          <a:fillRef idx="0">
            <a:schemeClr val="accent1"/>
          </a:fillRef>
          <a:effectRef idx="0">
            <a:schemeClr val="accent1"/>
          </a:effectRef>
          <a:fontRef idx="minor">
            <a:schemeClr val="tx1"/>
          </a:fontRef>
        </p:style>
      </p:cxnSp>
      <p:pic>
        <p:nvPicPr>
          <p:cNvPr id="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908720"/>
            <a:ext cx="2594988" cy="38884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43808" y="908720"/>
            <a:ext cx="2976438" cy="22322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12160" y="908720"/>
            <a:ext cx="2952328" cy="22141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7727" b="8542"/>
          <a:stretch/>
        </p:blipFill>
        <p:spPr bwMode="auto">
          <a:xfrm>
            <a:off x="3707904" y="3429000"/>
            <a:ext cx="5328592" cy="33461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右矢印 3"/>
          <p:cNvSpPr/>
          <p:nvPr/>
        </p:nvSpPr>
        <p:spPr>
          <a:xfrm>
            <a:off x="2627784" y="2132856"/>
            <a:ext cx="360040" cy="4320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3" name="右矢印 22"/>
          <p:cNvSpPr/>
          <p:nvPr/>
        </p:nvSpPr>
        <p:spPr>
          <a:xfrm>
            <a:off x="5724128" y="2132856"/>
            <a:ext cx="360040" cy="4320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4" name="右矢印 23"/>
          <p:cNvSpPr/>
          <p:nvPr/>
        </p:nvSpPr>
        <p:spPr>
          <a:xfrm rot="5400000">
            <a:off x="6552220" y="3032956"/>
            <a:ext cx="360040" cy="4320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8" name="テキスト ボックス 7"/>
          <p:cNvSpPr txBox="1"/>
          <p:nvPr/>
        </p:nvSpPr>
        <p:spPr>
          <a:xfrm>
            <a:off x="323528" y="836712"/>
            <a:ext cx="184666" cy="369332"/>
          </a:xfrm>
          <a:prstGeom prst="rect">
            <a:avLst/>
          </a:prstGeom>
          <a:solidFill>
            <a:schemeClr val="bg1"/>
          </a:solidFill>
        </p:spPr>
        <p:txBody>
          <a:bodyPr wrap="none" rtlCol="0">
            <a:spAutoFit/>
          </a:bodyPr>
          <a:lstStyle/>
          <a:p>
            <a:endParaRPr lang="ja-JP" altLang="en-US" dirty="0">
              <a:solidFill>
                <a:prstClr val="black"/>
              </a:solidFill>
              <a:latin typeface="Calibri"/>
              <a:ea typeface="ＭＳ Ｐゴシック"/>
            </a:endParaRPr>
          </a:p>
        </p:txBody>
      </p:sp>
      <p:sp>
        <p:nvSpPr>
          <p:cNvPr id="26" name="テキスト ボックス 25"/>
          <p:cNvSpPr txBox="1"/>
          <p:nvPr/>
        </p:nvSpPr>
        <p:spPr>
          <a:xfrm>
            <a:off x="4283968" y="908720"/>
            <a:ext cx="3123158" cy="369332"/>
          </a:xfrm>
          <a:prstGeom prst="rect">
            <a:avLst/>
          </a:prstGeom>
          <a:solidFill>
            <a:schemeClr val="bg1"/>
          </a:solidFill>
        </p:spPr>
        <p:txBody>
          <a:bodyPr wrap="none" rtlCol="0">
            <a:spAutoFit/>
          </a:bodyPr>
          <a:lstStyle/>
          <a:p>
            <a:r>
              <a:rPr lang="en-US" altLang="ja-JP" dirty="0" smtClean="0">
                <a:solidFill>
                  <a:prstClr val="black"/>
                </a:solidFill>
                <a:latin typeface="Calibri"/>
                <a:ea typeface="ＭＳ Ｐゴシック"/>
              </a:rPr>
              <a:t>10/2</a:t>
            </a:r>
            <a:r>
              <a:rPr lang="ja-JP" altLang="en-US" dirty="0" smtClean="0">
                <a:solidFill>
                  <a:prstClr val="black"/>
                </a:solidFill>
                <a:latin typeface="Calibri"/>
                <a:ea typeface="ＭＳ Ｐゴシック"/>
              </a:rPr>
              <a:t>：</a:t>
            </a:r>
            <a:r>
              <a:rPr lang="en-US" altLang="ja-JP" dirty="0" smtClean="0">
                <a:solidFill>
                  <a:prstClr val="black"/>
                </a:solidFill>
                <a:latin typeface="Calibri"/>
                <a:ea typeface="ＭＳ Ｐゴシック"/>
              </a:rPr>
              <a:t>exchange work in hot cell</a:t>
            </a:r>
            <a:endParaRPr lang="ja-JP" altLang="en-US" dirty="0">
              <a:solidFill>
                <a:prstClr val="black"/>
              </a:solidFill>
              <a:latin typeface="Calibri"/>
              <a:ea typeface="ＭＳ Ｐゴシック"/>
            </a:endParaRPr>
          </a:p>
        </p:txBody>
      </p:sp>
      <p:sp>
        <p:nvSpPr>
          <p:cNvPr id="9" name="テキスト ボックス 8"/>
          <p:cNvSpPr txBox="1"/>
          <p:nvPr/>
        </p:nvSpPr>
        <p:spPr>
          <a:xfrm>
            <a:off x="179512" y="5085184"/>
            <a:ext cx="2592288" cy="1200328"/>
          </a:xfrm>
          <a:prstGeom prst="rect">
            <a:avLst/>
          </a:prstGeom>
          <a:noFill/>
        </p:spPr>
        <p:txBody>
          <a:bodyPr wrap="square" rtlCol="0">
            <a:spAutoFit/>
          </a:bodyPr>
          <a:lstStyle/>
          <a:p>
            <a:r>
              <a:rPr lang="en-US" altLang="ja-JP" sz="2400" dirty="0">
                <a:solidFill>
                  <a:prstClr val="black"/>
                </a:solidFill>
                <a:latin typeface="Calibri"/>
                <a:ea typeface="ＭＳ Ｐゴシック"/>
              </a:rPr>
              <a:t>9/22</a:t>
            </a:r>
            <a:r>
              <a:rPr lang="ja-JP" altLang="en-US" sz="2400" dirty="0">
                <a:solidFill>
                  <a:prstClr val="black"/>
                </a:solidFill>
                <a:latin typeface="Calibri"/>
                <a:ea typeface="ＭＳ Ｐゴシック"/>
              </a:rPr>
              <a:t>：</a:t>
            </a:r>
            <a:r>
              <a:rPr lang="en-US" altLang="ja-JP" sz="2400" dirty="0">
                <a:solidFill>
                  <a:prstClr val="black"/>
                </a:solidFill>
                <a:latin typeface="Calibri"/>
                <a:ea typeface="ＭＳ Ｐゴシック"/>
              </a:rPr>
              <a:t>transfer of new </a:t>
            </a:r>
            <a:r>
              <a:rPr lang="en-US" altLang="ja-JP" sz="2400" dirty="0" smtClean="0">
                <a:solidFill>
                  <a:prstClr val="black"/>
                </a:solidFill>
                <a:latin typeface="Calibri"/>
                <a:ea typeface="ＭＳ Ｐゴシック"/>
              </a:rPr>
              <a:t>target</a:t>
            </a:r>
            <a:r>
              <a:rPr lang="en-US" altLang="ja-JP" sz="2400" dirty="0">
                <a:solidFill>
                  <a:prstClr val="black"/>
                </a:solidFill>
                <a:latin typeface="Calibri"/>
                <a:ea typeface="ＭＳ Ｐゴシック"/>
              </a:rPr>
              <a:t> </a:t>
            </a:r>
            <a:r>
              <a:rPr lang="en-US" altLang="ja-JP" sz="2400" dirty="0" smtClean="0">
                <a:solidFill>
                  <a:prstClr val="black"/>
                </a:solidFill>
                <a:latin typeface="Calibri"/>
                <a:ea typeface="ＭＳ Ｐゴシック"/>
              </a:rPr>
              <a:t>(#8) </a:t>
            </a:r>
            <a:r>
              <a:rPr lang="en-US" altLang="ja-JP" sz="2400" dirty="0">
                <a:solidFill>
                  <a:prstClr val="black"/>
                </a:solidFill>
                <a:latin typeface="Calibri"/>
                <a:ea typeface="ＭＳ Ｐゴシック"/>
              </a:rPr>
              <a:t>to </a:t>
            </a:r>
            <a:r>
              <a:rPr lang="en-US" altLang="ja-JP" sz="2400" dirty="0" smtClean="0">
                <a:solidFill>
                  <a:prstClr val="black"/>
                </a:solidFill>
                <a:latin typeface="Calibri"/>
                <a:ea typeface="ＭＳ Ｐゴシック"/>
              </a:rPr>
              <a:t>MLF</a:t>
            </a:r>
            <a:endParaRPr lang="ja-JP" altLang="en-US" sz="2400" dirty="0">
              <a:solidFill>
                <a:prstClr val="black"/>
              </a:solidFill>
              <a:latin typeface="Calibri"/>
              <a:ea typeface="ＭＳ Ｐゴシック"/>
            </a:endParaRPr>
          </a:p>
        </p:txBody>
      </p:sp>
      <p:sp>
        <p:nvSpPr>
          <p:cNvPr id="11" name="テキスト ボックス 10"/>
          <p:cNvSpPr txBox="1"/>
          <p:nvPr/>
        </p:nvSpPr>
        <p:spPr>
          <a:xfrm>
            <a:off x="6372201" y="3573016"/>
            <a:ext cx="2520280" cy="954107"/>
          </a:xfrm>
          <a:prstGeom prst="rect">
            <a:avLst/>
          </a:prstGeom>
          <a:solidFill>
            <a:schemeClr val="bg1"/>
          </a:solidFill>
        </p:spPr>
        <p:txBody>
          <a:bodyPr wrap="square" rtlCol="0">
            <a:spAutoFit/>
          </a:bodyPr>
          <a:lstStyle/>
          <a:p>
            <a:r>
              <a:rPr lang="en-US" altLang="ja-JP" sz="2800" dirty="0" smtClean="0">
                <a:solidFill>
                  <a:prstClr val="black"/>
                </a:solidFill>
                <a:latin typeface="Calibri"/>
                <a:ea typeface="ＭＳ Ｐゴシック"/>
              </a:rPr>
              <a:t>New target (#8) in hot cell</a:t>
            </a:r>
            <a:endParaRPr lang="ja-JP" altLang="en-US" sz="2800" dirty="0">
              <a:solidFill>
                <a:prstClr val="black"/>
              </a:solidFill>
              <a:latin typeface="Calibri"/>
              <a:ea typeface="ＭＳ Ｐゴシック"/>
            </a:endParaRPr>
          </a:p>
        </p:txBody>
      </p:sp>
      <p:sp>
        <p:nvSpPr>
          <p:cNvPr id="15" name="テキスト ボックス 14">
            <a:extLst>
              <a:ext uri="{FF2B5EF4-FFF2-40B4-BE49-F238E27FC236}">
                <a16:creationId xmlns:a16="http://schemas.microsoft.com/office/drawing/2014/main" id="{3719AA21-E362-4EA0-BC4F-77ECFC3100BD}"/>
              </a:ext>
            </a:extLst>
          </p:cNvPr>
          <p:cNvSpPr txBox="1"/>
          <p:nvPr/>
        </p:nvSpPr>
        <p:spPr>
          <a:xfrm>
            <a:off x="2827113" y="2777346"/>
            <a:ext cx="1474121" cy="307777"/>
          </a:xfrm>
          <a:prstGeom prst="rect">
            <a:avLst/>
          </a:prstGeom>
          <a:solidFill>
            <a:schemeClr val="bg1">
              <a:alpha val="50000"/>
            </a:schemeClr>
          </a:solidFill>
        </p:spPr>
        <p:txBody>
          <a:bodyPr wrap="none" rtlCol="0">
            <a:spAutoFit/>
          </a:bodyPr>
          <a:lstStyle/>
          <a:p>
            <a:r>
              <a:rPr lang="en-US" altLang="ja-JP" sz="1400" dirty="0">
                <a:solidFill>
                  <a:prstClr val="white"/>
                </a:solidFill>
                <a:latin typeface="Calibri"/>
                <a:ea typeface="ＭＳ Ｐゴシック"/>
              </a:rPr>
              <a:t>Storage container</a:t>
            </a:r>
            <a:endParaRPr lang="ja-JP" altLang="en-US" sz="1400" dirty="0">
              <a:solidFill>
                <a:prstClr val="white"/>
              </a:solidFill>
              <a:latin typeface="Calibri"/>
              <a:ea typeface="ＭＳ Ｐゴシック"/>
            </a:endParaRPr>
          </a:p>
        </p:txBody>
      </p:sp>
      <p:sp>
        <p:nvSpPr>
          <p:cNvPr id="16" name="テキスト ボックス 15">
            <a:extLst>
              <a:ext uri="{FF2B5EF4-FFF2-40B4-BE49-F238E27FC236}">
                <a16:creationId xmlns:a16="http://schemas.microsoft.com/office/drawing/2014/main" id="{BBB35BF5-90E4-4529-8339-64D93DB91DD2}"/>
              </a:ext>
            </a:extLst>
          </p:cNvPr>
          <p:cNvSpPr txBox="1"/>
          <p:nvPr/>
        </p:nvSpPr>
        <p:spPr>
          <a:xfrm>
            <a:off x="6077878" y="2887690"/>
            <a:ext cx="1474121" cy="307777"/>
          </a:xfrm>
          <a:prstGeom prst="rect">
            <a:avLst/>
          </a:prstGeom>
          <a:solidFill>
            <a:schemeClr val="bg1">
              <a:alpha val="50000"/>
            </a:schemeClr>
          </a:solidFill>
        </p:spPr>
        <p:txBody>
          <a:bodyPr wrap="none" rtlCol="0">
            <a:spAutoFit/>
          </a:bodyPr>
          <a:lstStyle/>
          <a:p>
            <a:r>
              <a:rPr lang="en-US" altLang="ja-JP" sz="1400" dirty="0">
                <a:solidFill>
                  <a:prstClr val="white"/>
                </a:solidFill>
                <a:latin typeface="Calibri"/>
                <a:ea typeface="ＭＳ Ｐゴシック"/>
              </a:rPr>
              <a:t>Storage container</a:t>
            </a:r>
            <a:endParaRPr lang="ja-JP" altLang="en-US" sz="1400" dirty="0">
              <a:solidFill>
                <a:prstClr val="white"/>
              </a:solidFill>
              <a:latin typeface="Calibri"/>
              <a:ea typeface="ＭＳ Ｐゴシック"/>
            </a:endParaRPr>
          </a:p>
        </p:txBody>
      </p:sp>
      <p:sp>
        <p:nvSpPr>
          <p:cNvPr id="17" name="テキスト ボックス 16">
            <a:extLst>
              <a:ext uri="{FF2B5EF4-FFF2-40B4-BE49-F238E27FC236}">
                <a16:creationId xmlns:a16="http://schemas.microsoft.com/office/drawing/2014/main" id="{6C345616-F0B5-4A77-99B4-B6BB6A2A14C5}"/>
              </a:ext>
            </a:extLst>
          </p:cNvPr>
          <p:cNvSpPr txBox="1"/>
          <p:nvPr/>
        </p:nvSpPr>
        <p:spPr>
          <a:xfrm>
            <a:off x="8109114" y="2723599"/>
            <a:ext cx="859851" cy="307777"/>
          </a:xfrm>
          <a:prstGeom prst="rect">
            <a:avLst/>
          </a:prstGeom>
          <a:solidFill>
            <a:schemeClr val="bg1">
              <a:alpha val="50000"/>
            </a:schemeClr>
          </a:solidFill>
        </p:spPr>
        <p:txBody>
          <a:bodyPr wrap="none" rtlCol="0">
            <a:spAutoFit/>
          </a:bodyPr>
          <a:lstStyle/>
          <a:p>
            <a:r>
              <a:rPr lang="en-US" altLang="ja-JP" sz="1400" dirty="0">
                <a:solidFill>
                  <a:prstClr val="white"/>
                </a:solidFill>
                <a:latin typeface="Calibri"/>
                <a:ea typeface="ＭＳ Ｐゴシック"/>
              </a:rPr>
              <a:t>Target</a:t>
            </a:r>
            <a:r>
              <a:rPr lang="ja-JP" altLang="en-US" sz="1400" dirty="0">
                <a:solidFill>
                  <a:prstClr val="white"/>
                </a:solidFill>
                <a:latin typeface="Calibri"/>
                <a:ea typeface="ＭＳ Ｐゴシック"/>
              </a:rPr>
              <a:t> </a:t>
            </a:r>
            <a:r>
              <a:rPr lang="en-US" altLang="ja-JP" sz="1400" dirty="0">
                <a:solidFill>
                  <a:prstClr val="white"/>
                </a:solidFill>
                <a:latin typeface="Calibri"/>
                <a:ea typeface="ＭＳ Ｐゴシック"/>
              </a:rPr>
              <a:t>#8</a:t>
            </a:r>
            <a:endParaRPr lang="ja-JP" altLang="en-US" sz="1400" dirty="0">
              <a:solidFill>
                <a:prstClr val="white"/>
              </a:solidFill>
              <a:latin typeface="Calibri"/>
              <a:ea typeface="ＭＳ Ｐゴシック"/>
            </a:endParaRPr>
          </a:p>
        </p:txBody>
      </p:sp>
      <p:sp>
        <p:nvSpPr>
          <p:cNvPr id="18" name="テキスト ボックス 17">
            <a:extLst>
              <a:ext uri="{FF2B5EF4-FFF2-40B4-BE49-F238E27FC236}">
                <a16:creationId xmlns:a16="http://schemas.microsoft.com/office/drawing/2014/main" id="{890424A9-3998-4B5D-A95D-377D35EEC541}"/>
              </a:ext>
            </a:extLst>
          </p:cNvPr>
          <p:cNvSpPr txBox="1"/>
          <p:nvPr/>
        </p:nvSpPr>
        <p:spPr>
          <a:xfrm>
            <a:off x="4788024" y="2852936"/>
            <a:ext cx="1147558" cy="307777"/>
          </a:xfrm>
          <a:prstGeom prst="rect">
            <a:avLst/>
          </a:prstGeom>
          <a:solidFill>
            <a:schemeClr val="bg1">
              <a:alpha val="50000"/>
            </a:schemeClr>
          </a:solidFill>
        </p:spPr>
        <p:txBody>
          <a:bodyPr wrap="none" rtlCol="0">
            <a:spAutoFit/>
          </a:bodyPr>
          <a:lstStyle/>
          <a:p>
            <a:r>
              <a:rPr lang="en-US" altLang="ja-JP" sz="1400" dirty="0">
                <a:solidFill>
                  <a:prstClr val="white"/>
                </a:solidFill>
                <a:latin typeface="Calibri"/>
                <a:ea typeface="ＭＳ Ｐゴシック"/>
              </a:rPr>
              <a:t>Target</a:t>
            </a:r>
            <a:r>
              <a:rPr lang="ja-JP" altLang="en-US" sz="1400" dirty="0">
                <a:solidFill>
                  <a:prstClr val="white"/>
                </a:solidFill>
                <a:latin typeface="Calibri"/>
                <a:ea typeface="ＭＳ Ｐゴシック"/>
              </a:rPr>
              <a:t> </a:t>
            </a:r>
            <a:r>
              <a:rPr lang="en-US" altLang="ja-JP" sz="1400" dirty="0">
                <a:solidFill>
                  <a:prstClr val="white"/>
                </a:solidFill>
                <a:latin typeface="Calibri"/>
                <a:ea typeface="ＭＳ Ｐゴシック"/>
              </a:rPr>
              <a:t>trolley</a:t>
            </a:r>
            <a:endParaRPr lang="ja-JP" altLang="en-US" sz="1400" dirty="0">
              <a:solidFill>
                <a:prstClr val="white"/>
              </a:solidFill>
              <a:latin typeface="Calibri"/>
              <a:ea typeface="ＭＳ Ｐゴシック"/>
            </a:endParaRPr>
          </a:p>
        </p:txBody>
      </p:sp>
    </p:spTree>
    <p:extLst>
      <p:ext uri="{BB962C8B-B14F-4D97-AF65-F5344CB8AC3E}">
        <p14:creationId xmlns:p14="http://schemas.microsoft.com/office/powerpoint/2010/main" val="4270774528"/>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06924" y="143405"/>
            <a:ext cx="7358063" cy="562570"/>
          </a:xfrm>
        </p:spPr>
        <p:txBody>
          <a:bodyPr/>
          <a:lstStyle/>
          <a:p>
            <a:pPr algn="ctr"/>
            <a:r>
              <a:rPr kumimoji="1" lang="en-US" altLang="ja-JP" sz="2400" dirty="0" smtClean="0"/>
              <a:t>Characteristic Features in New Target  (#8)</a:t>
            </a:r>
            <a:endParaRPr kumimoji="1" lang="ja-JP" altLang="en-US" sz="2400"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52" b="20954"/>
          <a:stretch/>
        </p:blipFill>
        <p:spPr bwMode="auto">
          <a:xfrm>
            <a:off x="615661" y="1434197"/>
            <a:ext cx="3786784" cy="1862916"/>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テキスト ボックス 5">
            <a:extLst>
              <a:ext uri="{FF2B5EF4-FFF2-40B4-BE49-F238E27FC236}">
                <a16:creationId xmlns:a16="http://schemas.microsoft.com/office/drawing/2014/main" id="{7A5B7F86-24C8-44B9-8CD2-4DBD56ED3D9A}"/>
              </a:ext>
            </a:extLst>
          </p:cNvPr>
          <p:cNvSpPr txBox="1"/>
          <p:nvPr/>
        </p:nvSpPr>
        <p:spPr>
          <a:xfrm>
            <a:off x="602177" y="1434197"/>
            <a:ext cx="1146532" cy="369332"/>
          </a:xfrm>
          <a:prstGeom prst="rect">
            <a:avLst/>
          </a:prstGeom>
          <a:solidFill>
            <a:schemeClr val="bg1">
              <a:alpha val="50000"/>
            </a:schemeClr>
          </a:solidFill>
        </p:spPr>
        <p:txBody>
          <a:bodyPr wrap="none" rtlCol="0">
            <a:spAutoFit/>
          </a:bodyPr>
          <a:lstStyle/>
          <a:p>
            <a:pPr fontAlgn="base">
              <a:spcBef>
                <a:spcPct val="0"/>
              </a:spcBef>
              <a:spcAft>
                <a:spcPct val="0"/>
              </a:spcAft>
            </a:pPr>
            <a:r>
              <a:rPr lang="en-US" altLang="ja-JP" sz="1600" dirty="0">
                <a:solidFill>
                  <a:prstClr val="white"/>
                </a:solidFill>
                <a:latin typeface="Arial" panose="020B0604020202020204" pitchFamily="34" charset="0"/>
                <a:ea typeface="Osaka"/>
                <a:cs typeface="Arial" panose="020B0604020202020204" pitchFamily="34" charset="0"/>
              </a:rPr>
              <a:t>Target</a:t>
            </a:r>
            <a:r>
              <a:rPr lang="ja-JP" altLang="en-US" sz="1600" dirty="0">
                <a:solidFill>
                  <a:prstClr val="white"/>
                </a:solidFill>
                <a:latin typeface="Arial" panose="020B0604020202020204" pitchFamily="34" charset="0"/>
                <a:ea typeface="Osaka"/>
                <a:cs typeface="Arial" panose="020B0604020202020204" pitchFamily="34" charset="0"/>
              </a:rPr>
              <a:t> </a:t>
            </a:r>
            <a:r>
              <a:rPr lang="en-US" altLang="ja-JP" sz="1600" dirty="0">
                <a:solidFill>
                  <a:prstClr val="white"/>
                </a:solidFill>
                <a:latin typeface="Arial" panose="020B0604020202020204" pitchFamily="34" charset="0"/>
                <a:ea typeface="Osaka"/>
                <a:cs typeface="Arial" panose="020B0604020202020204" pitchFamily="34" charset="0"/>
              </a:rPr>
              <a:t>#8</a:t>
            </a:r>
            <a:endParaRPr lang="ja-JP" altLang="en-US" sz="1600" dirty="0">
              <a:solidFill>
                <a:prstClr val="white"/>
              </a:solidFill>
              <a:latin typeface="Arial" panose="020B0604020202020204" pitchFamily="34" charset="0"/>
              <a:ea typeface="Osaka"/>
              <a:cs typeface="Arial" panose="020B0604020202020204" pitchFamily="34" charset="0"/>
            </a:endParaRPr>
          </a:p>
        </p:txBody>
      </p:sp>
      <p:grpSp>
        <p:nvGrpSpPr>
          <p:cNvPr id="7" name="グループ化 87"/>
          <p:cNvGrpSpPr/>
          <p:nvPr/>
        </p:nvGrpSpPr>
        <p:grpSpPr>
          <a:xfrm>
            <a:off x="309471" y="3642973"/>
            <a:ext cx="1887675" cy="1785380"/>
            <a:chOff x="105884" y="1783394"/>
            <a:chExt cx="3164320" cy="2560086"/>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931" y="2319081"/>
              <a:ext cx="3090273" cy="20243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フリーフォーム 8"/>
            <p:cNvSpPr/>
            <p:nvPr/>
          </p:nvSpPr>
          <p:spPr>
            <a:xfrm>
              <a:off x="441108" y="2032250"/>
              <a:ext cx="2144054" cy="2291788"/>
            </a:xfrm>
            <a:custGeom>
              <a:avLst/>
              <a:gdLst>
                <a:gd name="connsiteX0" fmla="*/ 1851949 w 1863524"/>
                <a:gd name="connsiteY0" fmla="*/ 509286 h 2199190"/>
                <a:gd name="connsiteX1" fmla="*/ 1851949 w 1863524"/>
                <a:gd name="connsiteY1" fmla="*/ 0 h 2199190"/>
                <a:gd name="connsiteX2" fmla="*/ 0 w 1863524"/>
                <a:gd name="connsiteY2" fmla="*/ 1145894 h 2199190"/>
                <a:gd name="connsiteX3" fmla="*/ 0 w 1863524"/>
                <a:gd name="connsiteY3" fmla="*/ 2199190 h 2199190"/>
                <a:gd name="connsiteX4" fmla="*/ 462987 w 1863524"/>
                <a:gd name="connsiteY4" fmla="*/ 1898248 h 2199190"/>
                <a:gd name="connsiteX5" fmla="*/ 393539 w 1863524"/>
                <a:gd name="connsiteY5" fmla="*/ 1817226 h 2199190"/>
                <a:gd name="connsiteX6" fmla="*/ 347240 w 1863524"/>
                <a:gd name="connsiteY6" fmla="*/ 1713053 h 2199190"/>
                <a:gd name="connsiteX7" fmla="*/ 335665 w 1863524"/>
                <a:gd name="connsiteY7" fmla="*/ 1678329 h 2199190"/>
                <a:gd name="connsiteX8" fmla="*/ 335665 w 1863524"/>
                <a:gd name="connsiteY8" fmla="*/ 1620456 h 2199190"/>
                <a:gd name="connsiteX9" fmla="*/ 335665 w 1863524"/>
                <a:gd name="connsiteY9" fmla="*/ 1551008 h 2199190"/>
                <a:gd name="connsiteX10" fmla="*/ 347240 w 1863524"/>
                <a:gd name="connsiteY10" fmla="*/ 1527858 h 2199190"/>
                <a:gd name="connsiteX11" fmla="*/ 358815 w 1863524"/>
                <a:gd name="connsiteY11" fmla="*/ 1516284 h 2199190"/>
                <a:gd name="connsiteX12" fmla="*/ 381964 w 1863524"/>
                <a:gd name="connsiteY12" fmla="*/ 1469985 h 2199190"/>
                <a:gd name="connsiteX13" fmla="*/ 405114 w 1863524"/>
                <a:gd name="connsiteY13" fmla="*/ 1458410 h 2199190"/>
                <a:gd name="connsiteX14" fmla="*/ 439838 w 1863524"/>
                <a:gd name="connsiteY14" fmla="*/ 1423686 h 2199190"/>
                <a:gd name="connsiteX15" fmla="*/ 486136 w 1863524"/>
                <a:gd name="connsiteY15" fmla="*/ 1377388 h 2199190"/>
                <a:gd name="connsiteX16" fmla="*/ 555584 w 1863524"/>
                <a:gd name="connsiteY16" fmla="*/ 1331089 h 2199190"/>
                <a:gd name="connsiteX17" fmla="*/ 590309 w 1863524"/>
                <a:gd name="connsiteY17" fmla="*/ 1307939 h 2199190"/>
                <a:gd name="connsiteX18" fmla="*/ 625033 w 1863524"/>
                <a:gd name="connsiteY18" fmla="*/ 1296365 h 2199190"/>
                <a:gd name="connsiteX19" fmla="*/ 1770926 w 1863524"/>
                <a:gd name="connsiteY19" fmla="*/ 590309 h 2199190"/>
                <a:gd name="connsiteX20" fmla="*/ 1828800 w 1863524"/>
                <a:gd name="connsiteY20" fmla="*/ 555585 h 2199190"/>
                <a:gd name="connsiteX21" fmla="*/ 1863524 w 1863524"/>
                <a:gd name="connsiteY21" fmla="*/ 567160 h 2199190"/>
                <a:gd name="connsiteX22" fmla="*/ 1851949 w 1863524"/>
                <a:gd name="connsiteY22" fmla="*/ 509286 h 2199190"/>
                <a:gd name="connsiteX0" fmla="*/ 1851949 w 1954844"/>
                <a:gd name="connsiteY0" fmla="*/ 601884 h 2291788"/>
                <a:gd name="connsiteX1" fmla="*/ 1954844 w 1954844"/>
                <a:gd name="connsiteY1" fmla="*/ 0 h 2291788"/>
                <a:gd name="connsiteX2" fmla="*/ 0 w 1954844"/>
                <a:gd name="connsiteY2" fmla="*/ 1238492 h 2291788"/>
                <a:gd name="connsiteX3" fmla="*/ 0 w 1954844"/>
                <a:gd name="connsiteY3" fmla="*/ 2291788 h 2291788"/>
                <a:gd name="connsiteX4" fmla="*/ 462987 w 1954844"/>
                <a:gd name="connsiteY4" fmla="*/ 1990846 h 2291788"/>
                <a:gd name="connsiteX5" fmla="*/ 393539 w 1954844"/>
                <a:gd name="connsiteY5" fmla="*/ 1909824 h 2291788"/>
                <a:gd name="connsiteX6" fmla="*/ 347240 w 1954844"/>
                <a:gd name="connsiteY6" fmla="*/ 1805651 h 2291788"/>
                <a:gd name="connsiteX7" fmla="*/ 335665 w 1954844"/>
                <a:gd name="connsiteY7" fmla="*/ 1770927 h 2291788"/>
                <a:gd name="connsiteX8" fmla="*/ 335665 w 1954844"/>
                <a:gd name="connsiteY8" fmla="*/ 1713054 h 2291788"/>
                <a:gd name="connsiteX9" fmla="*/ 335665 w 1954844"/>
                <a:gd name="connsiteY9" fmla="*/ 1643606 h 2291788"/>
                <a:gd name="connsiteX10" fmla="*/ 347240 w 1954844"/>
                <a:gd name="connsiteY10" fmla="*/ 1620456 h 2291788"/>
                <a:gd name="connsiteX11" fmla="*/ 358815 w 1954844"/>
                <a:gd name="connsiteY11" fmla="*/ 1608882 h 2291788"/>
                <a:gd name="connsiteX12" fmla="*/ 381964 w 1954844"/>
                <a:gd name="connsiteY12" fmla="*/ 1562583 h 2291788"/>
                <a:gd name="connsiteX13" fmla="*/ 405114 w 1954844"/>
                <a:gd name="connsiteY13" fmla="*/ 1551008 h 2291788"/>
                <a:gd name="connsiteX14" fmla="*/ 439838 w 1954844"/>
                <a:gd name="connsiteY14" fmla="*/ 1516284 h 2291788"/>
                <a:gd name="connsiteX15" fmla="*/ 486136 w 1954844"/>
                <a:gd name="connsiteY15" fmla="*/ 1469986 h 2291788"/>
                <a:gd name="connsiteX16" fmla="*/ 555584 w 1954844"/>
                <a:gd name="connsiteY16" fmla="*/ 1423687 h 2291788"/>
                <a:gd name="connsiteX17" fmla="*/ 590309 w 1954844"/>
                <a:gd name="connsiteY17" fmla="*/ 1400537 h 2291788"/>
                <a:gd name="connsiteX18" fmla="*/ 625033 w 1954844"/>
                <a:gd name="connsiteY18" fmla="*/ 1388963 h 2291788"/>
                <a:gd name="connsiteX19" fmla="*/ 1770926 w 1954844"/>
                <a:gd name="connsiteY19" fmla="*/ 682907 h 2291788"/>
                <a:gd name="connsiteX20" fmla="*/ 1828800 w 1954844"/>
                <a:gd name="connsiteY20" fmla="*/ 648183 h 2291788"/>
                <a:gd name="connsiteX21" fmla="*/ 1863524 w 1954844"/>
                <a:gd name="connsiteY21" fmla="*/ 659758 h 2291788"/>
                <a:gd name="connsiteX22" fmla="*/ 1851949 w 1954844"/>
                <a:gd name="connsiteY22" fmla="*/ 601884 h 2291788"/>
                <a:gd name="connsiteX0" fmla="*/ 1931977 w 1954844"/>
                <a:gd name="connsiteY0" fmla="*/ 659757 h 2291788"/>
                <a:gd name="connsiteX1" fmla="*/ 1954844 w 1954844"/>
                <a:gd name="connsiteY1" fmla="*/ 0 h 2291788"/>
                <a:gd name="connsiteX2" fmla="*/ 0 w 1954844"/>
                <a:gd name="connsiteY2" fmla="*/ 1238492 h 2291788"/>
                <a:gd name="connsiteX3" fmla="*/ 0 w 1954844"/>
                <a:gd name="connsiteY3" fmla="*/ 2291788 h 2291788"/>
                <a:gd name="connsiteX4" fmla="*/ 462987 w 1954844"/>
                <a:gd name="connsiteY4" fmla="*/ 1990846 h 2291788"/>
                <a:gd name="connsiteX5" fmla="*/ 393539 w 1954844"/>
                <a:gd name="connsiteY5" fmla="*/ 1909824 h 2291788"/>
                <a:gd name="connsiteX6" fmla="*/ 347240 w 1954844"/>
                <a:gd name="connsiteY6" fmla="*/ 1805651 h 2291788"/>
                <a:gd name="connsiteX7" fmla="*/ 335665 w 1954844"/>
                <a:gd name="connsiteY7" fmla="*/ 1770927 h 2291788"/>
                <a:gd name="connsiteX8" fmla="*/ 335665 w 1954844"/>
                <a:gd name="connsiteY8" fmla="*/ 1713054 h 2291788"/>
                <a:gd name="connsiteX9" fmla="*/ 335665 w 1954844"/>
                <a:gd name="connsiteY9" fmla="*/ 1643606 h 2291788"/>
                <a:gd name="connsiteX10" fmla="*/ 347240 w 1954844"/>
                <a:gd name="connsiteY10" fmla="*/ 1620456 h 2291788"/>
                <a:gd name="connsiteX11" fmla="*/ 358815 w 1954844"/>
                <a:gd name="connsiteY11" fmla="*/ 1608882 h 2291788"/>
                <a:gd name="connsiteX12" fmla="*/ 381964 w 1954844"/>
                <a:gd name="connsiteY12" fmla="*/ 1562583 h 2291788"/>
                <a:gd name="connsiteX13" fmla="*/ 405114 w 1954844"/>
                <a:gd name="connsiteY13" fmla="*/ 1551008 h 2291788"/>
                <a:gd name="connsiteX14" fmla="*/ 439838 w 1954844"/>
                <a:gd name="connsiteY14" fmla="*/ 1516284 h 2291788"/>
                <a:gd name="connsiteX15" fmla="*/ 486136 w 1954844"/>
                <a:gd name="connsiteY15" fmla="*/ 1469986 h 2291788"/>
                <a:gd name="connsiteX16" fmla="*/ 555584 w 1954844"/>
                <a:gd name="connsiteY16" fmla="*/ 1423687 h 2291788"/>
                <a:gd name="connsiteX17" fmla="*/ 590309 w 1954844"/>
                <a:gd name="connsiteY17" fmla="*/ 1400537 h 2291788"/>
                <a:gd name="connsiteX18" fmla="*/ 625033 w 1954844"/>
                <a:gd name="connsiteY18" fmla="*/ 1388963 h 2291788"/>
                <a:gd name="connsiteX19" fmla="*/ 1770926 w 1954844"/>
                <a:gd name="connsiteY19" fmla="*/ 682907 h 2291788"/>
                <a:gd name="connsiteX20" fmla="*/ 1828800 w 1954844"/>
                <a:gd name="connsiteY20" fmla="*/ 648183 h 2291788"/>
                <a:gd name="connsiteX21" fmla="*/ 1863524 w 1954844"/>
                <a:gd name="connsiteY21" fmla="*/ 659758 h 2291788"/>
                <a:gd name="connsiteX22" fmla="*/ 1931977 w 1954844"/>
                <a:gd name="connsiteY22" fmla="*/ 659757 h 2291788"/>
                <a:gd name="connsiteX0" fmla="*/ 1943410 w 1954844"/>
                <a:gd name="connsiteY0" fmla="*/ 659757 h 2291788"/>
                <a:gd name="connsiteX1" fmla="*/ 1954844 w 1954844"/>
                <a:gd name="connsiteY1" fmla="*/ 0 h 2291788"/>
                <a:gd name="connsiteX2" fmla="*/ 0 w 1954844"/>
                <a:gd name="connsiteY2" fmla="*/ 1238492 h 2291788"/>
                <a:gd name="connsiteX3" fmla="*/ 0 w 1954844"/>
                <a:gd name="connsiteY3" fmla="*/ 2291788 h 2291788"/>
                <a:gd name="connsiteX4" fmla="*/ 462987 w 1954844"/>
                <a:gd name="connsiteY4" fmla="*/ 1990846 h 2291788"/>
                <a:gd name="connsiteX5" fmla="*/ 393539 w 1954844"/>
                <a:gd name="connsiteY5" fmla="*/ 1909824 h 2291788"/>
                <a:gd name="connsiteX6" fmla="*/ 347240 w 1954844"/>
                <a:gd name="connsiteY6" fmla="*/ 1805651 h 2291788"/>
                <a:gd name="connsiteX7" fmla="*/ 335665 w 1954844"/>
                <a:gd name="connsiteY7" fmla="*/ 1770927 h 2291788"/>
                <a:gd name="connsiteX8" fmla="*/ 335665 w 1954844"/>
                <a:gd name="connsiteY8" fmla="*/ 1713054 h 2291788"/>
                <a:gd name="connsiteX9" fmla="*/ 335665 w 1954844"/>
                <a:gd name="connsiteY9" fmla="*/ 1643606 h 2291788"/>
                <a:gd name="connsiteX10" fmla="*/ 347240 w 1954844"/>
                <a:gd name="connsiteY10" fmla="*/ 1620456 h 2291788"/>
                <a:gd name="connsiteX11" fmla="*/ 358815 w 1954844"/>
                <a:gd name="connsiteY11" fmla="*/ 1608882 h 2291788"/>
                <a:gd name="connsiteX12" fmla="*/ 381964 w 1954844"/>
                <a:gd name="connsiteY12" fmla="*/ 1562583 h 2291788"/>
                <a:gd name="connsiteX13" fmla="*/ 405114 w 1954844"/>
                <a:gd name="connsiteY13" fmla="*/ 1551008 h 2291788"/>
                <a:gd name="connsiteX14" fmla="*/ 439838 w 1954844"/>
                <a:gd name="connsiteY14" fmla="*/ 1516284 h 2291788"/>
                <a:gd name="connsiteX15" fmla="*/ 486136 w 1954844"/>
                <a:gd name="connsiteY15" fmla="*/ 1469986 h 2291788"/>
                <a:gd name="connsiteX16" fmla="*/ 555584 w 1954844"/>
                <a:gd name="connsiteY16" fmla="*/ 1423687 h 2291788"/>
                <a:gd name="connsiteX17" fmla="*/ 590309 w 1954844"/>
                <a:gd name="connsiteY17" fmla="*/ 1400537 h 2291788"/>
                <a:gd name="connsiteX18" fmla="*/ 625033 w 1954844"/>
                <a:gd name="connsiteY18" fmla="*/ 1388963 h 2291788"/>
                <a:gd name="connsiteX19" fmla="*/ 1770926 w 1954844"/>
                <a:gd name="connsiteY19" fmla="*/ 682907 h 2291788"/>
                <a:gd name="connsiteX20" fmla="*/ 1828800 w 1954844"/>
                <a:gd name="connsiteY20" fmla="*/ 648183 h 2291788"/>
                <a:gd name="connsiteX21" fmla="*/ 1863524 w 1954844"/>
                <a:gd name="connsiteY21" fmla="*/ 659758 h 2291788"/>
                <a:gd name="connsiteX22" fmla="*/ 1943410 w 1954844"/>
                <a:gd name="connsiteY22" fmla="*/ 659757 h 2291788"/>
                <a:gd name="connsiteX0" fmla="*/ 1943410 w 1954844"/>
                <a:gd name="connsiteY0" fmla="*/ 659757 h 2291788"/>
                <a:gd name="connsiteX1" fmla="*/ 1954844 w 1954844"/>
                <a:gd name="connsiteY1" fmla="*/ 0 h 2291788"/>
                <a:gd name="connsiteX2" fmla="*/ 0 w 1954844"/>
                <a:gd name="connsiteY2" fmla="*/ 1238492 h 2291788"/>
                <a:gd name="connsiteX3" fmla="*/ 0 w 1954844"/>
                <a:gd name="connsiteY3" fmla="*/ 2291788 h 2291788"/>
                <a:gd name="connsiteX4" fmla="*/ 462987 w 1954844"/>
                <a:gd name="connsiteY4" fmla="*/ 1990846 h 2291788"/>
                <a:gd name="connsiteX5" fmla="*/ 393539 w 1954844"/>
                <a:gd name="connsiteY5" fmla="*/ 1909824 h 2291788"/>
                <a:gd name="connsiteX6" fmla="*/ 347240 w 1954844"/>
                <a:gd name="connsiteY6" fmla="*/ 1805651 h 2291788"/>
                <a:gd name="connsiteX7" fmla="*/ 335665 w 1954844"/>
                <a:gd name="connsiteY7" fmla="*/ 1770927 h 2291788"/>
                <a:gd name="connsiteX8" fmla="*/ 335665 w 1954844"/>
                <a:gd name="connsiteY8" fmla="*/ 1713054 h 2291788"/>
                <a:gd name="connsiteX9" fmla="*/ 335665 w 1954844"/>
                <a:gd name="connsiteY9" fmla="*/ 1643606 h 2291788"/>
                <a:gd name="connsiteX10" fmla="*/ 347240 w 1954844"/>
                <a:gd name="connsiteY10" fmla="*/ 1620456 h 2291788"/>
                <a:gd name="connsiteX11" fmla="*/ 358815 w 1954844"/>
                <a:gd name="connsiteY11" fmla="*/ 1608882 h 2291788"/>
                <a:gd name="connsiteX12" fmla="*/ 381964 w 1954844"/>
                <a:gd name="connsiteY12" fmla="*/ 1562583 h 2291788"/>
                <a:gd name="connsiteX13" fmla="*/ 405114 w 1954844"/>
                <a:gd name="connsiteY13" fmla="*/ 1551008 h 2291788"/>
                <a:gd name="connsiteX14" fmla="*/ 439838 w 1954844"/>
                <a:gd name="connsiteY14" fmla="*/ 1516284 h 2291788"/>
                <a:gd name="connsiteX15" fmla="*/ 486136 w 1954844"/>
                <a:gd name="connsiteY15" fmla="*/ 1469986 h 2291788"/>
                <a:gd name="connsiteX16" fmla="*/ 555584 w 1954844"/>
                <a:gd name="connsiteY16" fmla="*/ 1423687 h 2291788"/>
                <a:gd name="connsiteX17" fmla="*/ 590309 w 1954844"/>
                <a:gd name="connsiteY17" fmla="*/ 1400537 h 2291788"/>
                <a:gd name="connsiteX18" fmla="*/ 625033 w 1954844"/>
                <a:gd name="connsiteY18" fmla="*/ 1388963 h 2291788"/>
                <a:gd name="connsiteX19" fmla="*/ 1770926 w 1954844"/>
                <a:gd name="connsiteY19" fmla="*/ 682907 h 2291788"/>
                <a:gd name="connsiteX20" fmla="*/ 1828800 w 1954844"/>
                <a:gd name="connsiteY20" fmla="*/ 648183 h 2291788"/>
                <a:gd name="connsiteX21" fmla="*/ 1889867 w 1954844"/>
                <a:gd name="connsiteY21" fmla="*/ 633088 h 2291788"/>
                <a:gd name="connsiteX22" fmla="*/ 1943410 w 1954844"/>
                <a:gd name="connsiteY22" fmla="*/ 659757 h 2291788"/>
                <a:gd name="connsiteX0" fmla="*/ 1943410 w 1954844"/>
                <a:gd name="connsiteY0" fmla="*/ 659757 h 2291788"/>
                <a:gd name="connsiteX1" fmla="*/ 1954844 w 1954844"/>
                <a:gd name="connsiteY1" fmla="*/ 0 h 2291788"/>
                <a:gd name="connsiteX2" fmla="*/ 0 w 1954844"/>
                <a:gd name="connsiteY2" fmla="*/ 1238492 h 2291788"/>
                <a:gd name="connsiteX3" fmla="*/ 0 w 1954844"/>
                <a:gd name="connsiteY3" fmla="*/ 2291788 h 2291788"/>
                <a:gd name="connsiteX4" fmla="*/ 481803 w 1954844"/>
                <a:gd name="connsiteY4" fmla="*/ 1983226 h 2291788"/>
                <a:gd name="connsiteX5" fmla="*/ 393539 w 1954844"/>
                <a:gd name="connsiteY5" fmla="*/ 1909824 h 2291788"/>
                <a:gd name="connsiteX6" fmla="*/ 347240 w 1954844"/>
                <a:gd name="connsiteY6" fmla="*/ 1805651 h 2291788"/>
                <a:gd name="connsiteX7" fmla="*/ 335665 w 1954844"/>
                <a:gd name="connsiteY7" fmla="*/ 1770927 h 2291788"/>
                <a:gd name="connsiteX8" fmla="*/ 335665 w 1954844"/>
                <a:gd name="connsiteY8" fmla="*/ 1713054 h 2291788"/>
                <a:gd name="connsiteX9" fmla="*/ 335665 w 1954844"/>
                <a:gd name="connsiteY9" fmla="*/ 1643606 h 2291788"/>
                <a:gd name="connsiteX10" fmla="*/ 347240 w 1954844"/>
                <a:gd name="connsiteY10" fmla="*/ 1620456 h 2291788"/>
                <a:gd name="connsiteX11" fmla="*/ 358815 w 1954844"/>
                <a:gd name="connsiteY11" fmla="*/ 1608882 h 2291788"/>
                <a:gd name="connsiteX12" fmla="*/ 381964 w 1954844"/>
                <a:gd name="connsiteY12" fmla="*/ 1562583 h 2291788"/>
                <a:gd name="connsiteX13" fmla="*/ 405114 w 1954844"/>
                <a:gd name="connsiteY13" fmla="*/ 1551008 h 2291788"/>
                <a:gd name="connsiteX14" fmla="*/ 439838 w 1954844"/>
                <a:gd name="connsiteY14" fmla="*/ 1516284 h 2291788"/>
                <a:gd name="connsiteX15" fmla="*/ 486136 w 1954844"/>
                <a:gd name="connsiteY15" fmla="*/ 1469986 h 2291788"/>
                <a:gd name="connsiteX16" fmla="*/ 555584 w 1954844"/>
                <a:gd name="connsiteY16" fmla="*/ 1423687 h 2291788"/>
                <a:gd name="connsiteX17" fmla="*/ 590309 w 1954844"/>
                <a:gd name="connsiteY17" fmla="*/ 1400537 h 2291788"/>
                <a:gd name="connsiteX18" fmla="*/ 625033 w 1954844"/>
                <a:gd name="connsiteY18" fmla="*/ 1388963 h 2291788"/>
                <a:gd name="connsiteX19" fmla="*/ 1770926 w 1954844"/>
                <a:gd name="connsiteY19" fmla="*/ 682907 h 2291788"/>
                <a:gd name="connsiteX20" fmla="*/ 1828800 w 1954844"/>
                <a:gd name="connsiteY20" fmla="*/ 648183 h 2291788"/>
                <a:gd name="connsiteX21" fmla="*/ 1889867 w 1954844"/>
                <a:gd name="connsiteY21" fmla="*/ 633088 h 2291788"/>
                <a:gd name="connsiteX22" fmla="*/ 1943410 w 1954844"/>
                <a:gd name="connsiteY22" fmla="*/ 659757 h 229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54844" h="2291788">
                  <a:moveTo>
                    <a:pt x="1943410" y="659757"/>
                  </a:moveTo>
                  <a:lnTo>
                    <a:pt x="1954844" y="0"/>
                  </a:lnTo>
                  <a:lnTo>
                    <a:pt x="0" y="1238492"/>
                  </a:lnTo>
                  <a:lnTo>
                    <a:pt x="0" y="2291788"/>
                  </a:lnTo>
                  <a:lnTo>
                    <a:pt x="481803" y="1983226"/>
                  </a:lnTo>
                  <a:lnTo>
                    <a:pt x="393539" y="1909824"/>
                  </a:lnTo>
                  <a:lnTo>
                    <a:pt x="347240" y="1805651"/>
                  </a:lnTo>
                  <a:lnTo>
                    <a:pt x="335665" y="1770927"/>
                  </a:lnTo>
                  <a:lnTo>
                    <a:pt x="335665" y="1713054"/>
                  </a:lnTo>
                  <a:lnTo>
                    <a:pt x="335665" y="1643606"/>
                  </a:lnTo>
                  <a:lnTo>
                    <a:pt x="347240" y="1620456"/>
                  </a:lnTo>
                  <a:lnTo>
                    <a:pt x="358815" y="1608882"/>
                  </a:lnTo>
                  <a:lnTo>
                    <a:pt x="381964" y="1562583"/>
                  </a:lnTo>
                  <a:lnTo>
                    <a:pt x="405114" y="1551008"/>
                  </a:lnTo>
                  <a:lnTo>
                    <a:pt x="439838" y="1516284"/>
                  </a:lnTo>
                  <a:lnTo>
                    <a:pt x="486136" y="1469986"/>
                  </a:lnTo>
                  <a:lnTo>
                    <a:pt x="555584" y="1423687"/>
                  </a:lnTo>
                  <a:lnTo>
                    <a:pt x="590309" y="1400537"/>
                  </a:lnTo>
                  <a:lnTo>
                    <a:pt x="625033" y="1388963"/>
                  </a:lnTo>
                  <a:lnTo>
                    <a:pt x="1770926" y="682907"/>
                  </a:lnTo>
                  <a:lnTo>
                    <a:pt x="1828800" y="648183"/>
                  </a:lnTo>
                  <a:lnTo>
                    <a:pt x="1889867" y="633088"/>
                  </a:lnTo>
                  <a:lnTo>
                    <a:pt x="1943410" y="659757"/>
                  </a:lnTo>
                  <a:close/>
                </a:path>
              </a:pathLst>
            </a:custGeom>
            <a:solidFill>
              <a:schemeClr val="accent6">
                <a:lumMod val="20000"/>
                <a:lumOff val="80000"/>
                <a:alpha val="39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ja-JP" altLang="en-US" sz="1600">
                <a:solidFill>
                  <a:prstClr val="white"/>
                </a:solidFill>
                <a:latin typeface="Calibri"/>
                <a:ea typeface="ＭＳ Ｐゴシック"/>
              </a:endParaRPr>
            </a:p>
          </p:txBody>
        </p:sp>
        <p:sp>
          <p:nvSpPr>
            <p:cNvPr id="10" name="フリーフォーム 9"/>
            <p:cNvSpPr/>
            <p:nvPr/>
          </p:nvSpPr>
          <p:spPr>
            <a:xfrm>
              <a:off x="440271" y="2032734"/>
              <a:ext cx="2138045" cy="2297430"/>
            </a:xfrm>
            <a:custGeom>
              <a:avLst/>
              <a:gdLst>
                <a:gd name="connsiteX0" fmla="*/ 1973580 w 1973580"/>
                <a:gd name="connsiteY0" fmla="*/ 662940 h 2297430"/>
                <a:gd name="connsiteX1" fmla="*/ 1973580 w 1973580"/>
                <a:gd name="connsiteY1" fmla="*/ 0 h 2297430"/>
                <a:gd name="connsiteX2" fmla="*/ 0 w 1973580"/>
                <a:gd name="connsiteY2" fmla="*/ 1238250 h 2297430"/>
                <a:gd name="connsiteX3" fmla="*/ 0 w 1973580"/>
                <a:gd name="connsiteY3" fmla="*/ 2297430 h 2297430"/>
                <a:gd name="connsiteX4" fmla="*/ 483870 w 1973580"/>
                <a:gd name="connsiteY4" fmla="*/ 1985010 h 229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580" h="2297430">
                  <a:moveTo>
                    <a:pt x="1973580" y="662940"/>
                  </a:moveTo>
                  <a:lnTo>
                    <a:pt x="1973580" y="0"/>
                  </a:lnTo>
                  <a:lnTo>
                    <a:pt x="0" y="1238250"/>
                  </a:lnTo>
                  <a:lnTo>
                    <a:pt x="0" y="2297430"/>
                  </a:lnTo>
                  <a:lnTo>
                    <a:pt x="483870" y="1985010"/>
                  </a:lnTo>
                </a:path>
              </a:pathLst>
            </a:custGeom>
            <a:noFill/>
            <a:ln w="63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ja-JP" altLang="en-US" sz="1600">
                <a:solidFill>
                  <a:prstClr val="white"/>
                </a:solidFill>
                <a:latin typeface="Calibri"/>
                <a:ea typeface="ＭＳ Ｐゴシック"/>
              </a:endParaRPr>
            </a:p>
          </p:txBody>
        </p:sp>
        <p:sp>
          <p:nvSpPr>
            <p:cNvPr id="11" name="テキスト ボックス 10"/>
            <p:cNvSpPr txBox="1"/>
            <p:nvPr/>
          </p:nvSpPr>
          <p:spPr>
            <a:xfrm>
              <a:off x="105884" y="1783394"/>
              <a:ext cx="1325244" cy="408076"/>
            </a:xfrm>
            <a:prstGeom prst="rect">
              <a:avLst/>
            </a:prstGeom>
            <a:noFill/>
          </p:spPr>
          <p:txBody>
            <a:bodyPr wrap="none" rtlCol="0">
              <a:spAutoFit/>
            </a:bodyPr>
            <a:lstStyle/>
            <a:p>
              <a:pPr defTabSz="457200" fontAlgn="base">
                <a:spcBef>
                  <a:spcPct val="0"/>
                </a:spcBef>
                <a:spcAft>
                  <a:spcPct val="0"/>
                </a:spcAft>
              </a:pPr>
              <a:r>
                <a:rPr lang="en-US" altLang="ja-JP" sz="1600" u="sng" dirty="0" smtClean="0">
                  <a:solidFill>
                    <a:srgbClr val="0000FF"/>
                  </a:solidFill>
                  <a:latin typeface="Arial" panose="020B0604020202020204" pitchFamily="34" charset="0"/>
                  <a:ea typeface="Osaka"/>
                  <a:cs typeface="Arial" panose="020B0604020202020204" pitchFamily="34" charset="0"/>
                </a:rPr>
                <a:t>Region A</a:t>
              </a:r>
              <a:endParaRPr lang="ja-JP" altLang="en-US" sz="1600" u="sng" dirty="0">
                <a:solidFill>
                  <a:srgbClr val="0000FF"/>
                </a:solidFill>
                <a:latin typeface="Arial" panose="020B0604020202020204" pitchFamily="34" charset="0"/>
                <a:ea typeface="Osaka"/>
                <a:cs typeface="Arial" panose="020B0604020202020204" pitchFamily="34" charset="0"/>
              </a:endParaRPr>
            </a:p>
          </p:txBody>
        </p:sp>
      </p:grpSp>
      <p:grpSp>
        <p:nvGrpSpPr>
          <p:cNvPr id="12" name="グループ化 186"/>
          <p:cNvGrpSpPr/>
          <p:nvPr/>
        </p:nvGrpSpPr>
        <p:grpSpPr>
          <a:xfrm>
            <a:off x="2303273" y="3797697"/>
            <a:ext cx="1768466" cy="1526599"/>
            <a:chOff x="5969628" y="1905040"/>
            <a:chExt cx="2425369" cy="1912856"/>
          </a:xfrm>
        </p:grpSpPr>
        <p:sp>
          <p:nvSpPr>
            <p:cNvPr id="13" name="正方形/長方形 114"/>
            <p:cNvSpPr/>
            <p:nvPr/>
          </p:nvSpPr>
          <p:spPr>
            <a:xfrm>
              <a:off x="5971170" y="3626067"/>
              <a:ext cx="1590862" cy="191829"/>
            </a:xfrm>
            <a:custGeom>
              <a:avLst/>
              <a:gdLst/>
              <a:ahLst/>
              <a:cxnLst/>
              <a:rect l="l" t="t" r="r" b="b"/>
              <a:pathLst>
                <a:path w="1929064" h="232610">
                  <a:moveTo>
                    <a:pt x="108284" y="0"/>
                  </a:moveTo>
                  <a:lnTo>
                    <a:pt x="244642" y="0"/>
                  </a:lnTo>
                  <a:lnTo>
                    <a:pt x="244642" y="52806"/>
                  </a:lnTo>
                  <a:cubicBezTo>
                    <a:pt x="244642" y="74586"/>
                    <a:pt x="262299" y="92243"/>
                    <a:pt x="284079" y="92243"/>
                  </a:cubicBezTo>
                  <a:lnTo>
                    <a:pt x="594226" y="92243"/>
                  </a:lnTo>
                  <a:cubicBezTo>
                    <a:pt x="616006" y="92243"/>
                    <a:pt x="633663" y="74586"/>
                    <a:pt x="633663" y="52806"/>
                  </a:cubicBezTo>
                  <a:lnTo>
                    <a:pt x="633663" y="0"/>
                  </a:lnTo>
                  <a:lnTo>
                    <a:pt x="770021" y="0"/>
                  </a:lnTo>
                  <a:lnTo>
                    <a:pt x="770021" y="52806"/>
                  </a:lnTo>
                  <a:cubicBezTo>
                    <a:pt x="770021" y="74586"/>
                    <a:pt x="787678" y="92243"/>
                    <a:pt x="809458" y="92243"/>
                  </a:cubicBezTo>
                  <a:lnTo>
                    <a:pt x="1119605" y="92243"/>
                  </a:lnTo>
                  <a:cubicBezTo>
                    <a:pt x="1141385" y="92243"/>
                    <a:pt x="1159042" y="74586"/>
                    <a:pt x="1159042" y="52806"/>
                  </a:cubicBezTo>
                  <a:lnTo>
                    <a:pt x="1159042" y="0"/>
                  </a:lnTo>
                  <a:lnTo>
                    <a:pt x="1291389" y="0"/>
                  </a:lnTo>
                  <a:lnTo>
                    <a:pt x="1291389" y="52806"/>
                  </a:lnTo>
                  <a:cubicBezTo>
                    <a:pt x="1291389" y="74586"/>
                    <a:pt x="1309046" y="92243"/>
                    <a:pt x="1330826" y="92243"/>
                  </a:cubicBezTo>
                  <a:lnTo>
                    <a:pt x="1640973" y="92243"/>
                  </a:lnTo>
                  <a:cubicBezTo>
                    <a:pt x="1662753" y="92243"/>
                    <a:pt x="1680410" y="74586"/>
                    <a:pt x="1680410" y="52806"/>
                  </a:cubicBezTo>
                  <a:lnTo>
                    <a:pt x="1680410" y="0"/>
                  </a:lnTo>
                  <a:lnTo>
                    <a:pt x="1824789" y="0"/>
                  </a:lnTo>
                  <a:lnTo>
                    <a:pt x="1824789" y="52806"/>
                  </a:lnTo>
                  <a:cubicBezTo>
                    <a:pt x="1824789" y="74586"/>
                    <a:pt x="1842446" y="92243"/>
                    <a:pt x="1864226" y="92243"/>
                  </a:cubicBezTo>
                  <a:lnTo>
                    <a:pt x="1929064" y="92243"/>
                  </a:lnTo>
                  <a:lnTo>
                    <a:pt x="1929064" y="232610"/>
                  </a:lnTo>
                  <a:lnTo>
                    <a:pt x="0" y="232610"/>
                  </a:lnTo>
                  <a:lnTo>
                    <a:pt x="0" y="92243"/>
                  </a:lnTo>
                  <a:lnTo>
                    <a:pt x="68847" y="92243"/>
                  </a:lnTo>
                  <a:cubicBezTo>
                    <a:pt x="90627" y="92243"/>
                    <a:pt x="108284" y="74586"/>
                    <a:pt x="108284" y="52806"/>
                  </a:cubicBezTo>
                  <a:close/>
                </a:path>
              </a:pathLst>
            </a:custGeom>
            <a:solidFill>
              <a:sysClr val="window" lastClr="FFFFFF">
                <a:lumMod val="75000"/>
              </a:sysClr>
            </a:solidFill>
            <a:ln w="9525" cap="flat" cmpd="sng" algn="ctr">
              <a:solidFill>
                <a:sysClr val="windowText" lastClr="000000"/>
              </a:solidFill>
              <a:prstDash val="solid"/>
            </a:ln>
            <a:effectLst/>
            <a:scene3d>
              <a:camera prst="isometricLeftDown"/>
              <a:lightRig rig="threePt" dir="t"/>
            </a:scene3d>
            <a:sp3d extrusionH="1905000">
              <a:extrusionClr>
                <a:sysClr val="window" lastClr="FFFFFF"/>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cxnSp>
          <p:nvCxnSpPr>
            <p:cNvPr id="14" name="直線コネクタ 13"/>
            <p:cNvCxnSpPr/>
            <p:nvPr/>
          </p:nvCxnSpPr>
          <p:spPr>
            <a:xfrm>
              <a:off x="6416672" y="3092150"/>
              <a:ext cx="0" cy="18230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15" name="直線コネクタ 14"/>
            <p:cNvCxnSpPr/>
            <p:nvPr/>
          </p:nvCxnSpPr>
          <p:spPr>
            <a:xfrm>
              <a:off x="6731566" y="3274457"/>
              <a:ext cx="0" cy="18230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16" name="直線コネクタ 15"/>
            <p:cNvCxnSpPr/>
            <p:nvPr/>
          </p:nvCxnSpPr>
          <p:spPr>
            <a:xfrm>
              <a:off x="7046460" y="3444334"/>
              <a:ext cx="0" cy="18230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17" name="直線コネクタ 16"/>
            <p:cNvCxnSpPr/>
            <p:nvPr/>
          </p:nvCxnSpPr>
          <p:spPr>
            <a:xfrm>
              <a:off x="7365773" y="3626640"/>
              <a:ext cx="0" cy="18230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18" name="直線コネクタ 17"/>
            <p:cNvCxnSpPr/>
            <p:nvPr/>
          </p:nvCxnSpPr>
          <p:spPr>
            <a:xfrm>
              <a:off x="7827119" y="3405854"/>
              <a:ext cx="0" cy="146293"/>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sp>
          <p:nvSpPr>
            <p:cNvPr id="19" name="正方形/長方形 108"/>
            <p:cNvSpPr/>
            <p:nvPr/>
          </p:nvSpPr>
          <p:spPr>
            <a:xfrm>
              <a:off x="5969628" y="3184746"/>
              <a:ext cx="1580816" cy="170515"/>
            </a:xfrm>
            <a:custGeom>
              <a:avLst/>
              <a:gdLst/>
              <a:ahLst/>
              <a:cxnLst/>
              <a:rect l="l" t="t" r="r" b="b"/>
              <a:pathLst>
                <a:path w="1916883" h="206765">
                  <a:moveTo>
                    <a:pt x="1322229" y="49981"/>
                  </a:moveTo>
                  <a:cubicBezTo>
                    <a:pt x="1295926" y="49981"/>
                    <a:pt x="1274604" y="71303"/>
                    <a:pt x="1274604" y="97606"/>
                  </a:cubicBezTo>
                  <a:cubicBezTo>
                    <a:pt x="1274604" y="123909"/>
                    <a:pt x="1295926" y="145231"/>
                    <a:pt x="1322229" y="145231"/>
                  </a:cubicBezTo>
                  <a:lnTo>
                    <a:pt x="1637797" y="145231"/>
                  </a:lnTo>
                  <a:cubicBezTo>
                    <a:pt x="1664100" y="145231"/>
                    <a:pt x="1685422" y="123909"/>
                    <a:pt x="1685422" y="97606"/>
                  </a:cubicBezTo>
                  <a:cubicBezTo>
                    <a:pt x="1685422" y="71303"/>
                    <a:pt x="1664100" y="49981"/>
                    <a:pt x="1637797" y="49981"/>
                  </a:cubicBezTo>
                  <a:close/>
                  <a:moveTo>
                    <a:pt x="800860" y="49981"/>
                  </a:moveTo>
                  <a:cubicBezTo>
                    <a:pt x="774557" y="49981"/>
                    <a:pt x="753235" y="71303"/>
                    <a:pt x="753235" y="97606"/>
                  </a:cubicBezTo>
                  <a:cubicBezTo>
                    <a:pt x="753235" y="123909"/>
                    <a:pt x="774557" y="145231"/>
                    <a:pt x="800860" y="145231"/>
                  </a:cubicBezTo>
                  <a:lnTo>
                    <a:pt x="1116428" y="145231"/>
                  </a:lnTo>
                  <a:cubicBezTo>
                    <a:pt x="1142731" y="145231"/>
                    <a:pt x="1164053" y="123909"/>
                    <a:pt x="1164053" y="97606"/>
                  </a:cubicBezTo>
                  <a:cubicBezTo>
                    <a:pt x="1164053" y="71303"/>
                    <a:pt x="1142731" y="49981"/>
                    <a:pt x="1116428" y="49981"/>
                  </a:cubicBezTo>
                  <a:close/>
                  <a:moveTo>
                    <a:pt x="271471" y="49981"/>
                  </a:moveTo>
                  <a:cubicBezTo>
                    <a:pt x="245168" y="49981"/>
                    <a:pt x="223846" y="71303"/>
                    <a:pt x="223846" y="97606"/>
                  </a:cubicBezTo>
                  <a:cubicBezTo>
                    <a:pt x="223846" y="123909"/>
                    <a:pt x="245168" y="145231"/>
                    <a:pt x="271471" y="145231"/>
                  </a:cubicBezTo>
                  <a:lnTo>
                    <a:pt x="587039" y="145231"/>
                  </a:lnTo>
                  <a:cubicBezTo>
                    <a:pt x="613342" y="145231"/>
                    <a:pt x="634664" y="123909"/>
                    <a:pt x="634664" y="97606"/>
                  </a:cubicBezTo>
                  <a:cubicBezTo>
                    <a:pt x="634664" y="71303"/>
                    <a:pt x="613342" y="49981"/>
                    <a:pt x="587039" y="49981"/>
                  </a:cubicBezTo>
                  <a:close/>
                  <a:moveTo>
                    <a:pt x="0" y="0"/>
                  </a:moveTo>
                  <a:lnTo>
                    <a:pt x="1916883" y="0"/>
                  </a:lnTo>
                  <a:lnTo>
                    <a:pt x="1916883" y="49981"/>
                  </a:lnTo>
                  <a:lnTo>
                    <a:pt x="1859639" y="49981"/>
                  </a:lnTo>
                  <a:cubicBezTo>
                    <a:pt x="1833336" y="49981"/>
                    <a:pt x="1812014" y="71303"/>
                    <a:pt x="1812014" y="97606"/>
                  </a:cubicBezTo>
                  <a:cubicBezTo>
                    <a:pt x="1812014" y="123909"/>
                    <a:pt x="1833336" y="145231"/>
                    <a:pt x="1859639" y="145231"/>
                  </a:cubicBezTo>
                  <a:lnTo>
                    <a:pt x="1916883" y="145231"/>
                  </a:lnTo>
                  <a:lnTo>
                    <a:pt x="1916883" y="206765"/>
                  </a:lnTo>
                  <a:lnTo>
                    <a:pt x="0" y="206765"/>
                  </a:lnTo>
                  <a:lnTo>
                    <a:pt x="0" y="145231"/>
                  </a:lnTo>
                  <a:lnTo>
                    <a:pt x="61660" y="145231"/>
                  </a:lnTo>
                  <a:cubicBezTo>
                    <a:pt x="87963" y="145231"/>
                    <a:pt x="109285" y="123909"/>
                    <a:pt x="109285" y="97606"/>
                  </a:cubicBezTo>
                  <a:cubicBezTo>
                    <a:pt x="109285" y="71303"/>
                    <a:pt x="87963" y="49981"/>
                    <a:pt x="61660" y="49981"/>
                  </a:cubicBezTo>
                  <a:lnTo>
                    <a:pt x="0" y="49981"/>
                  </a:lnTo>
                  <a:close/>
                </a:path>
              </a:pathLst>
            </a:custGeom>
            <a:solidFill>
              <a:srgbClr val="F79646">
                <a:lumMod val="60000"/>
                <a:lumOff val="40000"/>
              </a:srgbClr>
            </a:solidFill>
            <a:ln w="6350" cap="flat" cmpd="sng" algn="ctr">
              <a:solidFill>
                <a:sysClr val="windowText" lastClr="000000"/>
              </a:solidFill>
              <a:prstDash val="solid"/>
            </a:ln>
            <a:effectLst/>
            <a:scene3d>
              <a:camera prst="isometricLeftDown"/>
              <a:lightRig rig="threePt" dir="t"/>
            </a:scene3d>
            <a:sp3d extrusionH="1905000" contourW="12700">
              <a:extrusionClr>
                <a:srgbClr val="F79646">
                  <a:lumMod val="40000"/>
                  <a:lumOff val="60000"/>
                </a:srgbClr>
              </a:extrusionClr>
              <a:contourClr>
                <a:sysClr val="windowText" lastClr="000000"/>
              </a:contour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nvGrpSpPr>
            <p:cNvPr id="20" name="グループ化 195"/>
            <p:cNvGrpSpPr/>
            <p:nvPr/>
          </p:nvGrpSpPr>
          <p:grpSpPr>
            <a:xfrm>
              <a:off x="7773601" y="3055706"/>
              <a:ext cx="106829" cy="59519"/>
              <a:chOff x="7391400" y="1021080"/>
              <a:chExt cx="533400" cy="297180"/>
            </a:xfrm>
          </p:grpSpPr>
          <p:sp>
            <p:nvSpPr>
              <p:cNvPr id="103" name="円/楕円 102"/>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104"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cxnSp>
          <p:nvCxnSpPr>
            <p:cNvPr id="21" name="直線コネクタ 20"/>
            <p:cNvCxnSpPr/>
            <p:nvPr/>
          </p:nvCxnSpPr>
          <p:spPr>
            <a:xfrm>
              <a:off x="7827119" y="2877217"/>
              <a:ext cx="0" cy="212759"/>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grpSp>
          <p:nvGrpSpPr>
            <p:cNvPr id="22" name="グループ化 197"/>
            <p:cNvGrpSpPr/>
            <p:nvPr/>
          </p:nvGrpSpPr>
          <p:grpSpPr>
            <a:xfrm>
              <a:off x="7795250" y="2720473"/>
              <a:ext cx="69039" cy="93297"/>
              <a:chOff x="5345724" y="2336242"/>
              <a:chExt cx="115556" cy="156159"/>
            </a:xfrm>
          </p:grpSpPr>
          <p:sp>
            <p:nvSpPr>
              <p:cNvPr id="101" name="円/楕円 100"/>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102" name="円/楕円 101"/>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23" name="グループ化 198"/>
            <p:cNvGrpSpPr/>
            <p:nvPr/>
          </p:nvGrpSpPr>
          <p:grpSpPr>
            <a:xfrm>
              <a:off x="7456256" y="2879752"/>
              <a:ext cx="106829" cy="59519"/>
              <a:chOff x="7391400" y="1021080"/>
              <a:chExt cx="533400" cy="297180"/>
            </a:xfrm>
          </p:grpSpPr>
          <p:sp>
            <p:nvSpPr>
              <p:cNvPr id="99" name="円/楕円 98"/>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100"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24" name="グループ化 199"/>
            <p:cNvGrpSpPr/>
            <p:nvPr/>
          </p:nvGrpSpPr>
          <p:grpSpPr>
            <a:xfrm>
              <a:off x="7145194" y="2713225"/>
              <a:ext cx="106829" cy="59519"/>
              <a:chOff x="7391400" y="1021080"/>
              <a:chExt cx="533400" cy="297180"/>
            </a:xfrm>
          </p:grpSpPr>
          <p:sp>
            <p:nvSpPr>
              <p:cNvPr id="97" name="円/楕円 96"/>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98"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25" name="グループ化 200"/>
            <p:cNvGrpSpPr/>
            <p:nvPr/>
          </p:nvGrpSpPr>
          <p:grpSpPr>
            <a:xfrm>
              <a:off x="6827849" y="2530987"/>
              <a:ext cx="106829" cy="59519"/>
              <a:chOff x="7391400" y="1021080"/>
              <a:chExt cx="533400" cy="297180"/>
            </a:xfrm>
          </p:grpSpPr>
          <p:sp>
            <p:nvSpPr>
              <p:cNvPr id="95" name="円/楕円 94"/>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96"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26" name="グループ化 201"/>
            <p:cNvGrpSpPr/>
            <p:nvPr/>
          </p:nvGrpSpPr>
          <p:grpSpPr>
            <a:xfrm>
              <a:off x="7313603" y="3310675"/>
              <a:ext cx="106829" cy="59519"/>
              <a:chOff x="7391400" y="1021080"/>
              <a:chExt cx="533400" cy="297180"/>
            </a:xfrm>
          </p:grpSpPr>
          <p:sp>
            <p:nvSpPr>
              <p:cNvPr id="93" name="円/楕円 92"/>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94"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27" name="グループ化 202"/>
            <p:cNvGrpSpPr/>
            <p:nvPr/>
          </p:nvGrpSpPr>
          <p:grpSpPr>
            <a:xfrm>
              <a:off x="6996257" y="3134721"/>
              <a:ext cx="106829" cy="59519"/>
              <a:chOff x="7391400" y="1021080"/>
              <a:chExt cx="533400" cy="297180"/>
            </a:xfrm>
          </p:grpSpPr>
          <p:sp>
            <p:nvSpPr>
              <p:cNvPr id="91" name="円/楕円 90"/>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92"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28" name="グループ化 203"/>
            <p:cNvGrpSpPr/>
            <p:nvPr/>
          </p:nvGrpSpPr>
          <p:grpSpPr>
            <a:xfrm>
              <a:off x="6685196" y="2968194"/>
              <a:ext cx="106829" cy="59519"/>
              <a:chOff x="7391400" y="1021080"/>
              <a:chExt cx="533400" cy="297180"/>
            </a:xfrm>
          </p:grpSpPr>
          <p:sp>
            <p:nvSpPr>
              <p:cNvPr id="89" name="円/楕円 88"/>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90"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29" name="グループ化 204"/>
            <p:cNvGrpSpPr/>
            <p:nvPr/>
          </p:nvGrpSpPr>
          <p:grpSpPr>
            <a:xfrm>
              <a:off x="6367851" y="2785956"/>
              <a:ext cx="106829" cy="59519"/>
              <a:chOff x="7391400" y="1021080"/>
              <a:chExt cx="533400" cy="297180"/>
            </a:xfrm>
          </p:grpSpPr>
          <p:sp>
            <p:nvSpPr>
              <p:cNvPr id="87" name="円/楕円 86"/>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88"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cxnSp>
          <p:nvCxnSpPr>
            <p:cNvPr id="30" name="直線コネクタ 29"/>
            <p:cNvCxnSpPr/>
            <p:nvPr/>
          </p:nvCxnSpPr>
          <p:spPr>
            <a:xfrm>
              <a:off x="6416672" y="2556936"/>
              <a:ext cx="0" cy="25688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31" name="直線コネクタ 30"/>
            <p:cNvCxnSpPr/>
            <p:nvPr/>
          </p:nvCxnSpPr>
          <p:spPr>
            <a:xfrm>
              <a:off x="6731566" y="2752396"/>
              <a:ext cx="0" cy="25688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32" name="直線コネクタ 31"/>
            <p:cNvCxnSpPr/>
            <p:nvPr/>
          </p:nvCxnSpPr>
          <p:spPr>
            <a:xfrm>
              <a:off x="7046460" y="2922273"/>
              <a:ext cx="0" cy="25688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33" name="直線コネクタ 32"/>
            <p:cNvCxnSpPr/>
            <p:nvPr/>
          </p:nvCxnSpPr>
          <p:spPr>
            <a:xfrm>
              <a:off x="6886582" y="2318130"/>
              <a:ext cx="0" cy="25688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34" name="直線コネクタ 33"/>
            <p:cNvCxnSpPr/>
            <p:nvPr/>
          </p:nvCxnSpPr>
          <p:spPr>
            <a:xfrm>
              <a:off x="7201475" y="2496053"/>
              <a:ext cx="0" cy="25688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35" name="直線コネクタ 34"/>
            <p:cNvCxnSpPr/>
            <p:nvPr/>
          </p:nvCxnSpPr>
          <p:spPr>
            <a:xfrm>
              <a:off x="7516369" y="2659353"/>
              <a:ext cx="0" cy="25688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grpSp>
          <p:nvGrpSpPr>
            <p:cNvPr id="36" name="グループ化 211"/>
            <p:cNvGrpSpPr/>
            <p:nvPr/>
          </p:nvGrpSpPr>
          <p:grpSpPr>
            <a:xfrm>
              <a:off x="7481047" y="2538235"/>
              <a:ext cx="69039" cy="93297"/>
              <a:chOff x="5345724" y="2336242"/>
              <a:chExt cx="115556" cy="156159"/>
            </a:xfrm>
          </p:grpSpPr>
          <p:sp>
            <p:nvSpPr>
              <p:cNvPr id="85" name="円/楕円 84"/>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86" name="円/楕円 85"/>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37" name="グループ化 212"/>
            <p:cNvGrpSpPr/>
            <p:nvPr/>
          </p:nvGrpSpPr>
          <p:grpSpPr>
            <a:xfrm>
              <a:off x="7169986" y="2365423"/>
              <a:ext cx="69039" cy="93297"/>
              <a:chOff x="5345724" y="2336242"/>
              <a:chExt cx="115556" cy="156159"/>
            </a:xfrm>
          </p:grpSpPr>
          <p:sp>
            <p:nvSpPr>
              <p:cNvPr id="83" name="円/楕円 82"/>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84" name="円/楕円 83"/>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38" name="グループ化 213"/>
            <p:cNvGrpSpPr/>
            <p:nvPr/>
          </p:nvGrpSpPr>
          <p:grpSpPr>
            <a:xfrm>
              <a:off x="6852641" y="2183185"/>
              <a:ext cx="69039" cy="93297"/>
              <a:chOff x="5345724" y="2336242"/>
              <a:chExt cx="115556" cy="156159"/>
            </a:xfrm>
          </p:grpSpPr>
          <p:sp>
            <p:nvSpPr>
              <p:cNvPr id="81" name="円/楕円 80"/>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82" name="円/楕円 81"/>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39" name="グループ化 214"/>
            <p:cNvGrpSpPr/>
            <p:nvPr/>
          </p:nvGrpSpPr>
          <p:grpSpPr>
            <a:xfrm>
              <a:off x="7332110" y="2940879"/>
              <a:ext cx="69039" cy="93297"/>
              <a:chOff x="5345724" y="2336242"/>
              <a:chExt cx="115556" cy="156159"/>
            </a:xfrm>
          </p:grpSpPr>
          <p:sp>
            <p:nvSpPr>
              <p:cNvPr id="79" name="円/楕円 78"/>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80" name="円/楕円 79"/>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40" name="グループ化 215"/>
            <p:cNvGrpSpPr/>
            <p:nvPr/>
          </p:nvGrpSpPr>
          <p:grpSpPr>
            <a:xfrm>
              <a:off x="7011623" y="2758641"/>
              <a:ext cx="69039" cy="93297"/>
              <a:chOff x="5345724" y="2336242"/>
              <a:chExt cx="115556" cy="156159"/>
            </a:xfrm>
          </p:grpSpPr>
          <p:sp>
            <p:nvSpPr>
              <p:cNvPr id="77" name="円/楕円 76"/>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78" name="円/楕円 77"/>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41" name="グループ化 216"/>
            <p:cNvGrpSpPr/>
            <p:nvPr/>
          </p:nvGrpSpPr>
          <p:grpSpPr>
            <a:xfrm>
              <a:off x="6700561" y="2585830"/>
              <a:ext cx="69039" cy="93297"/>
              <a:chOff x="5345724" y="2336242"/>
              <a:chExt cx="115556" cy="156159"/>
            </a:xfrm>
          </p:grpSpPr>
          <p:sp>
            <p:nvSpPr>
              <p:cNvPr id="75" name="円/楕円 74"/>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76" name="円/楕円 75"/>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42" name="グループ化 217"/>
            <p:cNvGrpSpPr/>
            <p:nvPr/>
          </p:nvGrpSpPr>
          <p:grpSpPr>
            <a:xfrm>
              <a:off x="6383216" y="2403592"/>
              <a:ext cx="69039" cy="93297"/>
              <a:chOff x="5345724" y="2336242"/>
              <a:chExt cx="115556" cy="156159"/>
            </a:xfrm>
          </p:grpSpPr>
          <p:sp>
            <p:nvSpPr>
              <p:cNvPr id="73" name="円/楕円 72"/>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74" name="円/楕円 73"/>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cxnSp>
          <p:nvCxnSpPr>
            <p:cNvPr id="43" name="直線コネクタ 42"/>
            <p:cNvCxnSpPr/>
            <p:nvPr/>
          </p:nvCxnSpPr>
          <p:spPr>
            <a:xfrm>
              <a:off x="7365773" y="3104579"/>
              <a:ext cx="0" cy="25688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44" name="直線コネクタ 43"/>
            <p:cNvCxnSpPr/>
            <p:nvPr/>
          </p:nvCxnSpPr>
          <p:spPr>
            <a:xfrm>
              <a:off x="8341686" y="3127709"/>
              <a:ext cx="0" cy="146293"/>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grpSp>
          <p:nvGrpSpPr>
            <p:cNvPr id="45" name="グループ化 220"/>
            <p:cNvGrpSpPr/>
            <p:nvPr/>
          </p:nvGrpSpPr>
          <p:grpSpPr>
            <a:xfrm>
              <a:off x="8288168" y="2777561"/>
              <a:ext cx="106829" cy="59519"/>
              <a:chOff x="7391400" y="1021080"/>
              <a:chExt cx="533400" cy="297180"/>
            </a:xfrm>
          </p:grpSpPr>
          <p:sp>
            <p:nvSpPr>
              <p:cNvPr id="71" name="円/楕円 70"/>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72"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cxnSp>
          <p:nvCxnSpPr>
            <p:cNvPr id="46" name="直線コネクタ 45"/>
            <p:cNvCxnSpPr/>
            <p:nvPr/>
          </p:nvCxnSpPr>
          <p:spPr>
            <a:xfrm>
              <a:off x="8341686" y="2599072"/>
              <a:ext cx="0" cy="212759"/>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grpSp>
          <p:nvGrpSpPr>
            <p:cNvPr id="47" name="グループ化 222"/>
            <p:cNvGrpSpPr/>
            <p:nvPr/>
          </p:nvGrpSpPr>
          <p:grpSpPr>
            <a:xfrm>
              <a:off x="8309817" y="2442328"/>
              <a:ext cx="69039" cy="93297"/>
              <a:chOff x="5345724" y="2336242"/>
              <a:chExt cx="115556" cy="156159"/>
            </a:xfrm>
          </p:grpSpPr>
          <p:sp>
            <p:nvSpPr>
              <p:cNvPr id="69" name="円/楕円 68"/>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70" name="円/楕円 69"/>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48" name="グループ化 223"/>
            <p:cNvGrpSpPr/>
            <p:nvPr/>
          </p:nvGrpSpPr>
          <p:grpSpPr>
            <a:xfrm>
              <a:off x="7970823" y="2601607"/>
              <a:ext cx="106829" cy="59519"/>
              <a:chOff x="7391400" y="1021080"/>
              <a:chExt cx="533400" cy="297180"/>
            </a:xfrm>
          </p:grpSpPr>
          <p:sp>
            <p:nvSpPr>
              <p:cNvPr id="67" name="円/楕円 66"/>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68"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49" name="グループ化 224"/>
            <p:cNvGrpSpPr/>
            <p:nvPr/>
          </p:nvGrpSpPr>
          <p:grpSpPr>
            <a:xfrm>
              <a:off x="7659761" y="2435080"/>
              <a:ext cx="106829" cy="59519"/>
              <a:chOff x="7391400" y="1021080"/>
              <a:chExt cx="533400" cy="297180"/>
            </a:xfrm>
          </p:grpSpPr>
          <p:sp>
            <p:nvSpPr>
              <p:cNvPr id="65" name="円/楕円 64"/>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66"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50" name="グループ化 225"/>
            <p:cNvGrpSpPr/>
            <p:nvPr/>
          </p:nvGrpSpPr>
          <p:grpSpPr>
            <a:xfrm>
              <a:off x="7342416" y="2252842"/>
              <a:ext cx="106829" cy="59519"/>
              <a:chOff x="7391400" y="1021080"/>
              <a:chExt cx="533400" cy="297180"/>
            </a:xfrm>
          </p:grpSpPr>
          <p:sp>
            <p:nvSpPr>
              <p:cNvPr id="63" name="円/楕円 62"/>
              <p:cNvSpPr/>
              <p:nvPr/>
            </p:nvSpPr>
            <p:spPr>
              <a:xfrm>
                <a:off x="7391400" y="1021080"/>
                <a:ext cx="533400" cy="297180"/>
              </a:xfrm>
              <a:prstGeom prst="ellipse">
                <a:avLst/>
              </a:prstGeom>
              <a:solidFill>
                <a:srgbClr val="996633"/>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64" name="円/楕円 166"/>
              <p:cNvSpPr/>
              <p:nvPr/>
            </p:nvSpPr>
            <p:spPr>
              <a:xfrm>
                <a:off x="7478875" y="1238250"/>
                <a:ext cx="358450" cy="80010"/>
              </a:xfrm>
              <a:custGeom>
                <a:avLst/>
                <a:gdLst/>
                <a:ahLst/>
                <a:cxnLst/>
                <a:rect l="l" t="t" r="r" b="b"/>
                <a:pathLst>
                  <a:path w="358450" h="80010">
                    <a:moveTo>
                      <a:pt x="186845" y="0"/>
                    </a:moveTo>
                    <a:cubicBezTo>
                      <a:pt x="252622" y="0"/>
                      <a:pt x="312837" y="13267"/>
                      <a:pt x="358450" y="37143"/>
                    </a:cubicBezTo>
                    <a:cubicBezTo>
                      <a:pt x="310449" y="63745"/>
                      <a:pt x="244436" y="80010"/>
                      <a:pt x="171605" y="80010"/>
                    </a:cubicBezTo>
                    <a:cubicBezTo>
                      <a:pt x="105828" y="80010"/>
                      <a:pt x="45613" y="66743"/>
                      <a:pt x="0" y="42867"/>
                    </a:cubicBezTo>
                    <a:cubicBezTo>
                      <a:pt x="48001" y="16265"/>
                      <a:pt x="114014" y="0"/>
                      <a:pt x="186845" y="0"/>
                    </a:cubicBezTo>
                    <a:close/>
                  </a:path>
                </a:pathLst>
              </a:custGeom>
              <a:solidFill>
                <a:srgbClr val="F79646">
                  <a:lumMod val="50000"/>
                </a:srgbClr>
              </a:solidFill>
              <a:ln w="635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cxnSp>
          <p:nvCxnSpPr>
            <p:cNvPr id="51" name="直線コネクタ 50"/>
            <p:cNvCxnSpPr/>
            <p:nvPr/>
          </p:nvCxnSpPr>
          <p:spPr>
            <a:xfrm>
              <a:off x="7401149" y="2039985"/>
              <a:ext cx="0" cy="25688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52" name="直線コネクタ 51"/>
            <p:cNvCxnSpPr/>
            <p:nvPr/>
          </p:nvCxnSpPr>
          <p:spPr>
            <a:xfrm>
              <a:off x="7716042" y="2217908"/>
              <a:ext cx="0" cy="25688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53" name="直線コネクタ 52"/>
            <p:cNvCxnSpPr/>
            <p:nvPr/>
          </p:nvCxnSpPr>
          <p:spPr>
            <a:xfrm>
              <a:off x="8030936" y="2381208"/>
              <a:ext cx="0" cy="25688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grpSp>
          <p:nvGrpSpPr>
            <p:cNvPr id="54" name="グループ化 229"/>
            <p:cNvGrpSpPr/>
            <p:nvPr/>
          </p:nvGrpSpPr>
          <p:grpSpPr>
            <a:xfrm>
              <a:off x="7995614" y="2260090"/>
              <a:ext cx="69039" cy="93297"/>
              <a:chOff x="5345724" y="2336242"/>
              <a:chExt cx="115556" cy="156159"/>
            </a:xfrm>
          </p:grpSpPr>
          <p:sp>
            <p:nvSpPr>
              <p:cNvPr id="61" name="円/楕円 60"/>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62" name="円/楕円 61"/>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55" name="グループ化 230"/>
            <p:cNvGrpSpPr/>
            <p:nvPr/>
          </p:nvGrpSpPr>
          <p:grpSpPr>
            <a:xfrm>
              <a:off x="7684553" y="2087278"/>
              <a:ext cx="69039" cy="93297"/>
              <a:chOff x="5345724" y="2336242"/>
              <a:chExt cx="115556" cy="156159"/>
            </a:xfrm>
          </p:grpSpPr>
          <p:sp>
            <p:nvSpPr>
              <p:cNvPr id="59" name="円/楕円 58"/>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60" name="円/楕円 59"/>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nvGrpSpPr>
            <p:cNvPr id="56" name="グループ化 231"/>
            <p:cNvGrpSpPr/>
            <p:nvPr/>
          </p:nvGrpSpPr>
          <p:grpSpPr>
            <a:xfrm>
              <a:off x="7367208" y="1905040"/>
              <a:ext cx="69039" cy="93297"/>
              <a:chOff x="5345724" y="2336242"/>
              <a:chExt cx="115556" cy="156159"/>
            </a:xfrm>
          </p:grpSpPr>
          <p:sp>
            <p:nvSpPr>
              <p:cNvPr id="57" name="円/楕円 56"/>
              <p:cNvSpPr/>
              <p:nvPr/>
            </p:nvSpPr>
            <p:spPr>
              <a:xfrm>
                <a:off x="5375394" y="2436185"/>
                <a:ext cx="56216" cy="5621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222250">
                <a:extrusionClr>
                  <a:srgbClr val="9BBB59">
                    <a:lumMod val="60000"/>
                    <a:lumOff val="40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sp>
            <p:nvSpPr>
              <p:cNvPr id="58" name="円/楕円 57"/>
              <p:cNvSpPr/>
              <p:nvPr/>
            </p:nvSpPr>
            <p:spPr>
              <a:xfrm>
                <a:off x="5345724" y="2336242"/>
                <a:ext cx="115556" cy="115556"/>
              </a:xfrm>
              <a:prstGeom prst="ellipse">
                <a:avLst/>
              </a:prstGeom>
              <a:solidFill>
                <a:sysClr val="window" lastClr="FFFFFF"/>
              </a:solidFill>
              <a:ln w="19050" cap="flat" cmpd="sng" algn="ctr">
                <a:solidFill>
                  <a:sysClr val="windowText" lastClr="000000"/>
                </a:solidFill>
                <a:prstDash val="solid"/>
              </a:ln>
              <a:effectLst/>
              <a:scene3d>
                <a:camera prst="isometricTopUp"/>
                <a:lightRig rig="threePt" dir="t"/>
              </a:scene3d>
              <a:sp3d extrusionH="76200">
                <a:extrusionClr>
                  <a:srgbClr val="9BBB59">
                    <a:lumMod val="75000"/>
                  </a:srgbClr>
                </a:extrusionClr>
              </a:sp3d>
            </p:spPr>
            <p:txBody>
              <a:bodyPr rtlCol="0" anchor="ctr"/>
              <a:lstStyle/>
              <a:p>
                <a:pPr algn="ctr">
                  <a:defRPr/>
                </a:pPr>
                <a:endParaRPr kumimoji="0" lang="ja-JP" altLang="en-US" kern="0" smtClean="0">
                  <a:solidFill>
                    <a:prstClr val="white"/>
                  </a:solidFill>
                  <a:latin typeface="Calibri"/>
                  <a:ea typeface="ＭＳ Ｐゴシック"/>
                  <a:cs typeface="Osaka"/>
                </a:endParaRPr>
              </a:p>
            </p:txBody>
          </p:sp>
        </p:grpSp>
      </p:grpSp>
      <p:sp>
        <p:nvSpPr>
          <p:cNvPr id="105" name="左中かっこ 104"/>
          <p:cNvSpPr/>
          <p:nvPr/>
        </p:nvSpPr>
        <p:spPr>
          <a:xfrm rot="15800786">
            <a:off x="1139844" y="2638249"/>
            <a:ext cx="280168" cy="540391"/>
          </a:xfrm>
          <a:prstGeom prst="lef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ja-JP" altLang="en-US" sz="1600">
              <a:solidFill>
                <a:prstClr val="black"/>
              </a:solidFill>
              <a:latin typeface="Calibri"/>
              <a:ea typeface="ＭＳ Ｐゴシック"/>
            </a:endParaRPr>
          </a:p>
        </p:txBody>
      </p:sp>
      <p:sp>
        <p:nvSpPr>
          <p:cNvPr id="106" name="テキスト ボックス 105">
            <a:extLst>
              <a:ext uri="{FF2B5EF4-FFF2-40B4-BE49-F238E27FC236}">
                <a16:creationId xmlns:a16="http://schemas.microsoft.com/office/drawing/2014/main" id="{7A5B7F86-24C8-44B9-8CD2-4DBD56ED3D9A}"/>
              </a:ext>
            </a:extLst>
          </p:cNvPr>
          <p:cNvSpPr txBox="1"/>
          <p:nvPr/>
        </p:nvSpPr>
        <p:spPr>
          <a:xfrm>
            <a:off x="688556" y="2998974"/>
            <a:ext cx="961866" cy="307777"/>
          </a:xfrm>
          <a:prstGeom prst="rect">
            <a:avLst/>
          </a:prstGeom>
          <a:solidFill>
            <a:schemeClr val="bg1">
              <a:alpha val="50000"/>
            </a:schemeClr>
          </a:solidFill>
        </p:spPr>
        <p:txBody>
          <a:bodyPr wrap="none" rtlCol="0">
            <a:spAutoFit/>
          </a:bodyPr>
          <a:lstStyle/>
          <a:p>
            <a:pPr fontAlgn="base">
              <a:spcBef>
                <a:spcPct val="0"/>
              </a:spcBef>
              <a:spcAft>
                <a:spcPct val="0"/>
              </a:spcAft>
            </a:pPr>
            <a:r>
              <a:rPr lang="en-US" altLang="ja-JP" sz="1400" dirty="0" smtClean="0">
                <a:solidFill>
                  <a:prstClr val="white"/>
                </a:solidFill>
                <a:latin typeface="Arial" panose="020B0604020202020204" pitchFamily="34" charset="0"/>
                <a:ea typeface="Osaka"/>
                <a:cs typeface="Arial" panose="020B0604020202020204" pitchFamily="34" charset="0"/>
              </a:rPr>
              <a:t>Region </a:t>
            </a:r>
            <a:r>
              <a:rPr lang="ja-JP" altLang="en-US" sz="1400" dirty="0" smtClean="0">
                <a:solidFill>
                  <a:prstClr val="white"/>
                </a:solidFill>
                <a:latin typeface="Arial" panose="020B0604020202020204" pitchFamily="34" charset="0"/>
                <a:ea typeface="Osaka"/>
                <a:cs typeface="Arial" panose="020B0604020202020204" pitchFamily="34" charset="0"/>
              </a:rPr>
              <a:t> </a:t>
            </a:r>
            <a:r>
              <a:rPr lang="en-US" altLang="ja-JP" sz="1400" dirty="0" smtClean="0">
                <a:solidFill>
                  <a:prstClr val="white"/>
                </a:solidFill>
                <a:latin typeface="Arial" panose="020B0604020202020204" pitchFamily="34" charset="0"/>
                <a:ea typeface="Osaka"/>
                <a:cs typeface="Arial" panose="020B0604020202020204" pitchFamily="34" charset="0"/>
              </a:rPr>
              <a:t>A</a:t>
            </a:r>
            <a:endParaRPr lang="ja-JP" altLang="en-US" sz="1400" dirty="0">
              <a:solidFill>
                <a:prstClr val="white"/>
              </a:solidFill>
              <a:latin typeface="Arial" panose="020B0604020202020204" pitchFamily="34" charset="0"/>
              <a:ea typeface="Osaka"/>
              <a:cs typeface="Arial" panose="020B0604020202020204" pitchFamily="34" charset="0"/>
            </a:endParaRPr>
          </a:p>
        </p:txBody>
      </p:sp>
      <p:sp>
        <p:nvSpPr>
          <p:cNvPr id="107" name="左中かっこ 106"/>
          <p:cNvSpPr/>
          <p:nvPr/>
        </p:nvSpPr>
        <p:spPr>
          <a:xfrm rot="15512696">
            <a:off x="1846088" y="2463044"/>
            <a:ext cx="280168" cy="689465"/>
          </a:xfrm>
          <a:prstGeom prst="lef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ja-JP" altLang="en-US" sz="1600">
              <a:solidFill>
                <a:prstClr val="black"/>
              </a:solidFill>
              <a:latin typeface="Calibri"/>
              <a:ea typeface="ＭＳ Ｐゴシック"/>
            </a:endParaRPr>
          </a:p>
        </p:txBody>
      </p:sp>
      <p:sp>
        <p:nvSpPr>
          <p:cNvPr id="108" name="テキスト ボックス 107">
            <a:extLst>
              <a:ext uri="{FF2B5EF4-FFF2-40B4-BE49-F238E27FC236}">
                <a16:creationId xmlns:a16="http://schemas.microsoft.com/office/drawing/2014/main" id="{7A5B7F86-24C8-44B9-8CD2-4DBD56ED3D9A}"/>
              </a:ext>
            </a:extLst>
          </p:cNvPr>
          <p:cNvSpPr txBox="1"/>
          <p:nvPr/>
        </p:nvSpPr>
        <p:spPr>
          <a:xfrm>
            <a:off x="1664983" y="3004590"/>
            <a:ext cx="971741" cy="307777"/>
          </a:xfrm>
          <a:prstGeom prst="rect">
            <a:avLst/>
          </a:prstGeom>
          <a:solidFill>
            <a:schemeClr val="bg1">
              <a:alpha val="50000"/>
            </a:schemeClr>
          </a:solidFill>
        </p:spPr>
        <p:txBody>
          <a:bodyPr wrap="none" rtlCol="0">
            <a:spAutoFit/>
          </a:bodyPr>
          <a:lstStyle/>
          <a:p>
            <a:pPr fontAlgn="base">
              <a:spcBef>
                <a:spcPct val="0"/>
              </a:spcBef>
              <a:spcAft>
                <a:spcPct val="0"/>
              </a:spcAft>
            </a:pPr>
            <a:r>
              <a:rPr lang="en-US" altLang="ja-JP" sz="1400" dirty="0" smtClean="0">
                <a:solidFill>
                  <a:prstClr val="white"/>
                </a:solidFill>
                <a:latin typeface="Arial" panose="020B0604020202020204" pitchFamily="34" charset="0"/>
                <a:ea typeface="Osaka"/>
                <a:cs typeface="Arial" panose="020B0604020202020204" pitchFamily="34" charset="0"/>
              </a:rPr>
              <a:t>Region </a:t>
            </a:r>
            <a:r>
              <a:rPr lang="ja-JP" altLang="en-US" sz="1400" dirty="0" smtClean="0">
                <a:solidFill>
                  <a:prstClr val="white"/>
                </a:solidFill>
                <a:latin typeface="Arial" panose="020B0604020202020204" pitchFamily="34" charset="0"/>
                <a:ea typeface="Osaka"/>
                <a:cs typeface="Arial" panose="020B0604020202020204" pitchFamily="34" charset="0"/>
              </a:rPr>
              <a:t> </a:t>
            </a:r>
            <a:r>
              <a:rPr lang="en-US" altLang="ja-JP" sz="1400" dirty="0">
                <a:solidFill>
                  <a:prstClr val="white"/>
                </a:solidFill>
                <a:latin typeface="Arial" panose="020B0604020202020204" pitchFamily="34" charset="0"/>
                <a:ea typeface="Osaka"/>
                <a:cs typeface="Arial" panose="020B0604020202020204" pitchFamily="34" charset="0"/>
              </a:rPr>
              <a:t>B</a:t>
            </a:r>
            <a:endParaRPr lang="ja-JP" altLang="en-US" sz="1400" dirty="0">
              <a:solidFill>
                <a:prstClr val="white"/>
              </a:solidFill>
              <a:latin typeface="Arial" panose="020B0604020202020204" pitchFamily="34" charset="0"/>
              <a:ea typeface="Osaka"/>
              <a:cs typeface="Arial" panose="020B0604020202020204" pitchFamily="34" charset="0"/>
            </a:endParaRPr>
          </a:p>
        </p:txBody>
      </p:sp>
      <p:sp>
        <p:nvSpPr>
          <p:cNvPr id="109" name="テキスト ボックス 108"/>
          <p:cNvSpPr txBox="1"/>
          <p:nvPr/>
        </p:nvSpPr>
        <p:spPr>
          <a:xfrm>
            <a:off x="3696541" y="3548149"/>
            <a:ext cx="1026243" cy="338554"/>
          </a:xfrm>
          <a:prstGeom prst="rect">
            <a:avLst/>
          </a:prstGeom>
          <a:noFill/>
        </p:spPr>
        <p:txBody>
          <a:bodyPr wrap="none" rtlCol="0">
            <a:spAutoFit/>
          </a:bodyPr>
          <a:lstStyle/>
          <a:p>
            <a:pPr defTabSz="457200" fontAlgn="base">
              <a:spcBef>
                <a:spcPct val="0"/>
              </a:spcBef>
              <a:spcAft>
                <a:spcPct val="0"/>
              </a:spcAft>
            </a:pPr>
            <a:r>
              <a:rPr lang="en-US" altLang="ja-JP" sz="1600" u="sng" dirty="0" smtClean="0">
                <a:solidFill>
                  <a:srgbClr val="0000FF"/>
                </a:solidFill>
                <a:latin typeface="Arial" panose="020B0604020202020204" pitchFamily="34" charset="0"/>
                <a:ea typeface="Osaka"/>
                <a:cs typeface="Arial" panose="020B0604020202020204" pitchFamily="34" charset="0"/>
              </a:rPr>
              <a:t>Region B</a:t>
            </a:r>
            <a:endParaRPr lang="ja-JP" altLang="en-US" sz="1600" u="sng" dirty="0">
              <a:solidFill>
                <a:srgbClr val="0000FF"/>
              </a:solidFill>
              <a:latin typeface="Arial" panose="020B0604020202020204" pitchFamily="34" charset="0"/>
              <a:ea typeface="Osaka"/>
              <a:cs typeface="Arial" panose="020B0604020202020204" pitchFamily="34" charset="0"/>
            </a:endParaRPr>
          </a:p>
        </p:txBody>
      </p:sp>
      <p:sp>
        <p:nvSpPr>
          <p:cNvPr id="110" name="テキスト ボックス 109"/>
          <p:cNvSpPr txBox="1"/>
          <p:nvPr/>
        </p:nvSpPr>
        <p:spPr>
          <a:xfrm>
            <a:off x="2422968" y="3559807"/>
            <a:ext cx="639919" cy="338554"/>
          </a:xfrm>
          <a:prstGeom prst="rect">
            <a:avLst/>
          </a:prstGeom>
          <a:noFill/>
        </p:spPr>
        <p:txBody>
          <a:bodyPr wrap="none" rtlCol="0">
            <a:spAutoFit/>
          </a:bodyPr>
          <a:lstStyle/>
          <a:p>
            <a:pPr defTabSz="457200" fontAlgn="base">
              <a:spcBef>
                <a:spcPct val="0"/>
              </a:spcBef>
              <a:spcAft>
                <a:spcPct val="0"/>
              </a:spcAft>
            </a:pPr>
            <a:r>
              <a:rPr lang="en-US" altLang="ja-JP" sz="1600" dirty="0" smtClean="0">
                <a:solidFill>
                  <a:prstClr val="black"/>
                </a:solidFill>
                <a:latin typeface="Arial" panose="020B0604020202020204" pitchFamily="34" charset="0"/>
                <a:ea typeface="Osaka"/>
                <a:cs typeface="Arial" panose="020B0604020202020204" pitchFamily="34" charset="0"/>
              </a:rPr>
              <a:t>Bolts</a:t>
            </a:r>
            <a:endParaRPr lang="ja-JP" altLang="en-US" sz="1600" dirty="0">
              <a:solidFill>
                <a:prstClr val="black"/>
              </a:solidFill>
              <a:latin typeface="Arial" panose="020B0604020202020204" pitchFamily="34" charset="0"/>
              <a:ea typeface="Osaka"/>
              <a:cs typeface="Arial" panose="020B0604020202020204" pitchFamily="34" charset="0"/>
            </a:endParaRPr>
          </a:p>
        </p:txBody>
      </p:sp>
      <p:sp>
        <p:nvSpPr>
          <p:cNvPr id="111" name="フリーフォーム 110"/>
          <p:cNvSpPr/>
          <p:nvPr/>
        </p:nvSpPr>
        <p:spPr>
          <a:xfrm rot="5599632">
            <a:off x="2559672" y="3872949"/>
            <a:ext cx="376759" cy="340702"/>
          </a:xfrm>
          <a:custGeom>
            <a:avLst/>
            <a:gdLst>
              <a:gd name="connsiteX0" fmla="*/ 0 w 393539"/>
              <a:gd name="connsiteY0" fmla="*/ 0 h 254643"/>
              <a:gd name="connsiteX1" fmla="*/ 393539 w 393539"/>
              <a:gd name="connsiteY1" fmla="*/ 69449 h 254643"/>
              <a:gd name="connsiteX2" fmla="*/ 46299 w 393539"/>
              <a:gd name="connsiteY2" fmla="*/ 254643 h 254643"/>
              <a:gd name="connsiteX0" fmla="*/ 320139 w 366438"/>
              <a:gd name="connsiteY0" fmla="*/ 0 h 254643"/>
              <a:gd name="connsiteX1" fmla="*/ 0 w 366438"/>
              <a:gd name="connsiteY1" fmla="*/ 24844 h 254643"/>
              <a:gd name="connsiteX2" fmla="*/ 366438 w 366438"/>
              <a:gd name="connsiteY2" fmla="*/ 254643 h 254643"/>
              <a:gd name="connsiteX0" fmla="*/ 364255 w 366438"/>
              <a:gd name="connsiteY0" fmla="*/ 0 h 274696"/>
              <a:gd name="connsiteX1" fmla="*/ 0 w 366438"/>
              <a:gd name="connsiteY1" fmla="*/ 44897 h 274696"/>
              <a:gd name="connsiteX2" fmla="*/ 366438 w 366438"/>
              <a:gd name="connsiteY2" fmla="*/ 274696 h 274696"/>
              <a:gd name="connsiteX0" fmla="*/ 364255 w 394511"/>
              <a:gd name="connsiteY0" fmla="*/ 0 h 294748"/>
              <a:gd name="connsiteX1" fmla="*/ 0 w 394511"/>
              <a:gd name="connsiteY1" fmla="*/ 44897 h 294748"/>
              <a:gd name="connsiteX2" fmla="*/ 394511 w 394511"/>
              <a:gd name="connsiteY2" fmla="*/ 294748 h 294748"/>
              <a:gd name="connsiteX0" fmla="*/ 353104 w 383360"/>
              <a:gd name="connsiteY0" fmla="*/ 0 h 294748"/>
              <a:gd name="connsiteX1" fmla="*/ 0 w 383360"/>
              <a:gd name="connsiteY1" fmla="*/ 212165 h 294748"/>
              <a:gd name="connsiteX2" fmla="*/ 383360 w 383360"/>
              <a:gd name="connsiteY2" fmla="*/ 294748 h 294748"/>
              <a:gd name="connsiteX0" fmla="*/ 353104 w 376759"/>
              <a:gd name="connsiteY0" fmla="*/ 0 h 373322"/>
              <a:gd name="connsiteX1" fmla="*/ 0 w 376759"/>
              <a:gd name="connsiteY1" fmla="*/ 212165 h 373322"/>
              <a:gd name="connsiteX2" fmla="*/ 376759 w 376759"/>
              <a:gd name="connsiteY2" fmla="*/ 373322 h 373322"/>
              <a:gd name="connsiteX0" fmla="*/ 176279 w 376759"/>
              <a:gd name="connsiteY0" fmla="*/ 0 h 340702"/>
              <a:gd name="connsiteX1" fmla="*/ 0 w 376759"/>
              <a:gd name="connsiteY1" fmla="*/ 179545 h 340702"/>
              <a:gd name="connsiteX2" fmla="*/ 376759 w 376759"/>
              <a:gd name="connsiteY2" fmla="*/ 340702 h 340702"/>
            </a:gdLst>
            <a:ahLst/>
            <a:cxnLst>
              <a:cxn ang="0">
                <a:pos x="connsiteX0" y="connsiteY0"/>
              </a:cxn>
              <a:cxn ang="0">
                <a:pos x="connsiteX1" y="connsiteY1"/>
              </a:cxn>
              <a:cxn ang="0">
                <a:pos x="connsiteX2" y="connsiteY2"/>
              </a:cxn>
            </a:cxnLst>
            <a:rect l="l" t="t" r="r" b="b"/>
            <a:pathLst>
              <a:path w="376759" h="340702">
                <a:moveTo>
                  <a:pt x="176279" y="0"/>
                </a:moveTo>
                <a:lnTo>
                  <a:pt x="0" y="179545"/>
                </a:lnTo>
                <a:lnTo>
                  <a:pt x="376759" y="340702"/>
                </a:lnTo>
              </a:path>
            </a:pathLst>
          </a:custGeom>
          <a:noFill/>
          <a:ln w="19050">
            <a:solidFill>
              <a:schemeClr val="tx1"/>
            </a:solidFill>
            <a:headEnd type="triangl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ja-JP" altLang="en-US" sz="1600">
              <a:solidFill>
                <a:prstClr val="white"/>
              </a:solidFill>
              <a:latin typeface="Calibri"/>
              <a:ea typeface="ＭＳ Ｐゴシック"/>
            </a:endParaRPr>
          </a:p>
        </p:txBody>
      </p:sp>
      <p:sp>
        <p:nvSpPr>
          <p:cNvPr id="112" name="右矢印 111"/>
          <p:cNvSpPr/>
          <p:nvPr/>
        </p:nvSpPr>
        <p:spPr>
          <a:xfrm rot="5400000">
            <a:off x="1070998" y="3286195"/>
            <a:ext cx="360040" cy="4320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600">
              <a:solidFill>
                <a:prstClr val="white"/>
              </a:solidFill>
              <a:latin typeface="Calibri"/>
              <a:ea typeface="ＭＳ Ｐゴシック"/>
            </a:endParaRPr>
          </a:p>
        </p:txBody>
      </p:sp>
      <p:sp>
        <p:nvSpPr>
          <p:cNvPr id="113" name="右矢印 112"/>
          <p:cNvSpPr/>
          <p:nvPr/>
        </p:nvSpPr>
        <p:spPr>
          <a:xfrm rot="3730822">
            <a:off x="2187168" y="3258575"/>
            <a:ext cx="360040" cy="4320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600">
              <a:solidFill>
                <a:prstClr val="white"/>
              </a:solidFill>
              <a:latin typeface="Calibri"/>
              <a:ea typeface="ＭＳ Ｐゴシック"/>
            </a:endParaRPr>
          </a:p>
        </p:txBody>
      </p:sp>
      <p:sp>
        <p:nvSpPr>
          <p:cNvPr id="114" name="テキスト ボックス 113"/>
          <p:cNvSpPr txBox="1"/>
          <p:nvPr/>
        </p:nvSpPr>
        <p:spPr>
          <a:xfrm>
            <a:off x="1993779" y="5118334"/>
            <a:ext cx="1000389" cy="523220"/>
          </a:xfrm>
          <a:prstGeom prst="rect">
            <a:avLst/>
          </a:prstGeom>
          <a:noFill/>
        </p:spPr>
        <p:txBody>
          <a:bodyPr wrap="square" rtlCol="0">
            <a:spAutoFit/>
          </a:bodyPr>
          <a:lstStyle/>
          <a:p>
            <a:pPr defTabSz="457200" fontAlgn="base">
              <a:spcBef>
                <a:spcPct val="0"/>
              </a:spcBef>
              <a:spcAft>
                <a:spcPct val="0"/>
              </a:spcAft>
            </a:pPr>
            <a:r>
              <a:rPr lang="en-US" altLang="ja-JP" sz="1400" dirty="0" smtClean="0">
                <a:solidFill>
                  <a:prstClr val="black"/>
                </a:solidFill>
                <a:latin typeface="Arial" panose="020B0604020202020204" pitchFamily="34" charset="0"/>
                <a:ea typeface="Osaka"/>
                <a:cs typeface="Arial" panose="020B0604020202020204" pitchFamily="34" charset="0"/>
              </a:rPr>
              <a:t>Mercury vessel</a:t>
            </a:r>
            <a:endParaRPr lang="ja-JP" altLang="en-US" sz="1400" dirty="0">
              <a:solidFill>
                <a:prstClr val="black"/>
              </a:solidFill>
              <a:latin typeface="Arial" panose="020B0604020202020204" pitchFamily="34" charset="0"/>
              <a:ea typeface="Osaka"/>
              <a:cs typeface="Arial" panose="020B0604020202020204" pitchFamily="34" charset="0"/>
            </a:endParaRPr>
          </a:p>
        </p:txBody>
      </p:sp>
      <p:sp>
        <p:nvSpPr>
          <p:cNvPr id="115" name="テキスト ボックス 114"/>
          <p:cNvSpPr txBox="1"/>
          <p:nvPr/>
        </p:nvSpPr>
        <p:spPr>
          <a:xfrm>
            <a:off x="179512" y="5805264"/>
            <a:ext cx="4153733" cy="923330"/>
          </a:xfrm>
          <a:prstGeom prst="rect">
            <a:avLst/>
          </a:prstGeom>
          <a:noFill/>
        </p:spPr>
        <p:txBody>
          <a:bodyPr wrap="square" rtlCol="0">
            <a:spAutoFit/>
          </a:bodyPr>
          <a:lstStyle/>
          <a:p>
            <a:pPr marL="285750" indent="-285750" fontAlgn="base">
              <a:spcBef>
                <a:spcPct val="0"/>
              </a:spcBef>
              <a:spcAft>
                <a:spcPct val="0"/>
              </a:spcAft>
              <a:buFont typeface="Arial"/>
              <a:buChar char="•"/>
            </a:pPr>
            <a:r>
              <a:rPr lang="en-US" altLang="ja-JP" dirty="0" smtClean="0">
                <a:solidFill>
                  <a:prstClr val="black"/>
                </a:solidFill>
                <a:latin typeface="Calibri"/>
                <a:ea typeface="ＭＳ Ｐゴシック"/>
                <a:cs typeface="Osaka"/>
              </a:rPr>
              <a:t>Monolithic structure</a:t>
            </a:r>
            <a:r>
              <a:rPr lang="ja-JP" altLang="en-US" dirty="0" smtClean="0">
                <a:solidFill>
                  <a:prstClr val="black"/>
                </a:solidFill>
                <a:latin typeface="Calibri"/>
                <a:ea typeface="ＭＳ Ｐゴシック"/>
                <a:cs typeface="Osaka"/>
              </a:rPr>
              <a:t>（</a:t>
            </a:r>
            <a:r>
              <a:rPr lang="en-US" altLang="ja-JP" dirty="0" smtClean="0">
                <a:solidFill>
                  <a:prstClr val="black"/>
                </a:solidFill>
                <a:latin typeface="Calibri"/>
                <a:ea typeface="ＭＳ Ｐゴシック"/>
                <a:cs typeface="Osaka"/>
              </a:rPr>
              <a:t>Region A &amp;B)</a:t>
            </a:r>
          </a:p>
          <a:p>
            <a:pPr fontAlgn="base">
              <a:spcBef>
                <a:spcPct val="0"/>
              </a:spcBef>
              <a:spcAft>
                <a:spcPct val="0"/>
              </a:spcAft>
            </a:pPr>
            <a:r>
              <a:rPr lang="ja-JP" altLang="ja-JP" dirty="0">
                <a:solidFill>
                  <a:prstClr val="black"/>
                </a:solidFill>
                <a:latin typeface="Calibri"/>
                <a:ea typeface="ＭＳ Ｐゴシック"/>
                <a:cs typeface="Osaka"/>
              </a:rPr>
              <a:t>　</a:t>
            </a:r>
            <a:r>
              <a:rPr lang="ja-JP" altLang="en-US" dirty="0" smtClean="0">
                <a:solidFill>
                  <a:prstClr val="black"/>
                </a:solidFill>
                <a:latin typeface="Calibri"/>
                <a:ea typeface="ＭＳ Ｐゴシック"/>
                <a:cs typeface="Osaka"/>
              </a:rPr>
              <a:t>　　　</a:t>
            </a:r>
            <a:r>
              <a:rPr lang="en-US" altLang="ja-JP" dirty="0">
                <a:solidFill>
                  <a:prstClr val="black"/>
                </a:solidFill>
                <a:latin typeface="Calibri"/>
                <a:ea typeface="ＭＳ Ｐゴシック"/>
              </a:rPr>
              <a:t>cut out from stainless steel </a:t>
            </a:r>
            <a:r>
              <a:rPr lang="en-US" altLang="ja-JP" dirty="0" smtClean="0">
                <a:solidFill>
                  <a:prstClr val="black"/>
                </a:solidFill>
                <a:latin typeface="Calibri"/>
                <a:ea typeface="ＭＳ Ｐゴシック"/>
              </a:rPr>
              <a:t>block</a:t>
            </a:r>
          </a:p>
          <a:p>
            <a:pPr marL="285750" indent="-285750" fontAlgn="base">
              <a:spcBef>
                <a:spcPct val="0"/>
              </a:spcBef>
              <a:spcAft>
                <a:spcPct val="0"/>
              </a:spcAft>
              <a:buFont typeface="Arial"/>
              <a:buChar char="•"/>
            </a:pPr>
            <a:r>
              <a:rPr lang="en-US" altLang="ja-JP" dirty="0" smtClean="0">
                <a:solidFill>
                  <a:prstClr val="black"/>
                </a:solidFill>
                <a:latin typeface="Calibri"/>
                <a:ea typeface="ＭＳ Ｐゴシック"/>
              </a:rPr>
              <a:t> Reduction of welding</a:t>
            </a:r>
            <a:r>
              <a:rPr lang="en-US" altLang="en-US" dirty="0">
                <a:solidFill>
                  <a:prstClr val="black"/>
                </a:solidFill>
                <a:latin typeface="Calibri"/>
              </a:rPr>
              <a:t> </a:t>
            </a:r>
            <a:r>
              <a:rPr lang="en-US" altLang="en-US" dirty="0" smtClean="0">
                <a:solidFill>
                  <a:prstClr val="black"/>
                </a:solidFill>
                <a:latin typeface="Calibri"/>
              </a:rPr>
              <a:t>parts</a:t>
            </a:r>
            <a:endParaRPr lang="en-US" altLang="ja-JP" dirty="0" smtClean="0">
              <a:solidFill>
                <a:prstClr val="black"/>
              </a:solidFill>
              <a:latin typeface="Calibri"/>
              <a:ea typeface="ＭＳ Ｐゴシック"/>
            </a:endParaRPr>
          </a:p>
        </p:txBody>
      </p:sp>
      <p:grpSp>
        <p:nvGrpSpPr>
          <p:cNvPr id="117" name="グループ化 9"/>
          <p:cNvGrpSpPr/>
          <p:nvPr/>
        </p:nvGrpSpPr>
        <p:grpSpPr>
          <a:xfrm>
            <a:off x="4529514" y="1516366"/>
            <a:ext cx="4514004" cy="1642577"/>
            <a:chOff x="4614190" y="4828097"/>
            <a:chExt cx="5092025" cy="1816785"/>
          </a:xfrm>
        </p:grpSpPr>
        <p:sp>
          <p:nvSpPr>
            <p:cNvPr id="118" name="Text Box 285"/>
            <p:cNvSpPr txBox="1">
              <a:spLocks noChangeArrowheads="1"/>
            </p:cNvSpPr>
            <p:nvPr/>
          </p:nvSpPr>
          <p:spPr bwMode="auto">
            <a:xfrm>
              <a:off x="6896175" y="6270422"/>
              <a:ext cx="1845054" cy="374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ja-JP" sz="1600" b="1" dirty="0" smtClean="0">
                  <a:solidFill>
                    <a:srgbClr val="FF0000"/>
                  </a:solidFill>
                  <a:latin typeface="Arial" panose="020B0604020202020204" pitchFamily="34" charset="0"/>
                  <a:ea typeface="Osaka"/>
                  <a:cs typeface="Arial" panose="020B0604020202020204" pitchFamily="34" charset="0"/>
                </a:rPr>
                <a:t>Swirl bubbler</a:t>
              </a:r>
              <a:endParaRPr lang="ja-JP" altLang="en-US" sz="1600" b="1" dirty="0">
                <a:solidFill>
                  <a:srgbClr val="FF0000"/>
                </a:solidFill>
                <a:latin typeface="Arial" panose="020B0604020202020204" pitchFamily="34" charset="0"/>
                <a:ea typeface="Osaka"/>
                <a:cs typeface="Arial" panose="020B0604020202020204" pitchFamily="34" charset="0"/>
              </a:endParaRPr>
            </a:p>
          </p:txBody>
        </p:sp>
        <p:sp>
          <p:nvSpPr>
            <p:cNvPr id="119" name="右矢印 118"/>
            <p:cNvSpPr/>
            <p:nvPr/>
          </p:nvSpPr>
          <p:spPr>
            <a:xfrm>
              <a:off x="4888675" y="5597887"/>
              <a:ext cx="336488" cy="230229"/>
            </a:xfrm>
            <a:prstGeom prst="rightArrow">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600">
                <a:solidFill>
                  <a:srgbClr val="FFFFFF"/>
                </a:solidFill>
                <a:latin typeface="Calibri"/>
                <a:ea typeface="ＭＳ Ｐゴシック"/>
              </a:endParaRPr>
            </a:p>
          </p:txBody>
        </p:sp>
        <p:sp>
          <p:nvSpPr>
            <p:cNvPr id="120" name="テキスト ボックス 119"/>
            <p:cNvSpPr txBox="1"/>
            <p:nvPr/>
          </p:nvSpPr>
          <p:spPr>
            <a:xfrm>
              <a:off x="4614190" y="5914818"/>
              <a:ext cx="911945" cy="374460"/>
            </a:xfrm>
            <a:prstGeom prst="rect">
              <a:avLst/>
            </a:prstGeom>
            <a:noFill/>
          </p:spPr>
          <p:txBody>
            <a:bodyPr wrap="none" rtlCol="0">
              <a:spAutoFit/>
            </a:bodyPr>
            <a:lstStyle/>
            <a:p>
              <a:pPr fontAlgn="base">
                <a:spcBef>
                  <a:spcPct val="0"/>
                </a:spcBef>
                <a:spcAft>
                  <a:spcPct val="0"/>
                </a:spcAft>
              </a:pPr>
              <a:r>
                <a:rPr lang="en-US" altLang="ja-JP" sz="1600" dirty="0" smtClean="0">
                  <a:solidFill>
                    <a:srgbClr val="000000"/>
                  </a:solidFill>
                  <a:latin typeface="Arial" panose="020B0604020202020204" pitchFamily="34" charset="0"/>
                  <a:ea typeface="Osaka"/>
                  <a:cs typeface="Arial" panose="020B0604020202020204" pitchFamily="34" charset="0"/>
                </a:rPr>
                <a:t>Proton</a:t>
              </a:r>
              <a:endParaRPr lang="ja-JP" altLang="en-US" sz="1600" dirty="0">
                <a:solidFill>
                  <a:srgbClr val="000000"/>
                </a:solidFill>
                <a:latin typeface="Arial" panose="020B0604020202020204" pitchFamily="34" charset="0"/>
                <a:ea typeface="Osaka"/>
                <a:cs typeface="Arial" panose="020B0604020202020204" pitchFamily="34" charset="0"/>
              </a:endParaRPr>
            </a:p>
          </p:txBody>
        </p:sp>
        <p:grpSp>
          <p:nvGrpSpPr>
            <p:cNvPr id="121" name="Group 10"/>
            <p:cNvGrpSpPr>
              <a:grpSpLocks/>
            </p:cNvGrpSpPr>
            <p:nvPr/>
          </p:nvGrpSpPr>
          <p:grpSpPr bwMode="auto">
            <a:xfrm>
              <a:off x="5301264" y="5073282"/>
              <a:ext cx="3716400" cy="1135079"/>
              <a:chOff x="0" y="-2"/>
              <a:chExt cx="3683" cy="1219"/>
            </a:xfrm>
          </p:grpSpPr>
          <p:sp>
            <p:nvSpPr>
              <p:cNvPr id="157" name="Freeform 1"/>
              <p:cNvSpPr>
                <a:spLocks/>
              </p:cNvSpPr>
              <p:nvPr/>
            </p:nvSpPr>
            <p:spPr bwMode="auto">
              <a:xfrm>
                <a:off x="0" y="-2"/>
                <a:ext cx="3683" cy="1219"/>
              </a:xfrm>
              <a:custGeom>
                <a:avLst/>
                <a:gdLst>
                  <a:gd name="T0" fmla="+- 0 21590 56"/>
                  <a:gd name="T1" fmla="*/ T0 w 21544"/>
                  <a:gd name="T2" fmla="*/ 21600 h 21600"/>
                  <a:gd name="T3" fmla="+- 0 8104 56"/>
                  <a:gd name="T4" fmla="*/ T3 w 21544"/>
                  <a:gd name="T5" fmla="*/ 21569 h 21600"/>
                  <a:gd name="T6" fmla="+- 0 609 56"/>
                  <a:gd name="T7" fmla="*/ T6 w 21544"/>
                  <a:gd name="T8" fmla="*/ 17383 h 21600"/>
                  <a:gd name="T9" fmla="+- 0 65 56"/>
                  <a:gd name="T10" fmla="*/ T9 w 21544"/>
                  <a:gd name="T11" fmla="*/ 15849 h 21600"/>
                  <a:gd name="T12" fmla="+- 0 65 56"/>
                  <a:gd name="T13" fmla="*/ T12 w 21544"/>
                  <a:gd name="T14" fmla="*/ 5971 h 21600"/>
                  <a:gd name="T15" fmla="+- 0 668 56"/>
                  <a:gd name="T16" fmla="*/ T15 w 21544"/>
                  <a:gd name="T17" fmla="*/ 4300 h 21600"/>
                  <a:gd name="T18" fmla="+- 0 8082 56"/>
                  <a:gd name="T19" fmla="*/ T18 w 21544"/>
                  <a:gd name="T20" fmla="*/ 0 h 21600"/>
                  <a:gd name="T21" fmla="+- 0 21575 56"/>
                  <a:gd name="T22" fmla="*/ T21 w 21544"/>
                  <a:gd name="T23" fmla="*/ 57 h 21600"/>
                  <a:gd name="T24" fmla="+- 0 21589 56"/>
                  <a:gd name="T25" fmla="*/ T24 w 21544"/>
                  <a:gd name="T26" fmla="*/ 7169 h 21600"/>
                  <a:gd name="T27" fmla="+- 0 16100 56"/>
                  <a:gd name="T28" fmla="*/ T27 w 21544"/>
                  <a:gd name="T29" fmla="*/ 7227 h 21600"/>
                  <a:gd name="T30" fmla="+- 0 16101 56"/>
                  <a:gd name="T31" fmla="*/ T30 w 21544"/>
                  <a:gd name="T32" fmla="*/ 14344 h 21600"/>
                  <a:gd name="T33" fmla="+- 0 21600 56"/>
                  <a:gd name="T34" fmla="*/ T33 w 21544"/>
                  <a:gd name="T35" fmla="*/ 14399 h 21600"/>
                  <a:gd name="T36" fmla="+- 0 21590 56"/>
                  <a:gd name="T37" fmla="*/ T36 w 21544"/>
                  <a:gd name="T38" fmla="*/ 21600 h 21600"/>
                  <a:gd name="T39" fmla="+- 0 21590 56"/>
                  <a:gd name="T40" fmla="*/ T39 w 21544"/>
                  <a:gd name="T41" fmla="*/ 21600 h 21600"/>
                  <a:gd name="connsiteX0" fmla="*/ 21534 w 27279"/>
                  <a:gd name="connsiteY0" fmla="*/ 21636 h 21636"/>
                  <a:gd name="connsiteX1" fmla="*/ 8048 w 27279"/>
                  <a:gd name="connsiteY1" fmla="*/ 21605 h 21636"/>
                  <a:gd name="connsiteX2" fmla="*/ 553 w 27279"/>
                  <a:gd name="connsiteY2" fmla="*/ 17419 h 21636"/>
                  <a:gd name="connsiteX3" fmla="*/ 9 w 27279"/>
                  <a:gd name="connsiteY3" fmla="*/ 15885 h 21636"/>
                  <a:gd name="connsiteX4" fmla="*/ 9 w 27279"/>
                  <a:gd name="connsiteY4" fmla="*/ 6007 h 21636"/>
                  <a:gd name="connsiteX5" fmla="*/ 612 w 27279"/>
                  <a:gd name="connsiteY5" fmla="*/ 4336 h 21636"/>
                  <a:gd name="connsiteX6" fmla="*/ 8026 w 27279"/>
                  <a:gd name="connsiteY6" fmla="*/ 36 h 21636"/>
                  <a:gd name="connsiteX7" fmla="*/ 27279 w 27279"/>
                  <a:gd name="connsiteY7" fmla="*/ 0 h 21636"/>
                  <a:gd name="connsiteX8" fmla="*/ 21533 w 27279"/>
                  <a:gd name="connsiteY8" fmla="*/ 7205 h 21636"/>
                  <a:gd name="connsiteX9" fmla="*/ 16044 w 27279"/>
                  <a:gd name="connsiteY9" fmla="*/ 7263 h 21636"/>
                  <a:gd name="connsiteX10" fmla="*/ 16045 w 27279"/>
                  <a:gd name="connsiteY10" fmla="*/ 14380 h 21636"/>
                  <a:gd name="connsiteX11" fmla="*/ 21544 w 27279"/>
                  <a:gd name="connsiteY11" fmla="*/ 14435 h 21636"/>
                  <a:gd name="connsiteX12" fmla="*/ 21534 w 27279"/>
                  <a:gd name="connsiteY12" fmla="*/ 21636 h 21636"/>
                  <a:gd name="connsiteX13" fmla="*/ 21534 w 27279"/>
                  <a:gd name="connsiteY13" fmla="*/ 21636 h 21636"/>
                  <a:gd name="connsiteX0" fmla="*/ 21534 w 27294"/>
                  <a:gd name="connsiteY0" fmla="*/ 21636 h 21636"/>
                  <a:gd name="connsiteX1" fmla="*/ 8048 w 27294"/>
                  <a:gd name="connsiteY1" fmla="*/ 21605 h 21636"/>
                  <a:gd name="connsiteX2" fmla="*/ 553 w 27294"/>
                  <a:gd name="connsiteY2" fmla="*/ 17419 h 21636"/>
                  <a:gd name="connsiteX3" fmla="*/ 9 w 27294"/>
                  <a:gd name="connsiteY3" fmla="*/ 15885 h 21636"/>
                  <a:gd name="connsiteX4" fmla="*/ 9 w 27294"/>
                  <a:gd name="connsiteY4" fmla="*/ 6007 h 21636"/>
                  <a:gd name="connsiteX5" fmla="*/ 612 w 27294"/>
                  <a:gd name="connsiteY5" fmla="*/ 4336 h 21636"/>
                  <a:gd name="connsiteX6" fmla="*/ 8026 w 27294"/>
                  <a:gd name="connsiteY6" fmla="*/ 36 h 21636"/>
                  <a:gd name="connsiteX7" fmla="*/ 27279 w 27294"/>
                  <a:gd name="connsiteY7" fmla="*/ 0 h 21636"/>
                  <a:gd name="connsiteX8" fmla="*/ 27294 w 27294"/>
                  <a:gd name="connsiteY8" fmla="*/ 7112 h 21636"/>
                  <a:gd name="connsiteX9" fmla="*/ 16044 w 27294"/>
                  <a:gd name="connsiteY9" fmla="*/ 7263 h 21636"/>
                  <a:gd name="connsiteX10" fmla="*/ 16045 w 27294"/>
                  <a:gd name="connsiteY10" fmla="*/ 14380 h 21636"/>
                  <a:gd name="connsiteX11" fmla="*/ 21544 w 27294"/>
                  <a:gd name="connsiteY11" fmla="*/ 14435 h 21636"/>
                  <a:gd name="connsiteX12" fmla="*/ 21534 w 27294"/>
                  <a:gd name="connsiteY12" fmla="*/ 21636 h 21636"/>
                  <a:gd name="connsiteX13" fmla="*/ 21534 w 27294"/>
                  <a:gd name="connsiteY13" fmla="*/ 21636 h 21636"/>
                  <a:gd name="connsiteX0" fmla="*/ 21534 w 27279"/>
                  <a:gd name="connsiteY0" fmla="*/ 21636 h 21636"/>
                  <a:gd name="connsiteX1" fmla="*/ 8048 w 27279"/>
                  <a:gd name="connsiteY1" fmla="*/ 21605 h 21636"/>
                  <a:gd name="connsiteX2" fmla="*/ 553 w 27279"/>
                  <a:gd name="connsiteY2" fmla="*/ 17419 h 21636"/>
                  <a:gd name="connsiteX3" fmla="*/ 9 w 27279"/>
                  <a:gd name="connsiteY3" fmla="*/ 15885 h 21636"/>
                  <a:gd name="connsiteX4" fmla="*/ 9 w 27279"/>
                  <a:gd name="connsiteY4" fmla="*/ 6007 h 21636"/>
                  <a:gd name="connsiteX5" fmla="*/ 612 w 27279"/>
                  <a:gd name="connsiteY5" fmla="*/ 4336 h 21636"/>
                  <a:gd name="connsiteX6" fmla="*/ 8026 w 27279"/>
                  <a:gd name="connsiteY6" fmla="*/ 36 h 21636"/>
                  <a:gd name="connsiteX7" fmla="*/ 27279 w 27279"/>
                  <a:gd name="connsiteY7" fmla="*/ 0 h 21636"/>
                  <a:gd name="connsiteX8" fmla="*/ 27229 w 27279"/>
                  <a:gd name="connsiteY8" fmla="*/ 7298 h 21636"/>
                  <a:gd name="connsiteX9" fmla="*/ 16044 w 27279"/>
                  <a:gd name="connsiteY9" fmla="*/ 7263 h 21636"/>
                  <a:gd name="connsiteX10" fmla="*/ 16045 w 27279"/>
                  <a:gd name="connsiteY10" fmla="*/ 14380 h 21636"/>
                  <a:gd name="connsiteX11" fmla="*/ 21544 w 27279"/>
                  <a:gd name="connsiteY11" fmla="*/ 14435 h 21636"/>
                  <a:gd name="connsiteX12" fmla="*/ 21534 w 27279"/>
                  <a:gd name="connsiteY12" fmla="*/ 21636 h 21636"/>
                  <a:gd name="connsiteX13" fmla="*/ 21534 w 27279"/>
                  <a:gd name="connsiteY13" fmla="*/ 21636 h 21636"/>
                  <a:gd name="connsiteX0" fmla="*/ 21534 w 27337"/>
                  <a:gd name="connsiteY0" fmla="*/ 21636 h 21636"/>
                  <a:gd name="connsiteX1" fmla="*/ 8048 w 27337"/>
                  <a:gd name="connsiteY1" fmla="*/ 21605 h 21636"/>
                  <a:gd name="connsiteX2" fmla="*/ 553 w 27337"/>
                  <a:gd name="connsiteY2" fmla="*/ 17419 h 21636"/>
                  <a:gd name="connsiteX3" fmla="*/ 9 w 27337"/>
                  <a:gd name="connsiteY3" fmla="*/ 15885 h 21636"/>
                  <a:gd name="connsiteX4" fmla="*/ 9 w 27337"/>
                  <a:gd name="connsiteY4" fmla="*/ 6007 h 21636"/>
                  <a:gd name="connsiteX5" fmla="*/ 612 w 27337"/>
                  <a:gd name="connsiteY5" fmla="*/ 4336 h 21636"/>
                  <a:gd name="connsiteX6" fmla="*/ 8026 w 27337"/>
                  <a:gd name="connsiteY6" fmla="*/ 36 h 21636"/>
                  <a:gd name="connsiteX7" fmla="*/ 27279 w 27337"/>
                  <a:gd name="connsiteY7" fmla="*/ 0 h 21636"/>
                  <a:gd name="connsiteX8" fmla="*/ 27229 w 27337"/>
                  <a:gd name="connsiteY8" fmla="*/ 7298 h 21636"/>
                  <a:gd name="connsiteX9" fmla="*/ 16044 w 27337"/>
                  <a:gd name="connsiteY9" fmla="*/ 7263 h 21636"/>
                  <a:gd name="connsiteX10" fmla="*/ 16045 w 27337"/>
                  <a:gd name="connsiteY10" fmla="*/ 14380 h 21636"/>
                  <a:gd name="connsiteX11" fmla="*/ 27337 w 27337"/>
                  <a:gd name="connsiteY11" fmla="*/ 14435 h 21636"/>
                  <a:gd name="connsiteX12" fmla="*/ 21534 w 27337"/>
                  <a:gd name="connsiteY12" fmla="*/ 21636 h 21636"/>
                  <a:gd name="connsiteX13" fmla="*/ 21534 w 27337"/>
                  <a:gd name="connsiteY13" fmla="*/ 21636 h 21636"/>
                  <a:gd name="connsiteX0" fmla="*/ 27359 w 27359"/>
                  <a:gd name="connsiteY0" fmla="*/ 21543 h 21636"/>
                  <a:gd name="connsiteX1" fmla="*/ 8048 w 27359"/>
                  <a:gd name="connsiteY1" fmla="*/ 21605 h 21636"/>
                  <a:gd name="connsiteX2" fmla="*/ 553 w 27359"/>
                  <a:gd name="connsiteY2" fmla="*/ 17419 h 21636"/>
                  <a:gd name="connsiteX3" fmla="*/ 9 w 27359"/>
                  <a:gd name="connsiteY3" fmla="*/ 15885 h 21636"/>
                  <a:gd name="connsiteX4" fmla="*/ 9 w 27359"/>
                  <a:gd name="connsiteY4" fmla="*/ 6007 h 21636"/>
                  <a:gd name="connsiteX5" fmla="*/ 612 w 27359"/>
                  <a:gd name="connsiteY5" fmla="*/ 4336 h 21636"/>
                  <a:gd name="connsiteX6" fmla="*/ 8026 w 27359"/>
                  <a:gd name="connsiteY6" fmla="*/ 36 h 21636"/>
                  <a:gd name="connsiteX7" fmla="*/ 27279 w 27359"/>
                  <a:gd name="connsiteY7" fmla="*/ 0 h 21636"/>
                  <a:gd name="connsiteX8" fmla="*/ 27229 w 27359"/>
                  <a:gd name="connsiteY8" fmla="*/ 7298 h 21636"/>
                  <a:gd name="connsiteX9" fmla="*/ 16044 w 27359"/>
                  <a:gd name="connsiteY9" fmla="*/ 7263 h 21636"/>
                  <a:gd name="connsiteX10" fmla="*/ 16045 w 27359"/>
                  <a:gd name="connsiteY10" fmla="*/ 14380 h 21636"/>
                  <a:gd name="connsiteX11" fmla="*/ 27337 w 27359"/>
                  <a:gd name="connsiteY11" fmla="*/ 14435 h 21636"/>
                  <a:gd name="connsiteX12" fmla="*/ 27359 w 27359"/>
                  <a:gd name="connsiteY12" fmla="*/ 21543 h 21636"/>
                  <a:gd name="connsiteX13" fmla="*/ 21534 w 27359"/>
                  <a:gd name="connsiteY13" fmla="*/ 21636 h 21636"/>
                  <a:gd name="connsiteX0" fmla="*/ 27359 w 27359"/>
                  <a:gd name="connsiteY0" fmla="*/ 21543 h 21636"/>
                  <a:gd name="connsiteX1" fmla="*/ 8048 w 27359"/>
                  <a:gd name="connsiteY1" fmla="*/ 21605 h 21636"/>
                  <a:gd name="connsiteX2" fmla="*/ 553 w 27359"/>
                  <a:gd name="connsiteY2" fmla="*/ 17419 h 21636"/>
                  <a:gd name="connsiteX3" fmla="*/ 9 w 27359"/>
                  <a:gd name="connsiteY3" fmla="*/ 15885 h 21636"/>
                  <a:gd name="connsiteX4" fmla="*/ 9 w 27359"/>
                  <a:gd name="connsiteY4" fmla="*/ 6007 h 21636"/>
                  <a:gd name="connsiteX5" fmla="*/ 612 w 27359"/>
                  <a:gd name="connsiteY5" fmla="*/ 4336 h 21636"/>
                  <a:gd name="connsiteX6" fmla="*/ 8026 w 27359"/>
                  <a:gd name="connsiteY6" fmla="*/ 36 h 21636"/>
                  <a:gd name="connsiteX7" fmla="*/ 24846 w 27359"/>
                  <a:gd name="connsiteY7" fmla="*/ 0 h 21636"/>
                  <a:gd name="connsiteX8" fmla="*/ 27229 w 27359"/>
                  <a:gd name="connsiteY8" fmla="*/ 7298 h 21636"/>
                  <a:gd name="connsiteX9" fmla="*/ 16044 w 27359"/>
                  <a:gd name="connsiteY9" fmla="*/ 7263 h 21636"/>
                  <a:gd name="connsiteX10" fmla="*/ 16045 w 27359"/>
                  <a:gd name="connsiteY10" fmla="*/ 14380 h 21636"/>
                  <a:gd name="connsiteX11" fmla="*/ 27337 w 27359"/>
                  <a:gd name="connsiteY11" fmla="*/ 14435 h 21636"/>
                  <a:gd name="connsiteX12" fmla="*/ 27359 w 27359"/>
                  <a:gd name="connsiteY12" fmla="*/ 21543 h 21636"/>
                  <a:gd name="connsiteX13" fmla="*/ 21534 w 27359"/>
                  <a:gd name="connsiteY13" fmla="*/ 21636 h 21636"/>
                  <a:gd name="connsiteX0" fmla="*/ 27359 w 27359"/>
                  <a:gd name="connsiteY0" fmla="*/ 21543 h 21636"/>
                  <a:gd name="connsiteX1" fmla="*/ 8048 w 27359"/>
                  <a:gd name="connsiteY1" fmla="*/ 21605 h 21636"/>
                  <a:gd name="connsiteX2" fmla="*/ 553 w 27359"/>
                  <a:gd name="connsiteY2" fmla="*/ 17419 h 21636"/>
                  <a:gd name="connsiteX3" fmla="*/ 9 w 27359"/>
                  <a:gd name="connsiteY3" fmla="*/ 15885 h 21636"/>
                  <a:gd name="connsiteX4" fmla="*/ 9 w 27359"/>
                  <a:gd name="connsiteY4" fmla="*/ 6007 h 21636"/>
                  <a:gd name="connsiteX5" fmla="*/ 612 w 27359"/>
                  <a:gd name="connsiteY5" fmla="*/ 4336 h 21636"/>
                  <a:gd name="connsiteX6" fmla="*/ 8026 w 27359"/>
                  <a:gd name="connsiteY6" fmla="*/ 36 h 21636"/>
                  <a:gd name="connsiteX7" fmla="*/ 24846 w 27359"/>
                  <a:gd name="connsiteY7" fmla="*/ 0 h 21636"/>
                  <a:gd name="connsiteX8" fmla="*/ 24867 w 27359"/>
                  <a:gd name="connsiteY8" fmla="*/ 7400 h 21636"/>
                  <a:gd name="connsiteX9" fmla="*/ 16044 w 27359"/>
                  <a:gd name="connsiteY9" fmla="*/ 7263 h 21636"/>
                  <a:gd name="connsiteX10" fmla="*/ 16045 w 27359"/>
                  <a:gd name="connsiteY10" fmla="*/ 14380 h 21636"/>
                  <a:gd name="connsiteX11" fmla="*/ 27337 w 27359"/>
                  <a:gd name="connsiteY11" fmla="*/ 14435 h 21636"/>
                  <a:gd name="connsiteX12" fmla="*/ 27359 w 27359"/>
                  <a:gd name="connsiteY12" fmla="*/ 21543 h 21636"/>
                  <a:gd name="connsiteX13" fmla="*/ 21534 w 27359"/>
                  <a:gd name="connsiteY13" fmla="*/ 21636 h 21636"/>
                  <a:gd name="connsiteX0" fmla="*/ 27359 w 27359"/>
                  <a:gd name="connsiteY0" fmla="*/ 21543 h 21636"/>
                  <a:gd name="connsiteX1" fmla="*/ 8048 w 27359"/>
                  <a:gd name="connsiteY1" fmla="*/ 21605 h 21636"/>
                  <a:gd name="connsiteX2" fmla="*/ 553 w 27359"/>
                  <a:gd name="connsiteY2" fmla="*/ 17419 h 21636"/>
                  <a:gd name="connsiteX3" fmla="*/ 9 w 27359"/>
                  <a:gd name="connsiteY3" fmla="*/ 15885 h 21636"/>
                  <a:gd name="connsiteX4" fmla="*/ 9 w 27359"/>
                  <a:gd name="connsiteY4" fmla="*/ 6007 h 21636"/>
                  <a:gd name="connsiteX5" fmla="*/ 612 w 27359"/>
                  <a:gd name="connsiteY5" fmla="*/ 4336 h 21636"/>
                  <a:gd name="connsiteX6" fmla="*/ 8026 w 27359"/>
                  <a:gd name="connsiteY6" fmla="*/ 36 h 21636"/>
                  <a:gd name="connsiteX7" fmla="*/ 24846 w 27359"/>
                  <a:gd name="connsiteY7" fmla="*/ 0 h 21636"/>
                  <a:gd name="connsiteX8" fmla="*/ 24867 w 27359"/>
                  <a:gd name="connsiteY8" fmla="*/ 7400 h 21636"/>
                  <a:gd name="connsiteX9" fmla="*/ 16044 w 27359"/>
                  <a:gd name="connsiteY9" fmla="*/ 7263 h 21636"/>
                  <a:gd name="connsiteX10" fmla="*/ 16045 w 27359"/>
                  <a:gd name="connsiteY10" fmla="*/ 14380 h 21636"/>
                  <a:gd name="connsiteX11" fmla="*/ 24868 w 27359"/>
                  <a:gd name="connsiteY11" fmla="*/ 14435 h 21636"/>
                  <a:gd name="connsiteX12" fmla="*/ 27359 w 27359"/>
                  <a:gd name="connsiteY12" fmla="*/ 21543 h 21636"/>
                  <a:gd name="connsiteX13" fmla="*/ 21534 w 27359"/>
                  <a:gd name="connsiteY13" fmla="*/ 21636 h 21636"/>
                  <a:gd name="connsiteX0" fmla="*/ 24890 w 24890"/>
                  <a:gd name="connsiteY0" fmla="*/ 21339 h 21636"/>
                  <a:gd name="connsiteX1" fmla="*/ 8048 w 24890"/>
                  <a:gd name="connsiteY1" fmla="*/ 21605 h 21636"/>
                  <a:gd name="connsiteX2" fmla="*/ 553 w 24890"/>
                  <a:gd name="connsiteY2" fmla="*/ 17419 h 21636"/>
                  <a:gd name="connsiteX3" fmla="*/ 9 w 24890"/>
                  <a:gd name="connsiteY3" fmla="*/ 15885 h 21636"/>
                  <a:gd name="connsiteX4" fmla="*/ 9 w 24890"/>
                  <a:gd name="connsiteY4" fmla="*/ 6007 h 21636"/>
                  <a:gd name="connsiteX5" fmla="*/ 612 w 24890"/>
                  <a:gd name="connsiteY5" fmla="*/ 4336 h 21636"/>
                  <a:gd name="connsiteX6" fmla="*/ 8026 w 24890"/>
                  <a:gd name="connsiteY6" fmla="*/ 36 h 21636"/>
                  <a:gd name="connsiteX7" fmla="*/ 24846 w 24890"/>
                  <a:gd name="connsiteY7" fmla="*/ 0 h 21636"/>
                  <a:gd name="connsiteX8" fmla="*/ 24867 w 24890"/>
                  <a:gd name="connsiteY8" fmla="*/ 7400 h 21636"/>
                  <a:gd name="connsiteX9" fmla="*/ 16044 w 24890"/>
                  <a:gd name="connsiteY9" fmla="*/ 7263 h 21636"/>
                  <a:gd name="connsiteX10" fmla="*/ 16045 w 24890"/>
                  <a:gd name="connsiteY10" fmla="*/ 14380 h 21636"/>
                  <a:gd name="connsiteX11" fmla="*/ 24868 w 24890"/>
                  <a:gd name="connsiteY11" fmla="*/ 14435 h 21636"/>
                  <a:gd name="connsiteX12" fmla="*/ 24890 w 24890"/>
                  <a:gd name="connsiteY12" fmla="*/ 21339 h 21636"/>
                  <a:gd name="connsiteX13" fmla="*/ 21534 w 24890"/>
                  <a:gd name="connsiteY13" fmla="*/ 21636 h 21636"/>
                  <a:gd name="connsiteX0" fmla="*/ 24854 w 24868"/>
                  <a:gd name="connsiteY0" fmla="*/ 21441 h 21636"/>
                  <a:gd name="connsiteX1" fmla="*/ 8048 w 24868"/>
                  <a:gd name="connsiteY1" fmla="*/ 21605 h 21636"/>
                  <a:gd name="connsiteX2" fmla="*/ 553 w 24868"/>
                  <a:gd name="connsiteY2" fmla="*/ 17419 h 21636"/>
                  <a:gd name="connsiteX3" fmla="*/ 9 w 24868"/>
                  <a:gd name="connsiteY3" fmla="*/ 15885 h 21636"/>
                  <a:gd name="connsiteX4" fmla="*/ 9 w 24868"/>
                  <a:gd name="connsiteY4" fmla="*/ 6007 h 21636"/>
                  <a:gd name="connsiteX5" fmla="*/ 612 w 24868"/>
                  <a:gd name="connsiteY5" fmla="*/ 4336 h 21636"/>
                  <a:gd name="connsiteX6" fmla="*/ 8026 w 24868"/>
                  <a:gd name="connsiteY6" fmla="*/ 36 h 21636"/>
                  <a:gd name="connsiteX7" fmla="*/ 24846 w 24868"/>
                  <a:gd name="connsiteY7" fmla="*/ 0 h 21636"/>
                  <a:gd name="connsiteX8" fmla="*/ 24867 w 24868"/>
                  <a:gd name="connsiteY8" fmla="*/ 7400 h 21636"/>
                  <a:gd name="connsiteX9" fmla="*/ 16044 w 24868"/>
                  <a:gd name="connsiteY9" fmla="*/ 7263 h 21636"/>
                  <a:gd name="connsiteX10" fmla="*/ 16045 w 24868"/>
                  <a:gd name="connsiteY10" fmla="*/ 14380 h 21636"/>
                  <a:gd name="connsiteX11" fmla="*/ 24868 w 24868"/>
                  <a:gd name="connsiteY11" fmla="*/ 14435 h 21636"/>
                  <a:gd name="connsiteX12" fmla="*/ 24854 w 24868"/>
                  <a:gd name="connsiteY12" fmla="*/ 21441 h 21636"/>
                  <a:gd name="connsiteX13" fmla="*/ 21534 w 24868"/>
                  <a:gd name="connsiteY13" fmla="*/ 21636 h 21636"/>
                  <a:gd name="connsiteX0" fmla="*/ 24818 w 24868"/>
                  <a:gd name="connsiteY0" fmla="*/ 21747 h 21747"/>
                  <a:gd name="connsiteX1" fmla="*/ 8048 w 24868"/>
                  <a:gd name="connsiteY1" fmla="*/ 21605 h 21747"/>
                  <a:gd name="connsiteX2" fmla="*/ 553 w 24868"/>
                  <a:gd name="connsiteY2" fmla="*/ 17419 h 21747"/>
                  <a:gd name="connsiteX3" fmla="*/ 9 w 24868"/>
                  <a:gd name="connsiteY3" fmla="*/ 15885 h 21747"/>
                  <a:gd name="connsiteX4" fmla="*/ 9 w 24868"/>
                  <a:gd name="connsiteY4" fmla="*/ 6007 h 21747"/>
                  <a:gd name="connsiteX5" fmla="*/ 612 w 24868"/>
                  <a:gd name="connsiteY5" fmla="*/ 4336 h 21747"/>
                  <a:gd name="connsiteX6" fmla="*/ 8026 w 24868"/>
                  <a:gd name="connsiteY6" fmla="*/ 36 h 21747"/>
                  <a:gd name="connsiteX7" fmla="*/ 24846 w 24868"/>
                  <a:gd name="connsiteY7" fmla="*/ 0 h 21747"/>
                  <a:gd name="connsiteX8" fmla="*/ 24867 w 24868"/>
                  <a:gd name="connsiteY8" fmla="*/ 7400 h 21747"/>
                  <a:gd name="connsiteX9" fmla="*/ 16044 w 24868"/>
                  <a:gd name="connsiteY9" fmla="*/ 7263 h 21747"/>
                  <a:gd name="connsiteX10" fmla="*/ 16045 w 24868"/>
                  <a:gd name="connsiteY10" fmla="*/ 14380 h 21747"/>
                  <a:gd name="connsiteX11" fmla="*/ 24868 w 24868"/>
                  <a:gd name="connsiteY11" fmla="*/ 14435 h 21747"/>
                  <a:gd name="connsiteX12" fmla="*/ 24818 w 24868"/>
                  <a:gd name="connsiteY12" fmla="*/ 21747 h 21747"/>
                  <a:gd name="connsiteX13" fmla="*/ 21534 w 24868"/>
                  <a:gd name="connsiteY13" fmla="*/ 21636 h 21747"/>
                  <a:gd name="connsiteX0" fmla="*/ 24818 w 24868"/>
                  <a:gd name="connsiteY0" fmla="*/ 21441 h 21636"/>
                  <a:gd name="connsiteX1" fmla="*/ 8048 w 24868"/>
                  <a:gd name="connsiteY1" fmla="*/ 21605 h 21636"/>
                  <a:gd name="connsiteX2" fmla="*/ 553 w 24868"/>
                  <a:gd name="connsiteY2" fmla="*/ 17419 h 21636"/>
                  <a:gd name="connsiteX3" fmla="*/ 9 w 24868"/>
                  <a:gd name="connsiteY3" fmla="*/ 15885 h 21636"/>
                  <a:gd name="connsiteX4" fmla="*/ 9 w 24868"/>
                  <a:gd name="connsiteY4" fmla="*/ 6007 h 21636"/>
                  <a:gd name="connsiteX5" fmla="*/ 612 w 24868"/>
                  <a:gd name="connsiteY5" fmla="*/ 4336 h 21636"/>
                  <a:gd name="connsiteX6" fmla="*/ 8026 w 24868"/>
                  <a:gd name="connsiteY6" fmla="*/ 36 h 21636"/>
                  <a:gd name="connsiteX7" fmla="*/ 24846 w 24868"/>
                  <a:gd name="connsiteY7" fmla="*/ 0 h 21636"/>
                  <a:gd name="connsiteX8" fmla="*/ 24867 w 24868"/>
                  <a:gd name="connsiteY8" fmla="*/ 7400 h 21636"/>
                  <a:gd name="connsiteX9" fmla="*/ 16044 w 24868"/>
                  <a:gd name="connsiteY9" fmla="*/ 7263 h 21636"/>
                  <a:gd name="connsiteX10" fmla="*/ 16045 w 24868"/>
                  <a:gd name="connsiteY10" fmla="*/ 14380 h 21636"/>
                  <a:gd name="connsiteX11" fmla="*/ 24868 w 24868"/>
                  <a:gd name="connsiteY11" fmla="*/ 14435 h 21636"/>
                  <a:gd name="connsiteX12" fmla="*/ 24818 w 24868"/>
                  <a:gd name="connsiteY12" fmla="*/ 21441 h 21636"/>
                  <a:gd name="connsiteX13" fmla="*/ 21534 w 24868"/>
                  <a:gd name="connsiteY13" fmla="*/ 21636 h 21636"/>
                  <a:gd name="connsiteX0" fmla="*/ 24818 w 24868"/>
                  <a:gd name="connsiteY0" fmla="*/ 21645 h 21645"/>
                  <a:gd name="connsiteX1" fmla="*/ 8048 w 24868"/>
                  <a:gd name="connsiteY1" fmla="*/ 21605 h 21645"/>
                  <a:gd name="connsiteX2" fmla="*/ 553 w 24868"/>
                  <a:gd name="connsiteY2" fmla="*/ 17419 h 21645"/>
                  <a:gd name="connsiteX3" fmla="*/ 9 w 24868"/>
                  <a:gd name="connsiteY3" fmla="*/ 15885 h 21645"/>
                  <a:gd name="connsiteX4" fmla="*/ 9 w 24868"/>
                  <a:gd name="connsiteY4" fmla="*/ 6007 h 21645"/>
                  <a:gd name="connsiteX5" fmla="*/ 612 w 24868"/>
                  <a:gd name="connsiteY5" fmla="*/ 4336 h 21645"/>
                  <a:gd name="connsiteX6" fmla="*/ 8026 w 24868"/>
                  <a:gd name="connsiteY6" fmla="*/ 36 h 21645"/>
                  <a:gd name="connsiteX7" fmla="*/ 24846 w 24868"/>
                  <a:gd name="connsiteY7" fmla="*/ 0 h 21645"/>
                  <a:gd name="connsiteX8" fmla="*/ 24867 w 24868"/>
                  <a:gd name="connsiteY8" fmla="*/ 7400 h 21645"/>
                  <a:gd name="connsiteX9" fmla="*/ 16044 w 24868"/>
                  <a:gd name="connsiteY9" fmla="*/ 7263 h 21645"/>
                  <a:gd name="connsiteX10" fmla="*/ 16045 w 24868"/>
                  <a:gd name="connsiteY10" fmla="*/ 14380 h 21645"/>
                  <a:gd name="connsiteX11" fmla="*/ 24868 w 24868"/>
                  <a:gd name="connsiteY11" fmla="*/ 14435 h 21645"/>
                  <a:gd name="connsiteX12" fmla="*/ 24818 w 24868"/>
                  <a:gd name="connsiteY12" fmla="*/ 21645 h 21645"/>
                  <a:gd name="connsiteX13" fmla="*/ 21534 w 24868"/>
                  <a:gd name="connsiteY13" fmla="*/ 21636 h 2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68" h="21645">
                    <a:moveTo>
                      <a:pt x="24818" y="21645"/>
                    </a:moveTo>
                    <a:lnTo>
                      <a:pt x="8048" y="21605"/>
                    </a:lnTo>
                    <a:lnTo>
                      <a:pt x="553" y="17419"/>
                    </a:lnTo>
                    <a:cubicBezTo>
                      <a:pt x="553" y="17419"/>
                      <a:pt x="30" y="16921"/>
                      <a:pt x="9" y="15885"/>
                    </a:cubicBezTo>
                    <a:cubicBezTo>
                      <a:pt x="-12" y="14850"/>
                      <a:pt x="9" y="6007"/>
                      <a:pt x="9" y="6007"/>
                    </a:cubicBezTo>
                    <a:cubicBezTo>
                      <a:pt x="9" y="6007"/>
                      <a:pt x="-56" y="4810"/>
                      <a:pt x="612" y="4336"/>
                    </a:cubicBezTo>
                    <a:cubicBezTo>
                      <a:pt x="1281" y="3863"/>
                      <a:pt x="8026" y="36"/>
                      <a:pt x="8026" y="36"/>
                    </a:cubicBezTo>
                    <a:lnTo>
                      <a:pt x="24846" y="0"/>
                    </a:lnTo>
                    <a:cubicBezTo>
                      <a:pt x="24851" y="2371"/>
                      <a:pt x="24862" y="5029"/>
                      <a:pt x="24867" y="7400"/>
                    </a:cubicBezTo>
                    <a:lnTo>
                      <a:pt x="16044" y="7263"/>
                    </a:lnTo>
                    <a:cubicBezTo>
                      <a:pt x="16044" y="9635"/>
                      <a:pt x="16045" y="12008"/>
                      <a:pt x="16045" y="14380"/>
                    </a:cubicBezTo>
                    <a:lnTo>
                      <a:pt x="24868" y="14435"/>
                    </a:lnTo>
                    <a:cubicBezTo>
                      <a:pt x="24865" y="16835"/>
                      <a:pt x="24821" y="19245"/>
                      <a:pt x="24818" y="21645"/>
                    </a:cubicBezTo>
                    <a:close/>
                    <a:moveTo>
                      <a:pt x="21534" y="21636"/>
                    </a:moveTo>
                  </a:path>
                </a:pathLst>
              </a:custGeom>
              <a:solidFill>
                <a:srgbClr val="66CCFF"/>
              </a:solidFill>
              <a:ln w="38100" cap="flat">
                <a:solidFill>
                  <a:srgbClr val="4C4C4C"/>
                </a:solidFill>
                <a:prstDash val="solid"/>
                <a:miter lim="800000"/>
                <a:headEnd type="none" w="med" len="med"/>
                <a:tailEnd type="none" w="med" len="med"/>
              </a:ln>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58" name="Freeform 3"/>
              <p:cNvSpPr>
                <a:spLocks/>
              </p:cNvSpPr>
              <p:nvPr/>
            </p:nvSpPr>
            <p:spPr bwMode="auto">
              <a:xfrm>
                <a:off x="271" y="202"/>
                <a:ext cx="2625" cy="176"/>
              </a:xfrm>
              <a:custGeom>
                <a:avLst/>
                <a:gdLst>
                  <a:gd name="T0" fmla="*/ 0 w 21600"/>
                  <a:gd name="T1" fmla="*/ 21600 h 21600"/>
                  <a:gd name="T2" fmla="*/ 9829 w 21600"/>
                  <a:gd name="T3" fmla="*/ 2959 h 21600"/>
                  <a:gd name="T4" fmla="*/ 21600 w 21600"/>
                  <a:gd name="T5" fmla="*/ 0 h 21600"/>
                </a:gdLst>
                <a:ahLst/>
                <a:cxnLst>
                  <a:cxn ang="0">
                    <a:pos x="T0" y="T1"/>
                  </a:cxn>
                  <a:cxn ang="0">
                    <a:pos x="T2" y="T3"/>
                  </a:cxn>
                  <a:cxn ang="0">
                    <a:pos x="T4" y="T5"/>
                  </a:cxn>
                </a:cxnLst>
                <a:rect l="0" t="0" r="r" b="b"/>
                <a:pathLst>
                  <a:path w="21600" h="21600">
                    <a:moveTo>
                      <a:pt x="0" y="21600"/>
                    </a:moveTo>
                    <a:lnTo>
                      <a:pt x="9829" y="2959"/>
                    </a:lnTo>
                    <a:lnTo>
                      <a:pt x="21600" y="0"/>
                    </a:lnTo>
                  </a:path>
                </a:pathLst>
              </a:custGeom>
              <a:noFill/>
              <a:ln w="508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59" name="Freeform 4"/>
              <p:cNvSpPr>
                <a:spLocks/>
              </p:cNvSpPr>
              <p:nvPr/>
            </p:nvSpPr>
            <p:spPr bwMode="auto">
              <a:xfrm rot="10800000" flipH="1">
                <a:off x="274" y="834"/>
                <a:ext cx="2625" cy="177"/>
              </a:xfrm>
              <a:custGeom>
                <a:avLst/>
                <a:gdLst>
                  <a:gd name="T0" fmla="*/ 0 w 21600"/>
                  <a:gd name="T1" fmla="*/ 21600 h 21600"/>
                  <a:gd name="T2" fmla="*/ 9829 w 21600"/>
                  <a:gd name="T3" fmla="*/ 2959 h 21600"/>
                  <a:gd name="T4" fmla="*/ 21600 w 21600"/>
                  <a:gd name="T5" fmla="*/ 0 h 21600"/>
                </a:gdLst>
                <a:ahLst/>
                <a:cxnLst>
                  <a:cxn ang="0">
                    <a:pos x="T0" y="T1"/>
                  </a:cxn>
                  <a:cxn ang="0">
                    <a:pos x="T2" y="T3"/>
                  </a:cxn>
                  <a:cxn ang="0">
                    <a:pos x="T4" y="T5"/>
                  </a:cxn>
                </a:cxnLst>
                <a:rect l="0" t="0" r="r" b="b"/>
                <a:pathLst>
                  <a:path w="21600" h="21600">
                    <a:moveTo>
                      <a:pt x="0" y="21600"/>
                    </a:moveTo>
                    <a:lnTo>
                      <a:pt x="9829" y="2959"/>
                    </a:lnTo>
                    <a:lnTo>
                      <a:pt x="21600" y="0"/>
                    </a:lnTo>
                  </a:path>
                </a:pathLst>
              </a:custGeom>
              <a:noFill/>
              <a:ln w="508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60" name="Freeform 5"/>
              <p:cNvSpPr>
                <a:spLocks/>
              </p:cNvSpPr>
              <p:nvPr/>
            </p:nvSpPr>
            <p:spPr bwMode="auto">
              <a:xfrm>
                <a:off x="825" y="273"/>
                <a:ext cx="2074" cy="100"/>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508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61" name="Freeform 6"/>
              <p:cNvSpPr>
                <a:spLocks/>
              </p:cNvSpPr>
              <p:nvPr/>
            </p:nvSpPr>
            <p:spPr bwMode="auto">
              <a:xfrm rot="10800000" flipH="1">
                <a:off x="823" y="834"/>
                <a:ext cx="2073" cy="100"/>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508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62" name="Line 7"/>
              <p:cNvSpPr>
                <a:spLocks noChangeShapeType="1"/>
              </p:cNvSpPr>
              <p:nvPr/>
            </p:nvSpPr>
            <p:spPr bwMode="auto">
              <a:xfrm>
                <a:off x="1472" y="836"/>
                <a:ext cx="1412" cy="37"/>
              </a:xfrm>
              <a:prstGeom prst="line">
                <a:avLst/>
              </a:prstGeom>
              <a:noFill/>
              <a:ln w="508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63" name="Line 8"/>
              <p:cNvSpPr>
                <a:spLocks noChangeShapeType="1"/>
              </p:cNvSpPr>
              <p:nvPr/>
            </p:nvSpPr>
            <p:spPr bwMode="auto">
              <a:xfrm rot="10800000" flipH="1">
                <a:off x="1476" y="335"/>
                <a:ext cx="1412" cy="36"/>
              </a:xfrm>
              <a:prstGeom prst="line">
                <a:avLst/>
              </a:prstGeom>
              <a:noFill/>
              <a:ln w="508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grpSp>
        <p:sp>
          <p:nvSpPr>
            <p:cNvPr id="122" name="Line 37"/>
            <p:cNvSpPr>
              <a:spLocks noChangeShapeType="1"/>
            </p:cNvSpPr>
            <p:nvPr/>
          </p:nvSpPr>
          <p:spPr bwMode="auto">
            <a:xfrm rot="10800000" flipH="1">
              <a:off x="7553305" y="6113281"/>
              <a:ext cx="524290"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23" name="Line 38"/>
            <p:cNvSpPr>
              <a:spLocks noChangeShapeType="1"/>
            </p:cNvSpPr>
            <p:nvPr/>
          </p:nvSpPr>
          <p:spPr bwMode="auto">
            <a:xfrm rot="10800000">
              <a:off x="7223659" y="5182469"/>
              <a:ext cx="523244"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24" name="Line 39"/>
            <p:cNvSpPr>
              <a:spLocks noChangeShapeType="1"/>
            </p:cNvSpPr>
            <p:nvPr/>
          </p:nvSpPr>
          <p:spPr bwMode="auto">
            <a:xfrm flipH="1">
              <a:off x="6103920" y="5182469"/>
              <a:ext cx="546267" cy="84042"/>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25" name="Line 40"/>
            <p:cNvSpPr>
              <a:spLocks noChangeShapeType="1"/>
            </p:cNvSpPr>
            <p:nvPr/>
          </p:nvSpPr>
          <p:spPr bwMode="auto">
            <a:xfrm>
              <a:off x="5933605" y="5963133"/>
              <a:ext cx="347414" cy="60417"/>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26" name="AutoShape 282"/>
            <p:cNvSpPr>
              <a:spLocks noChangeArrowheads="1"/>
            </p:cNvSpPr>
            <p:nvPr/>
          </p:nvSpPr>
          <p:spPr bwMode="auto">
            <a:xfrm flipH="1">
              <a:off x="9204168" y="5158836"/>
              <a:ext cx="302199" cy="237821"/>
            </a:xfrm>
            <a:prstGeom prst="leftArrow">
              <a:avLst>
                <a:gd name="adj1" fmla="val 50000"/>
                <a:gd name="adj2" fmla="val 53632"/>
              </a:avLst>
            </a:prstGeom>
            <a:solidFill>
              <a:srgbClr val="969696"/>
            </a:solidFill>
            <a:ln w="190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27" name="Text Box 283"/>
            <p:cNvSpPr txBox="1">
              <a:spLocks noChangeArrowheads="1"/>
            </p:cNvSpPr>
            <p:nvPr/>
          </p:nvSpPr>
          <p:spPr bwMode="auto">
            <a:xfrm>
              <a:off x="9127207" y="5445426"/>
              <a:ext cx="579008" cy="442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dirty="0" smtClean="0">
                  <a:solidFill>
                    <a:srgbClr val="000000"/>
                  </a:solidFill>
                  <a:latin typeface="Arial" panose="020B0604020202020204" pitchFamily="34" charset="0"/>
                  <a:ea typeface="Osaka"/>
                  <a:cs typeface="Arial" panose="020B0604020202020204" pitchFamily="34" charset="0"/>
                </a:rPr>
                <a:t>Hg</a:t>
              </a:r>
              <a:endParaRPr lang="ja-JP" altLang="en-US" sz="2000" dirty="0">
                <a:solidFill>
                  <a:srgbClr val="000000"/>
                </a:solidFill>
                <a:latin typeface="Arial" panose="020B0604020202020204" pitchFamily="34" charset="0"/>
                <a:ea typeface="Osaka"/>
                <a:cs typeface="Arial" panose="020B0604020202020204" pitchFamily="34" charset="0"/>
              </a:endParaRPr>
            </a:p>
          </p:txBody>
        </p:sp>
        <p:sp>
          <p:nvSpPr>
            <p:cNvPr id="128" name="正方形/長方形 127"/>
            <p:cNvSpPr/>
            <p:nvPr/>
          </p:nvSpPr>
          <p:spPr>
            <a:xfrm>
              <a:off x="8926151" y="4828097"/>
              <a:ext cx="150779" cy="1624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600">
                <a:solidFill>
                  <a:srgbClr val="FFFFFF"/>
                </a:solidFill>
                <a:latin typeface="Calibri"/>
                <a:ea typeface="ＭＳ Ｐゴシック"/>
              </a:endParaRPr>
            </a:p>
          </p:txBody>
        </p:sp>
        <p:sp>
          <p:nvSpPr>
            <p:cNvPr id="129" name="AutoShape 282"/>
            <p:cNvSpPr>
              <a:spLocks noChangeArrowheads="1"/>
            </p:cNvSpPr>
            <p:nvPr/>
          </p:nvSpPr>
          <p:spPr bwMode="auto">
            <a:xfrm>
              <a:off x="9204168" y="5912729"/>
              <a:ext cx="302199" cy="237821"/>
            </a:xfrm>
            <a:prstGeom prst="leftArrow">
              <a:avLst>
                <a:gd name="adj1" fmla="val 50000"/>
                <a:gd name="adj2" fmla="val 53632"/>
              </a:avLst>
            </a:prstGeom>
            <a:solidFill>
              <a:srgbClr val="969696"/>
            </a:solidFill>
            <a:ln w="190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30" name="Freeform 9"/>
            <p:cNvSpPr>
              <a:spLocks/>
            </p:cNvSpPr>
            <p:nvPr/>
          </p:nvSpPr>
          <p:spPr bwMode="auto">
            <a:xfrm>
              <a:off x="6559579" y="5987450"/>
              <a:ext cx="243186" cy="217891"/>
            </a:xfrm>
            <a:custGeom>
              <a:avLst/>
              <a:gdLst>
                <a:gd name="T0" fmla="*/ 491 w 21600"/>
                <a:gd name="T1" fmla="*/ 21450 h 21600"/>
                <a:gd name="T2" fmla="*/ 0 w 21600"/>
                <a:gd name="T3" fmla="*/ 0 h 21600"/>
                <a:gd name="T4" fmla="*/ 21467 w 21600"/>
                <a:gd name="T5" fmla="*/ 3186 h 21600"/>
                <a:gd name="T6" fmla="*/ 21600 w 21600"/>
                <a:gd name="T7" fmla="*/ 21600 h 21600"/>
                <a:gd name="T8" fmla="*/ 491 w 21600"/>
                <a:gd name="T9" fmla="*/ 21450 h 21600"/>
                <a:gd name="T10" fmla="*/ 491 w 21600"/>
                <a:gd name="T11" fmla="*/ 21450 h 21600"/>
                <a:gd name="connsiteX0" fmla="*/ 491 w 21600"/>
                <a:gd name="connsiteY0" fmla="*/ 23099 h 23100"/>
                <a:gd name="connsiteX1" fmla="*/ 0 w 21600"/>
                <a:gd name="connsiteY1" fmla="*/ 0 h 23100"/>
                <a:gd name="connsiteX2" fmla="*/ 21467 w 21600"/>
                <a:gd name="connsiteY2" fmla="*/ 3186 h 23100"/>
                <a:gd name="connsiteX3" fmla="*/ 21600 w 21600"/>
                <a:gd name="connsiteY3" fmla="*/ 21600 h 23100"/>
                <a:gd name="connsiteX4" fmla="*/ 491 w 21600"/>
                <a:gd name="connsiteY4" fmla="*/ 23099 h 23100"/>
                <a:gd name="connsiteX5" fmla="*/ 491 w 21600"/>
                <a:gd name="connsiteY5" fmla="*/ 21450 h 23100"/>
                <a:gd name="connsiteX0" fmla="*/ 491 w 21600"/>
                <a:gd name="connsiteY0" fmla="*/ 23099 h 23796"/>
                <a:gd name="connsiteX1" fmla="*/ 0 w 21600"/>
                <a:gd name="connsiteY1" fmla="*/ 0 h 23796"/>
                <a:gd name="connsiteX2" fmla="*/ 21467 w 21600"/>
                <a:gd name="connsiteY2" fmla="*/ 3186 h 23796"/>
                <a:gd name="connsiteX3" fmla="*/ 21600 w 21600"/>
                <a:gd name="connsiteY3" fmla="*/ 23796 h 23796"/>
                <a:gd name="connsiteX4" fmla="*/ 491 w 21600"/>
                <a:gd name="connsiteY4" fmla="*/ 23099 h 23796"/>
                <a:gd name="connsiteX5" fmla="*/ 491 w 21600"/>
                <a:gd name="connsiteY5" fmla="*/ 21450 h 2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3796">
                  <a:moveTo>
                    <a:pt x="491" y="23099"/>
                  </a:moveTo>
                  <a:cubicBezTo>
                    <a:pt x="327" y="15399"/>
                    <a:pt x="164" y="7700"/>
                    <a:pt x="0" y="0"/>
                  </a:cubicBezTo>
                  <a:lnTo>
                    <a:pt x="21467" y="3186"/>
                  </a:lnTo>
                  <a:cubicBezTo>
                    <a:pt x="21511" y="9324"/>
                    <a:pt x="21556" y="17658"/>
                    <a:pt x="21600" y="23796"/>
                  </a:cubicBezTo>
                  <a:cubicBezTo>
                    <a:pt x="14564" y="23746"/>
                    <a:pt x="7527" y="23149"/>
                    <a:pt x="491" y="23099"/>
                  </a:cubicBezTo>
                  <a:close/>
                  <a:moveTo>
                    <a:pt x="491" y="21450"/>
                  </a:moveTo>
                </a:path>
              </a:pathLst>
            </a:custGeom>
            <a:solidFill>
              <a:srgbClr val="FF0000"/>
            </a:solidFill>
            <a:ln w="12700" cap="flat">
              <a:solidFill>
                <a:schemeClr val="tx1"/>
              </a:solidFill>
              <a:prstDash val="solid"/>
              <a:miter lim="800000"/>
              <a:headEnd type="none" w="med" len="med"/>
              <a:tailEnd type="none" w="med" len="med"/>
            </a:ln>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31" name="Line 15"/>
            <p:cNvSpPr>
              <a:spLocks noChangeShapeType="1"/>
            </p:cNvSpPr>
            <p:nvPr/>
          </p:nvSpPr>
          <p:spPr bwMode="auto">
            <a:xfrm>
              <a:off x="6737340" y="6121494"/>
              <a:ext cx="228987" cy="302627"/>
            </a:xfrm>
            <a:prstGeom prst="line">
              <a:avLst/>
            </a:prstGeom>
            <a:noFill/>
            <a:ln w="12700" cap="flat">
              <a:solidFill>
                <a:schemeClr val="tx1"/>
              </a:solidFill>
              <a:prstDash val="solid"/>
              <a:miter lim="800000"/>
              <a:headEnd type="oval"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grpSp>
          <p:nvGrpSpPr>
            <p:cNvPr id="132" name="Group 379"/>
            <p:cNvGrpSpPr>
              <a:grpSpLocks/>
            </p:cNvGrpSpPr>
            <p:nvPr/>
          </p:nvGrpSpPr>
          <p:grpSpPr bwMode="auto">
            <a:xfrm>
              <a:off x="5369075" y="5189919"/>
              <a:ext cx="1159636" cy="978790"/>
              <a:chOff x="578" y="872"/>
              <a:chExt cx="731" cy="617"/>
            </a:xfrm>
          </p:grpSpPr>
          <p:sp>
            <p:nvSpPr>
              <p:cNvPr id="135" name="Oval 351"/>
              <p:cNvSpPr>
                <a:spLocks noChangeArrowheads="1"/>
              </p:cNvSpPr>
              <p:nvPr/>
            </p:nvSpPr>
            <p:spPr bwMode="auto">
              <a:xfrm>
                <a:off x="1282" y="146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36" name="Oval 352"/>
              <p:cNvSpPr>
                <a:spLocks noChangeArrowheads="1"/>
              </p:cNvSpPr>
              <p:nvPr/>
            </p:nvSpPr>
            <p:spPr bwMode="auto">
              <a:xfrm>
                <a:off x="1196" y="1443"/>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37" name="Oval 353"/>
              <p:cNvSpPr>
                <a:spLocks noChangeArrowheads="1"/>
              </p:cNvSpPr>
              <p:nvPr/>
            </p:nvSpPr>
            <p:spPr bwMode="auto">
              <a:xfrm>
                <a:off x="1169" y="1387"/>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38" name="Oval 355"/>
              <p:cNvSpPr>
                <a:spLocks noChangeArrowheads="1"/>
              </p:cNvSpPr>
              <p:nvPr/>
            </p:nvSpPr>
            <p:spPr bwMode="auto">
              <a:xfrm>
                <a:off x="869" y="138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39" name="Oval 356"/>
              <p:cNvSpPr>
                <a:spLocks noChangeArrowheads="1"/>
              </p:cNvSpPr>
              <p:nvPr/>
            </p:nvSpPr>
            <p:spPr bwMode="auto">
              <a:xfrm>
                <a:off x="778" y="1338"/>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40" name="Oval 357"/>
              <p:cNvSpPr>
                <a:spLocks noChangeArrowheads="1"/>
              </p:cNvSpPr>
              <p:nvPr/>
            </p:nvSpPr>
            <p:spPr bwMode="auto">
              <a:xfrm>
                <a:off x="703" y="135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41" name="Oval 358"/>
              <p:cNvSpPr>
                <a:spLocks noChangeArrowheads="1"/>
              </p:cNvSpPr>
              <p:nvPr/>
            </p:nvSpPr>
            <p:spPr bwMode="auto">
              <a:xfrm>
                <a:off x="587" y="1309"/>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42" name="Oval 359"/>
              <p:cNvSpPr>
                <a:spLocks noChangeArrowheads="1"/>
              </p:cNvSpPr>
              <p:nvPr/>
            </p:nvSpPr>
            <p:spPr bwMode="auto">
              <a:xfrm>
                <a:off x="638" y="125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43" name="Oval 360"/>
              <p:cNvSpPr>
                <a:spLocks noChangeArrowheads="1"/>
              </p:cNvSpPr>
              <p:nvPr/>
            </p:nvSpPr>
            <p:spPr bwMode="auto">
              <a:xfrm>
                <a:off x="584" y="1216"/>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44" name="Oval 361"/>
              <p:cNvSpPr>
                <a:spLocks noChangeArrowheads="1"/>
              </p:cNvSpPr>
              <p:nvPr/>
            </p:nvSpPr>
            <p:spPr bwMode="auto">
              <a:xfrm>
                <a:off x="578" y="1063"/>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45" name="Oval 362"/>
              <p:cNvSpPr>
                <a:spLocks noChangeArrowheads="1"/>
              </p:cNvSpPr>
              <p:nvPr/>
            </p:nvSpPr>
            <p:spPr bwMode="auto">
              <a:xfrm>
                <a:off x="662" y="983"/>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46" name="Oval 363"/>
              <p:cNvSpPr>
                <a:spLocks noChangeArrowheads="1"/>
              </p:cNvSpPr>
              <p:nvPr/>
            </p:nvSpPr>
            <p:spPr bwMode="auto">
              <a:xfrm>
                <a:off x="748" y="94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47" name="Oval 364"/>
              <p:cNvSpPr>
                <a:spLocks noChangeArrowheads="1"/>
              </p:cNvSpPr>
              <p:nvPr/>
            </p:nvSpPr>
            <p:spPr bwMode="auto">
              <a:xfrm>
                <a:off x="866" y="910"/>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48" name="Oval 365"/>
              <p:cNvSpPr>
                <a:spLocks noChangeArrowheads="1"/>
              </p:cNvSpPr>
              <p:nvPr/>
            </p:nvSpPr>
            <p:spPr bwMode="auto">
              <a:xfrm>
                <a:off x="835" y="95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49" name="Oval 362"/>
              <p:cNvSpPr>
                <a:spLocks noChangeArrowheads="1"/>
              </p:cNvSpPr>
              <p:nvPr/>
            </p:nvSpPr>
            <p:spPr bwMode="auto">
              <a:xfrm>
                <a:off x="594" y="991"/>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50" name="Oval 364"/>
              <p:cNvSpPr>
                <a:spLocks noChangeArrowheads="1"/>
              </p:cNvSpPr>
              <p:nvPr/>
            </p:nvSpPr>
            <p:spPr bwMode="auto">
              <a:xfrm>
                <a:off x="952" y="93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51" name="Oval 364"/>
              <p:cNvSpPr>
                <a:spLocks noChangeArrowheads="1"/>
              </p:cNvSpPr>
              <p:nvPr/>
            </p:nvSpPr>
            <p:spPr bwMode="auto">
              <a:xfrm>
                <a:off x="1022" y="87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52" name="Oval 364"/>
              <p:cNvSpPr>
                <a:spLocks noChangeArrowheads="1"/>
              </p:cNvSpPr>
              <p:nvPr/>
            </p:nvSpPr>
            <p:spPr bwMode="auto">
              <a:xfrm>
                <a:off x="1100" y="92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53" name="Oval 365"/>
              <p:cNvSpPr>
                <a:spLocks noChangeArrowheads="1"/>
              </p:cNvSpPr>
              <p:nvPr/>
            </p:nvSpPr>
            <p:spPr bwMode="auto">
              <a:xfrm>
                <a:off x="751" y="106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54" name="Oval 365"/>
              <p:cNvSpPr>
                <a:spLocks noChangeArrowheads="1"/>
              </p:cNvSpPr>
              <p:nvPr/>
            </p:nvSpPr>
            <p:spPr bwMode="auto">
              <a:xfrm>
                <a:off x="791" y="1140"/>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55" name="Oval 365"/>
              <p:cNvSpPr>
                <a:spLocks noChangeArrowheads="1"/>
              </p:cNvSpPr>
              <p:nvPr/>
            </p:nvSpPr>
            <p:spPr bwMode="auto">
              <a:xfrm>
                <a:off x="753" y="1210"/>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56" name="Oval 365"/>
              <p:cNvSpPr>
                <a:spLocks noChangeArrowheads="1"/>
              </p:cNvSpPr>
              <p:nvPr/>
            </p:nvSpPr>
            <p:spPr bwMode="auto">
              <a:xfrm>
                <a:off x="813" y="1228"/>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grpSp>
        <p:sp>
          <p:nvSpPr>
            <p:cNvPr id="133" name="Freeform 2"/>
            <p:cNvSpPr>
              <a:spLocks/>
            </p:cNvSpPr>
            <p:nvPr/>
          </p:nvSpPr>
          <p:spPr bwMode="auto">
            <a:xfrm>
              <a:off x="5362119" y="5350292"/>
              <a:ext cx="1231155" cy="790956"/>
            </a:xfrm>
            <a:custGeom>
              <a:avLst/>
              <a:gdLst>
                <a:gd name="T0" fmla="+- 0 21600 175"/>
                <a:gd name="T1" fmla="*/ T0 w 21425"/>
                <a:gd name="T2" fmla="*/ 21600 h 21600"/>
                <a:gd name="T3" fmla="+- 0 20122 175"/>
                <a:gd name="T4" fmla="*/ T3 w 21425"/>
                <a:gd name="T5" fmla="*/ 21600 h 21600"/>
                <a:gd name="T6" fmla="+- 0 1712 175"/>
                <a:gd name="T7" fmla="*/ T6 w 21425"/>
                <a:gd name="T8" fmla="*/ 16294 h 21600"/>
                <a:gd name="T9" fmla="+- 0 183 175"/>
                <a:gd name="T10" fmla="*/ T9 w 21425"/>
                <a:gd name="T11" fmla="*/ 14760 h 21600"/>
                <a:gd name="T12" fmla="+- 0 183 175"/>
                <a:gd name="T13" fmla="*/ T12 w 21425"/>
                <a:gd name="T14" fmla="*/ 1560 h 21600"/>
                <a:gd name="T15" fmla="+- 0 1398 175"/>
                <a:gd name="T16" fmla="*/ T15 w 21425"/>
                <a:gd name="T17" fmla="*/ 0 h 21600"/>
              </a:gdLst>
              <a:ahLst/>
              <a:cxnLst>
                <a:cxn ang="0">
                  <a:pos x="T1" y="T2"/>
                </a:cxn>
                <a:cxn ang="0">
                  <a:pos x="T4" y="T5"/>
                </a:cxn>
                <a:cxn ang="0">
                  <a:pos x="T7" y="T8"/>
                </a:cxn>
                <a:cxn ang="0">
                  <a:pos x="T10" y="T11"/>
                </a:cxn>
                <a:cxn ang="0">
                  <a:pos x="T13" y="T14"/>
                </a:cxn>
                <a:cxn ang="0">
                  <a:pos x="T16" y="T17"/>
                </a:cxn>
              </a:cxnLst>
              <a:rect l="0" t="0" r="r" b="b"/>
              <a:pathLst>
                <a:path w="21425" h="21600">
                  <a:moveTo>
                    <a:pt x="21425" y="21600"/>
                  </a:moveTo>
                  <a:lnTo>
                    <a:pt x="19947" y="21600"/>
                  </a:lnTo>
                  <a:lnTo>
                    <a:pt x="1537" y="16294"/>
                  </a:lnTo>
                  <a:cubicBezTo>
                    <a:pt x="1537" y="16294"/>
                    <a:pt x="379" y="16140"/>
                    <a:pt x="8" y="14760"/>
                  </a:cubicBezTo>
                  <a:cubicBezTo>
                    <a:pt x="-1" y="14728"/>
                    <a:pt x="8" y="1560"/>
                    <a:pt x="8" y="1560"/>
                  </a:cubicBezTo>
                  <a:cubicBezTo>
                    <a:pt x="8" y="1560"/>
                    <a:pt x="-175" y="846"/>
                    <a:pt x="1223" y="0"/>
                  </a:cubicBezTo>
                </a:path>
              </a:pathLst>
            </a:custGeom>
            <a:noFill/>
            <a:ln w="38100" cap="flat">
              <a:solidFill>
                <a:srgbClr val="FF0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sp>
          <p:nvSpPr>
            <p:cNvPr id="134" name="Line 15"/>
            <p:cNvSpPr>
              <a:spLocks noChangeShapeType="1"/>
            </p:cNvSpPr>
            <p:nvPr/>
          </p:nvSpPr>
          <p:spPr bwMode="auto">
            <a:xfrm flipH="1">
              <a:off x="5784030" y="6007919"/>
              <a:ext cx="35115" cy="333713"/>
            </a:xfrm>
            <a:prstGeom prst="line">
              <a:avLst/>
            </a:prstGeom>
            <a:noFill/>
            <a:ln w="12700" cap="flat">
              <a:solidFill>
                <a:schemeClr val="tx1"/>
              </a:solidFill>
              <a:prstDash val="solid"/>
              <a:miter lim="800000"/>
              <a:headEnd type="oval"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fontAlgn="base">
                <a:spcBef>
                  <a:spcPct val="0"/>
                </a:spcBef>
                <a:spcAft>
                  <a:spcPct val="0"/>
                </a:spcAft>
              </a:pPr>
              <a:endParaRPr lang="ja-JP" altLang="en-US" sz="1600">
                <a:solidFill>
                  <a:srgbClr val="000000"/>
                </a:solidFill>
                <a:latin typeface="Palatino Linotype" pitchFamily="18" charset="0"/>
                <a:ea typeface="Osaka"/>
                <a:cs typeface="Osaka"/>
              </a:endParaRPr>
            </a:p>
          </p:txBody>
        </p:sp>
      </p:grpSp>
      <p:sp>
        <p:nvSpPr>
          <p:cNvPr id="164" name="Text Box 285"/>
          <p:cNvSpPr txBox="1">
            <a:spLocks noChangeArrowheads="1"/>
          </p:cNvSpPr>
          <p:nvPr/>
        </p:nvSpPr>
        <p:spPr bwMode="auto">
          <a:xfrm>
            <a:off x="4979036" y="2906857"/>
            <a:ext cx="1635613"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ja-JP" sz="1600" b="1" dirty="0" smtClean="0">
                <a:solidFill>
                  <a:srgbClr val="FF0000"/>
                </a:solidFill>
                <a:latin typeface="Arial" panose="020B0604020202020204" pitchFamily="34" charset="0"/>
                <a:ea typeface="Osaka"/>
                <a:cs typeface="Arial" panose="020B0604020202020204" pitchFamily="34" charset="0"/>
              </a:rPr>
              <a:t>Double walled</a:t>
            </a:r>
            <a:endParaRPr lang="ja-JP" altLang="en-US" sz="1600" b="1" dirty="0">
              <a:solidFill>
                <a:srgbClr val="FF0000"/>
              </a:solidFill>
              <a:latin typeface="Arial" panose="020B0604020202020204" pitchFamily="34" charset="0"/>
              <a:ea typeface="Osaka"/>
              <a:cs typeface="Arial" panose="020B0604020202020204" pitchFamily="34" charset="0"/>
            </a:endParaRPr>
          </a:p>
        </p:txBody>
      </p:sp>
      <p:sp>
        <p:nvSpPr>
          <p:cNvPr id="167" name="テキスト ボックス 166">
            <a:extLst>
              <a:ext uri="{FF2B5EF4-FFF2-40B4-BE49-F238E27FC236}">
                <a16:creationId xmlns:a16="http://schemas.microsoft.com/office/drawing/2014/main" id="{7A5B7F86-24C8-44B9-8CD2-4DBD56ED3D9A}"/>
              </a:ext>
            </a:extLst>
          </p:cNvPr>
          <p:cNvSpPr txBox="1"/>
          <p:nvPr/>
        </p:nvSpPr>
        <p:spPr>
          <a:xfrm>
            <a:off x="5073238" y="764240"/>
            <a:ext cx="961866" cy="307777"/>
          </a:xfrm>
          <a:prstGeom prst="rect">
            <a:avLst/>
          </a:prstGeom>
          <a:solidFill>
            <a:schemeClr val="bg1">
              <a:alpha val="50000"/>
            </a:schemeClr>
          </a:solidFill>
        </p:spPr>
        <p:txBody>
          <a:bodyPr wrap="none" rtlCol="0">
            <a:spAutoFit/>
          </a:bodyPr>
          <a:lstStyle/>
          <a:p>
            <a:pPr fontAlgn="base">
              <a:spcBef>
                <a:spcPct val="0"/>
              </a:spcBef>
              <a:spcAft>
                <a:spcPct val="0"/>
              </a:spcAft>
            </a:pPr>
            <a:r>
              <a:rPr lang="en-US" altLang="ja-JP" sz="1400" dirty="0" smtClean="0">
                <a:solidFill>
                  <a:prstClr val="white"/>
                </a:solidFill>
                <a:latin typeface="Arial" panose="020B0604020202020204" pitchFamily="34" charset="0"/>
                <a:ea typeface="Osaka"/>
                <a:cs typeface="Arial" panose="020B0604020202020204" pitchFamily="34" charset="0"/>
              </a:rPr>
              <a:t>Region </a:t>
            </a:r>
            <a:r>
              <a:rPr lang="ja-JP" altLang="en-US" sz="1400" dirty="0" smtClean="0">
                <a:solidFill>
                  <a:prstClr val="white"/>
                </a:solidFill>
                <a:latin typeface="Arial" panose="020B0604020202020204" pitchFamily="34" charset="0"/>
                <a:ea typeface="Osaka"/>
                <a:cs typeface="Arial" panose="020B0604020202020204" pitchFamily="34" charset="0"/>
              </a:rPr>
              <a:t> </a:t>
            </a:r>
            <a:r>
              <a:rPr lang="en-US" altLang="ja-JP" sz="1400" dirty="0" smtClean="0">
                <a:solidFill>
                  <a:prstClr val="white"/>
                </a:solidFill>
                <a:latin typeface="Arial" panose="020B0604020202020204" pitchFamily="34" charset="0"/>
                <a:ea typeface="Osaka"/>
                <a:cs typeface="Arial" panose="020B0604020202020204" pitchFamily="34" charset="0"/>
              </a:rPr>
              <a:t>A</a:t>
            </a:r>
            <a:endParaRPr lang="ja-JP" altLang="en-US" sz="1400" dirty="0">
              <a:solidFill>
                <a:prstClr val="white"/>
              </a:solidFill>
              <a:latin typeface="Arial" panose="020B0604020202020204" pitchFamily="34" charset="0"/>
              <a:ea typeface="Osaka"/>
              <a:cs typeface="Arial" panose="020B0604020202020204" pitchFamily="34" charset="0"/>
            </a:endParaRPr>
          </a:p>
        </p:txBody>
      </p:sp>
      <p:sp>
        <p:nvSpPr>
          <p:cNvPr id="169" name="テキスト ボックス 168">
            <a:extLst>
              <a:ext uri="{FF2B5EF4-FFF2-40B4-BE49-F238E27FC236}">
                <a16:creationId xmlns:a16="http://schemas.microsoft.com/office/drawing/2014/main" id="{7A5B7F86-24C8-44B9-8CD2-4DBD56ED3D9A}"/>
              </a:ext>
            </a:extLst>
          </p:cNvPr>
          <p:cNvSpPr txBox="1"/>
          <p:nvPr/>
        </p:nvSpPr>
        <p:spPr>
          <a:xfrm>
            <a:off x="6049665" y="769856"/>
            <a:ext cx="971741" cy="307777"/>
          </a:xfrm>
          <a:prstGeom prst="rect">
            <a:avLst/>
          </a:prstGeom>
          <a:solidFill>
            <a:schemeClr val="bg1">
              <a:alpha val="50000"/>
            </a:schemeClr>
          </a:solidFill>
        </p:spPr>
        <p:txBody>
          <a:bodyPr wrap="none" rtlCol="0">
            <a:spAutoFit/>
          </a:bodyPr>
          <a:lstStyle/>
          <a:p>
            <a:pPr fontAlgn="base">
              <a:spcBef>
                <a:spcPct val="0"/>
              </a:spcBef>
              <a:spcAft>
                <a:spcPct val="0"/>
              </a:spcAft>
            </a:pPr>
            <a:r>
              <a:rPr lang="en-US" altLang="ja-JP" sz="1400" dirty="0" smtClean="0">
                <a:solidFill>
                  <a:prstClr val="white"/>
                </a:solidFill>
                <a:latin typeface="Arial" panose="020B0604020202020204" pitchFamily="34" charset="0"/>
                <a:ea typeface="Osaka"/>
                <a:cs typeface="Arial" panose="020B0604020202020204" pitchFamily="34" charset="0"/>
              </a:rPr>
              <a:t>Region </a:t>
            </a:r>
            <a:r>
              <a:rPr lang="ja-JP" altLang="en-US" sz="1400" dirty="0" smtClean="0">
                <a:solidFill>
                  <a:prstClr val="white"/>
                </a:solidFill>
                <a:latin typeface="Arial" panose="020B0604020202020204" pitchFamily="34" charset="0"/>
                <a:ea typeface="Osaka"/>
                <a:cs typeface="Arial" panose="020B0604020202020204" pitchFamily="34" charset="0"/>
              </a:rPr>
              <a:t> </a:t>
            </a:r>
            <a:r>
              <a:rPr lang="en-US" altLang="ja-JP" sz="1400" dirty="0">
                <a:solidFill>
                  <a:prstClr val="white"/>
                </a:solidFill>
                <a:latin typeface="Arial" panose="020B0604020202020204" pitchFamily="34" charset="0"/>
                <a:ea typeface="Osaka"/>
                <a:cs typeface="Arial" panose="020B0604020202020204" pitchFamily="34" charset="0"/>
              </a:rPr>
              <a:t>B</a:t>
            </a:r>
            <a:endParaRPr lang="ja-JP" altLang="en-US" sz="1400" dirty="0">
              <a:solidFill>
                <a:prstClr val="white"/>
              </a:solidFill>
              <a:latin typeface="Arial" panose="020B0604020202020204" pitchFamily="34" charset="0"/>
              <a:ea typeface="Osaka"/>
              <a:cs typeface="Arial" panose="020B0604020202020204" pitchFamily="34" charset="0"/>
            </a:endParaRPr>
          </a:p>
        </p:txBody>
      </p:sp>
      <p:cxnSp>
        <p:nvCxnSpPr>
          <p:cNvPr id="170" name="直線矢印コネクタ 169"/>
          <p:cNvCxnSpPr/>
          <p:nvPr/>
        </p:nvCxnSpPr>
        <p:spPr>
          <a:xfrm>
            <a:off x="5346949" y="2103563"/>
            <a:ext cx="7735" cy="315369"/>
          </a:xfrm>
          <a:prstGeom prst="straightConnector1">
            <a:avLst/>
          </a:prstGeom>
          <a:noFill/>
          <a:ln w="38100" cap="flat">
            <a:solidFill>
              <a:srgbClr val="FFFFCC"/>
            </a:solidFill>
            <a:prstDash val="solid"/>
            <a:miter lim="400000"/>
            <a:headEnd type="triangle" w="med" len="med"/>
            <a:tailEnd type="triangle" w="med" len="med"/>
          </a:ln>
          <a:effectLst/>
          <a:sp3d/>
        </p:spPr>
        <p:style>
          <a:lnRef idx="0">
            <a:scrgbClr r="0" g="0" b="0"/>
          </a:lnRef>
          <a:fillRef idx="0">
            <a:scrgbClr r="0" g="0" b="0"/>
          </a:fillRef>
          <a:effectRef idx="0">
            <a:scrgbClr r="0" g="0" b="0"/>
          </a:effectRef>
          <a:fontRef idx="none"/>
        </p:style>
      </p:cxnSp>
      <p:sp>
        <p:nvSpPr>
          <p:cNvPr id="173" name="テキスト ボックス 172"/>
          <p:cNvSpPr txBox="1"/>
          <p:nvPr/>
        </p:nvSpPr>
        <p:spPr>
          <a:xfrm>
            <a:off x="4644008" y="5288340"/>
            <a:ext cx="4043519" cy="1569660"/>
          </a:xfrm>
          <a:prstGeom prst="rect">
            <a:avLst/>
          </a:prstGeom>
          <a:noFill/>
        </p:spPr>
        <p:txBody>
          <a:bodyPr wrap="square" rtlCol="0">
            <a:spAutoFit/>
          </a:bodyPr>
          <a:lstStyle/>
          <a:p>
            <a:r>
              <a:rPr lang="en-US" altLang="ja-JP" sz="1600" b="1" dirty="0" smtClean="0">
                <a:solidFill>
                  <a:prstClr val="black"/>
                </a:solidFill>
                <a:latin typeface="Calibri"/>
                <a:ea typeface="ＭＳ Ｐゴシック"/>
              </a:rPr>
              <a:t>We employed </a:t>
            </a:r>
          </a:p>
          <a:p>
            <a:pPr marL="342900" indent="-342900">
              <a:buFont typeface="Arial" panose="020B0604020202020204" pitchFamily="34" charset="0"/>
              <a:buChar char="•"/>
            </a:pPr>
            <a:r>
              <a:rPr lang="en-US" altLang="ja-JP" sz="1600" b="1" dirty="0" smtClean="0">
                <a:solidFill>
                  <a:prstClr val="black"/>
                </a:solidFill>
                <a:latin typeface="Calibri"/>
                <a:ea typeface="ＭＳ Ｐゴシック"/>
              </a:rPr>
              <a:t>the double wall structure to make  fast </a:t>
            </a:r>
            <a:r>
              <a:rPr lang="en-US" altLang="ja-JP" sz="1600" b="1" dirty="0">
                <a:solidFill>
                  <a:prstClr val="black"/>
                </a:solidFill>
                <a:latin typeface="Calibri"/>
                <a:ea typeface="ＭＳ Ｐゴシック"/>
              </a:rPr>
              <a:t>mercury flow in narrow channel </a:t>
            </a:r>
            <a:endParaRPr lang="en-US" altLang="ja-JP" sz="1600" b="1" dirty="0" smtClean="0">
              <a:solidFill>
                <a:prstClr val="black"/>
              </a:solidFill>
              <a:latin typeface="Calibri"/>
              <a:ea typeface="ＭＳ Ｐゴシック"/>
            </a:endParaRPr>
          </a:p>
          <a:p>
            <a:pPr marL="342900" indent="-342900">
              <a:buFont typeface="Arial" panose="020B0604020202020204" pitchFamily="34" charset="0"/>
              <a:buChar char="•"/>
            </a:pPr>
            <a:r>
              <a:rPr lang="en-US" altLang="ja-JP" sz="1600" b="1" dirty="0" smtClean="0">
                <a:solidFill>
                  <a:prstClr val="black"/>
                </a:solidFill>
                <a:latin typeface="ＭＳ Ｐゴシック"/>
                <a:ea typeface="ＭＳ Ｐゴシック"/>
                <a:cs typeface="Osaka"/>
                <a:sym typeface="Wingdings"/>
              </a:rPr>
              <a:t>He gas bubbling system</a:t>
            </a:r>
          </a:p>
          <a:p>
            <a:pPr lvl="1"/>
            <a:r>
              <a:rPr lang="en-US" altLang="ja-JP" sz="1600" b="1" dirty="0" smtClean="0">
                <a:solidFill>
                  <a:prstClr val="black"/>
                </a:solidFill>
                <a:latin typeface="ＭＳ Ｐゴシック"/>
                <a:ea typeface="ＭＳ Ｐゴシック"/>
                <a:cs typeface="Osaka"/>
                <a:sym typeface="Wingdings"/>
              </a:rPr>
              <a:t> effect was confirmed using laser </a:t>
            </a:r>
            <a:r>
              <a:rPr lang="en-US" altLang="ja-JP" sz="1600" b="1" dirty="0" err="1" smtClean="0">
                <a:solidFill>
                  <a:prstClr val="black"/>
                </a:solidFill>
                <a:latin typeface="ＭＳ Ｐゴシック"/>
                <a:ea typeface="ＭＳ Ｐゴシック"/>
                <a:cs typeface="Osaka"/>
                <a:sym typeface="Wingdings"/>
              </a:rPr>
              <a:t>doppler</a:t>
            </a:r>
            <a:r>
              <a:rPr lang="en-US" altLang="ja-JP" sz="1600" b="1" dirty="0" smtClean="0">
                <a:solidFill>
                  <a:prstClr val="black"/>
                </a:solidFill>
                <a:latin typeface="ＭＳ Ｐゴシック"/>
                <a:ea typeface="ＭＳ Ｐゴシック"/>
                <a:cs typeface="Osaka"/>
                <a:sym typeface="Wingdings"/>
              </a:rPr>
              <a:t> system </a:t>
            </a:r>
            <a:endParaRPr lang="en-US" altLang="ja-JP" sz="1600" b="1" dirty="0" smtClean="0">
              <a:solidFill>
                <a:prstClr val="black"/>
              </a:solidFill>
              <a:latin typeface="ＭＳ Ｐゴシック"/>
              <a:ea typeface="ＭＳ Ｐゴシック"/>
              <a:cs typeface="Osaka"/>
            </a:endParaRPr>
          </a:p>
        </p:txBody>
      </p:sp>
      <p:sp>
        <p:nvSpPr>
          <p:cNvPr id="174" name="テキスト ボックス 173"/>
          <p:cNvSpPr txBox="1"/>
          <p:nvPr/>
        </p:nvSpPr>
        <p:spPr>
          <a:xfrm>
            <a:off x="4551551" y="1014616"/>
            <a:ext cx="3745436" cy="461665"/>
          </a:xfrm>
          <a:prstGeom prst="rect">
            <a:avLst/>
          </a:prstGeom>
          <a:noFill/>
        </p:spPr>
        <p:txBody>
          <a:bodyPr wrap="none" rtlCol="0">
            <a:spAutoFit/>
          </a:bodyPr>
          <a:lstStyle/>
          <a:p>
            <a:pPr fontAlgn="base">
              <a:spcBef>
                <a:spcPct val="0"/>
              </a:spcBef>
              <a:spcAft>
                <a:spcPct val="0"/>
              </a:spcAft>
            </a:pPr>
            <a:r>
              <a:rPr lang="en-US" altLang="ja-JP" sz="2400" dirty="0" smtClean="0">
                <a:solidFill>
                  <a:srgbClr val="0000FF"/>
                </a:solidFill>
                <a:latin typeface="Calibri"/>
                <a:ea typeface="Osaka"/>
                <a:cs typeface="Osaka"/>
              </a:rPr>
              <a:t>Mitigation of pitting damage</a:t>
            </a:r>
            <a:endParaRPr lang="ja-JP" altLang="en-US" sz="2400" dirty="0">
              <a:solidFill>
                <a:srgbClr val="0000FF"/>
              </a:solidFill>
              <a:latin typeface="Calibri"/>
              <a:ea typeface="Osaka"/>
              <a:cs typeface="Osaka"/>
            </a:endParaRPr>
          </a:p>
        </p:txBody>
      </p:sp>
      <p:sp>
        <p:nvSpPr>
          <p:cNvPr id="175" name="テキスト ボックス 174"/>
          <p:cNvSpPr txBox="1"/>
          <p:nvPr/>
        </p:nvSpPr>
        <p:spPr>
          <a:xfrm>
            <a:off x="608701" y="976742"/>
            <a:ext cx="2278388" cy="461665"/>
          </a:xfrm>
          <a:prstGeom prst="rect">
            <a:avLst/>
          </a:prstGeom>
          <a:noFill/>
        </p:spPr>
        <p:txBody>
          <a:bodyPr wrap="none" rtlCol="0">
            <a:spAutoFit/>
          </a:bodyPr>
          <a:lstStyle/>
          <a:p>
            <a:pPr fontAlgn="base">
              <a:spcBef>
                <a:spcPct val="0"/>
              </a:spcBef>
              <a:spcAft>
                <a:spcPct val="0"/>
              </a:spcAft>
            </a:pPr>
            <a:r>
              <a:rPr lang="en-US" altLang="ja-JP" sz="2400" dirty="0" smtClean="0">
                <a:solidFill>
                  <a:srgbClr val="0000FF"/>
                </a:solidFill>
                <a:latin typeface="Calibri"/>
                <a:ea typeface="Osaka"/>
                <a:cs typeface="Osaka"/>
              </a:rPr>
              <a:t>Robust structure</a:t>
            </a:r>
            <a:endParaRPr lang="ja-JP" altLang="en-US" sz="2400" dirty="0">
              <a:solidFill>
                <a:srgbClr val="0000FF"/>
              </a:solidFill>
              <a:latin typeface="Calibri"/>
              <a:ea typeface="Osaka"/>
              <a:cs typeface="Osaka"/>
            </a:endParaRPr>
          </a:p>
        </p:txBody>
      </p:sp>
      <p:pic>
        <p:nvPicPr>
          <p:cNvPr id="176" name="図 1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868" y="3224575"/>
            <a:ext cx="2788567" cy="2148641"/>
          </a:xfrm>
          <a:prstGeom prst="rect">
            <a:avLst/>
          </a:prstGeom>
        </p:spPr>
      </p:pic>
    </p:spTree>
    <p:extLst>
      <p:ext uri="{BB962C8B-B14F-4D97-AF65-F5344CB8AC3E}">
        <p14:creationId xmlns:p14="http://schemas.microsoft.com/office/powerpoint/2010/main" val="132309392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a:graphicFrameLocks noGrp="1"/>
          </p:cNvGraphicFramePr>
          <p:nvPr>
            <p:extLst>
              <p:ext uri="{D42A27DB-BD31-4B8C-83A1-F6EECF244321}">
                <p14:modId xmlns:p14="http://schemas.microsoft.com/office/powerpoint/2010/main" val="1580451490"/>
              </p:ext>
            </p:extLst>
          </p:nvPr>
        </p:nvGraphicFramePr>
        <p:xfrm>
          <a:off x="1021545" y="2004499"/>
          <a:ext cx="8065859" cy="4822723"/>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1259632" y="29739"/>
            <a:ext cx="6688249" cy="584776"/>
          </a:xfrm>
          <a:prstGeom prst="rect">
            <a:avLst/>
          </a:prstGeom>
          <a:noFill/>
        </p:spPr>
        <p:txBody>
          <a:bodyPr wrap="none" rtlCol="0">
            <a:spAutoFit/>
          </a:bodyPr>
          <a:lstStyle/>
          <a:p>
            <a:r>
              <a:rPr lang="en-US" altLang="ja-JP" sz="3200" b="1" dirty="0">
                <a:solidFill>
                  <a:srgbClr val="000000"/>
                </a:solidFill>
                <a:latin typeface="Calibri"/>
                <a:ea typeface="ＭＳ Ｐゴシック"/>
              </a:rPr>
              <a:t>Operation history </a:t>
            </a:r>
            <a:r>
              <a:rPr lang="en-US" altLang="ja-JP" sz="3200" b="1" dirty="0" smtClean="0">
                <a:solidFill>
                  <a:srgbClr val="000000"/>
                </a:solidFill>
                <a:latin typeface="Calibri"/>
                <a:ea typeface="ＭＳ Ｐゴシック"/>
              </a:rPr>
              <a:t>of target (#8)at MLF</a:t>
            </a:r>
            <a:endParaRPr lang="ja-JP" altLang="en-US" sz="3200" b="1" dirty="0">
              <a:solidFill>
                <a:srgbClr val="000000"/>
              </a:solidFill>
              <a:latin typeface="Calibri"/>
              <a:ea typeface="ＭＳ Ｐゴシック"/>
            </a:endParaRPr>
          </a:p>
        </p:txBody>
      </p:sp>
      <p:cxnSp>
        <p:nvCxnSpPr>
          <p:cNvPr id="5" name="直線コネクタ 4"/>
          <p:cNvCxnSpPr/>
          <p:nvPr/>
        </p:nvCxnSpPr>
        <p:spPr>
          <a:xfrm>
            <a:off x="467545" y="672406"/>
            <a:ext cx="8064896"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323528" y="908720"/>
            <a:ext cx="8241974" cy="1323439"/>
          </a:xfrm>
          <a:prstGeom prst="rect">
            <a:avLst/>
          </a:prstGeom>
        </p:spPr>
        <p:txBody>
          <a:bodyPr wrap="square">
            <a:spAutoFit/>
          </a:bodyPr>
          <a:lstStyle/>
          <a:p>
            <a:pPr marL="342900" indent="-342900">
              <a:buFont typeface="Arial" panose="020B0604020202020204" pitchFamily="34" charset="0"/>
              <a:buChar char="•"/>
            </a:pPr>
            <a:r>
              <a:rPr lang="en-US" altLang="ja-JP" sz="2000" b="1" dirty="0" smtClean="0">
                <a:solidFill>
                  <a:prstClr val="black"/>
                </a:solidFill>
                <a:latin typeface="Calibri"/>
                <a:ea typeface="ＭＳ Ｐゴシック"/>
              </a:rPr>
              <a:t>Operation of new target (#8) started from Oct. 24</a:t>
            </a:r>
            <a:r>
              <a:rPr lang="en-US" altLang="ja-JP" sz="2000" b="1" baseline="30000" dirty="0" smtClean="0">
                <a:solidFill>
                  <a:prstClr val="black"/>
                </a:solidFill>
                <a:latin typeface="Calibri"/>
                <a:ea typeface="ＭＳ Ｐゴシック"/>
              </a:rPr>
              <a:t>th</a:t>
            </a:r>
            <a:r>
              <a:rPr lang="en-US" altLang="ja-JP" sz="2000" b="1" dirty="0">
                <a:solidFill>
                  <a:prstClr val="black"/>
                </a:solidFill>
                <a:latin typeface="Calibri"/>
                <a:ea typeface="ＭＳ Ｐゴシック"/>
              </a:rPr>
              <a:t> </a:t>
            </a:r>
            <a:r>
              <a:rPr lang="en-US" altLang="ja-JP" sz="2000" b="1" dirty="0" smtClean="0">
                <a:solidFill>
                  <a:prstClr val="black"/>
                </a:solidFill>
                <a:latin typeface="Calibri"/>
                <a:ea typeface="ＭＳ Ｐゴシック"/>
              </a:rPr>
              <a:t>at a power of 300 kW</a:t>
            </a:r>
            <a:endParaRPr lang="en-US" altLang="ja-JP" sz="2000" b="1" dirty="0">
              <a:solidFill>
                <a:prstClr val="black"/>
              </a:solidFill>
              <a:latin typeface="Calibri"/>
              <a:ea typeface="ＭＳ Ｐゴシック"/>
            </a:endParaRPr>
          </a:p>
          <a:p>
            <a:pPr marL="342900" indent="-342900">
              <a:buFont typeface="Arial" panose="020B0604020202020204" pitchFamily="34" charset="0"/>
              <a:buChar char="•"/>
            </a:pPr>
            <a:r>
              <a:rPr lang="en-US" altLang="ja-JP" sz="2000" b="1" dirty="0" smtClean="0">
                <a:solidFill>
                  <a:prstClr val="black"/>
                </a:solidFill>
                <a:latin typeface="Calibri"/>
                <a:ea typeface="ＭＳ Ｐゴシック"/>
              </a:rPr>
              <a:t>Scheduled </a:t>
            </a:r>
            <a:r>
              <a:rPr lang="en-US" altLang="ja-JP" sz="2000" b="1" dirty="0">
                <a:solidFill>
                  <a:prstClr val="black"/>
                </a:solidFill>
                <a:latin typeface="Calibri"/>
                <a:ea typeface="ＭＳ Ｐゴシック"/>
              </a:rPr>
              <a:t>operation </a:t>
            </a:r>
            <a:r>
              <a:rPr lang="en-US" altLang="ja-JP" sz="2000" b="1" dirty="0" smtClean="0">
                <a:solidFill>
                  <a:prstClr val="black"/>
                </a:solidFill>
                <a:latin typeface="Calibri"/>
                <a:ea typeface="ＭＳ Ｐゴシック"/>
              </a:rPr>
              <a:t>of 120.5 days </a:t>
            </a:r>
            <a:r>
              <a:rPr lang="en-US" altLang="ja-JP" sz="2000" b="1" dirty="0">
                <a:solidFill>
                  <a:prstClr val="black"/>
                </a:solidFill>
                <a:latin typeface="Calibri"/>
                <a:ea typeface="ＭＳ Ｐゴシック"/>
              </a:rPr>
              <a:t>ended in </a:t>
            </a:r>
            <a:r>
              <a:rPr lang="en-US" altLang="ja-JP" sz="2000" b="1" dirty="0" smtClean="0">
                <a:solidFill>
                  <a:prstClr val="black"/>
                </a:solidFill>
                <a:latin typeface="Calibri"/>
                <a:ea typeface="ＭＳ Ｐゴシック"/>
              </a:rPr>
              <a:t>Dec. 22, 2017 </a:t>
            </a:r>
            <a:r>
              <a:rPr lang="en-US" altLang="ja-JP" sz="2000" b="1" dirty="0">
                <a:solidFill>
                  <a:prstClr val="black"/>
                </a:solidFill>
                <a:latin typeface="Calibri"/>
                <a:ea typeface="ＭＳ Ｐゴシック"/>
              </a:rPr>
              <a:t>with </a:t>
            </a:r>
            <a:r>
              <a:rPr lang="en-US" altLang="ja-JP" sz="2000" b="1" dirty="0" smtClean="0">
                <a:solidFill>
                  <a:prstClr val="black"/>
                </a:solidFill>
                <a:latin typeface="Calibri"/>
                <a:ea typeface="ＭＳ Ｐゴシック"/>
              </a:rPr>
              <a:t>a high </a:t>
            </a:r>
            <a:r>
              <a:rPr lang="en-US" altLang="ja-JP" sz="2000" b="1" dirty="0">
                <a:solidFill>
                  <a:prstClr val="black"/>
                </a:solidFill>
                <a:latin typeface="Calibri"/>
                <a:ea typeface="ＭＳ Ｐゴシック"/>
              </a:rPr>
              <a:t>efficiency of 92</a:t>
            </a:r>
            <a:r>
              <a:rPr lang="en-US" altLang="ja-JP" sz="2000" b="1" dirty="0" smtClean="0">
                <a:solidFill>
                  <a:prstClr val="black"/>
                </a:solidFill>
                <a:latin typeface="Calibri"/>
                <a:ea typeface="ＭＳ Ｐゴシック"/>
              </a:rPr>
              <a:t>%.</a:t>
            </a:r>
          </a:p>
          <a:p>
            <a:pPr marL="342900" indent="-342900">
              <a:buFont typeface="Arial" panose="020B0604020202020204" pitchFamily="34" charset="0"/>
              <a:buChar char="•"/>
            </a:pPr>
            <a:r>
              <a:rPr lang="en-US" altLang="ja-JP" sz="2000" b="1" dirty="0" smtClean="0">
                <a:solidFill>
                  <a:prstClr val="black"/>
                </a:solidFill>
                <a:latin typeface="Calibri"/>
                <a:ea typeface="ＭＳ Ｐゴシック"/>
              </a:rPr>
              <a:t>Beam delivery resumed from Jan. 10</a:t>
            </a:r>
            <a:r>
              <a:rPr lang="en-US" altLang="ja-JP" sz="2000" b="1" baseline="30000" dirty="0" smtClean="0">
                <a:solidFill>
                  <a:prstClr val="black"/>
                </a:solidFill>
                <a:latin typeface="Calibri"/>
                <a:ea typeface="ＭＳ Ｐゴシック"/>
              </a:rPr>
              <a:t>th</a:t>
            </a:r>
            <a:r>
              <a:rPr lang="en-US" altLang="ja-JP" sz="2000" b="1" dirty="0" smtClean="0">
                <a:solidFill>
                  <a:prstClr val="black"/>
                </a:solidFill>
                <a:latin typeface="Calibri"/>
                <a:ea typeface="ＭＳ Ｐゴシック"/>
              </a:rPr>
              <a:t>  at 400 kW.</a:t>
            </a:r>
          </a:p>
        </p:txBody>
      </p:sp>
      <p:sp>
        <p:nvSpPr>
          <p:cNvPr id="7" name="正方形/長方形 6"/>
          <p:cNvSpPr/>
          <p:nvPr/>
        </p:nvSpPr>
        <p:spPr>
          <a:xfrm rot="16200000">
            <a:off x="-436371" y="3758362"/>
            <a:ext cx="2546498" cy="369332"/>
          </a:xfrm>
          <a:prstGeom prst="rect">
            <a:avLst/>
          </a:prstGeom>
        </p:spPr>
        <p:txBody>
          <a:bodyPr wrap="square">
            <a:spAutoFit/>
          </a:bodyPr>
          <a:lstStyle/>
          <a:p>
            <a:pPr>
              <a:spcBef>
                <a:spcPts val="600"/>
              </a:spcBef>
            </a:pPr>
            <a:r>
              <a:rPr lang="en-US" altLang="ja-JP" b="1" dirty="0">
                <a:solidFill>
                  <a:prstClr val="black"/>
                </a:solidFill>
                <a:latin typeface="Arial" panose="020B0604020202020204" pitchFamily="34" charset="0"/>
                <a:ea typeface="ＭＳ Ｐゴシック"/>
                <a:cs typeface="Arial" panose="020B0604020202020204" pitchFamily="34" charset="0"/>
              </a:rPr>
              <a:t>Beam Power (kW)</a:t>
            </a:r>
          </a:p>
        </p:txBody>
      </p:sp>
      <p:sp>
        <p:nvSpPr>
          <p:cNvPr id="19" name="正方形/長方形 18"/>
          <p:cNvSpPr/>
          <p:nvPr/>
        </p:nvSpPr>
        <p:spPr>
          <a:xfrm rot="16200000">
            <a:off x="6752109" y="4044555"/>
            <a:ext cx="3118885" cy="369332"/>
          </a:xfrm>
          <a:prstGeom prst="rect">
            <a:avLst/>
          </a:prstGeom>
        </p:spPr>
        <p:txBody>
          <a:bodyPr wrap="square">
            <a:spAutoFit/>
          </a:bodyPr>
          <a:lstStyle/>
          <a:p>
            <a:pPr>
              <a:spcBef>
                <a:spcPts val="600"/>
              </a:spcBef>
            </a:pPr>
            <a:r>
              <a:rPr lang="en-US" altLang="ja-JP" b="1" dirty="0">
                <a:solidFill>
                  <a:prstClr val="black"/>
                </a:solidFill>
                <a:latin typeface="Arial" panose="020B0604020202020204" pitchFamily="34" charset="0"/>
                <a:ea typeface="ＭＳ Ｐゴシック"/>
                <a:cs typeface="Arial" panose="020B0604020202020204" pitchFamily="34" charset="0"/>
              </a:rPr>
              <a:t>Operation Efficiency   (%)</a:t>
            </a:r>
          </a:p>
        </p:txBody>
      </p:sp>
      <p:sp>
        <p:nvSpPr>
          <p:cNvPr id="8" name="正方形/長方形 7"/>
          <p:cNvSpPr/>
          <p:nvPr/>
        </p:nvSpPr>
        <p:spPr>
          <a:xfrm>
            <a:off x="856542" y="6488668"/>
            <a:ext cx="755335" cy="338554"/>
          </a:xfrm>
          <a:prstGeom prst="rect">
            <a:avLst/>
          </a:prstGeom>
        </p:spPr>
        <p:txBody>
          <a:bodyPr wrap="none">
            <a:spAutoFit/>
          </a:bodyPr>
          <a:lstStyle/>
          <a:p>
            <a:pPr defTabSz="457200"/>
            <a:r>
              <a:rPr lang="en-US" altLang="ja-JP" sz="1600" b="1" dirty="0">
                <a:solidFill>
                  <a:prstClr val="black"/>
                </a:solidFill>
                <a:latin typeface="Arial" panose="020B0604020202020204" pitchFamily="34" charset="0"/>
                <a:ea typeface="ＭＳ Ｐゴシック"/>
                <a:cs typeface="Arial" panose="020B0604020202020204" pitchFamily="34" charset="0"/>
              </a:rPr>
              <a:t>2017 </a:t>
            </a:r>
            <a:r>
              <a:rPr lang="en-US" altLang="ja-JP" sz="1600" b="1" dirty="0">
                <a:solidFill>
                  <a:srgbClr val="FF0000"/>
                </a:solidFill>
                <a:latin typeface="Arial" panose="020B0604020202020204" pitchFamily="34" charset="0"/>
                <a:ea typeface="ＭＳ Ｐゴシック"/>
                <a:cs typeface="Arial" panose="020B0604020202020204" pitchFamily="34" charset="0"/>
              </a:rPr>
              <a:t> </a:t>
            </a:r>
            <a:endParaRPr lang="ja-JP" altLang="en-US" sz="1600" dirty="0">
              <a:solidFill>
                <a:prstClr val="black"/>
              </a:solidFill>
              <a:latin typeface="Arial" panose="020B0604020202020204" pitchFamily="34" charset="0"/>
              <a:ea typeface="ＭＳ Ｐゴシック"/>
              <a:cs typeface="Arial" panose="020B0604020202020204" pitchFamily="34" charset="0"/>
            </a:endParaRPr>
          </a:p>
        </p:txBody>
      </p:sp>
      <p:sp>
        <p:nvSpPr>
          <p:cNvPr id="20" name="正方形/長方形 19"/>
          <p:cNvSpPr/>
          <p:nvPr/>
        </p:nvSpPr>
        <p:spPr>
          <a:xfrm>
            <a:off x="5964671" y="4772446"/>
            <a:ext cx="1193214" cy="107721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r>
              <a:rPr lang="en-US" altLang="ja-JP" sz="1800" b="1" dirty="0" smtClean="0">
                <a:solidFill>
                  <a:prstClr val="black"/>
                </a:solidFill>
                <a:latin typeface="ＭＳ Ｐゴシック"/>
                <a:ea typeface="ＭＳ Ｐゴシック"/>
              </a:rPr>
              <a:t>Winter outage</a:t>
            </a:r>
          </a:p>
          <a:p>
            <a:pPr defTabSz="457200"/>
            <a:r>
              <a:rPr lang="en-US" altLang="ja-JP" sz="1400" b="1" dirty="0" smtClean="0">
                <a:solidFill>
                  <a:prstClr val="black"/>
                </a:solidFill>
                <a:latin typeface="ＭＳ Ｐゴシック"/>
                <a:ea typeface="ＭＳ Ｐゴシック"/>
              </a:rPr>
              <a:t>(</a:t>
            </a:r>
            <a:r>
              <a:rPr lang="en-US" altLang="ja-JP" sz="1400" b="1" dirty="0">
                <a:solidFill>
                  <a:prstClr val="black"/>
                </a:solidFill>
                <a:latin typeface="ＭＳ Ｐゴシック"/>
                <a:ea typeface="ＭＳ Ｐゴシック"/>
              </a:rPr>
              <a:t>f</a:t>
            </a:r>
            <a:r>
              <a:rPr lang="en-US" altLang="ja-JP" sz="1400" b="1" dirty="0" smtClean="0">
                <a:solidFill>
                  <a:prstClr val="black"/>
                </a:solidFill>
                <a:latin typeface="ＭＳ Ｐゴシック"/>
                <a:ea typeface="ＭＳ Ｐゴシック"/>
              </a:rPr>
              <a:t>rom Dec. 23 to Jan. 8) </a:t>
            </a:r>
            <a:endParaRPr lang="ja-JP" altLang="en-US" sz="1400" dirty="0">
              <a:solidFill>
                <a:prstClr val="black"/>
              </a:solidFill>
              <a:latin typeface="Calibri"/>
              <a:ea typeface="ＭＳ Ｐゴシック"/>
            </a:endParaRPr>
          </a:p>
        </p:txBody>
      </p:sp>
      <p:sp>
        <p:nvSpPr>
          <p:cNvPr id="21" name="正方形/長方形 20"/>
          <p:cNvSpPr/>
          <p:nvPr/>
        </p:nvSpPr>
        <p:spPr>
          <a:xfrm>
            <a:off x="4962983" y="3267200"/>
            <a:ext cx="1637623" cy="6463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r>
              <a:rPr lang="en-US" altLang="ja-JP" sz="1800" dirty="0" smtClean="0">
                <a:solidFill>
                  <a:prstClr val="black"/>
                </a:solidFill>
                <a:latin typeface="ＭＳ Ｐゴシック"/>
                <a:ea typeface="ＭＳ Ｐゴシック"/>
              </a:rPr>
              <a:t>Daily operation</a:t>
            </a:r>
            <a:r>
              <a:rPr lang="ja-JP" altLang="en-US" sz="1800" dirty="0" smtClean="0">
                <a:solidFill>
                  <a:prstClr val="black"/>
                </a:solidFill>
                <a:latin typeface="ＭＳ Ｐゴシック"/>
                <a:ea typeface="ＭＳ Ｐゴシック"/>
              </a:rPr>
              <a:t>　</a:t>
            </a:r>
            <a:endParaRPr lang="en-US" altLang="ja-JP" sz="1800" dirty="0" smtClean="0">
              <a:solidFill>
                <a:prstClr val="black"/>
              </a:solidFill>
              <a:latin typeface="ＭＳ Ｐゴシック"/>
              <a:ea typeface="ＭＳ Ｐゴシック"/>
            </a:endParaRPr>
          </a:p>
          <a:p>
            <a:pPr defTabSz="457200"/>
            <a:r>
              <a:rPr lang="en-US" altLang="ja-JP" sz="1800" dirty="0" smtClean="0">
                <a:solidFill>
                  <a:prstClr val="black"/>
                </a:solidFill>
                <a:latin typeface="ＭＳ Ｐゴシック"/>
                <a:ea typeface="ＭＳ Ｐゴシック"/>
              </a:rPr>
              <a:t>efficiency </a:t>
            </a:r>
            <a:endParaRPr lang="ja-JP" altLang="en-US" sz="1800" dirty="0">
              <a:solidFill>
                <a:prstClr val="black"/>
              </a:solidFill>
              <a:latin typeface="Calibri"/>
              <a:ea typeface="ＭＳ Ｐゴシック"/>
            </a:endParaRPr>
          </a:p>
        </p:txBody>
      </p:sp>
      <p:sp>
        <p:nvSpPr>
          <p:cNvPr id="23" name="正方形/長方形 22"/>
          <p:cNvSpPr/>
          <p:nvPr/>
        </p:nvSpPr>
        <p:spPr>
          <a:xfrm>
            <a:off x="7082061" y="6550223"/>
            <a:ext cx="2061939" cy="307777"/>
          </a:xfrm>
          <a:prstGeom prst="rect">
            <a:avLst/>
          </a:prstGeom>
        </p:spPr>
        <p:txBody>
          <a:bodyPr wrap="square">
            <a:spAutoFit/>
          </a:bodyPr>
          <a:lstStyle/>
          <a:p>
            <a:pPr defTabSz="457200"/>
            <a:r>
              <a:rPr lang="en-US" altLang="ja-JP" sz="1400" dirty="0" smtClean="0">
                <a:solidFill>
                  <a:prstClr val="black"/>
                </a:solidFill>
                <a:latin typeface="Arial" panose="020B0604020202020204" pitchFamily="34" charset="0"/>
                <a:ea typeface="ＭＳ Ｐゴシック"/>
                <a:cs typeface="Arial" panose="020B0604020202020204" pitchFamily="34" charset="0"/>
              </a:rPr>
              <a:t>As of January 14, 2018</a:t>
            </a:r>
            <a:endParaRPr lang="ja-JP" altLang="en-US" sz="1400" dirty="0">
              <a:solidFill>
                <a:prstClr val="black"/>
              </a:solidFill>
              <a:latin typeface="Arial" panose="020B0604020202020204" pitchFamily="34" charset="0"/>
              <a:ea typeface="ＭＳ Ｐゴシック"/>
              <a:cs typeface="Arial" panose="020B0604020202020204" pitchFamily="34" charset="0"/>
            </a:endParaRPr>
          </a:p>
        </p:txBody>
      </p:sp>
      <p:sp>
        <p:nvSpPr>
          <p:cNvPr id="26" name="正方形/長方形 25"/>
          <p:cNvSpPr/>
          <p:nvPr/>
        </p:nvSpPr>
        <p:spPr>
          <a:xfrm>
            <a:off x="6377615" y="6539110"/>
            <a:ext cx="755335" cy="338554"/>
          </a:xfrm>
          <a:prstGeom prst="rect">
            <a:avLst/>
          </a:prstGeom>
        </p:spPr>
        <p:txBody>
          <a:bodyPr wrap="none">
            <a:spAutoFit/>
          </a:bodyPr>
          <a:lstStyle/>
          <a:p>
            <a:pPr defTabSz="457200"/>
            <a:r>
              <a:rPr lang="en-US" altLang="ja-JP" sz="1600" b="1" dirty="0" smtClean="0">
                <a:solidFill>
                  <a:prstClr val="black"/>
                </a:solidFill>
                <a:latin typeface="Arial" panose="020B0604020202020204" pitchFamily="34" charset="0"/>
                <a:ea typeface="ＭＳ Ｐゴシック"/>
                <a:cs typeface="Arial" panose="020B0604020202020204" pitchFamily="34" charset="0"/>
              </a:rPr>
              <a:t>2018 </a:t>
            </a:r>
            <a:r>
              <a:rPr lang="en-US" altLang="ja-JP" sz="1600" b="1" dirty="0" smtClean="0">
                <a:solidFill>
                  <a:srgbClr val="FF0000"/>
                </a:solidFill>
                <a:latin typeface="Arial" panose="020B0604020202020204" pitchFamily="34" charset="0"/>
                <a:ea typeface="ＭＳ Ｐゴシック"/>
                <a:cs typeface="Arial" panose="020B0604020202020204" pitchFamily="34" charset="0"/>
              </a:rPr>
              <a:t> </a:t>
            </a:r>
            <a:endParaRPr lang="ja-JP" altLang="en-US" sz="1600" dirty="0">
              <a:solidFill>
                <a:prstClr val="black"/>
              </a:solidFill>
              <a:latin typeface="Arial" panose="020B0604020202020204" pitchFamily="34" charset="0"/>
              <a:ea typeface="ＭＳ Ｐゴシック"/>
              <a:cs typeface="Arial" panose="020B0604020202020204" pitchFamily="34" charset="0"/>
            </a:endParaRPr>
          </a:p>
        </p:txBody>
      </p:sp>
      <p:cxnSp>
        <p:nvCxnSpPr>
          <p:cNvPr id="9" name="直線矢印コネクタ 8"/>
          <p:cNvCxnSpPr/>
          <p:nvPr/>
        </p:nvCxnSpPr>
        <p:spPr>
          <a:xfrm flipH="1" flipV="1">
            <a:off x="4638098" y="3296697"/>
            <a:ext cx="386186" cy="1839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87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角丸四角形 260"/>
          <p:cNvSpPr/>
          <p:nvPr/>
        </p:nvSpPr>
        <p:spPr>
          <a:xfrm>
            <a:off x="6525794" y="3285622"/>
            <a:ext cx="1997461" cy="556418"/>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62" name="フリーフォーム 261"/>
          <p:cNvSpPr/>
          <p:nvPr/>
        </p:nvSpPr>
        <p:spPr>
          <a:xfrm flipV="1">
            <a:off x="8260784" y="3626263"/>
            <a:ext cx="512636" cy="588830"/>
          </a:xfrm>
          <a:custGeom>
            <a:avLst/>
            <a:gdLst>
              <a:gd name="connsiteX0" fmla="*/ 118335 w 1376979"/>
              <a:gd name="connsiteY0" fmla="*/ 537882 h 957431"/>
              <a:gd name="connsiteX1" fmla="*/ 1376979 w 1376979"/>
              <a:gd name="connsiteY1" fmla="*/ 0 h 957431"/>
              <a:gd name="connsiteX2" fmla="*/ 1376979 w 1376979"/>
              <a:gd name="connsiteY2" fmla="*/ 957431 h 957431"/>
              <a:gd name="connsiteX3" fmla="*/ 0 w 1376979"/>
              <a:gd name="connsiteY3" fmla="*/ 957431 h 957431"/>
              <a:gd name="connsiteX4" fmla="*/ 118335 w 1376979"/>
              <a:gd name="connsiteY4" fmla="*/ 537882 h 95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979" h="957431">
                <a:moveTo>
                  <a:pt x="118335" y="537882"/>
                </a:moveTo>
                <a:lnTo>
                  <a:pt x="1376979" y="0"/>
                </a:lnTo>
                <a:lnTo>
                  <a:pt x="1376979" y="957431"/>
                </a:lnTo>
                <a:lnTo>
                  <a:pt x="0" y="957431"/>
                </a:lnTo>
                <a:lnTo>
                  <a:pt x="118335" y="537882"/>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63" name="フリーフォーム 262"/>
          <p:cNvSpPr/>
          <p:nvPr/>
        </p:nvSpPr>
        <p:spPr>
          <a:xfrm>
            <a:off x="8260784" y="2905577"/>
            <a:ext cx="512636" cy="588830"/>
          </a:xfrm>
          <a:custGeom>
            <a:avLst/>
            <a:gdLst>
              <a:gd name="connsiteX0" fmla="*/ 118335 w 1376979"/>
              <a:gd name="connsiteY0" fmla="*/ 537882 h 957431"/>
              <a:gd name="connsiteX1" fmla="*/ 1376979 w 1376979"/>
              <a:gd name="connsiteY1" fmla="*/ 0 h 957431"/>
              <a:gd name="connsiteX2" fmla="*/ 1376979 w 1376979"/>
              <a:gd name="connsiteY2" fmla="*/ 957431 h 957431"/>
              <a:gd name="connsiteX3" fmla="*/ 0 w 1376979"/>
              <a:gd name="connsiteY3" fmla="*/ 957431 h 957431"/>
              <a:gd name="connsiteX4" fmla="*/ 118335 w 1376979"/>
              <a:gd name="connsiteY4" fmla="*/ 537882 h 95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979" h="957431">
                <a:moveTo>
                  <a:pt x="118335" y="537882"/>
                </a:moveTo>
                <a:lnTo>
                  <a:pt x="1376979" y="0"/>
                </a:lnTo>
                <a:lnTo>
                  <a:pt x="1376979" y="957431"/>
                </a:lnTo>
                <a:lnTo>
                  <a:pt x="0" y="957431"/>
                </a:lnTo>
                <a:lnTo>
                  <a:pt x="118335" y="537882"/>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64" name="角丸四角形 263"/>
          <p:cNvSpPr/>
          <p:nvPr/>
        </p:nvSpPr>
        <p:spPr>
          <a:xfrm>
            <a:off x="6611426" y="3360549"/>
            <a:ext cx="1771429" cy="398572"/>
          </a:xfrm>
          <a:prstGeom prst="roundRect">
            <a:avLst>
              <a:gd name="adj" fmla="val 5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65" name="正方形/長方形 264"/>
          <p:cNvSpPr/>
          <p:nvPr/>
        </p:nvSpPr>
        <p:spPr>
          <a:xfrm>
            <a:off x="8701901" y="2740549"/>
            <a:ext cx="177143" cy="155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66" name="正方形/長方形 265"/>
          <p:cNvSpPr/>
          <p:nvPr/>
        </p:nvSpPr>
        <p:spPr>
          <a:xfrm>
            <a:off x="8161425" y="3227691"/>
            <a:ext cx="177143" cy="6642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67" name="正方形/長方形 266"/>
          <p:cNvSpPr/>
          <p:nvPr/>
        </p:nvSpPr>
        <p:spPr>
          <a:xfrm>
            <a:off x="7461474" y="3360335"/>
            <a:ext cx="190834" cy="403696"/>
          </a:xfrm>
          <a:prstGeom prst="rect">
            <a:avLst/>
          </a:prstGeom>
          <a:solidFill>
            <a:schemeClr val="bg1">
              <a:lumMod val="75000"/>
            </a:schemeClr>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68" name="正方形/長方形 267"/>
          <p:cNvSpPr/>
          <p:nvPr/>
        </p:nvSpPr>
        <p:spPr>
          <a:xfrm>
            <a:off x="7744721" y="3360335"/>
            <a:ext cx="330740" cy="403696"/>
          </a:xfrm>
          <a:prstGeom prst="rect">
            <a:avLst/>
          </a:prstGeom>
          <a:solidFill>
            <a:schemeClr val="bg1">
              <a:lumMod val="75000"/>
            </a:schemeClr>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grpSp>
        <p:nvGrpSpPr>
          <p:cNvPr id="269" name="グループ化 268"/>
          <p:cNvGrpSpPr/>
          <p:nvPr/>
        </p:nvGrpSpPr>
        <p:grpSpPr>
          <a:xfrm>
            <a:off x="7788174" y="3308405"/>
            <a:ext cx="102140" cy="116073"/>
            <a:chOff x="2752928" y="1429966"/>
            <a:chExt cx="184825" cy="210037"/>
          </a:xfrm>
        </p:grpSpPr>
        <p:cxnSp>
          <p:nvCxnSpPr>
            <p:cNvPr id="270" name="直線コネクタ 269"/>
            <p:cNvCxnSpPr/>
            <p:nvPr/>
          </p:nvCxnSpPr>
          <p:spPr>
            <a:xfrm>
              <a:off x="2752928" y="1429966"/>
              <a:ext cx="184825" cy="0"/>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71" name="直線コネクタ 270"/>
            <p:cNvCxnSpPr/>
            <p:nvPr/>
          </p:nvCxnSpPr>
          <p:spPr>
            <a:xfrm>
              <a:off x="2845341" y="1429966"/>
              <a:ext cx="0" cy="210037"/>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grpSp>
        <p:nvGrpSpPr>
          <p:cNvPr id="272" name="グループ化 271"/>
          <p:cNvGrpSpPr/>
          <p:nvPr/>
        </p:nvGrpSpPr>
        <p:grpSpPr>
          <a:xfrm>
            <a:off x="7939065" y="3308405"/>
            <a:ext cx="102140" cy="116073"/>
            <a:chOff x="2752928" y="1429966"/>
            <a:chExt cx="184825" cy="210037"/>
          </a:xfrm>
        </p:grpSpPr>
        <p:cxnSp>
          <p:nvCxnSpPr>
            <p:cNvPr id="273" name="直線コネクタ 272"/>
            <p:cNvCxnSpPr/>
            <p:nvPr/>
          </p:nvCxnSpPr>
          <p:spPr>
            <a:xfrm>
              <a:off x="2752928" y="1429966"/>
              <a:ext cx="184825" cy="0"/>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74" name="直線コネクタ 273"/>
            <p:cNvCxnSpPr/>
            <p:nvPr/>
          </p:nvCxnSpPr>
          <p:spPr>
            <a:xfrm>
              <a:off x="2845341" y="1429966"/>
              <a:ext cx="0" cy="210037"/>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grpSp>
        <p:nvGrpSpPr>
          <p:cNvPr id="275" name="グループ化 274"/>
          <p:cNvGrpSpPr/>
          <p:nvPr/>
        </p:nvGrpSpPr>
        <p:grpSpPr>
          <a:xfrm flipV="1">
            <a:off x="7788174" y="3697703"/>
            <a:ext cx="102140" cy="116073"/>
            <a:chOff x="2752928" y="1429966"/>
            <a:chExt cx="184825" cy="210037"/>
          </a:xfrm>
        </p:grpSpPr>
        <p:cxnSp>
          <p:nvCxnSpPr>
            <p:cNvPr id="276" name="直線コネクタ 275"/>
            <p:cNvCxnSpPr/>
            <p:nvPr/>
          </p:nvCxnSpPr>
          <p:spPr>
            <a:xfrm>
              <a:off x="2752928" y="1429966"/>
              <a:ext cx="184825" cy="0"/>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p:cNvCxnSpPr/>
            <p:nvPr/>
          </p:nvCxnSpPr>
          <p:spPr>
            <a:xfrm>
              <a:off x="2845341" y="1429966"/>
              <a:ext cx="0" cy="210037"/>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grpSp>
        <p:nvGrpSpPr>
          <p:cNvPr id="278" name="グループ化 277"/>
          <p:cNvGrpSpPr/>
          <p:nvPr/>
        </p:nvGrpSpPr>
        <p:grpSpPr>
          <a:xfrm flipV="1">
            <a:off x="7939065" y="3697703"/>
            <a:ext cx="102140" cy="116073"/>
            <a:chOff x="2752928" y="1429966"/>
            <a:chExt cx="184825" cy="210037"/>
          </a:xfrm>
        </p:grpSpPr>
        <p:cxnSp>
          <p:nvCxnSpPr>
            <p:cNvPr id="279" name="直線コネクタ 278"/>
            <p:cNvCxnSpPr/>
            <p:nvPr/>
          </p:nvCxnSpPr>
          <p:spPr>
            <a:xfrm>
              <a:off x="2752928" y="1429966"/>
              <a:ext cx="184825" cy="0"/>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80" name="直線コネクタ 279"/>
            <p:cNvCxnSpPr/>
            <p:nvPr/>
          </p:nvCxnSpPr>
          <p:spPr>
            <a:xfrm>
              <a:off x="2845341" y="1429966"/>
              <a:ext cx="0" cy="210037"/>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grpSp>
        <p:nvGrpSpPr>
          <p:cNvPr id="281" name="グループ化 280"/>
          <p:cNvGrpSpPr/>
          <p:nvPr/>
        </p:nvGrpSpPr>
        <p:grpSpPr>
          <a:xfrm>
            <a:off x="7514813" y="3308405"/>
            <a:ext cx="102140" cy="116073"/>
            <a:chOff x="2752928" y="1429966"/>
            <a:chExt cx="184825" cy="210037"/>
          </a:xfrm>
        </p:grpSpPr>
        <p:cxnSp>
          <p:nvCxnSpPr>
            <p:cNvPr id="282" name="直線コネクタ 281"/>
            <p:cNvCxnSpPr/>
            <p:nvPr/>
          </p:nvCxnSpPr>
          <p:spPr>
            <a:xfrm>
              <a:off x="2752928" y="1429966"/>
              <a:ext cx="184825" cy="0"/>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83" name="直線コネクタ 282"/>
            <p:cNvCxnSpPr/>
            <p:nvPr/>
          </p:nvCxnSpPr>
          <p:spPr>
            <a:xfrm>
              <a:off x="2845341" y="1429966"/>
              <a:ext cx="0" cy="210037"/>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grpSp>
        <p:nvGrpSpPr>
          <p:cNvPr id="284" name="グループ化 283"/>
          <p:cNvGrpSpPr/>
          <p:nvPr/>
        </p:nvGrpSpPr>
        <p:grpSpPr>
          <a:xfrm flipV="1">
            <a:off x="7514813" y="3697703"/>
            <a:ext cx="102140" cy="116073"/>
            <a:chOff x="2752928" y="1429966"/>
            <a:chExt cx="184825" cy="210037"/>
          </a:xfrm>
        </p:grpSpPr>
        <p:cxnSp>
          <p:nvCxnSpPr>
            <p:cNvPr id="285" name="直線コネクタ 284"/>
            <p:cNvCxnSpPr/>
            <p:nvPr/>
          </p:nvCxnSpPr>
          <p:spPr>
            <a:xfrm>
              <a:off x="2752928" y="1429966"/>
              <a:ext cx="184825" cy="0"/>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86" name="直線コネクタ 285"/>
            <p:cNvCxnSpPr/>
            <p:nvPr/>
          </p:nvCxnSpPr>
          <p:spPr>
            <a:xfrm>
              <a:off x="2845341" y="1429966"/>
              <a:ext cx="0" cy="210037"/>
            </a:xfrm>
            <a:prstGeom prst="line">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sp>
        <p:nvSpPr>
          <p:cNvPr id="288" name="角丸四角形 116"/>
          <p:cNvSpPr/>
          <p:nvPr/>
        </p:nvSpPr>
        <p:spPr>
          <a:xfrm>
            <a:off x="6744283" y="3449119"/>
            <a:ext cx="2244021" cy="221430"/>
          </a:xfrm>
          <a:custGeom>
            <a:avLst/>
            <a:gdLst/>
            <a:ahLst/>
            <a:cxnLst/>
            <a:rect l="l" t="t" r="r" b="b"/>
            <a:pathLst>
              <a:path w="2673250" h="221430">
                <a:moveTo>
                  <a:pt x="0" y="110714"/>
                </a:moveTo>
                <a:cubicBezTo>
                  <a:pt x="0" y="110714"/>
                  <a:pt x="0" y="110714"/>
                  <a:pt x="0" y="110715"/>
                </a:cubicBezTo>
                <a:lnTo>
                  <a:pt x="0" y="110715"/>
                </a:lnTo>
                <a:close/>
                <a:moveTo>
                  <a:pt x="110715" y="0"/>
                </a:moveTo>
                <a:lnTo>
                  <a:pt x="2673250" y="0"/>
                </a:lnTo>
                <a:lnTo>
                  <a:pt x="2673250" y="221430"/>
                </a:lnTo>
                <a:lnTo>
                  <a:pt x="110715" y="221429"/>
                </a:lnTo>
                <a:cubicBezTo>
                  <a:pt x="49569" y="221429"/>
                  <a:pt x="1" y="171860"/>
                  <a:pt x="0" y="110715"/>
                </a:cubicBezTo>
                <a:cubicBezTo>
                  <a:pt x="1" y="49569"/>
                  <a:pt x="49569" y="0"/>
                  <a:pt x="110715" y="0"/>
                </a:cubicBezTo>
                <a:close/>
              </a:path>
            </a:pathLst>
          </a:cu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89" name="正方形/長方形 288"/>
          <p:cNvSpPr/>
          <p:nvPr/>
        </p:nvSpPr>
        <p:spPr>
          <a:xfrm>
            <a:off x="8951746" y="3343578"/>
            <a:ext cx="84750" cy="428206"/>
          </a:xfrm>
          <a:prstGeom prst="rect">
            <a:avLst/>
          </a:prstGeom>
          <a:solidFill>
            <a:schemeClr val="bg1">
              <a:lumMod val="6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 name="スライド番号プレースホルダー 1"/>
          <p:cNvSpPr>
            <a:spLocks noGrp="1"/>
          </p:cNvSpPr>
          <p:nvPr>
            <p:ph type="sldNum" sz="quarter" idx="12"/>
          </p:nvPr>
        </p:nvSpPr>
        <p:spPr>
          <a:xfrm>
            <a:off x="7010400" y="6492875"/>
            <a:ext cx="2133600" cy="365125"/>
          </a:xfrm>
        </p:spPr>
        <p:txBody>
          <a:bodyPr/>
          <a:lstStyle/>
          <a:p>
            <a:fld id="{8DE814F8-CCBE-A046-815D-7A170A3520CE}" type="slidenum">
              <a:rPr lang="ja-JP" altLang="en-US" smtClean="0">
                <a:solidFill>
                  <a:prstClr val="black"/>
                </a:solidFill>
                <a:latin typeface="Calibri"/>
                <a:ea typeface="ＭＳ Ｐゴシック"/>
              </a:rPr>
              <a:pPr/>
              <a:t>8</a:t>
            </a:fld>
            <a:endParaRPr lang="ja-JP" altLang="en-US" dirty="0">
              <a:solidFill>
                <a:prstClr val="black"/>
              </a:solidFill>
              <a:latin typeface="Calibri"/>
              <a:ea typeface="ＭＳ Ｐゴシック"/>
            </a:endParaRPr>
          </a:p>
        </p:txBody>
      </p:sp>
      <p:sp>
        <p:nvSpPr>
          <p:cNvPr id="4" name="角丸四角形 3"/>
          <p:cNvSpPr/>
          <p:nvPr/>
        </p:nvSpPr>
        <p:spPr>
          <a:xfrm>
            <a:off x="571959" y="3285622"/>
            <a:ext cx="1997461" cy="556418"/>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5" name="フリーフォーム 4"/>
          <p:cNvSpPr/>
          <p:nvPr/>
        </p:nvSpPr>
        <p:spPr>
          <a:xfrm flipV="1">
            <a:off x="2306949" y="3626263"/>
            <a:ext cx="512636" cy="588830"/>
          </a:xfrm>
          <a:custGeom>
            <a:avLst/>
            <a:gdLst>
              <a:gd name="connsiteX0" fmla="*/ 118335 w 1376979"/>
              <a:gd name="connsiteY0" fmla="*/ 537882 h 957431"/>
              <a:gd name="connsiteX1" fmla="*/ 1376979 w 1376979"/>
              <a:gd name="connsiteY1" fmla="*/ 0 h 957431"/>
              <a:gd name="connsiteX2" fmla="*/ 1376979 w 1376979"/>
              <a:gd name="connsiteY2" fmla="*/ 957431 h 957431"/>
              <a:gd name="connsiteX3" fmla="*/ 0 w 1376979"/>
              <a:gd name="connsiteY3" fmla="*/ 957431 h 957431"/>
              <a:gd name="connsiteX4" fmla="*/ 118335 w 1376979"/>
              <a:gd name="connsiteY4" fmla="*/ 537882 h 95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979" h="957431">
                <a:moveTo>
                  <a:pt x="118335" y="537882"/>
                </a:moveTo>
                <a:lnTo>
                  <a:pt x="1376979" y="0"/>
                </a:lnTo>
                <a:lnTo>
                  <a:pt x="1376979" y="957431"/>
                </a:lnTo>
                <a:lnTo>
                  <a:pt x="0" y="957431"/>
                </a:lnTo>
                <a:lnTo>
                  <a:pt x="118335" y="537882"/>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6" name="フリーフォーム 5"/>
          <p:cNvSpPr/>
          <p:nvPr/>
        </p:nvSpPr>
        <p:spPr>
          <a:xfrm>
            <a:off x="2306949" y="2905577"/>
            <a:ext cx="512636" cy="588830"/>
          </a:xfrm>
          <a:custGeom>
            <a:avLst/>
            <a:gdLst>
              <a:gd name="connsiteX0" fmla="*/ 118335 w 1376979"/>
              <a:gd name="connsiteY0" fmla="*/ 537882 h 957431"/>
              <a:gd name="connsiteX1" fmla="*/ 1376979 w 1376979"/>
              <a:gd name="connsiteY1" fmla="*/ 0 h 957431"/>
              <a:gd name="connsiteX2" fmla="*/ 1376979 w 1376979"/>
              <a:gd name="connsiteY2" fmla="*/ 957431 h 957431"/>
              <a:gd name="connsiteX3" fmla="*/ 0 w 1376979"/>
              <a:gd name="connsiteY3" fmla="*/ 957431 h 957431"/>
              <a:gd name="connsiteX4" fmla="*/ 118335 w 1376979"/>
              <a:gd name="connsiteY4" fmla="*/ 537882 h 95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979" h="957431">
                <a:moveTo>
                  <a:pt x="118335" y="537882"/>
                </a:moveTo>
                <a:lnTo>
                  <a:pt x="1376979" y="0"/>
                </a:lnTo>
                <a:lnTo>
                  <a:pt x="1376979" y="957431"/>
                </a:lnTo>
                <a:lnTo>
                  <a:pt x="0" y="957431"/>
                </a:lnTo>
                <a:lnTo>
                  <a:pt x="118335" y="537882"/>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7" name="角丸四角形 6"/>
          <p:cNvSpPr/>
          <p:nvPr/>
        </p:nvSpPr>
        <p:spPr>
          <a:xfrm>
            <a:off x="657591" y="3360549"/>
            <a:ext cx="1771429" cy="398572"/>
          </a:xfrm>
          <a:prstGeom prst="roundRect">
            <a:avLst>
              <a:gd name="adj" fmla="val 5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8" name="正方形/長方形 7"/>
          <p:cNvSpPr/>
          <p:nvPr/>
        </p:nvSpPr>
        <p:spPr>
          <a:xfrm>
            <a:off x="2748066" y="2740549"/>
            <a:ext cx="177143" cy="155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cxnSp>
        <p:nvCxnSpPr>
          <p:cNvPr id="10" name="直線矢印コネクタ 9"/>
          <p:cNvCxnSpPr/>
          <p:nvPr/>
        </p:nvCxnSpPr>
        <p:spPr>
          <a:xfrm flipV="1">
            <a:off x="667386" y="3792155"/>
            <a:ext cx="120476" cy="282585"/>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2207590" y="3227691"/>
            <a:ext cx="177143" cy="6642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14" name="テキスト ボックス 13"/>
          <p:cNvSpPr txBox="1"/>
          <p:nvPr/>
        </p:nvSpPr>
        <p:spPr>
          <a:xfrm>
            <a:off x="174059" y="2902103"/>
            <a:ext cx="1056058" cy="369332"/>
          </a:xfrm>
          <a:prstGeom prst="rect">
            <a:avLst/>
          </a:prstGeom>
          <a:noFill/>
        </p:spPr>
        <p:txBody>
          <a:bodyPr wrap="none" rtlCol="0">
            <a:spAutoFit/>
          </a:bodyPr>
          <a:lstStyle/>
          <a:p>
            <a:pPr defTabSz="914391"/>
            <a:r>
              <a:rPr lang="en-US" altLang="ja-JP" dirty="0" smtClean="0">
                <a:solidFill>
                  <a:prstClr val="black"/>
                </a:solidFill>
                <a:latin typeface="Calibri"/>
                <a:ea typeface="ＭＳ Ｐゴシック"/>
              </a:rPr>
              <a:t>Hg vessel</a:t>
            </a:r>
            <a:endParaRPr lang="ja-JP" altLang="en-US" dirty="0">
              <a:solidFill>
                <a:prstClr val="black"/>
              </a:solidFill>
              <a:latin typeface="Calibri"/>
              <a:ea typeface="ＭＳ Ｐゴシック"/>
            </a:endParaRPr>
          </a:p>
        </p:txBody>
      </p:sp>
      <p:cxnSp>
        <p:nvCxnSpPr>
          <p:cNvPr id="15" name="直線コネクタ 14"/>
          <p:cNvCxnSpPr/>
          <p:nvPr/>
        </p:nvCxnSpPr>
        <p:spPr>
          <a:xfrm>
            <a:off x="517022" y="2633222"/>
            <a:ext cx="0" cy="28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379492" y="2633222"/>
            <a:ext cx="0" cy="28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522229" y="2759852"/>
            <a:ext cx="1859008"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964850" y="2487418"/>
            <a:ext cx="974947" cy="338554"/>
          </a:xfrm>
          <a:prstGeom prst="rect">
            <a:avLst/>
          </a:prstGeom>
          <a:noFill/>
        </p:spPr>
        <p:txBody>
          <a:bodyPr wrap="none" rtlCol="0">
            <a:spAutoFit/>
          </a:bodyPr>
          <a:lstStyle/>
          <a:p>
            <a:pPr defTabSz="914391"/>
            <a:r>
              <a:rPr lang="en-US" altLang="ja-JP" sz="1600" dirty="0" smtClean="0">
                <a:solidFill>
                  <a:prstClr val="black"/>
                </a:solidFill>
                <a:latin typeface="Calibri"/>
                <a:ea typeface="ＭＳ Ｐゴシック"/>
              </a:rPr>
              <a:t>1050 mm</a:t>
            </a:r>
            <a:endParaRPr lang="ja-JP" altLang="en-US" sz="1600" dirty="0">
              <a:solidFill>
                <a:prstClr val="black"/>
              </a:solidFill>
              <a:latin typeface="Calibri"/>
              <a:ea typeface="ＭＳ Ｐゴシック"/>
            </a:endParaRPr>
          </a:p>
        </p:txBody>
      </p:sp>
      <p:sp>
        <p:nvSpPr>
          <p:cNvPr id="20" name="テキスト ボックス 19"/>
          <p:cNvSpPr txBox="1"/>
          <p:nvPr/>
        </p:nvSpPr>
        <p:spPr>
          <a:xfrm>
            <a:off x="165746" y="4009644"/>
            <a:ext cx="1466748" cy="369332"/>
          </a:xfrm>
          <a:prstGeom prst="rect">
            <a:avLst/>
          </a:prstGeom>
          <a:noFill/>
        </p:spPr>
        <p:txBody>
          <a:bodyPr wrap="none" rtlCol="0">
            <a:spAutoFit/>
          </a:bodyPr>
          <a:lstStyle/>
          <a:p>
            <a:pPr defTabSz="914391"/>
            <a:r>
              <a:rPr lang="en-US" altLang="ja-JP" dirty="0" smtClean="0">
                <a:solidFill>
                  <a:prstClr val="black"/>
                </a:solidFill>
                <a:latin typeface="Calibri"/>
                <a:ea typeface="ＭＳ Ｐゴシック"/>
              </a:rPr>
              <a:t>Water shroud</a:t>
            </a:r>
            <a:endParaRPr lang="ja-JP" altLang="en-US" dirty="0">
              <a:solidFill>
                <a:prstClr val="black"/>
              </a:solidFill>
              <a:latin typeface="Calibri"/>
              <a:ea typeface="ＭＳ Ｐゴシック"/>
            </a:endParaRPr>
          </a:p>
        </p:txBody>
      </p:sp>
      <p:sp>
        <p:nvSpPr>
          <p:cNvPr id="21" name="正方形/長方形 20"/>
          <p:cNvSpPr/>
          <p:nvPr/>
        </p:nvSpPr>
        <p:spPr>
          <a:xfrm>
            <a:off x="934852" y="3360335"/>
            <a:ext cx="330740" cy="403696"/>
          </a:xfrm>
          <a:prstGeom prst="rect">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2" name="正方形/長方形 21"/>
          <p:cNvSpPr/>
          <p:nvPr/>
        </p:nvSpPr>
        <p:spPr>
          <a:xfrm>
            <a:off x="1367733" y="3360335"/>
            <a:ext cx="330740" cy="403696"/>
          </a:xfrm>
          <a:prstGeom prst="rect">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3" name="正方形/長方形 22"/>
          <p:cNvSpPr/>
          <p:nvPr/>
        </p:nvSpPr>
        <p:spPr>
          <a:xfrm>
            <a:off x="1790886" y="3360335"/>
            <a:ext cx="330740" cy="403696"/>
          </a:xfrm>
          <a:prstGeom prst="rect">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12" name="角丸四角形 116"/>
          <p:cNvSpPr/>
          <p:nvPr/>
        </p:nvSpPr>
        <p:spPr>
          <a:xfrm>
            <a:off x="790448" y="3449119"/>
            <a:ext cx="2244021" cy="221430"/>
          </a:xfrm>
          <a:custGeom>
            <a:avLst/>
            <a:gdLst/>
            <a:ahLst/>
            <a:cxnLst/>
            <a:rect l="l" t="t" r="r" b="b"/>
            <a:pathLst>
              <a:path w="2673250" h="221430">
                <a:moveTo>
                  <a:pt x="0" y="110714"/>
                </a:moveTo>
                <a:cubicBezTo>
                  <a:pt x="0" y="110714"/>
                  <a:pt x="0" y="110714"/>
                  <a:pt x="0" y="110715"/>
                </a:cubicBezTo>
                <a:lnTo>
                  <a:pt x="0" y="110715"/>
                </a:lnTo>
                <a:close/>
                <a:moveTo>
                  <a:pt x="110715" y="0"/>
                </a:moveTo>
                <a:lnTo>
                  <a:pt x="2673250" y="0"/>
                </a:lnTo>
                <a:lnTo>
                  <a:pt x="2673250" y="221430"/>
                </a:lnTo>
                <a:lnTo>
                  <a:pt x="110715" y="221429"/>
                </a:lnTo>
                <a:cubicBezTo>
                  <a:pt x="49569" y="221429"/>
                  <a:pt x="1" y="171860"/>
                  <a:pt x="0" y="110715"/>
                </a:cubicBezTo>
                <a:cubicBezTo>
                  <a:pt x="1" y="49569"/>
                  <a:pt x="49569" y="0"/>
                  <a:pt x="110715" y="0"/>
                </a:cubicBezTo>
                <a:close/>
              </a:path>
            </a:pathLst>
          </a:cu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19" name="正方形/長方形 18"/>
          <p:cNvSpPr/>
          <p:nvPr/>
        </p:nvSpPr>
        <p:spPr>
          <a:xfrm>
            <a:off x="2997911" y="3343578"/>
            <a:ext cx="84750" cy="428206"/>
          </a:xfrm>
          <a:prstGeom prst="rect">
            <a:avLst/>
          </a:prstGeom>
          <a:solidFill>
            <a:schemeClr val="bg1">
              <a:lumMod val="6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4" name="角丸四角形 23"/>
          <p:cNvSpPr/>
          <p:nvPr/>
        </p:nvSpPr>
        <p:spPr>
          <a:xfrm>
            <a:off x="3575766" y="3285622"/>
            <a:ext cx="1997461" cy="556418"/>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5" name="フリーフォーム 24"/>
          <p:cNvSpPr/>
          <p:nvPr/>
        </p:nvSpPr>
        <p:spPr>
          <a:xfrm flipV="1">
            <a:off x="5310756" y="3626263"/>
            <a:ext cx="512636" cy="588830"/>
          </a:xfrm>
          <a:custGeom>
            <a:avLst/>
            <a:gdLst>
              <a:gd name="connsiteX0" fmla="*/ 118335 w 1376979"/>
              <a:gd name="connsiteY0" fmla="*/ 537882 h 957431"/>
              <a:gd name="connsiteX1" fmla="*/ 1376979 w 1376979"/>
              <a:gd name="connsiteY1" fmla="*/ 0 h 957431"/>
              <a:gd name="connsiteX2" fmla="*/ 1376979 w 1376979"/>
              <a:gd name="connsiteY2" fmla="*/ 957431 h 957431"/>
              <a:gd name="connsiteX3" fmla="*/ 0 w 1376979"/>
              <a:gd name="connsiteY3" fmla="*/ 957431 h 957431"/>
              <a:gd name="connsiteX4" fmla="*/ 118335 w 1376979"/>
              <a:gd name="connsiteY4" fmla="*/ 537882 h 95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979" h="957431">
                <a:moveTo>
                  <a:pt x="118335" y="537882"/>
                </a:moveTo>
                <a:lnTo>
                  <a:pt x="1376979" y="0"/>
                </a:lnTo>
                <a:lnTo>
                  <a:pt x="1376979" y="957431"/>
                </a:lnTo>
                <a:lnTo>
                  <a:pt x="0" y="957431"/>
                </a:lnTo>
                <a:lnTo>
                  <a:pt x="118335" y="537882"/>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6" name="フリーフォーム 25"/>
          <p:cNvSpPr/>
          <p:nvPr/>
        </p:nvSpPr>
        <p:spPr>
          <a:xfrm>
            <a:off x="5310756" y="2905577"/>
            <a:ext cx="512636" cy="588830"/>
          </a:xfrm>
          <a:custGeom>
            <a:avLst/>
            <a:gdLst>
              <a:gd name="connsiteX0" fmla="*/ 118335 w 1376979"/>
              <a:gd name="connsiteY0" fmla="*/ 537882 h 957431"/>
              <a:gd name="connsiteX1" fmla="*/ 1376979 w 1376979"/>
              <a:gd name="connsiteY1" fmla="*/ 0 h 957431"/>
              <a:gd name="connsiteX2" fmla="*/ 1376979 w 1376979"/>
              <a:gd name="connsiteY2" fmla="*/ 957431 h 957431"/>
              <a:gd name="connsiteX3" fmla="*/ 0 w 1376979"/>
              <a:gd name="connsiteY3" fmla="*/ 957431 h 957431"/>
              <a:gd name="connsiteX4" fmla="*/ 118335 w 1376979"/>
              <a:gd name="connsiteY4" fmla="*/ 537882 h 95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979" h="957431">
                <a:moveTo>
                  <a:pt x="118335" y="537882"/>
                </a:moveTo>
                <a:lnTo>
                  <a:pt x="1376979" y="0"/>
                </a:lnTo>
                <a:lnTo>
                  <a:pt x="1376979" y="957431"/>
                </a:lnTo>
                <a:lnTo>
                  <a:pt x="0" y="957431"/>
                </a:lnTo>
                <a:lnTo>
                  <a:pt x="118335" y="537882"/>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7" name="角丸四角形 26"/>
          <p:cNvSpPr/>
          <p:nvPr/>
        </p:nvSpPr>
        <p:spPr>
          <a:xfrm>
            <a:off x="3661398" y="3360549"/>
            <a:ext cx="1771429" cy="398572"/>
          </a:xfrm>
          <a:prstGeom prst="roundRect">
            <a:avLst>
              <a:gd name="adj" fmla="val 5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8" name="正方形/長方形 27"/>
          <p:cNvSpPr/>
          <p:nvPr/>
        </p:nvSpPr>
        <p:spPr>
          <a:xfrm>
            <a:off x="5751873" y="2740549"/>
            <a:ext cx="177143" cy="155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29" name="正方形/長方形 28"/>
          <p:cNvSpPr/>
          <p:nvPr/>
        </p:nvSpPr>
        <p:spPr>
          <a:xfrm>
            <a:off x="5211397" y="3227691"/>
            <a:ext cx="177143" cy="6642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35" name="正方形/長方形 34"/>
          <p:cNvSpPr/>
          <p:nvPr/>
        </p:nvSpPr>
        <p:spPr>
          <a:xfrm>
            <a:off x="4511446" y="3360335"/>
            <a:ext cx="190834" cy="403696"/>
          </a:xfrm>
          <a:prstGeom prst="rect">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36" name="正方形/長方形 35"/>
          <p:cNvSpPr/>
          <p:nvPr/>
        </p:nvSpPr>
        <p:spPr>
          <a:xfrm>
            <a:off x="4794693" y="3360335"/>
            <a:ext cx="330740" cy="403696"/>
          </a:xfrm>
          <a:prstGeom prst="rect">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grpSp>
        <p:nvGrpSpPr>
          <p:cNvPr id="43" name="グループ化 42"/>
          <p:cNvGrpSpPr/>
          <p:nvPr/>
        </p:nvGrpSpPr>
        <p:grpSpPr>
          <a:xfrm>
            <a:off x="951643" y="3308405"/>
            <a:ext cx="102140" cy="116073"/>
            <a:chOff x="2752928" y="1429966"/>
            <a:chExt cx="184825" cy="210037"/>
          </a:xfrm>
        </p:grpSpPr>
        <p:cxnSp>
          <p:nvCxnSpPr>
            <p:cNvPr id="40" name="直線コネクタ 39"/>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5" name="グループ化 44"/>
          <p:cNvGrpSpPr/>
          <p:nvPr/>
        </p:nvGrpSpPr>
        <p:grpSpPr>
          <a:xfrm>
            <a:off x="1132712" y="3308405"/>
            <a:ext cx="102140" cy="116073"/>
            <a:chOff x="2752928" y="1429966"/>
            <a:chExt cx="184825" cy="210037"/>
          </a:xfrm>
        </p:grpSpPr>
        <p:cxnSp>
          <p:nvCxnSpPr>
            <p:cNvPr id="46" name="直線コネクタ 45"/>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8" name="グループ化 47"/>
          <p:cNvGrpSpPr/>
          <p:nvPr/>
        </p:nvGrpSpPr>
        <p:grpSpPr>
          <a:xfrm>
            <a:off x="1392245" y="3308405"/>
            <a:ext cx="102140" cy="116073"/>
            <a:chOff x="2752928" y="1429966"/>
            <a:chExt cx="184825" cy="210037"/>
          </a:xfrm>
        </p:grpSpPr>
        <p:cxnSp>
          <p:nvCxnSpPr>
            <p:cNvPr id="49" name="直線コネクタ 48"/>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1" name="グループ化 50"/>
          <p:cNvGrpSpPr/>
          <p:nvPr/>
        </p:nvGrpSpPr>
        <p:grpSpPr>
          <a:xfrm>
            <a:off x="1552189" y="3308405"/>
            <a:ext cx="102140" cy="116073"/>
            <a:chOff x="2752928" y="1429966"/>
            <a:chExt cx="184825" cy="210037"/>
          </a:xfrm>
        </p:grpSpPr>
        <p:cxnSp>
          <p:nvCxnSpPr>
            <p:cNvPr id="52" name="直線コネクタ 51"/>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直線コネクタ 52"/>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4" name="グループ化 53"/>
          <p:cNvGrpSpPr/>
          <p:nvPr/>
        </p:nvGrpSpPr>
        <p:grpSpPr>
          <a:xfrm>
            <a:off x="1823793" y="3308405"/>
            <a:ext cx="102140" cy="116073"/>
            <a:chOff x="2752928" y="1429966"/>
            <a:chExt cx="184825" cy="210037"/>
          </a:xfrm>
        </p:grpSpPr>
        <p:cxnSp>
          <p:nvCxnSpPr>
            <p:cNvPr id="55" name="直線コネクタ 54"/>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7" name="グループ化 56"/>
          <p:cNvGrpSpPr/>
          <p:nvPr/>
        </p:nvGrpSpPr>
        <p:grpSpPr>
          <a:xfrm>
            <a:off x="1974684" y="3308405"/>
            <a:ext cx="102140" cy="116073"/>
            <a:chOff x="2752928" y="1429966"/>
            <a:chExt cx="184825" cy="210037"/>
          </a:xfrm>
        </p:grpSpPr>
        <p:cxnSp>
          <p:nvCxnSpPr>
            <p:cNvPr id="58" name="直線コネクタ 57"/>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直線コネクタ 58"/>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0" name="グループ化 59"/>
          <p:cNvGrpSpPr/>
          <p:nvPr/>
        </p:nvGrpSpPr>
        <p:grpSpPr>
          <a:xfrm flipV="1">
            <a:off x="951643" y="3697703"/>
            <a:ext cx="102140" cy="116073"/>
            <a:chOff x="2752928" y="1429966"/>
            <a:chExt cx="184825" cy="210037"/>
          </a:xfrm>
        </p:grpSpPr>
        <p:cxnSp>
          <p:nvCxnSpPr>
            <p:cNvPr id="61" name="直線コネクタ 60"/>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3" name="グループ化 62"/>
          <p:cNvGrpSpPr/>
          <p:nvPr/>
        </p:nvGrpSpPr>
        <p:grpSpPr>
          <a:xfrm flipV="1">
            <a:off x="1132712" y="3697703"/>
            <a:ext cx="102140" cy="116073"/>
            <a:chOff x="2752928" y="1429966"/>
            <a:chExt cx="184825" cy="210037"/>
          </a:xfrm>
        </p:grpSpPr>
        <p:cxnSp>
          <p:nvCxnSpPr>
            <p:cNvPr id="64" name="直線コネクタ 63"/>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6" name="グループ化 65"/>
          <p:cNvGrpSpPr/>
          <p:nvPr/>
        </p:nvGrpSpPr>
        <p:grpSpPr>
          <a:xfrm flipV="1">
            <a:off x="1392245" y="3697703"/>
            <a:ext cx="102140" cy="116073"/>
            <a:chOff x="2752928" y="1429966"/>
            <a:chExt cx="184825" cy="210037"/>
          </a:xfrm>
        </p:grpSpPr>
        <p:cxnSp>
          <p:nvCxnSpPr>
            <p:cNvPr id="67" name="直線コネクタ 66"/>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直線コネクタ 67"/>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9" name="グループ化 68"/>
          <p:cNvGrpSpPr/>
          <p:nvPr/>
        </p:nvGrpSpPr>
        <p:grpSpPr>
          <a:xfrm flipV="1">
            <a:off x="1552189" y="3697703"/>
            <a:ext cx="102140" cy="116073"/>
            <a:chOff x="2752928" y="1429966"/>
            <a:chExt cx="184825" cy="210037"/>
          </a:xfrm>
        </p:grpSpPr>
        <p:cxnSp>
          <p:nvCxnSpPr>
            <p:cNvPr id="70" name="直線コネクタ 69"/>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直線コネクタ 70"/>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2" name="グループ化 71"/>
          <p:cNvGrpSpPr/>
          <p:nvPr/>
        </p:nvGrpSpPr>
        <p:grpSpPr>
          <a:xfrm flipV="1">
            <a:off x="1823793" y="3697703"/>
            <a:ext cx="102140" cy="116073"/>
            <a:chOff x="2752928" y="1429966"/>
            <a:chExt cx="184825" cy="210037"/>
          </a:xfrm>
        </p:grpSpPr>
        <p:cxnSp>
          <p:nvCxnSpPr>
            <p:cNvPr id="73" name="直線コネクタ 72"/>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直線コネクタ 73"/>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5" name="グループ化 74"/>
          <p:cNvGrpSpPr/>
          <p:nvPr/>
        </p:nvGrpSpPr>
        <p:grpSpPr>
          <a:xfrm flipV="1">
            <a:off x="1974684" y="3697703"/>
            <a:ext cx="102140" cy="116073"/>
            <a:chOff x="2752928" y="1429966"/>
            <a:chExt cx="184825" cy="210037"/>
          </a:xfrm>
        </p:grpSpPr>
        <p:cxnSp>
          <p:nvCxnSpPr>
            <p:cNvPr id="76" name="直線コネクタ 75"/>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8" name="グループ化 77"/>
          <p:cNvGrpSpPr/>
          <p:nvPr/>
        </p:nvGrpSpPr>
        <p:grpSpPr>
          <a:xfrm>
            <a:off x="4838146" y="3308405"/>
            <a:ext cx="102140" cy="116073"/>
            <a:chOff x="2752928" y="1429966"/>
            <a:chExt cx="184825" cy="210037"/>
          </a:xfrm>
        </p:grpSpPr>
        <p:cxnSp>
          <p:nvCxnSpPr>
            <p:cNvPr id="79" name="直線コネクタ 78"/>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1" name="グループ化 80"/>
          <p:cNvGrpSpPr/>
          <p:nvPr/>
        </p:nvGrpSpPr>
        <p:grpSpPr>
          <a:xfrm>
            <a:off x="4989037" y="3308405"/>
            <a:ext cx="102140" cy="116073"/>
            <a:chOff x="2752928" y="1429966"/>
            <a:chExt cx="184825" cy="210037"/>
          </a:xfrm>
        </p:grpSpPr>
        <p:cxnSp>
          <p:nvCxnSpPr>
            <p:cNvPr id="82" name="直線コネクタ 81"/>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直線コネクタ 82"/>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4" name="グループ化 83"/>
          <p:cNvGrpSpPr/>
          <p:nvPr/>
        </p:nvGrpSpPr>
        <p:grpSpPr>
          <a:xfrm flipV="1">
            <a:off x="4838146" y="3697703"/>
            <a:ext cx="102140" cy="116073"/>
            <a:chOff x="2752928" y="1429966"/>
            <a:chExt cx="184825" cy="210037"/>
          </a:xfrm>
        </p:grpSpPr>
        <p:cxnSp>
          <p:nvCxnSpPr>
            <p:cNvPr id="85" name="直線コネクタ 84"/>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7" name="グループ化 86"/>
          <p:cNvGrpSpPr/>
          <p:nvPr/>
        </p:nvGrpSpPr>
        <p:grpSpPr>
          <a:xfrm flipV="1">
            <a:off x="4989037" y="3697703"/>
            <a:ext cx="102140" cy="116073"/>
            <a:chOff x="2752928" y="1429966"/>
            <a:chExt cx="184825" cy="210037"/>
          </a:xfrm>
        </p:grpSpPr>
        <p:cxnSp>
          <p:nvCxnSpPr>
            <p:cNvPr id="88" name="直線コネクタ 87"/>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直線コネクタ 88"/>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3" name="グループ化 92"/>
          <p:cNvGrpSpPr/>
          <p:nvPr/>
        </p:nvGrpSpPr>
        <p:grpSpPr>
          <a:xfrm>
            <a:off x="4564785" y="3308405"/>
            <a:ext cx="102140" cy="116073"/>
            <a:chOff x="2752928" y="1429966"/>
            <a:chExt cx="184825" cy="210037"/>
          </a:xfrm>
        </p:grpSpPr>
        <p:cxnSp>
          <p:nvCxnSpPr>
            <p:cNvPr id="94" name="直線コネクタ 93"/>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9" name="グループ化 98"/>
          <p:cNvGrpSpPr/>
          <p:nvPr/>
        </p:nvGrpSpPr>
        <p:grpSpPr>
          <a:xfrm flipV="1">
            <a:off x="4564785" y="3697703"/>
            <a:ext cx="102140" cy="116073"/>
            <a:chOff x="2752928" y="1429966"/>
            <a:chExt cx="184825" cy="210037"/>
          </a:xfrm>
        </p:grpSpPr>
        <p:cxnSp>
          <p:nvCxnSpPr>
            <p:cNvPr id="100" name="直線コネクタ 99"/>
            <p:cNvCxnSpPr/>
            <p:nvPr/>
          </p:nvCxnSpPr>
          <p:spPr>
            <a:xfrm>
              <a:off x="2752928" y="1429966"/>
              <a:ext cx="18482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直線コネクタ 100"/>
            <p:cNvCxnSpPr/>
            <p:nvPr/>
          </p:nvCxnSpPr>
          <p:spPr>
            <a:xfrm>
              <a:off x="2845341" y="1429966"/>
              <a:ext cx="0" cy="21003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3" name="直線矢印コネクタ 12"/>
          <p:cNvCxnSpPr/>
          <p:nvPr/>
        </p:nvCxnSpPr>
        <p:spPr>
          <a:xfrm>
            <a:off x="650051" y="3230926"/>
            <a:ext cx="303356" cy="332444"/>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40" name="フリーフォーム 139"/>
          <p:cNvSpPr/>
          <p:nvPr/>
        </p:nvSpPr>
        <p:spPr>
          <a:xfrm>
            <a:off x="1591073" y="3862391"/>
            <a:ext cx="420364" cy="320690"/>
          </a:xfrm>
          <a:custGeom>
            <a:avLst/>
            <a:gdLst>
              <a:gd name="connsiteX0" fmla="*/ 0 w 420364"/>
              <a:gd name="connsiteY0" fmla="*/ 4334 h 320690"/>
              <a:gd name="connsiteX1" fmla="*/ 247018 w 420364"/>
              <a:gd name="connsiteY1" fmla="*/ 320690 h 320690"/>
              <a:gd name="connsiteX2" fmla="*/ 420364 w 420364"/>
              <a:gd name="connsiteY2" fmla="*/ 0 h 320690"/>
            </a:gdLst>
            <a:ahLst/>
            <a:cxnLst>
              <a:cxn ang="0">
                <a:pos x="connsiteX0" y="connsiteY0"/>
              </a:cxn>
              <a:cxn ang="0">
                <a:pos x="connsiteX1" y="connsiteY1"/>
              </a:cxn>
              <a:cxn ang="0">
                <a:pos x="connsiteX2" y="connsiteY2"/>
              </a:cxn>
            </a:cxnLst>
            <a:rect l="l" t="t" r="r" b="b"/>
            <a:pathLst>
              <a:path w="420364" h="320690">
                <a:moveTo>
                  <a:pt x="0" y="4334"/>
                </a:moveTo>
                <a:lnTo>
                  <a:pt x="247018" y="320690"/>
                </a:lnTo>
                <a:lnTo>
                  <a:pt x="420364" y="0"/>
                </a:lnTo>
              </a:path>
            </a:pathLst>
          </a:custGeom>
          <a:noFill/>
          <a:ln w="12700">
            <a:solidFill>
              <a:schemeClr val="tx1"/>
            </a:solidFill>
            <a:headEnd type="triangl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141" name="テキスト ボックス 140"/>
          <p:cNvSpPr txBox="1"/>
          <p:nvPr/>
        </p:nvSpPr>
        <p:spPr>
          <a:xfrm>
            <a:off x="1574148" y="4133903"/>
            <a:ext cx="651140" cy="369332"/>
          </a:xfrm>
          <a:prstGeom prst="rect">
            <a:avLst/>
          </a:prstGeom>
          <a:noFill/>
        </p:spPr>
        <p:txBody>
          <a:bodyPr wrap="none" rtlCol="0">
            <a:spAutoFit/>
          </a:bodyPr>
          <a:lstStyle/>
          <a:p>
            <a:pPr defTabSz="914391"/>
            <a:r>
              <a:rPr lang="en-US" altLang="ja-JP" dirty="0" smtClean="0">
                <a:solidFill>
                  <a:prstClr val="black"/>
                </a:solidFill>
                <a:latin typeface="Calibri"/>
                <a:ea typeface="ＭＳ Ｐゴシック"/>
              </a:rPr>
              <a:t>Bolts</a:t>
            </a:r>
            <a:endParaRPr lang="ja-JP" altLang="en-US" dirty="0">
              <a:solidFill>
                <a:prstClr val="black"/>
              </a:solidFill>
              <a:latin typeface="Calibri"/>
              <a:ea typeface="ＭＳ Ｐゴシック"/>
            </a:endParaRPr>
          </a:p>
        </p:txBody>
      </p:sp>
      <p:sp>
        <p:nvSpPr>
          <p:cNvPr id="142" name="テキスト ボックス 141"/>
          <p:cNvSpPr txBox="1"/>
          <p:nvPr/>
        </p:nvSpPr>
        <p:spPr>
          <a:xfrm>
            <a:off x="186236" y="1672698"/>
            <a:ext cx="3079497" cy="523220"/>
          </a:xfrm>
          <a:prstGeom prst="rect">
            <a:avLst/>
          </a:prstGeom>
          <a:noFill/>
        </p:spPr>
        <p:txBody>
          <a:bodyPr wrap="none" rtlCol="0">
            <a:spAutoFit/>
          </a:bodyPr>
          <a:lstStyle/>
          <a:p>
            <a:pPr defTabSz="914391"/>
            <a:r>
              <a:rPr lang="en-US" altLang="ja-JP" sz="2800" b="1" dirty="0" smtClean="0">
                <a:solidFill>
                  <a:srgbClr val="0000FF"/>
                </a:solidFill>
                <a:latin typeface="Calibri"/>
                <a:ea typeface="ＭＳ Ｐゴシック"/>
              </a:rPr>
              <a:t>1st</a:t>
            </a:r>
            <a:r>
              <a:rPr lang="ja-JP" altLang="en-US" sz="2800" b="1" dirty="0" smtClean="0">
                <a:solidFill>
                  <a:srgbClr val="0000FF"/>
                </a:solidFill>
                <a:latin typeface="Calibri"/>
                <a:ea typeface="ＭＳ Ｐゴシック"/>
              </a:rPr>
              <a:t>～</a:t>
            </a:r>
            <a:r>
              <a:rPr lang="en-US" altLang="ja-JP" sz="2800" b="1" dirty="0" smtClean="0">
                <a:solidFill>
                  <a:srgbClr val="0000FF"/>
                </a:solidFill>
                <a:latin typeface="Calibri"/>
                <a:ea typeface="ＭＳ Ｐゴシック"/>
              </a:rPr>
              <a:t>7th</a:t>
            </a:r>
            <a:r>
              <a:rPr lang="ja-JP" altLang="en-US" sz="2800" b="1" dirty="0" smtClean="0">
                <a:solidFill>
                  <a:srgbClr val="0000FF"/>
                </a:solidFill>
                <a:latin typeface="Calibri"/>
                <a:ea typeface="ＭＳ Ｐゴシック"/>
              </a:rPr>
              <a:t> </a:t>
            </a:r>
            <a:r>
              <a:rPr lang="en-US" altLang="ja-JP" sz="2800" b="1" dirty="0" smtClean="0">
                <a:solidFill>
                  <a:srgbClr val="0000FF"/>
                </a:solidFill>
                <a:latin typeface="Calibri"/>
                <a:ea typeface="ＭＳ Ｐゴシック"/>
              </a:rPr>
              <a:t>(previous)</a:t>
            </a:r>
            <a:endParaRPr lang="ja-JP" altLang="en-US" sz="2800" b="1" dirty="0">
              <a:solidFill>
                <a:srgbClr val="0000FF"/>
              </a:solidFill>
              <a:latin typeface="Calibri"/>
              <a:ea typeface="ＭＳ Ｐゴシック"/>
            </a:endParaRPr>
          </a:p>
        </p:txBody>
      </p:sp>
      <p:sp>
        <p:nvSpPr>
          <p:cNvPr id="143" name="テキスト ボックス 142"/>
          <p:cNvSpPr txBox="1"/>
          <p:nvPr/>
        </p:nvSpPr>
        <p:spPr>
          <a:xfrm>
            <a:off x="4320054" y="1672698"/>
            <a:ext cx="1897975" cy="523220"/>
          </a:xfrm>
          <a:prstGeom prst="rect">
            <a:avLst/>
          </a:prstGeom>
          <a:noFill/>
        </p:spPr>
        <p:txBody>
          <a:bodyPr wrap="none" rtlCol="0">
            <a:spAutoFit/>
          </a:bodyPr>
          <a:lstStyle/>
          <a:p>
            <a:pPr defTabSz="914391"/>
            <a:r>
              <a:rPr lang="en-US" altLang="ja-JP" sz="2800" b="1" dirty="0" smtClean="0">
                <a:solidFill>
                  <a:srgbClr val="0000FF"/>
                </a:solidFill>
                <a:latin typeface="Calibri"/>
                <a:ea typeface="ＭＳ Ｐゴシック"/>
              </a:rPr>
              <a:t>8</a:t>
            </a:r>
            <a:r>
              <a:rPr lang="en-US" altLang="ja-JP" sz="2800" b="1" baseline="30000" dirty="0" smtClean="0">
                <a:solidFill>
                  <a:srgbClr val="0000FF"/>
                </a:solidFill>
                <a:latin typeface="Calibri"/>
                <a:ea typeface="ＭＳ Ｐゴシック"/>
              </a:rPr>
              <a:t>th</a:t>
            </a:r>
            <a:r>
              <a:rPr lang="en-US" altLang="ja-JP" sz="2800" b="1" dirty="0" smtClean="0">
                <a:solidFill>
                  <a:srgbClr val="0000FF"/>
                </a:solidFill>
                <a:latin typeface="Calibri"/>
                <a:ea typeface="ＭＳ Ｐゴシック"/>
              </a:rPr>
              <a:t>(current)</a:t>
            </a:r>
            <a:endParaRPr lang="ja-JP" altLang="en-US" sz="2800" b="1" dirty="0">
              <a:solidFill>
                <a:srgbClr val="0000FF"/>
              </a:solidFill>
              <a:latin typeface="Calibri"/>
              <a:ea typeface="ＭＳ Ｐゴシック"/>
            </a:endParaRPr>
          </a:p>
        </p:txBody>
      </p:sp>
      <p:sp>
        <p:nvSpPr>
          <p:cNvPr id="144" name="テキスト ボックス 143"/>
          <p:cNvSpPr txBox="1"/>
          <p:nvPr/>
        </p:nvSpPr>
        <p:spPr>
          <a:xfrm>
            <a:off x="6850724" y="1672698"/>
            <a:ext cx="2044470" cy="523220"/>
          </a:xfrm>
          <a:prstGeom prst="rect">
            <a:avLst/>
          </a:prstGeom>
          <a:noFill/>
        </p:spPr>
        <p:txBody>
          <a:bodyPr wrap="none" rtlCol="0">
            <a:spAutoFit/>
          </a:bodyPr>
          <a:lstStyle/>
          <a:p>
            <a:pPr defTabSz="914391"/>
            <a:r>
              <a:rPr lang="en-US" altLang="ja-JP" sz="2800" b="1" dirty="0" smtClean="0">
                <a:solidFill>
                  <a:srgbClr val="0000FF"/>
                </a:solidFill>
                <a:latin typeface="Calibri"/>
                <a:ea typeface="ＭＳ Ｐゴシック"/>
              </a:rPr>
              <a:t>10th or later</a:t>
            </a:r>
            <a:endParaRPr lang="ja-JP" altLang="en-US" sz="2800" b="1" dirty="0">
              <a:solidFill>
                <a:srgbClr val="0000FF"/>
              </a:solidFill>
              <a:latin typeface="Calibri"/>
              <a:ea typeface="ＭＳ Ｐゴシック"/>
            </a:endParaRPr>
          </a:p>
        </p:txBody>
      </p:sp>
      <p:sp>
        <p:nvSpPr>
          <p:cNvPr id="145" name="テキスト ボックス 144"/>
          <p:cNvSpPr txBox="1"/>
          <p:nvPr/>
        </p:nvSpPr>
        <p:spPr>
          <a:xfrm>
            <a:off x="752518" y="404664"/>
            <a:ext cx="7497591" cy="553998"/>
          </a:xfrm>
          <a:prstGeom prst="rect">
            <a:avLst/>
          </a:prstGeom>
          <a:noFill/>
        </p:spPr>
        <p:txBody>
          <a:bodyPr wrap="none" rtlCol="0">
            <a:spAutoFit/>
          </a:bodyPr>
          <a:lstStyle/>
          <a:p>
            <a:pPr algn="ctr" defTabSz="914391">
              <a:lnSpc>
                <a:spcPct val="80000"/>
              </a:lnSpc>
            </a:pPr>
            <a:r>
              <a:rPr lang="en-US" altLang="ja-JP" sz="3600" b="1" dirty="0" smtClean="0">
                <a:solidFill>
                  <a:srgbClr val="000000"/>
                </a:solidFill>
                <a:latin typeface="Calibri"/>
                <a:ea typeface="ＭＳ Ｐゴシック"/>
              </a:rPr>
              <a:t>R</a:t>
            </a:r>
            <a:r>
              <a:rPr lang="en-US" altLang="ja-JP" sz="3600" b="1" dirty="0">
                <a:solidFill>
                  <a:srgbClr val="000000"/>
                </a:solidFill>
                <a:latin typeface="Calibri"/>
                <a:ea typeface="ＭＳ Ｐゴシック"/>
              </a:rPr>
              <a:t>&amp;D </a:t>
            </a:r>
            <a:r>
              <a:rPr lang="en-US" altLang="ja-JP" sz="3600" b="1" dirty="0" smtClean="0">
                <a:solidFill>
                  <a:srgbClr val="000000"/>
                </a:solidFill>
                <a:latin typeface="Calibri"/>
                <a:ea typeface="ＭＳ Ｐゴシック"/>
              </a:rPr>
              <a:t>for further </a:t>
            </a:r>
            <a:r>
              <a:rPr lang="en-US" altLang="ja-JP" sz="3600" b="1" dirty="0">
                <a:solidFill>
                  <a:srgbClr val="000000"/>
                </a:solidFill>
                <a:latin typeface="Calibri"/>
                <a:ea typeface="ＭＳ Ｐゴシック"/>
              </a:rPr>
              <a:t>target design upgrade </a:t>
            </a:r>
            <a:endParaRPr lang="ja-JP" altLang="en-US" sz="3600" b="1" dirty="0">
              <a:solidFill>
                <a:srgbClr val="000000"/>
              </a:solidFill>
              <a:latin typeface="Calibri"/>
              <a:ea typeface="ＭＳ Ｐゴシック"/>
            </a:endParaRPr>
          </a:p>
        </p:txBody>
      </p:sp>
      <p:sp>
        <p:nvSpPr>
          <p:cNvPr id="147" name="テキスト ボックス 146"/>
          <p:cNvSpPr txBox="1"/>
          <p:nvPr/>
        </p:nvSpPr>
        <p:spPr>
          <a:xfrm>
            <a:off x="164388" y="4582869"/>
            <a:ext cx="3438819" cy="646331"/>
          </a:xfrm>
          <a:prstGeom prst="rect">
            <a:avLst/>
          </a:prstGeom>
          <a:noFill/>
          <a:ln w="19050">
            <a:solidFill>
              <a:schemeClr val="tx1"/>
            </a:solidFill>
          </a:ln>
        </p:spPr>
        <p:txBody>
          <a:bodyPr wrap="square" rtlCol="0">
            <a:spAutoFit/>
          </a:bodyPr>
          <a:lstStyle/>
          <a:p>
            <a:pPr defTabSz="914391">
              <a:tabLst>
                <a:tab pos="808038" algn="l"/>
              </a:tabLst>
            </a:pPr>
            <a:r>
              <a:rPr lang="en-US" altLang="ja-JP" dirty="0" smtClean="0">
                <a:solidFill>
                  <a:prstClr val="black"/>
                </a:solidFill>
                <a:latin typeface="Calibri"/>
                <a:ea typeface="ＭＳ Ｐゴシック"/>
              </a:rPr>
              <a:t>Many welds incl. diffusion bonding</a:t>
            </a:r>
            <a:r>
              <a:rPr lang="en-US" altLang="ja-JP" dirty="0">
                <a:solidFill>
                  <a:prstClr val="black"/>
                </a:solidFill>
                <a:latin typeface="Calibri"/>
                <a:ea typeface="ＭＳ Ｐゴシック"/>
              </a:rPr>
              <a:t> </a:t>
            </a:r>
            <a:r>
              <a:rPr lang="en-US" altLang="ja-JP" dirty="0" smtClean="0">
                <a:solidFill>
                  <a:prstClr val="black"/>
                </a:solidFill>
                <a:latin typeface="Calibri"/>
                <a:ea typeface="ＭＳ Ｐゴシック"/>
              </a:rPr>
              <a:t>with constraints between vessels</a:t>
            </a:r>
            <a:endParaRPr lang="ja-JP" altLang="en-US" dirty="0">
              <a:solidFill>
                <a:prstClr val="black"/>
              </a:solidFill>
              <a:latin typeface="Calibri"/>
              <a:ea typeface="ＭＳ Ｐゴシック"/>
            </a:endParaRPr>
          </a:p>
        </p:txBody>
      </p:sp>
      <p:sp>
        <p:nvSpPr>
          <p:cNvPr id="148" name="正方形/長方形 147"/>
          <p:cNvSpPr/>
          <p:nvPr/>
        </p:nvSpPr>
        <p:spPr>
          <a:xfrm>
            <a:off x="4114094" y="3360335"/>
            <a:ext cx="281813" cy="403696"/>
          </a:xfrm>
          <a:prstGeom prst="rect">
            <a:avLst/>
          </a:prstGeom>
          <a:solidFill>
            <a:schemeClr val="tx1">
              <a:lumMod val="50000"/>
              <a:lumOff val="5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37" name="角丸四角形 116"/>
          <p:cNvSpPr/>
          <p:nvPr/>
        </p:nvSpPr>
        <p:spPr>
          <a:xfrm>
            <a:off x="3794255" y="3449119"/>
            <a:ext cx="2244021" cy="221430"/>
          </a:xfrm>
          <a:custGeom>
            <a:avLst/>
            <a:gdLst/>
            <a:ahLst/>
            <a:cxnLst/>
            <a:rect l="l" t="t" r="r" b="b"/>
            <a:pathLst>
              <a:path w="2673250" h="221430">
                <a:moveTo>
                  <a:pt x="0" y="110714"/>
                </a:moveTo>
                <a:cubicBezTo>
                  <a:pt x="0" y="110714"/>
                  <a:pt x="0" y="110714"/>
                  <a:pt x="0" y="110715"/>
                </a:cubicBezTo>
                <a:lnTo>
                  <a:pt x="0" y="110715"/>
                </a:lnTo>
                <a:close/>
                <a:moveTo>
                  <a:pt x="110715" y="0"/>
                </a:moveTo>
                <a:lnTo>
                  <a:pt x="2673250" y="0"/>
                </a:lnTo>
                <a:lnTo>
                  <a:pt x="2673250" y="221430"/>
                </a:lnTo>
                <a:lnTo>
                  <a:pt x="110715" y="221429"/>
                </a:lnTo>
                <a:cubicBezTo>
                  <a:pt x="49569" y="221429"/>
                  <a:pt x="1" y="171860"/>
                  <a:pt x="0" y="110715"/>
                </a:cubicBezTo>
                <a:cubicBezTo>
                  <a:pt x="1" y="49569"/>
                  <a:pt x="49569" y="0"/>
                  <a:pt x="110715" y="0"/>
                </a:cubicBezTo>
                <a:close/>
              </a:path>
            </a:pathLst>
          </a:cu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38" name="正方形/長方形 37"/>
          <p:cNvSpPr/>
          <p:nvPr/>
        </p:nvSpPr>
        <p:spPr>
          <a:xfrm>
            <a:off x="6001718" y="3343578"/>
            <a:ext cx="84750" cy="428206"/>
          </a:xfrm>
          <a:prstGeom prst="rect">
            <a:avLst/>
          </a:prstGeom>
          <a:solidFill>
            <a:schemeClr val="bg1">
              <a:lumMod val="6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149" name="左中かっこ 148"/>
          <p:cNvSpPr/>
          <p:nvPr/>
        </p:nvSpPr>
        <p:spPr>
          <a:xfrm rot="16200000">
            <a:off x="4728373" y="3642364"/>
            <a:ext cx="220434" cy="704708"/>
          </a:xfrm>
          <a:prstGeom prst="leftBrace">
            <a:avLst/>
          </a:prstGeom>
          <a:ln>
            <a:solidFill>
              <a:srgbClr val="3333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391"/>
            <a:endParaRPr lang="ja-JP" altLang="en-US">
              <a:solidFill>
                <a:prstClr val="black"/>
              </a:solidFill>
              <a:latin typeface="Calibri"/>
              <a:ea typeface="ＭＳ Ｐゴシック"/>
            </a:endParaRPr>
          </a:p>
        </p:txBody>
      </p:sp>
      <p:sp>
        <p:nvSpPr>
          <p:cNvPr id="150" name="テキスト ボックス 149"/>
          <p:cNvSpPr txBox="1"/>
          <p:nvPr/>
        </p:nvSpPr>
        <p:spPr>
          <a:xfrm>
            <a:off x="3222878" y="2456879"/>
            <a:ext cx="2699324" cy="579646"/>
          </a:xfrm>
          <a:prstGeom prst="rect">
            <a:avLst/>
          </a:prstGeom>
          <a:noFill/>
        </p:spPr>
        <p:txBody>
          <a:bodyPr wrap="square" rtlCol="0">
            <a:spAutoFit/>
          </a:bodyPr>
          <a:lstStyle/>
          <a:p>
            <a:pPr defTabSz="914391">
              <a:lnSpc>
                <a:spcPts val="1900"/>
              </a:lnSpc>
            </a:pPr>
            <a:r>
              <a:rPr lang="en-US" altLang="ja-JP" dirty="0" smtClean="0">
                <a:solidFill>
                  <a:srgbClr val="FF0000"/>
                </a:solidFill>
                <a:latin typeface="Calibri"/>
                <a:ea typeface="ＭＳ Ｐゴシック"/>
              </a:rPr>
              <a:t>Monolithic structure </a:t>
            </a:r>
            <a:r>
              <a:rPr lang="en-US" altLang="ja-JP" dirty="0" smtClean="0">
                <a:solidFill>
                  <a:prstClr val="black"/>
                </a:solidFill>
                <a:latin typeface="Calibri"/>
                <a:ea typeface="ＭＳ Ｐゴシック"/>
              </a:rPr>
              <a:t>of water shroud &amp; Hg vessel</a:t>
            </a:r>
            <a:endParaRPr lang="ja-JP" altLang="en-US" dirty="0">
              <a:solidFill>
                <a:prstClr val="black"/>
              </a:solidFill>
              <a:latin typeface="Calibri"/>
              <a:ea typeface="ＭＳ Ｐゴシック"/>
            </a:endParaRPr>
          </a:p>
        </p:txBody>
      </p:sp>
      <p:sp>
        <p:nvSpPr>
          <p:cNvPr id="151" name="左中かっこ 150"/>
          <p:cNvSpPr/>
          <p:nvPr/>
        </p:nvSpPr>
        <p:spPr>
          <a:xfrm rot="5400000" flipV="1">
            <a:off x="4057094" y="2827506"/>
            <a:ext cx="244552" cy="577118"/>
          </a:xfrm>
          <a:prstGeom prst="leftBrace">
            <a:avLst/>
          </a:prstGeom>
          <a:ln>
            <a:solidFill>
              <a:srgbClr val="3333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391"/>
            <a:endParaRPr lang="ja-JP" altLang="en-US">
              <a:solidFill>
                <a:prstClr val="black"/>
              </a:solidFill>
              <a:latin typeface="Calibri"/>
              <a:ea typeface="ＭＳ Ｐゴシック"/>
            </a:endParaRPr>
          </a:p>
        </p:txBody>
      </p:sp>
      <p:sp>
        <p:nvSpPr>
          <p:cNvPr id="152" name="テキスト ボックス 151"/>
          <p:cNvSpPr txBox="1"/>
          <p:nvPr/>
        </p:nvSpPr>
        <p:spPr>
          <a:xfrm>
            <a:off x="3721052" y="4065417"/>
            <a:ext cx="2091449" cy="579646"/>
          </a:xfrm>
          <a:prstGeom prst="rect">
            <a:avLst/>
          </a:prstGeom>
          <a:noFill/>
        </p:spPr>
        <p:txBody>
          <a:bodyPr wrap="square" rtlCol="0">
            <a:spAutoFit/>
          </a:bodyPr>
          <a:lstStyle/>
          <a:p>
            <a:pPr defTabSz="914391">
              <a:lnSpc>
                <a:spcPts val="1900"/>
              </a:lnSpc>
            </a:pPr>
            <a:r>
              <a:rPr lang="en-US" altLang="ja-JP" dirty="0" smtClean="0">
                <a:solidFill>
                  <a:srgbClr val="FF0000"/>
                </a:solidFill>
                <a:latin typeface="Calibri"/>
                <a:ea typeface="ＭＳ Ｐゴシック"/>
              </a:rPr>
              <a:t>Monolithic structure </a:t>
            </a:r>
            <a:r>
              <a:rPr lang="en-US" altLang="ja-JP" dirty="0" smtClean="0">
                <a:solidFill>
                  <a:prstClr val="black"/>
                </a:solidFill>
                <a:latin typeface="Calibri"/>
                <a:ea typeface="ＭＳ Ｐゴシック"/>
              </a:rPr>
              <a:t>of water shroud</a:t>
            </a:r>
            <a:endParaRPr lang="ja-JP" altLang="en-US" dirty="0">
              <a:solidFill>
                <a:prstClr val="black"/>
              </a:solidFill>
              <a:latin typeface="Calibri"/>
              <a:ea typeface="ＭＳ Ｐゴシック"/>
            </a:endParaRPr>
          </a:p>
        </p:txBody>
      </p:sp>
      <p:sp>
        <p:nvSpPr>
          <p:cNvPr id="153" name="テキスト ボックス 152"/>
          <p:cNvSpPr txBox="1"/>
          <p:nvPr/>
        </p:nvSpPr>
        <p:spPr>
          <a:xfrm>
            <a:off x="4084858" y="4582869"/>
            <a:ext cx="1986584" cy="646331"/>
          </a:xfrm>
          <a:prstGeom prst="rect">
            <a:avLst/>
          </a:prstGeom>
          <a:noFill/>
          <a:ln w="19050">
            <a:solidFill>
              <a:schemeClr val="tx1"/>
            </a:solidFill>
          </a:ln>
        </p:spPr>
        <p:txBody>
          <a:bodyPr wrap="square" rtlCol="0">
            <a:spAutoFit/>
          </a:bodyPr>
          <a:lstStyle/>
          <a:p>
            <a:pPr defTabSz="914391">
              <a:tabLst>
                <a:tab pos="808038" algn="l"/>
              </a:tabLst>
            </a:pPr>
            <a:r>
              <a:rPr lang="en-US" altLang="ja-JP" dirty="0" smtClean="0">
                <a:solidFill>
                  <a:prstClr val="black"/>
                </a:solidFill>
                <a:latin typeface="Calibri"/>
                <a:ea typeface="ＭＳ Ｐゴシック"/>
              </a:rPr>
              <a:t>Much fewer welds</a:t>
            </a:r>
            <a:r>
              <a:rPr lang="en-US" altLang="ja-JP" dirty="0">
                <a:solidFill>
                  <a:prstClr val="black"/>
                </a:solidFill>
                <a:latin typeface="Calibri"/>
                <a:ea typeface="ＭＳ Ｐゴシック"/>
              </a:rPr>
              <a:t> </a:t>
            </a:r>
            <a:r>
              <a:rPr lang="en-US" altLang="ja-JP" dirty="0" smtClean="0">
                <a:solidFill>
                  <a:prstClr val="black"/>
                </a:solidFill>
                <a:latin typeface="Calibri"/>
                <a:ea typeface="ＭＳ Ｐゴシック"/>
              </a:rPr>
              <a:t>with constraints</a:t>
            </a:r>
            <a:endParaRPr lang="ja-JP" altLang="en-US" dirty="0">
              <a:solidFill>
                <a:prstClr val="black"/>
              </a:solidFill>
              <a:latin typeface="Calibri"/>
              <a:ea typeface="ＭＳ Ｐゴシック"/>
            </a:endParaRPr>
          </a:p>
        </p:txBody>
      </p:sp>
      <p:sp>
        <p:nvSpPr>
          <p:cNvPr id="154" name="テキスト ボックス 153"/>
          <p:cNvSpPr txBox="1"/>
          <p:nvPr/>
        </p:nvSpPr>
        <p:spPr>
          <a:xfrm>
            <a:off x="6831103" y="4582869"/>
            <a:ext cx="1797197" cy="646331"/>
          </a:xfrm>
          <a:prstGeom prst="rect">
            <a:avLst/>
          </a:prstGeom>
          <a:noFill/>
          <a:ln w="19050">
            <a:solidFill>
              <a:schemeClr val="tx1"/>
            </a:solidFill>
          </a:ln>
        </p:spPr>
        <p:txBody>
          <a:bodyPr wrap="square" rtlCol="0">
            <a:spAutoFit/>
          </a:bodyPr>
          <a:lstStyle/>
          <a:p>
            <a:pPr defTabSz="914391">
              <a:tabLst>
                <a:tab pos="808038" algn="l"/>
              </a:tabLst>
            </a:pPr>
            <a:r>
              <a:rPr lang="en-US" altLang="ja-JP" dirty="0" smtClean="0">
                <a:solidFill>
                  <a:prstClr val="black"/>
                </a:solidFill>
                <a:latin typeface="Calibri"/>
                <a:ea typeface="ＭＳ Ｐゴシック"/>
              </a:rPr>
              <a:t>Few welds with no constraints</a:t>
            </a:r>
            <a:endParaRPr lang="ja-JP" altLang="en-US" dirty="0">
              <a:solidFill>
                <a:prstClr val="black"/>
              </a:solidFill>
              <a:latin typeface="Calibri"/>
              <a:ea typeface="ＭＳ Ｐゴシック"/>
            </a:endParaRPr>
          </a:p>
        </p:txBody>
      </p:sp>
      <p:sp>
        <p:nvSpPr>
          <p:cNvPr id="155" name="右矢印 154"/>
          <p:cNvSpPr/>
          <p:nvPr/>
        </p:nvSpPr>
        <p:spPr>
          <a:xfrm>
            <a:off x="1189440" y="1412825"/>
            <a:ext cx="6772940" cy="350875"/>
          </a:xfrm>
          <a:prstGeom prst="rightArrow">
            <a:avLst>
              <a:gd name="adj1" fmla="val 50000"/>
              <a:gd name="adj2" fmla="val 184210"/>
            </a:avLst>
          </a:prstGeom>
          <a:solidFill>
            <a:schemeClr val="accent6">
              <a:lumMod val="40000"/>
              <a:lumOff val="6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156" name="テキスト ボックス 155"/>
          <p:cNvSpPr txBox="1"/>
          <p:nvPr/>
        </p:nvSpPr>
        <p:spPr>
          <a:xfrm>
            <a:off x="251520" y="5373216"/>
            <a:ext cx="8679771" cy="1190070"/>
          </a:xfrm>
          <a:prstGeom prst="rect">
            <a:avLst/>
          </a:prstGeom>
          <a:noFill/>
          <a:ln w="28575">
            <a:solidFill>
              <a:schemeClr val="tx1"/>
            </a:solidFill>
          </a:ln>
        </p:spPr>
        <p:txBody>
          <a:bodyPr wrap="square" rtlCol="0">
            <a:spAutoFit/>
          </a:bodyPr>
          <a:lstStyle/>
          <a:p>
            <a:pPr marL="342900" indent="-342900" defTabSz="914391">
              <a:buFont typeface="Wingdings" panose="05000000000000000000" pitchFamily="2" charset="2"/>
              <a:buChar char="l"/>
            </a:pPr>
            <a:r>
              <a:rPr lang="en-US" altLang="ja-JP" sz="1600" b="1" dirty="0" smtClean="0">
                <a:solidFill>
                  <a:prstClr val="black"/>
                </a:solidFill>
                <a:latin typeface="Calibri"/>
                <a:ea typeface="ＭＳ Ｐゴシック"/>
              </a:rPr>
              <a:t>8th</a:t>
            </a:r>
            <a:r>
              <a:rPr lang="en-US" altLang="ja-JP" sz="1600" dirty="0" smtClean="0">
                <a:solidFill>
                  <a:prstClr val="black"/>
                </a:solidFill>
                <a:latin typeface="Calibri"/>
                <a:ea typeface="ＭＳ Ｐゴシック"/>
              </a:rPr>
              <a:t> </a:t>
            </a:r>
          </a:p>
          <a:p>
            <a:pPr marL="627063" lvl="1" indent="-342900" defTabSz="914391">
              <a:lnSpc>
                <a:spcPts val="2400"/>
              </a:lnSpc>
              <a:buFont typeface="Wingdings" panose="05000000000000000000" pitchFamily="2" charset="2"/>
              <a:buChar char="Ø"/>
            </a:pPr>
            <a:r>
              <a:rPr lang="en-US" altLang="ja-JP" sz="1600" dirty="0" smtClean="0">
                <a:solidFill>
                  <a:prstClr val="black"/>
                </a:solidFill>
                <a:latin typeface="Calibri"/>
                <a:ea typeface="ＭＳ Ｐゴシック"/>
              </a:rPr>
              <a:t>Increasing structural robustness and keeping stable beam operation are the first priority.</a:t>
            </a:r>
          </a:p>
          <a:p>
            <a:pPr marL="342900" indent="-342900" defTabSz="914391">
              <a:buFont typeface="Wingdings" panose="05000000000000000000" pitchFamily="2" charset="2"/>
              <a:buChar char="l"/>
            </a:pPr>
            <a:r>
              <a:rPr lang="en-US" altLang="ja-JP" sz="1600" b="1" dirty="0" smtClean="0">
                <a:solidFill>
                  <a:prstClr val="black"/>
                </a:solidFill>
                <a:latin typeface="Calibri"/>
                <a:ea typeface="ＭＳ Ｐゴシック"/>
              </a:rPr>
              <a:t>Constraint-free type</a:t>
            </a:r>
            <a:endParaRPr lang="en-US" altLang="ja-JP" sz="1600" dirty="0" smtClean="0">
              <a:solidFill>
                <a:prstClr val="black"/>
              </a:solidFill>
              <a:latin typeface="Calibri"/>
              <a:ea typeface="ＭＳ Ｐゴシック"/>
            </a:endParaRPr>
          </a:p>
          <a:p>
            <a:pPr marL="622300" lvl="1" indent="-360363" defTabSz="914391">
              <a:lnSpc>
                <a:spcPts val="2400"/>
              </a:lnSpc>
              <a:buFont typeface="Wingdings" panose="05000000000000000000" pitchFamily="2" charset="2"/>
              <a:buChar char="Ø"/>
            </a:pPr>
            <a:r>
              <a:rPr lang="en-US" altLang="ja-JP" sz="1600" dirty="0">
                <a:solidFill>
                  <a:prstClr val="black"/>
                </a:solidFill>
                <a:latin typeface="Calibri"/>
                <a:ea typeface="ＭＳ Ｐゴシック"/>
              </a:rPr>
              <a:t>Further R&amp;D for the fabrication technique to keep the helium layer of 3 mm gap is needed.</a:t>
            </a:r>
          </a:p>
        </p:txBody>
      </p:sp>
      <p:sp>
        <p:nvSpPr>
          <p:cNvPr id="157" name="テキスト ボックス 156"/>
          <p:cNvSpPr txBox="1"/>
          <p:nvPr/>
        </p:nvSpPr>
        <p:spPr>
          <a:xfrm>
            <a:off x="6380416" y="2676684"/>
            <a:ext cx="2118536" cy="461665"/>
          </a:xfrm>
          <a:prstGeom prst="rect">
            <a:avLst/>
          </a:prstGeom>
          <a:noFill/>
        </p:spPr>
        <p:txBody>
          <a:bodyPr wrap="square" rtlCol="0">
            <a:spAutoFit/>
          </a:bodyPr>
          <a:lstStyle/>
          <a:p>
            <a:pPr defTabSz="914391"/>
            <a:r>
              <a:rPr lang="en-US" altLang="ja-JP" sz="2400" dirty="0">
                <a:solidFill>
                  <a:srgbClr val="0000FF"/>
                </a:solidFill>
                <a:latin typeface="Calibri"/>
                <a:ea typeface="ＭＳ Ｐゴシック"/>
              </a:rPr>
              <a:t>C</a:t>
            </a:r>
            <a:r>
              <a:rPr lang="en-US" altLang="ja-JP" sz="2400" dirty="0" smtClean="0">
                <a:solidFill>
                  <a:srgbClr val="0000FF"/>
                </a:solidFill>
                <a:latin typeface="Calibri"/>
                <a:ea typeface="ＭＳ Ｐゴシック"/>
              </a:rPr>
              <a:t>onstraint-free</a:t>
            </a:r>
            <a:endParaRPr lang="ja-JP" altLang="en-US" sz="2400" dirty="0">
              <a:solidFill>
                <a:srgbClr val="0000FF"/>
              </a:solidFill>
              <a:latin typeface="Calibri"/>
              <a:ea typeface="ＭＳ Ｐゴシック"/>
            </a:endParaRPr>
          </a:p>
        </p:txBody>
      </p:sp>
      <p:cxnSp>
        <p:nvCxnSpPr>
          <p:cNvPr id="113" name="直線コネクタ 112"/>
          <p:cNvCxnSpPr/>
          <p:nvPr/>
        </p:nvCxnSpPr>
        <p:spPr>
          <a:xfrm>
            <a:off x="179512" y="1196752"/>
            <a:ext cx="8842786"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sp>
        <p:nvSpPr>
          <p:cNvPr id="114" name="テキスト ボックス 113"/>
          <p:cNvSpPr txBox="1"/>
          <p:nvPr/>
        </p:nvSpPr>
        <p:spPr>
          <a:xfrm>
            <a:off x="6860381" y="2120089"/>
            <a:ext cx="2016866" cy="579646"/>
          </a:xfrm>
          <a:prstGeom prst="rect">
            <a:avLst/>
          </a:prstGeom>
          <a:solidFill>
            <a:srgbClr val="CCFF99"/>
          </a:solidFill>
        </p:spPr>
        <p:txBody>
          <a:bodyPr wrap="square" rtlCol="0">
            <a:spAutoFit/>
          </a:bodyPr>
          <a:lstStyle/>
          <a:p>
            <a:pPr defTabSz="914391">
              <a:lnSpc>
                <a:spcPts val="1900"/>
              </a:lnSpc>
            </a:pPr>
            <a:r>
              <a:rPr lang="en-US" altLang="ja-JP" dirty="0" smtClean="0">
                <a:solidFill>
                  <a:prstClr val="black"/>
                </a:solidFill>
                <a:latin typeface="Calibri"/>
                <a:ea typeface="ＭＳ Ｐゴシック"/>
              </a:rPr>
              <a:t>Final goal for high power operation</a:t>
            </a:r>
            <a:endParaRPr lang="ja-JP" altLang="en-US" dirty="0">
              <a:solidFill>
                <a:prstClr val="black"/>
              </a:solidFill>
              <a:latin typeface="Calibri"/>
              <a:ea typeface="ＭＳ Ｐゴシック"/>
            </a:endParaRPr>
          </a:p>
        </p:txBody>
      </p:sp>
      <p:sp>
        <p:nvSpPr>
          <p:cNvPr id="115" name="テキスト ボックス 114"/>
          <p:cNvSpPr txBox="1"/>
          <p:nvPr/>
        </p:nvSpPr>
        <p:spPr>
          <a:xfrm>
            <a:off x="3662153" y="2130138"/>
            <a:ext cx="2049863" cy="335989"/>
          </a:xfrm>
          <a:prstGeom prst="rect">
            <a:avLst/>
          </a:prstGeom>
          <a:solidFill>
            <a:srgbClr val="CCFF99"/>
          </a:solidFill>
        </p:spPr>
        <p:txBody>
          <a:bodyPr wrap="square" rtlCol="0">
            <a:spAutoFit/>
          </a:bodyPr>
          <a:lstStyle/>
          <a:p>
            <a:pPr defTabSz="914391">
              <a:lnSpc>
                <a:spcPts val="1900"/>
              </a:lnSpc>
            </a:pPr>
            <a:r>
              <a:rPr lang="en-US" altLang="ja-JP" dirty="0" smtClean="0">
                <a:solidFill>
                  <a:prstClr val="black"/>
                </a:solidFill>
                <a:latin typeface="Calibri"/>
                <a:ea typeface="ＭＳ Ｐゴシック"/>
              </a:rPr>
              <a:t>Improved structure</a:t>
            </a:r>
            <a:endParaRPr lang="ja-JP" altLang="en-US" dirty="0">
              <a:solidFill>
                <a:prstClr val="black"/>
              </a:solidFill>
              <a:latin typeface="Calibri"/>
              <a:ea typeface="ＭＳ Ｐゴシック"/>
            </a:endParaRPr>
          </a:p>
        </p:txBody>
      </p:sp>
      <p:sp>
        <p:nvSpPr>
          <p:cNvPr id="116" name="テキスト ボックス 115"/>
          <p:cNvSpPr txBox="1"/>
          <p:nvPr/>
        </p:nvSpPr>
        <p:spPr>
          <a:xfrm>
            <a:off x="346197" y="2160284"/>
            <a:ext cx="2692959" cy="335989"/>
          </a:xfrm>
          <a:prstGeom prst="rect">
            <a:avLst/>
          </a:prstGeom>
          <a:solidFill>
            <a:srgbClr val="CCFF99"/>
          </a:solidFill>
        </p:spPr>
        <p:txBody>
          <a:bodyPr wrap="square" rtlCol="0">
            <a:spAutoFit/>
          </a:bodyPr>
          <a:lstStyle/>
          <a:p>
            <a:pPr defTabSz="914391">
              <a:lnSpc>
                <a:spcPts val="1900"/>
              </a:lnSpc>
            </a:pPr>
            <a:r>
              <a:rPr lang="en-US" altLang="ja-JP" dirty="0" smtClean="0">
                <a:solidFill>
                  <a:prstClr val="black"/>
                </a:solidFill>
                <a:latin typeface="Calibri"/>
                <a:ea typeface="ＭＳ Ｐゴシック"/>
              </a:rPr>
              <a:t>Failed at 500kW operation</a:t>
            </a:r>
            <a:endParaRPr lang="ja-JP" altLang="en-US" dirty="0">
              <a:solidFill>
                <a:prstClr val="black"/>
              </a:solidFill>
              <a:latin typeface="Calibri"/>
              <a:ea typeface="ＭＳ Ｐゴシック"/>
            </a:endParaRPr>
          </a:p>
        </p:txBody>
      </p:sp>
      <p:cxnSp>
        <p:nvCxnSpPr>
          <p:cNvPr id="117" name="直線矢印コネクタ 116"/>
          <p:cNvCxnSpPr/>
          <p:nvPr/>
        </p:nvCxnSpPr>
        <p:spPr>
          <a:xfrm flipV="1">
            <a:off x="6809769" y="3722581"/>
            <a:ext cx="120476" cy="282585"/>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8" name="テキスト ボックス 117"/>
          <p:cNvSpPr txBox="1"/>
          <p:nvPr/>
        </p:nvSpPr>
        <p:spPr>
          <a:xfrm>
            <a:off x="6328007" y="3979827"/>
            <a:ext cx="1365374" cy="369332"/>
          </a:xfrm>
          <a:prstGeom prst="rect">
            <a:avLst/>
          </a:prstGeom>
          <a:noFill/>
        </p:spPr>
        <p:txBody>
          <a:bodyPr wrap="none" rtlCol="0">
            <a:spAutoFit/>
          </a:bodyPr>
          <a:lstStyle/>
          <a:p>
            <a:pPr defTabSz="914391"/>
            <a:r>
              <a:rPr lang="en-US" altLang="ja-JP" dirty="0" smtClean="0">
                <a:solidFill>
                  <a:prstClr val="black"/>
                </a:solidFill>
                <a:latin typeface="Calibri"/>
                <a:ea typeface="ＭＳ Ｐゴシック"/>
              </a:rPr>
              <a:t>Helium layer</a:t>
            </a:r>
            <a:endParaRPr lang="ja-JP" altLang="en-US" dirty="0">
              <a:solidFill>
                <a:prstClr val="black"/>
              </a:solidFill>
              <a:latin typeface="Calibri"/>
              <a:ea typeface="ＭＳ Ｐゴシック"/>
            </a:endParaRPr>
          </a:p>
        </p:txBody>
      </p:sp>
    </p:spTree>
    <p:extLst>
      <p:ext uri="{BB962C8B-B14F-4D97-AF65-F5344CB8AC3E}">
        <p14:creationId xmlns:p14="http://schemas.microsoft.com/office/powerpoint/2010/main" val="155138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 name="表 133"/>
          <p:cNvGraphicFramePr>
            <a:graphicFrameLocks noGrp="1"/>
          </p:cNvGraphicFramePr>
          <p:nvPr>
            <p:extLst>
              <p:ext uri="{D42A27DB-BD31-4B8C-83A1-F6EECF244321}">
                <p14:modId xmlns:p14="http://schemas.microsoft.com/office/powerpoint/2010/main" val="2002699365"/>
              </p:ext>
            </p:extLst>
          </p:nvPr>
        </p:nvGraphicFramePr>
        <p:xfrm>
          <a:off x="1057275" y="620688"/>
          <a:ext cx="7600960" cy="3225924"/>
        </p:xfrm>
        <a:graphic>
          <a:graphicData uri="http://schemas.openxmlformats.org/drawingml/2006/table">
            <a:tbl>
              <a:tblPr firstRow="1" bandRow="1">
                <a:tableStyleId>{5940675A-B579-460E-94D1-54222C63F5DA}</a:tableStyleId>
              </a:tblPr>
              <a:tblGrid>
                <a:gridCol w="380048">
                  <a:extLst>
                    <a:ext uri="{9D8B030D-6E8A-4147-A177-3AD203B41FA5}">
                      <a16:colId xmlns:a16="http://schemas.microsoft.com/office/drawing/2014/main" val="20000"/>
                    </a:ext>
                  </a:extLst>
                </a:gridCol>
                <a:gridCol w="380048">
                  <a:extLst>
                    <a:ext uri="{9D8B030D-6E8A-4147-A177-3AD203B41FA5}">
                      <a16:colId xmlns:a16="http://schemas.microsoft.com/office/drawing/2014/main" val="20001"/>
                    </a:ext>
                  </a:extLst>
                </a:gridCol>
                <a:gridCol w="380048">
                  <a:extLst>
                    <a:ext uri="{9D8B030D-6E8A-4147-A177-3AD203B41FA5}">
                      <a16:colId xmlns:a16="http://schemas.microsoft.com/office/drawing/2014/main" val="20002"/>
                    </a:ext>
                  </a:extLst>
                </a:gridCol>
                <a:gridCol w="380048">
                  <a:extLst>
                    <a:ext uri="{9D8B030D-6E8A-4147-A177-3AD203B41FA5}">
                      <a16:colId xmlns:a16="http://schemas.microsoft.com/office/drawing/2014/main" val="20003"/>
                    </a:ext>
                  </a:extLst>
                </a:gridCol>
                <a:gridCol w="380048">
                  <a:extLst>
                    <a:ext uri="{9D8B030D-6E8A-4147-A177-3AD203B41FA5}">
                      <a16:colId xmlns:a16="http://schemas.microsoft.com/office/drawing/2014/main" val="20004"/>
                    </a:ext>
                  </a:extLst>
                </a:gridCol>
                <a:gridCol w="380048">
                  <a:extLst>
                    <a:ext uri="{9D8B030D-6E8A-4147-A177-3AD203B41FA5}">
                      <a16:colId xmlns:a16="http://schemas.microsoft.com/office/drawing/2014/main" val="20005"/>
                    </a:ext>
                  </a:extLst>
                </a:gridCol>
                <a:gridCol w="380048">
                  <a:extLst>
                    <a:ext uri="{9D8B030D-6E8A-4147-A177-3AD203B41FA5}">
                      <a16:colId xmlns:a16="http://schemas.microsoft.com/office/drawing/2014/main" val="20006"/>
                    </a:ext>
                  </a:extLst>
                </a:gridCol>
                <a:gridCol w="380048">
                  <a:extLst>
                    <a:ext uri="{9D8B030D-6E8A-4147-A177-3AD203B41FA5}">
                      <a16:colId xmlns:a16="http://schemas.microsoft.com/office/drawing/2014/main" val="20007"/>
                    </a:ext>
                  </a:extLst>
                </a:gridCol>
                <a:gridCol w="380048">
                  <a:extLst>
                    <a:ext uri="{9D8B030D-6E8A-4147-A177-3AD203B41FA5}">
                      <a16:colId xmlns:a16="http://schemas.microsoft.com/office/drawing/2014/main" val="20008"/>
                    </a:ext>
                  </a:extLst>
                </a:gridCol>
                <a:gridCol w="380048">
                  <a:extLst>
                    <a:ext uri="{9D8B030D-6E8A-4147-A177-3AD203B41FA5}">
                      <a16:colId xmlns:a16="http://schemas.microsoft.com/office/drawing/2014/main" val="20009"/>
                    </a:ext>
                  </a:extLst>
                </a:gridCol>
                <a:gridCol w="380048">
                  <a:extLst>
                    <a:ext uri="{9D8B030D-6E8A-4147-A177-3AD203B41FA5}">
                      <a16:colId xmlns:a16="http://schemas.microsoft.com/office/drawing/2014/main" val="20010"/>
                    </a:ext>
                  </a:extLst>
                </a:gridCol>
                <a:gridCol w="380048">
                  <a:extLst>
                    <a:ext uri="{9D8B030D-6E8A-4147-A177-3AD203B41FA5}">
                      <a16:colId xmlns:a16="http://schemas.microsoft.com/office/drawing/2014/main" val="20011"/>
                    </a:ext>
                  </a:extLst>
                </a:gridCol>
                <a:gridCol w="380048">
                  <a:extLst>
                    <a:ext uri="{9D8B030D-6E8A-4147-A177-3AD203B41FA5}">
                      <a16:colId xmlns:a16="http://schemas.microsoft.com/office/drawing/2014/main" val="20012"/>
                    </a:ext>
                  </a:extLst>
                </a:gridCol>
                <a:gridCol w="380048">
                  <a:extLst>
                    <a:ext uri="{9D8B030D-6E8A-4147-A177-3AD203B41FA5}">
                      <a16:colId xmlns:a16="http://schemas.microsoft.com/office/drawing/2014/main" val="20013"/>
                    </a:ext>
                  </a:extLst>
                </a:gridCol>
                <a:gridCol w="380048">
                  <a:extLst>
                    <a:ext uri="{9D8B030D-6E8A-4147-A177-3AD203B41FA5}">
                      <a16:colId xmlns:a16="http://schemas.microsoft.com/office/drawing/2014/main" val="20014"/>
                    </a:ext>
                  </a:extLst>
                </a:gridCol>
                <a:gridCol w="380048">
                  <a:extLst>
                    <a:ext uri="{9D8B030D-6E8A-4147-A177-3AD203B41FA5}">
                      <a16:colId xmlns:a16="http://schemas.microsoft.com/office/drawing/2014/main" val="20015"/>
                    </a:ext>
                  </a:extLst>
                </a:gridCol>
                <a:gridCol w="380048">
                  <a:extLst>
                    <a:ext uri="{9D8B030D-6E8A-4147-A177-3AD203B41FA5}">
                      <a16:colId xmlns:a16="http://schemas.microsoft.com/office/drawing/2014/main" val="20016"/>
                    </a:ext>
                  </a:extLst>
                </a:gridCol>
                <a:gridCol w="380048">
                  <a:extLst>
                    <a:ext uri="{9D8B030D-6E8A-4147-A177-3AD203B41FA5}">
                      <a16:colId xmlns:a16="http://schemas.microsoft.com/office/drawing/2014/main" val="20017"/>
                    </a:ext>
                  </a:extLst>
                </a:gridCol>
                <a:gridCol w="380048">
                  <a:extLst>
                    <a:ext uri="{9D8B030D-6E8A-4147-A177-3AD203B41FA5}">
                      <a16:colId xmlns:a16="http://schemas.microsoft.com/office/drawing/2014/main" val="20018"/>
                    </a:ext>
                  </a:extLst>
                </a:gridCol>
                <a:gridCol w="380048">
                  <a:extLst>
                    <a:ext uri="{9D8B030D-6E8A-4147-A177-3AD203B41FA5}">
                      <a16:colId xmlns:a16="http://schemas.microsoft.com/office/drawing/2014/main" val="20019"/>
                    </a:ext>
                  </a:extLst>
                </a:gridCol>
              </a:tblGrid>
              <a:tr h="324000">
                <a:tc>
                  <a:txBody>
                    <a:bodyPr/>
                    <a:lstStyle/>
                    <a:p>
                      <a:endParaRPr kumimoji="1" lang="ja-JP" altLang="en-US" sz="1200"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24000">
                <a:tc>
                  <a:txBody>
                    <a:bodyPr/>
                    <a:lstStyle/>
                    <a:p>
                      <a:endParaRPr kumimoji="1" lang="ja-JP" altLang="en-US" sz="1200"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324000">
                <a:tc>
                  <a:txBody>
                    <a:bodyPr/>
                    <a:lstStyle/>
                    <a:p>
                      <a:endParaRPr kumimoji="1" lang="ja-JP" altLang="en-US" sz="1200"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324000">
                <a:tc>
                  <a:txBody>
                    <a:bodyPr/>
                    <a:lstStyle/>
                    <a:p>
                      <a:endParaRPr kumimoji="1" lang="ja-JP" altLang="en-US" sz="1200"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309924">
                <a:tc>
                  <a:txBody>
                    <a:bodyPr/>
                    <a:lstStyle/>
                    <a:p>
                      <a:endParaRPr kumimoji="1" lang="ja-JP" altLang="en-US" sz="1200"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324000">
                <a:tc>
                  <a:txBody>
                    <a:bodyPr/>
                    <a:lstStyle/>
                    <a:p>
                      <a:endParaRPr kumimoji="1" lang="ja-JP" altLang="en-US" sz="1200"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5"/>
                  </a:ext>
                </a:extLst>
              </a:tr>
              <a:tr h="324000">
                <a:tc>
                  <a:txBody>
                    <a:bodyPr/>
                    <a:lstStyle/>
                    <a:p>
                      <a:endParaRPr kumimoji="1" lang="ja-JP" altLang="en-US" sz="1200"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6">
                        <a:lumMod val="40000"/>
                        <a:lumOff val="60000"/>
                      </a:schemeClr>
                    </a:solidFill>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6"/>
                  </a:ext>
                </a:extLst>
              </a:tr>
              <a:tr h="324000">
                <a:tc>
                  <a:txBody>
                    <a:bodyPr/>
                    <a:lstStyle/>
                    <a:p>
                      <a:endParaRPr kumimoji="1" lang="ja-JP" altLang="en-US" sz="1200"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7"/>
                  </a:ext>
                </a:extLst>
              </a:tr>
              <a:tr h="324000">
                <a:tc>
                  <a:txBody>
                    <a:bodyPr/>
                    <a:lstStyle/>
                    <a:p>
                      <a:endParaRPr kumimoji="1" lang="ja-JP" altLang="en-US" sz="1200"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8"/>
                  </a:ext>
                </a:extLst>
              </a:tr>
              <a:tr h="324000">
                <a:tc>
                  <a:txBody>
                    <a:bodyPr/>
                    <a:lstStyle/>
                    <a:p>
                      <a:endParaRPr kumimoji="1" lang="ja-JP" altLang="en-US" sz="1200"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cxnSp>
        <p:nvCxnSpPr>
          <p:cNvPr id="6" name="直線矢印コネクタ 5"/>
          <p:cNvCxnSpPr/>
          <p:nvPr/>
        </p:nvCxnSpPr>
        <p:spPr>
          <a:xfrm flipH="1" flipV="1">
            <a:off x="1879600" y="3535680"/>
            <a:ext cx="604855" cy="1214140"/>
          </a:xfrm>
          <a:prstGeom prst="straightConnector1">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H="1" flipV="1">
            <a:off x="3670186" y="3413760"/>
            <a:ext cx="940112" cy="1245265"/>
          </a:xfrm>
          <a:prstGeom prst="straightConnector1">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a:cxnSpLocks/>
          </p:cNvCxnSpPr>
          <p:nvPr/>
        </p:nvCxnSpPr>
        <p:spPr>
          <a:xfrm flipH="1" flipV="1">
            <a:off x="6604848" y="1690167"/>
            <a:ext cx="1122786" cy="3036257"/>
          </a:xfrm>
          <a:prstGeom prst="straightConnector1">
            <a:avLst/>
          </a:prstGeom>
          <a:ln w="28575">
            <a:solidFill>
              <a:schemeClr val="tx1"/>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9" name="グループ化 29"/>
          <p:cNvGrpSpPr/>
          <p:nvPr/>
        </p:nvGrpSpPr>
        <p:grpSpPr>
          <a:xfrm>
            <a:off x="6154470" y="4385510"/>
            <a:ext cx="3019701" cy="1849120"/>
            <a:chOff x="6725924" y="4734560"/>
            <a:chExt cx="3271342" cy="1849120"/>
          </a:xfrm>
        </p:grpSpPr>
        <p:sp>
          <p:nvSpPr>
            <p:cNvPr id="10" name="角丸四角形 9"/>
            <p:cNvSpPr/>
            <p:nvPr/>
          </p:nvSpPr>
          <p:spPr>
            <a:xfrm>
              <a:off x="6725924" y="4734560"/>
              <a:ext cx="3140943" cy="18491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1" name="右矢印 10"/>
            <p:cNvSpPr/>
            <p:nvPr/>
          </p:nvSpPr>
          <p:spPr>
            <a:xfrm>
              <a:off x="6959128" y="5552676"/>
              <a:ext cx="260040" cy="192749"/>
            </a:xfrm>
            <a:prstGeom prst="rightArrow">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13" name="グループ化 181"/>
            <p:cNvGrpSpPr/>
            <p:nvPr/>
          </p:nvGrpSpPr>
          <p:grpSpPr>
            <a:xfrm>
              <a:off x="6793930" y="4892990"/>
              <a:ext cx="3112071" cy="1603562"/>
              <a:chOff x="4420403" y="5012602"/>
              <a:chExt cx="3717202" cy="1915370"/>
            </a:xfrm>
          </p:grpSpPr>
          <p:sp>
            <p:nvSpPr>
              <p:cNvPr id="18" name="Freeform 1"/>
              <p:cNvSpPr>
                <a:spLocks/>
              </p:cNvSpPr>
              <p:nvPr/>
            </p:nvSpPr>
            <p:spPr bwMode="auto">
              <a:xfrm>
                <a:off x="4998529" y="5276433"/>
                <a:ext cx="2841598" cy="1134074"/>
              </a:xfrm>
              <a:custGeom>
                <a:avLst/>
                <a:gdLst/>
                <a:ahLst/>
                <a:cxnLst/>
                <a:rect l="l" t="t" r="r" b="b"/>
                <a:pathLst>
                  <a:path w="2841598" h="1134074">
                    <a:moveTo>
                      <a:pt x="2841598" y="0"/>
                    </a:moveTo>
                    <a:lnTo>
                      <a:pt x="2841598" y="384109"/>
                    </a:lnTo>
                    <a:lnTo>
                      <a:pt x="2213305" y="380400"/>
                    </a:lnTo>
                    <a:cubicBezTo>
                      <a:pt x="2213305" y="504789"/>
                      <a:pt x="2213443" y="629231"/>
                      <a:pt x="2213443" y="753620"/>
                    </a:cubicBezTo>
                    <a:lnTo>
                      <a:pt x="2841598" y="755109"/>
                    </a:lnTo>
                    <a:lnTo>
                      <a:pt x="2841598" y="1134074"/>
                    </a:lnTo>
                    <a:lnTo>
                      <a:pt x="1110262" y="1132505"/>
                    </a:lnTo>
                    <a:lnTo>
                      <a:pt x="76332" y="912988"/>
                    </a:lnTo>
                    <a:cubicBezTo>
                      <a:pt x="76281" y="912969"/>
                      <a:pt x="4184" y="886853"/>
                      <a:pt x="1288" y="832544"/>
                    </a:cubicBezTo>
                    <a:cubicBezTo>
                      <a:pt x="-1610" y="778268"/>
                      <a:pt x="1288" y="314535"/>
                      <a:pt x="1288" y="314535"/>
                    </a:cubicBezTo>
                    <a:cubicBezTo>
                      <a:pt x="1285" y="314513"/>
                      <a:pt x="-7664" y="251759"/>
                      <a:pt x="84471" y="226906"/>
                    </a:cubicBezTo>
                    <a:cubicBezTo>
                      <a:pt x="176759" y="202102"/>
                      <a:pt x="1107227" y="1411"/>
                      <a:pt x="1107227" y="1411"/>
                    </a:cubicBezTo>
                    <a:close/>
                  </a:path>
                </a:pathLst>
              </a:custGeom>
              <a:solidFill>
                <a:srgbClr val="66CCFF"/>
              </a:solidFill>
              <a:ln w="38100" cap="flat">
                <a:solidFill>
                  <a:srgbClr val="4C4C4C"/>
                </a:solidFill>
                <a:prstDash val="solid"/>
                <a:miter lim="800000"/>
                <a:headEnd type="none" w="med" len="med"/>
                <a:tailEnd type="none" w="med" len="med"/>
              </a:ln>
            </p:spPr>
            <p:txBody>
              <a:bodyPr lIns="0" tIns="0" rIns="0" bIns="0"/>
              <a:lstStyle/>
              <a:p>
                <a:endParaRPr lang="ja-JP" altLang="en-US">
                  <a:solidFill>
                    <a:prstClr val="black"/>
                  </a:solidFill>
                  <a:latin typeface="Calibri"/>
                  <a:ea typeface="ＭＳ Ｐゴシック"/>
                </a:endParaRPr>
              </a:p>
            </p:txBody>
          </p:sp>
          <p:sp>
            <p:nvSpPr>
              <p:cNvPr id="19" name="Freeform 3"/>
              <p:cNvSpPr>
                <a:spLocks/>
              </p:cNvSpPr>
              <p:nvPr/>
            </p:nvSpPr>
            <p:spPr bwMode="auto">
              <a:xfrm>
                <a:off x="5250997" y="5465912"/>
                <a:ext cx="2445051" cy="163883"/>
              </a:xfrm>
              <a:custGeom>
                <a:avLst/>
                <a:gdLst>
                  <a:gd name="T0" fmla="*/ 0 w 21600"/>
                  <a:gd name="T1" fmla="*/ 21600 h 21600"/>
                  <a:gd name="T2" fmla="*/ 9829 w 21600"/>
                  <a:gd name="T3" fmla="*/ 2959 h 21600"/>
                  <a:gd name="T4" fmla="*/ 21600 w 21600"/>
                  <a:gd name="T5" fmla="*/ 0 h 21600"/>
                </a:gdLst>
                <a:ahLst/>
                <a:cxnLst>
                  <a:cxn ang="0">
                    <a:pos x="T0" y="T1"/>
                  </a:cxn>
                  <a:cxn ang="0">
                    <a:pos x="T2" y="T3"/>
                  </a:cxn>
                  <a:cxn ang="0">
                    <a:pos x="T4" y="T5"/>
                  </a:cxn>
                </a:cxnLst>
                <a:rect l="0" t="0" r="r" b="b"/>
                <a:pathLst>
                  <a:path w="21600" h="21600">
                    <a:moveTo>
                      <a:pt x="0" y="21600"/>
                    </a:moveTo>
                    <a:lnTo>
                      <a:pt x="9829" y="2959"/>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20" name="Freeform 4"/>
              <p:cNvSpPr>
                <a:spLocks/>
              </p:cNvSpPr>
              <p:nvPr/>
            </p:nvSpPr>
            <p:spPr bwMode="auto">
              <a:xfrm rot="10800000" flipH="1">
                <a:off x="5253792" y="6054402"/>
                <a:ext cx="816880" cy="108945"/>
              </a:xfrm>
              <a:custGeom>
                <a:avLst/>
                <a:gdLst>
                  <a:gd name="T0" fmla="*/ 0 w 21600"/>
                  <a:gd name="T1" fmla="*/ 21600 h 21600"/>
                  <a:gd name="T2" fmla="*/ 9829 w 21600"/>
                  <a:gd name="T3" fmla="*/ 2959 h 21600"/>
                  <a:gd name="T4" fmla="*/ 21600 w 21600"/>
                  <a:gd name="T5" fmla="*/ 0 h 21600"/>
                  <a:gd name="connsiteX0" fmla="*/ 0 w 9829"/>
                  <a:gd name="connsiteY0" fmla="*/ 18641 h 18641"/>
                  <a:gd name="connsiteX1" fmla="*/ 9829 w 9829"/>
                  <a:gd name="connsiteY1" fmla="*/ 0 h 18641"/>
                  <a:gd name="connsiteX0" fmla="*/ 0 w 7341"/>
                  <a:gd name="connsiteY0" fmla="*/ 7670 h 7670"/>
                  <a:gd name="connsiteX1" fmla="*/ 7341 w 7341"/>
                  <a:gd name="connsiteY1" fmla="*/ 0 h 7670"/>
                </a:gdLst>
                <a:ahLst/>
                <a:cxnLst>
                  <a:cxn ang="0">
                    <a:pos x="connsiteX0" y="connsiteY0"/>
                  </a:cxn>
                  <a:cxn ang="0">
                    <a:pos x="connsiteX1" y="connsiteY1"/>
                  </a:cxn>
                </a:cxnLst>
                <a:rect l="l" t="t" r="r" b="b"/>
                <a:pathLst>
                  <a:path w="7341" h="7670">
                    <a:moveTo>
                      <a:pt x="0" y="7670"/>
                    </a:moveTo>
                    <a:lnTo>
                      <a:pt x="7341"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21" name="Freeform 5"/>
              <p:cNvSpPr>
                <a:spLocks/>
              </p:cNvSpPr>
              <p:nvPr/>
            </p:nvSpPr>
            <p:spPr bwMode="auto">
              <a:xfrm>
                <a:off x="5767020" y="5532024"/>
                <a:ext cx="1931823" cy="93116"/>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22" name="Freeform 6"/>
              <p:cNvSpPr>
                <a:spLocks/>
              </p:cNvSpPr>
              <p:nvPr/>
            </p:nvSpPr>
            <p:spPr bwMode="auto">
              <a:xfrm rot="10800000" flipH="1">
                <a:off x="5765157" y="6054402"/>
                <a:ext cx="1930892" cy="93116"/>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23" name="Line 7"/>
              <p:cNvSpPr>
                <a:spLocks noChangeShapeType="1"/>
              </p:cNvSpPr>
              <p:nvPr/>
            </p:nvSpPr>
            <p:spPr bwMode="auto">
              <a:xfrm>
                <a:off x="6369666" y="6056265"/>
                <a:ext cx="1315205" cy="34453"/>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24" name="Line 8"/>
              <p:cNvSpPr>
                <a:spLocks noChangeShapeType="1"/>
              </p:cNvSpPr>
              <p:nvPr/>
            </p:nvSpPr>
            <p:spPr bwMode="auto">
              <a:xfrm rot="10800000" flipH="1">
                <a:off x="6373392" y="5589756"/>
                <a:ext cx="1315205" cy="33522"/>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25" name="Line 37"/>
              <p:cNvSpPr>
                <a:spLocks noChangeShapeType="1"/>
              </p:cNvSpPr>
              <p:nvPr/>
            </p:nvSpPr>
            <p:spPr bwMode="auto">
              <a:xfrm rot="10800000" flipH="1">
                <a:off x="7041168" y="6285777"/>
                <a:ext cx="483960"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26" name="Line 38"/>
              <p:cNvSpPr>
                <a:spLocks noChangeShapeType="1"/>
              </p:cNvSpPr>
              <p:nvPr/>
            </p:nvSpPr>
            <p:spPr bwMode="auto">
              <a:xfrm rot="10800000">
                <a:off x="6773094" y="5385143"/>
                <a:ext cx="482994"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27" name="Line 39"/>
              <p:cNvSpPr>
                <a:spLocks noChangeShapeType="1"/>
              </p:cNvSpPr>
              <p:nvPr/>
            </p:nvSpPr>
            <p:spPr bwMode="auto">
              <a:xfrm flipH="1">
                <a:off x="5739488" y="5385143"/>
                <a:ext cx="504246" cy="84042"/>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28" name="Line 40"/>
              <p:cNvSpPr>
                <a:spLocks noChangeShapeType="1"/>
              </p:cNvSpPr>
              <p:nvPr/>
            </p:nvSpPr>
            <p:spPr bwMode="auto">
              <a:xfrm>
                <a:off x="5579426" y="6160579"/>
                <a:ext cx="320690" cy="60417"/>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29" name="Freeform 9"/>
              <p:cNvSpPr>
                <a:spLocks/>
              </p:cNvSpPr>
              <p:nvPr/>
            </p:nvSpPr>
            <p:spPr bwMode="auto">
              <a:xfrm>
                <a:off x="6160097" y="6104552"/>
                <a:ext cx="224479" cy="303463"/>
              </a:xfrm>
              <a:custGeom>
                <a:avLst/>
                <a:gdLst>
                  <a:gd name="T0" fmla="*/ 491 w 21600"/>
                  <a:gd name="T1" fmla="*/ 21450 h 21600"/>
                  <a:gd name="T2" fmla="*/ 0 w 21600"/>
                  <a:gd name="T3" fmla="*/ 0 h 21600"/>
                  <a:gd name="T4" fmla="*/ 21467 w 21600"/>
                  <a:gd name="T5" fmla="*/ 3186 h 21600"/>
                  <a:gd name="T6" fmla="*/ 21600 w 21600"/>
                  <a:gd name="T7" fmla="*/ 21600 h 21600"/>
                  <a:gd name="T8" fmla="*/ 491 w 21600"/>
                  <a:gd name="T9" fmla="*/ 21450 h 21600"/>
                  <a:gd name="T10" fmla="*/ 491 w 21600"/>
                  <a:gd name="T11" fmla="*/ 21450 h 21600"/>
                  <a:gd name="connsiteX0" fmla="*/ 491 w 21600"/>
                  <a:gd name="connsiteY0" fmla="*/ 23099 h 23100"/>
                  <a:gd name="connsiteX1" fmla="*/ 0 w 21600"/>
                  <a:gd name="connsiteY1" fmla="*/ 0 h 23100"/>
                  <a:gd name="connsiteX2" fmla="*/ 21467 w 21600"/>
                  <a:gd name="connsiteY2" fmla="*/ 3186 h 23100"/>
                  <a:gd name="connsiteX3" fmla="*/ 21600 w 21600"/>
                  <a:gd name="connsiteY3" fmla="*/ 21600 h 23100"/>
                  <a:gd name="connsiteX4" fmla="*/ 491 w 21600"/>
                  <a:gd name="connsiteY4" fmla="*/ 23099 h 23100"/>
                  <a:gd name="connsiteX5" fmla="*/ 491 w 21600"/>
                  <a:gd name="connsiteY5" fmla="*/ 21450 h 23100"/>
                  <a:gd name="connsiteX0" fmla="*/ 491 w 21600"/>
                  <a:gd name="connsiteY0" fmla="*/ 23099 h 23796"/>
                  <a:gd name="connsiteX1" fmla="*/ 0 w 21600"/>
                  <a:gd name="connsiteY1" fmla="*/ 0 h 23796"/>
                  <a:gd name="connsiteX2" fmla="*/ 21467 w 21600"/>
                  <a:gd name="connsiteY2" fmla="*/ 3186 h 23796"/>
                  <a:gd name="connsiteX3" fmla="*/ 21600 w 21600"/>
                  <a:gd name="connsiteY3" fmla="*/ 23796 h 23796"/>
                  <a:gd name="connsiteX4" fmla="*/ 491 w 21600"/>
                  <a:gd name="connsiteY4" fmla="*/ 23099 h 23796"/>
                  <a:gd name="connsiteX5" fmla="*/ 491 w 21600"/>
                  <a:gd name="connsiteY5" fmla="*/ 21450 h 2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3796">
                    <a:moveTo>
                      <a:pt x="491" y="23099"/>
                    </a:moveTo>
                    <a:cubicBezTo>
                      <a:pt x="327" y="15399"/>
                      <a:pt x="164" y="7700"/>
                      <a:pt x="0" y="0"/>
                    </a:cubicBezTo>
                    <a:lnTo>
                      <a:pt x="21467" y="3186"/>
                    </a:lnTo>
                    <a:cubicBezTo>
                      <a:pt x="21511" y="9324"/>
                      <a:pt x="21556" y="17658"/>
                      <a:pt x="21600" y="23796"/>
                    </a:cubicBezTo>
                    <a:cubicBezTo>
                      <a:pt x="14564" y="23746"/>
                      <a:pt x="7527" y="23149"/>
                      <a:pt x="491" y="23099"/>
                    </a:cubicBezTo>
                    <a:close/>
                    <a:moveTo>
                      <a:pt x="491" y="21450"/>
                    </a:moveTo>
                  </a:path>
                </a:pathLst>
              </a:custGeom>
              <a:solidFill>
                <a:srgbClr val="FF0000"/>
              </a:solidFill>
              <a:ln w="12700" cap="flat">
                <a:solidFill>
                  <a:schemeClr val="tx1"/>
                </a:solidFill>
                <a:prstDash val="solid"/>
                <a:miter lim="800000"/>
                <a:headEnd type="none" w="med" len="med"/>
                <a:tailEnd type="none" w="med" len="med"/>
              </a:ln>
            </p:spPr>
            <p:txBody>
              <a:bodyPr lIns="0" tIns="0" rIns="0" bIns="0"/>
              <a:lstStyle/>
              <a:p>
                <a:endParaRPr lang="ja-JP" altLang="en-US">
                  <a:solidFill>
                    <a:prstClr val="black"/>
                  </a:solidFill>
                  <a:latin typeface="Calibri"/>
                  <a:ea typeface="ＭＳ Ｐゴシック"/>
                </a:endParaRPr>
              </a:p>
            </p:txBody>
          </p:sp>
          <p:sp>
            <p:nvSpPr>
              <p:cNvPr id="30" name="Line 15"/>
              <p:cNvSpPr>
                <a:spLocks noChangeShapeType="1"/>
              </p:cNvSpPr>
              <p:nvPr/>
            </p:nvSpPr>
            <p:spPr bwMode="auto">
              <a:xfrm>
                <a:off x="6324184" y="6324168"/>
                <a:ext cx="211373" cy="302627"/>
              </a:xfrm>
              <a:prstGeom prst="line">
                <a:avLst/>
              </a:prstGeom>
              <a:noFill/>
              <a:ln w="12700" cap="flat">
                <a:solidFill>
                  <a:schemeClr val="tx1"/>
                </a:solidFill>
                <a:prstDash val="solid"/>
                <a:miter lim="800000"/>
                <a:headEnd type="oval"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grpSp>
            <p:nvGrpSpPr>
              <p:cNvPr id="31" name="Group 379"/>
              <p:cNvGrpSpPr>
                <a:grpSpLocks/>
              </p:cNvGrpSpPr>
              <p:nvPr/>
            </p:nvGrpSpPr>
            <p:grpSpPr bwMode="auto">
              <a:xfrm>
                <a:off x="5099242" y="5392593"/>
                <a:ext cx="1041146" cy="901058"/>
                <a:chOff x="604" y="872"/>
                <a:chExt cx="711" cy="568"/>
              </a:xfrm>
            </p:grpSpPr>
            <p:sp>
              <p:nvSpPr>
                <p:cNvPr id="37" name="Oval 351"/>
                <p:cNvSpPr>
                  <a:spLocks noChangeArrowheads="1"/>
                </p:cNvSpPr>
                <p:nvPr/>
              </p:nvSpPr>
              <p:spPr bwMode="auto">
                <a:xfrm>
                  <a:off x="1288" y="1385"/>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38" name="Oval 352"/>
                <p:cNvSpPr>
                  <a:spLocks noChangeArrowheads="1"/>
                </p:cNvSpPr>
                <p:nvPr/>
              </p:nvSpPr>
              <p:spPr bwMode="auto">
                <a:xfrm>
                  <a:off x="1231" y="1413"/>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39" name="Oval 353"/>
                <p:cNvSpPr>
                  <a:spLocks noChangeArrowheads="1"/>
                </p:cNvSpPr>
                <p:nvPr/>
              </p:nvSpPr>
              <p:spPr bwMode="auto">
                <a:xfrm>
                  <a:off x="1169" y="1387"/>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40" name="Oval 355"/>
                <p:cNvSpPr>
                  <a:spLocks noChangeArrowheads="1"/>
                </p:cNvSpPr>
                <p:nvPr/>
              </p:nvSpPr>
              <p:spPr bwMode="auto">
                <a:xfrm>
                  <a:off x="875" y="134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41" name="Oval 356"/>
                <p:cNvSpPr>
                  <a:spLocks noChangeArrowheads="1"/>
                </p:cNvSpPr>
                <p:nvPr/>
              </p:nvSpPr>
              <p:spPr bwMode="auto">
                <a:xfrm>
                  <a:off x="786" y="1327"/>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42" name="Oval 357"/>
                <p:cNvSpPr>
                  <a:spLocks noChangeArrowheads="1"/>
                </p:cNvSpPr>
                <p:nvPr/>
              </p:nvSpPr>
              <p:spPr bwMode="auto">
                <a:xfrm>
                  <a:off x="703" y="1309"/>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43" name="Oval 358"/>
                <p:cNvSpPr>
                  <a:spLocks noChangeArrowheads="1"/>
                </p:cNvSpPr>
                <p:nvPr/>
              </p:nvSpPr>
              <p:spPr bwMode="auto">
                <a:xfrm>
                  <a:off x="632" y="130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44" name="Oval 359"/>
                <p:cNvSpPr>
                  <a:spLocks noChangeArrowheads="1"/>
                </p:cNvSpPr>
                <p:nvPr/>
              </p:nvSpPr>
              <p:spPr bwMode="auto">
                <a:xfrm>
                  <a:off x="638" y="125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45" name="Oval 360"/>
                <p:cNvSpPr>
                  <a:spLocks noChangeArrowheads="1"/>
                </p:cNvSpPr>
                <p:nvPr/>
              </p:nvSpPr>
              <p:spPr bwMode="auto">
                <a:xfrm>
                  <a:off x="624" y="1191"/>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46" name="Oval 361"/>
                <p:cNvSpPr>
                  <a:spLocks noChangeArrowheads="1"/>
                </p:cNvSpPr>
                <p:nvPr/>
              </p:nvSpPr>
              <p:spPr bwMode="auto">
                <a:xfrm>
                  <a:off x="644" y="1095"/>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47" name="Oval 362"/>
                <p:cNvSpPr>
                  <a:spLocks noChangeArrowheads="1"/>
                </p:cNvSpPr>
                <p:nvPr/>
              </p:nvSpPr>
              <p:spPr bwMode="auto">
                <a:xfrm>
                  <a:off x="662" y="983"/>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48" name="Oval 363"/>
                <p:cNvSpPr>
                  <a:spLocks noChangeArrowheads="1"/>
                </p:cNvSpPr>
                <p:nvPr/>
              </p:nvSpPr>
              <p:spPr bwMode="auto">
                <a:xfrm>
                  <a:off x="748" y="94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49" name="Oval 364"/>
                <p:cNvSpPr>
                  <a:spLocks noChangeArrowheads="1"/>
                </p:cNvSpPr>
                <p:nvPr/>
              </p:nvSpPr>
              <p:spPr bwMode="auto">
                <a:xfrm>
                  <a:off x="866" y="910"/>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50" name="Oval 365"/>
                <p:cNvSpPr>
                  <a:spLocks noChangeArrowheads="1"/>
                </p:cNvSpPr>
                <p:nvPr/>
              </p:nvSpPr>
              <p:spPr bwMode="auto">
                <a:xfrm>
                  <a:off x="835" y="95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51" name="Oval 362"/>
                <p:cNvSpPr>
                  <a:spLocks noChangeArrowheads="1"/>
                </p:cNvSpPr>
                <p:nvPr/>
              </p:nvSpPr>
              <p:spPr bwMode="auto">
                <a:xfrm>
                  <a:off x="604" y="1029"/>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52" name="Oval 364"/>
                <p:cNvSpPr>
                  <a:spLocks noChangeArrowheads="1"/>
                </p:cNvSpPr>
                <p:nvPr/>
              </p:nvSpPr>
              <p:spPr bwMode="auto">
                <a:xfrm>
                  <a:off x="952" y="93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53" name="Oval 364"/>
                <p:cNvSpPr>
                  <a:spLocks noChangeArrowheads="1"/>
                </p:cNvSpPr>
                <p:nvPr/>
              </p:nvSpPr>
              <p:spPr bwMode="auto">
                <a:xfrm>
                  <a:off x="1022" y="87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54" name="Oval 364"/>
                <p:cNvSpPr>
                  <a:spLocks noChangeArrowheads="1"/>
                </p:cNvSpPr>
                <p:nvPr/>
              </p:nvSpPr>
              <p:spPr bwMode="auto">
                <a:xfrm>
                  <a:off x="1100" y="92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55" name="Oval 365"/>
                <p:cNvSpPr>
                  <a:spLocks noChangeArrowheads="1"/>
                </p:cNvSpPr>
                <p:nvPr/>
              </p:nvSpPr>
              <p:spPr bwMode="auto">
                <a:xfrm>
                  <a:off x="751" y="106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56" name="Oval 365"/>
                <p:cNvSpPr>
                  <a:spLocks noChangeArrowheads="1"/>
                </p:cNvSpPr>
                <p:nvPr/>
              </p:nvSpPr>
              <p:spPr bwMode="auto">
                <a:xfrm>
                  <a:off x="791" y="1140"/>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57" name="Oval 365"/>
                <p:cNvSpPr>
                  <a:spLocks noChangeArrowheads="1"/>
                </p:cNvSpPr>
                <p:nvPr/>
              </p:nvSpPr>
              <p:spPr bwMode="auto">
                <a:xfrm>
                  <a:off x="699" y="117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58" name="Oval 365"/>
                <p:cNvSpPr>
                  <a:spLocks noChangeArrowheads="1"/>
                </p:cNvSpPr>
                <p:nvPr/>
              </p:nvSpPr>
              <p:spPr bwMode="auto">
                <a:xfrm>
                  <a:off x="813" y="1228"/>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grpSp>
          <p:sp>
            <p:nvSpPr>
              <p:cNvPr id="32" name="Freeform 2"/>
              <p:cNvSpPr>
                <a:spLocks/>
              </p:cNvSpPr>
              <p:nvPr/>
            </p:nvSpPr>
            <p:spPr bwMode="auto">
              <a:xfrm>
                <a:off x="5059472" y="5550744"/>
                <a:ext cx="1136451" cy="790956"/>
              </a:xfrm>
              <a:custGeom>
                <a:avLst/>
                <a:gdLst>
                  <a:gd name="T0" fmla="+- 0 21600 175"/>
                  <a:gd name="T1" fmla="*/ T0 w 21425"/>
                  <a:gd name="T2" fmla="*/ 21600 h 21600"/>
                  <a:gd name="T3" fmla="+- 0 20122 175"/>
                  <a:gd name="T4" fmla="*/ T3 w 21425"/>
                  <a:gd name="T5" fmla="*/ 21600 h 21600"/>
                  <a:gd name="T6" fmla="+- 0 1712 175"/>
                  <a:gd name="T7" fmla="*/ T6 w 21425"/>
                  <a:gd name="T8" fmla="*/ 16294 h 21600"/>
                  <a:gd name="T9" fmla="+- 0 183 175"/>
                  <a:gd name="T10" fmla="*/ T9 w 21425"/>
                  <a:gd name="T11" fmla="*/ 14760 h 21600"/>
                  <a:gd name="T12" fmla="+- 0 183 175"/>
                  <a:gd name="T13" fmla="*/ T12 w 21425"/>
                  <a:gd name="T14" fmla="*/ 1560 h 21600"/>
                  <a:gd name="T15" fmla="+- 0 1398 175"/>
                  <a:gd name="T16" fmla="*/ T15 w 21425"/>
                  <a:gd name="T17" fmla="*/ 0 h 21600"/>
                </a:gdLst>
                <a:ahLst/>
                <a:cxnLst>
                  <a:cxn ang="0">
                    <a:pos x="T1" y="T2"/>
                  </a:cxn>
                  <a:cxn ang="0">
                    <a:pos x="T4" y="T5"/>
                  </a:cxn>
                  <a:cxn ang="0">
                    <a:pos x="T7" y="T8"/>
                  </a:cxn>
                  <a:cxn ang="0">
                    <a:pos x="T10" y="T11"/>
                  </a:cxn>
                  <a:cxn ang="0">
                    <a:pos x="T13" y="T14"/>
                  </a:cxn>
                  <a:cxn ang="0">
                    <a:pos x="T16" y="T17"/>
                  </a:cxn>
                </a:cxnLst>
                <a:rect l="0" t="0" r="r" b="b"/>
                <a:pathLst>
                  <a:path w="21425" h="21600">
                    <a:moveTo>
                      <a:pt x="21425" y="21600"/>
                    </a:moveTo>
                    <a:lnTo>
                      <a:pt x="19947" y="21600"/>
                    </a:lnTo>
                    <a:lnTo>
                      <a:pt x="1537" y="16294"/>
                    </a:lnTo>
                    <a:cubicBezTo>
                      <a:pt x="1537" y="16294"/>
                      <a:pt x="379" y="16140"/>
                      <a:pt x="8" y="14760"/>
                    </a:cubicBezTo>
                    <a:cubicBezTo>
                      <a:pt x="-1" y="14728"/>
                      <a:pt x="8" y="1560"/>
                      <a:pt x="8" y="1560"/>
                    </a:cubicBezTo>
                    <a:cubicBezTo>
                      <a:pt x="8" y="1560"/>
                      <a:pt x="-175" y="846"/>
                      <a:pt x="1223" y="0"/>
                    </a:cubicBezTo>
                  </a:path>
                </a:pathLst>
              </a:custGeom>
              <a:noFill/>
              <a:ln w="38100" cap="flat">
                <a:solidFill>
                  <a:srgbClr val="FF0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34" name="Text Box 285"/>
              <p:cNvSpPr txBox="1">
                <a:spLocks noChangeArrowheads="1"/>
              </p:cNvSpPr>
              <p:nvPr/>
            </p:nvSpPr>
            <p:spPr bwMode="auto">
              <a:xfrm>
                <a:off x="6477234" y="6523587"/>
                <a:ext cx="1660371" cy="404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1600" b="1" dirty="0">
                    <a:solidFill>
                      <a:prstClr val="black"/>
                    </a:solidFill>
                    <a:latin typeface="Calibri"/>
                    <a:ea typeface="ＭＳ Ｐゴシック"/>
                  </a:rPr>
                  <a:t>Bubbler</a:t>
                </a:r>
                <a:endParaRPr lang="ja-JP" altLang="en-US" sz="1600" b="1" dirty="0">
                  <a:solidFill>
                    <a:prstClr val="black"/>
                  </a:solidFill>
                  <a:latin typeface="Calibri"/>
                  <a:ea typeface="ＭＳ Ｐゴシック"/>
                </a:endParaRPr>
              </a:p>
            </p:txBody>
          </p:sp>
          <p:sp>
            <p:nvSpPr>
              <p:cNvPr id="35" name="Line 15"/>
              <p:cNvSpPr>
                <a:spLocks noChangeShapeType="1"/>
              </p:cNvSpPr>
              <p:nvPr/>
            </p:nvSpPr>
            <p:spPr bwMode="auto">
              <a:xfrm flipH="1">
                <a:off x="5455642" y="6215772"/>
                <a:ext cx="23494" cy="415793"/>
              </a:xfrm>
              <a:prstGeom prst="line">
                <a:avLst/>
              </a:prstGeom>
              <a:noFill/>
              <a:ln w="12700" cap="flat">
                <a:solidFill>
                  <a:schemeClr val="tx1"/>
                </a:solidFill>
                <a:prstDash val="solid"/>
                <a:miter lim="800000"/>
                <a:headEnd type="oval"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36" name="Rectangle 16"/>
              <p:cNvSpPr>
                <a:spLocks/>
              </p:cNvSpPr>
              <p:nvPr/>
            </p:nvSpPr>
            <p:spPr bwMode="auto">
              <a:xfrm>
                <a:off x="4420403" y="5012602"/>
                <a:ext cx="1405152" cy="361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altLang="ja-JP" sz="1600" b="1" dirty="0">
                    <a:solidFill>
                      <a:srgbClr val="FF0000"/>
                    </a:solidFill>
                    <a:latin typeface="Calibri"/>
                    <a:ea typeface="ＭＳ Ｐゴシック" charset="0"/>
                    <a:cs typeface="Helvetica" charset="0"/>
                    <a:sym typeface="Helvetica" charset="0"/>
                  </a:rPr>
                  <a:t>Jet flow Nozzle</a:t>
                </a:r>
              </a:p>
            </p:txBody>
          </p:sp>
        </p:grpSp>
        <p:sp>
          <p:nvSpPr>
            <p:cNvPr id="15" name="テキスト ボックス 14"/>
            <p:cNvSpPr txBox="1"/>
            <p:nvPr/>
          </p:nvSpPr>
          <p:spPr>
            <a:xfrm>
              <a:off x="7754015" y="4734952"/>
              <a:ext cx="2243251" cy="369332"/>
            </a:xfrm>
            <a:prstGeom prst="rect">
              <a:avLst/>
            </a:prstGeom>
            <a:noFill/>
          </p:spPr>
          <p:txBody>
            <a:bodyPr wrap="none" rtlCol="0">
              <a:spAutoFit/>
            </a:bodyPr>
            <a:lstStyle/>
            <a:p>
              <a:r>
                <a:rPr lang="en-US" altLang="ja-JP" dirty="0">
                  <a:solidFill>
                    <a:srgbClr val="0000FF"/>
                  </a:solidFill>
                  <a:latin typeface="Calibri"/>
                  <a:ea typeface="ＭＳ Ｐゴシック"/>
                </a:rPr>
                <a:t>Under development</a:t>
              </a:r>
              <a:endParaRPr lang="ja-JP" altLang="en-US" dirty="0">
                <a:solidFill>
                  <a:srgbClr val="0000FF"/>
                </a:solidFill>
                <a:latin typeface="Calibri"/>
                <a:ea typeface="ＭＳ Ｐゴシック"/>
              </a:endParaRPr>
            </a:p>
          </p:txBody>
        </p:sp>
        <p:sp>
          <p:nvSpPr>
            <p:cNvPr id="16" name="正方形/長方形 15"/>
            <p:cNvSpPr/>
            <p:nvPr/>
          </p:nvSpPr>
          <p:spPr>
            <a:xfrm>
              <a:off x="7305772" y="5509967"/>
              <a:ext cx="63815" cy="174396"/>
            </a:xfrm>
            <a:prstGeom prst="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7" name="Line 15"/>
            <p:cNvSpPr>
              <a:spLocks noChangeShapeType="1"/>
            </p:cNvSpPr>
            <p:nvPr/>
          </p:nvSpPr>
          <p:spPr bwMode="auto">
            <a:xfrm flipH="1" flipV="1">
              <a:off x="7129603" y="5174056"/>
              <a:ext cx="209691" cy="421438"/>
            </a:xfrm>
            <a:prstGeom prst="line">
              <a:avLst/>
            </a:prstGeom>
            <a:noFill/>
            <a:ln w="12700" cap="flat">
              <a:solidFill>
                <a:schemeClr val="tx1"/>
              </a:solidFill>
              <a:prstDash val="solid"/>
              <a:miter lim="800000"/>
              <a:headEnd type="oval"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grpSp>
      <p:cxnSp>
        <p:nvCxnSpPr>
          <p:cNvPr id="59" name="直線矢印コネクタ 58"/>
          <p:cNvCxnSpPr>
            <a:cxnSpLocks/>
          </p:cNvCxnSpPr>
          <p:nvPr/>
        </p:nvCxnSpPr>
        <p:spPr>
          <a:xfrm flipH="1" flipV="1">
            <a:off x="4891076" y="2280198"/>
            <a:ext cx="150505" cy="2378828"/>
          </a:xfrm>
          <a:prstGeom prst="straightConnector1">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2370757" y="6307924"/>
            <a:ext cx="4764914" cy="400110"/>
          </a:xfrm>
          <a:prstGeom prst="rect">
            <a:avLst/>
          </a:prstGeom>
          <a:solidFill>
            <a:srgbClr val="99FF99"/>
          </a:solidFill>
          <a:ln w="28575">
            <a:solidFill>
              <a:schemeClr val="tx1"/>
            </a:solidFill>
          </a:ln>
        </p:spPr>
        <p:txBody>
          <a:bodyPr wrap="square" rtlCol="0">
            <a:spAutoFit/>
          </a:bodyPr>
          <a:lstStyle/>
          <a:p>
            <a:pPr algn="ctr"/>
            <a:r>
              <a:rPr lang="en-US" altLang="ja-JP" sz="2000" dirty="0">
                <a:solidFill>
                  <a:prstClr val="black"/>
                </a:solidFill>
                <a:latin typeface="Calibri"/>
                <a:ea typeface="ＭＳ Ｐゴシック"/>
              </a:rPr>
              <a:t>Countermeasure for the pitting damage </a:t>
            </a:r>
            <a:endParaRPr lang="ja-JP" altLang="en-US" sz="2000" dirty="0">
              <a:solidFill>
                <a:prstClr val="black"/>
              </a:solidFill>
              <a:latin typeface="Calibri"/>
              <a:ea typeface="ＭＳ Ｐゴシック"/>
            </a:endParaRPr>
          </a:p>
        </p:txBody>
      </p:sp>
      <p:sp>
        <p:nvSpPr>
          <p:cNvPr id="61" name="角丸四角形 60"/>
          <p:cNvSpPr/>
          <p:nvPr/>
        </p:nvSpPr>
        <p:spPr>
          <a:xfrm>
            <a:off x="3160632" y="4516784"/>
            <a:ext cx="2899332" cy="165608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62" name="グループ化 20"/>
          <p:cNvGrpSpPr/>
          <p:nvPr/>
        </p:nvGrpSpPr>
        <p:grpSpPr>
          <a:xfrm>
            <a:off x="3375896" y="4703055"/>
            <a:ext cx="2660463" cy="1453012"/>
            <a:chOff x="5290386" y="5276433"/>
            <a:chExt cx="3442597" cy="1735546"/>
          </a:xfrm>
        </p:grpSpPr>
        <p:sp>
          <p:nvSpPr>
            <p:cNvPr id="63" name="右矢印 62"/>
            <p:cNvSpPr/>
            <p:nvPr/>
          </p:nvSpPr>
          <p:spPr>
            <a:xfrm>
              <a:off x="5290386" y="5800561"/>
              <a:ext cx="310604" cy="230229"/>
            </a:xfrm>
            <a:prstGeom prst="rightArrow">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65" name="グループ化 135"/>
            <p:cNvGrpSpPr/>
            <p:nvPr/>
          </p:nvGrpSpPr>
          <p:grpSpPr>
            <a:xfrm>
              <a:off x="5671191" y="5276433"/>
              <a:ext cx="3061792" cy="1735546"/>
              <a:chOff x="4998529" y="5276433"/>
              <a:chExt cx="3061792" cy="1735546"/>
            </a:xfrm>
          </p:grpSpPr>
          <p:sp>
            <p:nvSpPr>
              <p:cNvPr id="67" name="Freeform 1"/>
              <p:cNvSpPr>
                <a:spLocks/>
              </p:cNvSpPr>
              <p:nvPr/>
            </p:nvSpPr>
            <p:spPr bwMode="auto">
              <a:xfrm>
                <a:off x="4998529" y="5276433"/>
                <a:ext cx="2841598" cy="1134074"/>
              </a:xfrm>
              <a:custGeom>
                <a:avLst/>
                <a:gdLst/>
                <a:ahLst/>
                <a:cxnLst/>
                <a:rect l="l" t="t" r="r" b="b"/>
                <a:pathLst>
                  <a:path w="2841598" h="1134074">
                    <a:moveTo>
                      <a:pt x="2841598" y="0"/>
                    </a:moveTo>
                    <a:lnTo>
                      <a:pt x="2841598" y="384109"/>
                    </a:lnTo>
                    <a:lnTo>
                      <a:pt x="2213305" y="380400"/>
                    </a:lnTo>
                    <a:cubicBezTo>
                      <a:pt x="2213305" y="504789"/>
                      <a:pt x="2213443" y="629231"/>
                      <a:pt x="2213443" y="753620"/>
                    </a:cubicBezTo>
                    <a:lnTo>
                      <a:pt x="2841598" y="755109"/>
                    </a:lnTo>
                    <a:lnTo>
                      <a:pt x="2841598" y="1134074"/>
                    </a:lnTo>
                    <a:lnTo>
                      <a:pt x="1110262" y="1132505"/>
                    </a:lnTo>
                    <a:lnTo>
                      <a:pt x="76332" y="912988"/>
                    </a:lnTo>
                    <a:cubicBezTo>
                      <a:pt x="76281" y="912969"/>
                      <a:pt x="4184" y="886853"/>
                      <a:pt x="1288" y="832544"/>
                    </a:cubicBezTo>
                    <a:cubicBezTo>
                      <a:pt x="-1610" y="778268"/>
                      <a:pt x="1288" y="314535"/>
                      <a:pt x="1288" y="314535"/>
                    </a:cubicBezTo>
                    <a:cubicBezTo>
                      <a:pt x="1285" y="314513"/>
                      <a:pt x="-7664" y="251759"/>
                      <a:pt x="84471" y="226906"/>
                    </a:cubicBezTo>
                    <a:cubicBezTo>
                      <a:pt x="176759" y="202102"/>
                      <a:pt x="1107227" y="1411"/>
                      <a:pt x="1107227" y="1411"/>
                    </a:cubicBezTo>
                    <a:close/>
                  </a:path>
                </a:pathLst>
              </a:custGeom>
              <a:solidFill>
                <a:srgbClr val="66CCFF"/>
              </a:solidFill>
              <a:ln w="38100" cap="flat">
                <a:solidFill>
                  <a:srgbClr val="4C4C4C"/>
                </a:solidFill>
                <a:prstDash val="solid"/>
                <a:miter lim="800000"/>
                <a:headEnd type="none" w="med" len="med"/>
                <a:tailEnd type="none" w="med" len="med"/>
              </a:ln>
            </p:spPr>
            <p:txBody>
              <a:bodyPr lIns="0" tIns="0" rIns="0" bIns="0"/>
              <a:lstStyle/>
              <a:p>
                <a:endParaRPr lang="ja-JP" altLang="en-US">
                  <a:solidFill>
                    <a:prstClr val="black"/>
                  </a:solidFill>
                  <a:latin typeface="Calibri"/>
                  <a:ea typeface="ＭＳ Ｐゴシック"/>
                </a:endParaRPr>
              </a:p>
            </p:txBody>
          </p:sp>
          <p:sp>
            <p:nvSpPr>
              <p:cNvPr id="68" name="Freeform 3"/>
              <p:cNvSpPr>
                <a:spLocks/>
              </p:cNvSpPr>
              <p:nvPr/>
            </p:nvSpPr>
            <p:spPr bwMode="auto">
              <a:xfrm>
                <a:off x="5250997" y="5465912"/>
                <a:ext cx="2445051" cy="163883"/>
              </a:xfrm>
              <a:custGeom>
                <a:avLst/>
                <a:gdLst>
                  <a:gd name="T0" fmla="*/ 0 w 21600"/>
                  <a:gd name="T1" fmla="*/ 21600 h 21600"/>
                  <a:gd name="T2" fmla="*/ 9829 w 21600"/>
                  <a:gd name="T3" fmla="*/ 2959 h 21600"/>
                  <a:gd name="T4" fmla="*/ 21600 w 21600"/>
                  <a:gd name="T5" fmla="*/ 0 h 21600"/>
                </a:gdLst>
                <a:ahLst/>
                <a:cxnLst>
                  <a:cxn ang="0">
                    <a:pos x="T0" y="T1"/>
                  </a:cxn>
                  <a:cxn ang="0">
                    <a:pos x="T2" y="T3"/>
                  </a:cxn>
                  <a:cxn ang="0">
                    <a:pos x="T4" y="T5"/>
                  </a:cxn>
                </a:cxnLst>
                <a:rect l="0" t="0" r="r" b="b"/>
                <a:pathLst>
                  <a:path w="21600" h="21600">
                    <a:moveTo>
                      <a:pt x="0" y="21600"/>
                    </a:moveTo>
                    <a:lnTo>
                      <a:pt x="9829" y="2959"/>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69" name="Freeform 4"/>
              <p:cNvSpPr>
                <a:spLocks/>
              </p:cNvSpPr>
              <p:nvPr/>
            </p:nvSpPr>
            <p:spPr bwMode="auto">
              <a:xfrm rot="10800000" flipH="1">
                <a:off x="5253792" y="6054402"/>
                <a:ext cx="816880" cy="108945"/>
              </a:xfrm>
              <a:custGeom>
                <a:avLst/>
                <a:gdLst>
                  <a:gd name="T0" fmla="*/ 0 w 21600"/>
                  <a:gd name="T1" fmla="*/ 21600 h 21600"/>
                  <a:gd name="T2" fmla="*/ 9829 w 21600"/>
                  <a:gd name="T3" fmla="*/ 2959 h 21600"/>
                  <a:gd name="T4" fmla="*/ 21600 w 21600"/>
                  <a:gd name="T5" fmla="*/ 0 h 21600"/>
                  <a:gd name="connsiteX0" fmla="*/ 0 w 9829"/>
                  <a:gd name="connsiteY0" fmla="*/ 18641 h 18641"/>
                  <a:gd name="connsiteX1" fmla="*/ 9829 w 9829"/>
                  <a:gd name="connsiteY1" fmla="*/ 0 h 18641"/>
                  <a:gd name="connsiteX0" fmla="*/ 0 w 7341"/>
                  <a:gd name="connsiteY0" fmla="*/ 7670 h 7670"/>
                  <a:gd name="connsiteX1" fmla="*/ 7341 w 7341"/>
                  <a:gd name="connsiteY1" fmla="*/ 0 h 7670"/>
                </a:gdLst>
                <a:ahLst/>
                <a:cxnLst>
                  <a:cxn ang="0">
                    <a:pos x="connsiteX0" y="connsiteY0"/>
                  </a:cxn>
                  <a:cxn ang="0">
                    <a:pos x="connsiteX1" y="connsiteY1"/>
                  </a:cxn>
                </a:cxnLst>
                <a:rect l="l" t="t" r="r" b="b"/>
                <a:pathLst>
                  <a:path w="7341" h="7670">
                    <a:moveTo>
                      <a:pt x="0" y="7670"/>
                    </a:moveTo>
                    <a:lnTo>
                      <a:pt x="7341"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70" name="Freeform 5"/>
              <p:cNvSpPr>
                <a:spLocks/>
              </p:cNvSpPr>
              <p:nvPr/>
            </p:nvSpPr>
            <p:spPr bwMode="auto">
              <a:xfrm>
                <a:off x="5767020" y="5532024"/>
                <a:ext cx="1931823" cy="93116"/>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71" name="Freeform 6"/>
              <p:cNvSpPr>
                <a:spLocks/>
              </p:cNvSpPr>
              <p:nvPr/>
            </p:nvSpPr>
            <p:spPr bwMode="auto">
              <a:xfrm rot="10800000" flipH="1">
                <a:off x="5765157" y="6054402"/>
                <a:ext cx="1930892" cy="93116"/>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72" name="Line 7"/>
              <p:cNvSpPr>
                <a:spLocks noChangeShapeType="1"/>
              </p:cNvSpPr>
              <p:nvPr/>
            </p:nvSpPr>
            <p:spPr bwMode="auto">
              <a:xfrm>
                <a:off x="6369666" y="6056265"/>
                <a:ext cx="1315205" cy="34453"/>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73" name="Line 8"/>
              <p:cNvSpPr>
                <a:spLocks noChangeShapeType="1"/>
              </p:cNvSpPr>
              <p:nvPr/>
            </p:nvSpPr>
            <p:spPr bwMode="auto">
              <a:xfrm rot="10800000" flipH="1">
                <a:off x="6373392" y="5589756"/>
                <a:ext cx="1315205" cy="33522"/>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74" name="Line 37"/>
              <p:cNvSpPr>
                <a:spLocks noChangeShapeType="1"/>
              </p:cNvSpPr>
              <p:nvPr/>
            </p:nvSpPr>
            <p:spPr bwMode="auto">
              <a:xfrm rot="10800000" flipH="1">
                <a:off x="7041168" y="6285777"/>
                <a:ext cx="483960"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75" name="Line 38"/>
              <p:cNvSpPr>
                <a:spLocks noChangeShapeType="1"/>
              </p:cNvSpPr>
              <p:nvPr/>
            </p:nvSpPr>
            <p:spPr bwMode="auto">
              <a:xfrm rot="10800000">
                <a:off x="6773094" y="5385143"/>
                <a:ext cx="482994"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76" name="Line 39"/>
              <p:cNvSpPr>
                <a:spLocks noChangeShapeType="1"/>
              </p:cNvSpPr>
              <p:nvPr/>
            </p:nvSpPr>
            <p:spPr bwMode="auto">
              <a:xfrm flipH="1">
                <a:off x="5739488" y="5385143"/>
                <a:ext cx="504246" cy="84042"/>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77" name="Line 40"/>
              <p:cNvSpPr>
                <a:spLocks noChangeShapeType="1"/>
              </p:cNvSpPr>
              <p:nvPr/>
            </p:nvSpPr>
            <p:spPr bwMode="auto">
              <a:xfrm>
                <a:off x="5579426" y="6160579"/>
                <a:ext cx="320690" cy="60417"/>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78" name="Freeform 9"/>
              <p:cNvSpPr>
                <a:spLocks/>
              </p:cNvSpPr>
              <p:nvPr/>
            </p:nvSpPr>
            <p:spPr bwMode="auto">
              <a:xfrm>
                <a:off x="6160097" y="6104552"/>
                <a:ext cx="224479" cy="303463"/>
              </a:xfrm>
              <a:custGeom>
                <a:avLst/>
                <a:gdLst>
                  <a:gd name="T0" fmla="*/ 491 w 21600"/>
                  <a:gd name="T1" fmla="*/ 21450 h 21600"/>
                  <a:gd name="T2" fmla="*/ 0 w 21600"/>
                  <a:gd name="T3" fmla="*/ 0 h 21600"/>
                  <a:gd name="T4" fmla="*/ 21467 w 21600"/>
                  <a:gd name="T5" fmla="*/ 3186 h 21600"/>
                  <a:gd name="T6" fmla="*/ 21600 w 21600"/>
                  <a:gd name="T7" fmla="*/ 21600 h 21600"/>
                  <a:gd name="T8" fmla="*/ 491 w 21600"/>
                  <a:gd name="T9" fmla="*/ 21450 h 21600"/>
                  <a:gd name="T10" fmla="*/ 491 w 21600"/>
                  <a:gd name="T11" fmla="*/ 21450 h 21600"/>
                  <a:gd name="connsiteX0" fmla="*/ 491 w 21600"/>
                  <a:gd name="connsiteY0" fmla="*/ 23099 h 23100"/>
                  <a:gd name="connsiteX1" fmla="*/ 0 w 21600"/>
                  <a:gd name="connsiteY1" fmla="*/ 0 h 23100"/>
                  <a:gd name="connsiteX2" fmla="*/ 21467 w 21600"/>
                  <a:gd name="connsiteY2" fmla="*/ 3186 h 23100"/>
                  <a:gd name="connsiteX3" fmla="*/ 21600 w 21600"/>
                  <a:gd name="connsiteY3" fmla="*/ 21600 h 23100"/>
                  <a:gd name="connsiteX4" fmla="*/ 491 w 21600"/>
                  <a:gd name="connsiteY4" fmla="*/ 23099 h 23100"/>
                  <a:gd name="connsiteX5" fmla="*/ 491 w 21600"/>
                  <a:gd name="connsiteY5" fmla="*/ 21450 h 23100"/>
                  <a:gd name="connsiteX0" fmla="*/ 491 w 21600"/>
                  <a:gd name="connsiteY0" fmla="*/ 23099 h 23796"/>
                  <a:gd name="connsiteX1" fmla="*/ 0 w 21600"/>
                  <a:gd name="connsiteY1" fmla="*/ 0 h 23796"/>
                  <a:gd name="connsiteX2" fmla="*/ 21467 w 21600"/>
                  <a:gd name="connsiteY2" fmla="*/ 3186 h 23796"/>
                  <a:gd name="connsiteX3" fmla="*/ 21600 w 21600"/>
                  <a:gd name="connsiteY3" fmla="*/ 23796 h 23796"/>
                  <a:gd name="connsiteX4" fmla="*/ 491 w 21600"/>
                  <a:gd name="connsiteY4" fmla="*/ 23099 h 23796"/>
                  <a:gd name="connsiteX5" fmla="*/ 491 w 21600"/>
                  <a:gd name="connsiteY5" fmla="*/ 21450 h 2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3796">
                    <a:moveTo>
                      <a:pt x="491" y="23099"/>
                    </a:moveTo>
                    <a:cubicBezTo>
                      <a:pt x="327" y="15399"/>
                      <a:pt x="164" y="7700"/>
                      <a:pt x="0" y="0"/>
                    </a:cubicBezTo>
                    <a:lnTo>
                      <a:pt x="21467" y="3186"/>
                    </a:lnTo>
                    <a:cubicBezTo>
                      <a:pt x="21511" y="9324"/>
                      <a:pt x="21556" y="17658"/>
                      <a:pt x="21600" y="23796"/>
                    </a:cubicBezTo>
                    <a:cubicBezTo>
                      <a:pt x="14564" y="23746"/>
                      <a:pt x="7527" y="23149"/>
                      <a:pt x="491" y="23099"/>
                    </a:cubicBezTo>
                    <a:close/>
                    <a:moveTo>
                      <a:pt x="491" y="21450"/>
                    </a:moveTo>
                  </a:path>
                </a:pathLst>
              </a:custGeom>
              <a:solidFill>
                <a:srgbClr val="FF0000"/>
              </a:solidFill>
              <a:ln w="12700" cap="flat">
                <a:solidFill>
                  <a:schemeClr val="tx1"/>
                </a:solidFill>
                <a:prstDash val="solid"/>
                <a:miter lim="800000"/>
                <a:headEnd type="none" w="med" len="med"/>
                <a:tailEnd type="none" w="med" len="med"/>
              </a:ln>
            </p:spPr>
            <p:txBody>
              <a:bodyPr lIns="0" tIns="0" rIns="0" bIns="0"/>
              <a:lstStyle/>
              <a:p>
                <a:endParaRPr lang="ja-JP" altLang="en-US">
                  <a:solidFill>
                    <a:prstClr val="black"/>
                  </a:solidFill>
                  <a:latin typeface="Calibri"/>
                  <a:ea typeface="ＭＳ Ｐゴシック"/>
                </a:endParaRPr>
              </a:p>
            </p:txBody>
          </p:sp>
          <p:sp>
            <p:nvSpPr>
              <p:cNvPr id="79" name="Line 15"/>
              <p:cNvSpPr>
                <a:spLocks noChangeShapeType="1"/>
              </p:cNvSpPr>
              <p:nvPr/>
            </p:nvSpPr>
            <p:spPr bwMode="auto">
              <a:xfrm>
                <a:off x="6324184" y="6324168"/>
                <a:ext cx="211373" cy="302627"/>
              </a:xfrm>
              <a:prstGeom prst="line">
                <a:avLst/>
              </a:prstGeom>
              <a:noFill/>
              <a:ln w="12700" cap="flat">
                <a:solidFill>
                  <a:schemeClr val="tx1"/>
                </a:solidFill>
                <a:prstDash val="solid"/>
                <a:miter lim="800000"/>
                <a:headEnd type="oval"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grpSp>
            <p:nvGrpSpPr>
              <p:cNvPr id="80" name="Group 379"/>
              <p:cNvGrpSpPr>
                <a:grpSpLocks/>
              </p:cNvGrpSpPr>
              <p:nvPr/>
            </p:nvGrpSpPr>
            <p:grpSpPr bwMode="auto">
              <a:xfrm>
                <a:off x="5099242" y="5392593"/>
                <a:ext cx="1041146" cy="901058"/>
                <a:chOff x="604" y="872"/>
                <a:chExt cx="711" cy="568"/>
              </a:xfrm>
            </p:grpSpPr>
            <p:sp>
              <p:nvSpPr>
                <p:cNvPr id="85" name="Oval 351"/>
                <p:cNvSpPr>
                  <a:spLocks noChangeArrowheads="1"/>
                </p:cNvSpPr>
                <p:nvPr/>
              </p:nvSpPr>
              <p:spPr bwMode="auto">
                <a:xfrm>
                  <a:off x="1288" y="1385"/>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86" name="Oval 352"/>
                <p:cNvSpPr>
                  <a:spLocks noChangeArrowheads="1"/>
                </p:cNvSpPr>
                <p:nvPr/>
              </p:nvSpPr>
              <p:spPr bwMode="auto">
                <a:xfrm>
                  <a:off x="1231" y="1413"/>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87" name="Oval 353"/>
                <p:cNvSpPr>
                  <a:spLocks noChangeArrowheads="1"/>
                </p:cNvSpPr>
                <p:nvPr/>
              </p:nvSpPr>
              <p:spPr bwMode="auto">
                <a:xfrm>
                  <a:off x="1169" y="1387"/>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88" name="Oval 355"/>
                <p:cNvSpPr>
                  <a:spLocks noChangeArrowheads="1"/>
                </p:cNvSpPr>
                <p:nvPr/>
              </p:nvSpPr>
              <p:spPr bwMode="auto">
                <a:xfrm>
                  <a:off x="875" y="134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89" name="Oval 356"/>
                <p:cNvSpPr>
                  <a:spLocks noChangeArrowheads="1"/>
                </p:cNvSpPr>
                <p:nvPr/>
              </p:nvSpPr>
              <p:spPr bwMode="auto">
                <a:xfrm>
                  <a:off x="786" y="1327"/>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90" name="Oval 357"/>
                <p:cNvSpPr>
                  <a:spLocks noChangeArrowheads="1"/>
                </p:cNvSpPr>
                <p:nvPr/>
              </p:nvSpPr>
              <p:spPr bwMode="auto">
                <a:xfrm>
                  <a:off x="703" y="1309"/>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91" name="Oval 358"/>
                <p:cNvSpPr>
                  <a:spLocks noChangeArrowheads="1"/>
                </p:cNvSpPr>
                <p:nvPr/>
              </p:nvSpPr>
              <p:spPr bwMode="auto">
                <a:xfrm>
                  <a:off x="632" y="130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92" name="Oval 359"/>
                <p:cNvSpPr>
                  <a:spLocks noChangeArrowheads="1"/>
                </p:cNvSpPr>
                <p:nvPr/>
              </p:nvSpPr>
              <p:spPr bwMode="auto">
                <a:xfrm>
                  <a:off x="638" y="125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93" name="Oval 360"/>
                <p:cNvSpPr>
                  <a:spLocks noChangeArrowheads="1"/>
                </p:cNvSpPr>
                <p:nvPr/>
              </p:nvSpPr>
              <p:spPr bwMode="auto">
                <a:xfrm>
                  <a:off x="607" y="1191"/>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94" name="Oval 361"/>
                <p:cNvSpPr>
                  <a:spLocks noChangeArrowheads="1"/>
                </p:cNvSpPr>
                <p:nvPr/>
              </p:nvSpPr>
              <p:spPr bwMode="auto">
                <a:xfrm>
                  <a:off x="644" y="1095"/>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95" name="Oval 362"/>
                <p:cNvSpPr>
                  <a:spLocks noChangeArrowheads="1"/>
                </p:cNvSpPr>
                <p:nvPr/>
              </p:nvSpPr>
              <p:spPr bwMode="auto">
                <a:xfrm>
                  <a:off x="662" y="983"/>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96" name="Oval 363"/>
                <p:cNvSpPr>
                  <a:spLocks noChangeArrowheads="1"/>
                </p:cNvSpPr>
                <p:nvPr/>
              </p:nvSpPr>
              <p:spPr bwMode="auto">
                <a:xfrm>
                  <a:off x="748" y="94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97" name="Oval 364"/>
                <p:cNvSpPr>
                  <a:spLocks noChangeArrowheads="1"/>
                </p:cNvSpPr>
                <p:nvPr/>
              </p:nvSpPr>
              <p:spPr bwMode="auto">
                <a:xfrm>
                  <a:off x="866" y="910"/>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98" name="Oval 365"/>
                <p:cNvSpPr>
                  <a:spLocks noChangeArrowheads="1"/>
                </p:cNvSpPr>
                <p:nvPr/>
              </p:nvSpPr>
              <p:spPr bwMode="auto">
                <a:xfrm>
                  <a:off x="835" y="95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99" name="Oval 362"/>
                <p:cNvSpPr>
                  <a:spLocks noChangeArrowheads="1"/>
                </p:cNvSpPr>
                <p:nvPr/>
              </p:nvSpPr>
              <p:spPr bwMode="auto">
                <a:xfrm>
                  <a:off x="604" y="1029"/>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100" name="Oval 364"/>
                <p:cNvSpPr>
                  <a:spLocks noChangeArrowheads="1"/>
                </p:cNvSpPr>
                <p:nvPr/>
              </p:nvSpPr>
              <p:spPr bwMode="auto">
                <a:xfrm>
                  <a:off x="952" y="93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101" name="Oval 364"/>
                <p:cNvSpPr>
                  <a:spLocks noChangeArrowheads="1"/>
                </p:cNvSpPr>
                <p:nvPr/>
              </p:nvSpPr>
              <p:spPr bwMode="auto">
                <a:xfrm>
                  <a:off x="1022" y="87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102" name="Oval 364"/>
                <p:cNvSpPr>
                  <a:spLocks noChangeArrowheads="1"/>
                </p:cNvSpPr>
                <p:nvPr/>
              </p:nvSpPr>
              <p:spPr bwMode="auto">
                <a:xfrm>
                  <a:off x="1100" y="92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103" name="Oval 365"/>
                <p:cNvSpPr>
                  <a:spLocks noChangeArrowheads="1"/>
                </p:cNvSpPr>
                <p:nvPr/>
              </p:nvSpPr>
              <p:spPr bwMode="auto">
                <a:xfrm>
                  <a:off x="751" y="106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104" name="Oval 365"/>
                <p:cNvSpPr>
                  <a:spLocks noChangeArrowheads="1"/>
                </p:cNvSpPr>
                <p:nvPr/>
              </p:nvSpPr>
              <p:spPr bwMode="auto">
                <a:xfrm>
                  <a:off x="791" y="1140"/>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105" name="Oval 365"/>
                <p:cNvSpPr>
                  <a:spLocks noChangeArrowheads="1"/>
                </p:cNvSpPr>
                <p:nvPr/>
              </p:nvSpPr>
              <p:spPr bwMode="auto">
                <a:xfrm>
                  <a:off x="699" y="117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sp>
              <p:nvSpPr>
                <p:cNvPr id="106" name="Oval 365"/>
                <p:cNvSpPr>
                  <a:spLocks noChangeArrowheads="1"/>
                </p:cNvSpPr>
                <p:nvPr/>
              </p:nvSpPr>
              <p:spPr bwMode="auto">
                <a:xfrm>
                  <a:off x="813" y="1228"/>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a:endParaRPr>
                </a:p>
              </p:txBody>
            </p:sp>
          </p:grpSp>
          <p:sp>
            <p:nvSpPr>
              <p:cNvPr id="81" name="Freeform 2"/>
              <p:cNvSpPr>
                <a:spLocks/>
              </p:cNvSpPr>
              <p:nvPr/>
            </p:nvSpPr>
            <p:spPr bwMode="auto">
              <a:xfrm>
                <a:off x="5059472" y="5550744"/>
                <a:ext cx="1136451" cy="790956"/>
              </a:xfrm>
              <a:custGeom>
                <a:avLst/>
                <a:gdLst>
                  <a:gd name="T0" fmla="+- 0 21600 175"/>
                  <a:gd name="T1" fmla="*/ T0 w 21425"/>
                  <a:gd name="T2" fmla="*/ 21600 h 21600"/>
                  <a:gd name="T3" fmla="+- 0 20122 175"/>
                  <a:gd name="T4" fmla="*/ T3 w 21425"/>
                  <a:gd name="T5" fmla="*/ 21600 h 21600"/>
                  <a:gd name="T6" fmla="+- 0 1712 175"/>
                  <a:gd name="T7" fmla="*/ T6 w 21425"/>
                  <a:gd name="T8" fmla="*/ 16294 h 21600"/>
                  <a:gd name="T9" fmla="+- 0 183 175"/>
                  <a:gd name="T10" fmla="*/ T9 w 21425"/>
                  <a:gd name="T11" fmla="*/ 14760 h 21600"/>
                  <a:gd name="T12" fmla="+- 0 183 175"/>
                  <a:gd name="T13" fmla="*/ T12 w 21425"/>
                  <a:gd name="T14" fmla="*/ 1560 h 21600"/>
                  <a:gd name="T15" fmla="+- 0 1398 175"/>
                  <a:gd name="T16" fmla="*/ T15 w 21425"/>
                  <a:gd name="T17" fmla="*/ 0 h 21600"/>
                </a:gdLst>
                <a:ahLst/>
                <a:cxnLst>
                  <a:cxn ang="0">
                    <a:pos x="T1" y="T2"/>
                  </a:cxn>
                  <a:cxn ang="0">
                    <a:pos x="T4" y="T5"/>
                  </a:cxn>
                  <a:cxn ang="0">
                    <a:pos x="T7" y="T8"/>
                  </a:cxn>
                  <a:cxn ang="0">
                    <a:pos x="T10" y="T11"/>
                  </a:cxn>
                  <a:cxn ang="0">
                    <a:pos x="T13" y="T14"/>
                  </a:cxn>
                  <a:cxn ang="0">
                    <a:pos x="T16" y="T17"/>
                  </a:cxn>
                </a:cxnLst>
                <a:rect l="0" t="0" r="r" b="b"/>
                <a:pathLst>
                  <a:path w="21425" h="21600">
                    <a:moveTo>
                      <a:pt x="21425" y="21600"/>
                    </a:moveTo>
                    <a:lnTo>
                      <a:pt x="19947" y="21600"/>
                    </a:lnTo>
                    <a:lnTo>
                      <a:pt x="1537" y="16294"/>
                    </a:lnTo>
                    <a:cubicBezTo>
                      <a:pt x="1537" y="16294"/>
                      <a:pt x="379" y="16140"/>
                      <a:pt x="8" y="14760"/>
                    </a:cubicBezTo>
                    <a:cubicBezTo>
                      <a:pt x="-1" y="14728"/>
                      <a:pt x="8" y="1560"/>
                      <a:pt x="8" y="1560"/>
                    </a:cubicBezTo>
                    <a:cubicBezTo>
                      <a:pt x="8" y="1560"/>
                      <a:pt x="-175" y="846"/>
                      <a:pt x="1223" y="0"/>
                    </a:cubicBezTo>
                  </a:path>
                </a:pathLst>
              </a:custGeom>
              <a:noFill/>
              <a:ln w="38100" cap="flat">
                <a:solidFill>
                  <a:srgbClr val="FF0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82" name="Rectangle 16"/>
              <p:cNvSpPr>
                <a:spLocks/>
              </p:cNvSpPr>
              <p:nvPr/>
            </p:nvSpPr>
            <p:spPr bwMode="auto">
              <a:xfrm>
                <a:off x="5150341" y="6650906"/>
                <a:ext cx="889976" cy="361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altLang="ja-JP" sz="1600" b="1" dirty="0">
                    <a:solidFill>
                      <a:srgbClr val="FF0000"/>
                    </a:solidFill>
                    <a:latin typeface="Calibri" panose="020F0502020204030204" pitchFamily="34" charset="0"/>
                    <a:ea typeface="ＭＳ Ｐゴシック" charset="0"/>
                    <a:cs typeface="Helvetica" charset="0"/>
                    <a:sym typeface="Helvetica" charset="0"/>
                  </a:rPr>
                  <a:t>Double wall</a:t>
                </a:r>
              </a:p>
            </p:txBody>
          </p:sp>
          <p:sp>
            <p:nvSpPr>
              <p:cNvPr id="83" name="Text Box 285"/>
              <p:cNvSpPr txBox="1">
                <a:spLocks noChangeArrowheads="1"/>
              </p:cNvSpPr>
              <p:nvPr/>
            </p:nvSpPr>
            <p:spPr bwMode="auto">
              <a:xfrm>
                <a:off x="6399950" y="6559110"/>
                <a:ext cx="1660371" cy="404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1600" b="1" dirty="0">
                    <a:solidFill>
                      <a:srgbClr val="FF0000"/>
                    </a:solidFill>
                    <a:latin typeface="Calibri"/>
                    <a:ea typeface="ＭＳ Ｐゴシック"/>
                  </a:rPr>
                  <a:t>Bubbler</a:t>
                </a:r>
                <a:endParaRPr lang="ja-JP" altLang="en-US" sz="1600" b="1" dirty="0">
                  <a:solidFill>
                    <a:srgbClr val="FF0000"/>
                  </a:solidFill>
                  <a:latin typeface="Calibri"/>
                  <a:ea typeface="ＭＳ Ｐゴシック"/>
                </a:endParaRPr>
              </a:p>
            </p:txBody>
          </p:sp>
          <p:sp>
            <p:nvSpPr>
              <p:cNvPr id="84" name="Line 15"/>
              <p:cNvSpPr>
                <a:spLocks noChangeShapeType="1"/>
              </p:cNvSpPr>
              <p:nvPr/>
            </p:nvSpPr>
            <p:spPr bwMode="auto">
              <a:xfrm flipH="1">
                <a:off x="5455642" y="6215772"/>
                <a:ext cx="23494" cy="415793"/>
              </a:xfrm>
              <a:prstGeom prst="line">
                <a:avLst/>
              </a:prstGeom>
              <a:noFill/>
              <a:ln w="12700" cap="flat">
                <a:solidFill>
                  <a:schemeClr val="tx1"/>
                </a:solidFill>
                <a:prstDash val="solid"/>
                <a:miter lim="800000"/>
                <a:headEnd type="oval"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grpSp>
      </p:grpSp>
      <p:sp>
        <p:nvSpPr>
          <p:cNvPr id="107" name="角丸四角形 106"/>
          <p:cNvSpPr/>
          <p:nvPr/>
        </p:nvSpPr>
        <p:spPr>
          <a:xfrm>
            <a:off x="140768" y="4567584"/>
            <a:ext cx="2838141" cy="152400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108" name="グループ化 18"/>
          <p:cNvGrpSpPr/>
          <p:nvPr/>
        </p:nvGrpSpPr>
        <p:grpSpPr>
          <a:xfrm>
            <a:off x="109341" y="4771405"/>
            <a:ext cx="2693522" cy="1208266"/>
            <a:chOff x="4982357" y="1483979"/>
            <a:chExt cx="3530432" cy="1461868"/>
          </a:xfrm>
        </p:grpSpPr>
        <p:sp>
          <p:nvSpPr>
            <p:cNvPr id="109" name="右矢印 108"/>
            <p:cNvSpPr/>
            <p:nvPr/>
          </p:nvSpPr>
          <p:spPr>
            <a:xfrm>
              <a:off x="5290386" y="2008107"/>
              <a:ext cx="310604" cy="230229"/>
            </a:xfrm>
            <a:prstGeom prst="rightArrow">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10" name="テキスト ボックス 109"/>
            <p:cNvSpPr txBox="1"/>
            <p:nvPr/>
          </p:nvSpPr>
          <p:spPr>
            <a:xfrm>
              <a:off x="4982357" y="2238334"/>
              <a:ext cx="1046085" cy="707513"/>
            </a:xfrm>
            <a:prstGeom prst="rect">
              <a:avLst/>
            </a:prstGeom>
            <a:noFill/>
          </p:spPr>
          <p:txBody>
            <a:bodyPr wrap="none" rtlCol="0">
              <a:spAutoFit/>
            </a:bodyPr>
            <a:lstStyle/>
            <a:p>
              <a:r>
                <a:rPr lang="en-US" altLang="ja-JP" sz="1600" dirty="0">
                  <a:solidFill>
                    <a:prstClr val="black"/>
                  </a:solidFill>
                  <a:latin typeface="Calibri"/>
                  <a:ea typeface="ＭＳ Ｐゴシック"/>
                </a:rPr>
                <a:t>Proton </a:t>
              </a:r>
            </a:p>
            <a:p>
              <a:r>
                <a:rPr lang="en-US" altLang="ja-JP" sz="1600" dirty="0">
                  <a:solidFill>
                    <a:prstClr val="black"/>
                  </a:solidFill>
                  <a:latin typeface="Calibri"/>
                  <a:ea typeface="ＭＳ Ｐゴシック"/>
                </a:rPr>
                <a:t>Beam</a:t>
              </a:r>
              <a:endParaRPr lang="ja-JP" altLang="en-US" sz="1600" dirty="0">
                <a:solidFill>
                  <a:prstClr val="black"/>
                </a:solidFill>
                <a:latin typeface="Calibri"/>
                <a:ea typeface="ＭＳ Ｐゴシック"/>
              </a:endParaRPr>
            </a:p>
          </p:txBody>
        </p:sp>
        <p:grpSp>
          <p:nvGrpSpPr>
            <p:cNvPr id="111" name="グループ化 115"/>
            <p:cNvGrpSpPr/>
            <p:nvPr/>
          </p:nvGrpSpPr>
          <p:grpSpPr>
            <a:xfrm>
              <a:off x="5671191" y="1483979"/>
              <a:ext cx="2841598" cy="1134074"/>
              <a:chOff x="4998529" y="1483979"/>
              <a:chExt cx="2841598" cy="1134074"/>
            </a:xfrm>
          </p:grpSpPr>
          <p:sp>
            <p:nvSpPr>
              <p:cNvPr id="113" name="Freeform 1"/>
              <p:cNvSpPr>
                <a:spLocks/>
              </p:cNvSpPr>
              <p:nvPr/>
            </p:nvSpPr>
            <p:spPr bwMode="auto">
              <a:xfrm>
                <a:off x="4998529" y="1483979"/>
                <a:ext cx="2841598" cy="1134074"/>
              </a:xfrm>
              <a:custGeom>
                <a:avLst/>
                <a:gdLst/>
                <a:ahLst/>
                <a:cxnLst/>
                <a:rect l="l" t="t" r="r" b="b"/>
                <a:pathLst>
                  <a:path w="2841598" h="1134074">
                    <a:moveTo>
                      <a:pt x="2841598" y="0"/>
                    </a:moveTo>
                    <a:lnTo>
                      <a:pt x="2841598" y="384109"/>
                    </a:lnTo>
                    <a:lnTo>
                      <a:pt x="2213305" y="380400"/>
                    </a:lnTo>
                    <a:cubicBezTo>
                      <a:pt x="2213305" y="504789"/>
                      <a:pt x="2213443" y="629231"/>
                      <a:pt x="2213443" y="753620"/>
                    </a:cubicBezTo>
                    <a:lnTo>
                      <a:pt x="2841598" y="755109"/>
                    </a:lnTo>
                    <a:lnTo>
                      <a:pt x="2841598" y="1134074"/>
                    </a:lnTo>
                    <a:lnTo>
                      <a:pt x="1110262" y="1132505"/>
                    </a:lnTo>
                    <a:lnTo>
                      <a:pt x="76332" y="912988"/>
                    </a:lnTo>
                    <a:cubicBezTo>
                      <a:pt x="76287" y="912971"/>
                      <a:pt x="4184" y="886855"/>
                      <a:pt x="1288" y="832544"/>
                    </a:cubicBezTo>
                    <a:cubicBezTo>
                      <a:pt x="-1610" y="778268"/>
                      <a:pt x="1288" y="314534"/>
                      <a:pt x="1288" y="314534"/>
                    </a:cubicBezTo>
                    <a:cubicBezTo>
                      <a:pt x="1281" y="314487"/>
                      <a:pt x="-7644" y="251753"/>
                      <a:pt x="84471" y="226906"/>
                    </a:cubicBezTo>
                    <a:cubicBezTo>
                      <a:pt x="176759" y="202101"/>
                      <a:pt x="1107227" y="1411"/>
                      <a:pt x="1107227" y="1411"/>
                    </a:cubicBezTo>
                    <a:close/>
                  </a:path>
                </a:pathLst>
              </a:custGeom>
              <a:solidFill>
                <a:srgbClr val="66CCFF"/>
              </a:solidFill>
              <a:ln w="38100" cap="flat">
                <a:solidFill>
                  <a:srgbClr val="4C4C4C"/>
                </a:solidFill>
                <a:prstDash val="solid"/>
                <a:miter lim="800000"/>
                <a:headEnd type="none" w="med" len="med"/>
                <a:tailEnd type="none" w="med" len="med"/>
              </a:ln>
            </p:spPr>
            <p:txBody>
              <a:bodyPr lIns="0" tIns="0" rIns="0" bIns="0"/>
              <a:lstStyle/>
              <a:p>
                <a:endParaRPr lang="ja-JP" altLang="en-US">
                  <a:solidFill>
                    <a:prstClr val="black"/>
                  </a:solidFill>
                  <a:latin typeface="Calibri"/>
                  <a:ea typeface="ＭＳ Ｐゴシック"/>
                </a:endParaRPr>
              </a:p>
            </p:txBody>
          </p:sp>
          <p:sp>
            <p:nvSpPr>
              <p:cNvPr id="114" name="Freeform 3"/>
              <p:cNvSpPr>
                <a:spLocks/>
              </p:cNvSpPr>
              <p:nvPr/>
            </p:nvSpPr>
            <p:spPr bwMode="auto">
              <a:xfrm>
                <a:off x="5250997" y="1673458"/>
                <a:ext cx="2445051" cy="163883"/>
              </a:xfrm>
              <a:custGeom>
                <a:avLst/>
                <a:gdLst>
                  <a:gd name="T0" fmla="*/ 0 w 21600"/>
                  <a:gd name="T1" fmla="*/ 21600 h 21600"/>
                  <a:gd name="T2" fmla="*/ 9829 w 21600"/>
                  <a:gd name="T3" fmla="*/ 2959 h 21600"/>
                  <a:gd name="T4" fmla="*/ 21600 w 21600"/>
                  <a:gd name="T5" fmla="*/ 0 h 21600"/>
                </a:gdLst>
                <a:ahLst/>
                <a:cxnLst>
                  <a:cxn ang="0">
                    <a:pos x="T0" y="T1"/>
                  </a:cxn>
                  <a:cxn ang="0">
                    <a:pos x="T2" y="T3"/>
                  </a:cxn>
                  <a:cxn ang="0">
                    <a:pos x="T4" y="T5"/>
                  </a:cxn>
                </a:cxnLst>
                <a:rect l="0" t="0" r="r" b="b"/>
                <a:pathLst>
                  <a:path w="21600" h="21600">
                    <a:moveTo>
                      <a:pt x="0" y="21600"/>
                    </a:moveTo>
                    <a:lnTo>
                      <a:pt x="9829" y="2959"/>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115" name="Freeform 4"/>
              <p:cNvSpPr>
                <a:spLocks/>
              </p:cNvSpPr>
              <p:nvPr/>
            </p:nvSpPr>
            <p:spPr bwMode="auto">
              <a:xfrm rot="10800000" flipH="1">
                <a:off x="5253792" y="2261948"/>
                <a:ext cx="2445051" cy="164815"/>
              </a:xfrm>
              <a:custGeom>
                <a:avLst/>
                <a:gdLst>
                  <a:gd name="T0" fmla="*/ 0 w 21600"/>
                  <a:gd name="T1" fmla="*/ 21600 h 21600"/>
                  <a:gd name="T2" fmla="*/ 9829 w 21600"/>
                  <a:gd name="T3" fmla="*/ 2959 h 21600"/>
                  <a:gd name="T4" fmla="*/ 21600 w 21600"/>
                  <a:gd name="T5" fmla="*/ 0 h 21600"/>
                </a:gdLst>
                <a:ahLst/>
                <a:cxnLst>
                  <a:cxn ang="0">
                    <a:pos x="T0" y="T1"/>
                  </a:cxn>
                  <a:cxn ang="0">
                    <a:pos x="T2" y="T3"/>
                  </a:cxn>
                  <a:cxn ang="0">
                    <a:pos x="T4" y="T5"/>
                  </a:cxn>
                </a:cxnLst>
                <a:rect l="0" t="0" r="r" b="b"/>
                <a:pathLst>
                  <a:path w="21600" h="21600">
                    <a:moveTo>
                      <a:pt x="0" y="21600"/>
                    </a:moveTo>
                    <a:lnTo>
                      <a:pt x="9829" y="2959"/>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116" name="Freeform 5"/>
              <p:cNvSpPr>
                <a:spLocks/>
              </p:cNvSpPr>
              <p:nvPr/>
            </p:nvSpPr>
            <p:spPr bwMode="auto">
              <a:xfrm>
                <a:off x="5767020" y="1739570"/>
                <a:ext cx="1931823" cy="93116"/>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117" name="Freeform 6"/>
              <p:cNvSpPr>
                <a:spLocks/>
              </p:cNvSpPr>
              <p:nvPr/>
            </p:nvSpPr>
            <p:spPr bwMode="auto">
              <a:xfrm rot="10800000" flipH="1">
                <a:off x="5765157" y="2261948"/>
                <a:ext cx="1930892" cy="93116"/>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118" name="Line 7"/>
              <p:cNvSpPr>
                <a:spLocks noChangeShapeType="1"/>
              </p:cNvSpPr>
              <p:nvPr/>
            </p:nvSpPr>
            <p:spPr bwMode="auto">
              <a:xfrm>
                <a:off x="6369666" y="2263811"/>
                <a:ext cx="1315205" cy="34453"/>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119" name="Line 8"/>
              <p:cNvSpPr>
                <a:spLocks noChangeShapeType="1"/>
              </p:cNvSpPr>
              <p:nvPr/>
            </p:nvSpPr>
            <p:spPr bwMode="auto">
              <a:xfrm rot="10800000" flipH="1">
                <a:off x="6373392" y="1797302"/>
                <a:ext cx="1315205" cy="33522"/>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120" name="Line 37"/>
              <p:cNvSpPr>
                <a:spLocks noChangeShapeType="1"/>
              </p:cNvSpPr>
              <p:nvPr/>
            </p:nvSpPr>
            <p:spPr bwMode="auto">
              <a:xfrm rot="10800000" flipH="1">
                <a:off x="7077382" y="2523501"/>
                <a:ext cx="483960"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121" name="Line 38"/>
              <p:cNvSpPr>
                <a:spLocks noChangeShapeType="1"/>
              </p:cNvSpPr>
              <p:nvPr/>
            </p:nvSpPr>
            <p:spPr bwMode="auto">
              <a:xfrm rot="10800000">
                <a:off x="6773094" y="1592689"/>
                <a:ext cx="482994"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122" name="Line 39"/>
              <p:cNvSpPr>
                <a:spLocks noChangeShapeType="1"/>
              </p:cNvSpPr>
              <p:nvPr/>
            </p:nvSpPr>
            <p:spPr bwMode="auto">
              <a:xfrm flipH="1">
                <a:off x="5739488" y="1592689"/>
                <a:ext cx="504246" cy="84042"/>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123" name="Line 40"/>
              <p:cNvSpPr>
                <a:spLocks noChangeShapeType="1"/>
              </p:cNvSpPr>
              <p:nvPr/>
            </p:nvSpPr>
            <p:spPr bwMode="auto">
              <a:xfrm>
                <a:off x="5582275" y="2405157"/>
                <a:ext cx="320690" cy="60417"/>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grpSp>
        <p:sp>
          <p:nvSpPr>
            <p:cNvPr id="112" name="Text Box 283"/>
            <p:cNvSpPr txBox="1">
              <a:spLocks noChangeArrowheads="1"/>
            </p:cNvSpPr>
            <p:nvPr/>
          </p:nvSpPr>
          <p:spPr bwMode="auto">
            <a:xfrm>
              <a:off x="6883541" y="1867042"/>
              <a:ext cx="1038184" cy="372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1400" dirty="0">
                  <a:solidFill>
                    <a:prstClr val="black"/>
                  </a:solidFill>
                  <a:latin typeface="Calibri"/>
                  <a:ea typeface="ＭＳ Ｐゴシック"/>
                </a:rPr>
                <a:t>mercury</a:t>
              </a:r>
              <a:endParaRPr lang="ja-JP" altLang="en-US" sz="1400" dirty="0">
                <a:solidFill>
                  <a:prstClr val="black"/>
                </a:solidFill>
                <a:latin typeface="Calibri"/>
                <a:ea typeface="ＭＳ Ｐゴシック"/>
              </a:endParaRPr>
            </a:p>
          </p:txBody>
        </p:sp>
      </p:grpSp>
      <p:sp>
        <p:nvSpPr>
          <p:cNvPr id="124" name="テキスト ボックス 123"/>
          <p:cNvSpPr txBox="1"/>
          <p:nvPr/>
        </p:nvSpPr>
        <p:spPr>
          <a:xfrm>
            <a:off x="676974" y="5746144"/>
            <a:ext cx="2384948" cy="338554"/>
          </a:xfrm>
          <a:prstGeom prst="rect">
            <a:avLst/>
          </a:prstGeom>
          <a:noFill/>
        </p:spPr>
        <p:txBody>
          <a:bodyPr wrap="none" rtlCol="0">
            <a:spAutoFit/>
          </a:bodyPr>
          <a:lstStyle/>
          <a:p>
            <a:r>
              <a:rPr lang="en-US" altLang="ja-JP" sz="1600" b="1" dirty="0">
                <a:solidFill>
                  <a:prstClr val="black"/>
                </a:solidFill>
                <a:latin typeface="Calibri"/>
                <a:ea typeface="ＭＳ Ｐゴシック"/>
              </a:rPr>
              <a:t>No protection for damage</a:t>
            </a:r>
            <a:endParaRPr lang="ja-JP" altLang="en-US" sz="1600" b="1" dirty="0">
              <a:solidFill>
                <a:prstClr val="black"/>
              </a:solidFill>
              <a:latin typeface="Calibri"/>
              <a:ea typeface="ＭＳ Ｐゴシック"/>
            </a:endParaRPr>
          </a:p>
        </p:txBody>
      </p:sp>
      <p:sp>
        <p:nvSpPr>
          <p:cNvPr id="133" name="Text Box 46"/>
          <p:cNvSpPr txBox="1">
            <a:spLocks noChangeArrowheads="1"/>
          </p:cNvSpPr>
          <p:nvPr/>
        </p:nvSpPr>
        <p:spPr bwMode="auto">
          <a:xfrm>
            <a:off x="117231" y="-19050"/>
            <a:ext cx="7877908" cy="523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4" tIns="45717" rIns="91434" bIns="45717">
            <a:spAutoFit/>
          </a:bodyPr>
          <a:lstStyle/>
          <a:p>
            <a:r>
              <a:rPr lang="en-US" altLang="ja-JP" sz="2800" b="1" dirty="0">
                <a:solidFill>
                  <a:srgbClr val="000000"/>
                </a:solidFill>
                <a:effectLst>
                  <a:outerShdw blurRad="38100" dist="38100" dir="2700000" algn="tl">
                    <a:srgbClr val="C0C0C0"/>
                  </a:outerShdw>
                </a:effectLst>
                <a:latin typeface="Calibri"/>
                <a:ea typeface="ＭＳ Ｐゴシック"/>
              </a:rPr>
              <a:t>Schedule to 1MW</a:t>
            </a:r>
            <a:endParaRPr lang="ja-JP" altLang="en-US" sz="2800" b="1" dirty="0">
              <a:solidFill>
                <a:srgbClr val="000000"/>
              </a:solidFill>
              <a:effectLst>
                <a:outerShdw blurRad="38100" dist="38100" dir="2700000" algn="tl">
                  <a:srgbClr val="C0C0C0"/>
                </a:outerShdw>
              </a:effectLst>
              <a:latin typeface="Calibri"/>
              <a:ea typeface="ＭＳ Ｐゴシック"/>
            </a:endParaRPr>
          </a:p>
        </p:txBody>
      </p:sp>
      <p:sp>
        <p:nvSpPr>
          <p:cNvPr id="127" name="Text Box 283"/>
          <p:cNvSpPr txBox="1">
            <a:spLocks noChangeArrowheads="1"/>
          </p:cNvSpPr>
          <p:nvPr/>
        </p:nvSpPr>
        <p:spPr bwMode="auto">
          <a:xfrm>
            <a:off x="4567854" y="5040212"/>
            <a:ext cx="79207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1400" dirty="0">
                <a:solidFill>
                  <a:prstClr val="black"/>
                </a:solidFill>
                <a:latin typeface="Calibri"/>
                <a:ea typeface="ＭＳ Ｐゴシック"/>
              </a:rPr>
              <a:t>mercury</a:t>
            </a:r>
            <a:endParaRPr lang="ja-JP" altLang="en-US" sz="1400" dirty="0">
              <a:solidFill>
                <a:prstClr val="black"/>
              </a:solidFill>
              <a:latin typeface="Calibri"/>
              <a:ea typeface="ＭＳ Ｐゴシック"/>
            </a:endParaRPr>
          </a:p>
        </p:txBody>
      </p:sp>
      <p:sp>
        <p:nvSpPr>
          <p:cNvPr id="128" name="Text Box 283"/>
          <p:cNvSpPr txBox="1">
            <a:spLocks noChangeArrowheads="1"/>
          </p:cNvSpPr>
          <p:nvPr/>
        </p:nvSpPr>
        <p:spPr bwMode="auto">
          <a:xfrm>
            <a:off x="7560586" y="5084344"/>
            <a:ext cx="79207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1400" dirty="0">
                <a:solidFill>
                  <a:prstClr val="black"/>
                </a:solidFill>
                <a:latin typeface="Calibri"/>
                <a:ea typeface="ＭＳ Ｐゴシック"/>
              </a:rPr>
              <a:t>mercury</a:t>
            </a:r>
            <a:endParaRPr lang="ja-JP" altLang="en-US" sz="1400" dirty="0">
              <a:solidFill>
                <a:prstClr val="black"/>
              </a:solidFill>
              <a:latin typeface="Calibri"/>
              <a:ea typeface="ＭＳ Ｐゴシック"/>
            </a:endParaRPr>
          </a:p>
        </p:txBody>
      </p:sp>
      <p:sp>
        <p:nvSpPr>
          <p:cNvPr id="129" name="テキスト ボックス 128"/>
          <p:cNvSpPr txBox="1"/>
          <p:nvPr/>
        </p:nvSpPr>
        <p:spPr>
          <a:xfrm>
            <a:off x="3160912" y="5370358"/>
            <a:ext cx="798104" cy="584775"/>
          </a:xfrm>
          <a:prstGeom prst="rect">
            <a:avLst/>
          </a:prstGeom>
          <a:noFill/>
        </p:spPr>
        <p:txBody>
          <a:bodyPr wrap="none" rtlCol="0">
            <a:spAutoFit/>
          </a:bodyPr>
          <a:lstStyle/>
          <a:p>
            <a:r>
              <a:rPr lang="en-US" altLang="ja-JP" sz="1600" dirty="0">
                <a:solidFill>
                  <a:prstClr val="black"/>
                </a:solidFill>
                <a:latin typeface="Calibri"/>
                <a:ea typeface="ＭＳ Ｐゴシック"/>
              </a:rPr>
              <a:t>Proton </a:t>
            </a:r>
          </a:p>
          <a:p>
            <a:r>
              <a:rPr lang="en-US" altLang="ja-JP" sz="1600" dirty="0">
                <a:solidFill>
                  <a:prstClr val="black"/>
                </a:solidFill>
                <a:latin typeface="Calibri"/>
                <a:ea typeface="ＭＳ Ｐゴシック"/>
              </a:rPr>
              <a:t>Beam</a:t>
            </a:r>
            <a:endParaRPr lang="ja-JP" altLang="en-US" sz="1600" dirty="0">
              <a:solidFill>
                <a:prstClr val="black"/>
              </a:solidFill>
              <a:latin typeface="Calibri"/>
              <a:ea typeface="ＭＳ Ｐゴシック"/>
            </a:endParaRPr>
          </a:p>
        </p:txBody>
      </p:sp>
      <p:sp>
        <p:nvSpPr>
          <p:cNvPr id="130" name="テキスト ボックス 129"/>
          <p:cNvSpPr txBox="1"/>
          <p:nvPr/>
        </p:nvSpPr>
        <p:spPr>
          <a:xfrm>
            <a:off x="6164756" y="5446546"/>
            <a:ext cx="798104" cy="584775"/>
          </a:xfrm>
          <a:prstGeom prst="rect">
            <a:avLst/>
          </a:prstGeom>
          <a:noFill/>
        </p:spPr>
        <p:txBody>
          <a:bodyPr wrap="none" rtlCol="0">
            <a:spAutoFit/>
          </a:bodyPr>
          <a:lstStyle/>
          <a:p>
            <a:r>
              <a:rPr lang="en-US" altLang="ja-JP" sz="1600" dirty="0">
                <a:solidFill>
                  <a:prstClr val="black"/>
                </a:solidFill>
                <a:latin typeface="Calibri"/>
                <a:ea typeface="ＭＳ Ｐゴシック"/>
              </a:rPr>
              <a:t>Proton </a:t>
            </a:r>
          </a:p>
          <a:p>
            <a:r>
              <a:rPr lang="en-US" altLang="ja-JP" sz="1600" dirty="0">
                <a:solidFill>
                  <a:prstClr val="black"/>
                </a:solidFill>
                <a:latin typeface="Calibri"/>
                <a:ea typeface="ＭＳ Ｐゴシック"/>
              </a:rPr>
              <a:t>Beam</a:t>
            </a:r>
            <a:endParaRPr lang="ja-JP" altLang="en-US" sz="1600" dirty="0">
              <a:solidFill>
                <a:prstClr val="black"/>
              </a:solidFill>
              <a:latin typeface="Calibri"/>
              <a:ea typeface="ＭＳ Ｐゴシック"/>
            </a:endParaRPr>
          </a:p>
        </p:txBody>
      </p:sp>
      <p:sp>
        <p:nvSpPr>
          <p:cNvPr id="131" name="Rectangle 16"/>
          <p:cNvSpPr>
            <a:spLocks/>
          </p:cNvSpPr>
          <p:nvPr/>
        </p:nvSpPr>
        <p:spPr bwMode="auto">
          <a:xfrm>
            <a:off x="6806361" y="5853062"/>
            <a:ext cx="687780" cy="302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altLang="ja-JP" sz="1600" b="1" dirty="0">
                <a:solidFill>
                  <a:prstClr val="black"/>
                </a:solidFill>
                <a:latin typeface="Calibri"/>
                <a:ea typeface="ＭＳ Ｐゴシック" charset="0"/>
                <a:cs typeface="Helvetica" charset="0"/>
                <a:sym typeface="Helvetica" charset="0"/>
              </a:rPr>
              <a:t>Double wall</a:t>
            </a:r>
          </a:p>
        </p:txBody>
      </p:sp>
      <p:sp>
        <p:nvSpPr>
          <p:cNvPr id="3" name="テキスト ボックス 2"/>
          <p:cNvSpPr txBox="1"/>
          <p:nvPr/>
        </p:nvSpPr>
        <p:spPr>
          <a:xfrm>
            <a:off x="4980603" y="2343829"/>
            <a:ext cx="4045332" cy="830997"/>
          </a:xfrm>
          <a:prstGeom prst="rect">
            <a:avLst/>
          </a:prstGeom>
          <a:solidFill>
            <a:srgbClr val="FFFFFF"/>
          </a:solidFill>
          <a:ln>
            <a:solidFill>
              <a:srgbClr val="000000"/>
            </a:solidFill>
          </a:ln>
        </p:spPr>
        <p:txBody>
          <a:bodyPr wrap="square" rtlCol="0">
            <a:spAutoFit/>
          </a:bodyPr>
          <a:lstStyle/>
          <a:p>
            <a:r>
              <a:rPr lang="en-US" altLang="ja-JP" sz="1600" dirty="0">
                <a:solidFill>
                  <a:srgbClr val="3333FF"/>
                </a:solidFill>
                <a:latin typeface="Calibri"/>
                <a:ea typeface="ＭＳ Ｐゴシック"/>
              </a:rPr>
              <a:t>#10 (gradually increase from 500kW to 1MW)</a:t>
            </a:r>
          </a:p>
          <a:p>
            <a:r>
              <a:rPr lang="en-US" altLang="ja-JP" sz="1600" dirty="0">
                <a:solidFill>
                  <a:srgbClr val="3333FF"/>
                </a:solidFill>
                <a:latin typeface="Calibri"/>
                <a:ea typeface="ＭＳ Ｐゴシック"/>
              </a:rPr>
              <a:t>Depending on the results of PIE on #8, a possibility of 500 kW operation </a:t>
            </a:r>
          </a:p>
        </p:txBody>
      </p:sp>
      <p:graphicFrame>
        <p:nvGraphicFramePr>
          <p:cNvPr id="135" name="表 134"/>
          <p:cNvGraphicFramePr>
            <a:graphicFrameLocks noGrp="1"/>
          </p:cNvGraphicFramePr>
          <p:nvPr>
            <p:extLst>
              <p:ext uri="{D42A27DB-BD31-4B8C-83A1-F6EECF244321}">
                <p14:modId xmlns:p14="http://schemas.microsoft.com/office/powerpoint/2010/main" val="962789810"/>
              </p:ext>
            </p:extLst>
          </p:nvPr>
        </p:nvGraphicFramePr>
        <p:xfrm>
          <a:off x="1047812" y="3956336"/>
          <a:ext cx="7600950" cy="370840"/>
        </p:xfrm>
        <a:graphic>
          <a:graphicData uri="http://schemas.openxmlformats.org/drawingml/2006/table">
            <a:tbl>
              <a:tblPr firstRow="1" bandRow="1">
                <a:tableStyleId>{5940675A-B579-460E-94D1-54222C63F5DA}</a:tableStyleId>
              </a:tblPr>
              <a:tblGrid>
                <a:gridCol w="1520190">
                  <a:extLst>
                    <a:ext uri="{9D8B030D-6E8A-4147-A177-3AD203B41FA5}">
                      <a16:colId xmlns:a16="http://schemas.microsoft.com/office/drawing/2014/main" val="20000"/>
                    </a:ext>
                  </a:extLst>
                </a:gridCol>
                <a:gridCol w="1480954">
                  <a:extLst>
                    <a:ext uri="{9D8B030D-6E8A-4147-A177-3AD203B41FA5}">
                      <a16:colId xmlns:a16="http://schemas.microsoft.com/office/drawing/2014/main" val="20001"/>
                    </a:ext>
                  </a:extLst>
                </a:gridCol>
                <a:gridCol w="1559426">
                  <a:extLst>
                    <a:ext uri="{9D8B030D-6E8A-4147-A177-3AD203B41FA5}">
                      <a16:colId xmlns:a16="http://schemas.microsoft.com/office/drawing/2014/main" val="20002"/>
                    </a:ext>
                  </a:extLst>
                </a:gridCol>
                <a:gridCol w="1520190">
                  <a:extLst>
                    <a:ext uri="{9D8B030D-6E8A-4147-A177-3AD203B41FA5}">
                      <a16:colId xmlns:a16="http://schemas.microsoft.com/office/drawing/2014/main" val="20003"/>
                    </a:ext>
                  </a:extLst>
                </a:gridCol>
                <a:gridCol w="1520190">
                  <a:extLst>
                    <a:ext uri="{9D8B030D-6E8A-4147-A177-3AD203B41FA5}">
                      <a16:colId xmlns:a16="http://schemas.microsoft.com/office/drawing/2014/main" val="20004"/>
                    </a:ext>
                  </a:extLst>
                </a:gridCol>
              </a:tblGrid>
              <a:tr h="370840">
                <a:tc>
                  <a:txBody>
                    <a:bodyPr/>
                    <a:lstStyle/>
                    <a:p>
                      <a:pPr algn="ctr"/>
                      <a:r>
                        <a:rPr kumimoji="1" lang="en-US" altLang="ja-JP" sz="1600" b="1" dirty="0">
                          <a:latin typeface="Arial" panose="020B0604020202020204" pitchFamily="34" charset="0"/>
                          <a:cs typeface="Arial" panose="020B0604020202020204" pitchFamily="34" charset="0"/>
                        </a:rPr>
                        <a:t>JFY 2016</a:t>
                      </a:r>
                      <a:endParaRPr kumimoji="1" lang="ja-JP" altLang="en-US" sz="1600" b="1" dirty="0">
                        <a:latin typeface="Arial" panose="020B0604020202020204" pitchFamily="34" charset="0"/>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1600" b="1" dirty="0">
                          <a:latin typeface="Arial" panose="020B0604020202020204" pitchFamily="34" charset="0"/>
                          <a:cs typeface="Arial" panose="020B0604020202020204" pitchFamily="34" charset="0"/>
                        </a:rPr>
                        <a:t>JFY 2017</a:t>
                      </a:r>
                      <a:endParaRPr kumimoji="1" lang="ja-JP" altLang="en-US" sz="1600" b="1" dirty="0">
                        <a:latin typeface="Arial" panose="020B0604020202020204" pitchFamily="34" charset="0"/>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1600" b="1" dirty="0">
                          <a:latin typeface="Arial" panose="020B0604020202020204" pitchFamily="34" charset="0"/>
                          <a:cs typeface="Arial" panose="020B0604020202020204" pitchFamily="34" charset="0"/>
                        </a:rPr>
                        <a:t>JFY 2018</a:t>
                      </a:r>
                      <a:endParaRPr kumimoji="1" lang="ja-JP" altLang="en-US" sz="1600" b="1" dirty="0">
                        <a:latin typeface="Arial" panose="020B0604020202020204" pitchFamily="34" charset="0"/>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1600" b="1" dirty="0">
                          <a:solidFill>
                            <a:schemeClr val="tx1"/>
                          </a:solidFill>
                          <a:latin typeface="Arial" panose="020B0604020202020204" pitchFamily="34" charset="0"/>
                          <a:cs typeface="Arial" panose="020B0604020202020204" pitchFamily="34" charset="0"/>
                        </a:rPr>
                        <a:t>JFY 2019</a:t>
                      </a:r>
                      <a:endParaRPr kumimoji="1" lang="ja-JP" altLang="en-US" sz="1600" b="1" dirty="0">
                        <a:solidFill>
                          <a:schemeClr val="tx1"/>
                        </a:solidFill>
                        <a:latin typeface="Arial" panose="020B0604020202020204" pitchFamily="34" charset="0"/>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1600" b="1" dirty="0">
                          <a:solidFill>
                            <a:schemeClr val="tx1"/>
                          </a:solidFill>
                          <a:latin typeface="Arial" panose="020B0604020202020204" pitchFamily="34" charset="0"/>
                          <a:cs typeface="Arial" panose="020B0604020202020204" pitchFamily="34" charset="0"/>
                        </a:rPr>
                        <a:t>JFY 2020</a:t>
                      </a:r>
                      <a:endParaRPr kumimoji="1" lang="ja-JP" altLang="en-US" sz="1600" b="1" dirty="0">
                        <a:solidFill>
                          <a:schemeClr val="tx1"/>
                        </a:solidFill>
                        <a:latin typeface="Arial" panose="020B0604020202020204" pitchFamily="34" charset="0"/>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36" name="テキスト ボックス 135"/>
          <p:cNvSpPr txBox="1"/>
          <p:nvPr/>
        </p:nvSpPr>
        <p:spPr>
          <a:xfrm>
            <a:off x="798732" y="3682314"/>
            <a:ext cx="298480" cy="338554"/>
          </a:xfrm>
          <a:prstGeom prst="rect">
            <a:avLst/>
          </a:prstGeom>
          <a:noFill/>
        </p:spPr>
        <p:txBody>
          <a:bodyPr wrap="none" rtlCol="0">
            <a:spAutoFit/>
          </a:bodyPr>
          <a:lstStyle/>
          <a:p>
            <a:pPr defTabSz="457200">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7" name="テキスト ボックス 136"/>
          <p:cNvSpPr txBox="1"/>
          <p:nvPr/>
        </p:nvSpPr>
        <p:spPr>
          <a:xfrm>
            <a:off x="564694" y="3358464"/>
            <a:ext cx="526106" cy="338554"/>
          </a:xfrm>
          <a:prstGeom prst="rect">
            <a:avLst/>
          </a:prstGeom>
          <a:noFill/>
        </p:spPr>
        <p:txBody>
          <a:bodyPr wrap="none" rtlCol="0">
            <a:spAutoFit/>
          </a:bodyPr>
          <a:lstStyle/>
          <a:p>
            <a:pPr defTabSz="457200">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100</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8" name="テキスト ボックス 137"/>
          <p:cNvSpPr txBox="1"/>
          <p:nvPr/>
        </p:nvSpPr>
        <p:spPr>
          <a:xfrm>
            <a:off x="564694" y="3044139"/>
            <a:ext cx="526106" cy="338554"/>
          </a:xfrm>
          <a:prstGeom prst="rect">
            <a:avLst/>
          </a:prstGeom>
          <a:noFill/>
        </p:spPr>
        <p:txBody>
          <a:bodyPr wrap="none" rtlCol="0">
            <a:spAutoFit/>
          </a:bodyPr>
          <a:lstStyle/>
          <a:p>
            <a:pPr defTabSz="457200">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200</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9" name="テキスト ボックス 138"/>
          <p:cNvSpPr txBox="1"/>
          <p:nvPr/>
        </p:nvSpPr>
        <p:spPr>
          <a:xfrm>
            <a:off x="564694" y="2682189"/>
            <a:ext cx="526106" cy="338554"/>
          </a:xfrm>
          <a:prstGeom prst="rect">
            <a:avLst/>
          </a:prstGeom>
          <a:noFill/>
        </p:spPr>
        <p:txBody>
          <a:bodyPr wrap="none" rtlCol="0">
            <a:spAutoFit/>
          </a:bodyPr>
          <a:lstStyle/>
          <a:p>
            <a:pPr defTabSz="457200">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300</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0" name="テキスト ボックス 139"/>
          <p:cNvSpPr txBox="1"/>
          <p:nvPr/>
        </p:nvSpPr>
        <p:spPr>
          <a:xfrm>
            <a:off x="564694" y="2396439"/>
            <a:ext cx="526106" cy="338554"/>
          </a:xfrm>
          <a:prstGeom prst="rect">
            <a:avLst/>
          </a:prstGeom>
          <a:noFill/>
        </p:spPr>
        <p:txBody>
          <a:bodyPr wrap="none" rtlCol="0">
            <a:spAutoFit/>
          </a:bodyPr>
          <a:lstStyle/>
          <a:p>
            <a:pPr defTabSz="457200">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400</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1" name="テキスト ボックス 140"/>
          <p:cNvSpPr txBox="1"/>
          <p:nvPr/>
        </p:nvSpPr>
        <p:spPr>
          <a:xfrm>
            <a:off x="564694" y="2063064"/>
            <a:ext cx="526106" cy="338554"/>
          </a:xfrm>
          <a:prstGeom prst="rect">
            <a:avLst/>
          </a:prstGeom>
          <a:noFill/>
        </p:spPr>
        <p:txBody>
          <a:bodyPr wrap="none" rtlCol="0">
            <a:spAutoFit/>
          </a:bodyPr>
          <a:lstStyle/>
          <a:p>
            <a:pPr defTabSz="457200">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500</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2" name="テキスト ボックス 141"/>
          <p:cNvSpPr txBox="1"/>
          <p:nvPr/>
        </p:nvSpPr>
        <p:spPr>
          <a:xfrm>
            <a:off x="564694" y="1739214"/>
            <a:ext cx="526106" cy="338554"/>
          </a:xfrm>
          <a:prstGeom prst="rect">
            <a:avLst/>
          </a:prstGeom>
          <a:noFill/>
        </p:spPr>
        <p:txBody>
          <a:bodyPr wrap="none" rtlCol="0">
            <a:spAutoFit/>
          </a:bodyPr>
          <a:lstStyle/>
          <a:p>
            <a:pPr defTabSz="457200">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600</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3" name="テキスト ボックス 142"/>
          <p:cNvSpPr txBox="1"/>
          <p:nvPr/>
        </p:nvSpPr>
        <p:spPr>
          <a:xfrm>
            <a:off x="564694" y="1415364"/>
            <a:ext cx="526106" cy="338554"/>
          </a:xfrm>
          <a:prstGeom prst="rect">
            <a:avLst/>
          </a:prstGeom>
          <a:noFill/>
        </p:spPr>
        <p:txBody>
          <a:bodyPr wrap="none" rtlCol="0">
            <a:spAutoFit/>
          </a:bodyPr>
          <a:lstStyle/>
          <a:p>
            <a:pPr defTabSz="457200">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700</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4" name="テキスト ボックス 143"/>
          <p:cNvSpPr txBox="1"/>
          <p:nvPr/>
        </p:nvSpPr>
        <p:spPr>
          <a:xfrm>
            <a:off x="564694" y="1081989"/>
            <a:ext cx="526106" cy="338554"/>
          </a:xfrm>
          <a:prstGeom prst="rect">
            <a:avLst/>
          </a:prstGeom>
          <a:noFill/>
        </p:spPr>
        <p:txBody>
          <a:bodyPr wrap="none" rtlCol="0">
            <a:spAutoFit/>
          </a:bodyPr>
          <a:lstStyle/>
          <a:p>
            <a:pPr defTabSz="457200">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800</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5" name="テキスト ボックス 144"/>
          <p:cNvSpPr txBox="1"/>
          <p:nvPr/>
        </p:nvSpPr>
        <p:spPr>
          <a:xfrm>
            <a:off x="564694" y="748614"/>
            <a:ext cx="526106" cy="338554"/>
          </a:xfrm>
          <a:prstGeom prst="rect">
            <a:avLst/>
          </a:prstGeom>
          <a:noFill/>
        </p:spPr>
        <p:txBody>
          <a:bodyPr wrap="none" rtlCol="0">
            <a:spAutoFit/>
          </a:bodyPr>
          <a:lstStyle/>
          <a:p>
            <a:pPr defTabSz="457200">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900</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6" name="テキスト ボックス 145"/>
          <p:cNvSpPr txBox="1"/>
          <p:nvPr/>
        </p:nvSpPr>
        <p:spPr>
          <a:xfrm>
            <a:off x="395536" y="443814"/>
            <a:ext cx="697627" cy="369332"/>
          </a:xfrm>
          <a:prstGeom prst="rect">
            <a:avLst/>
          </a:prstGeom>
          <a:noFill/>
        </p:spPr>
        <p:txBody>
          <a:bodyPr wrap="none" rtlCol="0">
            <a:spAutoFit/>
          </a:bodyPr>
          <a:lstStyle/>
          <a:p>
            <a:pPr defTabSz="457200">
              <a:defRPr/>
            </a:pP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1000</a:t>
            </a:r>
            <a:endPar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7" name="テキスト ボックス 146"/>
          <p:cNvSpPr txBox="1"/>
          <p:nvPr/>
        </p:nvSpPr>
        <p:spPr>
          <a:xfrm rot="16200000">
            <a:off x="-728406" y="1967814"/>
            <a:ext cx="2214068" cy="338554"/>
          </a:xfrm>
          <a:prstGeom prst="rect">
            <a:avLst/>
          </a:prstGeom>
          <a:noFill/>
        </p:spPr>
        <p:txBody>
          <a:bodyPr wrap="none" rtlCol="0">
            <a:spAutoFit/>
          </a:bodyPr>
          <a:lstStyle/>
          <a:p>
            <a:pPr defTabSz="457200">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MLF</a:t>
            </a:r>
            <a:r>
              <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beam</a:t>
            </a:r>
            <a:r>
              <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power</a:t>
            </a:r>
            <a:r>
              <a:rPr lang="ja-JP" altLang="en-US" sz="1600" dirty="0" err="1">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kW</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48" name="直線コネクタ 147"/>
          <p:cNvCxnSpPr/>
          <p:nvPr/>
        </p:nvCxnSpPr>
        <p:spPr>
          <a:xfrm flipH="1">
            <a:off x="1066800" y="3225114"/>
            <a:ext cx="352425"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flipH="1">
            <a:off x="1809751" y="3387039"/>
            <a:ext cx="1133474"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a:cxnSpLocks/>
          </p:cNvCxnSpPr>
          <p:nvPr/>
        </p:nvCxnSpPr>
        <p:spPr>
          <a:xfrm flipH="1">
            <a:off x="3347864" y="2872689"/>
            <a:ext cx="389216" cy="0"/>
          </a:xfrm>
          <a:prstGeom prst="line">
            <a:avLst/>
          </a:prstGeom>
          <a:ln w="762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flipH="1">
            <a:off x="4286251" y="643839"/>
            <a:ext cx="1904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2" name="テキスト ボックス 151"/>
          <p:cNvSpPr txBox="1"/>
          <p:nvPr/>
        </p:nvSpPr>
        <p:spPr>
          <a:xfrm>
            <a:off x="1095375" y="2872689"/>
            <a:ext cx="1377300" cy="259045"/>
          </a:xfrm>
          <a:prstGeom prst="rect">
            <a:avLst/>
          </a:prstGeom>
          <a:solidFill>
            <a:schemeClr val="bg1"/>
          </a:solidFill>
        </p:spPr>
        <p:txBody>
          <a:bodyPr wrap="none" rtlCol="0">
            <a:spAutoFit/>
          </a:bodyPr>
          <a:lstStyle/>
          <a:p>
            <a:pPr defTabSz="457200">
              <a:lnSpc>
                <a:spcPts val="1300"/>
              </a:lnSpc>
              <a:defRPr/>
            </a:pP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#2 (200kW)</a:t>
            </a:r>
            <a:endPar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3" name="テキスト ボックス 152"/>
          <p:cNvSpPr txBox="1"/>
          <p:nvPr/>
        </p:nvSpPr>
        <p:spPr>
          <a:xfrm>
            <a:off x="1905000" y="3082239"/>
            <a:ext cx="1245854" cy="259045"/>
          </a:xfrm>
          <a:prstGeom prst="rect">
            <a:avLst/>
          </a:prstGeom>
          <a:solidFill>
            <a:schemeClr val="bg1"/>
          </a:solidFill>
        </p:spPr>
        <p:txBody>
          <a:bodyPr wrap="none" rtlCol="0">
            <a:spAutoFit/>
          </a:bodyPr>
          <a:lstStyle/>
          <a:p>
            <a:pPr defTabSz="457200">
              <a:lnSpc>
                <a:spcPts val="1300"/>
              </a:lnSpc>
              <a:defRPr/>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#2 (150kW)</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4" name="テキスト ボックス 153"/>
          <p:cNvSpPr txBox="1"/>
          <p:nvPr/>
        </p:nvSpPr>
        <p:spPr>
          <a:xfrm>
            <a:off x="2543701" y="955409"/>
            <a:ext cx="2130636" cy="914780"/>
          </a:xfrm>
          <a:prstGeom prst="rect">
            <a:avLst/>
          </a:prstGeom>
          <a:solidFill>
            <a:schemeClr val="bg1"/>
          </a:solidFill>
          <a:ln w="19050" cmpd="sng">
            <a:solidFill>
              <a:srgbClr val="FF0000"/>
            </a:solidFill>
          </a:ln>
        </p:spPr>
        <p:txBody>
          <a:bodyPr wrap="none" rtlCol="0">
            <a:spAutoFit/>
          </a:bodyPr>
          <a:lstStyle/>
          <a:p>
            <a:pPr defTabSz="457200">
              <a:lnSpc>
                <a:spcPts val="1600"/>
              </a:lnSpc>
              <a:defRPr/>
            </a:pPr>
            <a:r>
              <a:rPr lang="en-US" altLang="ja-JP" sz="1400" dirty="0">
                <a:solidFill>
                  <a:srgbClr val="3333FF"/>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sz="1400" dirty="0" smtClean="0">
                <a:solidFill>
                  <a:srgbClr val="3333FF"/>
                </a:solidFill>
                <a:latin typeface="Arial" panose="020B0604020202020204" pitchFamily="34" charset="0"/>
                <a:ea typeface="ＭＳ Ｐゴシック" panose="020B0600070205080204" pitchFamily="50" charset="-128"/>
                <a:cs typeface="Arial" panose="020B0604020202020204" pitchFamily="34" charset="0"/>
              </a:rPr>
              <a:t>8</a:t>
            </a:r>
          </a:p>
          <a:p>
            <a:pPr defTabSz="457200">
              <a:lnSpc>
                <a:spcPts val="1600"/>
              </a:lnSpc>
              <a:defRPr/>
            </a:pPr>
            <a:r>
              <a:rPr lang="en-US" altLang="ja-JP" sz="1400" dirty="0" smtClean="0">
                <a:solidFill>
                  <a:srgbClr val="3333FF"/>
                </a:solidFill>
                <a:latin typeface="Arial" panose="020B0604020202020204" pitchFamily="34" charset="0"/>
                <a:ea typeface="ＭＳ Ｐゴシック" panose="020B0600070205080204" pitchFamily="50" charset="-128"/>
                <a:cs typeface="Arial" panose="020B0604020202020204" pitchFamily="34" charset="0"/>
              </a:rPr>
              <a:t>400 kW from January</a:t>
            </a:r>
          </a:p>
          <a:p>
            <a:pPr defTabSz="457200">
              <a:lnSpc>
                <a:spcPts val="1600"/>
              </a:lnSpc>
              <a:defRPr/>
            </a:pPr>
            <a:r>
              <a:rPr lang="en-US" altLang="ja-JP" sz="1400" dirty="0" smtClean="0">
                <a:solidFill>
                  <a:srgbClr val="3333FF"/>
                </a:solidFill>
                <a:latin typeface="Arial" panose="020B0604020202020204" pitchFamily="34" charset="0"/>
                <a:ea typeface="ＭＳ Ｐゴシック" panose="020B0600070205080204" pitchFamily="50" charset="-128"/>
                <a:cs typeface="Arial" panose="020B0604020202020204" pitchFamily="34" charset="0"/>
              </a:rPr>
              <a:t>500 kW from April </a:t>
            </a:r>
          </a:p>
          <a:p>
            <a:pPr defTabSz="457200">
              <a:lnSpc>
                <a:spcPts val="1600"/>
              </a:lnSpc>
              <a:defRPr/>
            </a:pPr>
            <a:r>
              <a:rPr lang="en-US" altLang="ja-JP" sz="1400" dirty="0" smtClean="0">
                <a:solidFill>
                  <a:srgbClr val="3333FF"/>
                </a:solidFill>
                <a:latin typeface="Arial" panose="020B0604020202020204" pitchFamily="34" charset="0"/>
                <a:ea typeface="ＭＳ Ｐゴシック" panose="020B0600070205080204" pitchFamily="50" charset="-128"/>
                <a:cs typeface="Arial" panose="020B0604020202020204" pitchFamily="34" charset="0"/>
              </a:rPr>
              <a:t>1MW test at end of June</a:t>
            </a:r>
            <a:endParaRPr lang="ja-JP" altLang="en-US" sz="1400" dirty="0">
              <a:solidFill>
                <a:srgbClr val="3333FF"/>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5" name="テキスト ボックス 154"/>
          <p:cNvSpPr txBox="1"/>
          <p:nvPr/>
        </p:nvSpPr>
        <p:spPr>
          <a:xfrm>
            <a:off x="3824910" y="673554"/>
            <a:ext cx="1053494" cy="259045"/>
          </a:xfrm>
          <a:prstGeom prst="rect">
            <a:avLst/>
          </a:prstGeom>
          <a:solidFill>
            <a:schemeClr val="bg1"/>
          </a:solidFill>
        </p:spPr>
        <p:txBody>
          <a:bodyPr wrap="none" rtlCol="0">
            <a:spAutoFit/>
          </a:bodyPr>
          <a:lstStyle/>
          <a:p>
            <a:pPr defTabSz="457200">
              <a:lnSpc>
                <a:spcPts val="1300"/>
              </a:lnSpc>
              <a:defRPr/>
            </a:pPr>
            <a:r>
              <a:rPr lang="en-US" altLang="ja-JP" sz="16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1MW</a:t>
            </a:r>
            <a:r>
              <a:rPr lang="ja-JP" altLang="en-US" sz="16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16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test</a:t>
            </a:r>
            <a:endParaRPr lang="ja-JP" altLang="en-US" sz="1600"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0" name="テキスト ボックス 159"/>
          <p:cNvSpPr txBox="1"/>
          <p:nvPr/>
        </p:nvSpPr>
        <p:spPr>
          <a:xfrm>
            <a:off x="1213996" y="1019878"/>
            <a:ext cx="1197764" cy="369332"/>
          </a:xfrm>
          <a:prstGeom prst="rect">
            <a:avLst/>
          </a:prstGeom>
          <a:solidFill>
            <a:schemeClr val="bg1"/>
          </a:solidFill>
          <a:ln w="28575">
            <a:solidFill>
              <a:schemeClr val="tx1"/>
            </a:solidFill>
          </a:ln>
        </p:spPr>
        <p:txBody>
          <a:bodyPr wrap="none" rtlCol="0">
            <a:spAutoFit/>
          </a:bodyPr>
          <a:lstStyle/>
          <a:p>
            <a:pPr defTabSz="457200">
              <a:defRPr/>
            </a:pP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Operation</a:t>
            </a:r>
            <a:endPar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61" name="直線コネクタ 160"/>
          <p:cNvCxnSpPr>
            <a:cxnSpLocks/>
          </p:cNvCxnSpPr>
          <p:nvPr/>
        </p:nvCxnSpPr>
        <p:spPr>
          <a:xfrm flipH="1">
            <a:off x="3654434" y="2564904"/>
            <a:ext cx="413510" cy="12107"/>
          </a:xfrm>
          <a:prstGeom prst="line">
            <a:avLst/>
          </a:prstGeom>
          <a:ln w="762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162" name="直線コネクタ 161"/>
          <p:cNvCxnSpPr>
            <a:cxnSpLocks/>
          </p:cNvCxnSpPr>
          <p:nvPr/>
        </p:nvCxnSpPr>
        <p:spPr>
          <a:xfrm flipH="1">
            <a:off x="4067944" y="2258506"/>
            <a:ext cx="360305" cy="18366"/>
          </a:xfrm>
          <a:prstGeom prst="line">
            <a:avLst/>
          </a:prstGeom>
          <a:ln w="762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251520" y="476672"/>
            <a:ext cx="8471630" cy="0"/>
          </a:xfrm>
          <a:prstGeom prst="line">
            <a:avLst/>
          </a:prstGeom>
          <a:ln w="57150" cmpd="thinThick">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3037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11_mtfuji">
  <a:themeElements>
    <a:clrScheme name="1_mtfuji 2">
      <a:dk1>
        <a:srgbClr val="000000"/>
      </a:dk1>
      <a:lt1>
        <a:srgbClr val="FFFFFF"/>
      </a:lt1>
      <a:dk2>
        <a:srgbClr val="003399"/>
      </a:dk2>
      <a:lt2>
        <a:srgbClr val="FFFFFF"/>
      </a:lt2>
      <a:accent1>
        <a:srgbClr val="82B5CA"/>
      </a:accent1>
      <a:accent2>
        <a:srgbClr val="448C8E"/>
      </a:accent2>
      <a:accent3>
        <a:srgbClr val="FFFFFF"/>
      </a:accent3>
      <a:accent4>
        <a:srgbClr val="000000"/>
      </a:accent4>
      <a:accent5>
        <a:srgbClr val="C1D7E1"/>
      </a:accent5>
      <a:accent6>
        <a:srgbClr val="3D7E80"/>
      </a:accent6>
      <a:hlink>
        <a:srgbClr val="A384C8"/>
      </a:hlink>
      <a:folHlink>
        <a:srgbClr val="6B56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Palatino Linotype" pitchFamily="18" charset="0"/>
            <a:ea typeface="ＭＳ Ｐゴシック" pitchFamily="50" charset="-128"/>
            <a:cs typeface="Osaka"/>
          </a:defRPr>
        </a:defPPr>
      </a:lstStyle>
    </a:spDef>
    <a:lnDef>
      <a:spPr bwMode="auto">
        <a:xfrm>
          <a:off x="0" y="0"/>
          <a:ext cx="1" cy="1"/>
        </a:xfrm>
        <a:custGeom>
          <a:avLst/>
          <a:gdLst/>
          <a:ahLst/>
          <a:cxnLst/>
          <a:rect l="0" t="0" r="0" b="0"/>
          <a:pathLst/>
        </a:custGeom>
        <a:solidFill>
          <a:srgbClr val="CC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Palatino Linotype" pitchFamily="18" charset="0"/>
            <a:ea typeface="ＭＳ Ｐゴシック" pitchFamily="50" charset="-128"/>
            <a:cs typeface="Osaka"/>
          </a:defRPr>
        </a:defPPr>
      </a:lstStyle>
    </a:lnDef>
  </a:objectDefaults>
  <a:extraClrSchemeLst>
    <a:extraClrScheme>
      <a:clrScheme name="1_mtfuji 1">
        <a:dk1>
          <a:srgbClr val="000000"/>
        </a:dk1>
        <a:lt1>
          <a:srgbClr val="FFFFFF"/>
        </a:lt1>
        <a:dk2>
          <a:srgbClr val="25367F"/>
        </a:dk2>
        <a:lt2>
          <a:srgbClr val="B29782"/>
        </a:lt2>
        <a:accent1>
          <a:srgbClr val="82B5CA"/>
        </a:accent1>
        <a:accent2>
          <a:srgbClr val="448C8E"/>
        </a:accent2>
        <a:accent3>
          <a:srgbClr val="ACAEC0"/>
        </a:accent3>
        <a:accent4>
          <a:srgbClr val="DADADA"/>
        </a:accent4>
        <a:accent5>
          <a:srgbClr val="C1D7E1"/>
        </a:accent5>
        <a:accent6>
          <a:srgbClr val="3D7E80"/>
        </a:accent6>
        <a:hlink>
          <a:srgbClr val="5C885F"/>
        </a:hlink>
        <a:folHlink>
          <a:srgbClr val="6B5653"/>
        </a:folHlink>
      </a:clrScheme>
      <a:clrMap bg1="dk2" tx1="lt1" bg2="dk1" tx2="lt2" accent1="accent1" accent2="accent2" accent3="accent3" accent4="accent4" accent5="accent5" accent6="accent6" hlink="hlink" folHlink="folHlink"/>
    </a:extraClrScheme>
    <a:extraClrScheme>
      <a:clrScheme name="1_mtfuji 2">
        <a:dk1>
          <a:srgbClr val="000000"/>
        </a:dk1>
        <a:lt1>
          <a:srgbClr val="FFFFFF"/>
        </a:lt1>
        <a:dk2>
          <a:srgbClr val="003399"/>
        </a:dk2>
        <a:lt2>
          <a:srgbClr val="FFFFFF"/>
        </a:lt2>
        <a:accent1>
          <a:srgbClr val="82B5CA"/>
        </a:accent1>
        <a:accent2>
          <a:srgbClr val="448C8E"/>
        </a:accent2>
        <a:accent3>
          <a:srgbClr val="FFFFFF"/>
        </a:accent3>
        <a:accent4>
          <a:srgbClr val="000000"/>
        </a:accent4>
        <a:accent5>
          <a:srgbClr val="C1D7E1"/>
        </a:accent5>
        <a:accent6>
          <a:srgbClr val="3D7E80"/>
        </a:accent6>
        <a:hlink>
          <a:srgbClr val="A384C8"/>
        </a:hlink>
        <a:folHlink>
          <a:srgbClr val="6B5653"/>
        </a:folHlink>
      </a:clrScheme>
      <a:clrMap bg1="lt1" tx1="dk1" bg2="lt2" tx2="dk2" accent1="accent1" accent2="accent2" accent3="accent3" accent4="accent4" accent5="accent5" accent6="accent6" hlink="hlink" folHlink="folHlink"/>
    </a:extraClrScheme>
    <a:extraClrScheme>
      <a:clrScheme name="1_mtfuji 3">
        <a:dk1>
          <a:srgbClr val="000000"/>
        </a:dk1>
        <a:lt1>
          <a:srgbClr val="FFFFFF"/>
        </a:lt1>
        <a:dk2>
          <a:srgbClr val="000000"/>
        </a:dk2>
        <a:lt2>
          <a:srgbClr val="FFFFFF"/>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tfuji 4">
        <a:dk1>
          <a:srgbClr val="000000"/>
        </a:dk1>
        <a:lt1>
          <a:srgbClr val="ACCEDC"/>
        </a:lt1>
        <a:dk2>
          <a:srgbClr val="003366"/>
        </a:dk2>
        <a:lt2>
          <a:srgbClr val="FFFFFF"/>
        </a:lt2>
        <a:accent1>
          <a:srgbClr val="82B5CA"/>
        </a:accent1>
        <a:accent2>
          <a:srgbClr val="769537"/>
        </a:accent2>
        <a:accent3>
          <a:srgbClr val="D2E3EB"/>
        </a:accent3>
        <a:accent4>
          <a:srgbClr val="000000"/>
        </a:accent4>
        <a:accent5>
          <a:srgbClr val="C1D7E1"/>
        </a:accent5>
        <a:accent6>
          <a:srgbClr val="6A8731"/>
        </a:accent6>
        <a:hlink>
          <a:srgbClr val="3F7EBD"/>
        </a:hlink>
        <a:folHlink>
          <a:srgbClr val="B77A3D"/>
        </a:folHlink>
      </a:clrScheme>
      <a:clrMap bg1="lt1" tx1="dk1" bg2="lt2" tx2="dk2" accent1="accent1" accent2="accent2" accent3="accent3" accent4="accent4" accent5="accent5" accent6="accent6" hlink="hlink" folHlink="folHlink"/>
    </a:extraClrScheme>
    <a:extraClrScheme>
      <a:clrScheme name="1_mtfuji 5">
        <a:dk1>
          <a:srgbClr val="000000"/>
        </a:dk1>
        <a:lt1>
          <a:srgbClr val="FFFFFF"/>
        </a:lt1>
        <a:dk2>
          <a:srgbClr val="800080"/>
        </a:dk2>
        <a:lt2>
          <a:srgbClr val="FFFFCC"/>
        </a:lt2>
        <a:accent1>
          <a:srgbClr val="FF6699"/>
        </a:accent1>
        <a:accent2>
          <a:srgbClr val="FFCC66"/>
        </a:accent2>
        <a:accent3>
          <a:srgbClr val="C0AAC0"/>
        </a:accent3>
        <a:accent4>
          <a:srgbClr val="DADADA"/>
        </a:accent4>
        <a:accent5>
          <a:srgbClr val="FFB8CA"/>
        </a:accent5>
        <a:accent6>
          <a:srgbClr val="E7B95C"/>
        </a:accent6>
        <a:hlink>
          <a:srgbClr val="99CC00"/>
        </a:hlink>
        <a:folHlink>
          <a:srgbClr val="FF9933"/>
        </a:folHlink>
      </a:clrScheme>
      <a:clrMap bg1="dk2" tx1="lt1" bg2="dk1" tx2="lt2" accent1="accent1" accent2="accent2" accent3="accent3" accent4="accent4" accent5="accent5" accent6="accent6" hlink="hlink" folHlink="folHlink"/>
    </a:extraClrScheme>
    <a:extraClrScheme>
      <a:clrScheme name="1_mtfuji 6">
        <a:dk1>
          <a:srgbClr val="006699"/>
        </a:dk1>
        <a:lt1>
          <a:srgbClr val="FFFFFF"/>
        </a:lt1>
        <a:dk2>
          <a:srgbClr val="009999"/>
        </a:dk2>
        <a:lt2>
          <a:srgbClr val="FFFFCC"/>
        </a:lt2>
        <a:accent1>
          <a:srgbClr val="47B6B9"/>
        </a:accent1>
        <a:accent2>
          <a:srgbClr val="C6A854"/>
        </a:accent2>
        <a:accent3>
          <a:srgbClr val="AACACA"/>
        </a:accent3>
        <a:accent4>
          <a:srgbClr val="DADADA"/>
        </a:accent4>
        <a:accent5>
          <a:srgbClr val="B1D7D9"/>
        </a:accent5>
        <a:accent6>
          <a:srgbClr val="B3984B"/>
        </a:accent6>
        <a:hlink>
          <a:srgbClr val="46904B"/>
        </a:hlink>
        <a:folHlink>
          <a:srgbClr val="0033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tfuji">
  <a:themeElements>
    <a:clrScheme name="1_mtfuji 2">
      <a:dk1>
        <a:srgbClr val="000000"/>
      </a:dk1>
      <a:lt1>
        <a:srgbClr val="FFFFFF"/>
      </a:lt1>
      <a:dk2>
        <a:srgbClr val="003399"/>
      </a:dk2>
      <a:lt2>
        <a:srgbClr val="FFFFFF"/>
      </a:lt2>
      <a:accent1>
        <a:srgbClr val="82B5CA"/>
      </a:accent1>
      <a:accent2>
        <a:srgbClr val="448C8E"/>
      </a:accent2>
      <a:accent3>
        <a:srgbClr val="FFFFFF"/>
      </a:accent3>
      <a:accent4>
        <a:srgbClr val="000000"/>
      </a:accent4>
      <a:accent5>
        <a:srgbClr val="C1D7E1"/>
      </a:accent5>
      <a:accent6>
        <a:srgbClr val="3D7E80"/>
      </a:accent6>
      <a:hlink>
        <a:srgbClr val="A384C8"/>
      </a:hlink>
      <a:folHlink>
        <a:srgbClr val="6B56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Palatino Linotype" pitchFamily="18" charset="0"/>
            <a:ea typeface="ＭＳ Ｐゴシック" pitchFamily="50" charset="-128"/>
            <a:cs typeface="Osaka"/>
          </a:defRPr>
        </a:defPPr>
      </a:lstStyle>
    </a:spDef>
    <a:lnDef>
      <a:spPr bwMode="auto">
        <a:xfrm>
          <a:off x="0" y="0"/>
          <a:ext cx="1" cy="1"/>
        </a:xfrm>
        <a:custGeom>
          <a:avLst/>
          <a:gdLst/>
          <a:ahLst/>
          <a:cxnLst/>
          <a:rect l="0" t="0" r="0" b="0"/>
          <a:pathLst/>
        </a:custGeom>
        <a:solidFill>
          <a:srgbClr val="CC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Palatino Linotype" pitchFamily="18" charset="0"/>
            <a:ea typeface="ＭＳ Ｐゴシック" pitchFamily="50" charset="-128"/>
            <a:cs typeface="Osaka"/>
          </a:defRPr>
        </a:defPPr>
      </a:lstStyle>
    </a:lnDef>
  </a:objectDefaults>
  <a:extraClrSchemeLst>
    <a:extraClrScheme>
      <a:clrScheme name="1_mtfuji 1">
        <a:dk1>
          <a:srgbClr val="000000"/>
        </a:dk1>
        <a:lt1>
          <a:srgbClr val="FFFFFF"/>
        </a:lt1>
        <a:dk2>
          <a:srgbClr val="25367F"/>
        </a:dk2>
        <a:lt2>
          <a:srgbClr val="B29782"/>
        </a:lt2>
        <a:accent1>
          <a:srgbClr val="82B5CA"/>
        </a:accent1>
        <a:accent2>
          <a:srgbClr val="448C8E"/>
        </a:accent2>
        <a:accent3>
          <a:srgbClr val="ACAEC0"/>
        </a:accent3>
        <a:accent4>
          <a:srgbClr val="DADADA"/>
        </a:accent4>
        <a:accent5>
          <a:srgbClr val="C1D7E1"/>
        </a:accent5>
        <a:accent6>
          <a:srgbClr val="3D7E80"/>
        </a:accent6>
        <a:hlink>
          <a:srgbClr val="5C885F"/>
        </a:hlink>
        <a:folHlink>
          <a:srgbClr val="6B5653"/>
        </a:folHlink>
      </a:clrScheme>
      <a:clrMap bg1="dk2" tx1="lt1" bg2="dk1" tx2="lt2" accent1="accent1" accent2="accent2" accent3="accent3" accent4="accent4" accent5="accent5" accent6="accent6" hlink="hlink" folHlink="folHlink"/>
    </a:extraClrScheme>
    <a:extraClrScheme>
      <a:clrScheme name="1_mtfuji 2">
        <a:dk1>
          <a:srgbClr val="000000"/>
        </a:dk1>
        <a:lt1>
          <a:srgbClr val="FFFFFF"/>
        </a:lt1>
        <a:dk2>
          <a:srgbClr val="003399"/>
        </a:dk2>
        <a:lt2>
          <a:srgbClr val="FFFFFF"/>
        </a:lt2>
        <a:accent1>
          <a:srgbClr val="82B5CA"/>
        </a:accent1>
        <a:accent2>
          <a:srgbClr val="448C8E"/>
        </a:accent2>
        <a:accent3>
          <a:srgbClr val="FFFFFF"/>
        </a:accent3>
        <a:accent4>
          <a:srgbClr val="000000"/>
        </a:accent4>
        <a:accent5>
          <a:srgbClr val="C1D7E1"/>
        </a:accent5>
        <a:accent6>
          <a:srgbClr val="3D7E80"/>
        </a:accent6>
        <a:hlink>
          <a:srgbClr val="A384C8"/>
        </a:hlink>
        <a:folHlink>
          <a:srgbClr val="6B5653"/>
        </a:folHlink>
      </a:clrScheme>
      <a:clrMap bg1="lt1" tx1="dk1" bg2="lt2" tx2="dk2" accent1="accent1" accent2="accent2" accent3="accent3" accent4="accent4" accent5="accent5" accent6="accent6" hlink="hlink" folHlink="folHlink"/>
    </a:extraClrScheme>
    <a:extraClrScheme>
      <a:clrScheme name="1_mtfuji 3">
        <a:dk1>
          <a:srgbClr val="000000"/>
        </a:dk1>
        <a:lt1>
          <a:srgbClr val="FFFFFF"/>
        </a:lt1>
        <a:dk2>
          <a:srgbClr val="000000"/>
        </a:dk2>
        <a:lt2>
          <a:srgbClr val="FFFFFF"/>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tfuji 4">
        <a:dk1>
          <a:srgbClr val="000000"/>
        </a:dk1>
        <a:lt1>
          <a:srgbClr val="ACCEDC"/>
        </a:lt1>
        <a:dk2>
          <a:srgbClr val="003366"/>
        </a:dk2>
        <a:lt2>
          <a:srgbClr val="FFFFFF"/>
        </a:lt2>
        <a:accent1>
          <a:srgbClr val="82B5CA"/>
        </a:accent1>
        <a:accent2>
          <a:srgbClr val="769537"/>
        </a:accent2>
        <a:accent3>
          <a:srgbClr val="D2E3EB"/>
        </a:accent3>
        <a:accent4>
          <a:srgbClr val="000000"/>
        </a:accent4>
        <a:accent5>
          <a:srgbClr val="C1D7E1"/>
        </a:accent5>
        <a:accent6>
          <a:srgbClr val="6A8731"/>
        </a:accent6>
        <a:hlink>
          <a:srgbClr val="3F7EBD"/>
        </a:hlink>
        <a:folHlink>
          <a:srgbClr val="B77A3D"/>
        </a:folHlink>
      </a:clrScheme>
      <a:clrMap bg1="lt1" tx1="dk1" bg2="lt2" tx2="dk2" accent1="accent1" accent2="accent2" accent3="accent3" accent4="accent4" accent5="accent5" accent6="accent6" hlink="hlink" folHlink="folHlink"/>
    </a:extraClrScheme>
    <a:extraClrScheme>
      <a:clrScheme name="1_mtfuji 5">
        <a:dk1>
          <a:srgbClr val="000000"/>
        </a:dk1>
        <a:lt1>
          <a:srgbClr val="FFFFFF"/>
        </a:lt1>
        <a:dk2>
          <a:srgbClr val="800080"/>
        </a:dk2>
        <a:lt2>
          <a:srgbClr val="FFFFCC"/>
        </a:lt2>
        <a:accent1>
          <a:srgbClr val="FF6699"/>
        </a:accent1>
        <a:accent2>
          <a:srgbClr val="FFCC66"/>
        </a:accent2>
        <a:accent3>
          <a:srgbClr val="C0AAC0"/>
        </a:accent3>
        <a:accent4>
          <a:srgbClr val="DADADA"/>
        </a:accent4>
        <a:accent5>
          <a:srgbClr val="FFB8CA"/>
        </a:accent5>
        <a:accent6>
          <a:srgbClr val="E7B95C"/>
        </a:accent6>
        <a:hlink>
          <a:srgbClr val="99CC00"/>
        </a:hlink>
        <a:folHlink>
          <a:srgbClr val="FF9933"/>
        </a:folHlink>
      </a:clrScheme>
      <a:clrMap bg1="dk2" tx1="lt1" bg2="dk1" tx2="lt2" accent1="accent1" accent2="accent2" accent3="accent3" accent4="accent4" accent5="accent5" accent6="accent6" hlink="hlink" folHlink="folHlink"/>
    </a:extraClrScheme>
    <a:extraClrScheme>
      <a:clrScheme name="1_mtfuji 6">
        <a:dk1>
          <a:srgbClr val="006699"/>
        </a:dk1>
        <a:lt1>
          <a:srgbClr val="FFFFFF"/>
        </a:lt1>
        <a:dk2>
          <a:srgbClr val="009999"/>
        </a:dk2>
        <a:lt2>
          <a:srgbClr val="FFFFCC"/>
        </a:lt2>
        <a:accent1>
          <a:srgbClr val="47B6B9"/>
        </a:accent1>
        <a:accent2>
          <a:srgbClr val="C6A854"/>
        </a:accent2>
        <a:accent3>
          <a:srgbClr val="AACACA"/>
        </a:accent3>
        <a:accent4>
          <a:srgbClr val="DADADA"/>
        </a:accent4>
        <a:accent5>
          <a:srgbClr val="B1D7D9"/>
        </a:accent5>
        <a:accent6>
          <a:srgbClr val="B3984B"/>
        </a:accent6>
        <a:hlink>
          <a:srgbClr val="46904B"/>
        </a:hlink>
        <a:folHlink>
          <a:srgbClr val="0033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mtfuj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Palatino Linotype" pitchFamily="18" charset="0"/>
            <a:ea typeface="ＭＳ Ｐゴシック" pitchFamily="50" charset="-128"/>
            <a:cs typeface="Osaka"/>
          </a:defRPr>
        </a:defPPr>
      </a:lstStyle>
    </a:spDef>
    <a:lnDef>
      <a:spPr bwMode="auto">
        <a:xfrm>
          <a:off x="0" y="0"/>
          <a:ext cx="1" cy="1"/>
        </a:xfrm>
        <a:custGeom>
          <a:avLst/>
          <a:gdLst/>
          <a:ahLst/>
          <a:cxnLst/>
          <a:rect l="0" t="0" r="0" b="0"/>
          <a:pathLst/>
        </a:custGeom>
        <a:solidFill>
          <a:srgbClr val="CC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Palatino Linotype" pitchFamily="18" charset="0"/>
            <a:ea typeface="ＭＳ Ｐゴシック" pitchFamily="50" charset="-128"/>
            <a:cs typeface="Osaka"/>
          </a:defRPr>
        </a:defPPr>
      </a:lstStyle>
    </a:lnDef>
  </a:objectDefaults>
  <a:extraClrSchemeLst>
    <a:extraClrScheme>
      <a:clrScheme name="1_mtfuji 1">
        <a:dk1>
          <a:srgbClr val="000000"/>
        </a:dk1>
        <a:lt1>
          <a:srgbClr val="FFFFFF"/>
        </a:lt1>
        <a:dk2>
          <a:srgbClr val="25367F"/>
        </a:dk2>
        <a:lt2>
          <a:srgbClr val="B29782"/>
        </a:lt2>
        <a:accent1>
          <a:srgbClr val="82B5CA"/>
        </a:accent1>
        <a:accent2>
          <a:srgbClr val="448C8E"/>
        </a:accent2>
        <a:accent3>
          <a:srgbClr val="ACAEC0"/>
        </a:accent3>
        <a:accent4>
          <a:srgbClr val="DADADA"/>
        </a:accent4>
        <a:accent5>
          <a:srgbClr val="C1D7E1"/>
        </a:accent5>
        <a:accent6>
          <a:srgbClr val="3D7E80"/>
        </a:accent6>
        <a:hlink>
          <a:srgbClr val="5C885F"/>
        </a:hlink>
        <a:folHlink>
          <a:srgbClr val="6B5653"/>
        </a:folHlink>
      </a:clrScheme>
      <a:clrMap bg1="dk2" tx1="lt1" bg2="dk1" tx2="lt2" accent1="accent1" accent2="accent2" accent3="accent3" accent4="accent4" accent5="accent5" accent6="accent6" hlink="hlink" folHlink="folHlink"/>
    </a:extraClrScheme>
    <a:extraClrScheme>
      <a:clrScheme name="1_mtfuji 2">
        <a:dk1>
          <a:srgbClr val="000000"/>
        </a:dk1>
        <a:lt1>
          <a:srgbClr val="FFFFFF"/>
        </a:lt1>
        <a:dk2>
          <a:srgbClr val="003399"/>
        </a:dk2>
        <a:lt2>
          <a:srgbClr val="FFFFFF"/>
        </a:lt2>
        <a:accent1>
          <a:srgbClr val="82B5CA"/>
        </a:accent1>
        <a:accent2>
          <a:srgbClr val="448C8E"/>
        </a:accent2>
        <a:accent3>
          <a:srgbClr val="FFFFFF"/>
        </a:accent3>
        <a:accent4>
          <a:srgbClr val="000000"/>
        </a:accent4>
        <a:accent5>
          <a:srgbClr val="C1D7E1"/>
        </a:accent5>
        <a:accent6>
          <a:srgbClr val="3D7E80"/>
        </a:accent6>
        <a:hlink>
          <a:srgbClr val="A384C8"/>
        </a:hlink>
        <a:folHlink>
          <a:srgbClr val="6B5653"/>
        </a:folHlink>
      </a:clrScheme>
      <a:clrMap bg1="lt1" tx1="dk1" bg2="lt2" tx2="dk2" accent1="accent1" accent2="accent2" accent3="accent3" accent4="accent4" accent5="accent5" accent6="accent6" hlink="hlink" folHlink="folHlink"/>
    </a:extraClrScheme>
    <a:extraClrScheme>
      <a:clrScheme name="1_mtfuji 3">
        <a:dk1>
          <a:srgbClr val="000000"/>
        </a:dk1>
        <a:lt1>
          <a:srgbClr val="FFFFFF"/>
        </a:lt1>
        <a:dk2>
          <a:srgbClr val="000000"/>
        </a:dk2>
        <a:lt2>
          <a:srgbClr val="FFFFFF"/>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tfuji 4">
        <a:dk1>
          <a:srgbClr val="000000"/>
        </a:dk1>
        <a:lt1>
          <a:srgbClr val="ACCEDC"/>
        </a:lt1>
        <a:dk2>
          <a:srgbClr val="003366"/>
        </a:dk2>
        <a:lt2>
          <a:srgbClr val="FFFFFF"/>
        </a:lt2>
        <a:accent1>
          <a:srgbClr val="82B5CA"/>
        </a:accent1>
        <a:accent2>
          <a:srgbClr val="769537"/>
        </a:accent2>
        <a:accent3>
          <a:srgbClr val="D2E3EB"/>
        </a:accent3>
        <a:accent4>
          <a:srgbClr val="000000"/>
        </a:accent4>
        <a:accent5>
          <a:srgbClr val="C1D7E1"/>
        </a:accent5>
        <a:accent6>
          <a:srgbClr val="6A8731"/>
        </a:accent6>
        <a:hlink>
          <a:srgbClr val="3F7EBD"/>
        </a:hlink>
        <a:folHlink>
          <a:srgbClr val="B77A3D"/>
        </a:folHlink>
      </a:clrScheme>
      <a:clrMap bg1="lt1" tx1="dk1" bg2="lt2" tx2="dk2" accent1="accent1" accent2="accent2" accent3="accent3" accent4="accent4" accent5="accent5" accent6="accent6" hlink="hlink" folHlink="folHlink"/>
    </a:extraClrScheme>
    <a:extraClrScheme>
      <a:clrScheme name="1_mtfuji 5">
        <a:dk1>
          <a:srgbClr val="000000"/>
        </a:dk1>
        <a:lt1>
          <a:srgbClr val="FFFFFF"/>
        </a:lt1>
        <a:dk2>
          <a:srgbClr val="800080"/>
        </a:dk2>
        <a:lt2>
          <a:srgbClr val="FFFFCC"/>
        </a:lt2>
        <a:accent1>
          <a:srgbClr val="FF6699"/>
        </a:accent1>
        <a:accent2>
          <a:srgbClr val="FFCC66"/>
        </a:accent2>
        <a:accent3>
          <a:srgbClr val="C0AAC0"/>
        </a:accent3>
        <a:accent4>
          <a:srgbClr val="DADADA"/>
        </a:accent4>
        <a:accent5>
          <a:srgbClr val="FFB8CA"/>
        </a:accent5>
        <a:accent6>
          <a:srgbClr val="E7B95C"/>
        </a:accent6>
        <a:hlink>
          <a:srgbClr val="99CC00"/>
        </a:hlink>
        <a:folHlink>
          <a:srgbClr val="FF9933"/>
        </a:folHlink>
      </a:clrScheme>
      <a:clrMap bg1="dk2" tx1="lt1" bg2="dk1" tx2="lt2" accent1="accent1" accent2="accent2" accent3="accent3" accent4="accent4" accent5="accent5" accent6="accent6" hlink="hlink" folHlink="folHlink"/>
    </a:extraClrScheme>
    <a:extraClrScheme>
      <a:clrScheme name="1_mtfuji 6">
        <a:dk1>
          <a:srgbClr val="006699"/>
        </a:dk1>
        <a:lt1>
          <a:srgbClr val="FFFFFF"/>
        </a:lt1>
        <a:dk2>
          <a:srgbClr val="009999"/>
        </a:dk2>
        <a:lt2>
          <a:srgbClr val="FFFFCC"/>
        </a:lt2>
        <a:accent1>
          <a:srgbClr val="47B6B9"/>
        </a:accent1>
        <a:accent2>
          <a:srgbClr val="C6A854"/>
        </a:accent2>
        <a:accent3>
          <a:srgbClr val="AACACA"/>
        </a:accent3>
        <a:accent4>
          <a:srgbClr val="DADADA"/>
        </a:accent4>
        <a:accent5>
          <a:srgbClr val="B1D7D9"/>
        </a:accent5>
        <a:accent6>
          <a:srgbClr val="B3984B"/>
        </a:accent6>
        <a:hlink>
          <a:srgbClr val="46904B"/>
        </a:hlink>
        <a:folHlink>
          <a:srgbClr val="0033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mtfuji">
  <a:themeElements>
    <a:clrScheme name="1_mtfuji 2">
      <a:dk1>
        <a:srgbClr val="000000"/>
      </a:dk1>
      <a:lt1>
        <a:srgbClr val="FFFFFF"/>
      </a:lt1>
      <a:dk2>
        <a:srgbClr val="003399"/>
      </a:dk2>
      <a:lt2>
        <a:srgbClr val="FFFFFF"/>
      </a:lt2>
      <a:accent1>
        <a:srgbClr val="82B5CA"/>
      </a:accent1>
      <a:accent2>
        <a:srgbClr val="448C8E"/>
      </a:accent2>
      <a:accent3>
        <a:srgbClr val="FFFFFF"/>
      </a:accent3>
      <a:accent4>
        <a:srgbClr val="000000"/>
      </a:accent4>
      <a:accent5>
        <a:srgbClr val="C1D7E1"/>
      </a:accent5>
      <a:accent6>
        <a:srgbClr val="3D7E80"/>
      </a:accent6>
      <a:hlink>
        <a:srgbClr val="A384C8"/>
      </a:hlink>
      <a:folHlink>
        <a:srgbClr val="6B56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Palatino Linotype" pitchFamily="18" charset="0"/>
            <a:ea typeface="ＭＳ Ｐゴシック" pitchFamily="50" charset="-128"/>
            <a:cs typeface="Osaka"/>
          </a:defRPr>
        </a:defPPr>
      </a:lstStyle>
    </a:spDef>
    <a:lnDef>
      <a:spPr bwMode="auto">
        <a:solidFill>
          <a:srgbClr val="CC0000"/>
        </a:solid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kumimoji="1" sz="1800" dirty="0" smtClean="0">
            <a:latin typeface="Arial" panose="020B0604020202020204" pitchFamily="34" charset="0"/>
            <a:ea typeface="ＭＳ Ｐゴシック" panose="020B0600070205080204" pitchFamily="50" charset="-128"/>
            <a:cs typeface="Arial" panose="020B0604020202020204" pitchFamily="34" charset="0"/>
          </a:defRPr>
        </a:defPPr>
      </a:lstStyle>
    </a:txDef>
  </a:objectDefaults>
  <a:extraClrSchemeLst>
    <a:extraClrScheme>
      <a:clrScheme name="1_mtfuji 1">
        <a:dk1>
          <a:srgbClr val="000000"/>
        </a:dk1>
        <a:lt1>
          <a:srgbClr val="FFFFFF"/>
        </a:lt1>
        <a:dk2>
          <a:srgbClr val="25367F"/>
        </a:dk2>
        <a:lt2>
          <a:srgbClr val="B29782"/>
        </a:lt2>
        <a:accent1>
          <a:srgbClr val="82B5CA"/>
        </a:accent1>
        <a:accent2>
          <a:srgbClr val="448C8E"/>
        </a:accent2>
        <a:accent3>
          <a:srgbClr val="ACAEC0"/>
        </a:accent3>
        <a:accent4>
          <a:srgbClr val="DADADA"/>
        </a:accent4>
        <a:accent5>
          <a:srgbClr val="C1D7E1"/>
        </a:accent5>
        <a:accent6>
          <a:srgbClr val="3D7E80"/>
        </a:accent6>
        <a:hlink>
          <a:srgbClr val="5C885F"/>
        </a:hlink>
        <a:folHlink>
          <a:srgbClr val="6B5653"/>
        </a:folHlink>
      </a:clrScheme>
      <a:clrMap bg1="dk2" tx1="lt1" bg2="dk1" tx2="lt2" accent1="accent1" accent2="accent2" accent3="accent3" accent4="accent4" accent5="accent5" accent6="accent6" hlink="hlink" folHlink="folHlink"/>
    </a:extraClrScheme>
    <a:extraClrScheme>
      <a:clrScheme name="1_mtfuji 2">
        <a:dk1>
          <a:srgbClr val="000000"/>
        </a:dk1>
        <a:lt1>
          <a:srgbClr val="FFFFFF"/>
        </a:lt1>
        <a:dk2>
          <a:srgbClr val="003399"/>
        </a:dk2>
        <a:lt2>
          <a:srgbClr val="FFFFFF"/>
        </a:lt2>
        <a:accent1>
          <a:srgbClr val="82B5CA"/>
        </a:accent1>
        <a:accent2>
          <a:srgbClr val="448C8E"/>
        </a:accent2>
        <a:accent3>
          <a:srgbClr val="FFFFFF"/>
        </a:accent3>
        <a:accent4>
          <a:srgbClr val="000000"/>
        </a:accent4>
        <a:accent5>
          <a:srgbClr val="C1D7E1"/>
        </a:accent5>
        <a:accent6>
          <a:srgbClr val="3D7E80"/>
        </a:accent6>
        <a:hlink>
          <a:srgbClr val="A384C8"/>
        </a:hlink>
        <a:folHlink>
          <a:srgbClr val="6B5653"/>
        </a:folHlink>
      </a:clrScheme>
      <a:clrMap bg1="lt1" tx1="dk1" bg2="lt2" tx2="dk2" accent1="accent1" accent2="accent2" accent3="accent3" accent4="accent4" accent5="accent5" accent6="accent6" hlink="hlink" folHlink="folHlink"/>
    </a:extraClrScheme>
    <a:extraClrScheme>
      <a:clrScheme name="1_mtfuji 3">
        <a:dk1>
          <a:srgbClr val="000000"/>
        </a:dk1>
        <a:lt1>
          <a:srgbClr val="FFFFFF"/>
        </a:lt1>
        <a:dk2>
          <a:srgbClr val="000000"/>
        </a:dk2>
        <a:lt2>
          <a:srgbClr val="FFFFFF"/>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tfuji 4">
        <a:dk1>
          <a:srgbClr val="000000"/>
        </a:dk1>
        <a:lt1>
          <a:srgbClr val="ACCEDC"/>
        </a:lt1>
        <a:dk2>
          <a:srgbClr val="003366"/>
        </a:dk2>
        <a:lt2>
          <a:srgbClr val="FFFFFF"/>
        </a:lt2>
        <a:accent1>
          <a:srgbClr val="82B5CA"/>
        </a:accent1>
        <a:accent2>
          <a:srgbClr val="769537"/>
        </a:accent2>
        <a:accent3>
          <a:srgbClr val="D2E3EB"/>
        </a:accent3>
        <a:accent4>
          <a:srgbClr val="000000"/>
        </a:accent4>
        <a:accent5>
          <a:srgbClr val="C1D7E1"/>
        </a:accent5>
        <a:accent6>
          <a:srgbClr val="6A8731"/>
        </a:accent6>
        <a:hlink>
          <a:srgbClr val="3F7EBD"/>
        </a:hlink>
        <a:folHlink>
          <a:srgbClr val="B77A3D"/>
        </a:folHlink>
      </a:clrScheme>
      <a:clrMap bg1="lt1" tx1="dk1" bg2="lt2" tx2="dk2" accent1="accent1" accent2="accent2" accent3="accent3" accent4="accent4" accent5="accent5" accent6="accent6" hlink="hlink" folHlink="folHlink"/>
    </a:extraClrScheme>
    <a:extraClrScheme>
      <a:clrScheme name="1_mtfuji 5">
        <a:dk1>
          <a:srgbClr val="000000"/>
        </a:dk1>
        <a:lt1>
          <a:srgbClr val="FFFFFF"/>
        </a:lt1>
        <a:dk2>
          <a:srgbClr val="800080"/>
        </a:dk2>
        <a:lt2>
          <a:srgbClr val="FFFFCC"/>
        </a:lt2>
        <a:accent1>
          <a:srgbClr val="FF6699"/>
        </a:accent1>
        <a:accent2>
          <a:srgbClr val="FFCC66"/>
        </a:accent2>
        <a:accent3>
          <a:srgbClr val="C0AAC0"/>
        </a:accent3>
        <a:accent4>
          <a:srgbClr val="DADADA"/>
        </a:accent4>
        <a:accent5>
          <a:srgbClr val="FFB8CA"/>
        </a:accent5>
        <a:accent6>
          <a:srgbClr val="E7B95C"/>
        </a:accent6>
        <a:hlink>
          <a:srgbClr val="99CC00"/>
        </a:hlink>
        <a:folHlink>
          <a:srgbClr val="FF9933"/>
        </a:folHlink>
      </a:clrScheme>
      <a:clrMap bg1="dk2" tx1="lt1" bg2="dk1" tx2="lt2" accent1="accent1" accent2="accent2" accent3="accent3" accent4="accent4" accent5="accent5" accent6="accent6" hlink="hlink" folHlink="folHlink"/>
    </a:extraClrScheme>
    <a:extraClrScheme>
      <a:clrScheme name="1_mtfuji 6">
        <a:dk1>
          <a:srgbClr val="006699"/>
        </a:dk1>
        <a:lt1>
          <a:srgbClr val="FFFFFF"/>
        </a:lt1>
        <a:dk2>
          <a:srgbClr val="009999"/>
        </a:dk2>
        <a:lt2>
          <a:srgbClr val="FFFFCC"/>
        </a:lt2>
        <a:accent1>
          <a:srgbClr val="47B6B9"/>
        </a:accent1>
        <a:accent2>
          <a:srgbClr val="C6A854"/>
        </a:accent2>
        <a:accent3>
          <a:srgbClr val="AACACA"/>
        </a:accent3>
        <a:accent4>
          <a:srgbClr val="DADADA"/>
        </a:accent4>
        <a:accent5>
          <a:srgbClr val="B1D7D9"/>
        </a:accent5>
        <a:accent6>
          <a:srgbClr val="B3984B"/>
        </a:accent6>
        <a:hlink>
          <a:srgbClr val="46904B"/>
        </a:hlink>
        <a:folHlink>
          <a:srgbClr val="0033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mtfuji">
  <a:themeElements>
    <a:clrScheme name="1_mtfuji 2">
      <a:dk1>
        <a:srgbClr val="000000"/>
      </a:dk1>
      <a:lt1>
        <a:srgbClr val="FFFFFF"/>
      </a:lt1>
      <a:dk2>
        <a:srgbClr val="003399"/>
      </a:dk2>
      <a:lt2>
        <a:srgbClr val="FFFFFF"/>
      </a:lt2>
      <a:accent1>
        <a:srgbClr val="82B5CA"/>
      </a:accent1>
      <a:accent2>
        <a:srgbClr val="448C8E"/>
      </a:accent2>
      <a:accent3>
        <a:srgbClr val="FFFFFF"/>
      </a:accent3>
      <a:accent4>
        <a:srgbClr val="000000"/>
      </a:accent4>
      <a:accent5>
        <a:srgbClr val="C1D7E1"/>
      </a:accent5>
      <a:accent6>
        <a:srgbClr val="3D7E80"/>
      </a:accent6>
      <a:hlink>
        <a:srgbClr val="A384C8"/>
      </a:hlink>
      <a:folHlink>
        <a:srgbClr val="6B56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Palatino Linotype" pitchFamily="18" charset="0"/>
            <a:ea typeface="ＭＳ Ｐゴシック" pitchFamily="50" charset="-128"/>
            <a:cs typeface="Osaka"/>
          </a:defRPr>
        </a:defPPr>
      </a:lstStyle>
    </a:spDef>
    <a:lnDef>
      <a:spPr bwMode="auto">
        <a:xfrm>
          <a:off x="0" y="0"/>
          <a:ext cx="1" cy="1"/>
        </a:xfrm>
        <a:custGeom>
          <a:avLst/>
          <a:gdLst/>
          <a:ahLst/>
          <a:cxnLst/>
          <a:rect l="0" t="0" r="0" b="0"/>
          <a:pathLst/>
        </a:custGeom>
        <a:solidFill>
          <a:srgbClr val="CC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Palatino Linotype" pitchFamily="18" charset="0"/>
            <a:ea typeface="ＭＳ Ｐゴシック" pitchFamily="50" charset="-128"/>
            <a:cs typeface="Osaka"/>
          </a:defRPr>
        </a:defPPr>
      </a:lstStyle>
    </a:lnDef>
  </a:objectDefaults>
  <a:extraClrSchemeLst>
    <a:extraClrScheme>
      <a:clrScheme name="1_mtfuji 1">
        <a:dk1>
          <a:srgbClr val="000000"/>
        </a:dk1>
        <a:lt1>
          <a:srgbClr val="FFFFFF"/>
        </a:lt1>
        <a:dk2>
          <a:srgbClr val="25367F"/>
        </a:dk2>
        <a:lt2>
          <a:srgbClr val="B29782"/>
        </a:lt2>
        <a:accent1>
          <a:srgbClr val="82B5CA"/>
        </a:accent1>
        <a:accent2>
          <a:srgbClr val="448C8E"/>
        </a:accent2>
        <a:accent3>
          <a:srgbClr val="ACAEC0"/>
        </a:accent3>
        <a:accent4>
          <a:srgbClr val="DADADA"/>
        </a:accent4>
        <a:accent5>
          <a:srgbClr val="C1D7E1"/>
        </a:accent5>
        <a:accent6>
          <a:srgbClr val="3D7E80"/>
        </a:accent6>
        <a:hlink>
          <a:srgbClr val="5C885F"/>
        </a:hlink>
        <a:folHlink>
          <a:srgbClr val="6B5653"/>
        </a:folHlink>
      </a:clrScheme>
      <a:clrMap bg1="dk2" tx1="lt1" bg2="dk1" tx2="lt2" accent1="accent1" accent2="accent2" accent3="accent3" accent4="accent4" accent5="accent5" accent6="accent6" hlink="hlink" folHlink="folHlink"/>
    </a:extraClrScheme>
    <a:extraClrScheme>
      <a:clrScheme name="1_mtfuji 2">
        <a:dk1>
          <a:srgbClr val="000000"/>
        </a:dk1>
        <a:lt1>
          <a:srgbClr val="FFFFFF"/>
        </a:lt1>
        <a:dk2>
          <a:srgbClr val="003399"/>
        </a:dk2>
        <a:lt2>
          <a:srgbClr val="FFFFFF"/>
        </a:lt2>
        <a:accent1>
          <a:srgbClr val="82B5CA"/>
        </a:accent1>
        <a:accent2>
          <a:srgbClr val="448C8E"/>
        </a:accent2>
        <a:accent3>
          <a:srgbClr val="FFFFFF"/>
        </a:accent3>
        <a:accent4>
          <a:srgbClr val="000000"/>
        </a:accent4>
        <a:accent5>
          <a:srgbClr val="C1D7E1"/>
        </a:accent5>
        <a:accent6>
          <a:srgbClr val="3D7E80"/>
        </a:accent6>
        <a:hlink>
          <a:srgbClr val="A384C8"/>
        </a:hlink>
        <a:folHlink>
          <a:srgbClr val="6B5653"/>
        </a:folHlink>
      </a:clrScheme>
      <a:clrMap bg1="lt1" tx1="dk1" bg2="lt2" tx2="dk2" accent1="accent1" accent2="accent2" accent3="accent3" accent4="accent4" accent5="accent5" accent6="accent6" hlink="hlink" folHlink="folHlink"/>
    </a:extraClrScheme>
    <a:extraClrScheme>
      <a:clrScheme name="1_mtfuji 3">
        <a:dk1>
          <a:srgbClr val="000000"/>
        </a:dk1>
        <a:lt1>
          <a:srgbClr val="FFFFFF"/>
        </a:lt1>
        <a:dk2>
          <a:srgbClr val="000000"/>
        </a:dk2>
        <a:lt2>
          <a:srgbClr val="FFFFFF"/>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tfuji 4">
        <a:dk1>
          <a:srgbClr val="000000"/>
        </a:dk1>
        <a:lt1>
          <a:srgbClr val="ACCEDC"/>
        </a:lt1>
        <a:dk2>
          <a:srgbClr val="003366"/>
        </a:dk2>
        <a:lt2>
          <a:srgbClr val="FFFFFF"/>
        </a:lt2>
        <a:accent1>
          <a:srgbClr val="82B5CA"/>
        </a:accent1>
        <a:accent2>
          <a:srgbClr val="769537"/>
        </a:accent2>
        <a:accent3>
          <a:srgbClr val="D2E3EB"/>
        </a:accent3>
        <a:accent4>
          <a:srgbClr val="000000"/>
        </a:accent4>
        <a:accent5>
          <a:srgbClr val="C1D7E1"/>
        </a:accent5>
        <a:accent6>
          <a:srgbClr val="6A8731"/>
        </a:accent6>
        <a:hlink>
          <a:srgbClr val="3F7EBD"/>
        </a:hlink>
        <a:folHlink>
          <a:srgbClr val="B77A3D"/>
        </a:folHlink>
      </a:clrScheme>
      <a:clrMap bg1="lt1" tx1="dk1" bg2="lt2" tx2="dk2" accent1="accent1" accent2="accent2" accent3="accent3" accent4="accent4" accent5="accent5" accent6="accent6" hlink="hlink" folHlink="folHlink"/>
    </a:extraClrScheme>
    <a:extraClrScheme>
      <a:clrScheme name="1_mtfuji 5">
        <a:dk1>
          <a:srgbClr val="000000"/>
        </a:dk1>
        <a:lt1>
          <a:srgbClr val="FFFFFF"/>
        </a:lt1>
        <a:dk2>
          <a:srgbClr val="800080"/>
        </a:dk2>
        <a:lt2>
          <a:srgbClr val="FFFFCC"/>
        </a:lt2>
        <a:accent1>
          <a:srgbClr val="FF6699"/>
        </a:accent1>
        <a:accent2>
          <a:srgbClr val="FFCC66"/>
        </a:accent2>
        <a:accent3>
          <a:srgbClr val="C0AAC0"/>
        </a:accent3>
        <a:accent4>
          <a:srgbClr val="DADADA"/>
        </a:accent4>
        <a:accent5>
          <a:srgbClr val="FFB8CA"/>
        </a:accent5>
        <a:accent6>
          <a:srgbClr val="E7B95C"/>
        </a:accent6>
        <a:hlink>
          <a:srgbClr val="99CC00"/>
        </a:hlink>
        <a:folHlink>
          <a:srgbClr val="FF9933"/>
        </a:folHlink>
      </a:clrScheme>
      <a:clrMap bg1="dk2" tx1="lt1" bg2="dk1" tx2="lt2" accent1="accent1" accent2="accent2" accent3="accent3" accent4="accent4" accent5="accent5" accent6="accent6" hlink="hlink" folHlink="folHlink"/>
    </a:extraClrScheme>
    <a:extraClrScheme>
      <a:clrScheme name="1_mtfuji 6">
        <a:dk1>
          <a:srgbClr val="006699"/>
        </a:dk1>
        <a:lt1>
          <a:srgbClr val="FFFFFF"/>
        </a:lt1>
        <a:dk2>
          <a:srgbClr val="009999"/>
        </a:dk2>
        <a:lt2>
          <a:srgbClr val="FFFFCC"/>
        </a:lt2>
        <a:accent1>
          <a:srgbClr val="47B6B9"/>
        </a:accent1>
        <a:accent2>
          <a:srgbClr val="C6A854"/>
        </a:accent2>
        <a:accent3>
          <a:srgbClr val="AACACA"/>
        </a:accent3>
        <a:accent4>
          <a:srgbClr val="DADADA"/>
        </a:accent4>
        <a:accent5>
          <a:srgbClr val="B1D7D9"/>
        </a:accent5>
        <a:accent6>
          <a:srgbClr val="B3984B"/>
        </a:accent6>
        <a:hlink>
          <a:srgbClr val="46904B"/>
        </a:hlink>
        <a:folHlink>
          <a:srgbClr val="0033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ln w="9525">
          <a:solidFill>
            <a:schemeClr val="tx1"/>
          </a:solidFill>
        </a:ln>
      </a:spPr>
      <a:bodyPr rtlCol="0" anchor="ctr"/>
      <a:lstStyle>
        <a:defPPr algn="ctr">
          <a:defRPr kumimoji="1" dirty="0" smtClean="0">
            <a:solidFill>
              <a:schemeClr val="tx1"/>
            </a:solidFill>
            <a:latin typeface="HG丸ｺﾞｼｯｸM-PRO" panose="020F0600000000000000" pitchFamily="50" charset="-128"/>
            <a:ea typeface="HG丸ｺﾞｼｯｸM-PRO" panose="020F06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med" len="med"/>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sz="2000" dirty="0" smtClean="0">
            <a:latin typeface="HG丸ｺﾞｼｯｸM-PRO" panose="020F0600000000000000" pitchFamily="50" charset="-128"/>
            <a:ea typeface="HG丸ｺﾞｼｯｸM-PRO" panose="020F0600000000000000" pitchFamily="50" charset="-128"/>
          </a:defRPr>
        </a:defPPr>
      </a:lstStyle>
    </a:txDef>
  </a:objectDefaults>
  <a:extraClrSchemeLst/>
</a:theme>
</file>

<file path=ppt/theme/theme9.xml><?xml version="1.0" encoding="utf-8"?>
<a:theme xmlns:a="http://schemas.openxmlformats.org/drawingml/2006/main" name="2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27006</TotalTime>
  <Words>3529</Words>
  <Application>Microsoft Office PowerPoint</Application>
  <PresentationFormat>On-screen Show (4:3)</PresentationFormat>
  <Paragraphs>639</Paragraphs>
  <Slides>28</Slides>
  <Notes>14</Notes>
  <HiddenSlides>0</HiddenSlides>
  <MMClips>0</MMClips>
  <ScaleCrop>false</ScaleCrop>
  <HeadingPairs>
    <vt:vector size="8" baseType="variant">
      <vt:variant>
        <vt:lpstr>Fonts Used</vt:lpstr>
      </vt:variant>
      <vt:variant>
        <vt:i4>29</vt:i4>
      </vt:variant>
      <vt:variant>
        <vt:lpstr>Theme</vt:lpstr>
      </vt:variant>
      <vt:variant>
        <vt:i4>12</vt:i4>
      </vt:variant>
      <vt:variant>
        <vt:lpstr>Embedded OLE Servers</vt:lpstr>
      </vt:variant>
      <vt:variant>
        <vt:i4>2</vt:i4>
      </vt:variant>
      <vt:variant>
        <vt:lpstr>Slide Titles</vt:lpstr>
      </vt:variant>
      <vt:variant>
        <vt:i4>28</vt:i4>
      </vt:variant>
    </vt:vector>
  </HeadingPairs>
  <TitlesOfParts>
    <vt:vector size="71" baseType="lpstr">
      <vt:lpstr>Chalkboard</vt:lpstr>
      <vt:lpstr>ＤＦＰ隷書体</vt:lpstr>
      <vt:lpstr>ＤＨＰ平成ゴシックW5</vt:lpstr>
      <vt:lpstr>Gill Sans</vt:lpstr>
      <vt:lpstr>HG丸ｺﾞｼｯｸM-PRO</vt:lpstr>
      <vt:lpstr>HGPｺﾞｼｯｸE</vt:lpstr>
      <vt:lpstr>Hiragino Maru Gothic ProN W4</vt:lpstr>
      <vt:lpstr>Marker Felt</vt:lpstr>
      <vt:lpstr>メイリオ</vt:lpstr>
      <vt:lpstr>Meiryo UI</vt:lpstr>
      <vt:lpstr>ＭＳ ゴシック</vt:lpstr>
      <vt:lpstr>ＭＳ 明朝</vt:lpstr>
      <vt:lpstr>ＭＳ Ｐゴシック</vt:lpstr>
      <vt:lpstr>ＭＳ Ｐ明朝</vt:lpstr>
      <vt:lpstr>Osaka</vt:lpstr>
      <vt:lpstr>宋体</vt:lpstr>
      <vt:lpstr>ヒラギノ丸ゴ Pro W4</vt:lpstr>
      <vt:lpstr>ヒラギノ明朝 ProN W3</vt:lpstr>
      <vt:lpstr>ヒラギノ角ゴ Pro W3</vt:lpstr>
      <vt:lpstr>ヒラギノ角ゴ Pro W6</vt:lpstr>
      <vt:lpstr>Arial</vt:lpstr>
      <vt:lpstr>Arial Black</vt:lpstr>
      <vt:lpstr>Calibri</vt:lpstr>
      <vt:lpstr>Franklin Gothic Medium</vt:lpstr>
      <vt:lpstr>Helvetica</vt:lpstr>
      <vt:lpstr>Palatino Linotype</vt:lpstr>
      <vt:lpstr>Times</vt:lpstr>
      <vt:lpstr>Times New Roman</vt:lpstr>
      <vt:lpstr>Wingdings</vt:lpstr>
      <vt:lpstr>11_mtfuji</vt:lpstr>
      <vt:lpstr>1_mtfuji</vt:lpstr>
      <vt:lpstr>2_mtfuji</vt:lpstr>
      <vt:lpstr>3_mtfuji</vt:lpstr>
      <vt:lpstr>4_mtfuji</vt:lpstr>
      <vt:lpstr>ホワイト</vt:lpstr>
      <vt:lpstr>1_Office ​​テーマ</vt:lpstr>
      <vt:lpstr>blank</vt:lpstr>
      <vt:lpstr>2_ホワイト</vt:lpstr>
      <vt:lpstr>5_Office ​​テーマ</vt:lpstr>
      <vt:lpstr>3_ホワイト</vt:lpstr>
      <vt:lpstr>2_Office ​​テーマ</vt:lpstr>
      <vt:lpstr>Image</vt:lpstr>
      <vt:lpstr>ビットマップ イメージ</vt:lpstr>
      <vt:lpstr>PowerPoint Presentation</vt:lpstr>
      <vt:lpstr>PowerPoint Presentation</vt:lpstr>
      <vt:lpstr>PowerPoint Presentation</vt:lpstr>
      <vt:lpstr>PowerPoint Presentation</vt:lpstr>
      <vt:lpstr>PowerPoint Presentation</vt:lpstr>
      <vt:lpstr>Characteristic Features in New Target  (#8)</vt:lpstr>
      <vt:lpstr>PowerPoint Presentation</vt:lpstr>
      <vt:lpstr>PowerPoint Presentation</vt:lpstr>
      <vt:lpstr>PowerPoint Presentation</vt:lpstr>
      <vt:lpstr>Neutron Instruments at MLF </vt:lpstr>
      <vt:lpstr>PowerPoint Presentation</vt:lpstr>
      <vt:lpstr> Spectroscopy Group  6 Inelastic Scattering Instruments covering a wide energy and   momentum transfer range</vt:lpstr>
      <vt:lpstr>　Crystal Structure Group  7 Diffraction Instruments at MLF</vt:lpstr>
      <vt:lpstr>PowerPoint Presentation</vt:lpstr>
      <vt:lpstr>PowerPoint Presentation</vt:lpstr>
      <vt:lpstr>PowerPoint Presentation</vt:lpstr>
      <vt:lpstr>PowerPoint Presentation</vt:lpstr>
      <vt:lpstr>PowerPoint Presentation</vt:lpstr>
      <vt:lpstr>Improving MLF to produce high quality scientific outcomes</vt:lpstr>
      <vt:lpstr>Science and Technology in MLF</vt:lpstr>
      <vt:lpstr>PowerPoint Presentation</vt:lpstr>
      <vt:lpstr>Real-time observations of lithium battery reactions</vt:lpstr>
      <vt:lpstr>PowerPoint Presentation</vt:lpstr>
      <vt:lpstr>PowerPoint Presentation</vt:lpstr>
      <vt:lpstr>Development of all-solid ceramic buttery based on new super ionic conductor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Kenji NAKAJIMA</dc:creator>
  <cp:lastModifiedBy>Weiying Li</cp:lastModifiedBy>
  <cp:revision>302</cp:revision>
  <cp:lastPrinted>2017-08-19T10:42:24Z</cp:lastPrinted>
  <dcterms:created xsi:type="dcterms:W3CDTF">2015-01-20T02:26:59Z</dcterms:created>
  <dcterms:modified xsi:type="dcterms:W3CDTF">2018-01-19T07:58:09Z</dcterms:modified>
</cp:coreProperties>
</file>