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62" r:id="rId3"/>
    <p:sldId id="259" r:id="rId4"/>
    <p:sldId id="266" r:id="rId5"/>
    <p:sldId id="267" r:id="rId6"/>
    <p:sldId id="269" r:id="rId7"/>
    <p:sldId id="270" r:id="rId8"/>
    <p:sldId id="271" r:id="rId9"/>
    <p:sldId id="272" r:id="rId10"/>
    <p:sldId id="285" r:id="rId11"/>
    <p:sldId id="274" r:id="rId12"/>
    <p:sldId id="275" r:id="rId13"/>
    <p:sldId id="277" r:id="rId14"/>
    <p:sldId id="276" r:id="rId15"/>
    <p:sldId id="296" r:id="rId16"/>
    <p:sldId id="294" r:id="rId17"/>
    <p:sldId id="292" r:id="rId18"/>
    <p:sldId id="291" r:id="rId19"/>
    <p:sldId id="293" r:id="rId20"/>
    <p:sldId id="278" r:id="rId21"/>
    <p:sldId id="298" r:id="rId22"/>
    <p:sldId id="279" r:id="rId23"/>
    <p:sldId id="261" r:id="rId24"/>
    <p:sldId id="286" r:id="rId25"/>
    <p:sldId id="297" r:id="rId26"/>
    <p:sldId id="287" r:id="rId27"/>
    <p:sldId id="288" r:id="rId28"/>
    <p:sldId id="289" r:id="rId29"/>
    <p:sldId id="290" r:id="rId3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2" autoAdjust="0"/>
    <p:restoredTop sz="94491" autoAdjust="0"/>
  </p:normalViewPr>
  <p:slideViewPr>
    <p:cSldViewPr>
      <p:cViewPr varScale="1">
        <p:scale>
          <a:sx n="134" d="100"/>
          <a:sy n="134" d="100"/>
        </p:scale>
        <p:origin x="5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2018-01-17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601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1336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bunker roof, part of NSS, has to be dismantled during insert changes.</a:t>
            </a:r>
          </a:p>
          <a:p>
            <a:r>
              <a:rPr lang="en-US" dirty="0" smtClean="0"/>
              <a:t>The sequence</a:t>
            </a:r>
            <a:r>
              <a:rPr lang="en-US" baseline="0" dirty="0" smtClean="0"/>
              <a:t> when changing the insert will be more detailed in </a:t>
            </a:r>
            <a:r>
              <a:rPr lang="en-US" baseline="0" dirty="0" err="1" smtClean="0"/>
              <a:t>Naja’s</a:t>
            </a:r>
            <a:r>
              <a:rPr lang="en-US" baseline="0" dirty="0" smtClean="0"/>
              <a:t> presentation during the decommissioning of inserts.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17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19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4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0315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NBPI is still in the design phase so operational and maintenance aspects are in the same state.</a:t>
            </a:r>
          </a:p>
          <a:p>
            <a:r>
              <a:rPr lang="en-US" smtClean="0"/>
              <a:t>Based on this reasoning - each NBPI is expected to be changed every 15 years. When we are up and running with all 42 ports this will mean a change of approximately three beam guides each year.</a:t>
            </a:r>
          </a:p>
          <a:p>
            <a:r>
              <a:rPr lang="en-US" smtClean="0"/>
              <a:t>Port</a:t>
            </a:r>
            <a:r>
              <a:rPr lang="en-US" baseline="0" smtClean="0"/>
              <a:t> block surface is refurbished due to potential damage from NBW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4169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Extraction</a:t>
            </a:r>
            <a:r>
              <a:rPr lang="sv-SE" baseline="0" dirty="0" smtClean="0"/>
              <a:t> tool (ej IET)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245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NBPI is still in the design phase so operational and maintenance aspects are in the same state.</a:t>
            </a:r>
          </a:p>
          <a:p>
            <a:r>
              <a:rPr lang="en-US" smtClean="0"/>
              <a:t>Based on this reasoning - each NBPI is expected to be changed every 15 years. When we are up and running with all 42 ports this will mean a change of approximately three beam guides each year.</a:t>
            </a:r>
          </a:p>
          <a:p>
            <a:r>
              <a:rPr lang="en-US" smtClean="0"/>
              <a:t>Port</a:t>
            </a:r>
            <a:r>
              <a:rPr lang="en-US" baseline="0" smtClean="0"/>
              <a:t> block surface is refurbished due to potential damage from NBW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1805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44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17/01/2018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17/01/2018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17/01/2018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17/01/2018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17/01/2018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1.wdp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Target Design and Maintenance Scenario at ESS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Rikard Linander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Deputy Head of Target Division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17 January, 2018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>
          <a:xfrm>
            <a:off x="35496" y="3573016"/>
            <a:ext cx="8892480" cy="3259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 </a:t>
            </a:r>
            <a:r>
              <a:rPr lang="en-US" dirty="0" smtClean="0"/>
              <a:t>Wheel and Helium Cooling System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8778" y="1484784"/>
            <a:ext cx="9043214" cy="2880320"/>
          </a:xfrm>
          <a:custGeom>
            <a:avLst/>
            <a:gdLst>
              <a:gd name="connsiteX0" fmla="*/ 409575 w 9372600"/>
              <a:gd name="connsiteY0" fmla="*/ 0 h 3000375"/>
              <a:gd name="connsiteX1" fmla="*/ 9372600 w 9372600"/>
              <a:gd name="connsiteY1" fmla="*/ 28575 h 3000375"/>
              <a:gd name="connsiteX2" fmla="*/ 9353550 w 9372600"/>
              <a:gd name="connsiteY2" fmla="*/ 1419225 h 3000375"/>
              <a:gd name="connsiteX3" fmla="*/ 2752725 w 9372600"/>
              <a:gd name="connsiteY3" fmla="*/ 2895600 h 3000375"/>
              <a:gd name="connsiteX4" fmla="*/ 0 w 9372600"/>
              <a:gd name="connsiteY4" fmla="*/ 3000375 h 3000375"/>
              <a:gd name="connsiteX5" fmla="*/ 409575 w 9372600"/>
              <a:gd name="connsiteY5" fmla="*/ 0 h 3000375"/>
              <a:gd name="connsiteX0" fmla="*/ 0 w 9377376"/>
              <a:gd name="connsiteY0" fmla="*/ 0 h 3000375"/>
              <a:gd name="connsiteX1" fmla="*/ 9377376 w 9377376"/>
              <a:gd name="connsiteY1" fmla="*/ 28575 h 3000375"/>
              <a:gd name="connsiteX2" fmla="*/ 9358326 w 9377376"/>
              <a:gd name="connsiteY2" fmla="*/ 1419225 h 3000375"/>
              <a:gd name="connsiteX3" fmla="*/ 2757501 w 9377376"/>
              <a:gd name="connsiteY3" fmla="*/ 2895600 h 3000375"/>
              <a:gd name="connsiteX4" fmla="*/ 4776 w 9377376"/>
              <a:gd name="connsiteY4" fmla="*/ 3000375 h 3000375"/>
              <a:gd name="connsiteX5" fmla="*/ 0 w 9377376"/>
              <a:gd name="connsiteY5" fmla="*/ 0 h 300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77376" h="3000375">
                <a:moveTo>
                  <a:pt x="0" y="0"/>
                </a:moveTo>
                <a:lnTo>
                  <a:pt x="9377376" y="28575"/>
                </a:lnTo>
                <a:lnTo>
                  <a:pt x="9358326" y="1419225"/>
                </a:lnTo>
                <a:lnTo>
                  <a:pt x="2757501" y="2895600"/>
                </a:lnTo>
                <a:lnTo>
                  <a:pt x="4776" y="3000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3704" b="37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9050" y="3295650"/>
            <a:ext cx="9010650" cy="3543300"/>
          </a:xfrm>
          <a:custGeom>
            <a:avLst/>
            <a:gdLst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91175 w 9010650"/>
              <a:gd name="connsiteY11" fmla="*/ 2733675 h 3543300"/>
              <a:gd name="connsiteX12" fmla="*/ 5867400 w 9010650"/>
              <a:gd name="connsiteY12" fmla="*/ 2714625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91175 w 9010650"/>
              <a:gd name="connsiteY11" fmla="*/ 2733675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87751 w 9010650"/>
              <a:gd name="connsiteY9" fmla="*/ 2597675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2086 w 9010650"/>
              <a:gd name="connsiteY12" fmla="*/ 265274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2086 w 9010650"/>
              <a:gd name="connsiteY12" fmla="*/ 2652748 h 3543300"/>
              <a:gd name="connsiteX13" fmla="*/ 5807099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5524 w 9010650"/>
              <a:gd name="connsiteY12" fmla="*/ 2659623 h 3543300"/>
              <a:gd name="connsiteX13" fmla="*/ 5807099 w 9010650"/>
              <a:gd name="connsiteY13" fmla="*/ 3543300 h 3543300"/>
              <a:gd name="connsiteX14" fmla="*/ 0 w 9010650"/>
              <a:gd name="connsiteY14" fmla="*/ 3533775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010650" h="3543300">
                <a:moveTo>
                  <a:pt x="0" y="3533775"/>
                </a:moveTo>
                <a:lnTo>
                  <a:pt x="0" y="1266825"/>
                </a:lnTo>
                <a:lnTo>
                  <a:pt x="4743450" y="790575"/>
                </a:lnTo>
                <a:lnTo>
                  <a:pt x="4752975" y="561975"/>
                </a:lnTo>
                <a:lnTo>
                  <a:pt x="9010650" y="0"/>
                </a:lnTo>
                <a:lnTo>
                  <a:pt x="9010650" y="3543300"/>
                </a:lnTo>
                <a:lnTo>
                  <a:pt x="5806311" y="3542010"/>
                </a:lnTo>
                <a:cubicBezTo>
                  <a:pt x="5805165" y="3027040"/>
                  <a:pt x="5804020" y="2512069"/>
                  <a:pt x="5802874" y="1997099"/>
                </a:cubicBezTo>
                <a:lnTo>
                  <a:pt x="3680088" y="2211949"/>
                </a:lnTo>
                <a:cubicBezTo>
                  <a:pt x="3681497" y="2323337"/>
                  <a:pt x="3679467" y="2489725"/>
                  <a:pt x="3680876" y="2601113"/>
                </a:cubicBezTo>
                <a:lnTo>
                  <a:pt x="5577138" y="2419350"/>
                </a:lnTo>
                <a:lnTo>
                  <a:pt x="5584300" y="2675236"/>
                </a:lnTo>
                <a:lnTo>
                  <a:pt x="5805524" y="2659623"/>
                </a:lnTo>
                <a:cubicBezTo>
                  <a:pt x="5803758" y="2959911"/>
                  <a:pt x="5808865" y="3243012"/>
                  <a:pt x="5807099" y="3543300"/>
                </a:cubicBezTo>
                <a:lnTo>
                  <a:pt x="0" y="353377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698378" y="5291683"/>
            <a:ext cx="2125917" cy="678137"/>
          </a:xfrm>
          <a:custGeom>
            <a:avLst/>
            <a:gdLst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91175 w 9010650"/>
              <a:gd name="connsiteY11" fmla="*/ 2733675 h 3543300"/>
              <a:gd name="connsiteX12" fmla="*/ 5867400 w 9010650"/>
              <a:gd name="connsiteY12" fmla="*/ 2714625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91175 w 9010650"/>
              <a:gd name="connsiteY11" fmla="*/ 2733675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87751 w 9010650"/>
              <a:gd name="connsiteY9" fmla="*/ 2597675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2086 w 9010650"/>
              <a:gd name="connsiteY12" fmla="*/ 265274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2086 w 9010650"/>
              <a:gd name="connsiteY12" fmla="*/ 2652748 h 3543300"/>
              <a:gd name="connsiteX13" fmla="*/ 5807099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5524 w 9010650"/>
              <a:gd name="connsiteY12" fmla="*/ 2659623 h 3543300"/>
              <a:gd name="connsiteX13" fmla="*/ 5807099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52975 w 9010650"/>
              <a:gd name="connsiteY2" fmla="*/ 561975 h 3543300"/>
              <a:gd name="connsiteX3" fmla="*/ 9010650 w 9010650"/>
              <a:gd name="connsiteY3" fmla="*/ 0 h 3543300"/>
              <a:gd name="connsiteX4" fmla="*/ 9010650 w 9010650"/>
              <a:gd name="connsiteY4" fmla="*/ 3543300 h 3543300"/>
              <a:gd name="connsiteX5" fmla="*/ 5806311 w 9010650"/>
              <a:gd name="connsiteY5" fmla="*/ 3542010 h 3543300"/>
              <a:gd name="connsiteX6" fmla="*/ 5802874 w 9010650"/>
              <a:gd name="connsiteY6" fmla="*/ 1997099 h 3543300"/>
              <a:gd name="connsiteX7" fmla="*/ 3680088 w 9010650"/>
              <a:gd name="connsiteY7" fmla="*/ 2211949 h 3543300"/>
              <a:gd name="connsiteX8" fmla="*/ 3680876 w 9010650"/>
              <a:gd name="connsiteY8" fmla="*/ 2601113 h 3543300"/>
              <a:gd name="connsiteX9" fmla="*/ 5577138 w 9010650"/>
              <a:gd name="connsiteY9" fmla="*/ 2419350 h 3543300"/>
              <a:gd name="connsiteX10" fmla="*/ 5584300 w 9010650"/>
              <a:gd name="connsiteY10" fmla="*/ 2675236 h 3543300"/>
              <a:gd name="connsiteX11" fmla="*/ 5805524 w 9010650"/>
              <a:gd name="connsiteY11" fmla="*/ 2659623 h 3543300"/>
              <a:gd name="connsiteX12" fmla="*/ 5807099 w 9010650"/>
              <a:gd name="connsiteY12" fmla="*/ 3543300 h 3543300"/>
              <a:gd name="connsiteX13" fmla="*/ 0 w 9010650"/>
              <a:gd name="connsiteY13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9010650 w 9010650"/>
              <a:gd name="connsiteY2" fmla="*/ 0 h 3543300"/>
              <a:gd name="connsiteX3" fmla="*/ 9010650 w 9010650"/>
              <a:gd name="connsiteY3" fmla="*/ 3543300 h 3543300"/>
              <a:gd name="connsiteX4" fmla="*/ 5806311 w 9010650"/>
              <a:gd name="connsiteY4" fmla="*/ 3542010 h 3543300"/>
              <a:gd name="connsiteX5" fmla="*/ 5802874 w 9010650"/>
              <a:gd name="connsiteY5" fmla="*/ 1997099 h 3543300"/>
              <a:gd name="connsiteX6" fmla="*/ 3680088 w 9010650"/>
              <a:gd name="connsiteY6" fmla="*/ 2211949 h 3543300"/>
              <a:gd name="connsiteX7" fmla="*/ 3680876 w 9010650"/>
              <a:gd name="connsiteY7" fmla="*/ 2601113 h 3543300"/>
              <a:gd name="connsiteX8" fmla="*/ 5577138 w 9010650"/>
              <a:gd name="connsiteY8" fmla="*/ 2419350 h 3543300"/>
              <a:gd name="connsiteX9" fmla="*/ 5584300 w 9010650"/>
              <a:gd name="connsiteY9" fmla="*/ 2675236 h 3543300"/>
              <a:gd name="connsiteX10" fmla="*/ 5805524 w 9010650"/>
              <a:gd name="connsiteY10" fmla="*/ 2659623 h 3543300"/>
              <a:gd name="connsiteX11" fmla="*/ 5807099 w 9010650"/>
              <a:gd name="connsiteY11" fmla="*/ 3543300 h 3543300"/>
              <a:gd name="connsiteX12" fmla="*/ 0 w 9010650"/>
              <a:gd name="connsiteY12" fmla="*/ 3533775 h 3543300"/>
              <a:gd name="connsiteX0" fmla="*/ 5807099 w 9010650"/>
              <a:gd name="connsiteY0" fmla="*/ 3543300 h 3543300"/>
              <a:gd name="connsiteX1" fmla="*/ 0 w 9010650"/>
              <a:gd name="connsiteY1" fmla="*/ 1266825 h 3543300"/>
              <a:gd name="connsiteX2" fmla="*/ 9010650 w 9010650"/>
              <a:gd name="connsiteY2" fmla="*/ 0 h 3543300"/>
              <a:gd name="connsiteX3" fmla="*/ 9010650 w 9010650"/>
              <a:gd name="connsiteY3" fmla="*/ 3543300 h 3543300"/>
              <a:gd name="connsiteX4" fmla="*/ 5806311 w 9010650"/>
              <a:gd name="connsiteY4" fmla="*/ 3542010 h 3543300"/>
              <a:gd name="connsiteX5" fmla="*/ 5802874 w 9010650"/>
              <a:gd name="connsiteY5" fmla="*/ 1997099 h 3543300"/>
              <a:gd name="connsiteX6" fmla="*/ 3680088 w 9010650"/>
              <a:gd name="connsiteY6" fmla="*/ 2211949 h 3543300"/>
              <a:gd name="connsiteX7" fmla="*/ 3680876 w 9010650"/>
              <a:gd name="connsiteY7" fmla="*/ 2601113 h 3543300"/>
              <a:gd name="connsiteX8" fmla="*/ 5577138 w 9010650"/>
              <a:gd name="connsiteY8" fmla="*/ 2419350 h 3543300"/>
              <a:gd name="connsiteX9" fmla="*/ 5584300 w 9010650"/>
              <a:gd name="connsiteY9" fmla="*/ 2675236 h 3543300"/>
              <a:gd name="connsiteX10" fmla="*/ 5805524 w 9010650"/>
              <a:gd name="connsiteY10" fmla="*/ 2659623 h 3543300"/>
              <a:gd name="connsiteX11" fmla="*/ 5807099 w 9010650"/>
              <a:gd name="connsiteY11" fmla="*/ 3543300 h 3543300"/>
              <a:gd name="connsiteX0" fmla="*/ 5842541 w 9047667"/>
              <a:gd name="connsiteY0" fmla="*/ 2659623 h 3543300"/>
              <a:gd name="connsiteX1" fmla="*/ 37017 w 9047667"/>
              <a:gd name="connsiteY1" fmla="*/ 1266825 h 3543300"/>
              <a:gd name="connsiteX2" fmla="*/ 9047667 w 9047667"/>
              <a:gd name="connsiteY2" fmla="*/ 0 h 3543300"/>
              <a:gd name="connsiteX3" fmla="*/ 9047667 w 9047667"/>
              <a:gd name="connsiteY3" fmla="*/ 3543300 h 3543300"/>
              <a:gd name="connsiteX4" fmla="*/ 5843328 w 9047667"/>
              <a:gd name="connsiteY4" fmla="*/ 3542010 h 3543300"/>
              <a:gd name="connsiteX5" fmla="*/ 5839891 w 9047667"/>
              <a:gd name="connsiteY5" fmla="*/ 1997099 h 3543300"/>
              <a:gd name="connsiteX6" fmla="*/ 3717105 w 9047667"/>
              <a:gd name="connsiteY6" fmla="*/ 2211949 h 3543300"/>
              <a:gd name="connsiteX7" fmla="*/ 3717893 w 9047667"/>
              <a:gd name="connsiteY7" fmla="*/ 2601113 h 3543300"/>
              <a:gd name="connsiteX8" fmla="*/ 5614155 w 9047667"/>
              <a:gd name="connsiteY8" fmla="*/ 2419350 h 3543300"/>
              <a:gd name="connsiteX9" fmla="*/ 5621317 w 9047667"/>
              <a:gd name="connsiteY9" fmla="*/ 2675236 h 3543300"/>
              <a:gd name="connsiteX10" fmla="*/ 5842541 w 9047667"/>
              <a:gd name="connsiteY10" fmla="*/ 2659623 h 3543300"/>
              <a:gd name="connsiteX0" fmla="*/ 2125436 w 5330562"/>
              <a:gd name="connsiteY0" fmla="*/ 2666225 h 3549902"/>
              <a:gd name="connsiteX1" fmla="*/ 5330562 w 5330562"/>
              <a:gd name="connsiteY1" fmla="*/ 6602 h 3549902"/>
              <a:gd name="connsiteX2" fmla="*/ 5330562 w 5330562"/>
              <a:gd name="connsiteY2" fmla="*/ 3549902 h 3549902"/>
              <a:gd name="connsiteX3" fmla="*/ 2126223 w 5330562"/>
              <a:gd name="connsiteY3" fmla="*/ 3548612 h 3549902"/>
              <a:gd name="connsiteX4" fmla="*/ 2122786 w 5330562"/>
              <a:gd name="connsiteY4" fmla="*/ 2003701 h 3549902"/>
              <a:gd name="connsiteX5" fmla="*/ 0 w 5330562"/>
              <a:gd name="connsiteY5" fmla="*/ 2218551 h 3549902"/>
              <a:gd name="connsiteX6" fmla="*/ 788 w 5330562"/>
              <a:gd name="connsiteY6" fmla="*/ 2607715 h 3549902"/>
              <a:gd name="connsiteX7" fmla="*/ 1897050 w 5330562"/>
              <a:gd name="connsiteY7" fmla="*/ 2425952 h 3549902"/>
              <a:gd name="connsiteX8" fmla="*/ 1904212 w 5330562"/>
              <a:gd name="connsiteY8" fmla="*/ 2681838 h 3549902"/>
              <a:gd name="connsiteX9" fmla="*/ 2125436 w 5330562"/>
              <a:gd name="connsiteY9" fmla="*/ 2666225 h 3549902"/>
              <a:gd name="connsiteX0" fmla="*/ 2125436 w 5330562"/>
              <a:gd name="connsiteY0" fmla="*/ 662524 h 1546201"/>
              <a:gd name="connsiteX1" fmla="*/ 5330562 w 5330562"/>
              <a:gd name="connsiteY1" fmla="*/ 1546201 h 1546201"/>
              <a:gd name="connsiteX2" fmla="*/ 2126223 w 5330562"/>
              <a:gd name="connsiteY2" fmla="*/ 1544911 h 1546201"/>
              <a:gd name="connsiteX3" fmla="*/ 2122786 w 5330562"/>
              <a:gd name="connsiteY3" fmla="*/ 0 h 1546201"/>
              <a:gd name="connsiteX4" fmla="*/ 0 w 5330562"/>
              <a:gd name="connsiteY4" fmla="*/ 214850 h 1546201"/>
              <a:gd name="connsiteX5" fmla="*/ 788 w 5330562"/>
              <a:gd name="connsiteY5" fmla="*/ 604014 h 1546201"/>
              <a:gd name="connsiteX6" fmla="*/ 1897050 w 5330562"/>
              <a:gd name="connsiteY6" fmla="*/ 422251 h 1546201"/>
              <a:gd name="connsiteX7" fmla="*/ 1904212 w 5330562"/>
              <a:gd name="connsiteY7" fmla="*/ 678137 h 1546201"/>
              <a:gd name="connsiteX8" fmla="*/ 2125436 w 5330562"/>
              <a:gd name="connsiteY8" fmla="*/ 662524 h 1546201"/>
              <a:gd name="connsiteX0" fmla="*/ 2125436 w 2142188"/>
              <a:gd name="connsiteY0" fmla="*/ 662524 h 1554792"/>
              <a:gd name="connsiteX1" fmla="*/ 2126223 w 2142188"/>
              <a:gd name="connsiteY1" fmla="*/ 1544911 h 1554792"/>
              <a:gd name="connsiteX2" fmla="*/ 2122786 w 2142188"/>
              <a:gd name="connsiteY2" fmla="*/ 0 h 1554792"/>
              <a:gd name="connsiteX3" fmla="*/ 0 w 2142188"/>
              <a:gd name="connsiteY3" fmla="*/ 214850 h 1554792"/>
              <a:gd name="connsiteX4" fmla="*/ 788 w 2142188"/>
              <a:gd name="connsiteY4" fmla="*/ 604014 h 1554792"/>
              <a:gd name="connsiteX5" fmla="*/ 1897050 w 2142188"/>
              <a:gd name="connsiteY5" fmla="*/ 422251 h 1554792"/>
              <a:gd name="connsiteX6" fmla="*/ 1904212 w 2142188"/>
              <a:gd name="connsiteY6" fmla="*/ 678137 h 1554792"/>
              <a:gd name="connsiteX7" fmla="*/ 2125436 w 2142188"/>
              <a:gd name="connsiteY7" fmla="*/ 662524 h 1554792"/>
              <a:gd name="connsiteX0" fmla="*/ 2125436 w 2289391"/>
              <a:gd name="connsiteY0" fmla="*/ 662524 h 678137"/>
              <a:gd name="connsiteX1" fmla="*/ 2122786 w 2289391"/>
              <a:gd name="connsiteY1" fmla="*/ 0 h 678137"/>
              <a:gd name="connsiteX2" fmla="*/ 0 w 2289391"/>
              <a:gd name="connsiteY2" fmla="*/ 214850 h 678137"/>
              <a:gd name="connsiteX3" fmla="*/ 788 w 2289391"/>
              <a:gd name="connsiteY3" fmla="*/ 604014 h 678137"/>
              <a:gd name="connsiteX4" fmla="*/ 1897050 w 2289391"/>
              <a:gd name="connsiteY4" fmla="*/ 422251 h 678137"/>
              <a:gd name="connsiteX5" fmla="*/ 1904212 w 2289391"/>
              <a:gd name="connsiteY5" fmla="*/ 678137 h 678137"/>
              <a:gd name="connsiteX6" fmla="*/ 2125436 w 2289391"/>
              <a:gd name="connsiteY6" fmla="*/ 662524 h 678137"/>
              <a:gd name="connsiteX0" fmla="*/ 2125436 w 2281252"/>
              <a:gd name="connsiteY0" fmla="*/ 662524 h 678137"/>
              <a:gd name="connsiteX1" fmla="*/ 2122786 w 2281252"/>
              <a:gd name="connsiteY1" fmla="*/ 0 h 678137"/>
              <a:gd name="connsiteX2" fmla="*/ 0 w 2281252"/>
              <a:gd name="connsiteY2" fmla="*/ 214850 h 678137"/>
              <a:gd name="connsiteX3" fmla="*/ 788 w 2281252"/>
              <a:gd name="connsiteY3" fmla="*/ 604014 h 678137"/>
              <a:gd name="connsiteX4" fmla="*/ 1897050 w 2281252"/>
              <a:gd name="connsiteY4" fmla="*/ 422251 h 678137"/>
              <a:gd name="connsiteX5" fmla="*/ 1904212 w 2281252"/>
              <a:gd name="connsiteY5" fmla="*/ 678137 h 678137"/>
              <a:gd name="connsiteX6" fmla="*/ 2125436 w 2281252"/>
              <a:gd name="connsiteY6" fmla="*/ 662524 h 678137"/>
              <a:gd name="connsiteX0" fmla="*/ 2125436 w 2125917"/>
              <a:gd name="connsiteY0" fmla="*/ 662524 h 678137"/>
              <a:gd name="connsiteX1" fmla="*/ 2122786 w 2125917"/>
              <a:gd name="connsiteY1" fmla="*/ 0 h 678137"/>
              <a:gd name="connsiteX2" fmla="*/ 0 w 2125917"/>
              <a:gd name="connsiteY2" fmla="*/ 214850 h 678137"/>
              <a:gd name="connsiteX3" fmla="*/ 788 w 2125917"/>
              <a:gd name="connsiteY3" fmla="*/ 604014 h 678137"/>
              <a:gd name="connsiteX4" fmla="*/ 1897050 w 2125917"/>
              <a:gd name="connsiteY4" fmla="*/ 422251 h 678137"/>
              <a:gd name="connsiteX5" fmla="*/ 1904212 w 2125917"/>
              <a:gd name="connsiteY5" fmla="*/ 678137 h 678137"/>
              <a:gd name="connsiteX6" fmla="*/ 2125436 w 2125917"/>
              <a:gd name="connsiteY6" fmla="*/ 662524 h 67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5917" h="678137">
                <a:moveTo>
                  <a:pt x="2125436" y="662524"/>
                </a:moveTo>
                <a:cubicBezTo>
                  <a:pt x="2126940" y="457426"/>
                  <a:pt x="2124600" y="280987"/>
                  <a:pt x="2122786" y="0"/>
                </a:cubicBezTo>
                <a:lnTo>
                  <a:pt x="0" y="214850"/>
                </a:lnTo>
                <a:cubicBezTo>
                  <a:pt x="1409" y="326238"/>
                  <a:pt x="-621" y="492626"/>
                  <a:pt x="788" y="604014"/>
                </a:cubicBezTo>
                <a:lnTo>
                  <a:pt x="1897050" y="422251"/>
                </a:lnTo>
                <a:lnTo>
                  <a:pt x="1904212" y="678137"/>
                </a:lnTo>
                <a:lnTo>
                  <a:pt x="2125436" y="662524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01" r="10986"/>
          <a:stretch/>
        </p:blipFill>
        <p:spPr>
          <a:xfrm>
            <a:off x="323528" y="476672"/>
            <a:ext cx="6084168" cy="58638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102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rgbClr val="0094CA"/>
                </a:solidFill>
              </a:rPr>
              <a:t>Moderator and Reflector </a:t>
            </a:r>
            <a:r>
              <a:rPr lang="en-US" sz="4800" dirty="0" smtClean="0"/>
              <a:t>Systems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837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functions and design of the ESS</a:t>
            </a:r>
            <a:br>
              <a:rPr lang="en-GB" dirty="0" smtClean="0"/>
            </a:br>
            <a:r>
              <a:rPr lang="en-GB" dirty="0" smtClean="0"/>
              <a:t>Moderator and Reflector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995120" cy="118072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Moderate neutrons to low energies, thermal </a:t>
            </a:r>
            <a:r>
              <a:rPr lang="en-US" dirty="0"/>
              <a:t>and </a:t>
            </a:r>
            <a:r>
              <a:rPr lang="en-US" dirty="0" smtClean="0"/>
              <a:t>cold, useful for </a:t>
            </a:r>
            <a:r>
              <a:rPr lang="en-US" dirty="0"/>
              <a:t>the </a:t>
            </a:r>
            <a:r>
              <a:rPr lang="en-US" dirty="0" smtClean="0"/>
              <a:t>neutron </a:t>
            </a:r>
            <a:r>
              <a:rPr lang="en-US" dirty="0"/>
              <a:t>s</a:t>
            </a:r>
            <a:r>
              <a:rPr lang="en-US" dirty="0" smtClean="0"/>
              <a:t>cattering</a:t>
            </a:r>
            <a:endParaRPr lang="en-US" dirty="0"/>
          </a:p>
          <a:p>
            <a:r>
              <a:rPr lang="en-US" dirty="0"/>
              <a:t>Cooling the radiation heat in liquids and solid metal bodies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" r="1908" b="874"/>
          <a:stretch/>
        </p:blipFill>
        <p:spPr>
          <a:xfrm>
            <a:off x="853921" y="2449104"/>
            <a:ext cx="5878319" cy="4325770"/>
          </a:xfrm>
          <a:prstGeom prst="rect">
            <a:avLst/>
          </a:prstGeom>
        </p:spPr>
      </p:pic>
      <p:pic>
        <p:nvPicPr>
          <p:cNvPr id="10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08720"/>
            <a:ext cx="1960800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5"/>
          <a:stretch/>
        </p:blipFill>
        <p:spPr bwMode="auto">
          <a:xfrm>
            <a:off x="4427984" y="4725144"/>
            <a:ext cx="2880320" cy="1728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2" name="Textfeld 15"/>
          <p:cNvSpPr txBox="1"/>
          <p:nvPr/>
        </p:nvSpPr>
        <p:spPr>
          <a:xfrm>
            <a:off x="4572000" y="6279703"/>
            <a:ext cx="24482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Cryogenic moderator </a:t>
            </a:r>
            <a:r>
              <a:rPr lang="en-US" sz="1200" dirty="0" smtClean="0"/>
              <a:t>prototype used for </a:t>
            </a:r>
            <a:r>
              <a:rPr lang="en-US" sz="1200" smtClean="0"/>
              <a:t>rupture test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70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>
          <a:xfrm>
            <a:off x="110698" y="1486724"/>
            <a:ext cx="7810295" cy="2862847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66591" y="1456645"/>
            <a:ext cx="7943059" cy="2930798"/>
          </a:xfrm>
          <a:custGeom>
            <a:avLst/>
            <a:gdLst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91175 w 9010650"/>
              <a:gd name="connsiteY11" fmla="*/ 2733675 h 3543300"/>
              <a:gd name="connsiteX12" fmla="*/ 5867400 w 9010650"/>
              <a:gd name="connsiteY12" fmla="*/ 2714625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91175 w 9010650"/>
              <a:gd name="connsiteY11" fmla="*/ 2733675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87751 w 9010650"/>
              <a:gd name="connsiteY9" fmla="*/ 2597675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2086 w 9010650"/>
              <a:gd name="connsiteY12" fmla="*/ 265274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2086 w 9010650"/>
              <a:gd name="connsiteY12" fmla="*/ 2652748 h 3543300"/>
              <a:gd name="connsiteX13" fmla="*/ 5807099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5524 w 9010650"/>
              <a:gd name="connsiteY12" fmla="*/ 2659623 h 3543300"/>
              <a:gd name="connsiteX13" fmla="*/ 5807099 w 9010650"/>
              <a:gd name="connsiteY13" fmla="*/ 3543300 h 3543300"/>
              <a:gd name="connsiteX14" fmla="*/ 0 w 9010650"/>
              <a:gd name="connsiteY14" fmla="*/ 3533775 h 3543300"/>
              <a:gd name="connsiteX0" fmla="*/ 0 w 9055915"/>
              <a:gd name="connsiteY0" fmla="*/ 3314753 h 3324278"/>
              <a:gd name="connsiteX1" fmla="*/ 0 w 9055915"/>
              <a:gd name="connsiteY1" fmla="*/ 1047803 h 3324278"/>
              <a:gd name="connsiteX2" fmla="*/ 4743450 w 9055915"/>
              <a:gd name="connsiteY2" fmla="*/ 571553 h 3324278"/>
              <a:gd name="connsiteX3" fmla="*/ 4752975 w 9055915"/>
              <a:gd name="connsiteY3" fmla="*/ 342953 h 3324278"/>
              <a:gd name="connsiteX4" fmla="*/ 9055915 w 9055915"/>
              <a:gd name="connsiteY4" fmla="*/ 0 h 3324278"/>
              <a:gd name="connsiteX5" fmla="*/ 9010650 w 9055915"/>
              <a:gd name="connsiteY5" fmla="*/ 3324278 h 3324278"/>
              <a:gd name="connsiteX6" fmla="*/ 5806311 w 9055915"/>
              <a:gd name="connsiteY6" fmla="*/ 3322988 h 3324278"/>
              <a:gd name="connsiteX7" fmla="*/ 5802874 w 9055915"/>
              <a:gd name="connsiteY7" fmla="*/ 1778077 h 3324278"/>
              <a:gd name="connsiteX8" fmla="*/ 3680088 w 9055915"/>
              <a:gd name="connsiteY8" fmla="*/ 1992927 h 3324278"/>
              <a:gd name="connsiteX9" fmla="*/ 3680876 w 9055915"/>
              <a:gd name="connsiteY9" fmla="*/ 2382091 h 3324278"/>
              <a:gd name="connsiteX10" fmla="*/ 5577138 w 9055915"/>
              <a:gd name="connsiteY10" fmla="*/ 2200328 h 3324278"/>
              <a:gd name="connsiteX11" fmla="*/ 5584300 w 9055915"/>
              <a:gd name="connsiteY11" fmla="*/ 2456214 h 3324278"/>
              <a:gd name="connsiteX12" fmla="*/ 5805524 w 9055915"/>
              <a:gd name="connsiteY12" fmla="*/ 2440601 h 3324278"/>
              <a:gd name="connsiteX13" fmla="*/ 5807099 w 9055915"/>
              <a:gd name="connsiteY13" fmla="*/ 3324278 h 3324278"/>
              <a:gd name="connsiteX14" fmla="*/ 0 w 9055915"/>
              <a:gd name="connsiteY14" fmla="*/ 3314753 h 3324278"/>
              <a:gd name="connsiteX0" fmla="*/ 0 w 9055915"/>
              <a:gd name="connsiteY0" fmla="*/ 3314753 h 3324278"/>
              <a:gd name="connsiteX1" fmla="*/ 0 w 9055915"/>
              <a:gd name="connsiteY1" fmla="*/ 1047803 h 3324278"/>
              <a:gd name="connsiteX2" fmla="*/ 4743450 w 9055915"/>
              <a:gd name="connsiteY2" fmla="*/ 571553 h 3324278"/>
              <a:gd name="connsiteX3" fmla="*/ 4734870 w 9055915"/>
              <a:gd name="connsiteY3" fmla="*/ 5293 h 3324278"/>
              <a:gd name="connsiteX4" fmla="*/ 9055915 w 9055915"/>
              <a:gd name="connsiteY4" fmla="*/ 0 h 3324278"/>
              <a:gd name="connsiteX5" fmla="*/ 9010650 w 9055915"/>
              <a:gd name="connsiteY5" fmla="*/ 3324278 h 3324278"/>
              <a:gd name="connsiteX6" fmla="*/ 5806311 w 9055915"/>
              <a:gd name="connsiteY6" fmla="*/ 3322988 h 3324278"/>
              <a:gd name="connsiteX7" fmla="*/ 5802874 w 9055915"/>
              <a:gd name="connsiteY7" fmla="*/ 1778077 h 3324278"/>
              <a:gd name="connsiteX8" fmla="*/ 3680088 w 9055915"/>
              <a:gd name="connsiteY8" fmla="*/ 1992927 h 3324278"/>
              <a:gd name="connsiteX9" fmla="*/ 3680876 w 9055915"/>
              <a:gd name="connsiteY9" fmla="*/ 2382091 h 3324278"/>
              <a:gd name="connsiteX10" fmla="*/ 5577138 w 9055915"/>
              <a:gd name="connsiteY10" fmla="*/ 2200328 h 3324278"/>
              <a:gd name="connsiteX11" fmla="*/ 5584300 w 9055915"/>
              <a:gd name="connsiteY11" fmla="*/ 2456214 h 3324278"/>
              <a:gd name="connsiteX12" fmla="*/ 5805524 w 9055915"/>
              <a:gd name="connsiteY12" fmla="*/ 2440601 h 3324278"/>
              <a:gd name="connsiteX13" fmla="*/ 5807099 w 9055915"/>
              <a:gd name="connsiteY13" fmla="*/ 3324278 h 3324278"/>
              <a:gd name="connsiteX14" fmla="*/ 0 w 9055915"/>
              <a:gd name="connsiteY14" fmla="*/ 3314753 h 3324278"/>
              <a:gd name="connsiteX0" fmla="*/ 0 w 9055915"/>
              <a:gd name="connsiteY0" fmla="*/ 3314753 h 3324278"/>
              <a:gd name="connsiteX1" fmla="*/ 0 w 9055915"/>
              <a:gd name="connsiteY1" fmla="*/ 1047803 h 3324278"/>
              <a:gd name="connsiteX2" fmla="*/ 4743450 w 9055915"/>
              <a:gd name="connsiteY2" fmla="*/ 571553 h 3324278"/>
              <a:gd name="connsiteX3" fmla="*/ 4734870 w 9055915"/>
              <a:gd name="connsiteY3" fmla="*/ 5293 h 3324278"/>
              <a:gd name="connsiteX4" fmla="*/ 9055915 w 9055915"/>
              <a:gd name="connsiteY4" fmla="*/ 0 h 3324278"/>
              <a:gd name="connsiteX5" fmla="*/ 9010650 w 9055915"/>
              <a:gd name="connsiteY5" fmla="*/ 3324278 h 3324278"/>
              <a:gd name="connsiteX6" fmla="*/ 5806311 w 9055915"/>
              <a:gd name="connsiteY6" fmla="*/ 3322988 h 3324278"/>
              <a:gd name="connsiteX7" fmla="*/ 7224199 w 9055915"/>
              <a:gd name="connsiteY7" fmla="*/ 682964 h 3324278"/>
              <a:gd name="connsiteX8" fmla="*/ 3680088 w 9055915"/>
              <a:gd name="connsiteY8" fmla="*/ 1992927 h 3324278"/>
              <a:gd name="connsiteX9" fmla="*/ 3680876 w 9055915"/>
              <a:gd name="connsiteY9" fmla="*/ 2382091 h 3324278"/>
              <a:gd name="connsiteX10" fmla="*/ 5577138 w 9055915"/>
              <a:gd name="connsiteY10" fmla="*/ 2200328 h 3324278"/>
              <a:gd name="connsiteX11" fmla="*/ 5584300 w 9055915"/>
              <a:gd name="connsiteY11" fmla="*/ 2456214 h 3324278"/>
              <a:gd name="connsiteX12" fmla="*/ 5805524 w 9055915"/>
              <a:gd name="connsiteY12" fmla="*/ 2440601 h 3324278"/>
              <a:gd name="connsiteX13" fmla="*/ 5807099 w 9055915"/>
              <a:gd name="connsiteY13" fmla="*/ 3324278 h 3324278"/>
              <a:gd name="connsiteX14" fmla="*/ 0 w 9055915"/>
              <a:gd name="connsiteY14" fmla="*/ 3314753 h 3324278"/>
              <a:gd name="connsiteX0" fmla="*/ 0 w 9055915"/>
              <a:gd name="connsiteY0" fmla="*/ 3314753 h 3324278"/>
              <a:gd name="connsiteX1" fmla="*/ 0 w 9055915"/>
              <a:gd name="connsiteY1" fmla="*/ 1047803 h 3324278"/>
              <a:gd name="connsiteX2" fmla="*/ 4743450 w 9055915"/>
              <a:gd name="connsiteY2" fmla="*/ 571553 h 3324278"/>
              <a:gd name="connsiteX3" fmla="*/ 4734870 w 9055915"/>
              <a:gd name="connsiteY3" fmla="*/ 5293 h 3324278"/>
              <a:gd name="connsiteX4" fmla="*/ 9055915 w 9055915"/>
              <a:gd name="connsiteY4" fmla="*/ 0 h 3324278"/>
              <a:gd name="connsiteX5" fmla="*/ 9010650 w 9055915"/>
              <a:gd name="connsiteY5" fmla="*/ 3324278 h 3324278"/>
              <a:gd name="connsiteX6" fmla="*/ 5806311 w 9055915"/>
              <a:gd name="connsiteY6" fmla="*/ 3322988 h 3324278"/>
              <a:gd name="connsiteX7" fmla="*/ 7224199 w 9055915"/>
              <a:gd name="connsiteY7" fmla="*/ 682964 h 3324278"/>
              <a:gd name="connsiteX8" fmla="*/ 3680088 w 9055915"/>
              <a:gd name="connsiteY8" fmla="*/ 1992927 h 3324278"/>
              <a:gd name="connsiteX9" fmla="*/ 3680876 w 9055915"/>
              <a:gd name="connsiteY9" fmla="*/ 2382091 h 3324278"/>
              <a:gd name="connsiteX10" fmla="*/ 5577138 w 9055915"/>
              <a:gd name="connsiteY10" fmla="*/ 2200328 h 3324278"/>
              <a:gd name="connsiteX11" fmla="*/ 5584300 w 9055915"/>
              <a:gd name="connsiteY11" fmla="*/ 2456214 h 3324278"/>
              <a:gd name="connsiteX12" fmla="*/ 5805524 w 9055915"/>
              <a:gd name="connsiteY12" fmla="*/ 2440601 h 3324278"/>
              <a:gd name="connsiteX13" fmla="*/ 5807099 w 9055915"/>
              <a:gd name="connsiteY13" fmla="*/ 3324278 h 3324278"/>
              <a:gd name="connsiteX14" fmla="*/ 0 w 9055915"/>
              <a:gd name="connsiteY14" fmla="*/ 3314753 h 3324278"/>
              <a:gd name="connsiteX0" fmla="*/ 0 w 9055915"/>
              <a:gd name="connsiteY0" fmla="*/ 3314753 h 3324278"/>
              <a:gd name="connsiteX1" fmla="*/ 0 w 9055915"/>
              <a:gd name="connsiteY1" fmla="*/ 1047803 h 3324278"/>
              <a:gd name="connsiteX2" fmla="*/ 4743450 w 9055915"/>
              <a:gd name="connsiteY2" fmla="*/ 571553 h 3324278"/>
              <a:gd name="connsiteX3" fmla="*/ 4734870 w 9055915"/>
              <a:gd name="connsiteY3" fmla="*/ 5293 h 3324278"/>
              <a:gd name="connsiteX4" fmla="*/ 9055915 w 9055915"/>
              <a:gd name="connsiteY4" fmla="*/ 0 h 3324278"/>
              <a:gd name="connsiteX5" fmla="*/ 9010650 w 9055915"/>
              <a:gd name="connsiteY5" fmla="*/ 3324278 h 3324278"/>
              <a:gd name="connsiteX6" fmla="*/ 5806311 w 9055915"/>
              <a:gd name="connsiteY6" fmla="*/ 3322988 h 3324278"/>
              <a:gd name="connsiteX7" fmla="*/ 7224199 w 9055915"/>
              <a:gd name="connsiteY7" fmla="*/ 682964 h 3324278"/>
              <a:gd name="connsiteX8" fmla="*/ 3680088 w 9055915"/>
              <a:gd name="connsiteY8" fmla="*/ 1992927 h 3324278"/>
              <a:gd name="connsiteX9" fmla="*/ 3680876 w 9055915"/>
              <a:gd name="connsiteY9" fmla="*/ 2382091 h 3324278"/>
              <a:gd name="connsiteX10" fmla="*/ 5577138 w 9055915"/>
              <a:gd name="connsiteY10" fmla="*/ 2200328 h 3324278"/>
              <a:gd name="connsiteX11" fmla="*/ 5584300 w 9055915"/>
              <a:gd name="connsiteY11" fmla="*/ 2456214 h 3324278"/>
              <a:gd name="connsiteX12" fmla="*/ 5805524 w 9055915"/>
              <a:gd name="connsiteY12" fmla="*/ 2440601 h 3324278"/>
              <a:gd name="connsiteX13" fmla="*/ 5807099 w 9055915"/>
              <a:gd name="connsiteY13" fmla="*/ 3324278 h 3324278"/>
              <a:gd name="connsiteX14" fmla="*/ 0 w 9055915"/>
              <a:gd name="connsiteY14" fmla="*/ 3314753 h 3324278"/>
              <a:gd name="connsiteX0" fmla="*/ 54318 w 9110233"/>
              <a:gd name="connsiteY0" fmla="*/ 3314753 h 3324278"/>
              <a:gd name="connsiteX1" fmla="*/ 0 w 9110233"/>
              <a:gd name="connsiteY1" fmla="*/ 25697 h 3324278"/>
              <a:gd name="connsiteX2" fmla="*/ 4797768 w 9110233"/>
              <a:gd name="connsiteY2" fmla="*/ 571553 h 3324278"/>
              <a:gd name="connsiteX3" fmla="*/ 4789188 w 9110233"/>
              <a:gd name="connsiteY3" fmla="*/ 5293 h 3324278"/>
              <a:gd name="connsiteX4" fmla="*/ 9110233 w 9110233"/>
              <a:gd name="connsiteY4" fmla="*/ 0 h 3324278"/>
              <a:gd name="connsiteX5" fmla="*/ 9064968 w 9110233"/>
              <a:gd name="connsiteY5" fmla="*/ 3324278 h 3324278"/>
              <a:gd name="connsiteX6" fmla="*/ 5860629 w 9110233"/>
              <a:gd name="connsiteY6" fmla="*/ 3322988 h 3324278"/>
              <a:gd name="connsiteX7" fmla="*/ 7278517 w 9110233"/>
              <a:gd name="connsiteY7" fmla="*/ 682964 h 3324278"/>
              <a:gd name="connsiteX8" fmla="*/ 3734406 w 9110233"/>
              <a:gd name="connsiteY8" fmla="*/ 1992927 h 3324278"/>
              <a:gd name="connsiteX9" fmla="*/ 3735194 w 9110233"/>
              <a:gd name="connsiteY9" fmla="*/ 2382091 h 3324278"/>
              <a:gd name="connsiteX10" fmla="*/ 5631456 w 9110233"/>
              <a:gd name="connsiteY10" fmla="*/ 2200328 h 3324278"/>
              <a:gd name="connsiteX11" fmla="*/ 5638618 w 9110233"/>
              <a:gd name="connsiteY11" fmla="*/ 2456214 h 3324278"/>
              <a:gd name="connsiteX12" fmla="*/ 5859842 w 9110233"/>
              <a:gd name="connsiteY12" fmla="*/ 2440601 h 3324278"/>
              <a:gd name="connsiteX13" fmla="*/ 5861417 w 9110233"/>
              <a:gd name="connsiteY13" fmla="*/ 3324278 h 3324278"/>
              <a:gd name="connsiteX14" fmla="*/ 54318 w 9110233"/>
              <a:gd name="connsiteY14" fmla="*/ 3314753 h 3324278"/>
              <a:gd name="connsiteX0" fmla="*/ 0 w 9110233"/>
              <a:gd name="connsiteY0" fmla="*/ 3360382 h 3360382"/>
              <a:gd name="connsiteX1" fmla="*/ 0 w 9110233"/>
              <a:gd name="connsiteY1" fmla="*/ 25697 h 3360382"/>
              <a:gd name="connsiteX2" fmla="*/ 4797768 w 9110233"/>
              <a:gd name="connsiteY2" fmla="*/ 571553 h 3360382"/>
              <a:gd name="connsiteX3" fmla="*/ 4789188 w 9110233"/>
              <a:gd name="connsiteY3" fmla="*/ 5293 h 3360382"/>
              <a:gd name="connsiteX4" fmla="*/ 9110233 w 9110233"/>
              <a:gd name="connsiteY4" fmla="*/ 0 h 3360382"/>
              <a:gd name="connsiteX5" fmla="*/ 9064968 w 9110233"/>
              <a:gd name="connsiteY5" fmla="*/ 3324278 h 3360382"/>
              <a:gd name="connsiteX6" fmla="*/ 5860629 w 9110233"/>
              <a:gd name="connsiteY6" fmla="*/ 3322988 h 3360382"/>
              <a:gd name="connsiteX7" fmla="*/ 7278517 w 9110233"/>
              <a:gd name="connsiteY7" fmla="*/ 682964 h 3360382"/>
              <a:gd name="connsiteX8" fmla="*/ 3734406 w 9110233"/>
              <a:gd name="connsiteY8" fmla="*/ 1992927 h 3360382"/>
              <a:gd name="connsiteX9" fmla="*/ 3735194 w 9110233"/>
              <a:gd name="connsiteY9" fmla="*/ 2382091 h 3360382"/>
              <a:gd name="connsiteX10" fmla="*/ 5631456 w 9110233"/>
              <a:gd name="connsiteY10" fmla="*/ 2200328 h 3360382"/>
              <a:gd name="connsiteX11" fmla="*/ 5638618 w 9110233"/>
              <a:gd name="connsiteY11" fmla="*/ 2456214 h 3360382"/>
              <a:gd name="connsiteX12" fmla="*/ 5859842 w 9110233"/>
              <a:gd name="connsiteY12" fmla="*/ 2440601 h 3360382"/>
              <a:gd name="connsiteX13" fmla="*/ 5861417 w 9110233"/>
              <a:gd name="connsiteY13" fmla="*/ 3324278 h 3360382"/>
              <a:gd name="connsiteX14" fmla="*/ 0 w 9110233"/>
              <a:gd name="connsiteY14" fmla="*/ 3360382 h 3360382"/>
              <a:gd name="connsiteX0" fmla="*/ 0 w 9110233"/>
              <a:gd name="connsiteY0" fmla="*/ 3360382 h 3360382"/>
              <a:gd name="connsiteX1" fmla="*/ 0 w 9110233"/>
              <a:gd name="connsiteY1" fmla="*/ 25697 h 3360382"/>
              <a:gd name="connsiteX2" fmla="*/ 4797768 w 9110233"/>
              <a:gd name="connsiteY2" fmla="*/ 571553 h 3360382"/>
              <a:gd name="connsiteX3" fmla="*/ 8156914 w 9110233"/>
              <a:gd name="connsiteY3" fmla="*/ 1857860 h 3360382"/>
              <a:gd name="connsiteX4" fmla="*/ 9110233 w 9110233"/>
              <a:gd name="connsiteY4" fmla="*/ 0 h 3360382"/>
              <a:gd name="connsiteX5" fmla="*/ 9064968 w 9110233"/>
              <a:gd name="connsiteY5" fmla="*/ 3324278 h 3360382"/>
              <a:gd name="connsiteX6" fmla="*/ 5860629 w 9110233"/>
              <a:gd name="connsiteY6" fmla="*/ 3322988 h 3360382"/>
              <a:gd name="connsiteX7" fmla="*/ 7278517 w 9110233"/>
              <a:gd name="connsiteY7" fmla="*/ 682964 h 3360382"/>
              <a:gd name="connsiteX8" fmla="*/ 3734406 w 9110233"/>
              <a:gd name="connsiteY8" fmla="*/ 1992927 h 3360382"/>
              <a:gd name="connsiteX9" fmla="*/ 3735194 w 9110233"/>
              <a:gd name="connsiteY9" fmla="*/ 2382091 h 3360382"/>
              <a:gd name="connsiteX10" fmla="*/ 5631456 w 9110233"/>
              <a:gd name="connsiteY10" fmla="*/ 2200328 h 3360382"/>
              <a:gd name="connsiteX11" fmla="*/ 5638618 w 9110233"/>
              <a:gd name="connsiteY11" fmla="*/ 2456214 h 3360382"/>
              <a:gd name="connsiteX12" fmla="*/ 5859842 w 9110233"/>
              <a:gd name="connsiteY12" fmla="*/ 2440601 h 3360382"/>
              <a:gd name="connsiteX13" fmla="*/ 5861417 w 9110233"/>
              <a:gd name="connsiteY13" fmla="*/ 3324278 h 3360382"/>
              <a:gd name="connsiteX14" fmla="*/ 0 w 9110233"/>
              <a:gd name="connsiteY14" fmla="*/ 3360382 h 3360382"/>
              <a:gd name="connsiteX0" fmla="*/ 0 w 9110233"/>
              <a:gd name="connsiteY0" fmla="*/ 3363764 h 3363764"/>
              <a:gd name="connsiteX1" fmla="*/ 0 w 9110233"/>
              <a:gd name="connsiteY1" fmla="*/ 29079 h 3363764"/>
              <a:gd name="connsiteX2" fmla="*/ 9043639 w 9110233"/>
              <a:gd name="connsiteY2" fmla="*/ 0 h 3363764"/>
              <a:gd name="connsiteX3" fmla="*/ 8156914 w 9110233"/>
              <a:gd name="connsiteY3" fmla="*/ 1861242 h 3363764"/>
              <a:gd name="connsiteX4" fmla="*/ 9110233 w 9110233"/>
              <a:gd name="connsiteY4" fmla="*/ 3382 h 3363764"/>
              <a:gd name="connsiteX5" fmla="*/ 9064968 w 9110233"/>
              <a:gd name="connsiteY5" fmla="*/ 3327660 h 3363764"/>
              <a:gd name="connsiteX6" fmla="*/ 5860629 w 9110233"/>
              <a:gd name="connsiteY6" fmla="*/ 3326370 h 3363764"/>
              <a:gd name="connsiteX7" fmla="*/ 7278517 w 9110233"/>
              <a:gd name="connsiteY7" fmla="*/ 686346 h 3363764"/>
              <a:gd name="connsiteX8" fmla="*/ 3734406 w 9110233"/>
              <a:gd name="connsiteY8" fmla="*/ 1996309 h 3363764"/>
              <a:gd name="connsiteX9" fmla="*/ 3735194 w 9110233"/>
              <a:gd name="connsiteY9" fmla="*/ 2385473 h 3363764"/>
              <a:gd name="connsiteX10" fmla="*/ 5631456 w 9110233"/>
              <a:gd name="connsiteY10" fmla="*/ 2203710 h 3363764"/>
              <a:gd name="connsiteX11" fmla="*/ 5638618 w 9110233"/>
              <a:gd name="connsiteY11" fmla="*/ 2459596 h 3363764"/>
              <a:gd name="connsiteX12" fmla="*/ 5859842 w 9110233"/>
              <a:gd name="connsiteY12" fmla="*/ 2443983 h 3363764"/>
              <a:gd name="connsiteX13" fmla="*/ 5861417 w 9110233"/>
              <a:gd name="connsiteY13" fmla="*/ 3327660 h 3363764"/>
              <a:gd name="connsiteX14" fmla="*/ 0 w 9110233"/>
              <a:gd name="connsiteY14" fmla="*/ 3363764 h 3363764"/>
              <a:gd name="connsiteX0" fmla="*/ 0 w 9110233"/>
              <a:gd name="connsiteY0" fmla="*/ 3363764 h 3363764"/>
              <a:gd name="connsiteX1" fmla="*/ 0 w 9110233"/>
              <a:gd name="connsiteY1" fmla="*/ 29079 h 3363764"/>
              <a:gd name="connsiteX2" fmla="*/ 9043639 w 9110233"/>
              <a:gd name="connsiteY2" fmla="*/ 0 h 3363764"/>
              <a:gd name="connsiteX3" fmla="*/ 8156914 w 9110233"/>
              <a:gd name="connsiteY3" fmla="*/ 1861242 h 3363764"/>
              <a:gd name="connsiteX4" fmla="*/ 9110233 w 9110233"/>
              <a:gd name="connsiteY4" fmla="*/ 3382 h 3363764"/>
              <a:gd name="connsiteX5" fmla="*/ 9064968 w 9110233"/>
              <a:gd name="connsiteY5" fmla="*/ 3327660 h 3363764"/>
              <a:gd name="connsiteX6" fmla="*/ 5860629 w 9110233"/>
              <a:gd name="connsiteY6" fmla="*/ 3326370 h 3363764"/>
              <a:gd name="connsiteX7" fmla="*/ 7278517 w 9110233"/>
              <a:gd name="connsiteY7" fmla="*/ 686346 h 3363764"/>
              <a:gd name="connsiteX8" fmla="*/ 3734406 w 9110233"/>
              <a:gd name="connsiteY8" fmla="*/ 1996309 h 3363764"/>
              <a:gd name="connsiteX9" fmla="*/ 3735194 w 9110233"/>
              <a:gd name="connsiteY9" fmla="*/ 2385473 h 3363764"/>
              <a:gd name="connsiteX10" fmla="*/ 5631456 w 9110233"/>
              <a:gd name="connsiteY10" fmla="*/ 2203710 h 3363764"/>
              <a:gd name="connsiteX11" fmla="*/ 5638618 w 9110233"/>
              <a:gd name="connsiteY11" fmla="*/ 2459596 h 3363764"/>
              <a:gd name="connsiteX12" fmla="*/ 5859842 w 9110233"/>
              <a:gd name="connsiteY12" fmla="*/ 2443983 h 3363764"/>
              <a:gd name="connsiteX13" fmla="*/ 5861417 w 9110233"/>
              <a:gd name="connsiteY13" fmla="*/ 3327660 h 3363764"/>
              <a:gd name="connsiteX14" fmla="*/ 0 w 9110233"/>
              <a:gd name="connsiteY14" fmla="*/ 3363764 h 3363764"/>
              <a:gd name="connsiteX0" fmla="*/ 0 w 9110233"/>
              <a:gd name="connsiteY0" fmla="*/ 3363764 h 3363764"/>
              <a:gd name="connsiteX1" fmla="*/ 0 w 9110233"/>
              <a:gd name="connsiteY1" fmla="*/ 1701 h 3363764"/>
              <a:gd name="connsiteX2" fmla="*/ 9043639 w 9110233"/>
              <a:gd name="connsiteY2" fmla="*/ 0 h 3363764"/>
              <a:gd name="connsiteX3" fmla="*/ 8156914 w 9110233"/>
              <a:gd name="connsiteY3" fmla="*/ 1861242 h 3363764"/>
              <a:gd name="connsiteX4" fmla="*/ 9110233 w 9110233"/>
              <a:gd name="connsiteY4" fmla="*/ 3382 h 3363764"/>
              <a:gd name="connsiteX5" fmla="*/ 9064968 w 9110233"/>
              <a:gd name="connsiteY5" fmla="*/ 3327660 h 3363764"/>
              <a:gd name="connsiteX6" fmla="*/ 5860629 w 9110233"/>
              <a:gd name="connsiteY6" fmla="*/ 3326370 h 3363764"/>
              <a:gd name="connsiteX7" fmla="*/ 7278517 w 9110233"/>
              <a:gd name="connsiteY7" fmla="*/ 686346 h 3363764"/>
              <a:gd name="connsiteX8" fmla="*/ 3734406 w 9110233"/>
              <a:gd name="connsiteY8" fmla="*/ 1996309 h 3363764"/>
              <a:gd name="connsiteX9" fmla="*/ 3735194 w 9110233"/>
              <a:gd name="connsiteY9" fmla="*/ 2385473 h 3363764"/>
              <a:gd name="connsiteX10" fmla="*/ 5631456 w 9110233"/>
              <a:gd name="connsiteY10" fmla="*/ 2203710 h 3363764"/>
              <a:gd name="connsiteX11" fmla="*/ 5638618 w 9110233"/>
              <a:gd name="connsiteY11" fmla="*/ 2459596 h 3363764"/>
              <a:gd name="connsiteX12" fmla="*/ 5859842 w 9110233"/>
              <a:gd name="connsiteY12" fmla="*/ 2443983 h 3363764"/>
              <a:gd name="connsiteX13" fmla="*/ 5861417 w 9110233"/>
              <a:gd name="connsiteY13" fmla="*/ 3327660 h 3363764"/>
              <a:gd name="connsiteX14" fmla="*/ 0 w 9110233"/>
              <a:gd name="connsiteY14" fmla="*/ 3363764 h 3363764"/>
              <a:gd name="connsiteX0" fmla="*/ 0 w 9064968"/>
              <a:gd name="connsiteY0" fmla="*/ 3363764 h 3363764"/>
              <a:gd name="connsiteX1" fmla="*/ 0 w 9064968"/>
              <a:gd name="connsiteY1" fmla="*/ 1701 h 3363764"/>
              <a:gd name="connsiteX2" fmla="*/ 9043639 w 9064968"/>
              <a:gd name="connsiteY2" fmla="*/ 0 h 3363764"/>
              <a:gd name="connsiteX3" fmla="*/ 8156914 w 9064968"/>
              <a:gd name="connsiteY3" fmla="*/ 1861242 h 3363764"/>
              <a:gd name="connsiteX4" fmla="*/ 7580271 w 9064968"/>
              <a:gd name="connsiteY4" fmla="*/ 1938083 h 3363764"/>
              <a:gd name="connsiteX5" fmla="*/ 9064968 w 9064968"/>
              <a:gd name="connsiteY5" fmla="*/ 3327660 h 3363764"/>
              <a:gd name="connsiteX6" fmla="*/ 5860629 w 9064968"/>
              <a:gd name="connsiteY6" fmla="*/ 3326370 h 3363764"/>
              <a:gd name="connsiteX7" fmla="*/ 7278517 w 9064968"/>
              <a:gd name="connsiteY7" fmla="*/ 686346 h 3363764"/>
              <a:gd name="connsiteX8" fmla="*/ 3734406 w 9064968"/>
              <a:gd name="connsiteY8" fmla="*/ 1996309 h 3363764"/>
              <a:gd name="connsiteX9" fmla="*/ 3735194 w 9064968"/>
              <a:gd name="connsiteY9" fmla="*/ 2385473 h 3363764"/>
              <a:gd name="connsiteX10" fmla="*/ 5631456 w 9064968"/>
              <a:gd name="connsiteY10" fmla="*/ 2203710 h 3363764"/>
              <a:gd name="connsiteX11" fmla="*/ 5638618 w 9064968"/>
              <a:gd name="connsiteY11" fmla="*/ 2459596 h 3363764"/>
              <a:gd name="connsiteX12" fmla="*/ 5859842 w 9064968"/>
              <a:gd name="connsiteY12" fmla="*/ 2443983 h 3363764"/>
              <a:gd name="connsiteX13" fmla="*/ 5861417 w 9064968"/>
              <a:gd name="connsiteY13" fmla="*/ 3327660 h 3363764"/>
              <a:gd name="connsiteX14" fmla="*/ 0 w 9064968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156914 w 9043639"/>
              <a:gd name="connsiteY3" fmla="*/ 1861242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5860629 w 9043639"/>
              <a:gd name="connsiteY6" fmla="*/ 332637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861417 w 9043639"/>
              <a:gd name="connsiteY13" fmla="*/ 3327660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5860629 w 9043639"/>
              <a:gd name="connsiteY6" fmla="*/ 332637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861417 w 9043639"/>
              <a:gd name="connsiteY13" fmla="*/ 3327660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5860629 w 9043639"/>
              <a:gd name="connsiteY6" fmla="*/ 332637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553614 w 9043639"/>
              <a:gd name="connsiteY13" fmla="*/ 3291156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774984 w 9043639"/>
              <a:gd name="connsiteY6" fmla="*/ 274231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553614 w 9043639"/>
              <a:gd name="connsiteY13" fmla="*/ 3291156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774984 w 9043639"/>
              <a:gd name="connsiteY6" fmla="*/ 274231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553614 w 9043639"/>
              <a:gd name="connsiteY13" fmla="*/ 3291156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774984 w 9043639"/>
              <a:gd name="connsiteY6" fmla="*/ 274231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553614 w 9043639"/>
              <a:gd name="connsiteY13" fmla="*/ 3291156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553614 w 9043639"/>
              <a:gd name="connsiteY13" fmla="*/ 3291156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725620 w 9043639"/>
              <a:gd name="connsiteY13" fmla="*/ 3300283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14577 w 9043639"/>
              <a:gd name="connsiteY12" fmla="*/ 2078944 h 3363764"/>
              <a:gd name="connsiteX13" fmla="*/ 5725620 w 9043639"/>
              <a:gd name="connsiteY13" fmla="*/ 3300283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14577 w 9043639"/>
              <a:gd name="connsiteY12" fmla="*/ 2078944 h 3363764"/>
              <a:gd name="connsiteX13" fmla="*/ 5798045 w 9043639"/>
              <a:gd name="connsiteY13" fmla="*/ 3309409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767583 w 9043639"/>
              <a:gd name="connsiteY12" fmla="*/ 1925894 h 3363764"/>
              <a:gd name="connsiteX13" fmla="*/ 5798045 w 9043639"/>
              <a:gd name="connsiteY13" fmla="*/ 3309409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942272 w 9043639"/>
              <a:gd name="connsiteY11" fmla="*/ 190934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949569 w 9043639"/>
              <a:gd name="connsiteY10" fmla="*/ 2014220 h 3363764"/>
              <a:gd name="connsiteX11" fmla="*/ 5942272 w 9043639"/>
              <a:gd name="connsiteY11" fmla="*/ 190934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949569 w 9043639"/>
              <a:gd name="connsiteY10" fmla="*/ 2014220 h 3363764"/>
              <a:gd name="connsiteX11" fmla="*/ 5953117 w 9043639"/>
              <a:gd name="connsiteY11" fmla="*/ 190934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6377704 w 9043639"/>
              <a:gd name="connsiteY9" fmla="*/ 1755054 h 3363764"/>
              <a:gd name="connsiteX10" fmla="*/ 5949569 w 9043639"/>
              <a:gd name="connsiteY10" fmla="*/ 2014220 h 3363764"/>
              <a:gd name="connsiteX11" fmla="*/ 5953117 w 9043639"/>
              <a:gd name="connsiteY11" fmla="*/ 190934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5949569 w 9043639"/>
              <a:gd name="connsiteY10" fmla="*/ 2014220 h 3363764"/>
              <a:gd name="connsiteX11" fmla="*/ 5953117 w 9043639"/>
              <a:gd name="connsiteY11" fmla="*/ 190934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5949569 w 9043639"/>
              <a:gd name="connsiteY10" fmla="*/ 2014220 h 3363764"/>
              <a:gd name="connsiteX11" fmla="*/ 6618263 w 9043639"/>
              <a:gd name="connsiteY11" fmla="*/ 1851041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6849685 w 9043639"/>
              <a:gd name="connsiteY10" fmla="*/ 1405665 h 3363764"/>
              <a:gd name="connsiteX11" fmla="*/ 6618263 w 9043639"/>
              <a:gd name="connsiteY11" fmla="*/ 1851041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7734416 w 9043639"/>
              <a:gd name="connsiteY6" fmla="*/ 1139533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6849685 w 9043639"/>
              <a:gd name="connsiteY10" fmla="*/ 1405665 h 3363764"/>
              <a:gd name="connsiteX11" fmla="*/ 6618263 w 9043639"/>
              <a:gd name="connsiteY11" fmla="*/ 1851041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6849685 w 9043639"/>
              <a:gd name="connsiteY10" fmla="*/ 1405665 h 3363764"/>
              <a:gd name="connsiteX11" fmla="*/ 6618263 w 9043639"/>
              <a:gd name="connsiteY11" fmla="*/ 1851041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6849685 w 9043639"/>
              <a:gd name="connsiteY10" fmla="*/ 1405665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6849685 w 9043639"/>
              <a:gd name="connsiteY10" fmla="*/ 1405665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7113575 w 9043639"/>
              <a:gd name="connsiteY10" fmla="*/ 1048549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6539587 w 9043639"/>
              <a:gd name="connsiteY8" fmla="*/ 1613685 h 3363764"/>
              <a:gd name="connsiteX9" fmla="*/ 7635697 w 9043639"/>
              <a:gd name="connsiteY9" fmla="*/ 683706 h 3363764"/>
              <a:gd name="connsiteX10" fmla="*/ 7113575 w 9043639"/>
              <a:gd name="connsiteY10" fmla="*/ 1048549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7635697 w 9043639"/>
              <a:gd name="connsiteY9" fmla="*/ 683706 h 3363764"/>
              <a:gd name="connsiteX10" fmla="*/ 7113575 w 9043639"/>
              <a:gd name="connsiteY10" fmla="*/ 1048549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7635697 w 9043639"/>
              <a:gd name="connsiteY9" fmla="*/ 683706 h 3363764"/>
              <a:gd name="connsiteX10" fmla="*/ 6788232 w 9043639"/>
              <a:gd name="connsiteY10" fmla="*/ 775246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894638 w 9043639"/>
              <a:gd name="connsiteY9" fmla="*/ 432267 h 3363764"/>
              <a:gd name="connsiteX10" fmla="*/ 6788232 w 9043639"/>
              <a:gd name="connsiteY10" fmla="*/ 775246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894638 w 9043639"/>
              <a:gd name="connsiteY9" fmla="*/ 432267 h 3363764"/>
              <a:gd name="connsiteX10" fmla="*/ 6788232 w 9043639"/>
              <a:gd name="connsiteY10" fmla="*/ 775246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985011 w 9043639"/>
              <a:gd name="connsiteY9" fmla="*/ 348454 h 3363764"/>
              <a:gd name="connsiteX10" fmla="*/ 6788232 w 9043639"/>
              <a:gd name="connsiteY10" fmla="*/ 775246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985011 w 9043639"/>
              <a:gd name="connsiteY9" fmla="*/ 348454 h 3363764"/>
              <a:gd name="connsiteX10" fmla="*/ 6788232 w 9043639"/>
              <a:gd name="connsiteY10" fmla="*/ 775246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985011 w 9043639"/>
              <a:gd name="connsiteY9" fmla="*/ 348454 h 3363764"/>
              <a:gd name="connsiteX10" fmla="*/ 6788232 w 9043639"/>
              <a:gd name="connsiteY10" fmla="*/ 775246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985011 w 9043639"/>
              <a:gd name="connsiteY9" fmla="*/ 348454 h 3363764"/>
              <a:gd name="connsiteX10" fmla="*/ 6914755 w 9043639"/>
              <a:gd name="connsiteY10" fmla="*/ 1711764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891023 w 9043639"/>
              <a:gd name="connsiteY9" fmla="*/ 435911 h 3363764"/>
              <a:gd name="connsiteX10" fmla="*/ 6914755 w 9043639"/>
              <a:gd name="connsiteY10" fmla="*/ 1711764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091911 w 9043639"/>
              <a:gd name="connsiteY5" fmla="*/ 1880468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091911 w 9043639"/>
              <a:gd name="connsiteY5" fmla="*/ 1880468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091911 w 9043639"/>
              <a:gd name="connsiteY5" fmla="*/ 1880468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6188525 w 9043639"/>
              <a:gd name="connsiteY4" fmla="*/ 2091133 h 3363764"/>
              <a:gd name="connsiteX5" fmla="*/ 7091911 w 9043639"/>
              <a:gd name="connsiteY5" fmla="*/ 1880468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323931 w 9043639"/>
              <a:gd name="connsiteY4" fmla="*/ 2544322 h 3363764"/>
              <a:gd name="connsiteX5" fmla="*/ 6188525 w 9043639"/>
              <a:gd name="connsiteY5" fmla="*/ 2091133 h 3363764"/>
              <a:gd name="connsiteX6" fmla="*/ 7091911 w 9043639"/>
              <a:gd name="connsiteY6" fmla="*/ 1880468 h 3363764"/>
              <a:gd name="connsiteX7" fmla="*/ 7087345 w 9043639"/>
              <a:gd name="connsiteY7" fmla="*/ 523690 h 3363764"/>
              <a:gd name="connsiteX8" fmla="*/ 7412270 w 9043639"/>
              <a:gd name="connsiteY8" fmla="*/ 482279 h 3363764"/>
              <a:gd name="connsiteX9" fmla="*/ 7331256 w 9043639"/>
              <a:gd name="connsiteY9" fmla="*/ 392931 h 3363764"/>
              <a:gd name="connsiteX10" fmla="*/ 6891023 w 9043639"/>
              <a:gd name="connsiteY10" fmla="*/ 435911 h 3363764"/>
              <a:gd name="connsiteX11" fmla="*/ 6900295 w 9043639"/>
              <a:gd name="connsiteY11" fmla="*/ 1715408 h 3363764"/>
              <a:gd name="connsiteX12" fmla="*/ 6180857 w 9043639"/>
              <a:gd name="connsiteY12" fmla="*/ 1880194 h 3363764"/>
              <a:gd name="connsiteX13" fmla="*/ 5767583 w 9043639"/>
              <a:gd name="connsiteY13" fmla="*/ 1925894 h 3363764"/>
              <a:gd name="connsiteX14" fmla="*/ 5758281 w 9043639"/>
              <a:gd name="connsiteY14" fmla="*/ 3316697 h 3363764"/>
              <a:gd name="connsiteX15" fmla="*/ 0 w 9043639"/>
              <a:gd name="connsiteY15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5874347 w 9043639"/>
              <a:gd name="connsiteY4" fmla="*/ 2117969 h 3363764"/>
              <a:gd name="connsiteX5" fmla="*/ 6188525 w 9043639"/>
              <a:gd name="connsiteY5" fmla="*/ 2091133 h 3363764"/>
              <a:gd name="connsiteX6" fmla="*/ 7091911 w 9043639"/>
              <a:gd name="connsiteY6" fmla="*/ 1880468 h 3363764"/>
              <a:gd name="connsiteX7" fmla="*/ 7087345 w 9043639"/>
              <a:gd name="connsiteY7" fmla="*/ 523690 h 3363764"/>
              <a:gd name="connsiteX8" fmla="*/ 7412270 w 9043639"/>
              <a:gd name="connsiteY8" fmla="*/ 482279 h 3363764"/>
              <a:gd name="connsiteX9" fmla="*/ 7331256 w 9043639"/>
              <a:gd name="connsiteY9" fmla="*/ 392931 h 3363764"/>
              <a:gd name="connsiteX10" fmla="*/ 6891023 w 9043639"/>
              <a:gd name="connsiteY10" fmla="*/ 435911 h 3363764"/>
              <a:gd name="connsiteX11" fmla="*/ 6900295 w 9043639"/>
              <a:gd name="connsiteY11" fmla="*/ 1715408 h 3363764"/>
              <a:gd name="connsiteX12" fmla="*/ 6180857 w 9043639"/>
              <a:gd name="connsiteY12" fmla="*/ 1880194 h 3363764"/>
              <a:gd name="connsiteX13" fmla="*/ 5767583 w 9043639"/>
              <a:gd name="connsiteY13" fmla="*/ 1925894 h 3363764"/>
              <a:gd name="connsiteX14" fmla="*/ 5758281 w 9043639"/>
              <a:gd name="connsiteY14" fmla="*/ 3316697 h 3363764"/>
              <a:gd name="connsiteX15" fmla="*/ 0 w 9043639"/>
              <a:gd name="connsiteY15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345621 w 9043639"/>
              <a:gd name="connsiteY4" fmla="*/ 2628135 h 3363764"/>
              <a:gd name="connsiteX5" fmla="*/ 5874347 w 9043639"/>
              <a:gd name="connsiteY5" fmla="*/ 2117969 h 3363764"/>
              <a:gd name="connsiteX6" fmla="*/ 6188525 w 9043639"/>
              <a:gd name="connsiteY6" fmla="*/ 2091133 h 3363764"/>
              <a:gd name="connsiteX7" fmla="*/ 7091911 w 9043639"/>
              <a:gd name="connsiteY7" fmla="*/ 1880468 h 3363764"/>
              <a:gd name="connsiteX8" fmla="*/ 7087345 w 9043639"/>
              <a:gd name="connsiteY8" fmla="*/ 523690 h 3363764"/>
              <a:gd name="connsiteX9" fmla="*/ 7412270 w 9043639"/>
              <a:gd name="connsiteY9" fmla="*/ 482279 h 3363764"/>
              <a:gd name="connsiteX10" fmla="*/ 7331256 w 9043639"/>
              <a:gd name="connsiteY10" fmla="*/ 392931 h 3363764"/>
              <a:gd name="connsiteX11" fmla="*/ 6891023 w 9043639"/>
              <a:gd name="connsiteY11" fmla="*/ 435911 h 3363764"/>
              <a:gd name="connsiteX12" fmla="*/ 6900295 w 9043639"/>
              <a:gd name="connsiteY12" fmla="*/ 1715408 h 3363764"/>
              <a:gd name="connsiteX13" fmla="*/ 6180857 w 9043639"/>
              <a:gd name="connsiteY13" fmla="*/ 1880194 h 3363764"/>
              <a:gd name="connsiteX14" fmla="*/ 5767583 w 9043639"/>
              <a:gd name="connsiteY14" fmla="*/ 1925894 h 3363764"/>
              <a:gd name="connsiteX15" fmla="*/ 5758281 w 9043639"/>
              <a:gd name="connsiteY15" fmla="*/ 3316697 h 3363764"/>
              <a:gd name="connsiteX16" fmla="*/ 0 w 9043639"/>
              <a:gd name="connsiteY16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5874347 w 9043639"/>
              <a:gd name="connsiteY4" fmla="*/ 2453221 h 3363764"/>
              <a:gd name="connsiteX5" fmla="*/ 5874347 w 9043639"/>
              <a:gd name="connsiteY5" fmla="*/ 2117969 h 3363764"/>
              <a:gd name="connsiteX6" fmla="*/ 6188525 w 9043639"/>
              <a:gd name="connsiteY6" fmla="*/ 2091133 h 3363764"/>
              <a:gd name="connsiteX7" fmla="*/ 7091911 w 9043639"/>
              <a:gd name="connsiteY7" fmla="*/ 1880468 h 3363764"/>
              <a:gd name="connsiteX8" fmla="*/ 7087345 w 9043639"/>
              <a:gd name="connsiteY8" fmla="*/ 523690 h 3363764"/>
              <a:gd name="connsiteX9" fmla="*/ 7412270 w 9043639"/>
              <a:gd name="connsiteY9" fmla="*/ 482279 h 3363764"/>
              <a:gd name="connsiteX10" fmla="*/ 7331256 w 9043639"/>
              <a:gd name="connsiteY10" fmla="*/ 392931 h 3363764"/>
              <a:gd name="connsiteX11" fmla="*/ 6891023 w 9043639"/>
              <a:gd name="connsiteY11" fmla="*/ 435911 h 3363764"/>
              <a:gd name="connsiteX12" fmla="*/ 6900295 w 9043639"/>
              <a:gd name="connsiteY12" fmla="*/ 1715408 h 3363764"/>
              <a:gd name="connsiteX13" fmla="*/ 6180857 w 9043639"/>
              <a:gd name="connsiteY13" fmla="*/ 1880194 h 3363764"/>
              <a:gd name="connsiteX14" fmla="*/ 5767583 w 9043639"/>
              <a:gd name="connsiteY14" fmla="*/ 1925894 h 3363764"/>
              <a:gd name="connsiteX15" fmla="*/ 5758281 w 9043639"/>
              <a:gd name="connsiteY15" fmla="*/ 3316697 h 3363764"/>
              <a:gd name="connsiteX16" fmla="*/ 0 w 9043639"/>
              <a:gd name="connsiteY16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6206920 w 9043639"/>
              <a:gd name="connsiteY4" fmla="*/ 2526101 h 3363764"/>
              <a:gd name="connsiteX5" fmla="*/ 5874347 w 9043639"/>
              <a:gd name="connsiteY5" fmla="*/ 2453221 h 3363764"/>
              <a:gd name="connsiteX6" fmla="*/ 5874347 w 9043639"/>
              <a:gd name="connsiteY6" fmla="*/ 2117969 h 3363764"/>
              <a:gd name="connsiteX7" fmla="*/ 6188525 w 9043639"/>
              <a:gd name="connsiteY7" fmla="*/ 2091133 h 3363764"/>
              <a:gd name="connsiteX8" fmla="*/ 7091911 w 9043639"/>
              <a:gd name="connsiteY8" fmla="*/ 1880468 h 3363764"/>
              <a:gd name="connsiteX9" fmla="*/ 7087345 w 9043639"/>
              <a:gd name="connsiteY9" fmla="*/ 523690 h 3363764"/>
              <a:gd name="connsiteX10" fmla="*/ 7412270 w 9043639"/>
              <a:gd name="connsiteY10" fmla="*/ 482279 h 3363764"/>
              <a:gd name="connsiteX11" fmla="*/ 7331256 w 9043639"/>
              <a:gd name="connsiteY11" fmla="*/ 392931 h 3363764"/>
              <a:gd name="connsiteX12" fmla="*/ 6891023 w 9043639"/>
              <a:gd name="connsiteY12" fmla="*/ 435911 h 3363764"/>
              <a:gd name="connsiteX13" fmla="*/ 6900295 w 9043639"/>
              <a:gd name="connsiteY13" fmla="*/ 1715408 h 3363764"/>
              <a:gd name="connsiteX14" fmla="*/ 6180857 w 9043639"/>
              <a:gd name="connsiteY14" fmla="*/ 1880194 h 3363764"/>
              <a:gd name="connsiteX15" fmla="*/ 5767583 w 9043639"/>
              <a:gd name="connsiteY15" fmla="*/ 1925894 h 3363764"/>
              <a:gd name="connsiteX16" fmla="*/ 5758281 w 9043639"/>
              <a:gd name="connsiteY16" fmla="*/ 3316697 h 3363764"/>
              <a:gd name="connsiteX17" fmla="*/ 0 w 9043639"/>
              <a:gd name="connsiteY17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5765899 w 9043639"/>
              <a:gd name="connsiteY4" fmla="*/ 2453221 h 3363764"/>
              <a:gd name="connsiteX5" fmla="*/ 5874347 w 9043639"/>
              <a:gd name="connsiteY5" fmla="*/ 2453221 h 3363764"/>
              <a:gd name="connsiteX6" fmla="*/ 5874347 w 9043639"/>
              <a:gd name="connsiteY6" fmla="*/ 2117969 h 3363764"/>
              <a:gd name="connsiteX7" fmla="*/ 6188525 w 9043639"/>
              <a:gd name="connsiteY7" fmla="*/ 2091133 h 3363764"/>
              <a:gd name="connsiteX8" fmla="*/ 7091911 w 9043639"/>
              <a:gd name="connsiteY8" fmla="*/ 1880468 h 3363764"/>
              <a:gd name="connsiteX9" fmla="*/ 7087345 w 9043639"/>
              <a:gd name="connsiteY9" fmla="*/ 523690 h 3363764"/>
              <a:gd name="connsiteX10" fmla="*/ 7412270 w 9043639"/>
              <a:gd name="connsiteY10" fmla="*/ 482279 h 3363764"/>
              <a:gd name="connsiteX11" fmla="*/ 7331256 w 9043639"/>
              <a:gd name="connsiteY11" fmla="*/ 392931 h 3363764"/>
              <a:gd name="connsiteX12" fmla="*/ 6891023 w 9043639"/>
              <a:gd name="connsiteY12" fmla="*/ 435911 h 3363764"/>
              <a:gd name="connsiteX13" fmla="*/ 6900295 w 9043639"/>
              <a:gd name="connsiteY13" fmla="*/ 1715408 h 3363764"/>
              <a:gd name="connsiteX14" fmla="*/ 6180857 w 9043639"/>
              <a:gd name="connsiteY14" fmla="*/ 1880194 h 3363764"/>
              <a:gd name="connsiteX15" fmla="*/ 5767583 w 9043639"/>
              <a:gd name="connsiteY15" fmla="*/ 1925894 h 3363764"/>
              <a:gd name="connsiteX16" fmla="*/ 5758281 w 9043639"/>
              <a:gd name="connsiteY16" fmla="*/ 3316697 h 3363764"/>
              <a:gd name="connsiteX17" fmla="*/ 0 w 9043639"/>
              <a:gd name="connsiteY17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6958824 w 9043639"/>
              <a:gd name="connsiteY4" fmla="*/ 2730168 h 3363764"/>
              <a:gd name="connsiteX5" fmla="*/ 5765899 w 9043639"/>
              <a:gd name="connsiteY5" fmla="*/ 2453221 h 3363764"/>
              <a:gd name="connsiteX6" fmla="*/ 5874347 w 9043639"/>
              <a:gd name="connsiteY6" fmla="*/ 2453221 h 3363764"/>
              <a:gd name="connsiteX7" fmla="*/ 5874347 w 9043639"/>
              <a:gd name="connsiteY7" fmla="*/ 2117969 h 3363764"/>
              <a:gd name="connsiteX8" fmla="*/ 6188525 w 9043639"/>
              <a:gd name="connsiteY8" fmla="*/ 2091133 h 3363764"/>
              <a:gd name="connsiteX9" fmla="*/ 7091911 w 9043639"/>
              <a:gd name="connsiteY9" fmla="*/ 1880468 h 3363764"/>
              <a:gd name="connsiteX10" fmla="*/ 7087345 w 9043639"/>
              <a:gd name="connsiteY10" fmla="*/ 523690 h 3363764"/>
              <a:gd name="connsiteX11" fmla="*/ 7412270 w 9043639"/>
              <a:gd name="connsiteY11" fmla="*/ 482279 h 3363764"/>
              <a:gd name="connsiteX12" fmla="*/ 7331256 w 9043639"/>
              <a:gd name="connsiteY12" fmla="*/ 392931 h 3363764"/>
              <a:gd name="connsiteX13" fmla="*/ 6891023 w 9043639"/>
              <a:gd name="connsiteY13" fmla="*/ 435911 h 3363764"/>
              <a:gd name="connsiteX14" fmla="*/ 6900295 w 9043639"/>
              <a:gd name="connsiteY14" fmla="*/ 1715408 h 3363764"/>
              <a:gd name="connsiteX15" fmla="*/ 6180857 w 9043639"/>
              <a:gd name="connsiteY15" fmla="*/ 1880194 h 3363764"/>
              <a:gd name="connsiteX16" fmla="*/ 5767583 w 9043639"/>
              <a:gd name="connsiteY16" fmla="*/ 1925894 h 3363764"/>
              <a:gd name="connsiteX17" fmla="*/ 5758281 w 9043639"/>
              <a:gd name="connsiteY17" fmla="*/ 3316697 h 3363764"/>
              <a:gd name="connsiteX18" fmla="*/ 0 w 9043639"/>
              <a:gd name="connsiteY18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5758669 w 9043639"/>
              <a:gd name="connsiteY4" fmla="*/ 3316859 h 3363764"/>
              <a:gd name="connsiteX5" fmla="*/ 5765899 w 9043639"/>
              <a:gd name="connsiteY5" fmla="*/ 2453221 h 3363764"/>
              <a:gd name="connsiteX6" fmla="*/ 5874347 w 9043639"/>
              <a:gd name="connsiteY6" fmla="*/ 2453221 h 3363764"/>
              <a:gd name="connsiteX7" fmla="*/ 5874347 w 9043639"/>
              <a:gd name="connsiteY7" fmla="*/ 2117969 h 3363764"/>
              <a:gd name="connsiteX8" fmla="*/ 6188525 w 9043639"/>
              <a:gd name="connsiteY8" fmla="*/ 2091133 h 3363764"/>
              <a:gd name="connsiteX9" fmla="*/ 7091911 w 9043639"/>
              <a:gd name="connsiteY9" fmla="*/ 1880468 h 3363764"/>
              <a:gd name="connsiteX10" fmla="*/ 7087345 w 9043639"/>
              <a:gd name="connsiteY10" fmla="*/ 523690 h 3363764"/>
              <a:gd name="connsiteX11" fmla="*/ 7412270 w 9043639"/>
              <a:gd name="connsiteY11" fmla="*/ 482279 h 3363764"/>
              <a:gd name="connsiteX12" fmla="*/ 7331256 w 9043639"/>
              <a:gd name="connsiteY12" fmla="*/ 392931 h 3363764"/>
              <a:gd name="connsiteX13" fmla="*/ 6891023 w 9043639"/>
              <a:gd name="connsiteY13" fmla="*/ 435911 h 3363764"/>
              <a:gd name="connsiteX14" fmla="*/ 6900295 w 9043639"/>
              <a:gd name="connsiteY14" fmla="*/ 1715408 h 3363764"/>
              <a:gd name="connsiteX15" fmla="*/ 6180857 w 9043639"/>
              <a:gd name="connsiteY15" fmla="*/ 1880194 h 3363764"/>
              <a:gd name="connsiteX16" fmla="*/ 5767583 w 9043639"/>
              <a:gd name="connsiteY16" fmla="*/ 1925894 h 3363764"/>
              <a:gd name="connsiteX17" fmla="*/ 5758281 w 9043639"/>
              <a:gd name="connsiteY17" fmla="*/ 3316697 h 3363764"/>
              <a:gd name="connsiteX18" fmla="*/ 0 w 9043639"/>
              <a:gd name="connsiteY18" fmla="*/ 3363764 h 3363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43639" h="3363764">
                <a:moveTo>
                  <a:pt x="0" y="3363764"/>
                </a:moveTo>
                <a:lnTo>
                  <a:pt x="0" y="1701"/>
                </a:lnTo>
                <a:lnTo>
                  <a:pt x="9043639" y="0"/>
                </a:lnTo>
                <a:lnTo>
                  <a:pt x="8980740" y="3193631"/>
                </a:lnTo>
                <a:lnTo>
                  <a:pt x="5758669" y="3316859"/>
                </a:lnTo>
                <a:lnTo>
                  <a:pt x="5765899" y="2453221"/>
                </a:lnTo>
                <a:lnTo>
                  <a:pt x="5874347" y="2453221"/>
                </a:lnTo>
                <a:lnTo>
                  <a:pt x="5874347" y="2117969"/>
                </a:lnTo>
                <a:lnTo>
                  <a:pt x="6188525" y="2091133"/>
                </a:lnTo>
                <a:lnTo>
                  <a:pt x="7091911" y="1880468"/>
                </a:lnTo>
                <a:cubicBezTo>
                  <a:pt x="7092306" y="1677018"/>
                  <a:pt x="7090658" y="825561"/>
                  <a:pt x="7087345" y="523690"/>
                </a:cubicBezTo>
                <a:cubicBezTo>
                  <a:pt x="7252785" y="510236"/>
                  <a:pt x="7263639" y="505013"/>
                  <a:pt x="7412270" y="482279"/>
                </a:cubicBezTo>
                <a:cubicBezTo>
                  <a:pt x="7335861" y="391761"/>
                  <a:pt x="7501653" y="563617"/>
                  <a:pt x="7331256" y="392931"/>
                </a:cubicBezTo>
                <a:cubicBezTo>
                  <a:pt x="7112154" y="409574"/>
                  <a:pt x="7171580" y="408336"/>
                  <a:pt x="6891023" y="435911"/>
                </a:cubicBezTo>
                <a:cubicBezTo>
                  <a:pt x="6894114" y="862410"/>
                  <a:pt x="6897204" y="1288909"/>
                  <a:pt x="6900295" y="1715408"/>
                </a:cubicBezTo>
                <a:lnTo>
                  <a:pt x="6180857" y="1880194"/>
                </a:lnTo>
                <a:lnTo>
                  <a:pt x="5767583" y="1925894"/>
                </a:lnTo>
                <a:cubicBezTo>
                  <a:pt x="5765817" y="2226182"/>
                  <a:pt x="5760047" y="3016409"/>
                  <a:pt x="5758281" y="3316697"/>
                </a:cubicBezTo>
                <a:lnTo>
                  <a:pt x="0" y="3363764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01" r="10986"/>
          <a:stretch/>
        </p:blipFill>
        <p:spPr>
          <a:xfrm>
            <a:off x="2808312" y="44624"/>
            <a:ext cx="6084168" cy="5863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 </a:t>
            </a:r>
            <a:r>
              <a:rPr lang="en-US" dirty="0" smtClean="0"/>
              <a:t>and Reflector </a:t>
            </a:r>
            <a:r>
              <a:rPr lang="en-US" dirty="0" smtClean="0"/>
              <a:t>Plug and </a:t>
            </a:r>
            <a:br>
              <a:rPr lang="en-US" dirty="0" smtClean="0"/>
            </a:br>
            <a:r>
              <a:rPr lang="en-US" dirty="0" smtClean="0"/>
              <a:t>Liquid Hydrogen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12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22" y="4349570"/>
            <a:ext cx="2025340" cy="2575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feld 15"/>
          <p:cNvSpPr txBox="1"/>
          <p:nvPr/>
        </p:nvSpPr>
        <p:spPr>
          <a:xfrm rot="16200000">
            <a:off x="101070" y="5460275"/>
            <a:ext cx="1647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Cryostat internals</a:t>
            </a:r>
            <a:endParaRPr lang="en-US" sz="1600" dirty="0"/>
          </a:p>
        </p:txBody>
      </p:sp>
      <p:sp>
        <p:nvSpPr>
          <p:cNvPr id="23" name="Freeform 22"/>
          <p:cNvSpPr/>
          <p:nvPr/>
        </p:nvSpPr>
        <p:spPr>
          <a:xfrm>
            <a:off x="5126916" y="1800226"/>
            <a:ext cx="1447080" cy="1795100"/>
          </a:xfrm>
          <a:custGeom>
            <a:avLst/>
            <a:gdLst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91175 w 9010650"/>
              <a:gd name="connsiteY11" fmla="*/ 2733675 h 3543300"/>
              <a:gd name="connsiteX12" fmla="*/ 5867400 w 9010650"/>
              <a:gd name="connsiteY12" fmla="*/ 2714625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91175 w 9010650"/>
              <a:gd name="connsiteY11" fmla="*/ 2733675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87751 w 9010650"/>
              <a:gd name="connsiteY9" fmla="*/ 2597675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2086 w 9010650"/>
              <a:gd name="connsiteY12" fmla="*/ 265274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2086 w 9010650"/>
              <a:gd name="connsiteY12" fmla="*/ 2652748 h 3543300"/>
              <a:gd name="connsiteX13" fmla="*/ 5807099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5524 w 9010650"/>
              <a:gd name="connsiteY12" fmla="*/ 2659623 h 3543300"/>
              <a:gd name="connsiteX13" fmla="*/ 5807099 w 9010650"/>
              <a:gd name="connsiteY13" fmla="*/ 3543300 h 3543300"/>
              <a:gd name="connsiteX14" fmla="*/ 0 w 9010650"/>
              <a:gd name="connsiteY14" fmla="*/ 3533775 h 3543300"/>
              <a:gd name="connsiteX0" fmla="*/ 0 w 9055915"/>
              <a:gd name="connsiteY0" fmla="*/ 3314753 h 3324278"/>
              <a:gd name="connsiteX1" fmla="*/ 0 w 9055915"/>
              <a:gd name="connsiteY1" fmla="*/ 1047803 h 3324278"/>
              <a:gd name="connsiteX2" fmla="*/ 4743450 w 9055915"/>
              <a:gd name="connsiteY2" fmla="*/ 571553 h 3324278"/>
              <a:gd name="connsiteX3" fmla="*/ 4752975 w 9055915"/>
              <a:gd name="connsiteY3" fmla="*/ 342953 h 3324278"/>
              <a:gd name="connsiteX4" fmla="*/ 9055915 w 9055915"/>
              <a:gd name="connsiteY4" fmla="*/ 0 h 3324278"/>
              <a:gd name="connsiteX5" fmla="*/ 9010650 w 9055915"/>
              <a:gd name="connsiteY5" fmla="*/ 3324278 h 3324278"/>
              <a:gd name="connsiteX6" fmla="*/ 5806311 w 9055915"/>
              <a:gd name="connsiteY6" fmla="*/ 3322988 h 3324278"/>
              <a:gd name="connsiteX7" fmla="*/ 5802874 w 9055915"/>
              <a:gd name="connsiteY7" fmla="*/ 1778077 h 3324278"/>
              <a:gd name="connsiteX8" fmla="*/ 3680088 w 9055915"/>
              <a:gd name="connsiteY8" fmla="*/ 1992927 h 3324278"/>
              <a:gd name="connsiteX9" fmla="*/ 3680876 w 9055915"/>
              <a:gd name="connsiteY9" fmla="*/ 2382091 h 3324278"/>
              <a:gd name="connsiteX10" fmla="*/ 5577138 w 9055915"/>
              <a:gd name="connsiteY10" fmla="*/ 2200328 h 3324278"/>
              <a:gd name="connsiteX11" fmla="*/ 5584300 w 9055915"/>
              <a:gd name="connsiteY11" fmla="*/ 2456214 h 3324278"/>
              <a:gd name="connsiteX12" fmla="*/ 5805524 w 9055915"/>
              <a:gd name="connsiteY12" fmla="*/ 2440601 h 3324278"/>
              <a:gd name="connsiteX13" fmla="*/ 5807099 w 9055915"/>
              <a:gd name="connsiteY13" fmla="*/ 3324278 h 3324278"/>
              <a:gd name="connsiteX14" fmla="*/ 0 w 9055915"/>
              <a:gd name="connsiteY14" fmla="*/ 3314753 h 3324278"/>
              <a:gd name="connsiteX0" fmla="*/ 0 w 9055915"/>
              <a:gd name="connsiteY0" fmla="*/ 3314753 h 3324278"/>
              <a:gd name="connsiteX1" fmla="*/ 0 w 9055915"/>
              <a:gd name="connsiteY1" fmla="*/ 1047803 h 3324278"/>
              <a:gd name="connsiteX2" fmla="*/ 4743450 w 9055915"/>
              <a:gd name="connsiteY2" fmla="*/ 571553 h 3324278"/>
              <a:gd name="connsiteX3" fmla="*/ 4734870 w 9055915"/>
              <a:gd name="connsiteY3" fmla="*/ 5293 h 3324278"/>
              <a:gd name="connsiteX4" fmla="*/ 9055915 w 9055915"/>
              <a:gd name="connsiteY4" fmla="*/ 0 h 3324278"/>
              <a:gd name="connsiteX5" fmla="*/ 9010650 w 9055915"/>
              <a:gd name="connsiteY5" fmla="*/ 3324278 h 3324278"/>
              <a:gd name="connsiteX6" fmla="*/ 5806311 w 9055915"/>
              <a:gd name="connsiteY6" fmla="*/ 3322988 h 3324278"/>
              <a:gd name="connsiteX7" fmla="*/ 5802874 w 9055915"/>
              <a:gd name="connsiteY7" fmla="*/ 1778077 h 3324278"/>
              <a:gd name="connsiteX8" fmla="*/ 3680088 w 9055915"/>
              <a:gd name="connsiteY8" fmla="*/ 1992927 h 3324278"/>
              <a:gd name="connsiteX9" fmla="*/ 3680876 w 9055915"/>
              <a:gd name="connsiteY9" fmla="*/ 2382091 h 3324278"/>
              <a:gd name="connsiteX10" fmla="*/ 5577138 w 9055915"/>
              <a:gd name="connsiteY10" fmla="*/ 2200328 h 3324278"/>
              <a:gd name="connsiteX11" fmla="*/ 5584300 w 9055915"/>
              <a:gd name="connsiteY11" fmla="*/ 2456214 h 3324278"/>
              <a:gd name="connsiteX12" fmla="*/ 5805524 w 9055915"/>
              <a:gd name="connsiteY12" fmla="*/ 2440601 h 3324278"/>
              <a:gd name="connsiteX13" fmla="*/ 5807099 w 9055915"/>
              <a:gd name="connsiteY13" fmla="*/ 3324278 h 3324278"/>
              <a:gd name="connsiteX14" fmla="*/ 0 w 9055915"/>
              <a:gd name="connsiteY14" fmla="*/ 3314753 h 3324278"/>
              <a:gd name="connsiteX0" fmla="*/ 0 w 9055915"/>
              <a:gd name="connsiteY0" fmla="*/ 3314753 h 3324278"/>
              <a:gd name="connsiteX1" fmla="*/ 0 w 9055915"/>
              <a:gd name="connsiteY1" fmla="*/ 1047803 h 3324278"/>
              <a:gd name="connsiteX2" fmla="*/ 4743450 w 9055915"/>
              <a:gd name="connsiteY2" fmla="*/ 571553 h 3324278"/>
              <a:gd name="connsiteX3" fmla="*/ 4734870 w 9055915"/>
              <a:gd name="connsiteY3" fmla="*/ 5293 h 3324278"/>
              <a:gd name="connsiteX4" fmla="*/ 9055915 w 9055915"/>
              <a:gd name="connsiteY4" fmla="*/ 0 h 3324278"/>
              <a:gd name="connsiteX5" fmla="*/ 9010650 w 9055915"/>
              <a:gd name="connsiteY5" fmla="*/ 3324278 h 3324278"/>
              <a:gd name="connsiteX6" fmla="*/ 5806311 w 9055915"/>
              <a:gd name="connsiteY6" fmla="*/ 3322988 h 3324278"/>
              <a:gd name="connsiteX7" fmla="*/ 7224199 w 9055915"/>
              <a:gd name="connsiteY7" fmla="*/ 682964 h 3324278"/>
              <a:gd name="connsiteX8" fmla="*/ 3680088 w 9055915"/>
              <a:gd name="connsiteY8" fmla="*/ 1992927 h 3324278"/>
              <a:gd name="connsiteX9" fmla="*/ 3680876 w 9055915"/>
              <a:gd name="connsiteY9" fmla="*/ 2382091 h 3324278"/>
              <a:gd name="connsiteX10" fmla="*/ 5577138 w 9055915"/>
              <a:gd name="connsiteY10" fmla="*/ 2200328 h 3324278"/>
              <a:gd name="connsiteX11" fmla="*/ 5584300 w 9055915"/>
              <a:gd name="connsiteY11" fmla="*/ 2456214 h 3324278"/>
              <a:gd name="connsiteX12" fmla="*/ 5805524 w 9055915"/>
              <a:gd name="connsiteY12" fmla="*/ 2440601 h 3324278"/>
              <a:gd name="connsiteX13" fmla="*/ 5807099 w 9055915"/>
              <a:gd name="connsiteY13" fmla="*/ 3324278 h 3324278"/>
              <a:gd name="connsiteX14" fmla="*/ 0 w 9055915"/>
              <a:gd name="connsiteY14" fmla="*/ 3314753 h 3324278"/>
              <a:gd name="connsiteX0" fmla="*/ 0 w 9055915"/>
              <a:gd name="connsiteY0" fmla="*/ 3314753 h 3324278"/>
              <a:gd name="connsiteX1" fmla="*/ 0 w 9055915"/>
              <a:gd name="connsiteY1" fmla="*/ 1047803 h 3324278"/>
              <a:gd name="connsiteX2" fmla="*/ 4743450 w 9055915"/>
              <a:gd name="connsiteY2" fmla="*/ 571553 h 3324278"/>
              <a:gd name="connsiteX3" fmla="*/ 4734870 w 9055915"/>
              <a:gd name="connsiteY3" fmla="*/ 5293 h 3324278"/>
              <a:gd name="connsiteX4" fmla="*/ 9055915 w 9055915"/>
              <a:gd name="connsiteY4" fmla="*/ 0 h 3324278"/>
              <a:gd name="connsiteX5" fmla="*/ 9010650 w 9055915"/>
              <a:gd name="connsiteY5" fmla="*/ 3324278 h 3324278"/>
              <a:gd name="connsiteX6" fmla="*/ 5806311 w 9055915"/>
              <a:gd name="connsiteY6" fmla="*/ 3322988 h 3324278"/>
              <a:gd name="connsiteX7" fmla="*/ 7224199 w 9055915"/>
              <a:gd name="connsiteY7" fmla="*/ 682964 h 3324278"/>
              <a:gd name="connsiteX8" fmla="*/ 3680088 w 9055915"/>
              <a:gd name="connsiteY8" fmla="*/ 1992927 h 3324278"/>
              <a:gd name="connsiteX9" fmla="*/ 3680876 w 9055915"/>
              <a:gd name="connsiteY9" fmla="*/ 2382091 h 3324278"/>
              <a:gd name="connsiteX10" fmla="*/ 5577138 w 9055915"/>
              <a:gd name="connsiteY10" fmla="*/ 2200328 h 3324278"/>
              <a:gd name="connsiteX11" fmla="*/ 5584300 w 9055915"/>
              <a:gd name="connsiteY11" fmla="*/ 2456214 h 3324278"/>
              <a:gd name="connsiteX12" fmla="*/ 5805524 w 9055915"/>
              <a:gd name="connsiteY12" fmla="*/ 2440601 h 3324278"/>
              <a:gd name="connsiteX13" fmla="*/ 5807099 w 9055915"/>
              <a:gd name="connsiteY13" fmla="*/ 3324278 h 3324278"/>
              <a:gd name="connsiteX14" fmla="*/ 0 w 9055915"/>
              <a:gd name="connsiteY14" fmla="*/ 3314753 h 3324278"/>
              <a:gd name="connsiteX0" fmla="*/ 0 w 9055915"/>
              <a:gd name="connsiteY0" fmla="*/ 3314753 h 3324278"/>
              <a:gd name="connsiteX1" fmla="*/ 0 w 9055915"/>
              <a:gd name="connsiteY1" fmla="*/ 1047803 h 3324278"/>
              <a:gd name="connsiteX2" fmla="*/ 4743450 w 9055915"/>
              <a:gd name="connsiteY2" fmla="*/ 571553 h 3324278"/>
              <a:gd name="connsiteX3" fmla="*/ 4734870 w 9055915"/>
              <a:gd name="connsiteY3" fmla="*/ 5293 h 3324278"/>
              <a:gd name="connsiteX4" fmla="*/ 9055915 w 9055915"/>
              <a:gd name="connsiteY4" fmla="*/ 0 h 3324278"/>
              <a:gd name="connsiteX5" fmla="*/ 9010650 w 9055915"/>
              <a:gd name="connsiteY5" fmla="*/ 3324278 h 3324278"/>
              <a:gd name="connsiteX6" fmla="*/ 5806311 w 9055915"/>
              <a:gd name="connsiteY6" fmla="*/ 3322988 h 3324278"/>
              <a:gd name="connsiteX7" fmla="*/ 7224199 w 9055915"/>
              <a:gd name="connsiteY7" fmla="*/ 682964 h 3324278"/>
              <a:gd name="connsiteX8" fmla="*/ 3680088 w 9055915"/>
              <a:gd name="connsiteY8" fmla="*/ 1992927 h 3324278"/>
              <a:gd name="connsiteX9" fmla="*/ 3680876 w 9055915"/>
              <a:gd name="connsiteY9" fmla="*/ 2382091 h 3324278"/>
              <a:gd name="connsiteX10" fmla="*/ 5577138 w 9055915"/>
              <a:gd name="connsiteY10" fmla="*/ 2200328 h 3324278"/>
              <a:gd name="connsiteX11" fmla="*/ 5584300 w 9055915"/>
              <a:gd name="connsiteY11" fmla="*/ 2456214 h 3324278"/>
              <a:gd name="connsiteX12" fmla="*/ 5805524 w 9055915"/>
              <a:gd name="connsiteY12" fmla="*/ 2440601 h 3324278"/>
              <a:gd name="connsiteX13" fmla="*/ 5807099 w 9055915"/>
              <a:gd name="connsiteY13" fmla="*/ 3324278 h 3324278"/>
              <a:gd name="connsiteX14" fmla="*/ 0 w 9055915"/>
              <a:gd name="connsiteY14" fmla="*/ 3314753 h 3324278"/>
              <a:gd name="connsiteX0" fmla="*/ 54318 w 9110233"/>
              <a:gd name="connsiteY0" fmla="*/ 3314753 h 3324278"/>
              <a:gd name="connsiteX1" fmla="*/ 0 w 9110233"/>
              <a:gd name="connsiteY1" fmla="*/ 25697 h 3324278"/>
              <a:gd name="connsiteX2" fmla="*/ 4797768 w 9110233"/>
              <a:gd name="connsiteY2" fmla="*/ 571553 h 3324278"/>
              <a:gd name="connsiteX3" fmla="*/ 4789188 w 9110233"/>
              <a:gd name="connsiteY3" fmla="*/ 5293 h 3324278"/>
              <a:gd name="connsiteX4" fmla="*/ 9110233 w 9110233"/>
              <a:gd name="connsiteY4" fmla="*/ 0 h 3324278"/>
              <a:gd name="connsiteX5" fmla="*/ 9064968 w 9110233"/>
              <a:gd name="connsiteY5" fmla="*/ 3324278 h 3324278"/>
              <a:gd name="connsiteX6" fmla="*/ 5860629 w 9110233"/>
              <a:gd name="connsiteY6" fmla="*/ 3322988 h 3324278"/>
              <a:gd name="connsiteX7" fmla="*/ 7278517 w 9110233"/>
              <a:gd name="connsiteY7" fmla="*/ 682964 h 3324278"/>
              <a:gd name="connsiteX8" fmla="*/ 3734406 w 9110233"/>
              <a:gd name="connsiteY8" fmla="*/ 1992927 h 3324278"/>
              <a:gd name="connsiteX9" fmla="*/ 3735194 w 9110233"/>
              <a:gd name="connsiteY9" fmla="*/ 2382091 h 3324278"/>
              <a:gd name="connsiteX10" fmla="*/ 5631456 w 9110233"/>
              <a:gd name="connsiteY10" fmla="*/ 2200328 h 3324278"/>
              <a:gd name="connsiteX11" fmla="*/ 5638618 w 9110233"/>
              <a:gd name="connsiteY11" fmla="*/ 2456214 h 3324278"/>
              <a:gd name="connsiteX12" fmla="*/ 5859842 w 9110233"/>
              <a:gd name="connsiteY12" fmla="*/ 2440601 h 3324278"/>
              <a:gd name="connsiteX13" fmla="*/ 5861417 w 9110233"/>
              <a:gd name="connsiteY13" fmla="*/ 3324278 h 3324278"/>
              <a:gd name="connsiteX14" fmla="*/ 54318 w 9110233"/>
              <a:gd name="connsiteY14" fmla="*/ 3314753 h 3324278"/>
              <a:gd name="connsiteX0" fmla="*/ 0 w 9110233"/>
              <a:gd name="connsiteY0" fmla="*/ 3360382 h 3360382"/>
              <a:gd name="connsiteX1" fmla="*/ 0 w 9110233"/>
              <a:gd name="connsiteY1" fmla="*/ 25697 h 3360382"/>
              <a:gd name="connsiteX2" fmla="*/ 4797768 w 9110233"/>
              <a:gd name="connsiteY2" fmla="*/ 571553 h 3360382"/>
              <a:gd name="connsiteX3" fmla="*/ 4789188 w 9110233"/>
              <a:gd name="connsiteY3" fmla="*/ 5293 h 3360382"/>
              <a:gd name="connsiteX4" fmla="*/ 9110233 w 9110233"/>
              <a:gd name="connsiteY4" fmla="*/ 0 h 3360382"/>
              <a:gd name="connsiteX5" fmla="*/ 9064968 w 9110233"/>
              <a:gd name="connsiteY5" fmla="*/ 3324278 h 3360382"/>
              <a:gd name="connsiteX6" fmla="*/ 5860629 w 9110233"/>
              <a:gd name="connsiteY6" fmla="*/ 3322988 h 3360382"/>
              <a:gd name="connsiteX7" fmla="*/ 7278517 w 9110233"/>
              <a:gd name="connsiteY7" fmla="*/ 682964 h 3360382"/>
              <a:gd name="connsiteX8" fmla="*/ 3734406 w 9110233"/>
              <a:gd name="connsiteY8" fmla="*/ 1992927 h 3360382"/>
              <a:gd name="connsiteX9" fmla="*/ 3735194 w 9110233"/>
              <a:gd name="connsiteY9" fmla="*/ 2382091 h 3360382"/>
              <a:gd name="connsiteX10" fmla="*/ 5631456 w 9110233"/>
              <a:gd name="connsiteY10" fmla="*/ 2200328 h 3360382"/>
              <a:gd name="connsiteX11" fmla="*/ 5638618 w 9110233"/>
              <a:gd name="connsiteY11" fmla="*/ 2456214 h 3360382"/>
              <a:gd name="connsiteX12" fmla="*/ 5859842 w 9110233"/>
              <a:gd name="connsiteY12" fmla="*/ 2440601 h 3360382"/>
              <a:gd name="connsiteX13" fmla="*/ 5861417 w 9110233"/>
              <a:gd name="connsiteY13" fmla="*/ 3324278 h 3360382"/>
              <a:gd name="connsiteX14" fmla="*/ 0 w 9110233"/>
              <a:gd name="connsiteY14" fmla="*/ 3360382 h 3360382"/>
              <a:gd name="connsiteX0" fmla="*/ 0 w 9110233"/>
              <a:gd name="connsiteY0" fmla="*/ 3360382 h 3360382"/>
              <a:gd name="connsiteX1" fmla="*/ 0 w 9110233"/>
              <a:gd name="connsiteY1" fmla="*/ 25697 h 3360382"/>
              <a:gd name="connsiteX2" fmla="*/ 4797768 w 9110233"/>
              <a:gd name="connsiteY2" fmla="*/ 571553 h 3360382"/>
              <a:gd name="connsiteX3" fmla="*/ 8156914 w 9110233"/>
              <a:gd name="connsiteY3" fmla="*/ 1857860 h 3360382"/>
              <a:gd name="connsiteX4" fmla="*/ 9110233 w 9110233"/>
              <a:gd name="connsiteY4" fmla="*/ 0 h 3360382"/>
              <a:gd name="connsiteX5" fmla="*/ 9064968 w 9110233"/>
              <a:gd name="connsiteY5" fmla="*/ 3324278 h 3360382"/>
              <a:gd name="connsiteX6" fmla="*/ 5860629 w 9110233"/>
              <a:gd name="connsiteY6" fmla="*/ 3322988 h 3360382"/>
              <a:gd name="connsiteX7" fmla="*/ 7278517 w 9110233"/>
              <a:gd name="connsiteY7" fmla="*/ 682964 h 3360382"/>
              <a:gd name="connsiteX8" fmla="*/ 3734406 w 9110233"/>
              <a:gd name="connsiteY8" fmla="*/ 1992927 h 3360382"/>
              <a:gd name="connsiteX9" fmla="*/ 3735194 w 9110233"/>
              <a:gd name="connsiteY9" fmla="*/ 2382091 h 3360382"/>
              <a:gd name="connsiteX10" fmla="*/ 5631456 w 9110233"/>
              <a:gd name="connsiteY10" fmla="*/ 2200328 h 3360382"/>
              <a:gd name="connsiteX11" fmla="*/ 5638618 w 9110233"/>
              <a:gd name="connsiteY11" fmla="*/ 2456214 h 3360382"/>
              <a:gd name="connsiteX12" fmla="*/ 5859842 w 9110233"/>
              <a:gd name="connsiteY12" fmla="*/ 2440601 h 3360382"/>
              <a:gd name="connsiteX13" fmla="*/ 5861417 w 9110233"/>
              <a:gd name="connsiteY13" fmla="*/ 3324278 h 3360382"/>
              <a:gd name="connsiteX14" fmla="*/ 0 w 9110233"/>
              <a:gd name="connsiteY14" fmla="*/ 3360382 h 3360382"/>
              <a:gd name="connsiteX0" fmla="*/ 0 w 9110233"/>
              <a:gd name="connsiteY0" fmla="*/ 3363764 h 3363764"/>
              <a:gd name="connsiteX1" fmla="*/ 0 w 9110233"/>
              <a:gd name="connsiteY1" fmla="*/ 29079 h 3363764"/>
              <a:gd name="connsiteX2" fmla="*/ 9043639 w 9110233"/>
              <a:gd name="connsiteY2" fmla="*/ 0 h 3363764"/>
              <a:gd name="connsiteX3" fmla="*/ 8156914 w 9110233"/>
              <a:gd name="connsiteY3" fmla="*/ 1861242 h 3363764"/>
              <a:gd name="connsiteX4" fmla="*/ 9110233 w 9110233"/>
              <a:gd name="connsiteY4" fmla="*/ 3382 h 3363764"/>
              <a:gd name="connsiteX5" fmla="*/ 9064968 w 9110233"/>
              <a:gd name="connsiteY5" fmla="*/ 3327660 h 3363764"/>
              <a:gd name="connsiteX6" fmla="*/ 5860629 w 9110233"/>
              <a:gd name="connsiteY6" fmla="*/ 3326370 h 3363764"/>
              <a:gd name="connsiteX7" fmla="*/ 7278517 w 9110233"/>
              <a:gd name="connsiteY7" fmla="*/ 686346 h 3363764"/>
              <a:gd name="connsiteX8" fmla="*/ 3734406 w 9110233"/>
              <a:gd name="connsiteY8" fmla="*/ 1996309 h 3363764"/>
              <a:gd name="connsiteX9" fmla="*/ 3735194 w 9110233"/>
              <a:gd name="connsiteY9" fmla="*/ 2385473 h 3363764"/>
              <a:gd name="connsiteX10" fmla="*/ 5631456 w 9110233"/>
              <a:gd name="connsiteY10" fmla="*/ 2203710 h 3363764"/>
              <a:gd name="connsiteX11" fmla="*/ 5638618 w 9110233"/>
              <a:gd name="connsiteY11" fmla="*/ 2459596 h 3363764"/>
              <a:gd name="connsiteX12" fmla="*/ 5859842 w 9110233"/>
              <a:gd name="connsiteY12" fmla="*/ 2443983 h 3363764"/>
              <a:gd name="connsiteX13" fmla="*/ 5861417 w 9110233"/>
              <a:gd name="connsiteY13" fmla="*/ 3327660 h 3363764"/>
              <a:gd name="connsiteX14" fmla="*/ 0 w 9110233"/>
              <a:gd name="connsiteY14" fmla="*/ 3363764 h 3363764"/>
              <a:gd name="connsiteX0" fmla="*/ 0 w 9110233"/>
              <a:gd name="connsiteY0" fmla="*/ 3363764 h 3363764"/>
              <a:gd name="connsiteX1" fmla="*/ 0 w 9110233"/>
              <a:gd name="connsiteY1" fmla="*/ 29079 h 3363764"/>
              <a:gd name="connsiteX2" fmla="*/ 9043639 w 9110233"/>
              <a:gd name="connsiteY2" fmla="*/ 0 h 3363764"/>
              <a:gd name="connsiteX3" fmla="*/ 8156914 w 9110233"/>
              <a:gd name="connsiteY3" fmla="*/ 1861242 h 3363764"/>
              <a:gd name="connsiteX4" fmla="*/ 9110233 w 9110233"/>
              <a:gd name="connsiteY4" fmla="*/ 3382 h 3363764"/>
              <a:gd name="connsiteX5" fmla="*/ 9064968 w 9110233"/>
              <a:gd name="connsiteY5" fmla="*/ 3327660 h 3363764"/>
              <a:gd name="connsiteX6" fmla="*/ 5860629 w 9110233"/>
              <a:gd name="connsiteY6" fmla="*/ 3326370 h 3363764"/>
              <a:gd name="connsiteX7" fmla="*/ 7278517 w 9110233"/>
              <a:gd name="connsiteY7" fmla="*/ 686346 h 3363764"/>
              <a:gd name="connsiteX8" fmla="*/ 3734406 w 9110233"/>
              <a:gd name="connsiteY8" fmla="*/ 1996309 h 3363764"/>
              <a:gd name="connsiteX9" fmla="*/ 3735194 w 9110233"/>
              <a:gd name="connsiteY9" fmla="*/ 2385473 h 3363764"/>
              <a:gd name="connsiteX10" fmla="*/ 5631456 w 9110233"/>
              <a:gd name="connsiteY10" fmla="*/ 2203710 h 3363764"/>
              <a:gd name="connsiteX11" fmla="*/ 5638618 w 9110233"/>
              <a:gd name="connsiteY11" fmla="*/ 2459596 h 3363764"/>
              <a:gd name="connsiteX12" fmla="*/ 5859842 w 9110233"/>
              <a:gd name="connsiteY12" fmla="*/ 2443983 h 3363764"/>
              <a:gd name="connsiteX13" fmla="*/ 5861417 w 9110233"/>
              <a:gd name="connsiteY13" fmla="*/ 3327660 h 3363764"/>
              <a:gd name="connsiteX14" fmla="*/ 0 w 9110233"/>
              <a:gd name="connsiteY14" fmla="*/ 3363764 h 3363764"/>
              <a:gd name="connsiteX0" fmla="*/ 0 w 9110233"/>
              <a:gd name="connsiteY0" fmla="*/ 3363764 h 3363764"/>
              <a:gd name="connsiteX1" fmla="*/ 0 w 9110233"/>
              <a:gd name="connsiteY1" fmla="*/ 1701 h 3363764"/>
              <a:gd name="connsiteX2" fmla="*/ 9043639 w 9110233"/>
              <a:gd name="connsiteY2" fmla="*/ 0 h 3363764"/>
              <a:gd name="connsiteX3" fmla="*/ 8156914 w 9110233"/>
              <a:gd name="connsiteY3" fmla="*/ 1861242 h 3363764"/>
              <a:gd name="connsiteX4" fmla="*/ 9110233 w 9110233"/>
              <a:gd name="connsiteY4" fmla="*/ 3382 h 3363764"/>
              <a:gd name="connsiteX5" fmla="*/ 9064968 w 9110233"/>
              <a:gd name="connsiteY5" fmla="*/ 3327660 h 3363764"/>
              <a:gd name="connsiteX6" fmla="*/ 5860629 w 9110233"/>
              <a:gd name="connsiteY6" fmla="*/ 3326370 h 3363764"/>
              <a:gd name="connsiteX7" fmla="*/ 7278517 w 9110233"/>
              <a:gd name="connsiteY7" fmla="*/ 686346 h 3363764"/>
              <a:gd name="connsiteX8" fmla="*/ 3734406 w 9110233"/>
              <a:gd name="connsiteY8" fmla="*/ 1996309 h 3363764"/>
              <a:gd name="connsiteX9" fmla="*/ 3735194 w 9110233"/>
              <a:gd name="connsiteY9" fmla="*/ 2385473 h 3363764"/>
              <a:gd name="connsiteX10" fmla="*/ 5631456 w 9110233"/>
              <a:gd name="connsiteY10" fmla="*/ 2203710 h 3363764"/>
              <a:gd name="connsiteX11" fmla="*/ 5638618 w 9110233"/>
              <a:gd name="connsiteY11" fmla="*/ 2459596 h 3363764"/>
              <a:gd name="connsiteX12" fmla="*/ 5859842 w 9110233"/>
              <a:gd name="connsiteY12" fmla="*/ 2443983 h 3363764"/>
              <a:gd name="connsiteX13" fmla="*/ 5861417 w 9110233"/>
              <a:gd name="connsiteY13" fmla="*/ 3327660 h 3363764"/>
              <a:gd name="connsiteX14" fmla="*/ 0 w 9110233"/>
              <a:gd name="connsiteY14" fmla="*/ 3363764 h 3363764"/>
              <a:gd name="connsiteX0" fmla="*/ 0 w 9064968"/>
              <a:gd name="connsiteY0" fmla="*/ 3363764 h 3363764"/>
              <a:gd name="connsiteX1" fmla="*/ 0 w 9064968"/>
              <a:gd name="connsiteY1" fmla="*/ 1701 h 3363764"/>
              <a:gd name="connsiteX2" fmla="*/ 9043639 w 9064968"/>
              <a:gd name="connsiteY2" fmla="*/ 0 h 3363764"/>
              <a:gd name="connsiteX3" fmla="*/ 8156914 w 9064968"/>
              <a:gd name="connsiteY3" fmla="*/ 1861242 h 3363764"/>
              <a:gd name="connsiteX4" fmla="*/ 7580271 w 9064968"/>
              <a:gd name="connsiteY4" fmla="*/ 1938083 h 3363764"/>
              <a:gd name="connsiteX5" fmla="*/ 9064968 w 9064968"/>
              <a:gd name="connsiteY5" fmla="*/ 3327660 h 3363764"/>
              <a:gd name="connsiteX6" fmla="*/ 5860629 w 9064968"/>
              <a:gd name="connsiteY6" fmla="*/ 3326370 h 3363764"/>
              <a:gd name="connsiteX7" fmla="*/ 7278517 w 9064968"/>
              <a:gd name="connsiteY7" fmla="*/ 686346 h 3363764"/>
              <a:gd name="connsiteX8" fmla="*/ 3734406 w 9064968"/>
              <a:gd name="connsiteY8" fmla="*/ 1996309 h 3363764"/>
              <a:gd name="connsiteX9" fmla="*/ 3735194 w 9064968"/>
              <a:gd name="connsiteY9" fmla="*/ 2385473 h 3363764"/>
              <a:gd name="connsiteX10" fmla="*/ 5631456 w 9064968"/>
              <a:gd name="connsiteY10" fmla="*/ 2203710 h 3363764"/>
              <a:gd name="connsiteX11" fmla="*/ 5638618 w 9064968"/>
              <a:gd name="connsiteY11" fmla="*/ 2459596 h 3363764"/>
              <a:gd name="connsiteX12" fmla="*/ 5859842 w 9064968"/>
              <a:gd name="connsiteY12" fmla="*/ 2443983 h 3363764"/>
              <a:gd name="connsiteX13" fmla="*/ 5861417 w 9064968"/>
              <a:gd name="connsiteY13" fmla="*/ 3327660 h 3363764"/>
              <a:gd name="connsiteX14" fmla="*/ 0 w 9064968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156914 w 9043639"/>
              <a:gd name="connsiteY3" fmla="*/ 1861242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5860629 w 9043639"/>
              <a:gd name="connsiteY6" fmla="*/ 332637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861417 w 9043639"/>
              <a:gd name="connsiteY13" fmla="*/ 3327660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5860629 w 9043639"/>
              <a:gd name="connsiteY6" fmla="*/ 332637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861417 w 9043639"/>
              <a:gd name="connsiteY13" fmla="*/ 3327660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5860629 w 9043639"/>
              <a:gd name="connsiteY6" fmla="*/ 332637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553614 w 9043639"/>
              <a:gd name="connsiteY13" fmla="*/ 3291156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774984 w 9043639"/>
              <a:gd name="connsiteY6" fmla="*/ 274231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553614 w 9043639"/>
              <a:gd name="connsiteY13" fmla="*/ 3291156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774984 w 9043639"/>
              <a:gd name="connsiteY6" fmla="*/ 274231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553614 w 9043639"/>
              <a:gd name="connsiteY13" fmla="*/ 3291156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774984 w 9043639"/>
              <a:gd name="connsiteY6" fmla="*/ 2742310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553614 w 9043639"/>
              <a:gd name="connsiteY13" fmla="*/ 3291156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553614 w 9043639"/>
              <a:gd name="connsiteY13" fmla="*/ 3291156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59842 w 9043639"/>
              <a:gd name="connsiteY12" fmla="*/ 2443983 h 3363764"/>
              <a:gd name="connsiteX13" fmla="*/ 5725620 w 9043639"/>
              <a:gd name="connsiteY13" fmla="*/ 3300283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14577 w 9043639"/>
              <a:gd name="connsiteY12" fmla="*/ 2078944 h 3363764"/>
              <a:gd name="connsiteX13" fmla="*/ 5725620 w 9043639"/>
              <a:gd name="connsiteY13" fmla="*/ 3300283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814577 w 9043639"/>
              <a:gd name="connsiteY12" fmla="*/ 2078944 h 3363764"/>
              <a:gd name="connsiteX13" fmla="*/ 5798045 w 9043639"/>
              <a:gd name="connsiteY13" fmla="*/ 3309409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767583 w 9043639"/>
              <a:gd name="connsiteY12" fmla="*/ 1925894 h 3363764"/>
              <a:gd name="connsiteX13" fmla="*/ 5798045 w 9043639"/>
              <a:gd name="connsiteY13" fmla="*/ 3309409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638618 w 9043639"/>
              <a:gd name="connsiteY11" fmla="*/ 245959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631456 w 9043639"/>
              <a:gd name="connsiteY10" fmla="*/ 2203710 h 3363764"/>
              <a:gd name="connsiteX11" fmla="*/ 5942272 w 9043639"/>
              <a:gd name="connsiteY11" fmla="*/ 190934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949569 w 9043639"/>
              <a:gd name="connsiteY10" fmla="*/ 2014220 h 3363764"/>
              <a:gd name="connsiteX11" fmla="*/ 5942272 w 9043639"/>
              <a:gd name="connsiteY11" fmla="*/ 190934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3735194 w 9043639"/>
              <a:gd name="connsiteY9" fmla="*/ 2385473 h 3363764"/>
              <a:gd name="connsiteX10" fmla="*/ 5949569 w 9043639"/>
              <a:gd name="connsiteY10" fmla="*/ 2014220 h 3363764"/>
              <a:gd name="connsiteX11" fmla="*/ 5953117 w 9043639"/>
              <a:gd name="connsiteY11" fmla="*/ 190934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3734406 w 9043639"/>
              <a:gd name="connsiteY8" fmla="*/ 1996309 h 3363764"/>
              <a:gd name="connsiteX9" fmla="*/ 6377704 w 9043639"/>
              <a:gd name="connsiteY9" fmla="*/ 1755054 h 3363764"/>
              <a:gd name="connsiteX10" fmla="*/ 5949569 w 9043639"/>
              <a:gd name="connsiteY10" fmla="*/ 2014220 h 3363764"/>
              <a:gd name="connsiteX11" fmla="*/ 5953117 w 9043639"/>
              <a:gd name="connsiteY11" fmla="*/ 190934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5949569 w 9043639"/>
              <a:gd name="connsiteY10" fmla="*/ 2014220 h 3363764"/>
              <a:gd name="connsiteX11" fmla="*/ 5953117 w 9043639"/>
              <a:gd name="connsiteY11" fmla="*/ 1909346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5949569 w 9043639"/>
              <a:gd name="connsiteY10" fmla="*/ 2014220 h 3363764"/>
              <a:gd name="connsiteX11" fmla="*/ 6618263 w 9043639"/>
              <a:gd name="connsiteY11" fmla="*/ 1851041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6584870 w 9043639"/>
              <a:gd name="connsiteY6" fmla="*/ 3089095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6849685 w 9043639"/>
              <a:gd name="connsiteY10" fmla="*/ 1405665 h 3363764"/>
              <a:gd name="connsiteX11" fmla="*/ 6618263 w 9043639"/>
              <a:gd name="connsiteY11" fmla="*/ 1851041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381104 w 9043639"/>
              <a:gd name="connsiteY5" fmla="*/ 3035629 h 3363764"/>
              <a:gd name="connsiteX6" fmla="*/ 7734416 w 9043639"/>
              <a:gd name="connsiteY6" fmla="*/ 1139533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6849685 w 9043639"/>
              <a:gd name="connsiteY10" fmla="*/ 1405665 h 3363764"/>
              <a:gd name="connsiteX11" fmla="*/ 6618263 w 9043639"/>
              <a:gd name="connsiteY11" fmla="*/ 1851041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6849685 w 9043639"/>
              <a:gd name="connsiteY10" fmla="*/ 1405665 h 3363764"/>
              <a:gd name="connsiteX11" fmla="*/ 6618263 w 9043639"/>
              <a:gd name="connsiteY11" fmla="*/ 1851041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278517 w 9043639"/>
              <a:gd name="connsiteY7" fmla="*/ 686346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6849685 w 9043639"/>
              <a:gd name="connsiteY10" fmla="*/ 1405665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6849685 w 9043639"/>
              <a:gd name="connsiteY10" fmla="*/ 1405665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6539587 w 9043639"/>
              <a:gd name="connsiteY8" fmla="*/ 1613685 h 3363764"/>
              <a:gd name="connsiteX9" fmla="*/ 6377704 w 9043639"/>
              <a:gd name="connsiteY9" fmla="*/ 1755054 h 3363764"/>
              <a:gd name="connsiteX10" fmla="*/ 7113575 w 9043639"/>
              <a:gd name="connsiteY10" fmla="*/ 1048549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6539587 w 9043639"/>
              <a:gd name="connsiteY8" fmla="*/ 1613685 h 3363764"/>
              <a:gd name="connsiteX9" fmla="*/ 7635697 w 9043639"/>
              <a:gd name="connsiteY9" fmla="*/ 683706 h 3363764"/>
              <a:gd name="connsiteX10" fmla="*/ 7113575 w 9043639"/>
              <a:gd name="connsiteY10" fmla="*/ 1048549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7635697 w 9043639"/>
              <a:gd name="connsiteY9" fmla="*/ 683706 h 3363764"/>
              <a:gd name="connsiteX10" fmla="*/ 7113575 w 9043639"/>
              <a:gd name="connsiteY10" fmla="*/ 1048549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7635697 w 9043639"/>
              <a:gd name="connsiteY9" fmla="*/ 683706 h 3363764"/>
              <a:gd name="connsiteX10" fmla="*/ 6788232 w 9043639"/>
              <a:gd name="connsiteY10" fmla="*/ 775246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894638 w 9043639"/>
              <a:gd name="connsiteY9" fmla="*/ 432267 h 3363764"/>
              <a:gd name="connsiteX10" fmla="*/ 6788232 w 9043639"/>
              <a:gd name="connsiteY10" fmla="*/ 775246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894638 w 9043639"/>
              <a:gd name="connsiteY9" fmla="*/ 432267 h 3363764"/>
              <a:gd name="connsiteX10" fmla="*/ 6788232 w 9043639"/>
              <a:gd name="connsiteY10" fmla="*/ 775246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985011 w 9043639"/>
              <a:gd name="connsiteY9" fmla="*/ 348454 h 3363764"/>
              <a:gd name="connsiteX10" fmla="*/ 6788232 w 9043639"/>
              <a:gd name="connsiteY10" fmla="*/ 775246 h 3363764"/>
              <a:gd name="connsiteX11" fmla="*/ 6954451 w 9043639"/>
              <a:gd name="connsiteY11" fmla="*/ 1818245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985011 w 9043639"/>
              <a:gd name="connsiteY9" fmla="*/ 348454 h 3363764"/>
              <a:gd name="connsiteX10" fmla="*/ 6788232 w 9043639"/>
              <a:gd name="connsiteY10" fmla="*/ 775246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985011 w 9043639"/>
              <a:gd name="connsiteY9" fmla="*/ 348454 h 3363764"/>
              <a:gd name="connsiteX10" fmla="*/ 6788232 w 9043639"/>
              <a:gd name="connsiteY10" fmla="*/ 775246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985011 w 9043639"/>
              <a:gd name="connsiteY9" fmla="*/ 348454 h 3363764"/>
              <a:gd name="connsiteX10" fmla="*/ 6914755 w 9043639"/>
              <a:gd name="connsiteY10" fmla="*/ 1711764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891023 w 9043639"/>
              <a:gd name="connsiteY9" fmla="*/ 435911 h 3363764"/>
              <a:gd name="connsiteX10" fmla="*/ 6914755 w 9043639"/>
              <a:gd name="connsiteY10" fmla="*/ 1711764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87954 w 9043639"/>
              <a:gd name="connsiteY8" fmla="*/ 58606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873494 w 9043639"/>
              <a:gd name="connsiteY8" fmla="*/ 396575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780992 w 9043639"/>
              <a:gd name="connsiteY7" fmla="*/ 792023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734416 w 9043639"/>
              <a:gd name="connsiteY6" fmla="*/ 1139533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981182 w 9043639"/>
              <a:gd name="connsiteY5" fmla="*/ 1607165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091911 w 9043639"/>
              <a:gd name="connsiteY5" fmla="*/ 1880468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091911 w 9043639"/>
              <a:gd name="connsiteY5" fmla="*/ 1880468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580271 w 9043639"/>
              <a:gd name="connsiteY4" fmla="*/ 1938083 h 3363764"/>
              <a:gd name="connsiteX5" fmla="*/ 7091911 w 9043639"/>
              <a:gd name="connsiteY5" fmla="*/ 1880468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6188525 w 9043639"/>
              <a:gd name="connsiteY4" fmla="*/ 2091133 h 3363764"/>
              <a:gd name="connsiteX5" fmla="*/ 7091911 w 9043639"/>
              <a:gd name="connsiteY5" fmla="*/ 1880468 h 3363764"/>
              <a:gd name="connsiteX6" fmla="*/ 7087345 w 9043639"/>
              <a:gd name="connsiteY6" fmla="*/ 523690 h 3363764"/>
              <a:gd name="connsiteX7" fmla="*/ 7412270 w 9043639"/>
              <a:gd name="connsiteY7" fmla="*/ 482279 h 3363764"/>
              <a:gd name="connsiteX8" fmla="*/ 7331256 w 9043639"/>
              <a:gd name="connsiteY8" fmla="*/ 392931 h 3363764"/>
              <a:gd name="connsiteX9" fmla="*/ 6891023 w 9043639"/>
              <a:gd name="connsiteY9" fmla="*/ 435911 h 3363764"/>
              <a:gd name="connsiteX10" fmla="*/ 6900295 w 9043639"/>
              <a:gd name="connsiteY10" fmla="*/ 1715408 h 3363764"/>
              <a:gd name="connsiteX11" fmla="*/ 6180857 w 9043639"/>
              <a:gd name="connsiteY11" fmla="*/ 1880194 h 3363764"/>
              <a:gd name="connsiteX12" fmla="*/ 5767583 w 9043639"/>
              <a:gd name="connsiteY12" fmla="*/ 1925894 h 3363764"/>
              <a:gd name="connsiteX13" fmla="*/ 5758281 w 9043639"/>
              <a:gd name="connsiteY13" fmla="*/ 3316697 h 3363764"/>
              <a:gd name="connsiteX14" fmla="*/ 0 w 9043639"/>
              <a:gd name="connsiteY14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323931 w 9043639"/>
              <a:gd name="connsiteY4" fmla="*/ 2544322 h 3363764"/>
              <a:gd name="connsiteX5" fmla="*/ 6188525 w 9043639"/>
              <a:gd name="connsiteY5" fmla="*/ 2091133 h 3363764"/>
              <a:gd name="connsiteX6" fmla="*/ 7091911 w 9043639"/>
              <a:gd name="connsiteY6" fmla="*/ 1880468 h 3363764"/>
              <a:gd name="connsiteX7" fmla="*/ 7087345 w 9043639"/>
              <a:gd name="connsiteY7" fmla="*/ 523690 h 3363764"/>
              <a:gd name="connsiteX8" fmla="*/ 7412270 w 9043639"/>
              <a:gd name="connsiteY8" fmla="*/ 482279 h 3363764"/>
              <a:gd name="connsiteX9" fmla="*/ 7331256 w 9043639"/>
              <a:gd name="connsiteY9" fmla="*/ 392931 h 3363764"/>
              <a:gd name="connsiteX10" fmla="*/ 6891023 w 9043639"/>
              <a:gd name="connsiteY10" fmla="*/ 435911 h 3363764"/>
              <a:gd name="connsiteX11" fmla="*/ 6900295 w 9043639"/>
              <a:gd name="connsiteY11" fmla="*/ 1715408 h 3363764"/>
              <a:gd name="connsiteX12" fmla="*/ 6180857 w 9043639"/>
              <a:gd name="connsiteY12" fmla="*/ 1880194 h 3363764"/>
              <a:gd name="connsiteX13" fmla="*/ 5767583 w 9043639"/>
              <a:gd name="connsiteY13" fmla="*/ 1925894 h 3363764"/>
              <a:gd name="connsiteX14" fmla="*/ 5758281 w 9043639"/>
              <a:gd name="connsiteY14" fmla="*/ 3316697 h 3363764"/>
              <a:gd name="connsiteX15" fmla="*/ 0 w 9043639"/>
              <a:gd name="connsiteY15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5874347 w 9043639"/>
              <a:gd name="connsiteY4" fmla="*/ 2117969 h 3363764"/>
              <a:gd name="connsiteX5" fmla="*/ 6188525 w 9043639"/>
              <a:gd name="connsiteY5" fmla="*/ 2091133 h 3363764"/>
              <a:gd name="connsiteX6" fmla="*/ 7091911 w 9043639"/>
              <a:gd name="connsiteY6" fmla="*/ 1880468 h 3363764"/>
              <a:gd name="connsiteX7" fmla="*/ 7087345 w 9043639"/>
              <a:gd name="connsiteY7" fmla="*/ 523690 h 3363764"/>
              <a:gd name="connsiteX8" fmla="*/ 7412270 w 9043639"/>
              <a:gd name="connsiteY8" fmla="*/ 482279 h 3363764"/>
              <a:gd name="connsiteX9" fmla="*/ 7331256 w 9043639"/>
              <a:gd name="connsiteY9" fmla="*/ 392931 h 3363764"/>
              <a:gd name="connsiteX10" fmla="*/ 6891023 w 9043639"/>
              <a:gd name="connsiteY10" fmla="*/ 435911 h 3363764"/>
              <a:gd name="connsiteX11" fmla="*/ 6900295 w 9043639"/>
              <a:gd name="connsiteY11" fmla="*/ 1715408 h 3363764"/>
              <a:gd name="connsiteX12" fmla="*/ 6180857 w 9043639"/>
              <a:gd name="connsiteY12" fmla="*/ 1880194 h 3363764"/>
              <a:gd name="connsiteX13" fmla="*/ 5767583 w 9043639"/>
              <a:gd name="connsiteY13" fmla="*/ 1925894 h 3363764"/>
              <a:gd name="connsiteX14" fmla="*/ 5758281 w 9043639"/>
              <a:gd name="connsiteY14" fmla="*/ 3316697 h 3363764"/>
              <a:gd name="connsiteX15" fmla="*/ 0 w 9043639"/>
              <a:gd name="connsiteY15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7345621 w 9043639"/>
              <a:gd name="connsiteY4" fmla="*/ 2628135 h 3363764"/>
              <a:gd name="connsiteX5" fmla="*/ 5874347 w 9043639"/>
              <a:gd name="connsiteY5" fmla="*/ 2117969 h 3363764"/>
              <a:gd name="connsiteX6" fmla="*/ 6188525 w 9043639"/>
              <a:gd name="connsiteY6" fmla="*/ 2091133 h 3363764"/>
              <a:gd name="connsiteX7" fmla="*/ 7091911 w 9043639"/>
              <a:gd name="connsiteY7" fmla="*/ 1880468 h 3363764"/>
              <a:gd name="connsiteX8" fmla="*/ 7087345 w 9043639"/>
              <a:gd name="connsiteY8" fmla="*/ 523690 h 3363764"/>
              <a:gd name="connsiteX9" fmla="*/ 7412270 w 9043639"/>
              <a:gd name="connsiteY9" fmla="*/ 482279 h 3363764"/>
              <a:gd name="connsiteX10" fmla="*/ 7331256 w 9043639"/>
              <a:gd name="connsiteY10" fmla="*/ 392931 h 3363764"/>
              <a:gd name="connsiteX11" fmla="*/ 6891023 w 9043639"/>
              <a:gd name="connsiteY11" fmla="*/ 435911 h 3363764"/>
              <a:gd name="connsiteX12" fmla="*/ 6900295 w 9043639"/>
              <a:gd name="connsiteY12" fmla="*/ 1715408 h 3363764"/>
              <a:gd name="connsiteX13" fmla="*/ 6180857 w 9043639"/>
              <a:gd name="connsiteY13" fmla="*/ 1880194 h 3363764"/>
              <a:gd name="connsiteX14" fmla="*/ 5767583 w 9043639"/>
              <a:gd name="connsiteY14" fmla="*/ 1925894 h 3363764"/>
              <a:gd name="connsiteX15" fmla="*/ 5758281 w 9043639"/>
              <a:gd name="connsiteY15" fmla="*/ 3316697 h 3363764"/>
              <a:gd name="connsiteX16" fmla="*/ 0 w 9043639"/>
              <a:gd name="connsiteY16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5874347 w 9043639"/>
              <a:gd name="connsiteY4" fmla="*/ 2453221 h 3363764"/>
              <a:gd name="connsiteX5" fmla="*/ 5874347 w 9043639"/>
              <a:gd name="connsiteY5" fmla="*/ 2117969 h 3363764"/>
              <a:gd name="connsiteX6" fmla="*/ 6188525 w 9043639"/>
              <a:gd name="connsiteY6" fmla="*/ 2091133 h 3363764"/>
              <a:gd name="connsiteX7" fmla="*/ 7091911 w 9043639"/>
              <a:gd name="connsiteY7" fmla="*/ 1880468 h 3363764"/>
              <a:gd name="connsiteX8" fmla="*/ 7087345 w 9043639"/>
              <a:gd name="connsiteY8" fmla="*/ 523690 h 3363764"/>
              <a:gd name="connsiteX9" fmla="*/ 7412270 w 9043639"/>
              <a:gd name="connsiteY9" fmla="*/ 482279 h 3363764"/>
              <a:gd name="connsiteX10" fmla="*/ 7331256 w 9043639"/>
              <a:gd name="connsiteY10" fmla="*/ 392931 h 3363764"/>
              <a:gd name="connsiteX11" fmla="*/ 6891023 w 9043639"/>
              <a:gd name="connsiteY11" fmla="*/ 435911 h 3363764"/>
              <a:gd name="connsiteX12" fmla="*/ 6900295 w 9043639"/>
              <a:gd name="connsiteY12" fmla="*/ 1715408 h 3363764"/>
              <a:gd name="connsiteX13" fmla="*/ 6180857 w 9043639"/>
              <a:gd name="connsiteY13" fmla="*/ 1880194 h 3363764"/>
              <a:gd name="connsiteX14" fmla="*/ 5767583 w 9043639"/>
              <a:gd name="connsiteY14" fmla="*/ 1925894 h 3363764"/>
              <a:gd name="connsiteX15" fmla="*/ 5758281 w 9043639"/>
              <a:gd name="connsiteY15" fmla="*/ 3316697 h 3363764"/>
              <a:gd name="connsiteX16" fmla="*/ 0 w 9043639"/>
              <a:gd name="connsiteY16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6206920 w 9043639"/>
              <a:gd name="connsiteY4" fmla="*/ 2526101 h 3363764"/>
              <a:gd name="connsiteX5" fmla="*/ 5874347 w 9043639"/>
              <a:gd name="connsiteY5" fmla="*/ 2453221 h 3363764"/>
              <a:gd name="connsiteX6" fmla="*/ 5874347 w 9043639"/>
              <a:gd name="connsiteY6" fmla="*/ 2117969 h 3363764"/>
              <a:gd name="connsiteX7" fmla="*/ 6188525 w 9043639"/>
              <a:gd name="connsiteY7" fmla="*/ 2091133 h 3363764"/>
              <a:gd name="connsiteX8" fmla="*/ 7091911 w 9043639"/>
              <a:gd name="connsiteY8" fmla="*/ 1880468 h 3363764"/>
              <a:gd name="connsiteX9" fmla="*/ 7087345 w 9043639"/>
              <a:gd name="connsiteY9" fmla="*/ 523690 h 3363764"/>
              <a:gd name="connsiteX10" fmla="*/ 7412270 w 9043639"/>
              <a:gd name="connsiteY10" fmla="*/ 482279 h 3363764"/>
              <a:gd name="connsiteX11" fmla="*/ 7331256 w 9043639"/>
              <a:gd name="connsiteY11" fmla="*/ 392931 h 3363764"/>
              <a:gd name="connsiteX12" fmla="*/ 6891023 w 9043639"/>
              <a:gd name="connsiteY12" fmla="*/ 435911 h 3363764"/>
              <a:gd name="connsiteX13" fmla="*/ 6900295 w 9043639"/>
              <a:gd name="connsiteY13" fmla="*/ 1715408 h 3363764"/>
              <a:gd name="connsiteX14" fmla="*/ 6180857 w 9043639"/>
              <a:gd name="connsiteY14" fmla="*/ 1880194 h 3363764"/>
              <a:gd name="connsiteX15" fmla="*/ 5767583 w 9043639"/>
              <a:gd name="connsiteY15" fmla="*/ 1925894 h 3363764"/>
              <a:gd name="connsiteX16" fmla="*/ 5758281 w 9043639"/>
              <a:gd name="connsiteY16" fmla="*/ 3316697 h 3363764"/>
              <a:gd name="connsiteX17" fmla="*/ 0 w 9043639"/>
              <a:gd name="connsiteY17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5765899 w 9043639"/>
              <a:gd name="connsiteY4" fmla="*/ 2453221 h 3363764"/>
              <a:gd name="connsiteX5" fmla="*/ 5874347 w 9043639"/>
              <a:gd name="connsiteY5" fmla="*/ 2453221 h 3363764"/>
              <a:gd name="connsiteX6" fmla="*/ 5874347 w 9043639"/>
              <a:gd name="connsiteY6" fmla="*/ 2117969 h 3363764"/>
              <a:gd name="connsiteX7" fmla="*/ 6188525 w 9043639"/>
              <a:gd name="connsiteY7" fmla="*/ 2091133 h 3363764"/>
              <a:gd name="connsiteX8" fmla="*/ 7091911 w 9043639"/>
              <a:gd name="connsiteY8" fmla="*/ 1880468 h 3363764"/>
              <a:gd name="connsiteX9" fmla="*/ 7087345 w 9043639"/>
              <a:gd name="connsiteY9" fmla="*/ 523690 h 3363764"/>
              <a:gd name="connsiteX10" fmla="*/ 7412270 w 9043639"/>
              <a:gd name="connsiteY10" fmla="*/ 482279 h 3363764"/>
              <a:gd name="connsiteX11" fmla="*/ 7331256 w 9043639"/>
              <a:gd name="connsiteY11" fmla="*/ 392931 h 3363764"/>
              <a:gd name="connsiteX12" fmla="*/ 6891023 w 9043639"/>
              <a:gd name="connsiteY12" fmla="*/ 435911 h 3363764"/>
              <a:gd name="connsiteX13" fmla="*/ 6900295 w 9043639"/>
              <a:gd name="connsiteY13" fmla="*/ 1715408 h 3363764"/>
              <a:gd name="connsiteX14" fmla="*/ 6180857 w 9043639"/>
              <a:gd name="connsiteY14" fmla="*/ 1880194 h 3363764"/>
              <a:gd name="connsiteX15" fmla="*/ 5767583 w 9043639"/>
              <a:gd name="connsiteY15" fmla="*/ 1925894 h 3363764"/>
              <a:gd name="connsiteX16" fmla="*/ 5758281 w 9043639"/>
              <a:gd name="connsiteY16" fmla="*/ 3316697 h 3363764"/>
              <a:gd name="connsiteX17" fmla="*/ 0 w 9043639"/>
              <a:gd name="connsiteY17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6958824 w 9043639"/>
              <a:gd name="connsiteY4" fmla="*/ 2730168 h 3363764"/>
              <a:gd name="connsiteX5" fmla="*/ 5765899 w 9043639"/>
              <a:gd name="connsiteY5" fmla="*/ 2453221 h 3363764"/>
              <a:gd name="connsiteX6" fmla="*/ 5874347 w 9043639"/>
              <a:gd name="connsiteY6" fmla="*/ 2453221 h 3363764"/>
              <a:gd name="connsiteX7" fmla="*/ 5874347 w 9043639"/>
              <a:gd name="connsiteY7" fmla="*/ 2117969 h 3363764"/>
              <a:gd name="connsiteX8" fmla="*/ 6188525 w 9043639"/>
              <a:gd name="connsiteY8" fmla="*/ 2091133 h 3363764"/>
              <a:gd name="connsiteX9" fmla="*/ 7091911 w 9043639"/>
              <a:gd name="connsiteY9" fmla="*/ 1880468 h 3363764"/>
              <a:gd name="connsiteX10" fmla="*/ 7087345 w 9043639"/>
              <a:gd name="connsiteY10" fmla="*/ 523690 h 3363764"/>
              <a:gd name="connsiteX11" fmla="*/ 7412270 w 9043639"/>
              <a:gd name="connsiteY11" fmla="*/ 482279 h 3363764"/>
              <a:gd name="connsiteX12" fmla="*/ 7331256 w 9043639"/>
              <a:gd name="connsiteY12" fmla="*/ 392931 h 3363764"/>
              <a:gd name="connsiteX13" fmla="*/ 6891023 w 9043639"/>
              <a:gd name="connsiteY13" fmla="*/ 435911 h 3363764"/>
              <a:gd name="connsiteX14" fmla="*/ 6900295 w 9043639"/>
              <a:gd name="connsiteY14" fmla="*/ 1715408 h 3363764"/>
              <a:gd name="connsiteX15" fmla="*/ 6180857 w 9043639"/>
              <a:gd name="connsiteY15" fmla="*/ 1880194 h 3363764"/>
              <a:gd name="connsiteX16" fmla="*/ 5767583 w 9043639"/>
              <a:gd name="connsiteY16" fmla="*/ 1925894 h 3363764"/>
              <a:gd name="connsiteX17" fmla="*/ 5758281 w 9043639"/>
              <a:gd name="connsiteY17" fmla="*/ 3316697 h 3363764"/>
              <a:gd name="connsiteX18" fmla="*/ 0 w 9043639"/>
              <a:gd name="connsiteY18" fmla="*/ 3363764 h 3363764"/>
              <a:gd name="connsiteX0" fmla="*/ 0 w 9043639"/>
              <a:gd name="connsiteY0" fmla="*/ 3363764 h 3363764"/>
              <a:gd name="connsiteX1" fmla="*/ 0 w 9043639"/>
              <a:gd name="connsiteY1" fmla="*/ 1701 h 3363764"/>
              <a:gd name="connsiteX2" fmla="*/ 9043639 w 9043639"/>
              <a:gd name="connsiteY2" fmla="*/ 0 h 3363764"/>
              <a:gd name="connsiteX3" fmla="*/ 8980740 w 9043639"/>
              <a:gd name="connsiteY3" fmla="*/ 3193631 h 3363764"/>
              <a:gd name="connsiteX4" fmla="*/ 5758669 w 9043639"/>
              <a:gd name="connsiteY4" fmla="*/ 3316859 h 3363764"/>
              <a:gd name="connsiteX5" fmla="*/ 5765899 w 9043639"/>
              <a:gd name="connsiteY5" fmla="*/ 2453221 h 3363764"/>
              <a:gd name="connsiteX6" fmla="*/ 5874347 w 9043639"/>
              <a:gd name="connsiteY6" fmla="*/ 2453221 h 3363764"/>
              <a:gd name="connsiteX7" fmla="*/ 5874347 w 9043639"/>
              <a:gd name="connsiteY7" fmla="*/ 2117969 h 3363764"/>
              <a:gd name="connsiteX8" fmla="*/ 6188525 w 9043639"/>
              <a:gd name="connsiteY8" fmla="*/ 2091133 h 3363764"/>
              <a:gd name="connsiteX9" fmla="*/ 7091911 w 9043639"/>
              <a:gd name="connsiteY9" fmla="*/ 1880468 h 3363764"/>
              <a:gd name="connsiteX10" fmla="*/ 7087345 w 9043639"/>
              <a:gd name="connsiteY10" fmla="*/ 523690 h 3363764"/>
              <a:gd name="connsiteX11" fmla="*/ 7412270 w 9043639"/>
              <a:gd name="connsiteY11" fmla="*/ 482279 h 3363764"/>
              <a:gd name="connsiteX12" fmla="*/ 7331256 w 9043639"/>
              <a:gd name="connsiteY12" fmla="*/ 392931 h 3363764"/>
              <a:gd name="connsiteX13" fmla="*/ 6891023 w 9043639"/>
              <a:gd name="connsiteY13" fmla="*/ 435911 h 3363764"/>
              <a:gd name="connsiteX14" fmla="*/ 6900295 w 9043639"/>
              <a:gd name="connsiteY14" fmla="*/ 1715408 h 3363764"/>
              <a:gd name="connsiteX15" fmla="*/ 6180857 w 9043639"/>
              <a:gd name="connsiteY15" fmla="*/ 1880194 h 3363764"/>
              <a:gd name="connsiteX16" fmla="*/ 5767583 w 9043639"/>
              <a:gd name="connsiteY16" fmla="*/ 1925894 h 3363764"/>
              <a:gd name="connsiteX17" fmla="*/ 5758281 w 9043639"/>
              <a:gd name="connsiteY17" fmla="*/ 3316697 h 3363764"/>
              <a:gd name="connsiteX18" fmla="*/ 0 w 9043639"/>
              <a:gd name="connsiteY18" fmla="*/ 3363764 h 3363764"/>
              <a:gd name="connsiteX0" fmla="*/ 0 w 8980740"/>
              <a:gd name="connsiteY0" fmla="*/ 3362063 h 3362063"/>
              <a:gd name="connsiteX1" fmla="*/ 0 w 8980740"/>
              <a:gd name="connsiteY1" fmla="*/ 0 h 3362063"/>
              <a:gd name="connsiteX2" fmla="*/ 8980740 w 8980740"/>
              <a:gd name="connsiteY2" fmla="*/ 3191930 h 3362063"/>
              <a:gd name="connsiteX3" fmla="*/ 5758669 w 8980740"/>
              <a:gd name="connsiteY3" fmla="*/ 3315158 h 3362063"/>
              <a:gd name="connsiteX4" fmla="*/ 5765899 w 8980740"/>
              <a:gd name="connsiteY4" fmla="*/ 2451520 h 3362063"/>
              <a:gd name="connsiteX5" fmla="*/ 5874347 w 8980740"/>
              <a:gd name="connsiteY5" fmla="*/ 2451520 h 3362063"/>
              <a:gd name="connsiteX6" fmla="*/ 5874347 w 8980740"/>
              <a:gd name="connsiteY6" fmla="*/ 2116268 h 3362063"/>
              <a:gd name="connsiteX7" fmla="*/ 6188525 w 8980740"/>
              <a:gd name="connsiteY7" fmla="*/ 2089432 h 3362063"/>
              <a:gd name="connsiteX8" fmla="*/ 7091911 w 8980740"/>
              <a:gd name="connsiteY8" fmla="*/ 1878767 h 3362063"/>
              <a:gd name="connsiteX9" fmla="*/ 7087345 w 8980740"/>
              <a:gd name="connsiteY9" fmla="*/ 521989 h 3362063"/>
              <a:gd name="connsiteX10" fmla="*/ 7412270 w 8980740"/>
              <a:gd name="connsiteY10" fmla="*/ 480578 h 3362063"/>
              <a:gd name="connsiteX11" fmla="*/ 7331256 w 8980740"/>
              <a:gd name="connsiteY11" fmla="*/ 391230 h 3362063"/>
              <a:gd name="connsiteX12" fmla="*/ 6891023 w 8980740"/>
              <a:gd name="connsiteY12" fmla="*/ 434210 h 3362063"/>
              <a:gd name="connsiteX13" fmla="*/ 6900295 w 8980740"/>
              <a:gd name="connsiteY13" fmla="*/ 1713707 h 3362063"/>
              <a:gd name="connsiteX14" fmla="*/ 6180857 w 8980740"/>
              <a:gd name="connsiteY14" fmla="*/ 1878493 h 3362063"/>
              <a:gd name="connsiteX15" fmla="*/ 5767583 w 8980740"/>
              <a:gd name="connsiteY15" fmla="*/ 1924193 h 3362063"/>
              <a:gd name="connsiteX16" fmla="*/ 5758281 w 8980740"/>
              <a:gd name="connsiteY16" fmla="*/ 3314996 h 3362063"/>
              <a:gd name="connsiteX17" fmla="*/ 0 w 8980740"/>
              <a:gd name="connsiteY17" fmla="*/ 3362063 h 3362063"/>
              <a:gd name="connsiteX0" fmla="*/ 0 w 7412270"/>
              <a:gd name="connsiteY0" fmla="*/ 3362063 h 3362063"/>
              <a:gd name="connsiteX1" fmla="*/ 0 w 7412270"/>
              <a:gd name="connsiteY1" fmla="*/ 0 h 3362063"/>
              <a:gd name="connsiteX2" fmla="*/ 5758669 w 7412270"/>
              <a:gd name="connsiteY2" fmla="*/ 3315158 h 3362063"/>
              <a:gd name="connsiteX3" fmla="*/ 5765899 w 7412270"/>
              <a:gd name="connsiteY3" fmla="*/ 2451520 h 3362063"/>
              <a:gd name="connsiteX4" fmla="*/ 5874347 w 7412270"/>
              <a:gd name="connsiteY4" fmla="*/ 2451520 h 3362063"/>
              <a:gd name="connsiteX5" fmla="*/ 5874347 w 7412270"/>
              <a:gd name="connsiteY5" fmla="*/ 2116268 h 3362063"/>
              <a:gd name="connsiteX6" fmla="*/ 6188525 w 7412270"/>
              <a:gd name="connsiteY6" fmla="*/ 2089432 h 3362063"/>
              <a:gd name="connsiteX7" fmla="*/ 7091911 w 7412270"/>
              <a:gd name="connsiteY7" fmla="*/ 1878767 h 3362063"/>
              <a:gd name="connsiteX8" fmla="*/ 7087345 w 7412270"/>
              <a:gd name="connsiteY8" fmla="*/ 521989 h 3362063"/>
              <a:gd name="connsiteX9" fmla="*/ 7412270 w 7412270"/>
              <a:gd name="connsiteY9" fmla="*/ 480578 h 3362063"/>
              <a:gd name="connsiteX10" fmla="*/ 7331256 w 7412270"/>
              <a:gd name="connsiteY10" fmla="*/ 391230 h 3362063"/>
              <a:gd name="connsiteX11" fmla="*/ 6891023 w 7412270"/>
              <a:gd name="connsiteY11" fmla="*/ 434210 h 3362063"/>
              <a:gd name="connsiteX12" fmla="*/ 6900295 w 7412270"/>
              <a:gd name="connsiteY12" fmla="*/ 1713707 h 3362063"/>
              <a:gd name="connsiteX13" fmla="*/ 6180857 w 7412270"/>
              <a:gd name="connsiteY13" fmla="*/ 1878493 h 3362063"/>
              <a:gd name="connsiteX14" fmla="*/ 5767583 w 7412270"/>
              <a:gd name="connsiteY14" fmla="*/ 1924193 h 3362063"/>
              <a:gd name="connsiteX15" fmla="*/ 5758281 w 7412270"/>
              <a:gd name="connsiteY15" fmla="*/ 3314996 h 3362063"/>
              <a:gd name="connsiteX16" fmla="*/ 0 w 7412270"/>
              <a:gd name="connsiteY16" fmla="*/ 3362063 h 3362063"/>
              <a:gd name="connsiteX0" fmla="*/ 0 w 7412270"/>
              <a:gd name="connsiteY0" fmla="*/ 3362063 h 3406515"/>
              <a:gd name="connsiteX1" fmla="*/ 0 w 7412270"/>
              <a:gd name="connsiteY1" fmla="*/ 0 h 3406515"/>
              <a:gd name="connsiteX2" fmla="*/ 5758669 w 7412270"/>
              <a:gd name="connsiteY2" fmla="*/ 3315158 h 3406515"/>
              <a:gd name="connsiteX3" fmla="*/ 5765899 w 7412270"/>
              <a:gd name="connsiteY3" fmla="*/ 2451520 h 3406515"/>
              <a:gd name="connsiteX4" fmla="*/ 5874347 w 7412270"/>
              <a:gd name="connsiteY4" fmla="*/ 2451520 h 3406515"/>
              <a:gd name="connsiteX5" fmla="*/ 5874347 w 7412270"/>
              <a:gd name="connsiteY5" fmla="*/ 2116268 h 3406515"/>
              <a:gd name="connsiteX6" fmla="*/ 6188525 w 7412270"/>
              <a:gd name="connsiteY6" fmla="*/ 2089432 h 3406515"/>
              <a:gd name="connsiteX7" fmla="*/ 7091911 w 7412270"/>
              <a:gd name="connsiteY7" fmla="*/ 1878767 h 3406515"/>
              <a:gd name="connsiteX8" fmla="*/ 7087345 w 7412270"/>
              <a:gd name="connsiteY8" fmla="*/ 521989 h 3406515"/>
              <a:gd name="connsiteX9" fmla="*/ 7412270 w 7412270"/>
              <a:gd name="connsiteY9" fmla="*/ 480578 h 3406515"/>
              <a:gd name="connsiteX10" fmla="*/ 7331256 w 7412270"/>
              <a:gd name="connsiteY10" fmla="*/ 391230 h 3406515"/>
              <a:gd name="connsiteX11" fmla="*/ 6891023 w 7412270"/>
              <a:gd name="connsiteY11" fmla="*/ 434210 h 3406515"/>
              <a:gd name="connsiteX12" fmla="*/ 6900295 w 7412270"/>
              <a:gd name="connsiteY12" fmla="*/ 1713707 h 3406515"/>
              <a:gd name="connsiteX13" fmla="*/ 6180857 w 7412270"/>
              <a:gd name="connsiteY13" fmla="*/ 1878493 h 3406515"/>
              <a:gd name="connsiteX14" fmla="*/ 5767583 w 7412270"/>
              <a:gd name="connsiteY14" fmla="*/ 1924193 h 3406515"/>
              <a:gd name="connsiteX15" fmla="*/ 0 w 7412270"/>
              <a:gd name="connsiteY15" fmla="*/ 3362063 h 3406515"/>
              <a:gd name="connsiteX0" fmla="*/ 0 w 7412270"/>
              <a:gd name="connsiteY0" fmla="*/ 2970833 h 3015285"/>
              <a:gd name="connsiteX1" fmla="*/ 5758669 w 7412270"/>
              <a:gd name="connsiteY1" fmla="*/ 2923928 h 3015285"/>
              <a:gd name="connsiteX2" fmla="*/ 5765899 w 7412270"/>
              <a:gd name="connsiteY2" fmla="*/ 2060290 h 3015285"/>
              <a:gd name="connsiteX3" fmla="*/ 5874347 w 7412270"/>
              <a:gd name="connsiteY3" fmla="*/ 2060290 h 3015285"/>
              <a:gd name="connsiteX4" fmla="*/ 5874347 w 7412270"/>
              <a:gd name="connsiteY4" fmla="*/ 1725038 h 3015285"/>
              <a:gd name="connsiteX5" fmla="*/ 6188525 w 7412270"/>
              <a:gd name="connsiteY5" fmla="*/ 1698202 h 3015285"/>
              <a:gd name="connsiteX6" fmla="*/ 7091911 w 7412270"/>
              <a:gd name="connsiteY6" fmla="*/ 1487537 h 3015285"/>
              <a:gd name="connsiteX7" fmla="*/ 7087345 w 7412270"/>
              <a:gd name="connsiteY7" fmla="*/ 130759 h 3015285"/>
              <a:gd name="connsiteX8" fmla="*/ 7412270 w 7412270"/>
              <a:gd name="connsiteY8" fmla="*/ 89348 h 3015285"/>
              <a:gd name="connsiteX9" fmla="*/ 7331256 w 7412270"/>
              <a:gd name="connsiteY9" fmla="*/ 0 h 3015285"/>
              <a:gd name="connsiteX10" fmla="*/ 6891023 w 7412270"/>
              <a:gd name="connsiteY10" fmla="*/ 42980 h 3015285"/>
              <a:gd name="connsiteX11" fmla="*/ 6900295 w 7412270"/>
              <a:gd name="connsiteY11" fmla="*/ 1322477 h 3015285"/>
              <a:gd name="connsiteX12" fmla="*/ 6180857 w 7412270"/>
              <a:gd name="connsiteY12" fmla="*/ 1487263 h 3015285"/>
              <a:gd name="connsiteX13" fmla="*/ 5767583 w 7412270"/>
              <a:gd name="connsiteY13" fmla="*/ 1532963 h 3015285"/>
              <a:gd name="connsiteX14" fmla="*/ 0 w 7412270"/>
              <a:gd name="connsiteY14" fmla="*/ 2970833 h 3015285"/>
              <a:gd name="connsiteX0" fmla="*/ 33694 w 1678381"/>
              <a:gd name="connsiteY0" fmla="*/ 1532963 h 2923928"/>
              <a:gd name="connsiteX1" fmla="*/ 24780 w 1678381"/>
              <a:gd name="connsiteY1" fmla="*/ 2923928 h 2923928"/>
              <a:gd name="connsiteX2" fmla="*/ 32010 w 1678381"/>
              <a:gd name="connsiteY2" fmla="*/ 2060290 h 2923928"/>
              <a:gd name="connsiteX3" fmla="*/ 140458 w 1678381"/>
              <a:gd name="connsiteY3" fmla="*/ 2060290 h 2923928"/>
              <a:gd name="connsiteX4" fmla="*/ 140458 w 1678381"/>
              <a:gd name="connsiteY4" fmla="*/ 1725038 h 2923928"/>
              <a:gd name="connsiteX5" fmla="*/ 454636 w 1678381"/>
              <a:gd name="connsiteY5" fmla="*/ 1698202 h 2923928"/>
              <a:gd name="connsiteX6" fmla="*/ 1358022 w 1678381"/>
              <a:gd name="connsiteY6" fmla="*/ 1487537 h 2923928"/>
              <a:gd name="connsiteX7" fmla="*/ 1353456 w 1678381"/>
              <a:gd name="connsiteY7" fmla="*/ 130759 h 2923928"/>
              <a:gd name="connsiteX8" fmla="*/ 1678381 w 1678381"/>
              <a:gd name="connsiteY8" fmla="*/ 89348 h 2923928"/>
              <a:gd name="connsiteX9" fmla="*/ 1597367 w 1678381"/>
              <a:gd name="connsiteY9" fmla="*/ 0 h 2923928"/>
              <a:gd name="connsiteX10" fmla="*/ 1157134 w 1678381"/>
              <a:gd name="connsiteY10" fmla="*/ 42980 h 2923928"/>
              <a:gd name="connsiteX11" fmla="*/ 1166406 w 1678381"/>
              <a:gd name="connsiteY11" fmla="*/ 1322477 h 2923928"/>
              <a:gd name="connsiteX12" fmla="*/ 446968 w 1678381"/>
              <a:gd name="connsiteY12" fmla="*/ 1487263 h 2923928"/>
              <a:gd name="connsiteX13" fmla="*/ 33694 w 1678381"/>
              <a:gd name="connsiteY13" fmla="*/ 1532963 h 2923928"/>
              <a:gd name="connsiteX0" fmla="*/ 35635 w 1680322"/>
              <a:gd name="connsiteY0" fmla="*/ 1532963 h 2060290"/>
              <a:gd name="connsiteX1" fmla="*/ 33951 w 1680322"/>
              <a:gd name="connsiteY1" fmla="*/ 2060290 h 2060290"/>
              <a:gd name="connsiteX2" fmla="*/ 142399 w 1680322"/>
              <a:gd name="connsiteY2" fmla="*/ 2060290 h 2060290"/>
              <a:gd name="connsiteX3" fmla="*/ 142399 w 1680322"/>
              <a:gd name="connsiteY3" fmla="*/ 1725038 h 2060290"/>
              <a:gd name="connsiteX4" fmla="*/ 456577 w 1680322"/>
              <a:gd name="connsiteY4" fmla="*/ 1698202 h 2060290"/>
              <a:gd name="connsiteX5" fmla="*/ 1359963 w 1680322"/>
              <a:gd name="connsiteY5" fmla="*/ 1487537 h 2060290"/>
              <a:gd name="connsiteX6" fmla="*/ 1355397 w 1680322"/>
              <a:gd name="connsiteY6" fmla="*/ 130759 h 2060290"/>
              <a:gd name="connsiteX7" fmla="*/ 1680322 w 1680322"/>
              <a:gd name="connsiteY7" fmla="*/ 89348 h 2060290"/>
              <a:gd name="connsiteX8" fmla="*/ 1599308 w 1680322"/>
              <a:gd name="connsiteY8" fmla="*/ 0 h 2060290"/>
              <a:gd name="connsiteX9" fmla="*/ 1159075 w 1680322"/>
              <a:gd name="connsiteY9" fmla="*/ 42980 h 2060290"/>
              <a:gd name="connsiteX10" fmla="*/ 1168347 w 1680322"/>
              <a:gd name="connsiteY10" fmla="*/ 1322477 h 2060290"/>
              <a:gd name="connsiteX11" fmla="*/ 448909 w 1680322"/>
              <a:gd name="connsiteY11" fmla="*/ 1487263 h 2060290"/>
              <a:gd name="connsiteX12" fmla="*/ 35635 w 1680322"/>
              <a:gd name="connsiteY12" fmla="*/ 1532963 h 2060290"/>
              <a:gd name="connsiteX0" fmla="*/ 9276 w 1653963"/>
              <a:gd name="connsiteY0" fmla="*/ 1532963 h 2060290"/>
              <a:gd name="connsiteX1" fmla="*/ 7592 w 1653963"/>
              <a:gd name="connsiteY1" fmla="*/ 2060290 h 2060290"/>
              <a:gd name="connsiteX2" fmla="*/ 116040 w 1653963"/>
              <a:gd name="connsiteY2" fmla="*/ 2060290 h 2060290"/>
              <a:gd name="connsiteX3" fmla="*/ 116040 w 1653963"/>
              <a:gd name="connsiteY3" fmla="*/ 1725038 h 2060290"/>
              <a:gd name="connsiteX4" fmla="*/ 430218 w 1653963"/>
              <a:gd name="connsiteY4" fmla="*/ 1698202 h 2060290"/>
              <a:gd name="connsiteX5" fmla="*/ 1333604 w 1653963"/>
              <a:gd name="connsiteY5" fmla="*/ 1487537 h 2060290"/>
              <a:gd name="connsiteX6" fmla="*/ 1329038 w 1653963"/>
              <a:gd name="connsiteY6" fmla="*/ 130759 h 2060290"/>
              <a:gd name="connsiteX7" fmla="*/ 1653963 w 1653963"/>
              <a:gd name="connsiteY7" fmla="*/ 89348 h 2060290"/>
              <a:gd name="connsiteX8" fmla="*/ 1572949 w 1653963"/>
              <a:gd name="connsiteY8" fmla="*/ 0 h 2060290"/>
              <a:gd name="connsiteX9" fmla="*/ 1132716 w 1653963"/>
              <a:gd name="connsiteY9" fmla="*/ 42980 h 2060290"/>
              <a:gd name="connsiteX10" fmla="*/ 1141988 w 1653963"/>
              <a:gd name="connsiteY10" fmla="*/ 1322477 h 2060290"/>
              <a:gd name="connsiteX11" fmla="*/ 422550 w 1653963"/>
              <a:gd name="connsiteY11" fmla="*/ 1487263 h 2060290"/>
              <a:gd name="connsiteX12" fmla="*/ 9276 w 1653963"/>
              <a:gd name="connsiteY12" fmla="*/ 1532963 h 2060290"/>
              <a:gd name="connsiteX0" fmla="*/ 2898 w 1647585"/>
              <a:gd name="connsiteY0" fmla="*/ 1532963 h 2060290"/>
              <a:gd name="connsiteX1" fmla="*/ 1214 w 1647585"/>
              <a:gd name="connsiteY1" fmla="*/ 2060290 h 2060290"/>
              <a:gd name="connsiteX2" fmla="*/ 109662 w 1647585"/>
              <a:gd name="connsiteY2" fmla="*/ 2060290 h 2060290"/>
              <a:gd name="connsiteX3" fmla="*/ 109662 w 1647585"/>
              <a:gd name="connsiteY3" fmla="*/ 1725038 h 2060290"/>
              <a:gd name="connsiteX4" fmla="*/ 423840 w 1647585"/>
              <a:gd name="connsiteY4" fmla="*/ 1698202 h 2060290"/>
              <a:gd name="connsiteX5" fmla="*/ 1327226 w 1647585"/>
              <a:gd name="connsiteY5" fmla="*/ 1487537 h 2060290"/>
              <a:gd name="connsiteX6" fmla="*/ 1322660 w 1647585"/>
              <a:gd name="connsiteY6" fmla="*/ 130759 h 2060290"/>
              <a:gd name="connsiteX7" fmla="*/ 1647585 w 1647585"/>
              <a:gd name="connsiteY7" fmla="*/ 89348 h 2060290"/>
              <a:gd name="connsiteX8" fmla="*/ 1566571 w 1647585"/>
              <a:gd name="connsiteY8" fmla="*/ 0 h 2060290"/>
              <a:gd name="connsiteX9" fmla="*/ 1126338 w 1647585"/>
              <a:gd name="connsiteY9" fmla="*/ 42980 h 2060290"/>
              <a:gd name="connsiteX10" fmla="*/ 1135610 w 1647585"/>
              <a:gd name="connsiteY10" fmla="*/ 1322477 h 2060290"/>
              <a:gd name="connsiteX11" fmla="*/ 416172 w 1647585"/>
              <a:gd name="connsiteY11" fmla="*/ 1487263 h 2060290"/>
              <a:gd name="connsiteX12" fmla="*/ 2898 w 1647585"/>
              <a:gd name="connsiteY12" fmla="*/ 1532963 h 2060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47585" h="2060290">
                <a:moveTo>
                  <a:pt x="2898" y="1532963"/>
                </a:moveTo>
                <a:cubicBezTo>
                  <a:pt x="2422" y="1785162"/>
                  <a:pt x="-2120" y="1892234"/>
                  <a:pt x="1214" y="2060290"/>
                </a:cubicBezTo>
                <a:lnTo>
                  <a:pt x="109662" y="2060290"/>
                </a:lnTo>
                <a:lnTo>
                  <a:pt x="109662" y="1725038"/>
                </a:lnTo>
                <a:lnTo>
                  <a:pt x="423840" y="1698202"/>
                </a:lnTo>
                <a:lnTo>
                  <a:pt x="1327226" y="1487537"/>
                </a:lnTo>
                <a:cubicBezTo>
                  <a:pt x="1327621" y="1284087"/>
                  <a:pt x="1325973" y="432630"/>
                  <a:pt x="1322660" y="130759"/>
                </a:cubicBezTo>
                <a:cubicBezTo>
                  <a:pt x="1488100" y="117305"/>
                  <a:pt x="1498954" y="112082"/>
                  <a:pt x="1647585" y="89348"/>
                </a:cubicBezTo>
                <a:cubicBezTo>
                  <a:pt x="1571176" y="-1170"/>
                  <a:pt x="1736968" y="170686"/>
                  <a:pt x="1566571" y="0"/>
                </a:cubicBezTo>
                <a:cubicBezTo>
                  <a:pt x="1347469" y="16643"/>
                  <a:pt x="1406895" y="15405"/>
                  <a:pt x="1126338" y="42980"/>
                </a:cubicBezTo>
                <a:cubicBezTo>
                  <a:pt x="1129429" y="469479"/>
                  <a:pt x="1132519" y="895978"/>
                  <a:pt x="1135610" y="1322477"/>
                </a:cubicBezTo>
                <a:lnTo>
                  <a:pt x="416172" y="1487263"/>
                </a:lnTo>
                <a:lnTo>
                  <a:pt x="2898" y="1532963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455667" y="4437112"/>
            <a:ext cx="3732597" cy="2448272"/>
            <a:chOff x="5455667" y="4437112"/>
            <a:chExt cx="3732597" cy="24482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6" t="16401" r="5462" b="54200"/>
            <a:stretch/>
          </p:blipFill>
          <p:spPr>
            <a:xfrm>
              <a:off x="5455667" y="4869160"/>
              <a:ext cx="3652837" cy="20162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Textfeld 15"/>
            <p:cNvSpPr txBox="1"/>
            <p:nvPr/>
          </p:nvSpPr>
          <p:spPr>
            <a:xfrm>
              <a:off x="5724128" y="4437112"/>
              <a:ext cx="346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One of three final cold moderator vessels, of which two will be used in the first MR plug</a:t>
              </a:r>
              <a:endParaRPr lang="en-US" sz="1400" dirty="0"/>
            </a:p>
          </p:txBody>
        </p:sp>
      </p:grpSp>
      <p:sp>
        <p:nvSpPr>
          <p:cNvPr id="19" name="Textfeld 15"/>
          <p:cNvSpPr txBox="1"/>
          <p:nvPr/>
        </p:nvSpPr>
        <p:spPr>
          <a:xfrm rot="21349831">
            <a:off x="5612249" y="3793569"/>
            <a:ext cx="2459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Cryogenic hydrogen system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27187" y="1450954"/>
            <a:ext cx="4395768" cy="2892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71023" y="1484784"/>
            <a:ext cx="3416502" cy="2274925"/>
            <a:chOff x="827584" y="3075035"/>
            <a:chExt cx="3416502" cy="22749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1" t="13250" r="17339" b="66889"/>
            <a:stretch/>
          </p:blipFill>
          <p:spPr>
            <a:xfrm>
              <a:off x="827584" y="3075035"/>
              <a:ext cx="3416502" cy="19007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Textfeld 15"/>
            <p:cNvSpPr txBox="1"/>
            <p:nvPr/>
          </p:nvSpPr>
          <p:spPr>
            <a:xfrm>
              <a:off x="1495248" y="4826740"/>
              <a:ext cx="1923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Pre-milled raw material for the reflector vessels</a:t>
              </a:r>
              <a:endParaRPr lang="en-US" sz="1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71600" y="2516025"/>
            <a:ext cx="3240360" cy="1849079"/>
            <a:chOff x="395536" y="1484784"/>
            <a:chExt cx="3240360" cy="18490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52914" r="10248" b="22937"/>
            <a:stretch/>
          </p:blipFill>
          <p:spPr>
            <a:xfrm>
              <a:off x="395536" y="1484784"/>
              <a:ext cx="3240360" cy="16561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Textfeld 15"/>
            <p:cNvSpPr txBox="1"/>
            <p:nvPr/>
          </p:nvSpPr>
          <p:spPr>
            <a:xfrm>
              <a:off x="599942" y="3026086"/>
              <a:ext cx="2903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Deep-hole drilled </a:t>
              </a:r>
              <a:r>
                <a:rPr lang="en-US" sz="1400" smtClean="0"/>
                <a:t>thermal moderator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742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arge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"/>
          <a:stretch/>
        </p:blipFill>
        <p:spPr>
          <a:xfrm>
            <a:off x="809989" y="1450170"/>
            <a:ext cx="4194059" cy="533832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Target Wheel and Moderator </a:t>
            </a:r>
            <a:r>
              <a:rPr lang="en-US" dirty="0" smtClean="0"/>
              <a:t>and Reflector unit (MR Plug) </a:t>
            </a:r>
            <a:r>
              <a:rPr lang="en-US" dirty="0" smtClean="0"/>
              <a:t>placement in </a:t>
            </a:r>
            <a:r>
              <a:rPr lang="en-US" dirty="0" smtClean="0"/>
              <a:t>Monolith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3" name="Picture 2" descr="2016-01-25_14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84784"/>
            <a:ext cx="2615044" cy="5129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5405" y="4205320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Wheel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5495" y="627779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 Plugs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5" idx="2"/>
          </p:cNvCxnSpPr>
          <p:nvPr/>
        </p:nvCxnSpPr>
        <p:spPr>
          <a:xfrm>
            <a:off x="5340668" y="4574652"/>
            <a:ext cx="966128" cy="740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0"/>
          </p:cNvCxnSpPr>
          <p:nvPr/>
        </p:nvCxnSpPr>
        <p:spPr>
          <a:xfrm flipV="1">
            <a:off x="5103845" y="5472602"/>
            <a:ext cx="2325347" cy="805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2"/>
          </p:cNvCxnSpPr>
          <p:nvPr/>
        </p:nvCxnSpPr>
        <p:spPr>
          <a:xfrm flipH="1">
            <a:off x="3751604" y="4574652"/>
            <a:ext cx="1589064" cy="116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0"/>
          </p:cNvCxnSpPr>
          <p:nvPr/>
        </p:nvCxnSpPr>
        <p:spPr>
          <a:xfrm flipH="1" flipV="1">
            <a:off x="3067940" y="4913832"/>
            <a:ext cx="2035905" cy="1363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7504" y="4221088"/>
            <a:ext cx="82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Proton</a:t>
            </a:r>
            <a:br>
              <a:rPr lang="en-US" kern="1200" dirty="0" smtClean="0"/>
            </a:br>
            <a:r>
              <a:rPr lang="en-US" kern="1200" dirty="0" smtClean="0"/>
              <a:t>Beam</a:t>
            </a:r>
            <a:endParaRPr lang="en-US" kern="12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19641" y="4802736"/>
            <a:ext cx="1486968" cy="854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02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102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Neutron Beam Extraction System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3194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Beam Port Insert Overview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83968" y="1713002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prstClr val="black"/>
                </a:solidFill>
              </a:rPr>
              <a:t>The Neutron Beam Port Insert (NBPI) is part of the Neutron Beam Extraction System and </a:t>
            </a:r>
            <a:r>
              <a:rPr lang="en-GB" sz="2000" dirty="0" smtClean="0">
                <a:solidFill>
                  <a:prstClr val="black"/>
                </a:solidFill>
              </a:rPr>
              <a:t>is the in-vessel beam guide support structure. 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9" t="5213" r="24628" b="12758"/>
          <a:stretch/>
        </p:blipFill>
        <p:spPr>
          <a:xfrm flipH="1">
            <a:off x="5508104" y="3889591"/>
            <a:ext cx="3528392" cy="2779178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9" t="6408" r="34711" b="12758"/>
          <a:stretch/>
        </p:blipFill>
        <p:spPr>
          <a:xfrm>
            <a:off x="107504" y="1603094"/>
            <a:ext cx="4032448" cy="519417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08176" y="4221088"/>
            <a:ext cx="783704" cy="504056"/>
            <a:chOff x="7820744" y="4753095"/>
            <a:chExt cx="567680" cy="407524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7820744" y="4753096"/>
              <a:ext cx="567680" cy="18807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7820744" y="4972546"/>
              <a:ext cx="567680" cy="184646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388424" y="4753095"/>
              <a:ext cx="0" cy="21945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820744" y="4941168"/>
              <a:ext cx="0" cy="21945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>
            <a:stCxn id="4" idx="3"/>
          </p:cNvCxnSpPr>
          <p:nvPr/>
        </p:nvCxnSpPr>
        <p:spPr>
          <a:xfrm flipH="1" flipV="1">
            <a:off x="3491880" y="4365104"/>
            <a:ext cx="2016224" cy="91407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067944" y="3307050"/>
            <a:ext cx="5184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Internal</a:t>
            </a:r>
            <a:r>
              <a:rPr lang="sv-SE" sz="2000" dirty="0" smtClean="0">
                <a:solidFill>
                  <a:prstClr val="black"/>
                </a:solidFill>
              </a:rPr>
              <a:t> Neutron </a:t>
            </a:r>
            <a:r>
              <a:rPr lang="sv-SE" sz="2000" dirty="0" smtClean="0">
                <a:solidFill>
                  <a:prstClr val="black"/>
                </a:solidFill>
              </a:rPr>
              <a:t>Beam Optics Assembly (NBOA</a:t>
            </a:r>
            <a:r>
              <a:rPr lang="sv-SE" sz="2000" dirty="0" smtClean="0">
                <a:solidFill>
                  <a:prstClr val="black"/>
                </a:solidFill>
              </a:rPr>
              <a:t>)</a:t>
            </a:r>
            <a:endParaRPr lang="sv-SE" sz="2000" dirty="0" smtClean="0">
              <a:solidFill>
                <a:prstClr val="black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5004048" y="3755941"/>
            <a:ext cx="1728192" cy="161727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4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to Neutron Scattering Systems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90841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 flipH="1">
            <a:off x="827584" y="1521503"/>
            <a:ext cx="7830743" cy="5147857"/>
            <a:chOff x="1189943" y="1521503"/>
            <a:chExt cx="7830743" cy="5147857"/>
          </a:xfrm>
        </p:grpSpPr>
        <p:grpSp>
          <p:nvGrpSpPr>
            <p:cNvPr id="24" name="Group 23"/>
            <p:cNvGrpSpPr/>
            <p:nvPr/>
          </p:nvGrpSpPr>
          <p:grpSpPr>
            <a:xfrm>
              <a:off x="1189943" y="1521503"/>
              <a:ext cx="7830743" cy="5147857"/>
              <a:chOff x="1189943" y="1521503"/>
              <a:chExt cx="7830743" cy="5147857"/>
            </a:xfrm>
          </p:grpSpPr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65"/>
              <a:stretch/>
            </p:blipFill>
            <p:spPr bwMode="auto">
              <a:xfrm flipH="1">
                <a:off x="3131840" y="2378643"/>
                <a:ext cx="5797624" cy="4290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432317" y="1875605"/>
                <a:ext cx="2385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Instrument beam guide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>
                <a:off x="4788024" y="1969532"/>
                <a:ext cx="72008" cy="595372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4283968" y="1600200"/>
                <a:ext cx="1289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Bunker roof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189943" y="5157192"/>
                <a:ext cx="12775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Bunker wall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3" name="Straight Arrow Connector 12"/>
              <p:cNvCxnSpPr>
                <a:stCxn id="12" idx="3"/>
              </p:cNvCxnSpPr>
              <p:nvPr/>
            </p:nvCxnSpPr>
            <p:spPr>
              <a:xfrm flipV="1">
                <a:off x="2467537" y="4768226"/>
                <a:ext cx="1559231" cy="573632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5868144" y="2244937"/>
                <a:ext cx="72008" cy="227906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7536946" y="1875605"/>
                <a:ext cx="491438" cy="79022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7536946" y="1521503"/>
                <a:ext cx="14837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Monolith wall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 flipH="1">
              <a:off x="3668849" y="4362041"/>
              <a:ext cx="4977813" cy="161960"/>
            </a:xfrm>
            <a:prstGeom prst="straightConnector1">
              <a:avLst/>
            </a:prstGeom>
            <a:ln w="22225">
              <a:solidFill>
                <a:srgbClr val="00B0F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53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Neutron Beam Extraction</a:t>
            </a:r>
            <a:br>
              <a:rPr lang="en-US" dirty="0" smtClean="0"/>
            </a:br>
            <a:r>
              <a:rPr lang="en-US" dirty="0" smtClean="0"/>
              <a:t>View from Experimental Hall,</a:t>
            </a:r>
            <a:br>
              <a:rPr lang="en-US" dirty="0" smtClean="0"/>
            </a:br>
            <a:r>
              <a:rPr lang="en-US" dirty="0" smtClean="0"/>
              <a:t>No bunker shown, and transparent floor slab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 descr="C:\data\HiT\Projects\ESS 2017\NBEX\2017-06-09_Overviews\0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r="1857"/>
          <a:stretch/>
        </p:blipFill>
        <p:spPr bwMode="auto">
          <a:xfrm>
            <a:off x="152159" y="1745347"/>
            <a:ext cx="8884337" cy="461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6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Beam Extraction </a:t>
            </a:r>
            <a:r>
              <a:rPr lang="en-US" dirty="0" smtClean="0"/>
              <a:t>system</a:t>
            </a:r>
            <a:br>
              <a:rPr lang="en-US" dirty="0" smtClean="0"/>
            </a:br>
            <a:r>
              <a:rPr lang="en-US" dirty="0" smtClean="0"/>
              <a:t>Shutter system in basement</a:t>
            </a:r>
            <a:endParaRPr lang="nl-NL" dirty="0"/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323528" y="1916833"/>
            <a:ext cx="4059740" cy="648071"/>
          </a:xfrm>
        </p:spPr>
        <p:txBody>
          <a:bodyPr>
            <a:normAutofit/>
          </a:bodyPr>
          <a:lstStyle/>
          <a:p>
            <a:r>
              <a:rPr lang="en-US" sz="1900" b="1" dirty="0" smtClean="0">
                <a:solidFill>
                  <a:schemeClr val="tx1"/>
                </a:solidFill>
              </a:rPr>
              <a:t>Neutron Beam Port Insert </a:t>
            </a:r>
            <a:r>
              <a:rPr lang="en-US" sz="1900" dirty="0" smtClean="0">
                <a:solidFill>
                  <a:schemeClr val="tx1"/>
                </a:solidFill>
              </a:rPr>
              <a:t>(NBPI)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23528" y="2364129"/>
            <a:ext cx="3781693" cy="2244945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59" indent="-342859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1" indent="-285716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8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8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9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34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 smtClean="0"/>
              <a:t>Neutron Beam Window </a:t>
            </a:r>
            <a:r>
              <a:rPr lang="en-US" sz="1900" dirty="0" smtClean="0"/>
              <a:t>(NBW</a:t>
            </a:r>
            <a:r>
              <a:rPr lang="en-US" sz="1900" dirty="0" smtClean="0"/>
              <a:t>):</a:t>
            </a:r>
            <a:endParaRPr lang="en-US" sz="1900" dirty="0" smtClean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23528" y="2852936"/>
            <a:ext cx="3524474" cy="2101795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59" indent="-342859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1" indent="-285716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8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8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9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34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 smtClean="0"/>
              <a:t>Light Shutter System</a:t>
            </a:r>
            <a:r>
              <a:rPr lang="en-US" sz="1900" dirty="0" smtClean="0"/>
              <a:t>:</a:t>
            </a:r>
          </a:p>
          <a:p>
            <a:pPr lvl="1"/>
            <a:r>
              <a:rPr lang="en-US" sz="1800" dirty="0" smtClean="0"/>
              <a:t>Bridge Beam Guide (BBG) w optics,</a:t>
            </a:r>
          </a:p>
          <a:p>
            <a:pPr lvl="1"/>
            <a:r>
              <a:rPr lang="en-US" sz="1800" dirty="0" smtClean="0"/>
              <a:t>Gamma Beam Shutter (GBS) acts as safety system,</a:t>
            </a:r>
          </a:p>
          <a:p>
            <a:pPr lvl="1"/>
            <a:r>
              <a:rPr lang="en-US" sz="1800" dirty="0" smtClean="0"/>
              <a:t>Rail system.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23528" y="4869160"/>
            <a:ext cx="3960439" cy="1152128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59" indent="-342859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1" indent="-285716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8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8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3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9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34" indent="-228573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 smtClean="0"/>
              <a:t>RH Tooling</a:t>
            </a:r>
            <a:r>
              <a:rPr lang="en-US" sz="1900" dirty="0" smtClean="0"/>
              <a:t>:</a:t>
            </a:r>
          </a:p>
          <a:p>
            <a:pPr lvl="1"/>
            <a:r>
              <a:rPr lang="en-US" sz="1800" dirty="0" smtClean="0"/>
              <a:t>Horizontal of NBPI</a:t>
            </a:r>
          </a:p>
          <a:p>
            <a:pPr lvl="1"/>
            <a:r>
              <a:rPr lang="en-US" sz="1800" dirty="0" smtClean="0"/>
              <a:t>Vertical of BBG and NBW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078812" y="1473836"/>
            <a:ext cx="3885676" cy="5313088"/>
            <a:chOff x="4644008" y="1484575"/>
            <a:chExt cx="4011693" cy="5485397"/>
          </a:xfrm>
        </p:grpSpPr>
        <p:grpSp>
          <p:nvGrpSpPr>
            <p:cNvPr id="3" name="Group 2"/>
            <p:cNvGrpSpPr/>
            <p:nvPr/>
          </p:nvGrpSpPr>
          <p:grpSpPr>
            <a:xfrm>
              <a:off x="4644008" y="1484575"/>
              <a:ext cx="4011693" cy="5485397"/>
              <a:chOff x="7115876" y="78106"/>
              <a:chExt cx="5020345" cy="6864578"/>
            </a:xfrm>
          </p:grpSpPr>
          <p:pic>
            <p:nvPicPr>
              <p:cNvPr id="28" name="Picture 2" descr="C:\data\HiT\Projects\ESS 2017\NBEX\2017-06-20_NBEX\004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70" r="33705"/>
              <a:stretch/>
            </p:blipFill>
            <p:spPr bwMode="auto">
              <a:xfrm>
                <a:off x="7115876" y="78106"/>
                <a:ext cx="5020345" cy="68645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 Box 208"/>
              <p:cNvSpPr txBox="1"/>
              <p:nvPr/>
            </p:nvSpPr>
            <p:spPr>
              <a:xfrm>
                <a:off x="9941751" y="1457287"/>
                <a:ext cx="472715" cy="2210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18000" tIns="18000" rIns="18000" bIns="18000" rtlCol="0" anchor="ctr" anchorCtr="0">
                <a:spAutoFit/>
              </a:bodyPr>
              <a:lstStyle>
                <a:defPPr>
                  <a:defRPr lang="sv-SE"/>
                </a:defPPr>
                <a:lvl1pPr algn="ctr">
                  <a:defRPr sz="1200">
                    <a:solidFill>
                      <a:schemeClr val="tx1"/>
                    </a:solidFill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GB" dirty="0" smtClean="0"/>
                  <a:t>BBG</a:t>
                </a:r>
                <a:endParaRPr lang="sv-SE" dirty="0"/>
              </a:p>
            </p:txBody>
          </p:sp>
          <p:sp>
            <p:nvSpPr>
              <p:cNvPr id="30" name="Text Box 212"/>
              <p:cNvSpPr txBox="1"/>
              <p:nvPr/>
            </p:nvSpPr>
            <p:spPr>
              <a:xfrm>
                <a:off x="8341840" y="1620685"/>
                <a:ext cx="630790" cy="2765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18000" tIns="18000" rIns="18000" bIns="18000" rtlCol="0" anchor="ctr" anchorCtr="0">
                <a:spAutoFit/>
              </a:bodyPr>
              <a:lstStyle>
                <a:defPPr>
                  <a:defRPr lang="sv-SE"/>
                </a:defPPr>
                <a:lvl1pPr algn="ctr">
                  <a:defRPr sz="1200">
                    <a:solidFill>
                      <a:schemeClr val="tx1"/>
                    </a:solidFill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r>
                  <a:rPr lang="sv-SE" dirty="0" smtClean="0"/>
                  <a:t>NBW</a:t>
                </a:r>
              </a:p>
            </p:txBody>
          </p:sp>
          <p:sp>
            <p:nvSpPr>
              <p:cNvPr id="34" name="Text Box 208"/>
              <p:cNvSpPr txBox="1"/>
              <p:nvPr/>
            </p:nvSpPr>
            <p:spPr>
              <a:xfrm>
                <a:off x="9750398" y="666094"/>
                <a:ext cx="425321" cy="2210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18000" tIns="18000" rIns="18000" bIns="18000" rtlCol="0" anchor="ctr" anchorCtr="0">
                <a:spAutoFit/>
              </a:bodyPr>
              <a:lstStyle>
                <a:defPPr>
                  <a:defRPr lang="sv-SE"/>
                </a:defPPr>
                <a:lvl1pPr algn="ctr">
                  <a:defRPr sz="1200">
                    <a:solidFill>
                      <a:schemeClr val="tx1"/>
                    </a:solidFill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GB" dirty="0" smtClean="0"/>
                  <a:t>GBS</a:t>
                </a:r>
                <a:endParaRPr lang="sv-SE" dirty="0"/>
              </a:p>
            </p:txBody>
          </p:sp>
          <p:sp>
            <p:nvSpPr>
              <p:cNvPr id="45" name="Text Box 219"/>
              <p:cNvSpPr txBox="1"/>
              <p:nvPr/>
            </p:nvSpPr>
            <p:spPr>
              <a:xfrm>
                <a:off x="10720819" y="590986"/>
                <a:ext cx="1133510" cy="5076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18000" tIns="18000" rIns="18000" bIns="18000" rtlCol="0" anchor="ctr" anchorCtr="0">
                <a:spAutoFit/>
              </a:bodyPr>
              <a:lstStyle>
                <a:defPPr>
                  <a:defRPr lang="sv-SE"/>
                </a:defPPr>
                <a:lvl1pPr algn="ctr">
                  <a:defRPr sz="1200">
                    <a:solidFill>
                      <a:schemeClr val="tx1"/>
                    </a:solidFill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GB" dirty="0" smtClean="0"/>
                  <a:t>Bunker roof support pillar</a:t>
                </a:r>
                <a:endParaRPr lang="sv-SE" dirty="0"/>
              </a:p>
            </p:txBody>
          </p:sp>
          <p:cxnSp>
            <p:nvCxnSpPr>
              <p:cNvPr id="46" name="Straight Arrow Connector 45"/>
              <p:cNvCxnSpPr>
                <a:stCxn id="45" idx="1"/>
              </p:cNvCxnSpPr>
              <p:nvPr/>
            </p:nvCxnSpPr>
            <p:spPr>
              <a:xfrm flipH="1">
                <a:off x="10045498" y="844828"/>
                <a:ext cx="675321" cy="2451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 Box 225"/>
              <p:cNvSpPr txBox="1"/>
              <p:nvPr/>
            </p:nvSpPr>
            <p:spPr>
              <a:xfrm>
                <a:off x="9975245" y="4504273"/>
                <a:ext cx="809704" cy="5076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18000" tIns="18000" rIns="18000" bIns="18000" rtlCol="0" anchor="ctr" anchorCtr="0">
                <a:spAutoFit/>
              </a:bodyPr>
              <a:lstStyle>
                <a:defPPr>
                  <a:defRPr lang="sv-SE"/>
                </a:defPPr>
                <a:lvl1pPr algn="ctr">
                  <a:defRPr sz="1200">
                    <a:solidFill>
                      <a:schemeClr val="tx1"/>
                    </a:solidFill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GB" dirty="0" smtClean="0"/>
                  <a:t>Handling tooling</a:t>
                </a:r>
                <a:endParaRPr lang="sv-SE" dirty="0"/>
              </a:p>
            </p:txBody>
          </p:sp>
          <p:sp>
            <p:nvSpPr>
              <p:cNvPr id="55" name="Text Box 212"/>
              <p:cNvSpPr txBox="1"/>
              <p:nvPr/>
            </p:nvSpPr>
            <p:spPr>
              <a:xfrm>
                <a:off x="10784950" y="2957413"/>
                <a:ext cx="1235265" cy="285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18000" tIns="18000" rIns="18000" bIns="18000" rtlCol="0" anchor="ctr" anchorCtr="0">
                <a:spAutoFit/>
              </a:bodyPr>
              <a:lstStyle>
                <a:defPPr>
                  <a:defRPr lang="sv-SE"/>
                </a:defPPr>
                <a:lvl1pPr algn="ctr">
                  <a:defRPr sz="1200">
                    <a:solidFill>
                      <a:schemeClr val="tx1"/>
                    </a:solidFill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GB" dirty="0" smtClean="0"/>
                  <a:t>Bunker floor</a:t>
                </a:r>
                <a:endParaRPr lang="sv-SE" dirty="0"/>
              </a:p>
            </p:txBody>
          </p:sp>
        </p:grpSp>
        <p:sp>
          <p:nvSpPr>
            <p:cNvPr id="60" name="Text Box 212"/>
            <p:cNvSpPr txBox="1"/>
            <p:nvPr/>
          </p:nvSpPr>
          <p:spPr>
            <a:xfrm>
              <a:off x="5572227" y="1783902"/>
              <a:ext cx="504056" cy="221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000" tIns="18000" rIns="18000" bIns="18000" rtlCol="0" anchor="ctr" anchorCtr="0">
              <a:spAutoFit/>
            </a:bodyPr>
            <a:lstStyle>
              <a:defPPr>
                <a:defRPr lang="sv-SE"/>
              </a:defPPr>
              <a:lvl1pPr algn="ctr">
                <a:defRPr sz="1200"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sv-SE" dirty="0" smtClean="0"/>
                <a:t>NBPI</a:t>
              </a:r>
            </a:p>
          </p:txBody>
        </p:sp>
      </p:grpSp>
      <p:cxnSp>
        <p:nvCxnSpPr>
          <p:cNvPr id="61" name="Straight Arrow Connector 60"/>
          <p:cNvCxnSpPr>
            <a:stCxn id="30" idx="0"/>
          </p:cNvCxnSpPr>
          <p:nvPr/>
        </p:nvCxnSpPr>
        <p:spPr>
          <a:xfrm flipV="1">
            <a:off x="6271803" y="2282392"/>
            <a:ext cx="379197" cy="3853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83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Target </a:t>
            </a:r>
            <a:r>
              <a:rPr lang="en-GB" dirty="0" smtClean="0"/>
              <a:t>Design and </a:t>
            </a:r>
            <a:r>
              <a:rPr lang="en-GB" dirty="0"/>
              <a:t>Maintenance Scenario at </a:t>
            </a:r>
            <a:r>
              <a:rPr lang="en-GB" dirty="0" smtClean="0"/>
              <a:t>ESS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and Layout of the ESS Target Station and the main Target </a:t>
            </a:r>
            <a:r>
              <a:rPr lang="en-US" dirty="0" smtClean="0"/>
              <a:t>Systems</a:t>
            </a:r>
          </a:p>
          <a:p>
            <a:pPr lvl="1"/>
            <a:r>
              <a:rPr lang="en-US" dirty="0"/>
              <a:t>Target </a:t>
            </a:r>
            <a:r>
              <a:rPr lang="en-US" dirty="0" smtClean="0"/>
              <a:t>Systems</a:t>
            </a:r>
          </a:p>
          <a:p>
            <a:pPr lvl="1"/>
            <a:r>
              <a:rPr lang="en-US" dirty="0"/>
              <a:t>Moderator and Reflector </a:t>
            </a:r>
            <a:r>
              <a:rPr lang="en-US" dirty="0" smtClean="0"/>
              <a:t>Systems</a:t>
            </a:r>
          </a:p>
          <a:p>
            <a:pPr lvl="1"/>
            <a:r>
              <a:rPr lang="en-US" dirty="0"/>
              <a:t>Neutron Beam Extraction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Remote Handling Systems</a:t>
            </a:r>
          </a:p>
          <a:p>
            <a:r>
              <a:rPr lang="en-US" dirty="0"/>
              <a:t>Maintenance Scenario Example:</a:t>
            </a:r>
            <a:br>
              <a:rPr lang="en-US" dirty="0"/>
            </a:br>
            <a:r>
              <a:rPr lang="en-US" dirty="0"/>
              <a:t>Exchange of a Neutron Beam Port Insert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5507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1023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Remote Handling Systems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024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Handling Systems and Maintenance Logistics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193556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>
          <a:xfrm>
            <a:off x="35496" y="2410222"/>
            <a:ext cx="8892480" cy="325952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544536" y="2132855"/>
            <a:ext cx="6485164" cy="3498941"/>
          </a:xfrm>
          <a:custGeom>
            <a:avLst/>
            <a:gdLst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91175 w 9010650"/>
              <a:gd name="connsiteY11" fmla="*/ 2733675 h 3543300"/>
              <a:gd name="connsiteX12" fmla="*/ 5867400 w 9010650"/>
              <a:gd name="connsiteY12" fmla="*/ 2714625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91175 w 9010650"/>
              <a:gd name="connsiteY11" fmla="*/ 2733675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53075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67125 w 9010650"/>
              <a:gd name="connsiteY9" fmla="*/ 2590800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87751 w 9010650"/>
              <a:gd name="connsiteY9" fmla="*/ 2597675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76650 w 9010650"/>
              <a:gd name="connsiteY8" fmla="*/ 2266950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57875 w 9010650"/>
              <a:gd name="connsiteY7" fmla="*/ 2038350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48350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57875 w 9010650"/>
              <a:gd name="connsiteY6" fmla="*/ 314325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60525 w 9010650"/>
              <a:gd name="connsiteY12" fmla="*/ 263899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2086 w 9010650"/>
              <a:gd name="connsiteY12" fmla="*/ 2652748 h 3543300"/>
              <a:gd name="connsiteX13" fmla="*/ 5855226 w 9010650"/>
              <a:gd name="connsiteY13" fmla="*/ 3539863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2086 w 9010650"/>
              <a:gd name="connsiteY12" fmla="*/ 2652748 h 3543300"/>
              <a:gd name="connsiteX13" fmla="*/ 5807099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5524 w 9010650"/>
              <a:gd name="connsiteY12" fmla="*/ 2659623 h 3543300"/>
              <a:gd name="connsiteX13" fmla="*/ 5807099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3543300"/>
              <a:gd name="connsiteX1" fmla="*/ 0 w 9010650"/>
              <a:gd name="connsiteY1" fmla="*/ 1266825 h 3543300"/>
              <a:gd name="connsiteX2" fmla="*/ 4743450 w 9010650"/>
              <a:gd name="connsiteY2" fmla="*/ 790575 h 3543300"/>
              <a:gd name="connsiteX3" fmla="*/ 4752975 w 9010650"/>
              <a:gd name="connsiteY3" fmla="*/ 56197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5806311 w 9010650"/>
              <a:gd name="connsiteY6" fmla="*/ 3542010 h 3543300"/>
              <a:gd name="connsiteX7" fmla="*/ 5802874 w 9010650"/>
              <a:gd name="connsiteY7" fmla="*/ 1997099 h 3543300"/>
              <a:gd name="connsiteX8" fmla="*/ 3680088 w 9010650"/>
              <a:gd name="connsiteY8" fmla="*/ 2211949 h 3543300"/>
              <a:gd name="connsiteX9" fmla="*/ 3680876 w 9010650"/>
              <a:gd name="connsiteY9" fmla="*/ 2601113 h 3543300"/>
              <a:gd name="connsiteX10" fmla="*/ 5577138 w 9010650"/>
              <a:gd name="connsiteY10" fmla="*/ 2419350 h 3543300"/>
              <a:gd name="connsiteX11" fmla="*/ 5584300 w 9010650"/>
              <a:gd name="connsiteY11" fmla="*/ 2675236 h 3543300"/>
              <a:gd name="connsiteX12" fmla="*/ 5805524 w 9010650"/>
              <a:gd name="connsiteY12" fmla="*/ 2659623 h 3543300"/>
              <a:gd name="connsiteX13" fmla="*/ 5598094 w 9010650"/>
              <a:gd name="connsiteY13" fmla="*/ 3543300 h 3543300"/>
              <a:gd name="connsiteX14" fmla="*/ 0 w 9010650"/>
              <a:gd name="connsiteY14" fmla="*/ 3533775 h 3543300"/>
              <a:gd name="connsiteX0" fmla="*/ 0 w 9010650"/>
              <a:gd name="connsiteY0" fmla="*/ 3533775 h 4135483"/>
              <a:gd name="connsiteX1" fmla="*/ 0 w 9010650"/>
              <a:gd name="connsiteY1" fmla="*/ 1266825 h 4135483"/>
              <a:gd name="connsiteX2" fmla="*/ 4743450 w 9010650"/>
              <a:gd name="connsiteY2" fmla="*/ 790575 h 4135483"/>
              <a:gd name="connsiteX3" fmla="*/ 4752975 w 9010650"/>
              <a:gd name="connsiteY3" fmla="*/ 56197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5802874 w 9010650"/>
              <a:gd name="connsiteY7" fmla="*/ 1997099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5577138 w 9010650"/>
              <a:gd name="connsiteY10" fmla="*/ 2419350 h 4135483"/>
              <a:gd name="connsiteX11" fmla="*/ 5584300 w 9010650"/>
              <a:gd name="connsiteY11" fmla="*/ 2675236 h 4135483"/>
              <a:gd name="connsiteX12" fmla="*/ 5805524 w 9010650"/>
              <a:gd name="connsiteY12" fmla="*/ 2659623 h 4135483"/>
              <a:gd name="connsiteX13" fmla="*/ 1539900 w 9010650"/>
              <a:gd name="connsiteY13" fmla="*/ 4135483 h 4135483"/>
              <a:gd name="connsiteX14" fmla="*/ 0 w 9010650"/>
              <a:gd name="connsiteY14" fmla="*/ 3533775 h 4135483"/>
              <a:gd name="connsiteX0" fmla="*/ 0 w 9010650"/>
              <a:gd name="connsiteY0" fmla="*/ 3533775 h 4135483"/>
              <a:gd name="connsiteX1" fmla="*/ 0 w 9010650"/>
              <a:gd name="connsiteY1" fmla="*/ 1266825 h 4135483"/>
              <a:gd name="connsiteX2" fmla="*/ 4743450 w 9010650"/>
              <a:gd name="connsiteY2" fmla="*/ 790575 h 4135483"/>
              <a:gd name="connsiteX3" fmla="*/ 4752975 w 9010650"/>
              <a:gd name="connsiteY3" fmla="*/ 56197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5802874 w 9010650"/>
              <a:gd name="connsiteY7" fmla="*/ 1997099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5577138 w 9010650"/>
              <a:gd name="connsiteY10" fmla="*/ 2419350 h 4135483"/>
              <a:gd name="connsiteX11" fmla="*/ 5584300 w 9010650"/>
              <a:gd name="connsiteY11" fmla="*/ 2675236 h 4135483"/>
              <a:gd name="connsiteX12" fmla="*/ 1539900 w 9010650"/>
              <a:gd name="connsiteY12" fmla="*/ 4135483 h 4135483"/>
              <a:gd name="connsiteX13" fmla="*/ 0 w 9010650"/>
              <a:gd name="connsiteY13" fmla="*/ 3533775 h 4135483"/>
              <a:gd name="connsiteX0" fmla="*/ 0 w 9010650"/>
              <a:gd name="connsiteY0" fmla="*/ 3533775 h 4135483"/>
              <a:gd name="connsiteX1" fmla="*/ 0 w 9010650"/>
              <a:gd name="connsiteY1" fmla="*/ 1266825 h 4135483"/>
              <a:gd name="connsiteX2" fmla="*/ 4743450 w 9010650"/>
              <a:gd name="connsiteY2" fmla="*/ 790575 h 4135483"/>
              <a:gd name="connsiteX3" fmla="*/ 4752975 w 9010650"/>
              <a:gd name="connsiteY3" fmla="*/ 56197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5802874 w 9010650"/>
              <a:gd name="connsiteY7" fmla="*/ 1997099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5577138 w 9010650"/>
              <a:gd name="connsiteY10" fmla="*/ 2419350 h 4135483"/>
              <a:gd name="connsiteX11" fmla="*/ 1539900 w 9010650"/>
              <a:gd name="connsiteY11" fmla="*/ 4135483 h 4135483"/>
              <a:gd name="connsiteX12" fmla="*/ 0 w 9010650"/>
              <a:gd name="connsiteY12" fmla="*/ 3533775 h 4135483"/>
              <a:gd name="connsiteX0" fmla="*/ 0 w 9010650"/>
              <a:gd name="connsiteY0" fmla="*/ 3533775 h 4135483"/>
              <a:gd name="connsiteX1" fmla="*/ 0 w 9010650"/>
              <a:gd name="connsiteY1" fmla="*/ 1266825 h 4135483"/>
              <a:gd name="connsiteX2" fmla="*/ 4743450 w 9010650"/>
              <a:gd name="connsiteY2" fmla="*/ 790575 h 4135483"/>
              <a:gd name="connsiteX3" fmla="*/ 4752975 w 9010650"/>
              <a:gd name="connsiteY3" fmla="*/ 56197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5802874 w 9010650"/>
              <a:gd name="connsiteY7" fmla="*/ 1997099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1539900 w 9010650"/>
              <a:gd name="connsiteY10" fmla="*/ 4135483 h 4135483"/>
              <a:gd name="connsiteX11" fmla="*/ 0 w 9010650"/>
              <a:gd name="connsiteY11" fmla="*/ 3533775 h 4135483"/>
              <a:gd name="connsiteX0" fmla="*/ 0 w 9010650"/>
              <a:gd name="connsiteY0" fmla="*/ 3533775 h 4135483"/>
              <a:gd name="connsiteX1" fmla="*/ 0 w 9010650"/>
              <a:gd name="connsiteY1" fmla="*/ 1266825 h 4135483"/>
              <a:gd name="connsiteX2" fmla="*/ 4743450 w 9010650"/>
              <a:gd name="connsiteY2" fmla="*/ 790575 h 4135483"/>
              <a:gd name="connsiteX3" fmla="*/ 6024426 w 9010650"/>
              <a:gd name="connsiteY3" fmla="*/ 50101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5802874 w 9010650"/>
              <a:gd name="connsiteY7" fmla="*/ 1997099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1539900 w 9010650"/>
              <a:gd name="connsiteY10" fmla="*/ 4135483 h 4135483"/>
              <a:gd name="connsiteX11" fmla="*/ 0 w 9010650"/>
              <a:gd name="connsiteY11" fmla="*/ 3533775 h 4135483"/>
              <a:gd name="connsiteX0" fmla="*/ 0 w 9010650"/>
              <a:gd name="connsiteY0" fmla="*/ 3533775 h 4135483"/>
              <a:gd name="connsiteX1" fmla="*/ 0 w 9010650"/>
              <a:gd name="connsiteY1" fmla="*/ 1266825 h 4135483"/>
              <a:gd name="connsiteX2" fmla="*/ 6136822 w 9010650"/>
              <a:gd name="connsiteY2" fmla="*/ 1974941 h 4135483"/>
              <a:gd name="connsiteX3" fmla="*/ 6024426 w 9010650"/>
              <a:gd name="connsiteY3" fmla="*/ 50101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5802874 w 9010650"/>
              <a:gd name="connsiteY7" fmla="*/ 1997099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1539900 w 9010650"/>
              <a:gd name="connsiteY10" fmla="*/ 4135483 h 4135483"/>
              <a:gd name="connsiteX11" fmla="*/ 0 w 9010650"/>
              <a:gd name="connsiteY11" fmla="*/ 3533775 h 4135483"/>
              <a:gd name="connsiteX0" fmla="*/ 0 w 9010650"/>
              <a:gd name="connsiteY0" fmla="*/ 3533775 h 4135483"/>
              <a:gd name="connsiteX1" fmla="*/ 0 w 9010650"/>
              <a:gd name="connsiteY1" fmla="*/ 1266825 h 4135483"/>
              <a:gd name="connsiteX2" fmla="*/ 6136822 w 9010650"/>
              <a:gd name="connsiteY2" fmla="*/ 1974941 h 4135483"/>
              <a:gd name="connsiteX3" fmla="*/ 6137638 w 9010650"/>
              <a:gd name="connsiteY3" fmla="*/ 50101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5802874 w 9010650"/>
              <a:gd name="connsiteY7" fmla="*/ 1997099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1539900 w 9010650"/>
              <a:gd name="connsiteY10" fmla="*/ 4135483 h 4135483"/>
              <a:gd name="connsiteX11" fmla="*/ 0 w 9010650"/>
              <a:gd name="connsiteY11" fmla="*/ 3533775 h 4135483"/>
              <a:gd name="connsiteX0" fmla="*/ 0 w 9010650"/>
              <a:gd name="connsiteY0" fmla="*/ 3533775 h 4135483"/>
              <a:gd name="connsiteX1" fmla="*/ 0 w 9010650"/>
              <a:gd name="connsiteY1" fmla="*/ 1266825 h 4135483"/>
              <a:gd name="connsiteX2" fmla="*/ 6136822 w 9010650"/>
              <a:gd name="connsiteY2" fmla="*/ 1974941 h 4135483"/>
              <a:gd name="connsiteX3" fmla="*/ 6102804 w 9010650"/>
              <a:gd name="connsiteY3" fmla="*/ 492307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5802874 w 9010650"/>
              <a:gd name="connsiteY7" fmla="*/ 1997099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1539900 w 9010650"/>
              <a:gd name="connsiteY10" fmla="*/ 4135483 h 4135483"/>
              <a:gd name="connsiteX11" fmla="*/ 0 w 9010650"/>
              <a:gd name="connsiteY11" fmla="*/ 3533775 h 4135483"/>
              <a:gd name="connsiteX0" fmla="*/ 0 w 9010650"/>
              <a:gd name="connsiteY0" fmla="*/ 3533775 h 4135483"/>
              <a:gd name="connsiteX1" fmla="*/ 0 w 9010650"/>
              <a:gd name="connsiteY1" fmla="*/ 1266825 h 4135483"/>
              <a:gd name="connsiteX2" fmla="*/ 6136822 w 9010650"/>
              <a:gd name="connsiteY2" fmla="*/ 1974941 h 4135483"/>
              <a:gd name="connsiteX3" fmla="*/ 6120222 w 9010650"/>
              <a:gd name="connsiteY3" fmla="*/ 501016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5802874 w 9010650"/>
              <a:gd name="connsiteY7" fmla="*/ 1997099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1539900 w 9010650"/>
              <a:gd name="connsiteY10" fmla="*/ 4135483 h 4135483"/>
              <a:gd name="connsiteX11" fmla="*/ 0 w 9010650"/>
              <a:gd name="connsiteY11" fmla="*/ 3533775 h 4135483"/>
              <a:gd name="connsiteX0" fmla="*/ 0 w 9010650"/>
              <a:gd name="connsiteY0" fmla="*/ 3533775 h 4135483"/>
              <a:gd name="connsiteX1" fmla="*/ 0 w 9010650"/>
              <a:gd name="connsiteY1" fmla="*/ 1266825 h 4135483"/>
              <a:gd name="connsiteX2" fmla="*/ 6136822 w 9010650"/>
              <a:gd name="connsiteY2" fmla="*/ 1974941 h 4135483"/>
              <a:gd name="connsiteX3" fmla="*/ 6137639 w 9010650"/>
              <a:gd name="connsiteY3" fmla="*/ 50972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5802874 w 9010650"/>
              <a:gd name="connsiteY7" fmla="*/ 1997099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1539900 w 9010650"/>
              <a:gd name="connsiteY10" fmla="*/ 4135483 h 4135483"/>
              <a:gd name="connsiteX11" fmla="*/ 0 w 9010650"/>
              <a:gd name="connsiteY11" fmla="*/ 3533775 h 4135483"/>
              <a:gd name="connsiteX0" fmla="*/ 0 w 9010650"/>
              <a:gd name="connsiteY0" fmla="*/ 3533775 h 4135483"/>
              <a:gd name="connsiteX1" fmla="*/ 0 w 9010650"/>
              <a:gd name="connsiteY1" fmla="*/ 1266825 h 4135483"/>
              <a:gd name="connsiteX2" fmla="*/ 6136822 w 9010650"/>
              <a:gd name="connsiteY2" fmla="*/ 1974941 h 4135483"/>
              <a:gd name="connsiteX3" fmla="*/ 6137639 w 9010650"/>
              <a:gd name="connsiteY3" fmla="*/ 50972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4905891 w 9010650"/>
              <a:gd name="connsiteY7" fmla="*/ 3573350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1539900 w 9010650"/>
              <a:gd name="connsiteY10" fmla="*/ 4135483 h 4135483"/>
              <a:gd name="connsiteX11" fmla="*/ 0 w 9010650"/>
              <a:gd name="connsiteY11" fmla="*/ 3533775 h 4135483"/>
              <a:gd name="connsiteX0" fmla="*/ 0 w 9010650"/>
              <a:gd name="connsiteY0" fmla="*/ 3533775 h 4135483"/>
              <a:gd name="connsiteX1" fmla="*/ 2542902 w 9010650"/>
              <a:gd name="connsiteY1" fmla="*/ 2329271 h 4135483"/>
              <a:gd name="connsiteX2" fmla="*/ 6136822 w 9010650"/>
              <a:gd name="connsiteY2" fmla="*/ 1974941 h 4135483"/>
              <a:gd name="connsiteX3" fmla="*/ 6137639 w 9010650"/>
              <a:gd name="connsiteY3" fmla="*/ 50972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4905891 w 9010650"/>
              <a:gd name="connsiteY7" fmla="*/ 3573350 h 4135483"/>
              <a:gd name="connsiteX8" fmla="*/ 3680088 w 9010650"/>
              <a:gd name="connsiteY8" fmla="*/ 2211949 h 4135483"/>
              <a:gd name="connsiteX9" fmla="*/ 3680876 w 9010650"/>
              <a:gd name="connsiteY9" fmla="*/ 2601113 h 4135483"/>
              <a:gd name="connsiteX10" fmla="*/ 1539900 w 9010650"/>
              <a:gd name="connsiteY10" fmla="*/ 4135483 h 4135483"/>
              <a:gd name="connsiteX11" fmla="*/ 0 w 9010650"/>
              <a:gd name="connsiteY11" fmla="*/ 3533775 h 4135483"/>
              <a:gd name="connsiteX0" fmla="*/ 0 w 9010650"/>
              <a:gd name="connsiteY0" fmla="*/ 3533775 h 4135483"/>
              <a:gd name="connsiteX1" fmla="*/ 2542902 w 9010650"/>
              <a:gd name="connsiteY1" fmla="*/ 2329271 h 4135483"/>
              <a:gd name="connsiteX2" fmla="*/ 6136822 w 9010650"/>
              <a:gd name="connsiteY2" fmla="*/ 1974941 h 4135483"/>
              <a:gd name="connsiteX3" fmla="*/ 6137639 w 9010650"/>
              <a:gd name="connsiteY3" fmla="*/ 50972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3680088 w 9010650"/>
              <a:gd name="connsiteY7" fmla="*/ 2211949 h 4135483"/>
              <a:gd name="connsiteX8" fmla="*/ 3680876 w 9010650"/>
              <a:gd name="connsiteY8" fmla="*/ 2601113 h 4135483"/>
              <a:gd name="connsiteX9" fmla="*/ 1539900 w 9010650"/>
              <a:gd name="connsiteY9" fmla="*/ 4135483 h 4135483"/>
              <a:gd name="connsiteX10" fmla="*/ 0 w 9010650"/>
              <a:gd name="connsiteY10" fmla="*/ 3533775 h 4135483"/>
              <a:gd name="connsiteX0" fmla="*/ 0 w 9010650"/>
              <a:gd name="connsiteY0" fmla="*/ 3533775 h 4135483"/>
              <a:gd name="connsiteX1" fmla="*/ 2542902 w 9010650"/>
              <a:gd name="connsiteY1" fmla="*/ 2329271 h 4135483"/>
              <a:gd name="connsiteX2" fmla="*/ 6136822 w 9010650"/>
              <a:gd name="connsiteY2" fmla="*/ 1974941 h 4135483"/>
              <a:gd name="connsiteX3" fmla="*/ 6137639 w 9010650"/>
              <a:gd name="connsiteY3" fmla="*/ 509725 h 4135483"/>
              <a:gd name="connsiteX4" fmla="*/ 9010650 w 9010650"/>
              <a:gd name="connsiteY4" fmla="*/ 0 h 4135483"/>
              <a:gd name="connsiteX5" fmla="*/ 9010650 w 9010650"/>
              <a:gd name="connsiteY5" fmla="*/ 3543300 h 4135483"/>
              <a:gd name="connsiteX6" fmla="*/ 5806311 w 9010650"/>
              <a:gd name="connsiteY6" fmla="*/ 3542010 h 4135483"/>
              <a:gd name="connsiteX7" fmla="*/ 3680876 w 9010650"/>
              <a:gd name="connsiteY7" fmla="*/ 2601113 h 4135483"/>
              <a:gd name="connsiteX8" fmla="*/ 1539900 w 9010650"/>
              <a:gd name="connsiteY8" fmla="*/ 4135483 h 4135483"/>
              <a:gd name="connsiteX9" fmla="*/ 0 w 9010650"/>
              <a:gd name="connsiteY9" fmla="*/ 3533775 h 4135483"/>
              <a:gd name="connsiteX0" fmla="*/ 0 w 9010650"/>
              <a:gd name="connsiteY0" fmla="*/ 3533775 h 4135485"/>
              <a:gd name="connsiteX1" fmla="*/ 2542902 w 9010650"/>
              <a:gd name="connsiteY1" fmla="*/ 2329271 h 4135485"/>
              <a:gd name="connsiteX2" fmla="*/ 6136822 w 9010650"/>
              <a:gd name="connsiteY2" fmla="*/ 1974941 h 4135485"/>
              <a:gd name="connsiteX3" fmla="*/ 6137639 w 9010650"/>
              <a:gd name="connsiteY3" fmla="*/ 509725 h 4135485"/>
              <a:gd name="connsiteX4" fmla="*/ 9010650 w 9010650"/>
              <a:gd name="connsiteY4" fmla="*/ 0 h 4135485"/>
              <a:gd name="connsiteX5" fmla="*/ 9010650 w 9010650"/>
              <a:gd name="connsiteY5" fmla="*/ 3543300 h 4135485"/>
              <a:gd name="connsiteX6" fmla="*/ 5806311 w 9010650"/>
              <a:gd name="connsiteY6" fmla="*/ 3542010 h 4135485"/>
              <a:gd name="connsiteX7" fmla="*/ 1539900 w 9010650"/>
              <a:gd name="connsiteY7" fmla="*/ 4135483 h 4135485"/>
              <a:gd name="connsiteX8" fmla="*/ 0 w 9010650"/>
              <a:gd name="connsiteY8" fmla="*/ 3533775 h 4135485"/>
              <a:gd name="connsiteX0" fmla="*/ 0 w 9010650"/>
              <a:gd name="connsiteY0" fmla="*/ 3533775 h 3625426"/>
              <a:gd name="connsiteX1" fmla="*/ 2542902 w 9010650"/>
              <a:gd name="connsiteY1" fmla="*/ 2329271 h 3625426"/>
              <a:gd name="connsiteX2" fmla="*/ 6136822 w 9010650"/>
              <a:gd name="connsiteY2" fmla="*/ 1974941 h 3625426"/>
              <a:gd name="connsiteX3" fmla="*/ 6137639 w 9010650"/>
              <a:gd name="connsiteY3" fmla="*/ 509725 h 3625426"/>
              <a:gd name="connsiteX4" fmla="*/ 9010650 w 9010650"/>
              <a:gd name="connsiteY4" fmla="*/ 0 h 3625426"/>
              <a:gd name="connsiteX5" fmla="*/ 9010650 w 9010650"/>
              <a:gd name="connsiteY5" fmla="*/ 3543300 h 3625426"/>
              <a:gd name="connsiteX6" fmla="*/ 5806311 w 9010650"/>
              <a:gd name="connsiteY6" fmla="*/ 3542010 h 3625426"/>
              <a:gd name="connsiteX7" fmla="*/ 0 w 9010650"/>
              <a:gd name="connsiteY7" fmla="*/ 3533775 h 3625426"/>
              <a:gd name="connsiteX0" fmla="*/ 0 w 9010650"/>
              <a:gd name="connsiteY0" fmla="*/ 3533775 h 3543300"/>
              <a:gd name="connsiteX1" fmla="*/ 2542902 w 9010650"/>
              <a:gd name="connsiteY1" fmla="*/ 2329271 h 3543300"/>
              <a:gd name="connsiteX2" fmla="*/ 6136822 w 9010650"/>
              <a:gd name="connsiteY2" fmla="*/ 1974941 h 3543300"/>
              <a:gd name="connsiteX3" fmla="*/ 6137639 w 9010650"/>
              <a:gd name="connsiteY3" fmla="*/ 509725 h 3543300"/>
              <a:gd name="connsiteX4" fmla="*/ 9010650 w 9010650"/>
              <a:gd name="connsiteY4" fmla="*/ 0 h 3543300"/>
              <a:gd name="connsiteX5" fmla="*/ 9010650 w 9010650"/>
              <a:gd name="connsiteY5" fmla="*/ 3543300 h 3543300"/>
              <a:gd name="connsiteX6" fmla="*/ 0 w 9010650"/>
              <a:gd name="connsiteY6" fmla="*/ 3533775 h 3543300"/>
              <a:gd name="connsiteX0" fmla="*/ 0 w 6485164"/>
              <a:gd name="connsiteY0" fmla="*/ 3498941 h 3543300"/>
              <a:gd name="connsiteX1" fmla="*/ 17416 w 6485164"/>
              <a:gd name="connsiteY1" fmla="*/ 2329271 h 3543300"/>
              <a:gd name="connsiteX2" fmla="*/ 3611336 w 6485164"/>
              <a:gd name="connsiteY2" fmla="*/ 1974941 h 3543300"/>
              <a:gd name="connsiteX3" fmla="*/ 3612153 w 6485164"/>
              <a:gd name="connsiteY3" fmla="*/ 509725 h 3543300"/>
              <a:gd name="connsiteX4" fmla="*/ 6485164 w 6485164"/>
              <a:gd name="connsiteY4" fmla="*/ 0 h 3543300"/>
              <a:gd name="connsiteX5" fmla="*/ 6485164 w 6485164"/>
              <a:gd name="connsiteY5" fmla="*/ 3543300 h 3543300"/>
              <a:gd name="connsiteX6" fmla="*/ 0 w 6485164"/>
              <a:gd name="connsiteY6" fmla="*/ 3498941 h 3543300"/>
              <a:gd name="connsiteX0" fmla="*/ 0 w 6485164"/>
              <a:gd name="connsiteY0" fmla="*/ 3498941 h 3498941"/>
              <a:gd name="connsiteX1" fmla="*/ 17416 w 6485164"/>
              <a:gd name="connsiteY1" fmla="*/ 2329271 h 3498941"/>
              <a:gd name="connsiteX2" fmla="*/ 3611336 w 6485164"/>
              <a:gd name="connsiteY2" fmla="*/ 1974941 h 3498941"/>
              <a:gd name="connsiteX3" fmla="*/ 3612153 w 6485164"/>
              <a:gd name="connsiteY3" fmla="*/ 509725 h 3498941"/>
              <a:gd name="connsiteX4" fmla="*/ 6485164 w 6485164"/>
              <a:gd name="connsiteY4" fmla="*/ 0 h 3498941"/>
              <a:gd name="connsiteX5" fmla="*/ 6467747 w 6485164"/>
              <a:gd name="connsiteY5" fmla="*/ 2881449 h 3498941"/>
              <a:gd name="connsiteX6" fmla="*/ 0 w 6485164"/>
              <a:gd name="connsiteY6" fmla="*/ 3498941 h 34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5164" h="3498941">
                <a:moveTo>
                  <a:pt x="0" y="3498941"/>
                </a:moveTo>
                <a:lnTo>
                  <a:pt x="17416" y="2329271"/>
                </a:lnTo>
                <a:lnTo>
                  <a:pt x="3611336" y="1974941"/>
                </a:lnTo>
                <a:cubicBezTo>
                  <a:pt x="3611608" y="1486536"/>
                  <a:pt x="3611881" y="998130"/>
                  <a:pt x="3612153" y="509725"/>
                </a:cubicBezTo>
                <a:lnTo>
                  <a:pt x="6485164" y="0"/>
                </a:lnTo>
                <a:lnTo>
                  <a:pt x="6467747" y="2881449"/>
                </a:lnTo>
                <a:lnTo>
                  <a:pt x="0" y="349894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Remote Handling Systems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22</a:t>
            </a:fld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0" y="1600731"/>
            <a:ext cx="9144000" cy="5120744"/>
            <a:chOff x="0" y="1600731"/>
            <a:chExt cx="9144000" cy="51207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12580"/>
              <a:ext cx="9144000" cy="5108895"/>
            </a:xfrm>
            <a:prstGeom prst="rect">
              <a:avLst/>
            </a:prstGeom>
          </p:spPr>
        </p:pic>
        <p:sp>
          <p:nvSpPr>
            <p:cNvPr id="7" name="Frame 6"/>
            <p:cNvSpPr/>
            <p:nvPr/>
          </p:nvSpPr>
          <p:spPr>
            <a:xfrm>
              <a:off x="3012558" y="3284984"/>
              <a:ext cx="6023937" cy="3071366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rame 7"/>
            <p:cNvSpPr/>
            <p:nvPr/>
          </p:nvSpPr>
          <p:spPr>
            <a:xfrm>
              <a:off x="166030" y="4297793"/>
              <a:ext cx="2145975" cy="2296213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Frame 8"/>
            <p:cNvSpPr/>
            <p:nvPr/>
          </p:nvSpPr>
          <p:spPr>
            <a:xfrm>
              <a:off x="6372201" y="1600731"/>
              <a:ext cx="1800200" cy="1820226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72201" y="1663399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Casks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16016" y="5733256"/>
              <a:ext cx="15633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Active Cells Facility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6030" y="4365104"/>
              <a:ext cx="6231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MUTS</a:t>
              </a:r>
              <a:endParaRPr lang="en-US" sz="1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6030" y="1898829"/>
            <a:ext cx="16114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Active Cells Facility:</a:t>
            </a:r>
          </a:p>
          <a:p>
            <a:r>
              <a:rPr lang="en-US" sz="1400" dirty="0" smtClean="0"/>
              <a:t>Length: 30 m</a:t>
            </a:r>
          </a:p>
          <a:p>
            <a:r>
              <a:rPr lang="en-US" sz="1400" dirty="0" smtClean="0"/>
              <a:t>Depth: 12 m</a:t>
            </a:r>
          </a:p>
          <a:p>
            <a:r>
              <a:rPr lang="en-US" sz="1400" dirty="0" smtClean="0"/>
              <a:t>Height: 15 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52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Maintenance Scenario</a:t>
            </a:r>
            <a:r>
              <a:rPr lang="en-US" dirty="0"/>
              <a:t> </a:t>
            </a:r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Exchange of a Neutron Beam Port Insert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7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Exchange of a Neutron Beam Port </a:t>
            </a:r>
            <a:r>
              <a:rPr lang="en-US" dirty="0" smtClean="0"/>
              <a:t>Insert</a:t>
            </a:r>
            <a:br>
              <a:rPr lang="en-US" dirty="0" smtClean="0"/>
            </a:br>
            <a:r>
              <a:rPr lang="en-US" dirty="0" smtClean="0"/>
              <a:t>Removal of used item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66" y="1556792"/>
            <a:ext cx="42828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Bunker preparations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removal of roof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sector cleared from Monolith boundary to Bunker wall.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Area is tented off.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loor unit aligned on instrument baseplate.</a:t>
            </a:r>
          </a:p>
          <a:p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Insert Extraction Tool (IET) </a:t>
            </a:r>
            <a:r>
              <a:rPr lang="en-US" dirty="0"/>
              <a:t>is hoisted </a:t>
            </a:r>
            <a:r>
              <a:rPr lang="en-US" dirty="0" smtClean="0"/>
              <a:t>in.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Parallel </a:t>
            </a:r>
            <a:r>
              <a:rPr lang="en-US" dirty="0"/>
              <a:t>LSS activities in </a:t>
            </a:r>
            <a:r>
              <a:rPr lang="en-US" dirty="0" smtClean="0"/>
              <a:t>basement - Dry </a:t>
            </a:r>
            <a:r>
              <a:rPr lang="en-US" dirty="0"/>
              <a:t>and drain of </a:t>
            </a:r>
            <a:r>
              <a:rPr lang="en-US" dirty="0" smtClean="0"/>
              <a:t>NBPI.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6372036"/>
            <a:ext cx="226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Cold box arrival to ESS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36" y="1556792"/>
            <a:ext cx="4969964" cy="2376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36" y="3933056"/>
            <a:ext cx="4990130" cy="238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4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Vertical cross section </a:t>
            </a:r>
            <a:r>
              <a:rPr lang="en-US" dirty="0" smtClean="0"/>
              <a:t>of Monolith, NBPI and Insert Extraction Tool</a:t>
            </a:r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3" r="1499" b="25949"/>
          <a:stretch/>
        </p:blipFill>
        <p:spPr>
          <a:xfrm>
            <a:off x="323528" y="1628800"/>
            <a:ext cx="8548588" cy="5052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1720" y="280019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NBPI</a:t>
            </a: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69275" y="2276872"/>
            <a:ext cx="0" cy="5582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36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Exchange of a Neutron Beam Port Insert</a:t>
            </a:r>
            <a:br>
              <a:rPr lang="en-US" dirty="0"/>
            </a:br>
            <a:r>
              <a:rPr lang="en-US" dirty="0"/>
              <a:t>Removal of used item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66" y="1556792"/>
            <a:ext cx="42828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Remote unbolting of NBW </a:t>
            </a:r>
            <a:r>
              <a:rPr lang="en-US" dirty="0"/>
              <a:t>from </a:t>
            </a:r>
            <a:r>
              <a:rPr lang="en-US" dirty="0" smtClean="0"/>
              <a:t>basement.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emoval of NBW into cask.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Transport (of NBW) to </a:t>
            </a:r>
            <a:r>
              <a:rPr lang="en-US" dirty="0"/>
              <a:t>Active </a:t>
            </a:r>
            <a:r>
              <a:rPr lang="en-US" dirty="0" smtClean="0"/>
              <a:t>Cell.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Refurbishment of </a:t>
            </a:r>
            <a:r>
              <a:rPr lang="en-US" dirty="0"/>
              <a:t>port block surface – also remote from </a:t>
            </a:r>
            <a:r>
              <a:rPr lang="en-US" dirty="0" smtClean="0"/>
              <a:t>basement:</a:t>
            </a:r>
            <a:endParaRPr lang="en-US" dirty="0"/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Refurbishment is done while the NBPI is still in place to </a:t>
            </a:r>
            <a:r>
              <a:rPr lang="en-US" dirty="0" smtClean="0"/>
              <a:t>minimize particle introduction into </a:t>
            </a:r>
            <a:r>
              <a:rPr lang="en-US" dirty="0"/>
              <a:t>the </a:t>
            </a:r>
            <a:r>
              <a:rPr lang="en-US" dirty="0" smtClean="0"/>
              <a:t>monolith.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6372036"/>
            <a:ext cx="226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Cold box arrival to ESS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9218" name="Picture 2" descr="H:\Machines Directorate\Target division\Public Read Write\Jarich\2017-06-20_NBEX\00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1" r="31371" b="5786"/>
          <a:stretch/>
        </p:blipFill>
        <p:spPr bwMode="auto">
          <a:xfrm>
            <a:off x="4499992" y="1484783"/>
            <a:ext cx="4549536" cy="535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Exchange of a Neutron Beam Port Insert</a:t>
            </a:r>
            <a:br>
              <a:rPr lang="en-US" dirty="0"/>
            </a:br>
            <a:r>
              <a:rPr lang="en-US" dirty="0"/>
              <a:t>Removal of used item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92418" y="1412776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IET docks on to NBPI.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NBPI is extracted.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IET is closed and undocks, hoisted up and transported to Bunker hand over point.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LSS activities initiates - GBS </a:t>
            </a:r>
            <a:r>
              <a:rPr lang="en-US" dirty="0" smtClean="0"/>
              <a:t>lowered to cover port opening.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IET is checked for surface contamination.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2nd generation NBPI can be installed.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IET lowered from handover point to horizontal transport by Experimental hall crane.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ransported to hatch in passageway between D01 and D03 for transfer to Active Cell.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770" y="3933056"/>
            <a:ext cx="8329291" cy="2913886"/>
            <a:chOff x="2948665" y="3356992"/>
            <a:chExt cx="9303949" cy="34809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9" t="9643" r="5476" b="19942"/>
            <a:stretch/>
          </p:blipFill>
          <p:spPr>
            <a:xfrm>
              <a:off x="2948665" y="3356992"/>
              <a:ext cx="6159839" cy="348095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718861" y="3506521"/>
              <a:ext cx="6533753" cy="971395"/>
              <a:chOff x="5718861" y="3506521"/>
              <a:chExt cx="6533753" cy="971395"/>
            </a:xfrm>
          </p:grpSpPr>
          <p:cxnSp>
            <p:nvCxnSpPr>
              <p:cNvPr id="9" name="Straight Arrow Connector 8"/>
              <p:cNvCxnSpPr>
                <a:stCxn id="10" idx="1"/>
              </p:cNvCxnSpPr>
              <p:nvPr/>
            </p:nvCxnSpPr>
            <p:spPr>
              <a:xfrm flipH="1">
                <a:off x="5718861" y="3892578"/>
                <a:ext cx="3614273" cy="5853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9333135" y="3506521"/>
                <a:ext cx="2919479" cy="77211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Opening in bunker roof  for NBPI exchange</a:t>
                </a:r>
                <a:endParaRPr lang="en-GB" dirty="0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5" t="9359" r="5103" b="27179"/>
          <a:stretch/>
        </p:blipFill>
        <p:spPr>
          <a:xfrm>
            <a:off x="5153762" y="4944230"/>
            <a:ext cx="3990238" cy="1941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0192" y="5653444"/>
            <a:ext cx="4667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 smtClean="0"/>
              <a:t>IET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09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Exchange of a Neutron Beam Port Insert</a:t>
            </a:r>
            <a:br>
              <a:rPr lang="en-US" dirty="0"/>
            </a:br>
            <a:r>
              <a:rPr lang="en-US" dirty="0" smtClean="0"/>
              <a:t>Transfer to active cells facility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92418" y="1540023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atch opened by High Bay crane.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IET hoisted up.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Floor valve adapter transported and put in place on Active Cell floor valve.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IET docks to floor valve adapter horizontally.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Rigid chain actuator is replaced by winch unit.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IET is tilted 90 degrees.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Valve and floor valve is opened.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NBPI is lowered into Active Cell and disconnected.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Active Cell takes over responsibility for NBPI, cut the NBPI and package it for transport off site.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6" name="Picture 2" descr="S:\2017-06-20_NBEX\02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4" b="10389"/>
          <a:stretch/>
        </p:blipFill>
        <p:spPr bwMode="auto">
          <a:xfrm>
            <a:off x="0" y="4352027"/>
            <a:ext cx="9144000" cy="253335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  <a:extLst/>
        </p:spPr>
      </p:pic>
      <p:cxnSp>
        <p:nvCxnSpPr>
          <p:cNvPr id="4" name="Straight Connector 3"/>
          <p:cNvCxnSpPr/>
          <p:nvPr/>
        </p:nvCxnSpPr>
        <p:spPr>
          <a:xfrm flipV="1">
            <a:off x="2051720" y="5733256"/>
            <a:ext cx="2736304" cy="360040"/>
          </a:xfrm>
          <a:prstGeom prst="line">
            <a:avLst/>
          </a:prstGeom>
          <a:ln w="22225"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88024" y="5733256"/>
            <a:ext cx="0" cy="36004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9992" y="4653136"/>
            <a:ext cx="0" cy="936104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99992" y="5589240"/>
            <a:ext cx="288032" cy="504056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99992" y="4653136"/>
            <a:ext cx="144016" cy="288032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644008" y="4797152"/>
            <a:ext cx="936104" cy="144016"/>
          </a:xfrm>
          <a:prstGeom prst="line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8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Exchange of a Neutron Beam Port Insert</a:t>
            </a:r>
            <a:br>
              <a:rPr lang="en-US" dirty="0"/>
            </a:br>
            <a:r>
              <a:rPr lang="en-US" dirty="0"/>
              <a:t>Removal </a:t>
            </a:r>
            <a:r>
              <a:rPr lang="en-US" dirty="0" smtClean="0"/>
              <a:t>and transfer </a:t>
            </a:r>
            <a:r>
              <a:rPr lang="en-GB" dirty="0" smtClean="0"/>
              <a:t>sequence </a:t>
            </a:r>
            <a:r>
              <a:rPr lang="en-GB" dirty="0" smtClean="0"/>
              <a:t>in pictures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585"/>
            <a:ext cx="91440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and Layout of the ESS Target Station and the main Target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660232" y="1772816"/>
            <a:ext cx="2417884" cy="16770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Helium cooling of target material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Mass </a:t>
            </a:r>
            <a:r>
              <a:rPr lang="en-GB" sz="1400" dirty="0"/>
              <a:t>flow 3 </a:t>
            </a:r>
            <a:r>
              <a:rPr lang="en-GB" sz="1400" dirty="0" smtClean="0"/>
              <a:t>kg/s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Pressure 11 bar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Temperature inlet/outlet 40 </a:t>
            </a:r>
            <a:r>
              <a:rPr lang="en-GB" sz="1400" dirty="0"/>
              <a:t>°</a:t>
            </a:r>
            <a:r>
              <a:rPr lang="en-GB" sz="1400" dirty="0" smtClean="0"/>
              <a:t>C/240 </a:t>
            </a:r>
            <a:r>
              <a:rPr lang="en-GB" sz="1400" dirty="0"/>
              <a:t>°</a:t>
            </a:r>
            <a:r>
              <a:rPr lang="en-GB" sz="1400" dirty="0" smtClean="0"/>
              <a:t>C</a:t>
            </a:r>
            <a:endParaRPr lang="en-GB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-73951" y="1491879"/>
            <a:ext cx="4113373" cy="4498557"/>
            <a:chOff x="3980464" y="1484783"/>
            <a:chExt cx="4865843" cy="5321491"/>
          </a:xfrm>
        </p:grpSpPr>
        <p:pic>
          <p:nvPicPr>
            <p:cNvPr id="12" name="Content Placeholder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550" y="1484783"/>
              <a:ext cx="3963170" cy="5321491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980464" y="4814507"/>
              <a:ext cx="936104" cy="461665"/>
              <a:chOff x="3887239" y="4835673"/>
              <a:chExt cx="936104" cy="461665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 rot="20791870">
                <a:off x="3887239" y="4835673"/>
                <a:ext cx="9361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</a:t>
                </a:r>
                <a:r>
                  <a:rPr lang="en-US" sz="1200" dirty="0" smtClean="0"/>
                  <a:t>roton</a:t>
                </a:r>
                <a:br>
                  <a:rPr lang="en-US" sz="1200" dirty="0" smtClean="0"/>
                </a:br>
                <a:r>
                  <a:rPr lang="en-US" sz="1200" dirty="0" smtClean="0"/>
                  <a:t>beam</a:t>
                </a:r>
                <a:endParaRPr lang="en-US" sz="12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029195" y="5053977"/>
              <a:ext cx="936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dirty="0" smtClean="0"/>
                <a:t>roton</a:t>
              </a:r>
              <a:br>
                <a:rPr lang="en-US" sz="1200" dirty="0" smtClean="0"/>
              </a:br>
              <a:r>
                <a:rPr lang="en-US" sz="1200" dirty="0" smtClean="0"/>
                <a:t>beam window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29610" y="1902293"/>
              <a:ext cx="1465432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</a:t>
              </a:r>
              <a:r>
                <a:rPr lang="en-US" sz="1200" dirty="0" smtClean="0">
                  <a:solidFill>
                    <a:schemeClr val="bg1"/>
                  </a:solidFill>
                </a:rPr>
                <a:t>roton beam instrumentation plug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18273" y="1526536"/>
              <a:ext cx="1228523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Moderator </a:t>
              </a:r>
              <a:r>
                <a:rPr lang="en-US" sz="1200" smtClean="0">
                  <a:solidFill>
                    <a:schemeClr val="bg1"/>
                  </a:solidFill>
                </a:rPr>
                <a:t>and reflector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64782" y="4934498"/>
              <a:ext cx="682014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</a:t>
              </a:r>
              <a:r>
                <a:rPr lang="en-US" sz="1200" dirty="0" smtClean="0"/>
                <a:t>arget wheel 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63266" y="3776267"/>
              <a:ext cx="1183041" cy="98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</a:t>
              </a:r>
              <a:r>
                <a:rPr lang="en-US" sz="1200" dirty="0" smtClean="0"/>
                <a:t>eutron beam extraction port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85614" y="2098693"/>
              <a:ext cx="1080121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</a:t>
              </a:r>
              <a:r>
                <a:rPr lang="en-US" sz="1200" dirty="0" smtClean="0">
                  <a:solidFill>
                    <a:schemeClr val="bg1"/>
                  </a:solidFill>
                </a:rPr>
                <a:t>onolith vessel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85162" y="4810734"/>
              <a:ext cx="1161144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</a:t>
              </a:r>
              <a:r>
                <a:rPr lang="en-US" sz="1200" dirty="0" smtClean="0"/>
                <a:t>arget monitoring plug</a:t>
              </a:r>
              <a:endParaRPr lang="en-US" sz="1200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5399555" y="4904187"/>
              <a:ext cx="100596" cy="32694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5449852" y="2617412"/>
              <a:ext cx="557008" cy="170399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440066" y="2072655"/>
              <a:ext cx="102983" cy="2486610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7" idx="0"/>
            </p:cNvCxnSpPr>
            <p:nvPr/>
          </p:nvCxnSpPr>
          <p:spPr>
            <a:xfrm flipH="1" flipV="1">
              <a:off x="6910506" y="4559265"/>
              <a:ext cx="95283" cy="375233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7320879" y="4149081"/>
              <a:ext cx="404795" cy="15330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7248873" y="4365106"/>
              <a:ext cx="476801" cy="49913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320879" y="2639767"/>
              <a:ext cx="245062" cy="501203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6" name="Rounded Rectangle 5"/>
          <p:cNvSpPr/>
          <p:nvPr/>
        </p:nvSpPr>
        <p:spPr>
          <a:xfrm>
            <a:off x="3915045" y="3724534"/>
            <a:ext cx="5157595" cy="11336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Rotating solid tungsten target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36 sectors</a:t>
            </a:r>
            <a:endParaRPr lang="en-GB" sz="1400" dirty="0"/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Mass, total 11 tonnes, whereof 3 tonnes of W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Rotates 23.3 rpm, synchronized with pulsed proton beam 14 Hz</a:t>
            </a:r>
            <a:endParaRPr lang="en-GB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145901" y="5122628"/>
            <a:ext cx="4402832" cy="16632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Moderators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Provisional locations of moderators above and beneath the target wheel, i.e. monolith centre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1</a:t>
            </a:r>
            <a:r>
              <a:rPr lang="en-GB" sz="1400" baseline="30000" dirty="0" smtClean="0"/>
              <a:t>st</a:t>
            </a:r>
            <a:r>
              <a:rPr lang="en-GB" sz="1400" dirty="0" smtClean="0"/>
              <a:t> MR plug exploits the upper space, offering:</a:t>
            </a:r>
            <a:endParaRPr lang="en-GB" sz="1400" dirty="0"/>
          </a:p>
          <a:p>
            <a:pPr marL="742950" lvl="1" indent="-285750" algn="ctr">
              <a:buFont typeface="Wingdings" charset="2"/>
              <a:buChar char="ü"/>
            </a:pPr>
            <a:r>
              <a:rPr lang="en-GB" sz="1400" dirty="0" smtClean="0"/>
              <a:t>Cold, 30 mm high, liquid 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moderators, 17 K</a:t>
            </a:r>
          </a:p>
          <a:p>
            <a:pPr marL="742950" lvl="1" indent="-285750" algn="ctr">
              <a:buFont typeface="Wingdings" charset="2"/>
              <a:buChar char="ü"/>
            </a:pPr>
            <a:r>
              <a:rPr lang="en-GB" sz="1400" dirty="0" smtClean="0"/>
              <a:t>Thermal, 30 mm high, 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O moderator, 300 K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09374" y="4949824"/>
            <a:ext cx="4473168" cy="183210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Diagnostics and instrumentation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sz="1400" dirty="0" smtClean="0"/>
              <a:t>Controlled and </a:t>
            </a:r>
            <a:r>
              <a:rPr lang="en-US" sz="1400" dirty="0"/>
              <a:t>integrated commissioning </a:t>
            </a:r>
            <a:r>
              <a:rPr lang="en-US" sz="1400" dirty="0" smtClean="0"/>
              <a:t>and operation of </a:t>
            </a:r>
            <a:r>
              <a:rPr lang="en-US" sz="1400" dirty="0"/>
              <a:t>the accelerator and target </a:t>
            </a:r>
            <a:endParaRPr lang="en-US" sz="1400" dirty="0" smtClean="0"/>
          </a:p>
          <a:p>
            <a:pPr marL="285750" indent="-285750" algn="ctr">
              <a:buFont typeface="Wingdings" charset="2"/>
              <a:buChar char="Ø"/>
            </a:pPr>
            <a:r>
              <a:rPr lang="en-US" sz="1400" dirty="0"/>
              <a:t>F</a:t>
            </a:r>
            <a:r>
              <a:rPr lang="en-US" sz="1400" dirty="0" smtClean="0"/>
              <a:t>luorescent coating of PBW and target front face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sz="1400" dirty="0" smtClean="0"/>
              <a:t>Optical paths, grid profile monitor, aperture monitor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sz="1400" dirty="0" smtClean="0"/>
              <a:t>Wheel monitoring including position, temperature, vibration, as well as internal structure 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features of the ESS Target Station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3604786" y="1573782"/>
            <a:ext cx="2999666" cy="20323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Target Safety System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/>
              <a:t>Monitors </a:t>
            </a:r>
            <a:r>
              <a:rPr lang="en-GB" sz="1400" dirty="0" smtClean="0"/>
              <a:t>target </a:t>
            </a:r>
            <a:r>
              <a:rPr lang="en-GB" sz="1400" dirty="0"/>
              <a:t>coolant flow, </a:t>
            </a:r>
            <a:r>
              <a:rPr lang="en-GB" sz="1400" dirty="0" smtClean="0"/>
              <a:t>pressure and temperature</a:t>
            </a:r>
            <a:r>
              <a:rPr lang="en-GB" sz="1400" dirty="0"/>
              <a:t>, monolith pressure,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&amp; </a:t>
            </a:r>
            <a:r>
              <a:rPr lang="en-GB" sz="1400" dirty="0"/>
              <a:t>target wheel rotation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Prohibit beam on target if parameters are outside specified limits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402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>
          <a:xfrm>
            <a:off x="35496" y="3573016"/>
            <a:ext cx="8892480" cy="325952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39752" y="1218623"/>
            <a:ext cx="6709927" cy="167957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Utilities and cooling plant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Helium cooling of target wheel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Water cooling of moderators, plugs and shielding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Intermediate water loops between primary circuits and conventional facility utilities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Helium </a:t>
            </a:r>
            <a:r>
              <a:rPr lang="en-GB" sz="1400" dirty="0" err="1" smtClean="0"/>
              <a:t>cryoplant</a:t>
            </a:r>
            <a:r>
              <a:rPr lang="en-GB" sz="1400" dirty="0" smtClean="0"/>
              <a:t> for refrigeration of cold moderator system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Nuclear grade HVAC system</a:t>
            </a:r>
          </a:p>
        </p:txBody>
      </p:sp>
      <p:sp>
        <p:nvSpPr>
          <p:cNvPr id="10" name="TextBox 9"/>
          <p:cNvSpPr txBox="1"/>
          <p:nvPr/>
        </p:nvSpPr>
        <p:spPr>
          <a:xfrm rot="21291795">
            <a:off x="4832876" y="3674320"/>
            <a:ext cx="706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130 m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 rot="2434085">
            <a:off x="8533391" y="3482381"/>
            <a:ext cx="60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22 m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8680761" y="4024709"/>
            <a:ext cx="60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37 m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820762" y="3362765"/>
            <a:ext cx="968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High bay</a:t>
            </a:r>
            <a:endParaRPr lang="en-GB" sz="1600" dirty="0"/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 flipH="1">
            <a:off x="5441241" y="3701319"/>
            <a:ext cx="863653" cy="1017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4614" y="4153807"/>
            <a:ext cx="1550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Transport hall</a:t>
            </a:r>
            <a:endParaRPr lang="en-GB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38540" y="4466408"/>
            <a:ext cx="417036" cy="157821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features of the ESS Target Station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99990" y="2630753"/>
            <a:ext cx="4255985" cy="14463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Remote handling systems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Large active cells for safe storage and processing of spent radioactive target components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Shielded casks for transfer of spent components from monolith to active cells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5529" y="651308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Beam expander hall</a:t>
            </a:r>
            <a:endParaRPr lang="en-GB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834766" y="5699122"/>
            <a:ext cx="45230" cy="7566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54495" y="6273224"/>
            <a:ext cx="10081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Target </a:t>
            </a:r>
            <a:br>
              <a:rPr lang="en-GB" sz="1600" dirty="0" smtClean="0"/>
            </a:br>
            <a:r>
              <a:rPr lang="en-GB" sz="1600" dirty="0" smtClean="0"/>
              <a:t>monolith</a:t>
            </a:r>
            <a:endParaRPr lang="en-GB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819131" y="6044620"/>
            <a:ext cx="356415" cy="4684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01239" y="6519446"/>
            <a:ext cx="1403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smtClean="0"/>
              <a:t>Utilities block</a:t>
            </a:r>
            <a:endParaRPr lang="en-GB" sz="1600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 flipV="1">
            <a:off x="4389470" y="6253480"/>
            <a:ext cx="111769" cy="4352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05841" y="6519446"/>
            <a:ext cx="1302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Active cells</a:t>
            </a:r>
            <a:endParaRPr lang="en-GB" sz="1600" dirty="0"/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 flipV="1">
            <a:off x="2341745" y="6441681"/>
            <a:ext cx="864096" cy="2470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0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0000"/>
            <a:ext cx="9144000" cy="5508000"/>
          </a:xfrm>
          <a:prstGeom prst="rect">
            <a:avLst/>
          </a:prstGeom>
        </p:spPr>
      </p:pic>
      <p:sp>
        <p:nvSpPr>
          <p:cNvPr id="31" name="Slide Number Placeholder 6"/>
          <p:cNvSpPr txBox="1">
            <a:spLocks/>
          </p:cNvSpPr>
          <p:nvPr/>
        </p:nvSpPr>
        <p:spPr>
          <a:xfrm>
            <a:off x="8460432" y="6400424"/>
            <a:ext cx="360040" cy="276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b="1" smtClean="0">
                <a:solidFill>
                  <a:srgbClr val="FFFFFF"/>
                </a:solidFill>
                <a:latin typeface="Calibri"/>
              </a:rPr>
              <a:pPr/>
              <a:t>6</a:t>
            </a:fld>
            <a:endParaRPr lang="sv-SE" b="1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3779912" y="4734127"/>
            <a:ext cx="0" cy="15751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825186" y="3439008"/>
            <a:ext cx="818822" cy="971119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25186" y="3573016"/>
            <a:ext cx="890830" cy="845929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825186" y="3718881"/>
            <a:ext cx="962838" cy="700064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3059832" y="3933056"/>
            <a:ext cx="648072" cy="485888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825186" y="4509120"/>
            <a:ext cx="624519" cy="394393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2805074" y="4509119"/>
            <a:ext cx="920122" cy="731332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400772" y="1604485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Monolith</a:t>
            </a:r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3779912" y="1984018"/>
            <a:ext cx="45274" cy="235240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4187970"/>
            <a:ext cx="414308" cy="472358"/>
          </a:xfrm>
          <a:prstGeom prst="rect">
            <a:avLst/>
          </a:prstGeom>
        </p:spPr>
      </p:pic>
      <p:sp>
        <p:nvSpPr>
          <p:cNvPr id="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Experimental Halls and Layout of Beam Lines and Neutron </a:t>
            </a:r>
            <a:r>
              <a:rPr lang="en-US" dirty="0" smtClean="0"/>
              <a:t>Science </a:t>
            </a:r>
            <a:r>
              <a:rPr lang="en-US" dirty="0" smtClean="0"/>
              <a:t>Instruments</a:t>
            </a:r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>
            <a:off x="5496715" y="5046859"/>
            <a:ext cx="3251749" cy="133446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Neutron beam extraction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Offers 42 neutron beam ports 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Allows neutron science instruments to view either upper or lower moderator position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8323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1023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Target Systems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8286" r="3538" b="40349"/>
          <a:stretch/>
        </p:blipFill>
        <p:spPr>
          <a:xfrm>
            <a:off x="-1791" y="3754480"/>
            <a:ext cx="9135039" cy="25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669119"/>
            <a:ext cx="3888432" cy="5000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ESS will be the first spallation source to employ a helium-cooled rotating target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5941245" cy="50691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Motor and bearings are mounted far away (5 meters) from the high radiation zone</a:t>
            </a:r>
          </a:p>
          <a:p>
            <a:pPr lvl="1"/>
            <a:r>
              <a:rPr lang="en-US" dirty="0" smtClean="0"/>
              <a:t>Wheel is suspended on a 6 meter long shaft</a:t>
            </a:r>
          </a:p>
          <a:p>
            <a:r>
              <a:rPr lang="en-US" dirty="0" smtClean="0"/>
              <a:t>Helium removes 3 MW of heat deposited </a:t>
            </a:r>
            <a:br>
              <a:rPr lang="en-US" dirty="0" smtClean="0"/>
            </a:br>
            <a:r>
              <a:rPr lang="en-US" dirty="0" smtClean="0"/>
              <a:t>in the target by the 5-MW proton beam</a:t>
            </a:r>
          </a:p>
          <a:p>
            <a:r>
              <a:rPr lang="en-US" dirty="0" smtClean="0"/>
              <a:t>Expected lifetime of 5 years</a:t>
            </a:r>
          </a:p>
          <a:p>
            <a:r>
              <a:rPr lang="en-US" dirty="0" smtClean="0"/>
              <a:t>Wheel rotation scheme</a:t>
            </a:r>
          </a:p>
          <a:p>
            <a:pPr lvl="1"/>
            <a:r>
              <a:rPr lang="en-US" dirty="0"/>
              <a:t>Target wheel has 36 sectors of </a:t>
            </a:r>
            <a:r>
              <a:rPr lang="en-US" dirty="0" smtClean="0"/>
              <a:t>10</a:t>
            </a:r>
            <a:r>
              <a:rPr lang="en-US" dirty="0"/>
              <a:t>° each</a:t>
            </a:r>
          </a:p>
          <a:p>
            <a:pPr lvl="1"/>
            <a:r>
              <a:rPr lang="en-US" dirty="0"/>
              <a:t>The beam pulse is 2.86 </a:t>
            </a:r>
            <a:r>
              <a:rPr lang="en-US" dirty="0" err="1"/>
              <a:t>ms</a:t>
            </a:r>
            <a:r>
              <a:rPr lang="en-US" dirty="0"/>
              <a:t> wide, </a:t>
            </a:r>
            <a:r>
              <a:rPr lang="en-US" dirty="0" smtClean="0"/>
              <a:t>and </a:t>
            </a:r>
            <a:r>
              <a:rPr lang="en-US" dirty="0"/>
              <a:t>pulses 14 times per </a:t>
            </a:r>
            <a:r>
              <a:rPr lang="en-US" dirty="0" smtClean="0"/>
              <a:t>second</a:t>
            </a:r>
            <a:endParaRPr lang="en-US" dirty="0"/>
          </a:p>
          <a:p>
            <a:pPr lvl="1"/>
            <a:r>
              <a:rPr lang="en-US" dirty="0"/>
              <a:t>Wheel rotation is </a:t>
            </a:r>
            <a:r>
              <a:rPr lang="en-US" dirty="0" smtClean="0"/>
              <a:t>synchronized </a:t>
            </a:r>
            <a:r>
              <a:rPr lang="en-US" dirty="0"/>
              <a:t>with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beam </a:t>
            </a:r>
            <a:r>
              <a:rPr lang="en-US" dirty="0"/>
              <a:t>pulse</a:t>
            </a:r>
          </a:p>
          <a:p>
            <a:pPr lvl="1"/>
            <a:r>
              <a:rPr lang="en-US" dirty="0"/>
              <a:t>Wheel rotational speed </a:t>
            </a:r>
            <a:r>
              <a:rPr lang="en-US" dirty="0" smtClean="0"/>
              <a:t>is14 </a:t>
            </a:r>
            <a:r>
              <a:rPr lang="en-US" dirty="0"/>
              <a:t>Hz/36 = 0.39 Hz,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10° rotation </a:t>
            </a:r>
            <a:r>
              <a:rPr lang="en-US" dirty="0"/>
              <a:t>between each pulse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24128" y="6381328"/>
            <a:ext cx="0" cy="36004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452320" y="6381328"/>
            <a:ext cx="0" cy="36004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V="1">
            <a:off x="7776356" y="6057292"/>
            <a:ext cx="0" cy="36004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236296" y="2918232"/>
            <a:ext cx="72008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84368" y="2924944"/>
            <a:ext cx="0" cy="3312368"/>
          </a:xfrm>
          <a:prstGeom prst="line">
            <a:avLst/>
          </a:prstGeom>
          <a:ln w="1905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2580" y="5013176"/>
            <a:ext cx="5382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 m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724128" y="6669360"/>
            <a:ext cx="1736576" cy="0"/>
          </a:xfrm>
          <a:prstGeom prst="line">
            <a:avLst/>
          </a:prstGeom>
          <a:ln w="1905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62507" y="6479453"/>
            <a:ext cx="713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2.6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8261" y="1470758"/>
            <a:ext cx="5508103" cy="3011159"/>
            <a:chOff x="539440" y="2060848"/>
            <a:chExt cx="8604560" cy="47039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3648" y="2074673"/>
              <a:ext cx="7740352" cy="4690100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771230" y="3069297"/>
              <a:ext cx="1549820" cy="1340266"/>
              <a:chOff x="1771230" y="2987709"/>
              <a:chExt cx="1549820" cy="1340266"/>
            </a:xfrm>
          </p:grpSpPr>
          <p:cxnSp>
            <p:nvCxnSpPr>
              <p:cNvPr id="7" name="Straight Connector 6"/>
              <p:cNvCxnSpPr/>
              <p:nvPr/>
            </p:nvCxnSpPr>
            <p:spPr>
              <a:xfrm flipH="1" flipV="1">
                <a:off x="1825684" y="3254251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 flipV="1">
                <a:off x="1955937" y="3151478"/>
                <a:ext cx="1285223" cy="83683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 flipV="1">
                <a:off x="2096869" y="3055279"/>
                <a:ext cx="1182906" cy="865846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2221135" y="2987709"/>
                <a:ext cx="1099915" cy="892141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 flipV="1">
                <a:off x="1771230" y="3535887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1761530" y="3419530"/>
              <a:ext cx="1427413" cy="907529"/>
              <a:chOff x="1761530" y="3337942"/>
              <a:chExt cx="1427413" cy="907529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1820791" y="3453383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761530" y="3337942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1625397" y="3333935"/>
              <a:ext cx="290205" cy="269785"/>
              <a:chOff x="1625397" y="3252347"/>
              <a:chExt cx="290205" cy="269785"/>
            </a:xfrm>
          </p:grpSpPr>
          <p:sp>
            <p:nvSpPr>
              <p:cNvPr id="15" name="Arc 14"/>
              <p:cNvSpPr/>
              <p:nvPr/>
            </p:nvSpPr>
            <p:spPr>
              <a:xfrm rot="18420000">
                <a:off x="1724413" y="3333116"/>
                <a:ext cx="90000" cy="288032"/>
              </a:xfrm>
              <a:prstGeom prst="arc">
                <a:avLst>
                  <a:gd name="adj1" fmla="val 10445541"/>
                  <a:gd name="adj2" fmla="val 0"/>
                </a:avLst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7620000" flipH="1" flipV="1">
                <a:off x="1726586" y="3153331"/>
                <a:ext cx="90000" cy="288032"/>
              </a:xfrm>
              <a:prstGeom prst="arc">
                <a:avLst>
                  <a:gd name="adj1" fmla="val 10445541"/>
                  <a:gd name="adj2" fmla="val 0"/>
                </a:avLst>
              </a:prstGeom>
              <a:ln>
                <a:solidFill>
                  <a:srgbClr val="FF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39440" y="2598104"/>
              <a:ext cx="2346348" cy="1932008"/>
              <a:chOff x="539440" y="2598104"/>
              <a:chExt cx="2346348" cy="1932008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742698" y="3645024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885788" y="431408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747813" y="3816077"/>
                <a:ext cx="1131912" cy="677168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 rot="1811177">
                <a:off x="2014606" y="3981832"/>
                <a:ext cx="62658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48 cm</a:t>
                </a:r>
                <a:endParaRPr lang="en-US" sz="14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811177">
                <a:off x="539440" y="2598104"/>
                <a:ext cx="1161282" cy="8735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sz="1400" dirty="0"/>
                  <a:t>p</a:t>
                </a:r>
                <a:r>
                  <a:rPr lang="en-US" sz="1400" dirty="0" smtClean="0"/>
                  <a:t>roton</a:t>
                </a:r>
                <a:br>
                  <a:rPr lang="en-US" sz="1400" dirty="0" smtClean="0"/>
                </a:br>
                <a:r>
                  <a:rPr lang="en-US" sz="1400" dirty="0" smtClean="0"/>
                  <a:t>beam</a:t>
                </a:r>
                <a:endParaRPr lang="en-US" sz="1400" dirty="0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587376" y="2788268"/>
                <a:ext cx="940074" cy="561355"/>
              </a:xfrm>
              <a:prstGeom prst="line">
                <a:avLst/>
              </a:prstGeom>
              <a:ln w="50800">
                <a:solidFill>
                  <a:srgbClr val="3366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6256" y="2060848"/>
              <a:ext cx="2068699" cy="7932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10° sector is loaded with a tungsten-filled cassette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221088"/>
            <a:ext cx="6004373" cy="2491289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Tungsten depth in </a:t>
            </a:r>
            <a:br>
              <a:rPr lang="en-US" sz="2400" dirty="0" smtClean="0"/>
            </a:br>
            <a:r>
              <a:rPr lang="en-US" sz="2400" dirty="0" smtClean="0"/>
              <a:t>the proton beam direction is 45 cm</a:t>
            </a:r>
          </a:p>
          <a:p>
            <a:r>
              <a:rPr lang="en-US" sz="2400" dirty="0" smtClean="0"/>
              <a:t>The range of a 2-GeV proton in tungsten is 74 cm</a:t>
            </a:r>
          </a:p>
          <a:p>
            <a:r>
              <a:rPr lang="en-US" sz="2400" dirty="0"/>
              <a:t>Brick dimensions: 10 W x 30 D x 80 H mm</a:t>
            </a:r>
            <a:r>
              <a:rPr lang="en-US" sz="2400" baseline="30000" dirty="0"/>
              <a:t>3</a:t>
            </a:r>
          </a:p>
          <a:p>
            <a:r>
              <a:rPr lang="en-US" sz="2400" dirty="0"/>
              <a:t>190 bricks per sector, 6840 bricks in total</a:t>
            </a:r>
          </a:p>
          <a:p>
            <a:r>
              <a:rPr lang="en-US" sz="2400" dirty="0" smtClean="0"/>
              <a:t>Helium flows </a:t>
            </a:r>
            <a:endParaRPr lang="en-US" sz="2400" dirty="0"/>
          </a:p>
          <a:p>
            <a:pPr lvl="1"/>
            <a:r>
              <a:rPr lang="en-US" sz="2000" dirty="0" smtClean="0"/>
              <a:t>radially outward above and below the cassette,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everses direction at the wheel rim,</a:t>
            </a:r>
          </a:p>
          <a:p>
            <a:pPr lvl="1"/>
            <a:r>
              <a:rPr lang="en-US" sz="2000" dirty="0" smtClean="0"/>
              <a:t>and returns through the tungsten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301" y="1442604"/>
            <a:ext cx="2433698" cy="224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7171389" y="3582946"/>
            <a:ext cx="1529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Tungsten bricks</a:t>
            </a:r>
            <a:endParaRPr lang="en-US" sz="1600" i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4107924"/>
            <a:ext cx="2939737" cy="235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/>
          <p:cNvSpPr txBox="1"/>
          <p:nvPr/>
        </p:nvSpPr>
        <p:spPr>
          <a:xfrm>
            <a:off x="7285554" y="6382921"/>
            <a:ext cx="886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/>
              <a:t>Cassette</a:t>
            </a:r>
            <a:endParaRPr lang="en-US" sz="1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4"/>
          <a:stretch/>
        </p:blipFill>
        <p:spPr>
          <a:xfrm>
            <a:off x="740724" y="1412776"/>
            <a:ext cx="5092679" cy="289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5"/>
          <p:cNvSpPr txBox="1"/>
          <p:nvPr/>
        </p:nvSpPr>
        <p:spPr>
          <a:xfrm rot="16200000">
            <a:off x="4808485" y="2650085"/>
            <a:ext cx="215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Target Wheel prototype</a:t>
            </a:r>
          </a:p>
        </p:txBody>
      </p:sp>
    </p:spTree>
    <p:extLst>
      <p:ext uri="{BB962C8B-B14F-4D97-AF65-F5344CB8AC3E}">
        <p14:creationId xmlns:p14="http://schemas.microsoft.com/office/powerpoint/2010/main" val="16942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1786</TotalTime>
  <Words>1245</Words>
  <Application>Microsoft Macintosh PowerPoint</Application>
  <PresentationFormat>On-screen Show (4:3)</PresentationFormat>
  <Paragraphs>228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Wingdings</vt:lpstr>
      <vt:lpstr>Arial</vt:lpstr>
      <vt:lpstr>Office Theme</vt:lpstr>
      <vt:lpstr>Target Design and Maintenance Scenario at ESS</vt:lpstr>
      <vt:lpstr>Target Design and Maintenance Scenario at ESS Presentation outline</vt:lpstr>
      <vt:lpstr>Design and Layout of the ESS Target Station and the main Target Systems</vt:lpstr>
      <vt:lpstr>Key features of the ESS Target Station</vt:lpstr>
      <vt:lpstr>Key features of the ESS Target Station</vt:lpstr>
      <vt:lpstr>Experimental Halls and Layout of Beam Lines and Neutron Science Instruments</vt:lpstr>
      <vt:lpstr>Target Systems</vt:lpstr>
      <vt:lpstr>ESS will be the first spallation source to employ a helium-cooled rotating target</vt:lpstr>
      <vt:lpstr>Each 10° sector is loaded with a tungsten-filled cassette</vt:lpstr>
      <vt:lpstr>Target Wheel and Helium Cooling System</vt:lpstr>
      <vt:lpstr>Moderator and Reflector Systems</vt:lpstr>
      <vt:lpstr>Main functions and design of the ESS Moderator and Reflector Systems</vt:lpstr>
      <vt:lpstr>Moderator and Reflector Plug and  Liquid Hydrogen Systems</vt:lpstr>
      <vt:lpstr>Target Wheel and Moderator and Reflector unit (MR Plug) placement in Monolith</vt:lpstr>
      <vt:lpstr>Neutron Beam Extraction System</vt:lpstr>
      <vt:lpstr>Neutron Beam Port Insert Overview</vt:lpstr>
      <vt:lpstr>Interface to Neutron Scattering Systems</vt:lpstr>
      <vt:lpstr>Neutron Beam Extraction View from Experimental Hall, No bunker shown, and transparent floor slab</vt:lpstr>
      <vt:lpstr>Neutron Beam Extraction system Shutter system in basement</vt:lpstr>
      <vt:lpstr>Remote Handling Systems</vt:lpstr>
      <vt:lpstr>Remote Handling Systems and Maintenance Logistics</vt:lpstr>
      <vt:lpstr>Remote Handling Systems</vt:lpstr>
      <vt:lpstr>Maintenance Scenario Example: Exchange of a Neutron Beam Port Insert</vt:lpstr>
      <vt:lpstr>Exchange of a Neutron Beam Port Insert Removal of used item</vt:lpstr>
      <vt:lpstr>Vertical cross section of Monolith, NBPI and Insert Extraction Tool</vt:lpstr>
      <vt:lpstr>Exchange of a Neutron Beam Port Insert Removal of used item</vt:lpstr>
      <vt:lpstr>Exchange of a Neutron Beam Port Insert Removal of used item</vt:lpstr>
      <vt:lpstr>Exchange of a Neutron Beam Port Insert Transfer to active cells facility</vt:lpstr>
      <vt:lpstr>Exchange of a Neutron Beam Port Insert Removal and transfer sequence in pictures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 Design, Operation and Maintenance Scenario at ESS</dc:title>
  <dc:creator>Rikard Linander</dc:creator>
  <cp:lastModifiedBy>Rikard Linander</cp:lastModifiedBy>
  <cp:revision>37</cp:revision>
  <dcterms:created xsi:type="dcterms:W3CDTF">2018-01-17T09:36:56Z</dcterms:created>
  <dcterms:modified xsi:type="dcterms:W3CDTF">2018-01-18T15:23:12Z</dcterms:modified>
</cp:coreProperties>
</file>