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9" r:id="rId2"/>
    <p:sldMasterId id="2147483697" r:id="rId3"/>
    <p:sldMasterId id="2147483768" r:id="rId4"/>
  </p:sldMasterIdLst>
  <p:notesMasterIdLst>
    <p:notesMasterId r:id="rId51"/>
  </p:notesMasterIdLst>
  <p:sldIdLst>
    <p:sldId id="256" r:id="rId5"/>
    <p:sldId id="816" r:id="rId6"/>
    <p:sldId id="895" r:id="rId7"/>
    <p:sldId id="832" r:id="rId8"/>
    <p:sldId id="821" r:id="rId9"/>
    <p:sldId id="818" r:id="rId10"/>
    <p:sldId id="819" r:id="rId11"/>
    <p:sldId id="878" r:id="rId12"/>
    <p:sldId id="868" r:id="rId13"/>
    <p:sldId id="879" r:id="rId14"/>
    <p:sldId id="880" r:id="rId15"/>
    <p:sldId id="881" r:id="rId16"/>
    <p:sldId id="882" r:id="rId17"/>
    <p:sldId id="883" r:id="rId18"/>
    <p:sldId id="884" r:id="rId19"/>
    <p:sldId id="885" r:id="rId20"/>
    <p:sldId id="886" r:id="rId21"/>
    <p:sldId id="896" r:id="rId22"/>
    <p:sldId id="847" r:id="rId23"/>
    <p:sldId id="846" r:id="rId24"/>
    <p:sldId id="844" r:id="rId25"/>
    <p:sldId id="852" r:id="rId26"/>
    <p:sldId id="853" r:id="rId27"/>
    <p:sldId id="822" r:id="rId28"/>
    <p:sldId id="823" r:id="rId29"/>
    <p:sldId id="824" r:id="rId30"/>
    <p:sldId id="915" r:id="rId31"/>
    <p:sldId id="898" r:id="rId32"/>
    <p:sldId id="899" r:id="rId33"/>
    <p:sldId id="900" r:id="rId34"/>
    <p:sldId id="901" r:id="rId35"/>
    <p:sldId id="902" r:id="rId36"/>
    <p:sldId id="903" r:id="rId37"/>
    <p:sldId id="920" r:id="rId38"/>
    <p:sldId id="838" r:id="rId39"/>
    <p:sldId id="910" r:id="rId40"/>
    <p:sldId id="921" r:id="rId41"/>
    <p:sldId id="922" r:id="rId42"/>
    <p:sldId id="923" r:id="rId43"/>
    <p:sldId id="916" r:id="rId44"/>
    <p:sldId id="917" r:id="rId45"/>
    <p:sldId id="918" r:id="rId46"/>
    <p:sldId id="919" r:id="rId47"/>
    <p:sldId id="911" r:id="rId48"/>
    <p:sldId id="912" r:id="rId49"/>
    <p:sldId id="913" r:id="rId50"/>
  </p:sldIdLst>
  <p:sldSz cx="9144000" cy="6858000" type="screen4x3"/>
  <p:notesSz cx="6858000" cy="9144000"/>
  <p:defaultText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7"/>
    <a:srgbClr val="000000"/>
    <a:srgbClr val="FFC000"/>
    <a:srgbClr val="00B050"/>
    <a:srgbClr val="0000FF"/>
    <a:srgbClr val="C3D69B"/>
    <a:srgbClr val="93CDDD"/>
    <a:srgbClr val="E6B9B8"/>
    <a:srgbClr val="80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95" autoAdjust="0"/>
    <p:restoredTop sz="95507" autoAdjust="0"/>
  </p:normalViewPr>
  <p:slideViewPr>
    <p:cSldViewPr snapToGrid="0">
      <p:cViewPr varScale="1">
        <p:scale>
          <a:sx n="98" d="100"/>
          <a:sy n="98" d="100"/>
        </p:scale>
        <p:origin x="200" y="2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64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2018-01-18</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319" rtl="0" eaLnBrk="1" latinLnBrk="0" hangingPunct="1">
      <a:defRPr sz="1200" kern="1200">
        <a:solidFill>
          <a:schemeClr val="tx1"/>
        </a:solidFill>
        <a:latin typeface="+mn-lt"/>
        <a:ea typeface="+mn-ea"/>
        <a:cs typeface="+mn-cs"/>
      </a:defRPr>
    </a:lvl1pPr>
    <a:lvl2pPr marL="457160" algn="l" defTabSz="914319" rtl="0" eaLnBrk="1" latinLnBrk="0" hangingPunct="1">
      <a:defRPr sz="1200" kern="1200">
        <a:solidFill>
          <a:schemeClr val="tx1"/>
        </a:solidFill>
        <a:latin typeface="+mn-lt"/>
        <a:ea typeface="+mn-ea"/>
        <a:cs typeface="+mn-cs"/>
      </a:defRPr>
    </a:lvl2pPr>
    <a:lvl3pPr marL="914319" algn="l" defTabSz="914319" rtl="0" eaLnBrk="1" latinLnBrk="0" hangingPunct="1">
      <a:defRPr sz="1200" kern="1200">
        <a:solidFill>
          <a:schemeClr val="tx1"/>
        </a:solidFill>
        <a:latin typeface="+mn-lt"/>
        <a:ea typeface="+mn-ea"/>
        <a:cs typeface="+mn-cs"/>
      </a:defRPr>
    </a:lvl3pPr>
    <a:lvl4pPr marL="1371479" algn="l" defTabSz="914319" rtl="0" eaLnBrk="1" latinLnBrk="0" hangingPunct="1">
      <a:defRPr sz="1200" kern="1200">
        <a:solidFill>
          <a:schemeClr val="tx1"/>
        </a:solidFill>
        <a:latin typeface="+mn-lt"/>
        <a:ea typeface="+mn-ea"/>
        <a:cs typeface="+mn-cs"/>
      </a:defRPr>
    </a:lvl4pPr>
    <a:lvl5pPr marL="1828639" algn="l" defTabSz="914319" rtl="0" eaLnBrk="1" latinLnBrk="0" hangingPunct="1">
      <a:defRPr sz="1200" kern="1200">
        <a:solidFill>
          <a:schemeClr val="tx1"/>
        </a:solidFill>
        <a:latin typeface="+mn-lt"/>
        <a:ea typeface="+mn-ea"/>
        <a:cs typeface="+mn-cs"/>
      </a:defRPr>
    </a:lvl5pPr>
    <a:lvl6pPr marL="2285798" algn="l" defTabSz="914319" rtl="0" eaLnBrk="1" latinLnBrk="0" hangingPunct="1">
      <a:defRPr sz="1200" kern="1200">
        <a:solidFill>
          <a:schemeClr val="tx1"/>
        </a:solidFill>
        <a:latin typeface="+mn-lt"/>
        <a:ea typeface="+mn-ea"/>
        <a:cs typeface="+mn-cs"/>
      </a:defRPr>
    </a:lvl6pPr>
    <a:lvl7pPr marL="2742958" algn="l" defTabSz="914319" rtl="0" eaLnBrk="1" latinLnBrk="0" hangingPunct="1">
      <a:defRPr sz="1200" kern="1200">
        <a:solidFill>
          <a:schemeClr val="tx1"/>
        </a:solidFill>
        <a:latin typeface="+mn-lt"/>
        <a:ea typeface="+mn-ea"/>
        <a:cs typeface="+mn-cs"/>
      </a:defRPr>
    </a:lvl7pPr>
    <a:lvl8pPr marL="3200117" algn="l" defTabSz="914319" rtl="0" eaLnBrk="1" latinLnBrk="0" hangingPunct="1">
      <a:defRPr sz="1200" kern="1200">
        <a:solidFill>
          <a:schemeClr val="tx1"/>
        </a:solidFill>
        <a:latin typeface="+mn-lt"/>
        <a:ea typeface="+mn-ea"/>
        <a:cs typeface="+mn-cs"/>
      </a:defRPr>
    </a:lvl8pPr>
    <a:lvl9pPr marL="3657277" algn="l" defTabSz="9143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29</a:t>
            </a:fld>
            <a:endParaRPr lang="en-US"/>
          </a:p>
        </p:txBody>
      </p:sp>
    </p:spTree>
    <p:extLst>
      <p:ext uri="{BB962C8B-B14F-4D97-AF65-F5344CB8AC3E}">
        <p14:creationId xmlns:p14="http://schemas.microsoft.com/office/powerpoint/2010/main" val="97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30</a:t>
            </a:fld>
            <a:endParaRPr lang="en-US"/>
          </a:p>
        </p:txBody>
      </p:sp>
    </p:spTree>
    <p:extLst>
      <p:ext uri="{BB962C8B-B14F-4D97-AF65-F5344CB8AC3E}">
        <p14:creationId xmlns:p14="http://schemas.microsoft.com/office/powerpoint/2010/main" val="87900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31</a:t>
            </a:fld>
            <a:endParaRPr lang="en-US"/>
          </a:p>
        </p:txBody>
      </p:sp>
    </p:spTree>
    <p:extLst>
      <p:ext uri="{BB962C8B-B14F-4D97-AF65-F5344CB8AC3E}">
        <p14:creationId xmlns:p14="http://schemas.microsoft.com/office/powerpoint/2010/main" val="174241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32</a:t>
            </a:fld>
            <a:endParaRPr lang="en-US"/>
          </a:p>
        </p:txBody>
      </p:sp>
    </p:spTree>
    <p:extLst>
      <p:ext uri="{BB962C8B-B14F-4D97-AF65-F5344CB8AC3E}">
        <p14:creationId xmlns:p14="http://schemas.microsoft.com/office/powerpoint/2010/main" val="166295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33</a:t>
            </a:fld>
            <a:endParaRPr lang="en-US"/>
          </a:p>
        </p:txBody>
      </p:sp>
    </p:spTree>
    <p:extLst>
      <p:ext uri="{BB962C8B-B14F-4D97-AF65-F5344CB8AC3E}">
        <p14:creationId xmlns:p14="http://schemas.microsoft.com/office/powerpoint/2010/main" val="814870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0"/>
              </a:spcBef>
              <a:spcAft>
                <a:spcPct val="0"/>
              </a:spcAft>
              <a:buClrTx/>
              <a:buSzTx/>
              <a:buFont typeface="Arial" charset="0"/>
              <a:buChar char="•"/>
              <a:tabLst/>
            </a:pPr>
            <a:r>
              <a:rPr kumimoji="0" lang="x-none" altLang="x-none" sz="1800" b="0" i="0" u="none" strike="noStrike" cap="none" normalizeH="0" baseline="0" dirty="0" smtClean="0">
                <a:ln>
                  <a:noFill/>
                </a:ln>
                <a:solidFill>
                  <a:schemeClr val="tx1"/>
                </a:solidFill>
                <a:effectLst/>
                <a:latin typeface="Arial" charset="0"/>
              </a:rPr>
              <a:t>This schedule assumes </a:t>
            </a:r>
          </a:p>
          <a:p>
            <a:pPr marL="285750" lvl="1" indent="-285750" defTabSz="914400" eaLnBrk="0" fontAlgn="base" hangingPunct="0">
              <a:spcBef>
                <a:spcPct val="0"/>
              </a:spcBef>
              <a:spcAft>
                <a:spcPct val="0"/>
              </a:spcAft>
              <a:buFont typeface="Arial" charset="0"/>
              <a:buChar char="•"/>
            </a:pPr>
            <a:r>
              <a:rPr kumimoji="0" lang="x-none" altLang="x-none" sz="1400" b="0" i="0" u="none" strike="noStrike" cap="none" normalizeH="0" baseline="0" dirty="0" smtClean="0">
                <a:ln>
                  <a:noFill/>
                </a:ln>
                <a:solidFill>
                  <a:schemeClr val="tx1"/>
                </a:solidFill>
                <a:effectLst/>
                <a:latin typeface="Arial" charset="0"/>
              </a:rPr>
              <a:t>obtaining the radiological licenses in a timely fashion from SSM. A trigger ‘first optical instrument component outside the monolith’ and a 6 months period from submission of the application to obtaining the SSM license - have been assumed </a:t>
            </a:r>
            <a:r>
              <a:rPr kumimoji="0" lang="x-none" altLang="x-none" sz="1400" b="0" i="1" u="none" strike="noStrike" cap="none" normalizeH="0" baseline="0" dirty="0" smtClean="0">
                <a:ln>
                  <a:noFill/>
                </a:ln>
                <a:solidFill>
                  <a:schemeClr val="tx1"/>
                </a:solidFill>
                <a:effectLst/>
                <a:latin typeface="Arial" charset="0"/>
              </a:rPr>
              <a:t>(pending formal confirmation from ESH)</a:t>
            </a:r>
            <a:r>
              <a:rPr kumimoji="0" lang="x-none" altLang="x-none" sz="1400" b="0" i="0" u="none" strike="noStrike" cap="none" normalizeH="0" baseline="0" dirty="0" smtClean="0">
                <a:ln>
                  <a:noFill/>
                </a:ln>
                <a:solidFill>
                  <a:schemeClr val="tx1"/>
                </a:solidFill>
                <a:effectLst/>
                <a:latin typeface="Arial" charset="0"/>
              </a:rPr>
              <a:t>. </a:t>
            </a:r>
          </a:p>
          <a:p>
            <a:pPr marL="285750" lvl="1" indent="-285750" defTabSz="914400" eaLnBrk="0" fontAlgn="base" hangingPunct="0">
              <a:spcBef>
                <a:spcPct val="0"/>
              </a:spcBef>
              <a:spcAft>
                <a:spcPct val="0"/>
              </a:spcAft>
              <a:buFont typeface="Arial" charset="0"/>
              <a:buChar char="•"/>
            </a:pPr>
            <a:r>
              <a:rPr kumimoji="0" lang="x-none" altLang="x-none" sz="1400" b="0" i="0" u="none" strike="noStrike" cap="none" normalizeH="0" baseline="0" dirty="0" smtClean="0">
                <a:ln>
                  <a:noFill/>
                </a:ln>
                <a:solidFill>
                  <a:schemeClr val="tx1"/>
                </a:solidFill>
                <a:effectLst/>
                <a:latin typeface="Arial" charset="0"/>
              </a:rPr>
              <a:t>an initial hot commissioning of Accelerator and Target (A&amp;T) </a:t>
            </a:r>
            <a:r>
              <a:rPr kumimoji="0" lang="en-AU" altLang="x-none" sz="1400" b="0" i="0" u="none" strike="noStrike" cap="none" normalizeH="0" baseline="0" dirty="0" smtClean="0">
                <a:ln>
                  <a:noFill/>
                </a:ln>
                <a:solidFill>
                  <a:schemeClr val="tx1"/>
                </a:solidFill>
                <a:effectLst/>
                <a:latin typeface="Arial" charset="0"/>
              </a:rPr>
              <a:t>to </a:t>
            </a:r>
            <a:r>
              <a:rPr kumimoji="0" lang="x-none" altLang="x-none" sz="1400" b="0" i="0" u="none" strike="noStrike" cap="none" normalizeH="0" baseline="0" dirty="0" smtClean="0">
                <a:ln>
                  <a:noFill/>
                </a:ln>
                <a:solidFill>
                  <a:schemeClr val="tx1"/>
                </a:solidFill>
                <a:effectLst/>
                <a:latin typeface="Arial" charset="0"/>
              </a:rPr>
              <a:t>establish reliable beam on target at design frequency and pulse width.</a:t>
            </a:r>
          </a:p>
          <a:p>
            <a:pPr marL="171450" indent="-171450" defTabSz="914400" eaLnBrk="0" fontAlgn="base" hangingPunct="0">
              <a:spcBef>
                <a:spcPct val="0"/>
              </a:spcBef>
              <a:spcAft>
                <a:spcPct val="0"/>
              </a:spcAft>
              <a:buFont typeface="Arial" charset="0"/>
              <a:buChar char="•"/>
            </a:pPr>
            <a:r>
              <a:rPr kumimoji="0" lang="x-none" altLang="x-none" sz="1200" b="0" i="0" u="none" strike="noStrike" cap="none" normalizeH="0" baseline="0" dirty="0" smtClean="0">
                <a:ln>
                  <a:noFill/>
                </a:ln>
                <a:solidFill>
                  <a:schemeClr val="tx1"/>
                </a:solidFill>
                <a:effectLst/>
                <a:latin typeface="Arial" charset="0"/>
              </a:rPr>
              <a:t>In 2021, commissioning of the first (4-5) neutron instruments is to be conducted at low power, where possible, in order to minimize activation of in-bunker components of the neutron instruments. In the current plan, the duration of this initial commissioning period is 10-12 weeks.</a:t>
            </a:r>
          </a:p>
          <a:p>
            <a:pPr marL="171450" indent="-171450" defTabSz="914400" eaLnBrk="0" fontAlgn="base" hangingPunct="0">
              <a:spcBef>
                <a:spcPct val="0"/>
              </a:spcBef>
              <a:spcAft>
                <a:spcPct val="0"/>
              </a:spcAft>
              <a:buFont typeface="Arial" charset="0"/>
              <a:buChar char="•"/>
            </a:pPr>
            <a:r>
              <a:rPr kumimoji="0" lang="x-none" altLang="x-none" sz="1200" b="0" i="0" u="none" strike="noStrike" cap="none" normalizeH="0" baseline="0" dirty="0" smtClean="0">
                <a:ln>
                  <a:noFill/>
                </a:ln>
                <a:solidFill>
                  <a:schemeClr val="tx1"/>
                </a:solidFill>
                <a:effectLst/>
                <a:latin typeface="Arial" charset="0"/>
              </a:rPr>
              <a:t>Over 2022 and 2023 beam power and availability will increase, as the first 8 or more neutron instruments start hot commissioning, with a goal of reaching 2 MW source power by the start of the user program and maintaining that level until 2026.</a:t>
            </a:r>
          </a:p>
          <a:p>
            <a:pPr marL="171450" indent="-171450" defTabSz="914400" eaLnBrk="0" fontAlgn="base" hangingPunct="0">
              <a:spcBef>
                <a:spcPct val="0"/>
              </a:spcBef>
              <a:spcAft>
                <a:spcPct val="0"/>
              </a:spcAft>
              <a:buFont typeface="Arial" charset="0"/>
              <a:buChar char="•"/>
            </a:pPr>
            <a:r>
              <a:rPr kumimoji="0" lang="x-none" altLang="x-none" sz="1200" b="0" i="0" u="none" strike="noStrike" cap="none" normalizeH="0" baseline="0" dirty="0" smtClean="0">
                <a:ln>
                  <a:noFill/>
                </a:ln>
                <a:solidFill>
                  <a:schemeClr val="tx1"/>
                </a:solidFill>
                <a:effectLst/>
                <a:latin typeface="Arial" charset="0"/>
              </a:rPr>
              <a:t>Commencement of hot commissioning for the first 8 neutron instruments (TG5 in Table 1) is closely aligned with the schedules presented by those instrument build teams at TG2. This order matches well with the NSS “Early Science Success” strategy, and distributes responsibility for delivery widely among our experienced In-Kind partners. Changes to this order will be made if necessary to mitigate effects of delays to individual neutron instrument projects.  </a:t>
            </a:r>
          </a:p>
          <a:p>
            <a:pPr marL="171450" indent="-171450" defTabSz="914400" eaLnBrk="0" fontAlgn="base" hangingPunct="0">
              <a:spcBef>
                <a:spcPct val="0"/>
              </a:spcBef>
              <a:spcAft>
                <a:spcPct val="0"/>
              </a:spcAft>
              <a:buFont typeface="Arial" charset="0"/>
              <a:buChar char="•"/>
            </a:pPr>
            <a:r>
              <a:rPr kumimoji="0" lang="x-none" altLang="x-none" sz="1200" b="0" i="0" u="none" strike="noStrike" cap="none" normalizeH="0" baseline="0" dirty="0" smtClean="0">
                <a:ln>
                  <a:noFill/>
                </a:ln>
                <a:solidFill>
                  <a:schemeClr val="tx1"/>
                </a:solidFill>
                <a:effectLst/>
                <a:latin typeface="Arial" charset="0"/>
              </a:rPr>
              <a:t>TG5 dates for neutron instruments 9-15 will be delayed to concentrate on-site resources for installation and commissioning (both cold commission and hot commissioning) on the first eight instruments to facilitate early science success for those instruments. This is discussed further below and illustrated in the NSS Installation and Commissioning schedule </a:t>
            </a:r>
            <a:r>
              <a:rPr kumimoji="0" lang="x-none" altLang="x-none" sz="1200" b="0" i="1" u="none" strike="noStrike" cap="none" normalizeH="0" baseline="0" dirty="0" smtClean="0">
                <a:ln>
                  <a:noFill/>
                </a:ln>
                <a:solidFill>
                  <a:schemeClr val="tx1"/>
                </a:solidFill>
                <a:effectLst/>
                <a:latin typeface="Arial" charset="0"/>
              </a:rPr>
              <a:t>(Fig. 3)</a:t>
            </a:r>
            <a:r>
              <a:rPr kumimoji="0" lang="x-none" altLang="x-none" sz="1200" b="0" i="0" u="none" strike="noStrike" cap="none" normalizeH="0" baseline="0" dirty="0" smtClean="0">
                <a:ln>
                  <a:noFill/>
                </a:ln>
                <a:solidFill>
                  <a:schemeClr val="tx1"/>
                </a:solidFill>
                <a:effectLst/>
                <a:latin typeface="Arial" charset="0"/>
              </a:rPr>
              <a:t>.</a:t>
            </a:r>
          </a:p>
          <a:p>
            <a:pPr marL="171450" indent="-171450" defTabSz="914400" eaLnBrk="0" fontAlgn="base" hangingPunct="0">
              <a:spcBef>
                <a:spcPct val="0"/>
              </a:spcBef>
              <a:spcAft>
                <a:spcPct val="0"/>
              </a:spcAft>
              <a:buFont typeface="Arial" charset="0"/>
              <a:buChar char="•"/>
            </a:pPr>
            <a:r>
              <a:rPr kumimoji="0" lang="x-none" altLang="x-none" sz="1200" b="0" i="0" u="none" strike="noStrike" cap="none" normalizeH="0" baseline="0" dirty="0" smtClean="0">
                <a:ln>
                  <a:noFill/>
                </a:ln>
                <a:solidFill>
                  <a:schemeClr val="tx1"/>
                </a:solidFill>
                <a:effectLst/>
                <a:latin typeface="Arial" charset="0"/>
              </a:rPr>
              <a:t>TG3 dates refer to “final” approval of detailed design, when the integrated design of all major components is judged to be complete, and beyond which no further approval from NSS management is required for manufacturing. At this point in time these TG3 dates are not fixed, but NSS management plans for this to occur in staged manner. “Early procurement” approval dates for in-monolith optics and other critical path procurements (such as in-bunker components for the first instruments) are not shown in the figure</a:t>
            </a:r>
            <a:endParaRPr lang="en-US" dirty="0"/>
          </a:p>
        </p:txBody>
      </p:sp>
      <p:sp>
        <p:nvSpPr>
          <p:cNvPr id="4" name="Slide Number Placeholder 3"/>
          <p:cNvSpPr>
            <a:spLocks noGrp="1"/>
          </p:cNvSpPr>
          <p:nvPr>
            <p:ph type="sldNum" sz="quarter" idx="10"/>
          </p:nvPr>
        </p:nvSpPr>
        <p:spPr>
          <a:xfrm>
            <a:off x="3848645" y="9433106"/>
            <a:ext cx="2944283" cy="496570"/>
          </a:xfrm>
          <a:prstGeom prst="rect">
            <a:avLst/>
          </a:prstGeom>
        </p:spPr>
        <p:txBody>
          <a:bodyPr/>
          <a:lstStyle/>
          <a:p>
            <a:fld id="{161A53A7-64CD-4D0E-AAE8-1AC9C79D7085}" type="slidenum">
              <a:rPr lang="sv-SE" smtClean="0">
                <a:solidFill>
                  <a:prstClr val="black"/>
                </a:solidFill>
                <a:latin typeface="Calibri"/>
              </a:rPr>
              <a:pPr/>
              <a:t>45</a:t>
            </a:fld>
            <a:endParaRPr lang="sv-SE" dirty="0">
              <a:solidFill>
                <a:prstClr val="black"/>
              </a:solidFill>
              <a:latin typeface="Calibri"/>
            </a:endParaRPr>
          </a:p>
        </p:txBody>
      </p:sp>
    </p:spTree>
    <p:extLst>
      <p:ext uri="{BB962C8B-B14F-4D97-AF65-F5344CB8AC3E}">
        <p14:creationId xmlns:p14="http://schemas.microsoft.com/office/powerpoint/2010/main" val="5868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2018-01-18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85763" y="0"/>
            <a:ext cx="8758237" cy="2644775"/>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defTabSz="914400" fontAlgn="base">
              <a:spcBef>
                <a:spcPct val="0"/>
              </a:spcBef>
              <a:spcAft>
                <a:spcPct val="0"/>
              </a:spcAft>
            </a:pPr>
            <a:endParaRPr lang="de-DE">
              <a:solidFill>
                <a:srgbClr val="000000"/>
              </a:solidFill>
            </a:endParaRPr>
          </a:p>
        </p:txBody>
      </p:sp>
      <p:sp>
        <p:nvSpPr>
          <p:cNvPr id="125955" name="Line 3"/>
          <p:cNvSpPr>
            <a:spLocks noChangeShapeType="1"/>
          </p:cNvSpPr>
          <p:nvPr/>
        </p:nvSpPr>
        <p:spPr bwMode="gray">
          <a:xfrm flipH="1">
            <a:off x="323850" y="703263"/>
            <a:ext cx="882015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e-DE">
              <a:solidFill>
                <a:srgbClr val="000000"/>
              </a:solidFill>
            </a:endParaRPr>
          </a:p>
        </p:txBody>
      </p:sp>
      <p:sp>
        <p:nvSpPr>
          <p:cNvPr id="125956" name="Rectangle 4"/>
          <p:cNvSpPr>
            <a:spLocks noChangeArrowheads="1"/>
          </p:cNvSpPr>
          <p:nvPr/>
        </p:nvSpPr>
        <p:spPr bwMode="gray">
          <a:xfrm>
            <a:off x="509588" y="654050"/>
            <a:ext cx="3384550" cy="96838"/>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e-DE">
              <a:solidFill>
                <a:srgbClr val="000000"/>
              </a:solidFill>
            </a:endParaRPr>
          </a:p>
        </p:txBody>
      </p:sp>
      <p:grpSp>
        <p:nvGrpSpPr>
          <p:cNvPr id="125957" name="Group 5"/>
          <p:cNvGrpSpPr>
            <a:grpSpLocks/>
          </p:cNvGrpSpPr>
          <p:nvPr/>
        </p:nvGrpSpPr>
        <p:grpSpPr bwMode="auto">
          <a:xfrm>
            <a:off x="-1588" y="-12700"/>
            <a:ext cx="9144001" cy="5715000"/>
            <a:chOff x="0" y="0"/>
            <a:chExt cx="6736" cy="3969"/>
          </a:xfrm>
        </p:grpSpPr>
        <p:pic>
          <p:nvPicPr>
            <p:cNvPr id="125958"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5959" name="Object 7"/>
            <p:cNvGraphicFramePr>
              <a:graphicFrameLocks noChangeAspect="1"/>
            </p:cNvGraphicFramePr>
            <p:nvPr userDrawn="1"/>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2234" name="Image" r:id="rId4" imgW="520635" imgH="8749206" progId="Photoshop.Image.11">
                    <p:embed/>
                  </p:oleObj>
                </mc:Choice>
                <mc:Fallback>
                  <p:oleObj name="Image" r:id="rId4" imgW="520635" imgH="8749206"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25960" name="Rectangle 8"/>
          <p:cNvSpPr>
            <a:spLocks noGrp="1" noChangeArrowheads="1"/>
          </p:cNvSpPr>
          <p:nvPr>
            <p:ph type="ctrTitle"/>
          </p:nvPr>
        </p:nvSpPr>
        <p:spPr>
          <a:xfrm>
            <a:off x="515938" y="163513"/>
            <a:ext cx="8435975" cy="457200"/>
          </a:xfrm>
        </p:spPr>
        <p:txBody>
          <a:bodyPr/>
          <a:lstStyle>
            <a:lvl1pPr>
              <a:defRPr/>
            </a:lvl1pPr>
          </a:lstStyle>
          <a:p>
            <a:pPr lvl="0"/>
            <a:r>
              <a:rPr lang="de-DE" noProof="0" smtClean="0"/>
              <a:t>Titelmasterformat durch Klicken bearbeiten</a:t>
            </a:r>
          </a:p>
        </p:txBody>
      </p:sp>
      <p:sp>
        <p:nvSpPr>
          <p:cNvPr id="125961" name="Rectangle 9"/>
          <p:cNvSpPr>
            <a:spLocks noGrp="1" noChangeArrowheads="1"/>
          </p:cNvSpPr>
          <p:nvPr>
            <p:ph type="subTitle" idx="1"/>
          </p:nvPr>
        </p:nvSpPr>
        <p:spPr>
          <a:xfrm>
            <a:off x="515938" y="814388"/>
            <a:ext cx="8435975" cy="833437"/>
          </a:xfrm>
        </p:spPr>
        <p:txBody>
          <a:bodyPr anchor="b"/>
          <a:lstStyle>
            <a:lvl1pPr>
              <a:lnSpc>
                <a:spcPct val="100000"/>
              </a:lnSpc>
              <a:defRPr sz="2600"/>
            </a:lvl1pPr>
          </a:lstStyle>
          <a:p>
            <a:pPr lvl="0"/>
            <a:r>
              <a:rPr lang="de-DE" noProof="0" smtClean="0"/>
              <a:t>Formatvorlage des Untertitelmasters durch Klicken bearbeiten</a:t>
            </a:r>
          </a:p>
        </p:txBody>
      </p:sp>
      <p:pic>
        <p:nvPicPr>
          <p:cNvPr id="125962" name="Picture 10" descr="GEMS-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5763" y="5937250"/>
            <a:ext cx="1539875" cy="650875"/>
          </a:xfrm>
          <a:prstGeom prst="rect">
            <a:avLst/>
          </a:prstGeom>
          <a:noFill/>
          <a:extLst>
            <a:ext uri="{909E8E84-426E-40DD-AFC4-6F175D3DCCD1}">
              <a14:hiddenFill xmlns:a14="http://schemas.microsoft.com/office/drawing/2010/main">
                <a:solidFill>
                  <a:srgbClr val="FFFFFF"/>
                </a:solidFill>
              </a14:hiddenFill>
            </a:ext>
          </a:extLst>
        </p:spPr>
      </p:pic>
      <p:pic>
        <p:nvPicPr>
          <p:cNvPr id="125963" name="Picture 11" descr="HZG_RGB_mitZusatz in E_300dpi"/>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665913" y="5959475"/>
            <a:ext cx="2230437" cy="60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77A2E428-B3C2-4240-9A9E-303ECACFAFFD}" type="slidenum">
              <a:rPr lang="de-DE">
                <a:solidFill>
                  <a:srgbClr val="000000"/>
                </a:solidFill>
              </a:rPr>
              <a:pPr/>
              <a:t>‹#›</a:t>
            </a:fld>
            <a:endParaRPr lang="de-DE">
              <a:solidFill>
                <a:srgbClr val="000000"/>
              </a:solidFill>
            </a:endParaRPr>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fld id="{3383C7FE-88CC-4475-9039-906D13E2FD7C}" type="slidenum">
              <a:rPr lang="de-DE">
                <a:solidFill>
                  <a:srgbClr val="000000"/>
                </a:solidFill>
              </a:rPr>
              <a:pPr/>
              <a:t>‹#›</a:t>
            </a:fld>
            <a:endParaRPr lang="de-DE">
              <a:solidFill>
                <a:srgbClr val="000000"/>
              </a:solidFill>
            </a:endParaRPr>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063625" y="1346200"/>
            <a:ext cx="3786188"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02213" y="1346200"/>
            <a:ext cx="3787775"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fld id="{3E685D76-4915-407F-B35A-BEBC3EC8981A}"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fld id="{B6144CDB-204B-443C-8E68-3A032BF54CA9}"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fld id="{6045775C-7295-4D28-BDCC-EE1EDE32F3BE}" type="slidenum">
              <a:rPr lang="de-DE">
                <a:solidFill>
                  <a:srgbClr val="000000"/>
                </a:solidFill>
              </a:rPr>
              <a:pPr/>
              <a:t>‹#›</a:t>
            </a:fld>
            <a:endParaRPr lang="de-DE">
              <a:solidFill>
                <a:srgbClr val="000000"/>
              </a:solidFill>
            </a:endParaRPr>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fld id="{96F6B160-5D6A-4FB2-9BD9-F83F74DFCB80}"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C3673688-F3A7-4B70-B865-F88B5BEFC868}"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62AE2BC7-DFD1-4D4E-AE7C-D3F856247DC1}"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t>2018-01-18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4489BCD5-728D-48DA-96D6-B391871A2A0A}"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9588" y="358775"/>
            <a:ext cx="1930400" cy="56499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063625" y="358775"/>
            <a:ext cx="5643563" cy="564991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6B5F1DEE-8B7C-4AEE-8E4F-ACE3DB0E90F9}"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679575" y="358775"/>
            <a:ext cx="5108575" cy="508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063625" y="1346200"/>
            <a:ext cx="3786188" cy="46624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002213" y="1346200"/>
            <a:ext cx="3787775" cy="22542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002213" y="3752850"/>
            <a:ext cx="3787775" cy="22558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0"/>
          </p:nvPr>
        </p:nvSpPr>
        <p:spPr>
          <a:xfrm>
            <a:off x="8143875" y="6275388"/>
            <a:ext cx="646113" cy="354012"/>
          </a:xfrm>
        </p:spPr>
        <p:txBody>
          <a:bodyPr/>
          <a:lstStyle>
            <a:lvl1pPr>
              <a:defRPr/>
            </a:lvl1pPr>
          </a:lstStyle>
          <a:p>
            <a:fld id="{E58E154A-FEDE-48C0-8A77-8B09FDF4D3D4}"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063625" y="358775"/>
            <a:ext cx="7726363" cy="56499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8143875" y="6275388"/>
            <a:ext cx="646113" cy="354012"/>
          </a:xfrm>
        </p:spPr>
        <p:txBody>
          <a:bodyPr/>
          <a:lstStyle>
            <a:lvl1pPr>
              <a:defRPr/>
            </a:lvl1pPr>
          </a:lstStyle>
          <a:p>
            <a:fld id="{804C9C38-3665-4297-A7AD-32CA3F2F0AB2}" type="slidenum">
              <a:rPr lang="de-DE">
                <a:solidFill>
                  <a:srgbClr val="000000"/>
                </a:solidFill>
              </a:rPr>
              <a:pPr/>
              <a:t>‹#›</a:t>
            </a:fld>
            <a:endParaRPr lang="de-DE">
              <a:solidFill>
                <a:srgbClr val="000000"/>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lvl1pPr>
              <a:defRPr>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7623E64A-D540-46E5-A28C-C8DD09F3E5E6}"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solidFill>
                  <a:srgbClr val="0070C0"/>
                </a:solidFill>
              </a:defRPr>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2018-01-18</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9"/>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2018-01-18</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lvl1pPr>
              <a:defRPr>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7623E64A-D540-46E5-A28C-C8DD09F3E5E6}"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solidFill>
                  <a:srgbClr val="0070C0"/>
                </a:solidFill>
              </a:defRPr>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2BBAD2CF-39E8-478F-92F3-BB99612921F3}"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solidFill>
                  <a:srgbClr val="0070C0"/>
                </a:solidFill>
              </a:defRPr>
            </a:lvl1pPr>
          </a:lstStyle>
          <a:p>
            <a:r>
              <a:rPr lang="en-US" dirty="0" smtClean="0"/>
              <a:t>Click to edit Master title style</a:t>
            </a:r>
            <a:endParaRPr lang="en-GB"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theme" Target="../theme/theme3.xml"/><Relationship Id="rId15" Type="http://schemas.openxmlformats.org/officeDocument/2006/relationships/image" Target="../media/image2.jpeg"/><Relationship Id="rId16" Type="http://schemas.openxmlformats.org/officeDocument/2006/relationships/image" Target="../media/image3.png"/><Relationship Id="rId17" Type="http://schemas.openxmlformats.org/officeDocument/2006/relationships/image" Target="../media/image4.wmf"/><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fld id="{7103233B-D569-4A6E-878F-CDE152514C47}" type="datetime1">
              <a:rPr lang="sv-SE" smtClean="0"/>
              <a:t>2018-01-18</a:t>
            </a:fld>
            <a:endParaRPr lang="sv-SE"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endParaRPr lang="en-GB" altLang="en-US" dirty="0"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srgbClr val="000000">
                  <a:tint val="75000"/>
                </a:srgbClr>
              </a:solidFill>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BAD2CF-39E8-478F-92F3-BB99612921F3}" type="slidenum">
              <a:rPr lang="en-GB" smtClean="0">
                <a:solidFill>
                  <a:srgbClr val="000000">
                    <a:tint val="75000"/>
                  </a:srgbClr>
                </a:solidFill>
              </a:rPr>
              <a:pPr defTabSz="914400"/>
              <a:t>‹#›</a:t>
            </a:fld>
            <a:endParaRPr lang="en-GB">
              <a:solidFill>
                <a:srgbClr val="000000">
                  <a:tint val="75000"/>
                </a:srgbClr>
              </a:solidFill>
            </a:endParaRPr>
          </a:p>
        </p:txBody>
      </p:sp>
    </p:spTree>
    <p:extLst>
      <p:ext uri="{BB962C8B-B14F-4D97-AF65-F5344CB8AC3E}">
        <p14:creationId xmlns:p14="http://schemas.microsoft.com/office/powerpoint/2010/main" val="203497729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txStyles>
    <p:titleStyle>
      <a:lvl1pPr algn="ctr" rtl="0" eaLnBrk="1" fontAlgn="base" hangingPunct="1">
        <a:spcBef>
          <a:spcPct val="0"/>
        </a:spcBef>
        <a:spcAft>
          <a:spcPct val="0"/>
        </a:spcAft>
        <a:defRPr sz="4400" b="1">
          <a:solidFill>
            <a:srgbClr val="0070C0"/>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gray">
          <a:xfrm>
            <a:off x="1679575" y="358775"/>
            <a:ext cx="51085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smtClean="0"/>
              <a:t>Titelmasterformat Klicken bearbeiten</a:t>
            </a:r>
          </a:p>
        </p:txBody>
      </p:sp>
      <p:sp>
        <p:nvSpPr>
          <p:cNvPr id="124931" name="Rectangle 3"/>
          <p:cNvSpPr>
            <a:spLocks noGrp="1" noChangeArrowheads="1"/>
          </p:cNvSpPr>
          <p:nvPr>
            <p:ph type="body" idx="1"/>
          </p:nvPr>
        </p:nvSpPr>
        <p:spPr bwMode="gray">
          <a:xfrm>
            <a:off x="1063625" y="1346200"/>
            <a:ext cx="7726363"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24932" name="Rectangle 4"/>
          <p:cNvSpPr>
            <a:spLocks noGrp="1" noChangeArrowheads="1"/>
          </p:cNvSpPr>
          <p:nvPr>
            <p:ph type="sldNum" sz="quarter" idx="4"/>
          </p:nvPr>
        </p:nvSpPr>
        <p:spPr bwMode="gray">
          <a:xfrm>
            <a:off x="8143875" y="6275388"/>
            <a:ext cx="646113"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a:cs typeface="+mn-cs"/>
              </a:defRPr>
            </a:lvl1pPr>
          </a:lstStyle>
          <a:p>
            <a:pPr defTabSz="914400" fontAlgn="base">
              <a:spcBef>
                <a:spcPct val="0"/>
              </a:spcBef>
              <a:spcAft>
                <a:spcPct val="0"/>
              </a:spcAft>
            </a:pPr>
            <a:fld id="{B292D282-9408-4372-ABC6-40F97FC8CAC9}" type="slidenum">
              <a:rPr lang="de-DE">
                <a:solidFill>
                  <a:srgbClr val="000000"/>
                </a:solidFill>
              </a:rPr>
              <a:pPr defTabSz="914400" fontAlgn="base">
                <a:spcBef>
                  <a:spcPct val="0"/>
                </a:spcBef>
                <a:spcAft>
                  <a:spcPct val="0"/>
                </a:spcAft>
              </a:pPr>
              <a:t>‹#›</a:t>
            </a:fld>
            <a:endParaRPr lang="de-DE">
              <a:solidFill>
                <a:srgbClr val="000000"/>
              </a:solidFill>
            </a:endParaRPr>
          </a:p>
        </p:txBody>
      </p:sp>
      <p:sp>
        <p:nvSpPr>
          <p:cNvPr id="124933" name="Line 5"/>
          <p:cNvSpPr>
            <a:spLocks noChangeShapeType="1"/>
          </p:cNvSpPr>
          <p:nvPr userDrawn="1"/>
        </p:nvSpPr>
        <p:spPr bwMode="gray">
          <a:xfrm flipH="1">
            <a:off x="0" y="1045009"/>
            <a:ext cx="9144000" cy="7727"/>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e-DE">
              <a:solidFill>
                <a:srgbClr val="000000"/>
              </a:solidFill>
            </a:endParaRPr>
          </a:p>
        </p:txBody>
      </p:sp>
      <p:sp>
        <p:nvSpPr>
          <p:cNvPr id="124936" name="Line 8"/>
          <p:cNvSpPr>
            <a:spLocks noChangeShapeType="1"/>
          </p:cNvSpPr>
          <p:nvPr userDrawn="1"/>
        </p:nvSpPr>
        <p:spPr bwMode="gray">
          <a:xfrm flipH="1">
            <a:off x="385763" y="6694488"/>
            <a:ext cx="8434387"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e-DE">
              <a:solidFill>
                <a:srgbClr val="000000"/>
              </a:solidFill>
            </a:endParaRPr>
          </a:p>
        </p:txBody>
      </p:sp>
      <p:pic>
        <p:nvPicPr>
          <p:cNvPr id="11" name="Picture 18" descr="HZG_RGB_mitZusatz in E_300dpi"/>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92280" y="39550"/>
            <a:ext cx="1944216" cy="49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GEMS-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470207" y="548680"/>
            <a:ext cx="1134241" cy="45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7071" y="37071"/>
            <a:ext cx="507436" cy="959879"/>
          </a:xfrm>
          <a:prstGeom prst="rect">
            <a:avLst/>
          </a:prstGeom>
          <a:noFill/>
          <a:effectLst/>
        </p:spPr>
      </p:pic>
    </p:spTree>
    <p:extLst>
      <p:ext uri="{BB962C8B-B14F-4D97-AF65-F5344CB8AC3E}">
        <p14:creationId xmlns:p14="http://schemas.microsoft.com/office/powerpoint/2010/main" val="9020997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iming>
    <p:tnLst>
      <p:par>
        <p:cTn id="1" dur="indefinite" restart="never" nodeType="tmRoot"/>
      </p:par>
    </p:tnLst>
  </p:timing>
  <p:txStyles>
    <p:titleStyle>
      <a:lvl1pPr algn="l" rtl="0" fontAlgn="base">
        <a:spcBef>
          <a:spcPct val="0"/>
        </a:spcBef>
        <a:spcAft>
          <a:spcPct val="0"/>
        </a:spcAft>
        <a:defRPr sz="2100">
          <a:solidFill>
            <a:schemeClr val="tx1"/>
          </a:solidFill>
          <a:latin typeface="+mj-lt"/>
          <a:ea typeface="+mj-ea"/>
          <a:cs typeface="+mj-cs"/>
        </a:defRPr>
      </a:lvl1pPr>
      <a:lvl2pPr algn="l" rtl="0" fontAlgn="base">
        <a:spcBef>
          <a:spcPct val="0"/>
        </a:spcBef>
        <a:spcAft>
          <a:spcPct val="0"/>
        </a:spcAft>
        <a:defRPr sz="2100">
          <a:solidFill>
            <a:schemeClr val="tx1"/>
          </a:solidFill>
          <a:latin typeface="Arial" charset="0"/>
          <a:cs typeface="Arial" charset="0"/>
        </a:defRPr>
      </a:lvl2pPr>
      <a:lvl3pPr algn="l" rtl="0" fontAlgn="base">
        <a:spcBef>
          <a:spcPct val="0"/>
        </a:spcBef>
        <a:spcAft>
          <a:spcPct val="0"/>
        </a:spcAft>
        <a:defRPr sz="2100">
          <a:solidFill>
            <a:schemeClr val="tx1"/>
          </a:solidFill>
          <a:latin typeface="Arial" charset="0"/>
          <a:cs typeface="Arial" charset="0"/>
        </a:defRPr>
      </a:lvl3pPr>
      <a:lvl4pPr algn="l" rtl="0" fontAlgn="base">
        <a:spcBef>
          <a:spcPct val="0"/>
        </a:spcBef>
        <a:spcAft>
          <a:spcPct val="0"/>
        </a:spcAft>
        <a:defRPr sz="2100">
          <a:solidFill>
            <a:schemeClr val="tx1"/>
          </a:solidFill>
          <a:latin typeface="Arial" charset="0"/>
          <a:cs typeface="Arial" charset="0"/>
        </a:defRPr>
      </a:lvl4pPr>
      <a:lvl5pPr algn="l" rtl="0" fontAlgn="base">
        <a:spcBef>
          <a:spcPct val="0"/>
        </a:spcBef>
        <a:spcAft>
          <a:spcPct val="0"/>
        </a:spcAft>
        <a:defRPr sz="2100">
          <a:solidFill>
            <a:schemeClr val="tx1"/>
          </a:solidFill>
          <a:latin typeface="Arial" charset="0"/>
          <a:cs typeface="Arial" charset="0"/>
        </a:defRPr>
      </a:lvl5pPr>
      <a:lvl6pPr marL="457200" algn="l" rtl="0" fontAlgn="base">
        <a:spcBef>
          <a:spcPct val="0"/>
        </a:spcBef>
        <a:spcAft>
          <a:spcPct val="0"/>
        </a:spcAft>
        <a:defRPr sz="2100">
          <a:solidFill>
            <a:schemeClr val="tx1"/>
          </a:solidFill>
          <a:latin typeface="Arial" charset="0"/>
          <a:cs typeface="Arial" charset="0"/>
        </a:defRPr>
      </a:lvl6pPr>
      <a:lvl7pPr marL="914400" algn="l" rtl="0" fontAlgn="base">
        <a:spcBef>
          <a:spcPct val="0"/>
        </a:spcBef>
        <a:spcAft>
          <a:spcPct val="0"/>
        </a:spcAft>
        <a:defRPr sz="2100">
          <a:solidFill>
            <a:schemeClr val="tx1"/>
          </a:solidFill>
          <a:latin typeface="Arial" charset="0"/>
          <a:cs typeface="Arial" charset="0"/>
        </a:defRPr>
      </a:lvl7pPr>
      <a:lvl8pPr marL="1371600" algn="l" rtl="0" fontAlgn="base">
        <a:spcBef>
          <a:spcPct val="0"/>
        </a:spcBef>
        <a:spcAft>
          <a:spcPct val="0"/>
        </a:spcAft>
        <a:defRPr sz="2100">
          <a:solidFill>
            <a:schemeClr val="tx1"/>
          </a:solidFill>
          <a:latin typeface="Arial" charset="0"/>
          <a:cs typeface="Arial" charset="0"/>
        </a:defRPr>
      </a:lvl8pPr>
      <a:lvl9pPr marL="1828800" algn="l" rtl="0" fontAlgn="base">
        <a:spcBef>
          <a:spcPct val="0"/>
        </a:spcBef>
        <a:spcAft>
          <a:spcPct val="0"/>
        </a:spcAft>
        <a:defRPr sz="2100">
          <a:solidFill>
            <a:schemeClr val="tx1"/>
          </a:solidFill>
          <a:latin typeface="Arial" charset="0"/>
          <a:cs typeface="Arial" charset="0"/>
        </a:defRPr>
      </a:lvl9pPr>
    </p:titleStyle>
    <p:bodyStyle>
      <a:lvl1pPr algn="l" rtl="0" fontAlgn="base">
        <a:lnSpc>
          <a:spcPct val="120000"/>
        </a:lnSpc>
        <a:spcBef>
          <a:spcPct val="0"/>
        </a:spcBef>
        <a:spcAft>
          <a:spcPct val="0"/>
        </a:spcAft>
        <a:tabLst>
          <a:tab pos="393700" algn="l"/>
          <a:tab pos="787400" algn="l"/>
          <a:tab pos="1181100" algn="l"/>
          <a:tab pos="1574800" algn="l"/>
        </a:tabLst>
        <a:defRPr sz="1400">
          <a:solidFill>
            <a:schemeClr val="tx1"/>
          </a:solidFill>
          <a:latin typeface="+mn-lt"/>
          <a:ea typeface="+mn-ea"/>
          <a:cs typeface="+mn-cs"/>
        </a:defRPr>
      </a:lvl1pPr>
      <a:lvl2pPr marL="390525" indent="-388938"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2pPr>
      <a:lvl3pPr marL="7842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3pPr>
      <a:lvl4pPr marL="11779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4pPr>
      <a:lvl5pPr marL="15716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5pPr>
      <a:lvl6pPr marL="20288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6pPr>
      <a:lvl7pPr marL="24860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7pPr>
      <a:lvl8pPr marL="29432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8pPr>
      <a:lvl9pPr marL="3400425" indent="-392113" algn="l" rtl="0" fontAlgn="base">
        <a:lnSpc>
          <a:spcPct val="120000"/>
        </a:lnSpc>
        <a:spcBef>
          <a:spcPct val="0"/>
        </a:spcBef>
        <a:spcAft>
          <a:spcPct val="0"/>
        </a:spcAft>
        <a:buFont typeface="Wingdings 3" pitchFamily="18" charset="2"/>
        <a:buChar char="Ò"/>
        <a:tabLst>
          <a:tab pos="393700" algn="l"/>
          <a:tab pos="787400" algn="l"/>
          <a:tab pos="1181100" algn="l"/>
          <a:tab pos="1574800" algn="l"/>
        </a:tabLst>
        <a:defRPr sz="14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endParaRPr lang="en-GB" altLang="en-US" dirty="0"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srgbClr val="000000">
                  <a:tint val="75000"/>
                </a:srgbClr>
              </a:solidFill>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BAD2CF-39E8-478F-92F3-BB99612921F3}" type="slidenum">
              <a:rPr lang="en-GB" smtClean="0">
                <a:solidFill>
                  <a:srgbClr val="000000">
                    <a:tint val="75000"/>
                  </a:srgbClr>
                </a:solidFill>
              </a:rPr>
              <a:pPr defTabSz="914400"/>
              <a:t>‹#›</a:t>
            </a:fld>
            <a:endParaRPr lang="en-GB">
              <a:solidFill>
                <a:srgbClr val="000000">
                  <a:tint val="75000"/>
                </a:srgbClr>
              </a:solidFill>
            </a:endParaRPr>
          </a:p>
        </p:txBody>
      </p:sp>
    </p:spTree>
    <p:extLst>
      <p:ext uri="{BB962C8B-B14F-4D97-AF65-F5344CB8AC3E}">
        <p14:creationId xmlns:p14="http://schemas.microsoft.com/office/powerpoint/2010/main" val="12203605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txStyles>
    <p:titleStyle>
      <a:lvl1pPr algn="ctr" rtl="0" eaLnBrk="1" fontAlgn="base" hangingPunct="1">
        <a:spcBef>
          <a:spcPct val="0"/>
        </a:spcBef>
        <a:spcAft>
          <a:spcPct val="0"/>
        </a:spcAft>
        <a:defRPr sz="4400" b="1">
          <a:solidFill>
            <a:srgbClr val="0070C0"/>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3.ti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4.ti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5.ti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Present Status of Instruments at ESS</a:t>
            </a:r>
            <a:endParaRPr lang="en-GB" sz="4000" dirty="0"/>
          </a:p>
        </p:txBody>
      </p:sp>
      <p:sp>
        <p:nvSpPr>
          <p:cNvPr id="4" name="Rectangle 3"/>
          <p:cNvSpPr/>
          <p:nvPr/>
        </p:nvSpPr>
        <p:spPr>
          <a:xfrm>
            <a:off x="888124" y="5949281"/>
            <a:ext cx="7367752" cy="387790"/>
          </a:xfrm>
          <a:prstGeom prst="rect">
            <a:avLst/>
          </a:prstGeom>
        </p:spPr>
        <p:txBody>
          <a:bodyPr wrap="square" lIns="91432" tIns="45716" rIns="91432" bIns="45716">
            <a:spAutoFit/>
          </a:bodyPr>
          <a:lstStyle/>
          <a:p>
            <a:pPr algn="ctr">
              <a:lnSpc>
                <a:spcPct val="120000"/>
              </a:lnSpc>
            </a:pPr>
            <a:r>
              <a:rPr lang="en-US" sz="1600" dirty="0">
                <a:solidFill>
                  <a:srgbClr val="FFFFFF"/>
                </a:solidFill>
              </a:rPr>
              <a:t>Ken </a:t>
            </a:r>
            <a:r>
              <a:rPr lang="en-US" sz="1600" dirty="0" smtClean="0">
                <a:solidFill>
                  <a:srgbClr val="FFFFFF"/>
                </a:solidFill>
              </a:rPr>
              <a:t>Andersen, Neutron Instruments Division, European </a:t>
            </a:r>
            <a:r>
              <a:rPr lang="en-US" sz="1600" smtClean="0">
                <a:solidFill>
                  <a:srgbClr val="FFFFFF"/>
                </a:solidFill>
              </a:rPr>
              <a:t>Spallation Source ERIC</a:t>
            </a:r>
            <a:endParaRPr lang="en-GB" sz="1400" dirty="0">
              <a:solidFill>
                <a:srgbClr val="FFFFFF"/>
              </a:solidFill>
            </a:endParaRPr>
          </a:p>
        </p:txBody>
      </p:sp>
      <p:sp>
        <p:nvSpPr>
          <p:cNvPr id="5" name="Subtitle 4"/>
          <p:cNvSpPr>
            <a:spLocks noGrp="1"/>
          </p:cNvSpPr>
          <p:nvPr>
            <p:ph type="subTitle" idx="1"/>
          </p:nvPr>
        </p:nvSpPr>
        <p:spPr/>
        <p:txBody>
          <a:bodyPr>
            <a:normAutofit/>
          </a:bodyPr>
          <a:lstStyle/>
          <a:p>
            <a:r>
              <a:rPr lang="en-US" sz="2200" dirty="0" smtClean="0">
                <a:solidFill>
                  <a:schemeClr val="bg1"/>
                </a:solidFill>
              </a:rPr>
              <a:t>ESS-JPARC workshop, </a:t>
            </a:r>
          </a:p>
          <a:p>
            <a:r>
              <a:rPr lang="en-US" sz="2200" dirty="0" smtClean="0">
                <a:solidFill>
                  <a:schemeClr val="bg1"/>
                </a:solidFill>
              </a:rPr>
              <a:t>Lund, 19</a:t>
            </a:r>
            <a:r>
              <a:rPr lang="en-US" sz="2200" baseline="30000" dirty="0" smtClean="0">
                <a:solidFill>
                  <a:schemeClr val="bg1"/>
                </a:solidFill>
              </a:rPr>
              <a:t>th</a:t>
            </a:r>
            <a:r>
              <a:rPr lang="en-US" sz="2200" dirty="0" smtClean="0">
                <a:solidFill>
                  <a:schemeClr val="bg1"/>
                </a:solidFill>
              </a:rPr>
              <a:t> January 2018</a:t>
            </a: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pic>
        <p:nvPicPr>
          <p:cNvPr id="5" name="Picture 4" descr="timedistance_pulseshaping.pdf"/>
          <p:cNvPicPr>
            <a:picLocks noChangeAspect="1"/>
          </p:cNvPicPr>
          <p:nvPr/>
        </p:nvPicPr>
        <p:blipFill rotWithShape="1">
          <a:blip r:embed="rId2">
            <a:extLst>
              <a:ext uri="{28A0092B-C50C-407E-A947-70E740481C1C}">
                <a14:useLocalDpi xmlns:a14="http://schemas.microsoft.com/office/drawing/2010/main" val="0"/>
              </a:ext>
            </a:extLst>
          </a:blip>
          <a:srcRect t="24744" b="4364"/>
          <a:stretch/>
        </p:blipFill>
        <p:spPr>
          <a:xfrm>
            <a:off x="0" y="1971252"/>
            <a:ext cx="9144000" cy="4861762"/>
          </a:xfrm>
          <a:prstGeom prst="rect">
            <a:avLst/>
          </a:prstGeom>
        </p:spPr>
      </p:pic>
    </p:spTree>
    <p:extLst>
      <p:ext uri="{BB962C8B-B14F-4D97-AF65-F5344CB8AC3E}">
        <p14:creationId xmlns:p14="http://schemas.microsoft.com/office/powerpoint/2010/main" val="827680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pic>
        <p:nvPicPr>
          <p:cNvPr id="5" name="Picture 4" descr="timedistance_pulseshaping.pdf"/>
          <p:cNvPicPr>
            <a:picLocks noChangeAspect="1"/>
          </p:cNvPicPr>
          <p:nvPr/>
        </p:nvPicPr>
        <p:blipFill rotWithShape="1">
          <a:blip r:embed="rId2">
            <a:extLst>
              <a:ext uri="{28A0092B-C50C-407E-A947-70E740481C1C}">
                <a14:useLocalDpi xmlns:a14="http://schemas.microsoft.com/office/drawing/2010/main" val="0"/>
              </a:ext>
            </a:extLst>
          </a:blip>
          <a:srcRect t="24744" b="4364"/>
          <a:stretch/>
        </p:blipFill>
        <p:spPr>
          <a:xfrm>
            <a:off x="0" y="1971252"/>
            <a:ext cx="9144000" cy="4861762"/>
          </a:xfrm>
          <a:prstGeom prst="rect">
            <a:avLst/>
          </a:prstGeom>
        </p:spPr>
      </p:pic>
      <p:sp>
        <p:nvSpPr>
          <p:cNvPr id="3" name="TextBox 2"/>
          <p:cNvSpPr txBox="1"/>
          <p:nvPr/>
        </p:nvSpPr>
        <p:spPr>
          <a:xfrm>
            <a:off x="3129280" y="1565913"/>
            <a:ext cx="2871299" cy="461665"/>
          </a:xfrm>
          <a:prstGeom prst="rect">
            <a:avLst/>
          </a:prstGeom>
          <a:solidFill>
            <a:schemeClr val="bg1"/>
          </a:solidFill>
          <a:ln>
            <a:noFill/>
          </a:ln>
        </p:spPr>
        <p:txBody>
          <a:bodyPr wrap="none" rtlCol="0">
            <a:spAutoFit/>
          </a:bodyPr>
          <a:lstStyle/>
          <a:p>
            <a:r>
              <a:rPr lang="en-US" sz="2400" dirty="0"/>
              <a:t>T</a:t>
            </a:r>
            <a:r>
              <a:rPr lang="en-US" sz="2400" dirty="0" smtClean="0"/>
              <a:t>/𝜏 = 25 ⟹ L</a:t>
            </a:r>
            <a:r>
              <a:rPr lang="en-US" sz="2400" baseline="-25000" dirty="0" smtClean="0"/>
              <a:t>2</a:t>
            </a:r>
            <a:r>
              <a:rPr lang="en-US" sz="2400" dirty="0" smtClean="0"/>
              <a:t>/L</a:t>
            </a:r>
            <a:r>
              <a:rPr lang="en-US" sz="2400" baseline="-25000" dirty="0" smtClean="0"/>
              <a:t>1</a:t>
            </a:r>
            <a:r>
              <a:rPr lang="en-US" sz="2400" dirty="0" smtClean="0"/>
              <a:t> = 25</a:t>
            </a:r>
          </a:p>
        </p:txBody>
      </p:sp>
      <p:sp>
        <p:nvSpPr>
          <p:cNvPr id="7"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spTree>
    <p:extLst>
      <p:ext uri="{BB962C8B-B14F-4D97-AF65-F5344CB8AC3E}">
        <p14:creationId xmlns:p14="http://schemas.microsoft.com/office/powerpoint/2010/main" val="1576060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pic>
        <p:nvPicPr>
          <p:cNvPr id="5" name="Picture 4" descr="timedistance_pulseshaping.pdf"/>
          <p:cNvPicPr>
            <a:picLocks noChangeAspect="1"/>
          </p:cNvPicPr>
          <p:nvPr/>
        </p:nvPicPr>
        <p:blipFill rotWithShape="1">
          <a:blip r:embed="rId2">
            <a:extLst>
              <a:ext uri="{28A0092B-C50C-407E-A947-70E740481C1C}">
                <a14:useLocalDpi xmlns:a14="http://schemas.microsoft.com/office/drawing/2010/main" val="0"/>
              </a:ext>
            </a:extLst>
          </a:blip>
          <a:srcRect t="24744" b="4364"/>
          <a:stretch/>
        </p:blipFill>
        <p:spPr>
          <a:xfrm>
            <a:off x="0" y="1971252"/>
            <a:ext cx="9144000" cy="4861762"/>
          </a:xfrm>
          <a:prstGeom prst="rect">
            <a:avLst/>
          </a:prstGeom>
        </p:spPr>
      </p:pic>
      <p:sp>
        <p:nvSpPr>
          <p:cNvPr id="3" name="TextBox 2"/>
          <p:cNvSpPr txBox="1"/>
          <p:nvPr/>
        </p:nvSpPr>
        <p:spPr>
          <a:xfrm>
            <a:off x="3129280" y="1565913"/>
            <a:ext cx="3451586" cy="830997"/>
          </a:xfrm>
          <a:prstGeom prst="rect">
            <a:avLst/>
          </a:prstGeom>
          <a:solidFill>
            <a:schemeClr val="bg1"/>
          </a:solidFill>
          <a:ln>
            <a:solidFill>
              <a:srgbClr val="7030A0"/>
            </a:solidFill>
          </a:ln>
        </p:spPr>
        <p:txBody>
          <a:bodyPr wrap="none" rtlCol="0">
            <a:spAutoFit/>
          </a:bodyPr>
          <a:lstStyle/>
          <a:p>
            <a:r>
              <a:rPr lang="en-US" sz="2400" dirty="0"/>
              <a:t>T</a:t>
            </a:r>
            <a:r>
              <a:rPr lang="en-US" sz="2400" dirty="0" smtClean="0"/>
              <a:t>/𝜏 = 25 ⟹ L</a:t>
            </a:r>
            <a:r>
              <a:rPr lang="en-US" sz="2400" baseline="-25000" dirty="0" smtClean="0"/>
              <a:t>2</a:t>
            </a:r>
            <a:r>
              <a:rPr lang="en-US" sz="2400" dirty="0" smtClean="0"/>
              <a:t>/L</a:t>
            </a:r>
            <a:r>
              <a:rPr lang="en-US" sz="2400" baseline="-25000" dirty="0" smtClean="0"/>
              <a:t>1</a:t>
            </a:r>
            <a:r>
              <a:rPr lang="en-US" sz="2400" dirty="0" smtClean="0"/>
              <a:t> = 25</a:t>
            </a:r>
          </a:p>
          <a:p>
            <a:r>
              <a:rPr lang="en-US" sz="2400" dirty="0" smtClean="0"/>
              <a:t>L</a:t>
            </a:r>
            <a:r>
              <a:rPr lang="en-US" sz="2400" baseline="-25000" dirty="0" smtClean="0"/>
              <a:t>1</a:t>
            </a:r>
            <a:r>
              <a:rPr lang="en-US" sz="2400" dirty="0" smtClean="0"/>
              <a:t> = 6.3 m ⟹ L</a:t>
            </a:r>
            <a:r>
              <a:rPr lang="en-US" sz="2400" baseline="-25000" dirty="0" smtClean="0"/>
              <a:t>2</a:t>
            </a:r>
            <a:r>
              <a:rPr lang="en-US" sz="2400" dirty="0" smtClean="0"/>
              <a:t> = 157.5 m</a:t>
            </a:r>
            <a:endParaRPr lang="en-US" sz="2400" dirty="0"/>
          </a:p>
        </p:txBody>
      </p:sp>
      <p:sp>
        <p:nvSpPr>
          <p:cNvPr id="8"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spTree>
    <p:extLst>
      <p:ext uri="{BB962C8B-B14F-4D97-AF65-F5344CB8AC3E}">
        <p14:creationId xmlns:p14="http://schemas.microsoft.com/office/powerpoint/2010/main" val="1792193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5" name="Picture 4" descr="timedistance_pulseshaping.pdf"/>
          <p:cNvPicPr>
            <a:picLocks noChangeAspect="1"/>
          </p:cNvPicPr>
          <p:nvPr/>
        </p:nvPicPr>
        <p:blipFill rotWithShape="1">
          <a:blip r:embed="rId2">
            <a:extLst>
              <a:ext uri="{28A0092B-C50C-407E-A947-70E740481C1C}">
                <a14:useLocalDpi xmlns:a14="http://schemas.microsoft.com/office/drawing/2010/main" val="0"/>
              </a:ext>
            </a:extLst>
          </a:blip>
          <a:srcRect t="24744" b="4364"/>
          <a:stretch/>
        </p:blipFill>
        <p:spPr>
          <a:xfrm>
            <a:off x="0" y="1971252"/>
            <a:ext cx="9144000" cy="4861762"/>
          </a:xfrm>
          <a:prstGeom prst="rect">
            <a:avLst/>
          </a:prstGeom>
        </p:spPr>
      </p:pic>
      <p:sp>
        <p:nvSpPr>
          <p:cNvPr id="3" name="TextBox 2"/>
          <p:cNvSpPr txBox="1"/>
          <p:nvPr/>
        </p:nvSpPr>
        <p:spPr>
          <a:xfrm>
            <a:off x="3129280" y="1565913"/>
            <a:ext cx="3451586" cy="830997"/>
          </a:xfrm>
          <a:prstGeom prst="rect">
            <a:avLst/>
          </a:prstGeom>
          <a:solidFill>
            <a:schemeClr val="bg1"/>
          </a:solidFill>
          <a:ln>
            <a:solidFill>
              <a:srgbClr val="7030A0"/>
            </a:solidFill>
          </a:ln>
        </p:spPr>
        <p:txBody>
          <a:bodyPr wrap="none" rtlCol="0">
            <a:spAutoFit/>
          </a:bodyPr>
          <a:lstStyle/>
          <a:p>
            <a:r>
              <a:rPr lang="en-US" sz="2400" dirty="0"/>
              <a:t>T</a:t>
            </a:r>
            <a:r>
              <a:rPr lang="en-US" sz="2400" dirty="0" smtClean="0"/>
              <a:t>/𝜏 = 25 ⟹ L</a:t>
            </a:r>
            <a:r>
              <a:rPr lang="en-US" sz="2400" baseline="-25000" dirty="0" smtClean="0"/>
              <a:t>2</a:t>
            </a:r>
            <a:r>
              <a:rPr lang="en-US" sz="2400" dirty="0" smtClean="0"/>
              <a:t>/L</a:t>
            </a:r>
            <a:r>
              <a:rPr lang="en-US" sz="2400" baseline="-25000" dirty="0" smtClean="0"/>
              <a:t>1</a:t>
            </a:r>
            <a:r>
              <a:rPr lang="en-US" sz="2400" dirty="0" smtClean="0"/>
              <a:t> = 25</a:t>
            </a:r>
          </a:p>
          <a:p>
            <a:r>
              <a:rPr lang="en-US" sz="2400" dirty="0" smtClean="0"/>
              <a:t>L</a:t>
            </a:r>
            <a:r>
              <a:rPr lang="en-US" sz="2400" baseline="-25000" dirty="0" smtClean="0"/>
              <a:t>1</a:t>
            </a:r>
            <a:r>
              <a:rPr lang="en-US" sz="2400" dirty="0" smtClean="0"/>
              <a:t> = 6.3 m ⟹ L</a:t>
            </a:r>
            <a:r>
              <a:rPr lang="en-US" sz="2400" baseline="-25000" dirty="0" smtClean="0"/>
              <a:t>2</a:t>
            </a:r>
            <a:r>
              <a:rPr lang="en-US" sz="2400" dirty="0" smtClean="0"/>
              <a:t> = 157.5 m</a:t>
            </a:r>
            <a:endParaRPr lang="en-US" sz="2400" dirty="0"/>
          </a:p>
        </p:txBody>
      </p:sp>
      <p:sp>
        <p:nvSpPr>
          <p:cNvPr id="8"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sp>
        <p:nvSpPr>
          <p:cNvPr id="6" name="TextBox 5"/>
          <p:cNvSpPr txBox="1"/>
          <p:nvPr/>
        </p:nvSpPr>
        <p:spPr>
          <a:xfrm>
            <a:off x="6788523" y="1750578"/>
            <a:ext cx="1898277" cy="461665"/>
          </a:xfrm>
          <a:prstGeom prst="rect">
            <a:avLst/>
          </a:prstGeom>
          <a:noFill/>
          <a:ln>
            <a:noFill/>
          </a:ln>
        </p:spPr>
        <p:txBody>
          <a:bodyPr wrap="none" rtlCol="0">
            <a:spAutoFit/>
          </a:bodyPr>
          <a:lstStyle/>
          <a:p>
            <a:r>
              <a:rPr lang="en-US" sz="2400" smtClean="0"/>
              <a:t>⟹ </a:t>
            </a:r>
            <a:r>
              <a:rPr lang="en-US" sz="2400" dirty="0" smtClean="0">
                <a:latin typeface="Symbol" charset="2"/>
                <a:ea typeface="Symbol" charset="2"/>
                <a:cs typeface="Symbol" charset="2"/>
              </a:rPr>
              <a:t>Dl</a:t>
            </a:r>
            <a:r>
              <a:rPr lang="en-US" sz="2400" dirty="0" smtClean="0"/>
              <a:t> = </a:t>
            </a:r>
            <a:r>
              <a:rPr lang="en-US" sz="2400" smtClean="0"/>
              <a:t>1.8 </a:t>
            </a:r>
            <a:r>
              <a:rPr lang="en-US" sz="2400" dirty="0" err="1" smtClean="0"/>
              <a:t>Å</a:t>
            </a:r>
            <a:endParaRPr lang="en-US" sz="2400" dirty="0" smtClean="0"/>
          </a:p>
        </p:txBody>
      </p:sp>
    </p:spTree>
    <p:extLst>
      <p:ext uri="{BB962C8B-B14F-4D97-AF65-F5344CB8AC3E}">
        <p14:creationId xmlns:p14="http://schemas.microsoft.com/office/powerpoint/2010/main" val="1382515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sp>
        <p:nvSpPr>
          <p:cNvPr id="5"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351" y="1461871"/>
            <a:ext cx="8262449" cy="5325475"/>
          </a:xfrm>
          <a:prstGeom prst="rect">
            <a:avLst/>
          </a:prstGeom>
        </p:spPr>
      </p:pic>
      <p:sp>
        <p:nvSpPr>
          <p:cNvPr id="7" name="TextBox 6"/>
          <p:cNvSpPr txBox="1"/>
          <p:nvPr/>
        </p:nvSpPr>
        <p:spPr>
          <a:xfrm>
            <a:off x="3534030" y="2051222"/>
            <a:ext cx="725968" cy="369332"/>
          </a:xfrm>
          <a:prstGeom prst="rect">
            <a:avLst/>
          </a:prstGeom>
          <a:noFill/>
        </p:spPr>
        <p:txBody>
          <a:bodyPr wrap="none" rtlCol="0">
            <a:spAutoFit/>
          </a:bodyPr>
          <a:lstStyle/>
          <a:p>
            <a:r>
              <a:rPr lang="en-US" smtClean="0">
                <a:solidFill>
                  <a:srgbClr val="FF0000"/>
                </a:solidFill>
              </a:rPr>
              <a:t>water</a:t>
            </a:r>
            <a:endParaRPr lang="en-US">
              <a:solidFill>
                <a:srgbClr val="FF0000"/>
              </a:solidFill>
            </a:endParaRPr>
          </a:p>
        </p:txBody>
      </p:sp>
      <p:sp>
        <p:nvSpPr>
          <p:cNvPr id="8" name="TextBox 7"/>
          <p:cNvSpPr txBox="1"/>
          <p:nvPr/>
        </p:nvSpPr>
        <p:spPr>
          <a:xfrm>
            <a:off x="5045673" y="2512541"/>
            <a:ext cx="1068434" cy="369332"/>
          </a:xfrm>
          <a:prstGeom prst="rect">
            <a:avLst/>
          </a:prstGeom>
          <a:noFill/>
        </p:spPr>
        <p:txBody>
          <a:bodyPr wrap="none" rtlCol="0">
            <a:spAutoFit/>
          </a:bodyPr>
          <a:lstStyle/>
          <a:p>
            <a:r>
              <a:rPr lang="en-US" smtClean="0">
                <a:solidFill>
                  <a:srgbClr val="002060"/>
                </a:solidFill>
              </a:rPr>
              <a:t>hydrogen</a:t>
            </a:r>
            <a:endParaRPr lang="en-US">
              <a:solidFill>
                <a:srgbClr val="002060"/>
              </a:solidFill>
            </a:endParaRPr>
          </a:p>
        </p:txBody>
      </p:sp>
    </p:spTree>
    <p:extLst>
      <p:ext uri="{BB962C8B-B14F-4D97-AF65-F5344CB8AC3E}">
        <p14:creationId xmlns:p14="http://schemas.microsoft.com/office/powerpoint/2010/main" val="739372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
        <p:nvSpPr>
          <p:cNvPr id="5"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351" y="1461871"/>
            <a:ext cx="8262449" cy="5325475"/>
          </a:xfrm>
          <a:prstGeom prst="rect">
            <a:avLst/>
          </a:prstGeom>
        </p:spPr>
      </p:pic>
      <p:sp>
        <p:nvSpPr>
          <p:cNvPr id="7" name="TextBox 6"/>
          <p:cNvSpPr txBox="1"/>
          <p:nvPr/>
        </p:nvSpPr>
        <p:spPr>
          <a:xfrm>
            <a:off x="3534030" y="2051222"/>
            <a:ext cx="725968" cy="369332"/>
          </a:xfrm>
          <a:prstGeom prst="rect">
            <a:avLst/>
          </a:prstGeom>
          <a:noFill/>
        </p:spPr>
        <p:txBody>
          <a:bodyPr wrap="none" rtlCol="0">
            <a:spAutoFit/>
          </a:bodyPr>
          <a:lstStyle/>
          <a:p>
            <a:r>
              <a:rPr lang="en-US" smtClean="0">
                <a:solidFill>
                  <a:srgbClr val="FF0000"/>
                </a:solidFill>
              </a:rPr>
              <a:t>water</a:t>
            </a:r>
            <a:endParaRPr lang="en-US">
              <a:solidFill>
                <a:srgbClr val="FF0000"/>
              </a:solidFill>
            </a:endParaRPr>
          </a:p>
        </p:txBody>
      </p:sp>
      <p:sp>
        <p:nvSpPr>
          <p:cNvPr id="8" name="TextBox 7"/>
          <p:cNvSpPr txBox="1"/>
          <p:nvPr/>
        </p:nvSpPr>
        <p:spPr>
          <a:xfrm>
            <a:off x="5045673" y="2512541"/>
            <a:ext cx="1068434" cy="369332"/>
          </a:xfrm>
          <a:prstGeom prst="rect">
            <a:avLst/>
          </a:prstGeom>
          <a:noFill/>
        </p:spPr>
        <p:txBody>
          <a:bodyPr wrap="none" rtlCol="0">
            <a:spAutoFit/>
          </a:bodyPr>
          <a:lstStyle/>
          <a:p>
            <a:r>
              <a:rPr lang="en-US" smtClean="0">
                <a:solidFill>
                  <a:srgbClr val="002060"/>
                </a:solidFill>
              </a:rPr>
              <a:t>hydrogen</a:t>
            </a:r>
            <a:endParaRPr lang="en-US">
              <a:solidFill>
                <a:srgbClr val="002060"/>
              </a:solidFill>
            </a:endParaRPr>
          </a:p>
        </p:txBody>
      </p:sp>
      <p:sp>
        <p:nvSpPr>
          <p:cNvPr id="13" name="Freeform 12"/>
          <p:cNvSpPr/>
          <p:nvPr/>
        </p:nvSpPr>
        <p:spPr>
          <a:xfrm>
            <a:off x="2978944" y="2007394"/>
            <a:ext cx="950119" cy="3971925"/>
          </a:xfrm>
          <a:custGeom>
            <a:avLst/>
            <a:gdLst>
              <a:gd name="connsiteX0" fmla="*/ 0 w 950119"/>
              <a:gd name="connsiteY0" fmla="*/ 3964781 h 3971925"/>
              <a:gd name="connsiteX1" fmla="*/ 7144 w 950119"/>
              <a:gd name="connsiteY1" fmla="*/ 1857375 h 3971925"/>
              <a:gd name="connsiteX2" fmla="*/ 64294 w 950119"/>
              <a:gd name="connsiteY2" fmla="*/ 1378744 h 3971925"/>
              <a:gd name="connsiteX3" fmla="*/ 114300 w 950119"/>
              <a:gd name="connsiteY3" fmla="*/ 814387 h 3971925"/>
              <a:gd name="connsiteX4" fmla="*/ 185737 w 950119"/>
              <a:gd name="connsiteY4" fmla="*/ 392906 h 3971925"/>
              <a:gd name="connsiteX5" fmla="*/ 235744 w 950119"/>
              <a:gd name="connsiteY5" fmla="*/ 192881 h 3971925"/>
              <a:gd name="connsiteX6" fmla="*/ 285750 w 950119"/>
              <a:gd name="connsiteY6" fmla="*/ 50006 h 3971925"/>
              <a:gd name="connsiteX7" fmla="*/ 328612 w 950119"/>
              <a:gd name="connsiteY7" fmla="*/ 0 h 3971925"/>
              <a:gd name="connsiteX8" fmla="*/ 378619 w 950119"/>
              <a:gd name="connsiteY8" fmla="*/ 0 h 3971925"/>
              <a:gd name="connsiteX9" fmla="*/ 442912 w 950119"/>
              <a:gd name="connsiteY9" fmla="*/ 21431 h 3971925"/>
              <a:gd name="connsiteX10" fmla="*/ 478631 w 950119"/>
              <a:gd name="connsiteY10" fmla="*/ 142875 h 3971925"/>
              <a:gd name="connsiteX11" fmla="*/ 557212 w 950119"/>
              <a:gd name="connsiteY11" fmla="*/ 364331 h 3971925"/>
              <a:gd name="connsiteX12" fmla="*/ 671512 w 950119"/>
              <a:gd name="connsiteY12" fmla="*/ 871537 h 3971925"/>
              <a:gd name="connsiteX13" fmla="*/ 792956 w 950119"/>
              <a:gd name="connsiteY13" fmla="*/ 1293019 h 3971925"/>
              <a:gd name="connsiteX14" fmla="*/ 950119 w 950119"/>
              <a:gd name="connsiteY14" fmla="*/ 1878806 h 3971925"/>
              <a:gd name="connsiteX15" fmla="*/ 950119 w 950119"/>
              <a:gd name="connsiteY15" fmla="*/ 3971925 h 3971925"/>
              <a:gd name="connsiteX16" fmla="*/ 0 w 950119"/>
              <a:gd name="connsiteY16" fmla="*/ 3964781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0119" h="3971925">
                <a:moveTo>
                  <a:pt x="0" y="3964781"/>
                </a:moveTo>
                <a:cubicBezTo>
                  <a:pt x="2381" y="3262312"/>
                  <a:pt x="4763" y="2559844"/>
                  <a:pt x="7144" y="1857375"/>
                </a:cubicBezTo>
                <a:lnTo>
                  <a:pt x="64294" y="1378744"/>
                </a:lnTo>
                <a:lnTo>
                  <a:pt x="114300" y="814387"/>
                </a:lnTo>
                <a:lnTo>
                  <a:pt x="185737" y="392906"/>
                </a:lnTo>
                <a:lnTo>
                  <a:pt x="235744" y="192881"/>
                </a:lnTo>
                <a:lnTo>
                  <a:pt x="285750" y="50006"/>
                </a:lnTo>
                <a:lnTo>
                  <a:pt x="328612" y="0"/>
                </a:lnTo>
                <a:lnTo>
                  <a:pt x="378619" y="0"/>
                </a:lnTo>
                <a:lnTo>
                  <a:pt x="442912" y="21431"/>
                </a:lnTo>
                <a:lnTo>
                  <a:pt x="478631" y="142875"/>
                </a:lnTo>
                <a:lnTo>
                  <a:pt x="557212" y="364331"/>
                </a:lnTo>
                <a:lnTo>
                  <a:pt x="671512" y="871537"/>
                </a:lnTo>
                <a:lnTo>
                  <a:pt x="792956" y="1293019"/>
                </a:lnTo>
                <a:lnTo>
                  <a:pt x="950119" y="1878806"/>
                </a:lnTo>
                <a:lnTo>
                  <a:pt x="950119" y="3971925"/>
                </a:lnTo>
                <a:lnTo>
                  <a:pt x="0" y="396478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490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
        <p:nvSpPr>
          <p:cNvPr id="5"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351" y="1461871"/>
            <a:ext cx="8262449" cy="5325475"/>
          </a:xfrm>
          <a:prstGeom prst="rect">
            <a:avLst/>
          </a:prstGeom>
        </p:spPr>
      </p:pic>
      <p:sp>
        <p:nvSpPr>
          <p:cNvPr id="7" name="TextBox 6"/>
          <p:cNvSpPr txBox="1"/>
          <p:nvPr/>
        </p:nvSpPr>
        <p:spPr>
          <a:xfrm>
            <a:off x="3534030" y="2051222"/>
            <a:ext cx="725968" cy="369332"/>
          </a:xfrm>
          <a:prstGeom prst="rect">
            <a:avLst/>
          </a:prstGeom>
          <a:noFill/>
        </p:spPr>
        <p:txBody>
          <a:bodyPr wrap="none" rtlCol="0">
            <a:spAutoFit/>
          </a:bodyPr>
          <a:lstStyle/>
          <a:p>
            <a:r>
              <a:rPr lang="en-US" smtClean="0">
                <a:solidFill>
                  <a:srgbClr val="FF0000"/>
                </a:solidFill>
              </a:rPr>
              <a:t>water</a:t>
            </a:r>
            <a:endParaRPr lang="en-US">
              <a:solidFill>
                <a:srgbClr val="FF0000"/>
              </a:solidFill>
            </a:endParaRPr>
          </a:p>
        </p:txBody>
      </p:sp>
      <p:sp>
        <p:nvSpPr>
          <p:cNvPr id="8" name="TextBox 7"/>
          <p:cNvSpPr txBox="1"/>
          <p:nvPr/>
        </p:nvSpPr>
        <p:spPr>
          <a:xfrm>
            <a:off x="5045673" y="2512541"/>
            <a:ext cx="1068434" cy="369332"/>
          </a:xfrm>
          <a:prstGeom prst="rect">
            <a:avLst/>
          </a:prstGeom>
          <a:noFill/>
        </p:spPr>
        <p:txBody>
          <a:bodyPr wrap="none" rtlCol="0">
            <a:spAutoFit/>
          </a:bodyPr>
          <a:lstStyle/>
          <a:p>
            <a:r>
              <a:rPr lang="en-US" smtClean="0">
                <a:solidFill>
                  <a:srgbClr val="002060"/>
                </a:solidFill>
              </a:rPr>
              <a:t>hydrogen</a:t>
            </a:r>
            <a:endParaRPr lang="en-US">
              <a:solidFill>
                <a:srgbClr val="002060"/>
              </a:solidFill>
            </a:endParaRPr>
          </a:p>
        </p:txBody>
      </p:sp>
      <p:sp>
        <p:nvSpPr>
          <p:cNvPr id="14" name="Freeform 13"/>
          <p:cNvSpPr/>
          <p:nvPr/>
        </p:nvSpPr>
        <p:spPr>
          <a:xfrm>
            <a:off x="4564856" y="2486025"/>
            <a:ext cx="957263" cy="3500438"/>
          </a:xfrm>
          <a:custGeom>
            <a:avLst/>
            <a:gdLst>
              <a:gd name="connsiteX0" fmla="*/ 0 w 957263"/>
              <a:gd name="connsiteY0" fmla="*/ 3486150 h 3500438"/>
              <a:gd name="connsiteX1" fmla="*/ 14288 w 957263"/>
              <a:gd name="connsiteY1" fmla="*/ 1021556 h 3500438"/>
              <a:gd name="connsiteX2" fmla="*/ 71438 w 957263"/>
              <a:gd name="connsiteY2" fmla="*/ 692944 h 3500438"/>
              <a:gd name="connsiteX3" fmla="*/ 121444 w 957263"/>
              <a:gd name="connsiteY3" fmla="*/ 450056 h 3500438"/>
              <a:gd name="connsiteX4" fmla="*/ 178594 w 957263"/>
              <a:gd name="connsiteY4" fmla="*/ 192881 h 3500438"/>
              <a:gd name="connsiteX5" fmla="*/ 214313 w 957263"/>
              <a:gd name="connsiteY5" fmla="*/ 100013 h 3500438"/>
              <a:gd name="connsiteX6" fmla="*/ 278607 w 957263"/>
              <a:gd name="connsiteY6" fmla="*/ 0 h 3500438"/>
              <a:gd name="connsiteX7" fmla="*/ 400050 w 957263"/>
              <a:gd name="connsiteY7" fmla="*/ 100013 h 3500438"/>
              <a:gd name="connsiteX8" fmla="*/ 535782 w 957263"/>
              <a:gd name="connsiteY8" fmla="*/ 335756 h 3500438"/>
              <a:gd name="connsiteX9" fmla="*/ 621507 w 957263"/>
              <a:gd name="connsiteY9" fmla="*/ 471488 h 3500438"/>
              <a:gd name="connsiteX10" fmla="*/ 700088 w 957263"/>
              <a:gd name="connsiteY10" fmla="*/ 571500 h 3500438"/>
              <a:gd name="connsiteX11" fmla="*/ 792957 w 957263"/>
              <a:gd name="connsiteY11" fmla="*/ 721519 h 3500438"/>
              <a:gd name="connsiteX12" fmla="*/ 864394 w 957263"/>
              <a:gd name="connsiteY12" fmla="*/ 871538 h 3500438"/>
              <a:gd name="connsiteX13" fmla="*/ 950119 w 957263"/>
              <a:gd name="connsiteY13" fmla="*/ 1050131 h 3500438"/>
              <a:gd name="connsiteX14" fmla="*/ 957263 w 957263"/>
              <a:gd name="connsiteY14" fmla="*/ 3500438 h 3500438"/>
              <a:gd name="connsiteX15" fmla="*/ 0 w 957263"/>
              <a:gd name="connsiteY15" fmla="*/ 3486150 h 35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7263" h="3500438">
                <a:moveTo>
                  <a:pt x="0" y="3486150"/>
                </a:moveTo>
                <a:cubicBezTo>
                  <a:pt x="4763" y="2664619"/>
                  <a:pt x="9525" y="1843087"/>
                  <a:pt x="14288" y="1021556"/>
                </a:cubicBezTo>
                <a:lnTo>
                  <a:pt x="71438" y="692944"/>
                </a:lnTo>
                <a:lnTo>
                  <a:pt x="121444" y="450056"/>
                </a:lnTo>
                <a:lnTo>
                  <a:pt x="178594" y="192881"/>
                </a:lnTo>
                <a:lnTo>
                  <a:pt x="214313" y="100013"/>
                </a:lnTo>
                <a:lnTo>
                  <a:pt x="278607" y="0"/>
                </a:lnTo>
                <a:lnTo>
                  <a:pt x="400050" y="100013"/>
                </a:lnTo>
                <a:lnTo>
                  <a:pt x="535782" y="335756"/>
                </a:lnTo>
                <a:lnTo>
                  <a:pt x="621507" y="471488"/>
                </a:lnTo>
                <a:lnTo>
                  <a:pt x="700088" y="571500"/>
                </a:lnTo>
                <a:lnTo>
                  <a:pt x="792957" y="721519"/>
                </a:lnTo>
                <a:lnTo>
                  <a:pt x="864394" y="871538"/>
                </a:lnTo>
                <a:lnTo>
                  <a:pt x="950119" y="1050131"/>
                </a:lnTo>
                <a:cubicBezTo>
                  <a:pt x="952500" y="1866900"/>
                  <a:pt x="954882" y="2683669"/>
                  <a:pt x="957263" y="3500438"/>
                </a:cubicBezTo>
                <a:lnTo>
                  <a:pt x="0" y="348615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0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
        <p:nvSpPr>
          <p:cNvPr id="5" name="Title 1"/>
          <p:cNvSpPr>
            <a:spLocks noGrp="1"/>
          </p:cNvSpPr>
          <p:nvPr>
            <p:ph type="title"/>
          </p:nvPr>
        </p:nvSpPr>
        <p:spPr/>
        <p:txBody>
          <a:bodyPr>
            <a:normAutofit/>
          </a:bodyPr>
          <a:lstStyle/>
          <a:p>
            <a:r>
              <a:rPr lang="en-US" sz="2800" dirty="0" smtClean="0"/>
              <a:t>Impact on bandwidth </a:t>
            </a:r>
            <a:r>
              <a:rPr lang="en-US" sz="2800" smtClean="0"/>
              <a:t>of pulse-shaping chopper</a:t>
            </a:r>
            <a:endParaRPr lang="en-US" sz="2800"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351" y="1461871"/>
            <a:ext cx="8262449" cy="5325475"/>
          </a:xfrm>
          <a:prstGeom prst="rect">
            <a:avLst/>
          </a:prstGeom>
        </p:spPr>
      </p:pic>
      <p:sp>
        <p:nvSpPr>
          <p:cNvPr id="7" name="TextBox 6"/>
          <p:cNvSpPr txBox="1"/>
          <p:nvPr/>
        </p:nvSpPr>
        <p:spPr>
          <a:xfrm>
            <a:off x="3534030" y="2051222"/>
            <a:ext cx="725968" cy="369332"/>
          </a:xfrm>
          <a:prstGeom prst="rect">
            <a:avLst/>
          </a:prstGeom>
          <a:noFill/>
        </p:spPr>
        <p:txBody>
          <a:bodyPr wrap="none" rtlCol="0">
            <a:spAutoFit/>
          </a:bodyPr>
          <a:lstStyle/>
          <a:p>
            <a:r>
              <a:rPr lang="en-US" smtClean="0">
                <a:solidFill>
                  <a:srgbClr val="FF0000"/>
                </a:solidFill>
              </a:rPr>
              <a:t>water</a:t>
            </a:r>
            <a:endParaRPr lang="en-US">
              <a:solidFill>
                <a:srgbClr val="FF0000"/>
              </a:solidFill>
            </a:endParaRPr>
          </a:p>
        </p:txBody>
      </p:sp>
      <p:sp>
        <p:nvSpPr>
          <p:cNvPr id="8" name="TextBox 7"/>
          <p:cNvSpPr txBox="1"/>
          <p:nvPr/>
        </p:nvSpPr>
        <p:spPr>
          <a:xfrm>
            <a:off x="5045673" y="2512541"/>
            <a:ext cx="1068434" cy="369332"/>
          </a:xfrm>
          <a:prstGeom prst="rect">
            <a:avLst/>
          </a:prstGeom>
          <a:noFill/>
        </p:spPr>
        <p:txBody>
          <a:bodyPr wrap="none" rtlCol="0">
            <a:spAutoFit/>
          </a:bodyPr>
          <a:lstStyle/>
          <a:p>
            <a:r>
              <a:rPr lang="en-US" smtClean="0">
                <a:solidFill>
                  <a:srgbClr val="002060"/>
                </a:solidFill>
              </a:rPr>
              <a:t>hydrogen</a:t>
            </a:r>
            <a:endParaRPr lang="en-US">
              <a:solidFill>
                <a:srgbClr val="002060"/>
              </a:solidFill>
            </a:endParaRPr>
          </a:p>
        </p:txBody>
      </p:sp>
      <p:sp>
        <p:nvSpPr>
          <p:cNvPr id="16" name="Freeform 15"/>
          <p:cNvSpPr/>
          <p:nvPr/>
        </p:nvSpPr>
        <p:spPr>
          <a:xfrm>
            <a:off x="6990080" y="5136896"/>
            <a:ext cx="955040" cy="853440"/>
          </a:xfrm>
          <a:custGeom>
            <a:avLst/>
            <a:gdLst>
              <a:gd name="connsiteX0" fmla="*/ 0 w 955040"/>
              <a:gd name="connsiteY0" fmla="*/ 845312 h 853440"/>
              <a:gd name="connsiteX1" fmla="*/ 8128 w 955040"/>
              <a:gd name="connsiteY1" fmla="*/ 0 h 853440"/>
              <a:gd name="connsiteX2" fmla="*/ 227584 w 955040"/>
              <a:gd name="connsiteY2" fmla="*/ 65024 h 853440"/>
              <a:gd name="connsiteX3" fmla="*/ 369824 w 955040"/>
              <a:gd name="connsiteY3" fmla="*/ 117856 h 853440"/>
              <a:gd name="connsiteX4" fmla="*/ 430784 w 955040"/>
              <a:gd name="connsiteY4" fmla="*/ 158496 h 853440"/>
              <a:gd name="connsiteX5" fmla="*/ 568960 w 955040"/>
              <a:gd name="connsiteY5" fmla="*/ 231648 h 853440"/>
              <a:gd name="connsiteX6" fmla="*/ 703072 w 955040"/>
              <a:gd name="connsiteY6" fmla="*/ 272288 h 853440"/>
              <a:gd name="connsiteX7" fmla="*/ 955040 w 955040"/>
              <a:gd name="connsiteY7" fmla="*/ 353568 h 853440"/>
              <a:gd name="connsiteX8" fmla="*/ 950976 w 955040"/>
              <a:gd name="connsiteY8" fmla="*/ 853440 h 853440"/>
              <a:gd name="connsiteX9" fmla="*/ 0 w 955040"/>
              <a:gd name="connsiteY9" fmla="*/ 845312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040" h="853440">
                <a:moveTo>
                  <a:pt x="0" y="845312"/>
                </a:moveTo>
                <a:cubicBezTo>
                  <a:pt x="2709" y="563541"/>
                  <a:pt x="5419" y="281771"/>
                  <a:pt x="8128" y="0"/>
                </a:cubicBezTo>
                <a:lnTo>
                  <a:pt x="227584" y="65024"/>
                </a:lnTo>
                <a:lnTo>
                  <a:pt x="369824" y="117856"/>
                </a:lnTo>
                <a:lnTo>
                  <a:pt x="430784" y="158496"/>
                </a:lnTo>
                <a:lnTo>
                  <a:pt x="568960" y="231648"/>
                </a:lnTo>
                <a:lnTo>
                  <a:pt x="703072" y="272288"/>
                </a:lnTo>
                <a:lnTo>
                  <a:pt x="955040" y="353568"/>
                </a:lnTo>
                <a:cubicBezTo>
                  <a:pt x="953685" y="520192"/>
                  <a:pt x="952331" y="686816"/>
                  <a:pt x="950976" y="853440"/>
                </a:cubicBezTo>
                <a:lnTo>
                  <a:pt x="0" y="84531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948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Layout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
        <p:nvSpPr>
          <p:cNvPr id="6" name="Rectangle 5"/>
          <p:cNvSpPr/>
          <p:nvPr/>
        </p:nvSpPr>
        <p:spPr>
          <a:xfrm>
            <a:off x="3293695" y="3935418"/>
            <a:ext cx="1007743" cy="569548"/>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7" name="Rectangle 6"/>
          <p:cNvSpPr/>
          <p:nvPr/>
        </p:nvSpPr>
        <p:spPr>
          <a:xfrm>
            <a:off x="3299728" y="4935885"/>
            <a:ext cx="1007743" cy="1021867"/>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1782078" y="4935885"/>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TextBox 8"/>
          <p:cNvSpPr txBox="1"/>
          <p:nvPr/>
        </p:nvSpPr>
        <p:spPr>
          <a:xfrm rot="19102997">
            <a:off x="694263" y="2092056"/>
            <a:ext cx="1000161" cy="553750"/>
          </a:xfrm>
          <a:prstGeom prst="rect">
            <a:avLst/>
          </a:prstGeom>
          <a:noFill/>
        </p:spPr>
        <p:txBody>
          <a:bodyPr wrap="none" rtlCol="0">
            <a:spAutoFit/>
          </a:bodyPr>
          <a:lstStyle/>
          <a:p>
            <a:r>
              <a:rPr lang="en-US" sz="1429">
                <a:solidFill>
                  <a:schemeClr val="bg1"/>
                </a:solidFill>
              </a:rPr>
              <a:t>West</a:t>
            </a:r>
          </a:p>
        </p:txBody>
      </p:sp>
      <p:sp>
        <p:nvSpPr>
          <p:cNvPr id="10" name="TextBox 9"/>
          <p:cNvSpPr txBox="1"/>
          <p:nvPr/>
        </p:nvSpPr>
        <p:spPr>
          <a:xfrm>
            <a:off x="3284805" y="3966790"/>
            <a:ext cx="1100678" cy="553750"/>
          </a:xfrm>
          <a:prstGeom prst="rect">
            <a:avLst/>
          </a:prstGeom>
          <a:noFill/>
        </p:spPr>
        <p:txBody>
          <a:bodyPr wrap="none" rtlCol="0">
            <a:spAutoFit/>
          </a:bodyPr>
          <a:lstStyle/>
          <a:p>
            <a:r>
              <a:rPr lang="en-US" sz="1429"/>
              <a:t>North</a:t>
            </a:r>
          </a:p>
        </p:txBody>
      </p:sp>
      <p:sp>
        <p:nvSpPr>
          <p:cNvPr id="11" name="TextBox 10"/>
          <p:cNvSpPr txBox="1"/>
          <p:nvPr/>
        </p:nvSpPr>
        <p:spPr>
          <a:xfrm>
            <a:off x="3420612" y="5092190"/>
            <a:ext cx="870196" cy="553750"/>
          </a:xfrm>
          <a:prstGeom prst="rect">
            <a:avLst/>
          </a:prstGeom>
          <a:noFill/>
        </p:spPr>
        <p:txBody>
          <a:bodyPr wrap="none" rtlCol="0">
            <a:spAutoFit/>
          </a:bodyPr>
          <a:lstStyle/>
          <a:p>
            <a:r>
              <a:rPr lang="en-US" sz="1429"/>
              <a:t>East</a:t>
            </a:r>
          </a:p>
        </p:txBody>
      </p:sp>
      <p:sp>
        <p:nvSpPr>
          <p:cNvPr id="12" name="TextBox 11"/>
          <p:cNvSpPr txBox="1"/>
          <p:nvPr/>
        </p:nvSpPr>
        <p:spPr>
          <a:xfrm>
            <a:off x="2137247" y="5092190"/>
            <a:ext cx="1097834" cy="553750"/>
          </a:xfrm>
          <a:prstGeom prst="rect">
            <a:avLst/>
          </a:prstGeom>
          <a:noFill/>
        </p:spPr>
        <p:txBody>
          <a:bodyPr wrap="none" rtlCol="0">
            <a:spAutoFit/>
          </a:bodyPr>
          <a:lstStyle/>
          <a:p>
            <a:r>
              <a:rPr lang="en-US" sz="1429" dirty="0"/>
              <a:t>South</a:t>
            </a:r>
          </a:p>
        </p:txBody>
      </p:sp>
      <p:sp>
        <p:nvSpPr>
          <p:cNvPr id="13" name="Freeform 12"/>
          <p:cNvSpPr/>
          <p:nvPr/>
        </p:nvSpPr>
        <p:spPr>
          <a:xfrm>
            <a:off x="618674" y="1849622"/>
            <a:ext cx="2461258" cy="2135504"/>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4" name="Block Arc 13"/>
          <p:cNvSpPr>
            <a:spLocks noChangeAspect="1"/>
          </p:cNvSpPr>
          <p:nvPr/>
        </p:nvSpPr>
        <p:spPr>
          <a:xfrm>
            <a:off x="-116845" y="1305810"/>
            <a:ext cx="6839996" cy="6840000"/>
          </a:xfrm>
          <a:prstGeom prst="blockArc">
            <a:avLst>
              <a:gd name="adj1" fmla="val 12385909"/>
              <a:gd name="adj2" fmla="val 15277888"/>
              <a:gd name="adj3" fmla="val 6705"/>
            </a:avLst>
          </a:prstGeom>
          <a:solidFill>
            <a:srgbClr val="3366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9" name="Rectangle 18"/>
          <p:cNvSpPr/>
          <p:nvPr/>
        </p:nvSpPr>
        <p:spPr>
          <a:xfrm>
            <a:off x="1776141" y="3935418"/>
            <a:ext cx="2531330" cy="2022333"/>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Rectangle 19"/>
          <p:cNvSpPr/>
          <p:nvPr/>
        </p:nvSpPr>
        <p:spPr>
          <a:xfrm>
            <a:off x="3295126" y="3951005"/>
            <a:ext cx="1007743" cy="569548"/>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1" name="Rectangle 20"/>
          <p:cNvSpPr/>
          <p:nvPr/>
        </p:nvSpPr>
        <p:spPr>
          <a:xfrm>
            <a:off x="3295126" y="4926686"/>
            <a:ext cx="1007743" cy="102186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1788105" y="4926686"/>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3" name="TextBox 22"/>
          <p:cNvSpPr txBox="1"/>
          <p:nvPr/>
        </p:nvSpPr>
        <p:spPr>
          <a:xfrm rot="19102997">
            <a:off x="942891" y="2044520"/>
            <a:ext cx="502895" cy="276999"/>
          </a:xfrm>
          <a:prstGeom prst="rect">
            <a:avLst/>
          </a:prstGeom>
          <a:noFill/>
        </p:spPr>
        <p:txBody>
          <a:bodyPr wrap="none" rtlCol="0">
            <a:spAutoFit/>
          </a:bodyPr>
          <a:lstStyle/>
          <a:p>
            <a:r>
              <a:rPr lang="en-US" sz="1200">
                <a:solidFill>
                  <a:schemeClr val="bg1"/>
                </a:solidFill>
              </a:rPr>
              <a:t>West</a:t>
            </a:r>
          </a:p>
        </p:txBody>
      </p:sp>
      <p:sp>
        <p:nvSpPr>
          <p:cNvPr id="24" name="TextBox 23"/>
          <p:cNvSpPr txBox="1"/>
          <p:nvPr/>
        </p:nvSpPr>
        <p:spPr>
          <a:xfrm>
            <a:off x="3284800" y="3980574"/>
            <a:ext cx="550151" cy="276999"/>
          </a:xfrm>
          <a:prstGeom prst="rect">
            <a:avLst/>
          </a:prstGeom>
          <a:noFill/>
        </p:spPr>
        <p:txBody>
          <a:bodyPr wrap="none" rtlCol="0">
            <a:spAutoFit/>
          </a:bodyPr>
          <a:lstStyle/>
          <a:p>
            <a:r>
              <a:rPr lang="en-US" sz="1200" dirty="0"/>
              <a:t>North</a:t>
            </a:r>
          </a:p>
        </p:txBody>
      </p:sp>
      <p:sp>
        <p:nvSpPr>
          <p:cNvPr id="25" name="TextBox 24"/>
          <p:cNvSpPr txBox="1"/>
          <p:nvPr/>
        </p:nvSpPr>
        <p:spPr>
          <a:xfrm>
            <a:off x="3420607" y="5105975"/>
            <a:ext cx="441852" cy="276999"/>
          </a:xfrm>
          <a:prstGeom prst="rect">
            <a:avLst/>
          </a:prstGeom>
          <a:noFill/>
        </p:spPr>
        <p:txBody>
          <a:bodyPr wrap="none" rtlCol="0">
            <a:spAutoFit/>
          </a:bodyPr>
          <a:lstStyle/>
          <a:p>
            <a:r>
              <a:rPr lang="en-US" sz="1200" dirty="0"/>
              <a:t>East</a:t>
            </a:r>
          </a:p>
        </p:txBody>
      </p:sp>
      <p:sp>
        <p:nvSpPr>
          <p:cNvPr id="26" name="TextBox 25"/>
          <p:cNvSpPr txBox="1"/>
          <p:nvPr/>
        </p:nvSpPr>
        <p:spPr>
          <a:xfrm>
            <a:off x="2137241" y="5105975"/>
            <a:ext cx="548548" cy="276999"/>
          </a:xfrm>
          <a:prstGeom prst="rect">
            <a:avLst/>
          </a:prstGeom>
          <a:noFill/>
        </p:spPr>
        <p:txBody>
          <a:bodyPr wrap="none" rtlCol="0">
            <a:spAutoFit/>
          </a:bodyPr>
          <a:lstStyle/>
          <a:p>
            <a:r>
              <a:rPr lang="en-US" sz="1200" dirty="0"/>
              <a:t>South</a:t>
            </a:r>
          </a:p>
        </p:txBody>
      </p:sp>
      <p:sp>
        <p:nvSpPr>
          <p:cNvPr id="27" name="Rectangle 26"/>
          <p:cNvSpPr/>
          <p:nvPr/>
        </p:nvSpPr>
        <p:spPr>
          <a:xfrm>
            <a:off x="2379256" y="4504966"/>
            <a:ext cx="1937199" cy="43091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8" name="Rectangle 27"/>
          <p:cNvSpPr/>
          <p:nvPr/>
        </p:nvSpPr>
        <p:spPr>
          <a:xfrm>
            <a:off x="1317670" y="4449461"/>
            <a:ext cx="1061588" cy="54719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9" name="Rectangle 28"/>
          <p:cNvSpPr/>
          <p:nvPr/>
        </p:nvSpPr>
        <p:spPr>
          <a:xfrm>
            <a:off x="2335636" y="4519492"/>
            <a:ext cx="84901" cy="410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46" name="Straight Connector 45"/>
          <p:cNvCxnSpPr/>
          <p:nvPr/>
        </p:nvCxnSpPr>
        <p:spPr>
          <a:xfrm flipH="1" flipV="1">
            <a:off x="2864552" y="4504741"/>
            <a:ext cx="857374" cy="433495"/>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864598" y="4507166"/>
            <a:ext cx="857281" cy="42864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val 47"/>
          <p:cNvSpPr>
            <a:spLocks noChangeAspect="1"/>
          </p:cNvSpPr>
          <p:nvPr/>
        </p:nvSpPr>
        <p:spPr>
          <a:xfrm>
            <a:off x="3186974" y="4608243"/>
            <a:ext cx="214319" cy="214319"/>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73" name="Arc 72"/>
          <p:cNvSpPr>
            <a:spLocks noChangeAspect="1"/>
          </p:cNvSpPr>
          <p:nvPr/>
        </p:nvSpPr>
        <p:spPr>
          <a:xfrm>
            <a:off x="106083" y="1533296"/>
            <a:ext cx="6372000" cy="6372000"/>
          </a:xfrm>
          <a:prstGeom prst="arc">
            <a:avLst>
              <a:gd name="adj1" fmla="val 12364845"/>
              <a:gd name="adj2" fmla="val 1644894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2" name="Straight Arrow Connector 81"/>
          <p:cNvCxnSpPr>
            <a:endCxn id="48" idx="0"/>
          </p:cNvCxnSpPr>
          <p:nvPr/>
        </p:nvCxnSpPr>
        <p:spPr>
          <a:xfrm>
            <a:off x="3284800" y="1608083"/>
            <a:ext cx="9334" cy="30001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279813" y="2528107"/>
            <a:ext cx="772969" cy="369332"/>
          </a:xfrm>
          <a:prstGeom prst="rect">
            <a:avLst/>
          </a:prstGeom>
          <a:noFill/>
        </p:spPr>
        <p:txBody>
          <a:bodyPr wrap="none" rtlCol="0">
            <a:spAutoFit/>
          </a:bodyPr>
          <a:lstStyle/>
          <a:p>
            <a:r>
              <a:rPr lang="en-US" smtClean="0"/>
              <a:t>165 m</a:t>
            </a:r>
            <a:endParaRPr lang="en-US"/>
          </a:p>
        </p:txBody>
      </p:sp>
    </p:spTree>
    <p:extLst>
      <p:ext uri="{BB962C8B-B14F-4D97-AF65-F5344CB8AC3E}">
        <p14:creationId xmlns:p14="http://schemas.microsoft.com/office/powerpoint/2010/main" val="34076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a:off x="6200566" y="4297024"/>
            <a:ext cx="1805440" cy="570665"/>
          </a:xfrm>
          <a:custGeom>
            <a:avLst/>
            <a:gdLst>
              <a:gd name="connsiteX0" fmla="*/ 3338 w 1805440"/>
              <a:gd name="connsiteY0" fmla="*/ 0 h 570665"/>
              <a:gd name="connsiteX1" fmla="*/ 0 w 1805440"/>
              <a:gd name="connsiteY1" fmla="*/ 300350 h 570665"/>
              <a:gd name="connsiteX2" fmla="*/ 203571 w 1805440"/>
              <a:gd name="connsiteY2" fmla="*/ 297013 h 570665"/>
              <a:gd name="connsiteX3" fmla="*/ 497247 w 1805440"/>
              <a:gd name="connsiteY3" fmla="*/ 553979 h 570665"/>
              <a:gd name="connsiteX4" fmla="*/ 590689 w 1805440"/>
              <a:gd name="connsiteY4" fmla="*/ 553979 h 570665"/>
              <a:gd name="connsiteX5" fmla="*/ 627399 w 1805440"/>
              <a:gd name="connsiteY5" fmla="*/ 523944 h 570665"/>
              <a:gd name="connsiteX6" fmla="*/ 687469 w 1805440"/>
              <a:gd name="connsiteY6" fmla="*/ 497246 h 570665"/>
              <a:gd name="connsiteX7" fmla="*/ 747539 w 1805440"/>
              <a:gd name="connsiteY7" fmla="*/ 507258 h 570665"/>
              <a:gd name="connsiteX8" fmla="*/ 790923 w 1805440"/>
              <a:gd name="connsiteY8" fmla="*/ 527281 h 570665"/>
              <a:gd name="connsiteX9" fmla="*/ 824295 w 1805440"/>
              <a:gd name="connsiteY9" fmla="*/ 570665 h 570665"/>
              <a:gd name="connsiteX10" fmla="*/ 864342 w 1805440"/>
              <a:gd name="connsiteY10" fmla="*/ 570665 h 570665"/>
              <a:gd name="connsiteX11" fmla="*/ 1024529 w 1805440"/>
              <a:gd name="connsiteY11" fmla="*/ 463874 h 570665"/>
              <a:gd name="connsiteX12" fmla="*/ 1802103 w 1805440"/>
              <a:gd name="connsiteY12" fmla="*/ 457200 h 570665"/>
              <a:gd name="connsiteX13" fmla="*/ 1805440 w 1805440"/>
              <a:gd name="connsiteY13" fmla="*/ 0 h 570665"/>
              <a:gd name="connsiteX14" fmla="*/ 3338 w 1805440"/>
              <a:gd name="connsiteY14" fmla="*/ 0 h 57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440" h="570665">
                <a:moveTo>
                  <a:pt x="3338" y="0"/>
                </a:moveTo>
                <a:cubicBezTo>
                  <a:pt x="2225" y="100117"/>
                  <a:pt x="1113" y="200233"/>
                  <a:pt x="0" y="300350"/>
                </a:cubicBezTo>
                <a:lnTo>
                  <a:pt x="203571" y="297013"/>
                </a:lnTo>
                <a:lnTo>
                  <a:pt x="497247" y="553979"/>
                </a:lnTo>
                <a:lnTo>
                  <a:pt x="590689" y="553979"/>
                </a:lnTo>
                <a:lnTo>
                  <a:pt x="627399" y="523944"/>
                </a:lnTo>
                <a:lnTo>
                  <a:pt x="687469" y="497246"/>
                </a:lnTo>
                <a:lnTo>
                  <a:pt x="747539" y="507258"/>
                </a:lnTo>
                <a:lnTo>
                  <a:pt x="790923" y="527281"/>
                </a:lnTo>
                <a:lnTo>
                  <a:pt x="824295" y="570665"/>
                </a:lnTo>
                <a:lnTo>
                  <a:pt x="864342" y="570665"/>
                </a:lnTo>
                <a:lnTo>
                  <a:pt x="1024529" y="463874"/>
                </a:lnTo>
                <a:lnTo>
                  <a:pt x="1802103" y="457200"/>
                </a:lnTo>
                <a:cubicBezTo>
                  <a:pt x="1803215" y="304800"/>
                  <a:pt x="1804328" y="152400"/>
                  <a:pt x="1805440" y="0"/>
                </a:cubicBezTo>
                <a:lnTo>
                  <a:pt x="3338"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6197229" y="4997841"/>
            <a:ext cx="1808777" cy="724178"/>
          </a:xfrm>
          <a:custGeom>
            <a:avLst/>
            <a:gdLst>
              <a:gd name="connsiteX0" fmla="*/ 3337 w 1808777"/>
              <a:gd name="connsiteY0" fmla="*/ 714166 h 724178"/>
              <a:gd name="connsiteX1" fmla="*/ 0 w 1808777"/>
              <a:gd name="connsiteY1" fmla="*/ 236943 h 724178"/>
              <a:gd name="connsiteX2" fmla="*/ 170199 w 1808777"/>
              <a:gd name="connsiteY2" fmla="*/ 240280 h 724178"/>
              <a:gd name="connsiteX3" fmla="*/ 340397 w 1808777"/>
              <a:gd name="connsiteY3" fmla="*/ 83431 h 724178"/>
              <a:gd name="connsiteX4" fmla="*/ 470549 w 1808777"/>
              <a:gd name="connsiteY4" fmla="*/ 86768 h 724178"/>
              <a:gd name="connsiteX5" fmla="*/ 584015 w 1808777"/>
              <a:gd name="connsiteY5" fmla="*/ 0 h 724178"/>
              <a:gd name="connsiteX6" fmla="*/ 624062 w 1808777"/>
              <a:gd name="connsiteY6" fmla="*/ 40047 h 724178"/>
              <a:gd name="connsiteX7" fmla="*/ 680794 w 1808777"/>
              <a:gd name="connsiteY7" fmla="*/ 70082 h 724178"/>
              <a:gd name="connsiteX8" fmla="*/ 744202 w 1808777"/>
              <a:gd name="connsiteY8" fmla="*/ 70082 h 724178"/>
              <a:gd name="connsiteX9" fmla="*/ 780911 w 1808777"/>
              <a:gd name="connsiteY9" fmla="*/ 50058 h 724178"/>
              <a:gd name="connsiteX10" fmla="*/ 810946 w 1808777"/>
              <a:gd name="connsiteY10" fmla="*/ 26698 h 724178"/>
              <a:gd name="connsiteX11" fmla="*/ 850993 w 1808777"/>
              <a:gd name="connsiteY11" fmla="*/ 53396 h 724178"/>
              <a:gd name="connsiteX12" fmla="*/ 937761 w 1808777"/>
              <a:gd name="connsiteY12" fmla="*/ 50058 h 724178"/>
              <a:gd name="connsiteX13" fmla="*/ 1087936 w 1808777"/>
              <a:gd name="connsiteY13" fmla="*/ 103454 h 724178"/>
              <a:gd name="connsiteX14" fmla="*/ 1808777 w 1808777"/>
              <a:gd name="connsiteY14" fmla="*/ 103454 h 724178"/>
              <a:gd name="connsiteX15" fmla="*/ 1808777 w 1808777"/>
              <a:gd name="connsiteY15" fmla="*/ 724178 h 724178"/>
              <a:gd name="connsiteX16" fmla="*/ 3337 w 1808777"/>
              <a:gd name="connsiteY16" fmla="*/ 714166 h 72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8777" h="724178">
                <a:moveTo>
                  <a:pt x="3337" y="714166"/>
                </a:moveTo>
                <a:cubicBezTo>
                  <a:pt x="2225" y="555092"/>
                  <a:pt x="1112" y="396017"/>
                  <a:pt x="0" y="236943"/>
                </a:cubicBezTo>
                <a:lnTo>
                  <a:pt x="170199" y="240280"/>
                </a:lnTo>
                <a:lnTo>
                  <a:pt x="340397" y="83431"/>
                </a:lnTo>
                <a:lnTo>
                  <a:pt x="470549" y="86768"/>
                </a:lnTo>
                <a:lnTo>
                  <a:pt x="584015" y="0"/>
                </a:lnTo>
                <a:lnTo>
                  <a:pt x="624062" y="40047"/>
                </a:lnTo>
                <a:lnTo>
                  <a:pt x="680794" y="70082"/>
                </a:lnTo>
                <a:lnTo>
                  <a:pt x="744202" y="70082"/>
                </a:lnTo>
                <a:lnTo>
                  <a:pt x="780911" y="50058"/>
                </a:lnTo>
                <a:lnTo>
                  <a:pt x="810946" y="26698"/>
                </a:lnTo>
                <a:lnTo>
                  <a:pt x="850993" y="53396"/>
                </a:lnTo>
                <a:lnTo>
                  <a:pt x="937761" y="50058"/>
                </a:lnTo>
                <a:lnTo>
                  <a:pt x="1087936" y="103454"/>
                </a:lnTo>
                <a:lnTo>
                  <a:pt x="1808777" y="103454"/>
                </a:lnTo>
                <a:lnTo>
                  <a:pt x="1808777" y="724178"/>
                </a:lnTo>
                <a:lnTo>
                  <a:pt x="3337" y="714166"/>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Hall Layout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sp>
        <p:nvSpPr>
          <p:cNvPr id="6" name="Rectangle 5"/>
          <p:cNvSpPr/>
          <p:nvPr/>
        </p:nvSpPr>
        <p:spPr>
          <a:xfrm>
            <a:off x="3293695" y="3935418"/>
            <a:ext cx="1007743" cy="569548"/>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7" name="Rectangle 6"/>
          <p:cNvSpPr/>
          <p:nvPr/>
        </p:nvSpPr>
        <p:spPr>
          <a:xfrm>
            <a:off x="3299728" y="4935885"/>
            <a:ext cx="1007743" cy="1021867"/>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1782078" y="4935885"/>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TextBox 8"/>
          <p:cNvSpPr txBox="1"/>
          <p:nvPr/>
        </p:nvSpPr>
        <p:spPr>
          <a:xfrm rot="19102997">
            <a:off x="694263" y="2092056"/>
            <a:ext cx="1000161" cy="553750"/>
          </a:xfrm>
          <a:prstGeom prst="rect">
            <a:avLst/>
          </a:prstGeom>
          <a:noFill/>
        </p:spPr>
        <p:txBody>
          <a:bodyPr wrap="none" rtlCol="0">
            <a:spAutoFit/>
          </a:bodyPr>
          <a:lstStyle/>
          <a:p>
            <a:r>
              <a:rPr lang="en-US" sz="1429">
                <a:solidFill>
                  <a:schemeClr val="bg1"/>
                </a:solidFill>
              </a:rPr>
              <a:t>West</a:t>
            </a:r>
          </a:p>
        </p:txBody>
      </p:sp>
      <p:sp>
        <p:nvSpPr>
          <p:cNvPr id="10" name="TextBox 9"/>
          <p:cNvSpPr txBox="1"/>
          <p:nvPr/>
        </p:nvSpPr>
        <p:spPr>
          <a:xfrm>
            <a:off x="3284805" y="3966790"/>
            <a:ext cx="1100678" cy="553750"/>
          </a:xfrm>
          <a:prstGeom prst="rect">
            <a:avLst/>
          </a:prstGeom>
          <a:noFill/>
        </p:spPr>
        <p:txBody>
          <a:bodyPr wrap="none" rtlCol="0">
            <a:spAutoFit/>
          </a:bodyPr>
          <a:lstStyle/>
          <a:p>
            <a:r>
              <a:rPr lang="en-US" sz="1429"/>
              <a:t>North</a:t>
            </a:r>
          </a:p>
        </p:txBody>
      </p:sp>
      <p:sp>
        <p:nvSpPr>
          <p:cNvPr id="11" name="TextBox 10"/>
          <p:cNvSpPr txBox="1"/>
          <p:nvPr/>
        </p:nvSpPr>
        <p:spPr>
          <a:xfrm>
            <a:off x="3420612" y="5092190"/>
            <a:ext cx="870196" cy="553750"/>
          </a:xfrm>
          <a:prstGeom prst="rect">
            <a:avLst/>
          </a:prstGeom>
          <a:noFill/>
        </p:spPr>
        <p:txBody>
          <a:bodyPr wrap="none" rtlCol="0">
            <a:spAutoFit/>
          </a:bodyPr>
          <a:lstStyle/>
          <a:p>
            <a:r>
              <a:rPr lang="en-US" sz="1429"/>
              <a:t>East</a:t>
            </a:r>
          </a:p>
        </p:txBody>
      </p:sp>
      <p:sp>
        <p:nvSpPr>
          <p:cNvPr id="12" name="TextBox 11"/>
          <p:cNvSpPr txBox="1"/>
          <p:nvPr/>
        </p:nvSpPr>
        <p:spPr>
          <a:xfrm>
            <a:off x="2137247" y="5092190"/>
            <a:ext cx="1097834" cy="553750"/>
          </a:xfrm>
          <a:prstGeom prst="rect">
            <a:avLst/>
          </a:prstGeom>
          <a:noFill/>
        </p:spPr>
        <p:txBody>
          <a:bodyPr wrap="none" rtlCol="0">
            <a:spAutoFit/>
          </a:bodyPr>
          <a:lstStyle/>
          <a:p>
            <a:r>
              <a:rPr lang="en-US" sz="1429" dirty="0"/>
              <a:t>South</a:t>
            </a:r>
          </a:p>
        </p:txBody>
      </p:sp>
      <p:sp>
        <p:nvSpPr>
          <p:cNvPr id="13" name="Freeform 12"/>
          <p:cNvSpPr/>
          <p:nvPr/>
        </p:nvSpPr>
        <p:spPr>
          <a:xfrm>
            <a:off x="618674" y="1849622"/>
            <a:ext cx="2461258" cy="2135504"/>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4" name="Block Arc 13"/>
          <p:cNvSpPr>
            <a:spLocks noChangeAspect="1"/>
          </p:cNvSpPr>
          <p:nvPr/>
        </p:nvSpPr>
        <p:spPr>
          <a:xfrm>
            <a:off x="-116845" y="1305810"/>
            <a:ext cx="6839996" cy="6840000"/>
          </a:xfrm>
          <a:prstGeom prst="blockArc">
            <a:avLst>
              <a:gd name="adj1" fmla="val 12385909"/>
              <a:gd name="adj2" fmla="val 15277888"/>
              <a:gd name="adj3" fmla="val 6705"/>
            </a:avLst>
          </a:prstGeom>
          <a:solidFill>
            <a:srgbClr val="3366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9" name="Rectangle 18"/>
          <p:cNvSpPr/>
          <p:nvPr/>
        </p:nvSpPr>
        <p:spPr>
          <a:xfrm>
            <a:off x="1776141" y="3935418"/>
            <a:ext cx="2531330" cy="2022333"/>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Rectangle 19"/>
          <p:cNvSpPr/>
          <p:nvPr/>
        </p:nvSpPr>
        <p:spPr>
          <a:xfrm>
            <a:off x="3295126" y="3951005"/>
            <a:ext cx="1007743" cy="569548"/>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1" name="Rectangle 20"/>
          <p:cNvSpPr/>
          <p:nvPr/>
        </p:nvSpPr>
        <p:spPr>
          <a:xfrm>
            <a:off x="3295126" y="4926686"/>
            <a:ext cx="1007743" cy="102186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1788105" y="4926686"/>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3" name="TextBox 22"/>
          <p:cNvSpPr txBox="1"/>
          <p:nvPr/>
        </p:nvSpPr>
        <p:spPr>
          <a:xfrm rot="19102997">
            <a:off x="942891" y="2244216"/>
            <a:ext cx="502895" cy="276999"/>
          </a:xfrm>
          <a:prstGeom prst="rect">
            <a:avLst/>
          </a:prstGeom>
          <a:noFill/>
        </p:spPr>
        <p:txBody>
          <a:bodyPr wrap="none" rtlCol="0">
            <a:spAutoFit/>
          </a:bodyPr>
          <a:lstStyle/>
          <a:p>
            <a:r>
              <a:rPr lang="en-US" sz="1200">
                <a:solidFill>
                  <a:schemeClr val="bg1"/>
                </a:solidFill>
              </a:rPr>
              <a:t>West</a:t>
            </a:r>
          </a:p>
        </p:txBody>
      </p:sp>
      <p:sp>
        <p:nvSpPr>
          <p:cNvPr id="24" name="TextBox 23"/>
          <p:cNvSpPr txBox="1"/>
          <p:nvPr/>
        </p:nvSpPr>
        <p:spPr>
          <a:xfrm>
            <a:off x="3284800" y="3980574"/>
            <a:ext cx="550151" cy="276999"/>
          </a:xfrm>
          <a:prstGeom prst="rect">
            <a:avLst/>
          </a:prstGeom>
          <a:noFill/>
        </p:spPr>
        <p:txBody>
          <a:bodyPr wrap="none" rtlCol="0">
            <a:spAutoFit/>
          </a:bodyPr>
          <a:lstStyle/>
          <a:p>
            <a:r>
              <a:rPr lang="en-US" sz="1200" dirty="0"/>
              <a:t>North</a:t>
            </a:r>
          </a:p>
        </p:txBody>
      </p:sp>
      <p:sp>
        <p:nvSpPr>
          <p:cNvPr id="25" name="TextBox 24"/>
          <p:cNvSpPr txBox="1"/>
          <p:nvPr/>
        </p:nvSpPr>
        <p:spPr>
          <a:xfrm>
            <a:off x="3420607" y="5105975"/>
            <a:ext cx="441852" cy="276999"/>
          </a:xfrm>
          <a:prstGeom prst="rect">
            <a:avLst/>
          </a:prstGeom>
          <a:noFill/>
        </p:spPr>
        <p:txBody>
          <a:bodyPr wrap="none" rtlCol="0">
            <a:spAutoFit/>
          </a:bodyPr>
          <a:lstStyle/>
          <a:p>
            <a:r>
              <a:rPr lang="en-US" sz="1200" dirty="0"/>
              <a:t>East</a:t>
            </a:r>
          </a:p>
        </p:txBody>
      </p:sp>
      <p:sp>
        <p:nvSpPr>
          <p:cNvPr id="26" name="TextBox 25"/>
          <p:cNvSpPr txBox="1"/>
          <p:nvPr/>
        </p:nvSpPr>
        <p:spPr>
          <a:xfrm>
            <a:off x="2137241" y="5105975"/>
            <a:ext cx="548548" cy="276999"/>
          </a:xfrm>
          <a:prstGeom prst="rect">
            <a:avLst/>
          </a:prstGeom>
          <a:noFill/>
        </p:spPr>
        <p:txBody>
          <a:bodyPr wrap="none" rtlCol="0">
            <a:spAutoFit/>
          </a:bodyPr>
          <a:lstStyle/>
          <a:p>
            <a:r>
              <a:rPr lang="en-US" sz="1200" dirty="0"/>
              <a:t>South</a:t>
            </a:r>
          </a:p>
        </p:txBody>
      </p:sp>
      <p:sp>
        <p:nvSpPr>
          <p:cNvPr id="27" name="Rectangle 26"/>
          <p:cNvSpPr/>
          <p:nvPr/>
        </p:nvSpPr>
        <p:spPr>
          <a:xfrm>
            <a:off x="2379256" y="4504966"/>
            <a:ext cx="1937199" cy="43091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8" name="Rectangle 27"/>
          <p:cNvSpPr/>
          <p:nvPr/>
        </p:nvSpPr>
        <p:spPr>
          <a:xfrm>
            <a:off x="1317670" y="4449461"/>
            <a:ext cx="1061588" cy="54719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9" name="Rectangle 28"/>
          <p:cNvSpPr/>
          <p:nvPr/>
        </p:nvSpPr>
        <p:spPr>
          <a:xfrm>
            <a:off x="2335636" y="4519492"/>
            <a:ext cx="84901" cy="410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30" name="Straight Connector 29"/>
          <p:cNvCxnSpPr/>
          <p:nvPr/>
        </p:nvCxnSpPr>
        <p:spPr>
          <a:xfrm>
            <a:off x="821159" y="6485127"/>
            <a:ext cx="7848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25312"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91664"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58015"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724368"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690719"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58609" y="6528706"/>
            <a:ext cx="263214" cy="276999"/>
          </a:xfrm>
          <a:prstGeom prst="rect">
            <a:avLst/>
          </a:prstGeom>
          <a:noFill/>
        </p:spPr>
        <p:txBody>
          <a:bodyPr wrap="none" rtlCol="0">
            <a:spAutoFit/>
          </a:bodyPr>
          <a:lstStyle/>
          <a:p>
            <a:r>
              <a:rPr lang="en-US" sz="1200" dirty="0"/>
              <a:t>0</a:t>
            </a:r>
          </a:p>
        </p:txBody>
      </p:sp>
      <p:sp>
        <p:nvSpPr>
          <p:cNvPr id="38" name="TextBox 37"/>
          <p:cNvSpPr txBox="1"/>
          <p:nvPr/>
        </p:nvSpPr>
        <p:spPr>
          <a:xfrm>
            <a:off x="2477493" y="6528706"/>
            <a:ext cx="579005" cy="276999"/>
          </a:xfrm>
          <a:prstGeom prst="rect">
            <a:avLst/>
          </a:prstGeom>
          <a:noFill/>
        </p:spPr>
        <p:txBody>
          <a:bodyPr wrap="none" rtlCol="0">
            <a:spAutoFit/>
          </a:bodyPr>
          <a:lstStyle/>
          <a:p>
            <a:r>
              <a:rPr lang="en-US" sz="1200"/>
              <a:t>100 m</a:t>
            </a:r>
          </a:p>
        </p:txBody>
      </p:sp>
      <p:sp>
        <p:nvSpPr>
          <p:cNvPr id="39" name="TextBox 38"/>
          <p:cNvSpPr txBox="1"/>
          <p:nvPr/>
        </p:nvSpPr>
        <p:spPr>
          <a:xfrm>
            <a:off x="4441033" y="6528706"/>
            <a:ext cx="579005" cy="276999"/>
          </a:xfrm>
          <a:prstGeom prst="rect">
            <a:avLst/>
          </a:prstGeom>
          <a:noFill/>
        </p:spPr>
        <p:txBody>
          <a:bodyPr wrap="none" rtlCol="0">
            <a:spAutoFit/>
          </a:bodyPr>
          <a:lstStyle/>
          <a:p>
            <a:r>
              <a:rPr lang="en-US" sz="1200" dirty="0"/>
              <a:t>200 m</a:t>
            </a:r>
          </a:p>
        </p:txBody>
      </p:sp>
      <p:sp>
        <p:nvSpPr>
          <p:cNvPr id="40" name="TextBox 39"/>
          <p:cNvSpPr txBox="1"/>
          <p:nvPr/>
        </p:nvSpPr>
        <p:spPr>
          <a:xfrm>
            <a:off x="6405555" y="6528706"/>
            <a:ext cx="579005" cy="276999"/>
          </a:xfrm>
          <a:prstGeom prst="rect">
            <a:avLst/>
          </a:prstGeom>
          <a:noFill/>
        </p:spPr>
        <p:txBody>
          <a:bodyPr wrap="none" rtlCol="0">
            <a:spAutoFit/>
          </a:bodyPr>
          <a:lstStyle/>
          <a:p>
            <a:r>
              <a:rPr lang="en-US" sz="1200" dirty="0"/>
              <a:t>300 m</a:t>
            </a:r>
          </a:p>
        </p:txBody>
      </p:sp>
      <p:sp>
        <p:nvSpPr>
          <p:cNvPr id="41" name="TextBox 40"/>
          <p:cNvSpPr txBox="1"/>
          <p:nvPr/>
        </p:nvSpPr>
        <p:spPr>
          <a:xfrm>
            <a:off x="8384246" y="6528706"/>
            <a:ext cx="579005" cy="276999"/>
          </a:xfrm>
          <a:prstGeom prst="rect">
            <a:avLst/>
          </a:prstGeom>
          <a:noFill/>
        </p:spPr>
        <p:txBody>
          <a:bodyPr wrap="none" rtlCol="0">
            <a:spAutoFit/>
          </a:bodyPr>
          <a:lstStyle/>
          <a:p>
            <a:r>
              <a:rPr lang="en-US" sz="1200" dirty="0"/>
              <a:t>400 m</a:t>
            </a:r>
          </a:p>
        </p:txBody>
      </p:sp>
      <p:sp>
        <p:nvSpPr>
          <p:cNvPr id="43" name="TextBox 42"/>
          <p:cNvSpPr txBox="1"/>
          <p:nvPr/>
        </p:nvSpPr>
        <p:spPr>
          <a:xfrm>
            <a:off x="821637" y="6186338"/>
            <a:ext cx="496033" cy="276999"/>
          </a:xfrm>
          <a:prstGeom prst="rect">
            <a:avLst/>
          </a:prstGeom>
          <a:noFill/>
        </p:spPr>
        <p:txBody>
          <a:bodyPr wrap="none" rtlCol="0">
            <a:spAutoFit/>
          </a:bodyPr>
          <a:lstStyle/>
          <a:p>
            <a:r>
              <a:rPr lang="en-US" sz="1200" dirty="0"/>
              <a:t>scale</a:t>
            </a:r>
          </a:p>
        </p:txBody>
      </p:sp>
      <p:cxnSp>
        <p:nvCxnSpPr>
          <p:cNvPr id="46" name="Straight Connector 45"/>
          <p:cNvCxnSpPr/>
          <p:nvPr/>
        </p:nvCxnSpPr>
        <p:spPr>
          <a:xfrm flipH="1" flipV="1">
            <a:off x="2864552" y="4504741"/>
            <a:ext cx="857374" cy="433495"/>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864598" y="4507166"/>
            <a:ext cx="857281" cy="42864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val 47"/>
          <p:cNvSpPr>
            <a:spLocks noChangeAspect="1"/>
          </p:cNvSpPr>
          <p:nvPr/>
        </p:nvSpPr>
        <p:spPr>
          <a:xfrm>
            <a:off x="3186974" y="4608243"/>
            <a:ext cx="214319" cy="214319"/>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pic>
        <p:nvPicPr>
          <p:cNvPr id="57" name="Picture 56"/>
          <p:cNvPicPr>
            <a:picLocks noChangeAspect="1"/>
          </p:cNvPicPr>
          <p:nvPr/>
        </p:nvPicPr>
        <p:blipFill rotWithShape="1">
          <a:blip r:embed="rId2">
            <a:extLst>
              <a:ext uri="{28A0092B-C50C-407E-A947-70E740481C1C}">
                <a14:useLocalDpi xmlns:a14="http://schemas.microsoft.com/office/drawing/2010/main" val="0"/>
              </a:ext>
            </a:extLst>
          </a:blip>
          <a:srcRect t="20197" b="12462"/>
          <a:stretch/>
        </p:blipFill>
        <p:spPr>
          <a:xfrm rot="10800000">
            <a:off x="5137516" y="4216929"/>
            <a:ext cx="3240000" cy="1541800"/>
          </a:xfrm>
          <a:prstGeom prst="rect">
            <a:avLst/>
          </a:prstGeom>
        </p:spPr>
      </p:pic>
      <p:sp>
        <p:nvSpPr>
          <p:cNvPr id="58" name="Rectangle 57"/>
          <p:cNvSpPr/>
          <p:nvPr/>
        </p:nvSpPr>
        <p:spPr>
          <a:xfrm rot="10800000">
            <a:off x="5577791" y="4295500"/>
            <a:ext cx="2678614" cy="142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0800000">
            <a:off x="6199854" y="4295500"/>
            <a:ext cx="1805006" cy="142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rot="10800000">
            <a:off x="6766738" y="4797131"/>
            <a:ext cx="270000" cy="27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0800000">
            <a:off x="7016444" y="5024180"/>
            <a:ext cx="990600" cy="76200"/>
          </a:xfrm>
          <a:custGeom>
            <a:avLst/>
            <a:gdLst>
              <a:gd name="connsiteX0" fmla="*/ 0 w 990600"/>
              <a:gd name="connsiteY0" fmla="*/ 0 h 76200"/>
              <a:gd name="connsiteX1" fmla="*/ 720725 w 990600"/>
              <a:gd name="connsiteY1" fmla="*/ 3175 h 76200"/>
              <a:gd name="connsiteX2" fmla="*/ 866775 w 990600"/>
              <a:gd name="connsiteY2" fmla="*/ 53975 h 76200"/>
              <a:gd name="connsiteX3" fmla="*/ 958850 w 990600"/>
              <a:gd name="connsiteY3" fmla="*/ 57150 h 76200"/>
              <a:gd name="connsiteX4" fmla="*/ 990600 w 9906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76200">
                <a:moveTo>
                  <a:pt x="0" y="0"/>
                </a:moveTo>
                <a:lnTo>
                  <a:pt x="720725" y="3175"/>
                </a:lnTo>
                <a:lnTo>
                  <a:pt x="866775" y="53975"/>
                </a:lnTo>
                <a:lnTo>
                  <a:pt x="958850" y="57150"/>
                </a:lnTo>
                <a:lnTo>
                  <a:pt x="990600" y="762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10800000">
            <a:off x="7022794" y="4757480"/>
            <a:ext cx="984250" cy="107950"/>
          </a:xfrm>
          <a:custGeom>
            <a:avLst/>
            <a:gdLst>
              <a:gd name="connsiteX0" fmla="*/ 0 w 984250"/>
              <a:gd name="connsiteY0" fmla="*/ 107950 h 107950"/>
              <a:gd name="connsiteX1" fmla="*/ 781050 w 984250"/>
              <a:gd name="connsiteY1" fmla="*/ 104775 h 107950"/>
              <a:gd name="connsiteX2" fmla="*/ 949325 w 984250"/>
              <a:gd name="connsiteY2" fmla="*/ 0 h 107950"/>
              <a:gd name="connsiteX3" fmla="*/ 984250 w 984250"/>
              <a:gd name="connsiteY3" fmla="*/ 0 h 107950"/>
            </a:gdLst>
            <a:ahLst/>
            <a:cxnLst>
              <a:cxn ang="0">
                <a:pos x="connsiteX0" y="connsiteY0"/>
              </a:cxn>
              <a:cxn ang="0">
                <a:pos x="connsiteX1" y="connsiteY1"/>
              </a:cxn>
              <a:cxn ang="0">
                <a:pos x="connsiteX2" y="connsiteY2"/>
              </a:cxn>
              <a:cxn ang="0">
                <a:pos x="connsiteX3" y="connsiteY3"/>
              </a:cxn>
            </a:cxnLst>
            <a:rect l="l" t="t" r="r" b="b"/>
            <a:pathLst>
              <a:path w="984250" h="107950">
                <a:moveTo>
                  <a:pt x="0" y="107950"/>
                </a:moveTo>
                <a:lnTo>
                  <a:pt x="781050" y="104775"/>
                </a:lnTo>
                <a:lnTo>
                  <a:pt x="949325" y="0"/>
                </a:lnTo>
                <a:lnTo>
                  <a:pt x="9842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0800000">
            <a:off x="6203644" y="5001955"/>
            <a:ext cx="574675" cy="234950"/>
          </a:xfrm>
          <a:custGeom>
            <a:avLst/>
            <a:gdLst>
              <a:gd name="connsiteX0" fmla="*/ 574675 w 574675"/>
              <a:gd name="connsiteY0" fmla="*/ 0 h 234950"/>
              <a:gd name="connsiteX1" fmla="*/ 415925 w 574675"/>
              <a:gd name="connsiteY1" fmla="*/ 3175 h 234950"/>
              <a:gd name="connsiteX2" fmla="*/ 234950 w 574675"/>
              <a:gd name="connsiteY2" fmla="*/ 158750 h 234950"/>
              <a:gd name="connsiteX3" fmla="*/ 98425 w 574675"/>
              <a:gd name="connsiteY3" fmla="*/ 158750 h 234950"/>
              <a:gd name="connsiteX4" fmla="*/ 0 w 574675"/>
              <a:gd name="connsiteY4" fmla="*/ 23495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675" h="234950">
                <a:moveTo>
                  <a:pt x="574675" y="0"/>
                </a:moveTo>
                <a:lnTo>
                  <a:pt x="415925" y="3175"/>
                </a:lnTo>
                <a:lnTo>
                  <a:pt x="234950" y="158750"/>
                </a:lnTo>
                <a:lnTo>
                  <a:pt x="98425" y="158750"/>
                </a:lnTo>
                <a:lnTo>
                  <a:pt x="0" y="2349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10800000">
            <a:off x="6200469" y="4598730"/>
            <a:ext cx="577850" cy="254000"/>
          </a:xfrm>
          <a:custGeom>
            <a:avLst/>
            <a:gdLst>
              <a:gd name="connsiteX0" fmla="*/ 577850 w 577850"/>
              <a:gd name="connsiteY0" fmla="*/ 254000 h 254000"/>
              <a:gd name="connsiteX1" fmla="*/ 374650 w 577850"/>
              <a:gd name="connsiteY1" fmla="*/ 254000 h 254000"/>
              <a:gd name="connsiteX2" fmla="*/ 79375 w 577850"/>
              <a:gd name="connsiteY2" fmla="*/ 3175 h 254000"/>
              <a:gd name="connsiteX3" fmla="*/ 0 w 577850"/>
              <a:gd name="connsiteY3" fmla="*/ 0 h 254000"/>
            </a:gdLst>
            <a:ahLst/>
            <a:cxnLst>
              <a:cxn ang="0">
                <a:pos x="connsiteX0" y="connsiteY0"/>
              </a:cxn>
              <a:cxn ang="0">
                <a:pos x="connsiteX1" y="connsiteY1"/>
              </a:cxn>
              <a:cxn ang="0">
                <a:pos x="connsiteX2" y="connsiteY2"/>
              </a:cxn>
              <a:cxn ang="0">
                <a:pos x="connsiteX3" y="connsiteY3"/>
              </a:cxn>
            </a:cxnLst>
            <a:rect l="l" t="t" r="r" b="b"/>
            <a:pathLst>
              <a:path w="577850" h="254000">
                <a:moveTo>
                  <a:pt x="577850" y="254000"/>
                </a:moveTo>
                <a:lnTo>
                  <a:pt x="374650" y="254000"/>
                </a:lnTo>
                <a:lnTo>
                  <a:pt x="79375" y="317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382220" y="5268077"/>
            <a:ext cx="538930" cy="276999"/>
          </a:xfrm>
          <a:prstGeom prst="rect">
            <a:avLst/>
          </a:prstGeom>
          <a:noFill/>
        </p:spPr>
        <p:txBody>
          <a:bodyPr wrap="none" rtlCol="0">
            <a:spAutoFit/>
          </a:bodyPr>
          <a:lstStyle/>
          <a:p>
            <a:r>
              <a:rPr lang="en-US" sz="1200" dirty="0" smtClean="0"/>
              <a:t>Hall 1</a:t>
            </a:r>
            <a:endParaRPr lang="en-US" sz="1200" dirty="0"/>
          </a:p>
        </p:txBody>
      </p:sp>
      <p:sp>
        <p:nvSpPr>
          <p:cNvPr id="70" name="TextBox 69"/>
          <p:cNvSpPr txBox="1"/>
          <p:nvPr/>
        </p:nvSpPr>
        <p:spPr>
          <a:xfrm>
            <a:off x="7408668" y="4390215"/>
            <a:ext cx="538930" cy="276999"/>
          </a:xfrm>
          <a:prstGeom prst="rect">
            <a:avLst/>
          </a:prstGeom>
          <a:noFill/>
        </p:spPr>
        <p:txBody>
          <a:bodyPr wrap="none" rtlCol="0">
            <a:spAutoFit/>
          </a:bodyPr>
          <a:lstStyle/>
          <a:p>
            <a:r>
              <a:rPr lang="en-US" sz="1200" dirty="0" smtClean="0"/>
              <a:t>Hall 2</a:t>
            </a:r>
            <a:endParaRPr lang="en-US" sz="1200" dirty="0"/>
          </a:p>
        </p:txBody>
      </p:sp>
      <p:sp>
        <p:nvSpPr>
          <p:cNvPr id="71" name="TextBox 70"/>
          <p:cNvSpPr txBox="1"/>
          <p:nvPr/>
        </p:nvSpPr>
        <p:spPr>
          <a:xfrm>
            <a:off x="2778379" y="6034081"/>
            <a:ext cx="506421" cy="369332"/>
          </a:xfrm>
          <a:prstGeom prst="rect">
            <a:avLst/>
          </a:prstGeom>
          <a:noFill/>
        </p:spPr>
        <p:txBody>
          <a:bodyPr wrap="none" rtlCol="0">
            <a:spAutoFit/>
          </a:bodyPr>
          <a:lstStyle/>
          <a:p>
            <a:r>
              <a:rPr lang="en-US" smtClean="0"/>
              <a:t>ESS</a:t>
            </a:r>
            <a:endParaRPr lang="en-US"/>
          </a:p>
        </p:txBody>
      </p:sp>
      <p:sp>
        <p:nvSpPr>
          <p:cNvPr id="72" name="TextBox 71"/>
          <p:cNvSpPr txBox="1"/>
          <p:nvPr/>
        </p:nvSpPr>
        <p:spPr>
          <a:xfrm>
            <a:off x="6285097" y="5897423"/>
            <a:ext cx="1264000" cy="369332"/>
          </a:xfrm>
          <a:prstGeom prst="rect">
            <a:avLst/>
          </a:prstGeom>
          <a:noFill/>
        </p:spPr>
        <p:txBody>
          <a:bodyPr wrap="none" rtlCol="0">
            <a:spAutoFit/>
          </a:bodyPr>
          <a:lstStyle/>
          <a:p>
            <a:r>
              <a:rPr lang="en-US" smtClean="0"/>
              <a:t>J-PARC MLF</a:t>
            </a: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118" r="10716"/>
          <a:stretch/>
        </p:blipFill>
        <p:spPr>
          <a:xfrm rot="5400000">
            <a:off x="5928724" y="2039534"/>
            <a:ext cx="1840512" cy="1908000"/>
          </a:xfrm>
          <a:prstGeom prst="rect">
            <a:avLst/>
          </a:prstGeom>
        </p:spPr>
      </p:pic>
      <p:sp>
        <p:nvSpPr>
          <p:cNvPr id="17" name="Freeform 16"/>
          <p:cNvSpPr/>
          <p:nvPr/>
        </p:nvSpPr>
        <p:spPr>
          <a:xfrm>
            <a:off x="6899275" y="1520825"/>
            <a:ext cx="377825" cy="584200"/>
          </a:xfrm>
          <a:custGeom>
            <a:avLst/>
            <a:gdLst>
              <a:gd name="connsiteX0" fmla="*/ 0 w 377825"/>
              <a:gd name="connsiteY0" fmla="*/ 574675 h 584200"/>
              <a:gd name="connsiteX1" fmla="*/ 69850 w 377825"/>
              <a:gd name="connsiteY1" fmla="*/ 0 h 584200"/>
              <a:gd name="connsiteX2" fmla="*/ 327025 w 377825"/>
              <a:gd name="connsiteY2" fmla="*/ 31750 h 584200"/>
              <a:gd name="connsiteX3" fmla="*/ 295275 w 377825"/>
              <a:gd name="connsiteY3" fmla="*/ 288925 h 584200"/>
              <a:gd name="connsiteX4" fmla="*/ 377825 w 377825"/>
              <a:gd name="connsiteY4" fmla="*/ 301625 h 584200"/>
              <a:gd name="connsiteX5" fmla="*/ 346075 w 377825"/>
              <a:gd name="connsiteY5" fmla="*/ 584200 h 584200"/>
              <a:gd name="connsiteX6" fmla="*/ 0 w 377825"/>
              <a:gd name="connsiteY6" fmla="*/ 57467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825" h="584200">
                <a:moveTo>
                  <a:pt x="0" y="574675"/>
                </a:moveTo>
                <a:lnTo>
                  <a:pt x="69850" y="0"/>
                </a:lnTo>
                <a:lnTo>
                  <a:pt x="327025" y="31750"/>
                </a:lnTo>
                <a:lnTo>
                  <a:pt x="295275" y="288925"/>
                </a:lnTo>
                <a:lnTo>
                  <a:pt x="377825" y="301625"/>
                </a:lnTo>
                <a:lnTo>
                  <a:pt x="346075" y="584200"/>
                </a:lnTo>
                <a:lnTo>
                  <a:pt x="0" y="574675"/>
                </a:lnTo>
                <a:close/>
              </a:path>
            </a:pathLst>
          </a:cu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238920" y="2397125"/>
            <a:ext cx="1432800" cy="574675"/>
          </a:xfrm>
          <a:custGeom>
            <a:avLst/>
            <a:gdLst>
              <a:gd name="connsiteX0" fmla="*/ 758825 w 1438275"/>
              <a:gd name="connsiteY0" fmla="*/ 574675 h 574675"/>
              <a:gd name="connsiteX1" fmla="*/ 1435100 w 1438275"/>
              <a:gd name="connsiteY1" fmla="*/ 571500 h 574675"/>
              <a:gd name="connsiteX2" fmla="*/ 1438275 w 1438275"/>
              <a:gd name="connsiteY2" fmla="*/ 0 h 574675"/>
              <a:gd name="connsiteX3" fmla="*/ 0 w 1438275"/>
              <a:gd name="connsiteY3" fmla="*/ 0 h 574675"/>
              <a:gd name="connsiteX4" fmla="*/ 0 w 1438275"/>
              <a:gd name="connsiteY4" fmla="*/ 533400 h 574675"/>
              <a:gd name="connsiteX5" fmla="*/ 454025 w 1438275"/>
              <a:gd name="connsiteY5" fmla="*/ 533400 h 574675"/>
              <a:gd name="connsiteX6" fmla="*/ 495300 w 1438275"/>
              <a:gd name="connsiteY6" fmla="*/ 571500 h 574675"/>
              <a:gd name="connsiteX7" fmla="*/ 577850 w 1438275"/>
              <a:gd name="connsiteY7" fmla="*/ 571500 h 574675"/>
              <a:gd name="connsiteX8" fmla="*/ 603250 w 1438275"/>
              <a:gd name="connsiteY8" fmla="*/ 542925 h 574675"/>
              <a:gd name="connsiteX9" fmla="*/ 647700 w 1438275"/>
              <a:gd name="connsiteY9" fmla="*/ 527050 h 574675"/>
              <a:gd name="connsiteX10" fmla="*/ 701675 w 1438275"/>
              <a:gd name="connsiteY10" fmla="*/ 533400 h 574675"/>
              <a:gd name="connsiteX11" fmla="*/ 701675 w 1438275"/>
              <a:gd name="connsiteY11" fmla="*/ 533400 h 574675"/>
              <a:gd name="connsiteX12" fmla="*/ 758825 w 1438275"/>
              <a:gd name="connsiteY12" fmla="*/ 574675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275" h="574675">
                <a:moveTo>
                  <a:pt x="758825" y="574675"/>
                </a:moveTo>
                <a:lnTo>
                  <a:pt x="1435100" y="571500"/>
                </a:lnTo>
                <a:cubicBezTo>
                  <a:pt x="1436158" y="381000"/>
                  <a:pt x="1437217" y="190500"/>
                  <a:pt x="1438275" y="0"/>
                </a:cubicBezTo>
                <a:lnTo>
                  <a:pt x="0" y="0"/>
                </a:lnTo>
                <a:lnTo>
                  <a:pt x="0" y="533400"/>
                </a:lnTo>
                <a:lnTo>
                  <a:pt x="454025" y="533400"/>
                </a:lnTo>
                <a:lnTo>
                  <a:pt x="495300" y="571500"/>
                </a:lnTo>
                <a:lnTo>
                  <a:pt x="577850" y="571500"/>
                </a:lnTo>
                <a:lnTo>
                  <a:pt x="603250" y="542925"/>
                </a:lnTo>
                <a:lnTo>
                  <a:pt x="647700" y="527050"/>
                </a:lnTo>
                <a:lnTo>
                  <a:pt x="701675" y="533400"/>
                </a:lnTo>
                <a:lnTo>
                  <a:pt x="701675" y="533400"/>
                </a:lnTo>
                <a:lnTo>
                  <a:pt x="758825" y="574675"/>
                </a:lnTo>
                <a:close/>
              </a:path>
            </a:pathLst>
          </a:cu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216239" y="2376289"/>
            <a:ext cx="502895" cy="276999"/>
          </a:xfrm>
          <a:prstGeom prst="rect">
            <a:avLst/>
          </a:prstGeom>
          <a:noFill/>
        </p:spPr>
        <p:txBody>
          <a:bodyPr wrap="none" rtlCol="0">
            <a:spAutoFit/>
          </a:bodyPr>
          <a:lstStyle/>
          <a:p>
            <a:r>
              <a:rPr lang="en-US" sz="1200" dirty="0" smtClean="0"/>
              <a:t>West</a:t>
            </a:r>
            <a:endParaRPr lang="en-US" sz="1200" dirty="0"/>
          </a:p>
        </p:txBody>
      </p:sp>
      <p:sp>
        <p:nvSpPr>
          <p:cNvPr id="36" name="Freeform 35"/>
          <p:cNvSpPr/>
          <p:nvPr/>
        </p:nvSpPr>
        <p:spPr>
          <a:xfrm>
            <a:off x="6238875" y="3101975"/>
            <a:ext cx="1435100" cy="758825"/>
          </a:xfrm>
          <a:custGeom>
            <a:avLst/>
            <a:gdLst>
              <a:gd name="connsiteX0" fmla="*/ 758825 w 1435100"/>
              <a:gd name="connsiteY0" fmla="*/ 0 h 758825"/>
              <a:gd name="connsiteX1" fmla="*/ 828675 w 1435100"/>
              <a:gd name="connsiteY1" fmla="*/ 0 h 758825"/>
              <a:gd name="connsiteX2" fmla="*/ 873125 w 1435100"/>
              <a:gd name="connsiteY2" fmla="*/ 25400 h 758825"/>
              <a:gd name="connsiteX3" fmla="*/ 1435100 w 1435100"/>
              <a:gd name="connsiteY3" fmla="*/ 25400 h 758825"/>
              <a:gd name="connsiteX4" fmla="*/ 1431925 w 1435100"/>
              <a:gd name="connsiteY4" fmla="*/ 758825 h 758825"/>
              <a:gd name="connsiteX5" fmla="*/ 1181100 w 1435100"/>
              <a:gd name="connsiteY5" fmla="*/ 755650 h 758825"/>
              <a:gd name="connsiteX6" fmla="*/ 1184275 w 1435100"/>
              <a:gd name="connsiteY6" fmla="*/ 581025 h 758825"/>
              <a:gd name="connsiteX7" fmla="*/ 0 w 1435100"/>
              <a:gd name="connsiteY7" fmla="*/ 581025 h 758825"/>
              <a:gd name="connsiteX8" fmla="*/ 0 w 1435100"/>
              <a:gd name="connsiteY8" fmla="*/ 50800 h 758825"/>
              <a:gd name="connsiteX9" fmla="*/ 469900 w 1435100"/>
              <a:gd name="connsiteY9" fmla="*/ 53975 h 758825"/>
              <a:gd name="connsiteX10" fmla="*/ 479425 w 1435100"/>
              <a:gd name="connsiteY10" fmla="*/ 12700 h 758825"/>
              <a:gd name="connsiteX11" fmla="*/ 571500 w 1435100"/>
              <a:gd name="connsiteY11" fmla="*/ 12700 h 758825"/>
              <a:gd name="connsiteX12" fmla="*/ 600075 w 1435100"/>
              <a:gd name="connsiteY12" fmla="*/ 38100 h 758825"/>
              <a:gd name="connsiteX13" fmla="*/ 644525 w 1435100"/>
              <a:gd name="connsiteY13" fmla="*/ 57150 h 758825"/>
              <a:gd name="connsiteX14" fmla="*/ 688975 w 1435100"/>
              <a:gd name="connsiteY14" fmla="*/ 53975 h 758825"/>
              <a:gd name="connsiteX15" fmla="*/ 723900 w 1435100"/>
              <a:gd name="connsiteY15" fmla="*/ 44450 h 758825"/>
              <a:gd name="connsiteX16" fmla="*/ 758825 w 1435100"/>
              <a:gd name="connsiteY16" fmla="*/ 0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5100" h="758825">
                <a:moveTo>
                  <a:pt x="758825" y="0"/>
                </a:moveTo>
                <a:lnTo>
                  <a:pt x="828675" y="0"/>
                </a:lnTo>
                <a:lnTo>
                  <a:pt x="873125" y="25400"/>
                </a:lnTo>
                <a:lnTo>
                  <a:pt x="1435100" y="25400"/>
                </a:lnTo>
                <a:cubicBezTo>
                  <a:pt x="1434042" y="269875"/>
                  <a:pt x="1432983" y="514350"/>
                  <a:pt x="1431925" y="758825"/>
                </a:cubicBezTo>
                <a:lnTo>
                  <a:pt x="1181100" y="755650"/>
                </a:lnTo>
                <a:cubicBezTo>
                  <a:pt x="1182158" y="697442"/>
                  <a:pt x="1183217" y="639233"/>
                  <a:pt x="1184275" y="581025"/>
                </a:cubicBezTo>
                <a:lnTo>
                  <a:pt x="0" y="581025"/>
                </a:lnTo>
                <a:lnTo>
                  <a:pt x="0" y="50800"/>
                </a:lnTo>
                <a:lnTo>
                  <a:pt x="469900" y="53975"/>
                </a:lnTo>
                <a:lnTo>
                  <a:pt x="479425" y="12700"/>
                </a:lnTo>
                <a:lnTo>
                  <a:pt x="571500" y="12700"/>
                </a:lnTo>
                <a:lnTo>
                  <a:pt x="600075" y="38100"/>
                </a:lnTo>
                <a:lnTo>
                  <a:pt x="644525" y="57150"/>
                </a:lnTo>
                <a:lnTo>
                  <a:pt x="688975" y="53975"/>
                </a:lnTo>
                <a:lnTo>
                  <a:pt x="723900" y="44450"/>
                </a:lnTo>
                <a:lnTo>
                  <a:pt x="758825" y="0"/>
                </a:lnTo>
                <a:close/>
              </a:path>
            </a:pathLst>
          </a:cu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7269505" y="3093695"/>
            <a:ext cx="441852" cy="276999"/>
          </a:xfrm>
          <a:prstGeom prst="rect">
            <a:avLst/>
          </a:prstGeom>
          <a:noFill/>
        </p:spPr>
        <p:txBody>
          <a:bodyPr wrap="none" rtlCol="0">
            <a:spAutoFit/>
          </a:bodyPr>
          <a:lstStyle/>
          <a:p>
            <a:r>
              <a:rPr lang="en-US" sz="1200" smtClean="0"/>
              <a:t>East</a:t>
            </a:r>
            <a:endParaRPr lang="en-US" sz="1200" dirty="0"/>
          </a:p>
        </p:txBody>
      </p:sp>
      <p:sp>
        <p:nvSpPr>
          <p:cNvPr id="73" name="TextBox 72"/>
          <p:cNvSpPr txBox="1"/>
          <p:nvPr/>
        </p:nvSpPr>
        <p:spPr>
          <a:xfrm>
            <a:off x="7605018" y="1577090"/>
            <a:ext cx="915443" cy="369332"/>
          </a:xfrm>
          <a:prstGeom prst="rect">
            <a:avLst/>
          </a:prstGeom>
          <a:noFill/>
        </p:spPr>
        <p:txBody>
          <a:bodyPr wrap="none" rtlCol="0">
            <a:spAutoFit/>
          </a:bodyPr>
          <a:lstStyle/>
          <a:p>
            <a:r>
              <a:rPr lang="en-US" smtClean="0"/>
              <a:t>ISIS-TS2</a:t>
            </a:r>
            <a:endParaRPr lang="en-US"/>
          </a:p>
        </p:txBody>
      </p:sp>
      <p:sp>
        <p:nvSpPr>
          <p:cNvPr id="42" name="Rectangle 41"/>
          <p:cNvSpPr/>
          <p:nvPr/>
        </p:nvSpPr>
        <p:spPr>
          <a:xfrm>
            <a:off x="6238875" y="2105025"/>
            <a:ext cx="1435100" cy="1755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441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64"/>
          <p:cNvSpPr/>
          <p:nvPr/>
        </p:nvSpPr>
        <p:spPr>
          <a:xfrm>
            <a:off x="1352271" y="2198793"/>
            <a:ext cx="7419854" cy="4162421"/>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1351805" y="2232933"/>
            <a:ext cx="7419854" cy="4133773"/>
          </a:xfrm>
          <a:custGeom>
            <a:avLst/>
            <a:gdLst>
              <a:gd name="connsiteX0" fmla="*/ 0 w 5448300"/>
              <a:gd name="connsiteY0" fmla="*/ 3632200 h 3632200"/>
              <a:gd name="connsiteX1" fmla="*/ 38100 w 5448300"/>
              <a:gd name="connsiteY1" fmla="*/ 2870200 h 3632200"/>
              <a:gd name="connsiteX2" fmla="*/ 88900 w 5448300"/>
              <a:gd name="connsiteY2" fmla="*/ 2108200 h 3632200"/>
              <a:gd name="connsiteX3" fmla="*/ 127000 w 5448300"/>
              <a:gd name="connsiteY3" fmla="*/ 1638300 h 3632200"/>
              <a:gd name="connsiteX4" fmla="*/ 203200 w 5448300"/>
              <a:gd name="connsiteY4" fmla="*/ 1244600 h 3632200"/>
              <a:gd name="connsiteX5" fmla="*/ 292100 w 5448300"/>
              <a:gd name="connsiteY5" fmla="*/ 927100 h 3632200"/>
              <a:gd name="connsiteX6" fmla="*/ 457200 w 5448300"/>
              <a:gd name="connsiteY6" fmla="*/ 609600 h 3632200"/>
              <a:gd name="connsiteX7" fmla="*/ 622300 w 5448300"/>
              <a:gd name="connsiteY7" fmla="*/ 419100 h 3632200"/>
              <a:gd name="connsiteX8" fmla="*/ 812800 w 5448300"/>
              <a:gd name="connsiteY8" fmla="*/ 266700 h 3632200"/>
              <a:gd name="connsiteX9" fmla="*/ 1117600 w 5448300"/>
              <a:gd name="connsiteY9" fmla="*/ 127000 h 3632200"/>
              <a:gd name="connsiteX10" fmla="*/ 1511300 w 5448300"/>
              <a:gd name="connsiteY10" fmla="*/ 50800 h 3632200"/>
              <a:gd name="connsiteX11" fmla="*/ 2006600 w 5448300"/>
              <a:gd name="connsiteY11" fmla="*/ 12700 h 3632200"/>
              <a:gd name="connsiteX12" fmla="*/ 2603500 w 5448300"/>
              <a:gd name="connsiteY12" fmla="*/ 0 h 3632200"/>
              <a:gd name="connsiteX13" fmla="*/ 3340100 w 5448300"/>
              <a:gd name="connsiteY13" fmla="*/ 12700 h 3632200"/>
              <a:gd name="connsiteX14" fmla="*/ 3365500 w 5448300"/>
              <a:gd name="connsiteY14" fmla="*/ 571500 h 3632200"/>
              <a:gd name="connsiteX15" fmla="*/ 3390900 w 5448300"/>
              <a:gd name="connsiteY15" fmla="*/ 1143000 h 3632200"/>
              <a:gd name="connsiteX16" fmla="*/ 3429000 w 5448300"/>
              <a:gd name="connsiteY16" fmla="*/ 1689100 h 3632200"/>
              <a:gd name="connsiteX17" fmla="*/ 3479800 w 5448300"/>
              <a:gd name="connsiteY17" fmla="*/ 2044700 h 3632200"/>
              <a:gd name="connsiteX18" fmla="*/ 3543300 w 5448300"/>
              <a:gd name="connsiteY18" fmla="*/ 2387600 h 3632200"/>
              <a:gd name="connsiteX19" fmla="*/ 3619500 w 5448300"/>
              <a:gd name="connsiteY19" fmla="*/ 2654300 h 3632200"/>
              <a:gd name="connsiteX20" fmla="*/ 3695700 w 5448300"/>
              <a:gd name="connsiteY20" fmla="*/ 2857500 h 3632200"/>
              <a:gd name="connsiteX21" fmla="*/ 3810000 w 5448300"/>
              <a:gd name="connsiteY21" fmla="*/ 3035300 h 3632200"/>
              <a:gd name="connsiteX22" fmla="*/ 3975100 w 5448300"/>
              <a:gd name="connsiteY22" fmla="*/ 3238500 h 3632200"/>
              <a:gd name="connsiteX23" fmla="*/ 4178300 w 5448300"/>
              <a:gd name="connsiteY23" fmla="*/ 3390900 h 3632200"/>
              <a:gd name="connsiteX24" fmla="*/ 4457700 w 5448300"/>
              <a:gd name="connsiteY24" fmla="*/ 3492500 h 3632200"/>
              <a:gd name="connsiteX25" fmla="*/ 4775200 w 5448300"/>
              <a:gd name="connsiteY25" fmla="*/ 3568700 h 3632200"/>
              <a:gd name="connsiteX26" fmla="*/ 5080000 w 5448300"/>
              <a:gd name="connsiteY26" fmla="*/ 3606800 h 3632200"/>
              <a:gd name="connsiteX27" fmla="*/ 5448300 w 5448300"/>
              <a:gd name="connsiteY27" fmla="*/ 363220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8300" h="3632200">
                <a:moveTo>
                  <a:pt x="0" y="3632200"/>
                </a:moveTo>
                <a:lnTo>
                  <a:pt x="38100" y="2870200"/>
                </a:lnTo>
                <a:lnTo>
                  <a:pt x="88900" y="2108200"/>
                </a:lnTo>
                <a:lnTo>
                  <a:pt x="127000" y="1638300"/>
                </a:lnTo>
                <a:lnTo>
                  <a:pt x="203200" y="1244600"/>
                </a:lnTo>
                <a:lnTo>
                  <a:pt x="292100" y="927100"/>
                </a:lnTo>
                <a:lnTo>
                  <a:pt x="457200" y="609600"/>
                </a:lnTo>
                <a:lnTo>
                  <a:pt x="622300" y="419100"/>
                </a:lnTo>
                <a:lnTo>
                  <a:pt x="812800" y="266700"/>
                </a:lnTo>
                <a:lnTo>
                  <a:pt x="1117600" y="127000"/>
                </a:lnTo>
                <a:lnTo>
                  <a:pt x="1511300" y="50800"/>
                </a:lnTo>
                <a:lnTo>
                  <a:pt x="2006600" y="12700"/>
                </a:lnTo>
                <a:lnTo>
                  <a:pt x="2603500" y="0"/>
                </a:lnTo>
                <a:lnTo>
                  <a:pt x="3340100" y="12700"/>
                </a:lnTo>
                <a:lnTo>
                  <a:pt x="3365500" y="571500"/>
                </a:lnTo>
                <a:lnTo>
                  <a:pt x="3390900" y="1143000"/>
                </a:lnTo>
                <a:lnTo>
                  <a:pt x="3429000" y="1689100"/>
                </a:lnTo>
                <a:lnTo>
                  <a:pt x="3479800" y="2044700"/>
                </a:lnTo>
                <a:lnTo>
                  <a:pt x="3543300" y="2387600"/>
                </a:lnTo>
                <a:lnTo>
                  <a:pt x="3619500" y="2654300"/>
                </a:lnTo>
                <a:lnTo>
                  <a:pt x="3695700" y="2857500"/>
                </a:lnTo>
                <a:lnTo>
                  <a:pt x="3810000" y="3035300"/>
                </a:lnTo>
                <a:lnTo>
                  <a:pt x="3975100" y="3238500"/>
                </a:lnTo>
                <a:lnTo>
                  <a:pt x="4178300" y="3390900"/>
                </a:lnTo>
                <a:lnTo>
                  <a:pt x="4457700" y="3492500"/>
                </a:lnTo>
                <a:lnTo>
                  <a:pt x="4775200" y="3568700"/>
                </a:lnTo>
                <a:lnTo>
                  <a:pt x="5080000" y="3606800"/>
                </a:lnTo>
                <a:lnTo>
                  <a:pt x="5448300" y="36322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utoShape 38"/>
          <p:cNvSpPr>
            <a:spLocks/>
          </p:cNvSpPr>
          <p:nvPr/>
        </p:nvSpPr>
        <p:spPr bwMode="auto">
          <a:xfrm>
            <a:off x="7637722" y="6408107"/>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4</a:t>
            </a:r>
            <a:endParaRPr lang="en-US" sz="2000" dirty="0">
              <a:solidFill>
                <a:prstClr val="black"/>
              </a:solidFill>
              <a:latin typeface="Calibri"/>
              <a:cs typeface="Helvetica" charset="0"/>
            </a:endParaRPr>
          </a:p>
        </p:txBody>
      </p:sp>
      <p:sp>
        <p:nvSpPr>
          <p:cNvPr id="20" name="Line 8"/>
          <p:cNvSpPr>
            <a:spLocks noChangeShapeType="1"/>
          </p:cNvSpPr>
          <p:nvPr/>
        </p:nvSpPr>
        <p:spPr bwMode="auto">
          <a:xfrm flipH="1">
            <a:off x="7779819" y="6364649"/>
            <a:ext cx="0" cy="124150"/>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21" name="Rectangle 20"/>
          <p:cNvSpPr/>
          <p:nvPr/>
        </p:nvSpPr>
        <p:spPr>
          <a:xfrm>
            <a:off x="5964670" y="1886274"/>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ine 15"/>
          <p:cNvSpPr>
            <a:spLocks noChangeShapeType="1"/>
          </p:cNvSpPr>
          <p:nvPr/>
        </p:nvSpPr>
        <p:spPr bwMode="auto">
          <a:xfrm>
            <a:off x="1205341" y="2096293"/>
            <a:ext cx="142813"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23" name="AutoShape 25"/>
          <p:cNvSpPr>
            <a:spLocks/>
          </p:cNvSpPr>
          <p:nvPr/>
        </p:nvSpPr>
        <p:spPr bwMode="auto">
          <a:xfrm>
            <a:off x="867257" y="1896308"/>
            <a:ext cx="417164"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8</a:t>
            </a:r>
            <a:endParaRPr lang="en-US" sz="2000" dirty="0">
              <a:solidFill>
                <a:prstClr val="black"/>
              </a:solidFill>
              <a:latin typeface="Calibri"/>
              <a:cs typeface="Helvetica" charset="0"/>
            </a:endParaRPr>
          </a:p>
        </p:txBody>
      </p:sp>
      <p:sp>
        <p:nvSpPr>
          <p:cNvPr id="2" name="Title 1"/>
          <p:cNvSpPr>
            <a:spLocks noGrp="1"/>
          </p:cNvSpPr>
          <p:nvPr>
            <p:ph type="title"/>
          </p:nvPr>
        </p:nvSpPr>
        <p:spPr>
          <a:xfrm>
            <a:off x="457200" y="274638"/>
            <a:ext cx="8003232" cy="1143000"/>
          </a:xfrm>
        </p:spPr>
        <p:txBody>
          <a:bodyPr/>
          <a:lstStyle/>
          <a:p>
            <a:r>
              <a:rPr lang="en-US" dirty="0" smtClean="0"/>
              <a:t>Long-pulse performance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
        <p:nvSpPr>
          <p:cNvPr id="64" name="Rectangle 63"/>
          <p:cNvSpPr/>
          <p:nvPr/>
        </p:nvSpPr>
        <p:spPr>
          <a:xfrm>
            <a:off x="5895334" y="1852134"/>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1768717" y="6104467"/>
            <a:ext cx="143998" cy="265432"/>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2822345" y="5647267"/>
            <a:ext cx="144000" cy="722632"/>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3827996" y="4508502"/>
            <a:ext cx="144000" cy="1871999"/>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Freeform 77"/>
          <p:cNvSpPr/>
          <p:nvPr/>
        </p:nvSpPr>
        <p:spPr>
          <a:xfrm>
            <a:off x="3827996" y="5439835"/>
            <a:ext cx="144000" cy="935999"/>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reeform 79"/>
          <p:cNvSpPr/>
          <p:nvPr/>
        </p:nvSpPr>
        <p:spPr>
          <a:xfrm>
            <a:off x="4862418" y="2899825"/>
            <a:ext cx="144000" cy="3455996"/>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Freeform 80"/>
          <p:cNvSpPr/>
          <p:nvPr/>
        </p:nvSpPr>
        <p:spPr>
          <a:xfrm>
            <a:off x="4863517" y="5325542"/>
            <a:ext cx="144000" cy="1043998"/>
          </a:xfrm>
          <a:custGeom>
            <a:avLst/>
            <a:gdLst>
              <a:gd name="connsiteX0" fmla="*/ 0 w 3952411"/>
              <a:gd name="connsiteY0" fmla="*/ 2604550 h 2604550"/>
              <a:gd name="connsiteX1" fmla="*/ 103670 w 3952411"/>
              <a:gd name="connsiteY1" fmla="*/ 2526802 h 2604550"/>
              <a:gd name="connsiteX2" fmla="*/ 194381 w 3952411"/>
              <a:gd name="connsiteY2" fmla="*/ 2099189 h 2604550"/>
              <a:gd name="connsiteX3" fmla="*/ 272134 w 3952411"/>
              <a:gd name="connsiteY3" fmla="*/ 1321712 h 2604550"/>
              <a:gd name="connsiteX4" fmla="*/ 323968 w 3952411"/>
              <a:gd name="connsiteY4" fmla="*/ 596066 h 2604550"/>
              <a:gd name="connsiteX5" fmla="*/ 362845 w 3952411"/>
              <a:gd name="connsiteY5" fmla="*/ 246201 h 2604550"/>
              <a:gd name="connsiteX6" fmla="*/ 453556 w 3952411"/>
              <a:gd name="connsiteY6" fmla="*/ 0 h 2604550"/>
              <a:gd name="connsiteX7" fmla="*/ 596102 w 3952411"/>
              <a:gd name="connsiteY7" fmla="*/ 12958 h 2604550"/>
              <a:gd name="connsiteX8" fmla="*/ 764565 w 3952411"/>
              <a:gd name="connsiteY8" fmla="*/ 310991 h 2604550"/>
              <a:gd name="connsiteX9" fmla="*/ 933028 w 3952411"/>
              <a:gd name="connsiteY9" fmla="*/ 816351 h 2604550"/>
              <a:gd name="connsiteX10" fmla="*/ 1088533 w 3952411"/>
              <a:gd name="connsiteY10" fmla="*/ 1218048 h 2604550"/>
              <a:gd name="connsiteX11" fmla="*/ 1244038 w 3952411"/>
              <a:gd name="connsiteY11" fmla="*/ 1529039 h 2604550"/>
              <a:gd name="connsiteX12" fmla="*/ 1399543 w 3952411"/>
              <a:gd name="connsiteY12" fmla="*/ 1814114 h 2604550"/>
              <a:gd name="connsiteX13" fmla="*/ 1593923 w 3952411"/>
              <a:gd name="connsiteY13" fmla="*/ 2034400 h 2604550"/>
              <a:gd name="connsiteX14" fmla="*/ 1853098 w 3952411"/>
              <a:gd name="connsiteY14" fmla="*/ 2202853 h 2604550"/>
              <a:gd name="connsiteX15" fmla="*/ 2254818 w 3952411"/>
              <a:gd name="connsiteY15" fmla="*/ 2358349 h 2604550"/>
              <a:gd name="connsiteX16" fmla="*/ 2539910 w 3952411"/>
              <a:gd name="connsiteY16" fmla="*/ 2423138 h 2604550"/>
              <a:gd name="connsiteX17" fmla="*/ 2902755 w 3952411"/>
              <a:gd name="connsiteY17" fmla="*/ 2487928 h 2604550"/>
              <a:gd name="connsiteX18" fmla="*/ 3356310 w 3952411"/>
              <a:gd name="connsiteY18" fmla="*/ 2526802 h 2604550"/>
              <a:gd name="connsiteX19" fmla="*/ 3952411 w 3952411"/>
              <a:gd name="connsiteY19" fmla="*/ 2591592 h 260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2411" h="2604550">
                <a:moveTo>
                  <a:pt x="0" y="2604550"/>
                </a:moveTo>
                <a:lnTo>
                  <a:pt x="103670" y="2526802"/>
                </a:lnTo>
                <a:lnTo>
                  <a:pt x="194381" y="2099189"/>
                </a:lnTo>
                <a:lnTo>
                  <a:pt x="272134" y="1321712"/>
                </a:lnTo>
                <a:lnTo>
                  <a:pt x="323968" y="596066"/>
                </a:lnTo>
                <a:lnTo>
                  <a:pt x="362845" y="246201"/>
                </a:lnTo>
                <a:lnTo>
                  <a:pt x="453556" y="0"/>
                </a:lnTo>
                <a:lnTo>
                  <a:pt x="596102" y="12958"/>
                </a:lnTo>
                <a:lnTo>
                  <a:pt x="764565" y="310991"/>
                </a:lnTo>
                <a:lnTo>
                  <a:pt x="933028" y="816351"/>
                </a:lnTo>
                <a:lnTo>
                  <a:pt x="1088533" y="1218048"/>
                </a:lnTo>
                <a:lnTo>
                  <a:pt x="1244038" y="1529039"/>
                </a:lnTo>
                <a:lnTo>
                  <a:pt x="1399543" y="1814114"/>
                </a:lnTo>
                <a:lnTo>
                  <a:pt x="1593923" y="2034400"/>
                </a:lnTo>
                <a:lnTo>
                  <a:pt x="1853098" y="2202853"/>
                </a:lnTo>
                <a:lnTo>
                  <a:pt x="2254818" y="2358349"/>
                </a:lnTo>
                <a:lnTo>
                  <a:pt x="2539910" y="2423138"/>
                </a:lnTo>
                <a:lnTo>
                  <a:pt x="2902755" y="2487928"/>
                </a:lnTo>
                <a:lnTo>
                  <a:pt x="3356310" y="2526802"/>
                </a:lnTo>
                <a:lnTo>
                  <a:pt x="3952411" y="2591592"/>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ine 39"/>
          <p:cNvSpPr>
            <a:spLocks noChangeShapeType="1"/>
          </p:cNvSpPr>
          <p:nvPr/>
        </p:nvSpPr>
        <p:spPr bwMode="auto">
          <a:xfrm>
            <a:off x="1332229" y="6359331"/>
            <a:ext cx="7224011" cy="1250"/>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grpSp>
        <p:nvGrpSpPr>
          <p:cNvPr id="18" name="Group 17"/>
          <p:cNvGrpSpPr/>
          <p:nvPr/>
        </p:nvGrpSpPr>
        <p:grpSpPr>
          <a:xfrm>
            <a:off x="440579" y="1578637"/>
            <a:ext cx="9016639" cy="5239500"/>
            <a:chOff x="235947" y="972624"/>
            <a:chExt cx="10237138" cy="5869003"/>
          </a:xfrm>
        </p:grpSpPr>
        <p:sp>
          <p:nvSpPr>
            <p:cNvPr id="29" name="AutoShape 9"/>
            <p:cNvSpPr>
              <a:spLocks/>
            </p:cNvSpPr>
            <p:nvPr/>
          </p:nvSpPr>
          <p:spPr bwMode="auto">
            <a:xfrm>
              <a:off x="8386634" y="6367225"/>
              <a:ext cx="208645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time (</a:t>
              </a:r>
              <a:r>
                <a:rPr lang="en-US" sz="2000" dirty="0" err="1">
                  <a:solidFill>
                    <a:prstClr val="black"/>
                  </a:solidFill>
                  <a:latin typeface="Helvetica Light" charset="0"/>
                  <a:cs typeface="Helvetica Light" charset="0"/>
                  <a:sym typeface="Helvetica Light" charset="0"/>
                </a:rPr>
                <a:t>ms</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grpSp>
          <p:nvGrpSpPr>
            <p:cNvPr id="30" name="Group 29"/>
            <p:cNvGrpSpPr/>
            <p:nvPr/>
          </p:nvGrpSpPr>
          <p:grpSpPr>
            <a:xfrm>
              <a:off x="235947" y="972624"/>
              <a:ext cx="9077638" cy="5869003"/>
              <a:chOff x="235947" y="963614"/>
              <a:chExt cx="9077638" cy="5987175"/>
            </a:xfrm>
          </p:grpSpPr>
          <p:sp>
            <p:nvSpPr>
              <p:cNvPr id="31" name="Line 7"/>
              <p:cNvSpPr>
                <a:spLocks noChangeShapeType="1"/>
              </p:cNvSpPr>
              <p:nvPr/>
            </p:nvSpPr>
            <p:spPr bwMode="auto">
              <a:xfrm flipH="1">
                <a:off x="3008951" y="6436255"/>
                <a:ext cx="0" cy="141868"/>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2" name="Line 8"/>
              <p:cNvSpPr>
                <a:spLocks noChangeShapeType="1"/>
              </p:cNvSpPr>
              <p:nvPr/>
            </p:nvSpPr>
            <p:spPr bwMode="auto">
              <a:xfrm flipH="1">
                <a:off x="6686551" y="6436254"/>
                <a:ext cx="0" cy="141867"/>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3" name="Line 11"/>
              <p:cNvSpPr>
                <a:spLocks noChangeShapeType="1"/>
              </p:cNvSpPr>
              <p:nvPr/>
            </p:nvSpPr>
            <p:spPr bwMode="auto">
              <a:xfrm flipV="1">
                <a:off x="1266115" y="963614"/>
                <a:ext cx="8797" cy="544076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4" name="AutoShape 12"/>
              <p:cNvSpPr>
                <a:spLocks/>
              </p:cNvSpPr>
              <p:nvPr/>
            </p:nvSpPr>
            <p:spPr bwMode="auto">
              <a:xfrm rot="16200000">
                <a:off x="-1389613" y="3687582"/>
                <a:ext cx="3743325" cy="4922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Brightness </a:t>
                </a:r>
                <a:r>
                  <a:rPr lang="en-US" sz="2000" dirty="0">
                    <a:solidFill>
                      <a:prstClr val="black"/>
                    </a:solidFill>
                    <a:latin typeface="Helvetica Light" charset="0"/>
                    <a:cs typeface="Helvetica Light" charset="0"/>
                    <a:sym typeface="Helvetica Light" charset="0"/>
                  </a:rPr>
                  <a:t>(n/cm</a:t>
                </a:r>
                <a:r>
                  <a:rPr lang="en-US" sz="2000" baseline="32000" dirty="0">
                    <a:solidFill>
                      <a:prstClr val="black"/>
                    </a:solidFill>
                    <a:latin typeface="Helvetica Light" charset="0"/>
                    <a:cs typeface="Helvetica Light" charset="0"/>
                    <a:sym typeface="Helvetica Light" charset="0"/>
                  </a:rPr>
                  <a:t>2</a:t>
                </a:r>
                <a:r>
                  <a:rPr lang="en-US" sz="2000" dirty="0">
                    <a:solidFill>
                      <a:prstClr val="black"/>
                    </a:solidFill>
                    <a:latin typeface="Helvetica Light" charset="0"/>
                    <a:cs typeface="Helvetica Light" charset="0"/>
                    <a:sym typeface="Helvetica Light" charset="0"/>
                  </a:rPr>
                  <a:t>/s/</a:t>
                </a:r>
                <a:r>
                  <a:rPr lang="en-US" sz="2000" dirty="0" err="1" smtClean="0">
                    <a:solidFill>
                      <a:prstClr val="black"/>
                    </a:solidFill>
                    <a:latin typeface="Helvetica Light" charset="0"/>
                    <a:cs typeface="Helvetica Light" charset="0"/>
                    <a:sym typeface="Helvetica Light" charset="0"/>
                  </a:rPr>
                  <a:t>sr</a:t>
                </a:r>
                <a:r>
                  <a:rPr lang="en-US" sz="2000" dirty="0" smtClean="0">
                    <a:solidFill>
                      <a:prstClr val="black"/>
                    </a:solidFill>
                    <a:latin typeface="Helvetica Light" charset="0"/>
                    <a:cs typeface="Helvetica Light" charset="0"/>
                    <a:sym typeface="Helvetica Light" charset="0"/>
                  </a:rPr>
                  <a:t>/</a:t>
                </a:r>
                <a:r>
                  <a:rPr lang="en-US" sz="2000" dirty="0" err="1">
                    <a:solidFill>
                      <a:prstClr val="black"/>
                    </a:solidFill>
                    <a:latin typeface="Helvetica Light" charset="0"/>
                    <a:cs typeface="Helvetica Light" charset="0"/>
                    <a:sym typeface="Helvetica Light" charset="0"/>
                  </a:rPr>
                  <a:t>Å</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sp>
            <p:nvSpPr>
              <p:cNvPr id="35" name="Line 15"/>
              <p:cNvSpPr>
                <a:spLocks noChangeShapeType="1"/>
              </p:cNvSpPr>
              <p:nvPr/>
            </p:nvSpPr>
            <p:spPr bwMode="auto">
              <a:xfrm>
                <a:off x="1103360" y="2774493"/>
                <a:ext cx="1650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36" name="Line 20"/>
              <p:cNvSpPr>
                <a:spLocks noChangeShapeType="1"/>
              </p:cNvSpPr>
              <p:nvPr/>
            </p:nvSpPr>
            <p:spPr bwMode="auto">
              <a:xfrm>
                <a:off x="1115967" y="3384169"/>
                <a:ext cx="16696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37" name="AutoShape 25"/>
              <p:cNvSpPr>
                <a:spLocks/>
              </p:cNvSpPr>
              <p:nvPr/>
            </p:nvSpPr>
            <p:spPr bwMode="auto">
              <a:xfrm>
                <a:off x="713528" y="1923241"/>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7</a:t>
                </a:r>
                <a:endParaRPr lang="en-US" sz="2000" dirty="0">
                  <a:solidFill>
                    <a:prstClr val="black"/>
                  </a:solidFill>
                  <a:latin typeface="Calibri"/>
                  <a:cs typeface="Helvetica" charset="0"/>
                </a:endParaRPr>
              </a:p>
            </p:txBody>
          </p:sp>
          <p:sp>
            <p:nvSpPr>
              <p:cNvPr id="38" name="AutoShape 26"/>
              <p:cNvSpPr>
                <a:spLocks/>
              </p:cNvSpPr>
              <p:nvPr/>
            </p:nvSpPr>
            <p:spPr bwMode="auto">
              <a:xfrm>
                <a:off x="744809" y="3129926"/>
                <a:ext cx="39782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5</a:t>
                </a:r>
                <a:endParaRPr lang="en-US" sz="2000" dirty="0">
                  <a:solidFill>
                    <a:prstClr val="black"/>
                  </a:solidFill>
                  <a:latin typeface="Calibri"/>
                  <a:cs typeface="Helvetica" charset="0"/>
                </a:endParaRPr>
              </a:p>
            </p:txBody>
          </p:sp>
          <p:sp>
            <p:nvSpPr>
              <p:cNvPr id="39" name="AutoShape 27"/>
              <p:cNvSpPr>
                <a:spLocks/>
              </p:cNvSpPr>
              <p:nvPr/>
            </p:nvSpPr>
            <p:spPr bwMode="auto">
              <a:xfrm>
                <a:off x="1346831" y="1316875"/>
                <a:ext cx="90392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x10</a:t>
                </a:r>
                <a:r>
                  <a:rPr lang="en-US" sz="2000" baseline="32000" dirty="0" smtClean="0">
                    <a:solidFill>
                      <a:prstClr val="black"/>
                    </a:solidFill>
                    <a:latin typeface="Helvetica Light" charset="0"/>
                    <a:cs typeface="Helvetica Light" charset="0"/>
                    <a:sym typeface="Helvetica Light" charset="0"/>
                  </a:rPr>
                  <a:t>14</a:t>
                </a:r>
                <a:endParaRPr lang="en-US" sz="2000" dirty="0">
                  <a:solidFill>
                    <a:prstClr val="black"/>
                  </a:solidFill>
                  <a:latin typeface="Calibri"/>
                  <a:cs typeface="Helvetica" charset="0"/>
                </a:endParaRPr>
              </a:p>
            </p:txBody>
          </p:sp>
          <p:sp>
            <p:nvSpPr>
              <p:cNvPr id="40" name="AutoShape 28"/>
              <p:cNvSpPr>
                <a:spLocks/>
              </p:cNvSpPr>
              <p:nvPr/>
            </p:nvSpPr>
            <p:spPr bwMode="auto">
              <a:xfrm>
                <a:off x="1668294" y="5473029"/>
                <a:ext cx="1112000" cy="839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ISIS TS1</a:t>
                </a:r>
              </a:p>
              <a:p>
                <a:pPr algn="ctr" defTabSz="525780">
                  <a:defRPr/>
                </a:pPr>
                <a:r>
                  <a:rPr lang="en-US" dirty="0" smtClean="0">
                    <a:solidFill>
                      <a:srgbClr val="FFFFFF"/>
                    </a:solidFill>
                    <a:latin typeface="Helvetica Light" charset="0"/>
                    <a:cs typeface="Helvetica Light" charset="0"/>
                    <a:sym typeface="Helvetica Light" charset="0"/>
                  </a:rPr>
                  <a:t>128 kW</a:t>
                </a:r>
                <a:endParaRPr lang="en-US" dirty="0">
                  <a:solidFill>
                    <a:srgbClr val="FFFFFF"/>
                  </a:solidFill>
                  <a:latin typeface="Calibri"/>
                  <a:cs typeface="Helvetica" charset="0"/>
                </a:endParaRPr>
              </a:p>
            </p:txBody>
          </p:sp>
          <p:sp>
            <p:nvSpPr>
              <p:cNvPr id="41" name="AutoShape 29"/>
              <p:cNvSpPr>
                <a:spLocks/>
              </p:cNvSpPr>
              <p:nvPr/>
            </p:nvSpPr>
            <p:spPr bwMode="auto">
              <a:xfrm>
                <a:off x="2783607" y="5124349"/>
                <a:ext cx="1218336" cy="84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a:cs typeface="Helvetica Light"/>
                    <a:sym typeface="Helvetica Light" charset="0"/>
                  </a:rPr>
                  <a:t>ISIS TS2</a:t>
                </a:r>
              </a:p>
              <a:p>
                <a:pPr algn="ctr" defTabSz="525780">
                  <a:defRPr/>
                </a:pPr>
                <a:r>
                  <a:rPr lang="en-US" dirty="0" smtClean="0">
                    <a:solidFill>
                      <a:srgbClr val="FFFFFF"/>
                    </a:solidFill>
                    <a:latin typeface="Helvetica Light"/>
                    <a:cs typeface="Helvetica Light"/>
                  </a:rPr>
                  <a:t>32 kW</a:t>
                </a:r>
                <a:endParaRPr lang="en-US" dirty="0">
                  <a:solidFill>
                    <a:srgbClr val="FFFFFF"/>
                  </a:solidFill>
                  <a:latin typeface="Helvetica Light"/>
                  <a:cs typeface="Helvetica Light"/>
                </a:endParaRPr>
              </a:p>
            </p:txBody>
          </p:sp>
          <p:sp>
            <p:nvSpPr>
              <p:cNvPr id="42" name="AutoShape 30"/>
              <p:cNvSpPr>
                <a:spLocks/>
              </p:cNvSpPr>
              <p:nvPr/>
            </p:nvSpPr>
            <p:spPr bwMode="auto">
              <a:xfrm>
                <a:off x="4027176" y="4799461"/>
                <a:ext cx="1149812" cy="650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SNS</a:t>
                </a:r>
              </a:p>
              <a:p>
                <a:pPr algn="ctr" defTabSz="525780">
                  <a:defRPr/>
                </a:pPr>
                <a:r>
                  <a:rPr lang="en-US" dirty="0" smtClean="0">
                    <a:solidFill>
                      <a:srgbClr val="FFFFFF"/>
                    </a:solidFill>
                    <a:latin typeface="Helvetica Light" charset="0"/>
                    <a:cs typeface="Helvetica Light" charset="0"/>
                    <a:sym typeface="Helvetica Light" charset="0"/>
                  </a:rPr>
                  <a:t>1-2 MW </a:t>
                </a:r>
                <a:endParaRPr lang="en-US" dirty="0">
                  <a:solidFill>
                    <a:srgbClr val="FFFFFF"/>
                  </a:solidFill>
                  <a:latin typeface="Calibri"/>
                  <a:cs typeface="Helvetica" charset="0"/>
                </a:endParaRPr>
              </a:p>
            </p:txBody>
          </p:sp>
          <p:sp>
            <p:nvSpPr>
              <p:cNvPr id="43" name="AutoShape 31"/>
              <p:cNvSpPr>
                <a:spLocks/>
              </p:cNvSpPr>
              <p:nvPr/>
            </p:nvSpPr>
            <p:spPr bwMode="auto">
              <a:xfrm>
                <a:off x="5135973" y="4847282"/>
                <a:ext cx="1558335" cy="586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JPARC</a:t>
                </a:r>
              </a:p>
              <a:p>
                <a:pPr algn="ctr" defTabSz="525780">
                  <a:defRPr/>
                </a:pPr>
                <a:r>
                  <a:rPr lang="en-US" dirty="0" smtClean="0">
                    <a:solidFill>
                      <a:srgbClr val="FFFFFF"/>
                    </a:solidFill>
                    <a:latin typeface="Helvetica Light" charset="0"/>
                    <a:cs typeface="Helvetica Light" charset="0"/>
                    <a:sym typeface="Helvetica Light" charset="0"/>
                  </a:rPr>
                  <a:t>0.3-1 MW</a:t>
                </a:r>
                <a:endParaRPr lang="en-US" dirty="0">
                  <a:solidFill>
                    <a:srgbClr val="FFFFFF"/>
                  </a:solidFill>
                  <a:latin typeface="Calibri"/>
                  <a:cs typeface="Helvetica" charset="0"/>
                </a:endParaRPr>
              </a:p>
            </p:txBody>
          </p:sp>
          <p:sp>
            <p:nvSpPr>
              <p:cNvPr id="44" name="AutoShape 32"/>
              <p:cNvSpPr>
                <a:spLocks/>
              </p:cNvSpPr>
              <p:nvPr/>
            </p:nvSpPr>
            <p:spPr bwMode="auto">
              <a:xfrm>
                <a:off x="5303466" y="5837229"/>
                <a:ext cx="1917518" cy="5188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ILL 57 MW</a:t>
                </a:r>
                <a:endParaRPr lang="en-US" dirty="0">
                  <a:solidFill>
                    <a:srgbClr val="FFFFFF"/>
                  </a:solidFill>
                  <a:latin typeface="Calibri"/>
                  <a:cs typeface="Helvetica" charset="0"/>
                </a:endParaRPr>
              </a:p>
            </p:txBody>
          </p:sp>
          <p:sp>
            <p:nvSpPr>
              <p:cNvPr id="45" name="AutoShape 34"/>
              <p:cNvSpPr>
                <a:spLocks/>
              </p:cNvSpPr>
              <p:nvPr/>
            </p:nvSpPr>
            <p:spPr bwMode="auto">
              <a:xfrm>
                <a:off x="3151239" y="1663058"/>
                <a:ext cx="2889372" cy="707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000000"/>
                    </a:solidFill>
                    <a:latin typeface="Helvetica Light" charset="0"/>
                    <a:cs typeface="Helvetica Light" charset="0"/>
                    <a:sym typeface="Helvetica Light" charset="0"/>
                  </a:rPr>
                  <a:t>ESS 5 MW</a:t>
                </a:r>
              </a:p>
              <a:p>
                <a:pPr algn="ctr" defTabSz="525780">
                  <a:defRPr/>
                </a:pPr>
                <a:r>
                  <a:rPr lang="en-US" dirty="0" smtClean="0">
                    <a:solidFill>
                      <a:srgbClr val="000000"/>
                    </a:solidFill>
                    <a:latin typeface="Helvetica Light" charset="0"/>
                    <a:cs typeface="Helvetica Light" charset="0"/>
                    <a:sym typeface="Helvetica Light" charset="0"/>
                  </a:rPr>
                  <a:t>2015 design</a:t>
                </a:r>
                <a:endParaRPr lang="en-US" dirty="0">
                  <a:solidFill>
                    <a:srgbClr val="000000"/>
                  </a:solidFill>
                  <a:latin typeface="Helvetica Light" charset="0"/>
                  <a:cs typeface="Helvetica Light" charset="0"/>
                  <a:sym typeface="Helvetica Light" charset="0"/>
                </a:endParaRPr>
              </a:p>
            </p:txBody>
          </p:sp>
          <p:sp>
            <p:nvSpPr>
              <p:cNvPr id="46" name="AutoShape 35"/>
              <p:cNvSpPr>
                <a:spLocks/>
              </p:cNvSpPr>
              <p:nvPr/>
            </p:nvSpPr>
            <p:spPr bwMode="auto">
              <a:xfrm>
                <a:off x="1115967" y="6465810"/>
                <a:ext cx="280154"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0</a:t>
                </a:r>
                <a:endParaRPr lang="en-US" sz="2000" dirty="0">
                  <a:solidFill>
                    <a:prstClr val="black"/>
                  </a:solidFill>
                  <a:latin typeface="Calibri"/>
                  <a:cs typeface="Helvetica" charset="0"/>
                </a:endParaRPr>
              </a:p>
            </p:txBody>
          </p:sp>
          <p:sp>
            <p:nvSpPr>
              <p:cNvPr id="47" name="AutoShape 36"/>
              <p:cNvSpPr>
                <a:spLocks/>
              </p:cNvSpPr>
              <p:nvPr/>
            </p:nvSpPr>
            <p:spPr bwMode="auto">
              <a:xfrm>
                <a:off x="2857158" y="6496299"/>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1</a:t>
                </a:r>
                <a:endParaRPr lang="en-US" sz="2000" dirty="0">
                  <a:solidFill>
                    <a:prstClr val="black"/>
                  </a:solidFill>
                  <a:latin typeface="Calibri"/>
                  <a:cs typeface="Helvetica" charset="0"/>
                </a:endParaRPr>
              </a:p>
            </p:txBody>
          </p:sp>
          <p:sp>
            <p:nvSpPr>
              <p:cNvPr id="48" name="AutoShape 37"/>
              <p:cNvSpPr>
                <a:spLocks/>
              </p:cNvSpPr>
              <p:nvPr/>
            </p:nvSpPr>
            <p:spPr bwMode="auto">
              <a:xfrm>
                <a:off x="4706909" y="6496446"/>
                <a:ext cx="280153"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2</a:t>
                </a:r>
                <a:endParaRPr lang="en-US" sz="2000" dirty="0">
                  <a:solidFill>
                    <a:prstClr val="black"/>
                  </a:solidFill>
                  <a:latin typeface="Calibri"/>
                  <a:cs typeface="Helvetica" charset="0"/>
                </a:endParaRPr>
              </a:p>
            </p:txBody>
          </p:sp>
          <p:sp>
            <p:nvSpPr>
              <p:cNvPr id="49" name="AutoShape 38"/>
              <p:cNvSpPr>
                <a:spLocks/>
              </p:cNvSpPr>
              <p:nvPr/>
            </p:nvSpPr>
            <p:spPr bwMode="auto">
              <a:xfrm>
                <a:off x="6534752" y="6482662"/>
                <a:ext cx="278606"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3</a:t>
                </a:r>
                <a:endParaRPr lang="en-US" sz="2000" dirty="0">
                  <a:solidFill>
                    <a:prstClr val="black"/>
                  </a:solidFill>
                  <a:latin typeface="Calibri"/>
                  <a:cs typeface="Helvetica" charset="0"/>
                </a:endParaRPr>
              </a:p>
            </p:txBody>
          </p:sp>
          <p:sp>
            <p:nvSpPr>
              <p:cNvPr id="50" name="Line 40"/>
              <p:cNvSpPr>
                <a:spLocks noChangeShapeType="1"/>
              </p:cNvSpPr>
              <p:nvPr/>
            </p:nvSpPr>
            <p:spPr bwMode="auto">
              <a:xfrm flipH="1">
                <a:off x="4846202" y="6436255"/>
                <a:ext cx="1547" cy="1556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51" name="AutoShape 25"/>
              <p:cNvSpPr>
                <a:spLocks/>
              </p:cNvSpPr>
              <p:nvPr/>
            </p:nvSpPr>
            <p:spPr bwMode="auto">
              <a:xfrm>
                <a:off x="702960" y="43874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3</a:t>
                </a:r>
                <a:endParaRPr lang="en-US" sz="2000" dirty="0">
                  <a:solidFill>
                    <a:prstClr val="black"/>
                  </a:solidFill>
                  <a:latin typeface="Calibri"/>
                  <a:cs typeface="Helvetica" charset="0"/>
                </a:endParaRPr>
              </a:p>
            </p:txBody>
          </p:sp>
          <p:sp>
            <p:nvSpPr>
              <p:cNvPr id="52" name="AutoShape 25"/>
              <p:cNvSpPr>
                <a:spLocks/>
              </p:cNvSpPr>
              <p:nvPr/>
            </p:nvSpPr>
            <p:spPr bwMode="auto">
              <a:xfrm>
                <a:off x="718295" y="3759538"/>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4</a:t>
                </a:r>
                <a:endParaRPr lang="en-US" sz="2000" dirty="0">
                  <a:solidFill>
                    <a:prstClr val="black"/>
                  </a:solidFill>
                  <a:latin typeface="Calibri"/>
                  <a:cs typeface="Helvetica" charset="0"/>
                </a:endParaRPr>
              </a:p>
            </p:txBody>
          </p:sp>
          <p:sp>
            <p:nvSpPr>
              <p:cNvPr id="53" name="AutoShape 25"/>
              <p:cNvSpPr>
                <a:spLocks/>
              </p:cNvSpPr>
              <p:nvPr/>
            </p:nvSpPr>
            <p:spPr bwMode="auto">
              <a:xfrm>
                <a:off x="732999" y="5621550"/>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1</a:t>
                </a:r>
                <a:endParaRPr lang="en-US" sz="2000" dirty="0">
                  <a:solidFill>
                    <a:prstClr val="black"/>
                  </a:solidFill>
                  <a:latin typeface="Calibri"/>
                  <a:cs typeface="Helvetica" charset="0"/>
                </a:endParaRPr>
              </a:p>
            </p:txBody>
          </p:sp>
          <p:sp>
            <p:nvSpPr>
              <p:cNvPr id="54" name="AutoShape 25"/>
              <p:cNvSpPr>
                <a:spLocks/>
              </p:cNvSpPr>
              <p:nvPr/>
            </p:nvSpPr>
            <p:spPr bwMode="auto">
              <a:xfrm>
                <a:off x="714249" y="5014440"/>
                <a:ext cx="473630"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2</a:t>
                </a:r>
                <a:endParaRPr lang="en-US" sz="2000" dirty="0">
                  <a:solidFill>
                    <a:prstClr val="black"/>
                  </a:solidFill>
                  <a:latin typeface="Calibri"/>
                  <a:cs typeface="Helvetica" charset="0"/>
                </a:endParaRPr>
              </a:p>
            </p:txBody>
          </p:sp>
          <p:sp>
            <p:nvSpPr>
              <p:cNvPr id="55" name="Line 20"/>
              <p:cNvSpPr>
                <a:spLocks noChangeShapeType="1"/>
              </p:cNvSpPr>
              <p:nvPr/>
            </p:nvSpPr>
            <p:spPr bwMode="auto">
              <a:xfrm>
                <a:off x="1103360" y="4008765"/>
                <a:ext cx="14646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6" name="Line 20"/>
              <p:cNvSpPr>
                <a:spLocks noChangeShapeType="1"/>
              </p:cNvSpPr>
              <p:nvPr/>
            </p:nvSpPr>
            <p:spPr bwMode="auto">
              <a:xfrm>
                <a:off x="1109067" y="4627611"/>
                <a:ext cx="14694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7" name="Line 20"/>
              <p:cNvSpPr>
                <a:spLocks noChangeShapeType="1"/>
              </p:cNvSpPr>
              <p:nvPr/>
            </p:nvSpPr>
            <p:spPr bwMode="auto">
              <a:xfrm>
                <a:off x="1117906" y="5241357"/>
                <a:ext cx="14500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8" name="Line 20"/>
              <p:cNvSpPr>
                <a:spLocks noChangeShapeType="1"/>
              </p:cNvSpPr>
              <p:nvPr/>
            </p:nvSpPr>
            <p:spPr bwMode="auto">
              <a:xfrm>
                <a:off x="1117906" y="5857625"/>
                <a:ext cx="138110"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9" name="Line 15"/>
              <p:cNvSpPr>
                <a:spLocks noChangeShapeType="1"/>
              </p:cNvSpPr>
              <p:nvPr/>
            </p:nvSpPr>
            <p:spPr bwMode="auto">
              <a:xfrm>
                <a:off x="1093872" y="2176965"/>
                <a:ext cx="162144"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60" name="AutoShape 25"/>
              <p:cNvSpPr>
                <a:spLocks/>
              </p:cNvSpPr>
              <p:nvPr/>
            </p:nvSpPr>
            <p:spPr bwMode="auto">
              <a:xfrm>
                <a:off x="716146" y="2531972"/>
                <a:ext cx="473631" cy="4543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6</a:t>
                </a:r>
                <a:endParaRPr lang="en-US" sz="2000" dirty="0">
                  <a:solidFill>
                    <a:prstClr val="black"/>
                  </a:solidFill>
                  <a:latin typeface="Calibri"/>
                  <a:cs typeface="Helvetica" charset="0"/>
                </a:endParaRPr>
              </a:p>
            </p:txBody>
          </p:sp>
          <p:sp>
            <p:nvSpPr>
              <p:cNvPr id="61" name="AutoShape 31"/>
              <p:cNvSpPr>
                <a:spLocks/>
              </p:cNvSpPr>
              <p:nvPr/>
            </p:nvSpPr>
            <p:spPr bwMode="auto">
              <a:xfrm>
                <a:off x="1972664" y="2237790"/>
                <a:ext cx="1420663" cy="10698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400" dirty="0" err="1" smtClean="0">
                    <a:solidFill>
                      <a:prstClr val="black"/>
                    </a:solidFill>
                    <a:latin typeface="Helvetica Light" charset="0"/>
                    <a:cs typeface="Helvetica Light" charset="0"/>
                    <a:sym typeface="Helvetica Light" charset="0"/>
                  </a:rPr>
                  <a:t>λ</a:t>
                </a:r>
                <a:r>
                  <a:rPr lang="en-US" sz="2400" dirty="0" smtClean="0">
                    <a:solidFill>
                      <a:prstClr val="black"/>
                    </a:solidFill>
                    <a:latin typeface="Helvetica Light" charset="0"/>
                    <a:cs typeface="Helvetica Light" charset="0"/>
                    <a:sym typeface="Helvetica Light" charset="0"/>
                  </a:rPr>
                  <a:t> = 1.5 </a:t>
                </a:r>
                <a:r>
                  <a:rPr lang="en-US" sz="2400" dirty="0" err="1" smtClean="0">
                    <a:solidFill>
                      <a:prstClr val="black"/>
                    </a:solidFill>
                    <a:latin typeface="Helvetica Light" charset="0"/>
                    <a:cs typeface="Helvetica Light" charset="0"/>
                    <a:sym typeface="Helvetica Light" charset="0"/>
                  </a:rPr>
                  <a:t>Å</a:t>
                </a:r>
                <a:endParaRPr lang="en-US" sz="2400" dirty="0" smtClean="0">
                  <a:solidFill>
                    <a:prstClr val="black"/>
                  </a:solidFill>
                  <a:latin typeface="Helvetica Light" charset="0"/>
                  <a:cs typeface="Helvetica Light" charset="0"/>
                  <a:sym typeface="Helvetica Light" charset="0"/>
                </a:endParaRPr>
              </a:p>
            </p:txBody>
          </p:sp>
          <p:sp>
            <p:nvSpPr>
              <p:cNvPr id="63" name="Line 6" descr="tile_paper_blue.jpg"/>
              <p:cNvSpPr>
                <a:spLocks noChangeShapeType="1"/>
              </p:cNvSpPr>
              <p:nvPr/>
            </p:nvSpPr>
            <p:spPr bwMode="auto">
              <a:xfrm>
                <a:off x="1286629" y="6281429"/>
                <a:ext cx="8026956"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78" defTabSz="457200">
                  <a:spcBef>
                    <a:spcPts val="1620"/>
                  </a:spcBef>
                  <a:buSzPct val="100000"/>
                  <a:defRPr/>
                </a:pPr>
                <a:endParaRPr lang="en-US" sz="1400" dirty="0">
                  <a:solidFill>
                    <a:srgbClr val="006D8F"/>
                  </a:solidFill>
                  <a:latin typeface="Calibri" charset="0"/>
                  <a:cs typeface="Calibri" charset="0"/>
                  <a:sym typeface="Calibri" charset="0"/>
                </a:endParaRPr>
              </a:p>
            </p:txBody>
          </p:sp>
        </p:grpSp>
      </p:grpSp>
    </p:spTree>
    <p:extLst>
      <p:ext uri="{BB962C8B-B14F-4D97-AF65-F5344CB8AC3E}">
        <p14:creationId xmlns:p14="http://schemas.microsoft.com/office/powerpoint/2010/main" val="116621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Layout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sp>
        <p:nvSpPr>
          <p:cNvPr id="6" name="Rectangle 5"/>
          <p:cNvSpPr/>
          <p:nvPr/>
        </p:nvSpPr>
        <p:spPr>
          <a:xfrm>
            <a:off x="3293695" y="3935418"/>
            <a:ext cx="1007743" cy="569548"/>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7" name="Rectangle 6"/>
          <p:cNvSpPr/>
          <p:nvPr/>
        </p:nvSpPr>
        <p:spPr>
          <a:xfrm>
            <a:off x="3299728" y="4935885"/>
            <a:ext cx="1007743" cy="1021867"/>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1782078" y="4935885"/>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TextBox 8"/>
          <p:cNvSpPr txBox="1"/>
          <p:nvPr/>
        </p:nvSpPr>
        <p:spPr>
          <a:xfrm rot="19102997">
            <a:off x="694263" y="2092056"/>
            <a:ext cx="1000161" cy="553750"/>
          </a:xfrm>
          <a:prstGeom prst="rect">
            <a:avLst/>
          </a:prstGeom>
          <a:noFill/>
        </p:spPr>
        <p:txBody>
          <a:bodyPr wrap="none" rtlCol="0">
            <a:spAutoFit/>
          </a:bodyPr>
          <a:lstStyle/>
          <a:p>
            <a:r>
              <a:rPr lang="en-US" sz="1429">
                <a:solidFill>
                  <a:schemeClr val="bg1"/>
                </a:solidFill>
              </a:rPr>
              <a:t>West</a:t>
            </a:r>
          </a:p>
        </p:txBody>
      </p:sp>
      <p:sp>
        <p:nvSpPr>
          <p:cNvPr id="10" name="TextBox 9"/>
          <p:cNvSpPr txBox="1"/>
          <p:nvPr/>
        </p:nvSpPr>
        <p:spPr>
          <a:xfrm>
            <a:off x="3284805" y="3966790"/>
            <a:ext cx="1100678" cy="553750"/>
          </a:xfrm>
          <a:prstGeom prst="rect">
            <a:avLst/>
          </a:prstGeom>
          <a:noFill/>
        </p:spPr>
        <p:txBody>
          <a:bodyPr wrap="none" rtlCol="0">
            <a:spAutoFit/>
          </a:bodyPr>
          <a:lstStyle/>
          <a:p>
            <a:r>
              <a:rPr lang="en-US" sz="1429"/>
              <a:t>North</a:t>
            </a:r>
          </a:p>
        </p:txBody>
      </p:sp>
      <p:sp>
        <p:nvSpPr>
          <p:cNvPr id="11" name="TextBox 10"/>
          <p:cNvSpPr txBox="1"/>
          <p:nvPr/>
        </p:nvSpPr>
        <p:spPr>
          <a:xfrm>
            <a:off x="3420612" y="5092190"/>
            <a:ext cx="870196" cy="553750"/>
          </a:xfrm>
          <a:prstGeom prst="rect">
            <a:avLst/>
          </a:prstGeom>
          <a:noFill/>
        </p:spPr>
        <p:txBody>
          <a:bodyPr wrap="none" rtlCol="0">
            <a:spAutoFit/>
          </a:bodyPr>
          <a:lstStyle/>
          <a:p>
            <a:r>
              <a:rPr lang="en-US" sz="1429"/>
              <a:t>East</a:t>
            </a:r>
          </a:p>
        </p:txBody>
      </p:sp>
      <p:sp>
        <p:nvSpPr>
          <p:cNvPr id="12" name="TextBox 11"/>
          <p:cNvSpPr txBox="1"/>
          <p:nvPr/>
        </p:nvSpPr>
        <p:spPr>
          <a:xfrm>
            <a:off x="2137247" y="5092190"/>
            <a:ext cx="1097834" cy="553750"/>
          </a:xfrm>
          <a:prstGeom prst="rect">
            <a:avLst/>
          </a:prstGeom>
          <a:noFill/>
        </p:spPr>
        <p:txBody>
          <a:bodyPr wrap="none" rtlCol="0">
            <a:spAutoFit/>
          </a:bodyPr>
          <a:lstStyle/>
          <a:p>
            <a:r>
              <a:rPr lang="en-US" sz="1429" dirty="0"/>
              <a:t>South</a:t>
            </a:r>
          </a:p>
        </p:txBody>
      </p:sp>
      <p:sp>
        <p:nvSpPr>
          <p:cNvPr id="13" name="Freeform 12"/>
          <p:cNvSpPr/>
          <p:nvPr/>
        </p:nvSpPr>
        <p:spPr>
          <a:xfrm>
            <a:off x="618674" y="1849622"/>
            <a:ext cx="2461258" cy="2135504"/>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4" name="Block Arc 13"/>
          <p:cNvSpPr>
            <a:spLocks noChangeAspect="1"/>
          </p:cNvSpPr>
          <p:nvPr/>
        </p:nvSpPr>
        <p:spPr>
          <a:xfrm>
            <a:off x="-116845" y="1305810"/>
            <a:ext cx="6839996" cy="6840000"/>
          </a:xfrm>
          <a:prstGeom prst="blockArc">
            <a:avLst>
              <a:gd name="adj1" fmla="val 12385909"/>
              <a:gd name="adj2" fmla="val 15277888"/>
              <a:gd name="adj3" fmla="val 6705"/>
            </a:avLst>
          </a:prstGeom>
          <a:solidFill>
            <a:srgbClr val="3366FF"/>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9" name="Rectangle 18"/>
          <p:cNvSpPr/>
          <p:nvPr/>
        </p:nvSpPr>
        <p:spPr>
          <a:xfrm>
            <a:off x="1776141" y="3935418"/>
            <a:ext cx="2531330" cy="2022333"/>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Rectangle 19"/>
          <p:cNvSpPr/>
          <p:nvPr/>
        </p:nvSpPr>
        <p:spPr>
          <a:xfrm>
            <a:off x="3295126" y="3951005"/>
            <a:ext cx="1007743" cy="569548"/>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1" name="Rectangle 20"/>
          <p:cNvSpPr/>
          <p:nvPr/>
        </p:nvSpPr>
        <p:spPr>
          <a:xfrm>
            <a:off x="3295126" y="4926686"/>
            <a:ext cx="1007743" cy="102186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1788105" y="4926686"/>
            <a:ext cx="1505584" cy="102186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3" name="TextBox 22"/>
          <p:cNvSpPr txBox="1"/>
          <p:nvPr/>
        </p:nvSpPr>
        <p:spPr>
          <a:xfrm rot="19102997">
            <a:off x="942891" y="2244216"/>
            <a:ext cx="502895" cy="276999"/>
          </a:xfrm>
          <a:prstGeom prst="rect">
            <a:avLst/>
          </a:prstGeom>
          <a:noFill/>
        </p:spPr>
        <p:txBody>
          <a:bodyPr wrap="none" rtlCol="0">
            <a:spAutoFit/>
          </a:bodyPr>
          <a:lstStyle/>
          <a:p>
            <a:r>
              <a:rPr lang="en-US" sz="1200">
                <a:solidFill>
                  <a:schemeClr val="bg1"/>
                </a:solidFill>
              </a:rPr>
              <a:t>West</a:t>
            </a:r>
          </a:p>
        </p:txBody>
      </p:sp>
      <p:sp>
        <p:nvSpPr>
          <p:cNvPr id="24" name="TextBox 23"/>
          <p:cNvSpPr txBox="1"/>
          <p:nvPr/>
        </p:nvSpPr>
        <p:spPr>
          <a:xfrm>
            <a:off x="3284800" y="3980574"/>
            <a:ext cx="550151" cy="276999"/>
          </a:xfrm>
          <a:prstGeom prst="rect">
            <a:avLst/>
          </a:prstGeom>
          <a:noFill/>
        </p:spPr>
        <p:txBody>
          <a:bodyPr wrap="none" rtlCol="0">
            <a:spAutoFit/>
          </a:bodyPr>
          <a:lstStyle/>
          <a:p>
            <a:r>
              <a:rPr lang="en-US" sz="1200" dirty="0"/>
              <a:t>North</a:t>
            </a:r>
          </a:p>
        </p:txBody>
      </p:sp>
      <p:sp>
        <p:nvSpPr>
          <p:cNvPr id="25" name="TextBox 24"/>
          <p:cNvSpPr txBox="1"/>
          <p:nvPr/>
        </p:nvSpPr>
        <p:spPr>
          <a:xfrm>
            <a:off x="3420607" y="5105975"/>
            <a:ext cx="441852" cy="276999"/>
          </a:xfrm>
          <a:prstGeom prst="rect">
            <a:avLst/>
          </a:prstGeom>
          <a:noFill/>
        </p:spPr>
        <p:txBody>
          <a:bodyPr wrap="none" rtlCol="0">
            <a:spAutoFit/>
          </a:bodyPr>
          <a:lstStyle/>
          <a:p>
            <a:r>
              <a:rPr lang="en-US" sz="1200" dirty="0"/>
              <a:t>East</a:t>
            </a:r>
          </a:p>
        </p:txBody>
      </p:sp>
      <p:sp>
        <p:nvSpPr>
          <p:cNvPr id="26" name="TextBox 25"/>
          <p:cNvSpPr txBox="1"/>
          <p:nvPr/>
        </p:nvSpPr>
        <p:spPr>
          <a:xfrm>
            <a:off x="2137241" y="5105975"/>
            <a:ext cx="548548" cy="276999"/>
          </a:xfrm>
          <a:prstGeom prst="rect">
            <a:avLst/>
          </a:prstGeom>
          <a:noFill/>
        </p:spPr>
        <p:txBody>
          <a:bodyPr wrap="none" rtlCol="0">
            <a:spAutoFit/>
          </a:bodyPr>
          <a:lstStyle/>
          <a:p>
            <a:r>
              <a:rPr lang="en-US" sz="1200" dirty="0"/>
              <a:t>South</a:t>
            </a:r>
          </a:p>
        </p:txBody>
      </p:sp>
      <p:sp>
        <p:nvSpPr>
          <p:cNvPr id="27" name="Rectangle 26"/>
          <p:cNvSpPr/>
          <p:nvPr/>
        </p:nvSpPr>
        <p:spPr>
          <a:xfrm>
            <a:off x="2379256" y="4504966"/>
            <a:ext cx="1937199" cy="43091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8" name="Rectangle 27"/>
          <p:cNvSpPr/>
          <p:nvPr/>
        </p:nvSpPr>
        <p:spPr>
          <a:xfrm>
            <a:off x="1317670" y="4449461"/>
            <a:ext cx="1061588" cy="547199"/>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9" name="Rectangle 28"/>
          <p:cNvSpPr/>
          <p:nvPr/>
        </p:nvSpPr>
        <p:spPr>
          <a:xfrm>
            <a:off x="2335636" y="4519492"/>
            <a:ext cx="84901" cy="410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30" name="Straight Connector 29"/>
          <p:cNvCxnSpPr/>
          <p:nvPr/>
        </p:nvCxnSpPr>
        <p:spPr>
          <a:xfrm>
            <a:off x="821159" y="6485127"/>
            <a:ext cx="7848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25312"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91664"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58015"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724368"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690719" y="6485127"/>
            <a:ext cx="0" cy="912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58609" y="6528706"/>
            <a:ext cx="263214" cy="276999"/>
          </a:xfrm>
          <a:prstGeom prst="rect">
            <a:avLst/>
          </a:prstGeom>
          <a:noFill/>
        </p:spPr>
        <p:txBody>
          <a:bodyPr wrap="none" rtlCol="0">
            <a:spAutoFit/>
          </a:bodyPr>
          <a:lstStyle/>
          <a:p>
            <a:r>
              <a:rPr lang="en-US" sz="1200" dirty="0"/>
              <a:t>0</a:t>
            </a:r>
          </a:p>
        </p:txBody>
      </p:sp>
      <p:sp>
        <p:nvSpPr>
          <p:cNvPr id="38" name="TextBox 37"/>
          <p:cNvSpPr txBox="1"/>
          <p:nvPr/>
        </p:nvSpPr>
        <p:spPr>
          <a:xfrm>
            <a:off x="2477493" y="6528706"/>
            <a:ext cx="579005" cy="276999"/>
          </a:xfrm>
          <a:prstGeom prst="rect">
            <a:avLst/>
          </a:prstGeom>
          <a:noFill/>
        </p:spPr>
        <p:txBody>
          <a:bodyPr wrap="none" rtlCol="0">
            <a:spAutoFit/>
          </a:bodyPr>
          <a:lstStyle/>
          <a:p>
            <a:r>
              <a:rPr lang="en-US" sz="1200"/>
              <a:t>100 m</a:t>
            </a:r>
          </a:p>
        </p:txBody>
      </p:sp>
      <p:sp>
        <p:nvSpPr>
          <p:cNvPr id="39" name="TextBox 38"/>
          <p:cNvSpPr txBox="1"/>
          <p:nvPr/>
        </p:nvSpPr>
        <p:spPr>
          <a:xfrm>
            <a:off x="4441033" y="6528706"/>
            <a:ext cx="579005" cy="276999"/>
          </a:xfrm>
          <a:prstGeom prst="rect">
            <a:avLst/>
          </a:prstGeom>
          <a:noFill/>
        </p:spPr>
        <p:txBody>
          <a:bodyPr wrap="none" rtlCol="0">
            <a:spAutoFit/>
          </a:bodyPr>
          <a:lstStyle/>
          <a:p>
            <a:r>
              <a:rPr lang="en-US" sz="1200" dirty="0"/>
              <a:t>200 m</a:t>
            </a:r>
          </a:p>
        </p:txBody>
      </p:sp>
      <p:sp>
        <p:nvSpPr>
          <p:cNvPr id="40" name="TextBox 39"/>
          <p:cNvSpPr txBox="1"/>
          <p:nvPr/>
        </p:nvSpPr>
        <p:spPr>
          <a:xfrm>
            <a:off x="6405555" y="6528706"/>
            <a:ext cx="579005" cy="276999"/>
          </a:xfrm>
          <a:prstGeom prst="rect">
            <a:avLst/>
          </a:prstGeom>
          <a:noFill/>
        </p:spPr>
        <p:txBody>
          <a:bodyPr wrap="none" rtlCol="0">
            <a:spAutoFit/>
          </a:bodyPr>
          <a:lstStyle/>
          <a:p>
            <a:r>
              <a:rPr lang="en-US" sz="1200" dirty="0"/>
              <a:t>300 m</a:t>
            </a:r>
          </a:p>
        </p:txBody>
      </p:sp>
      <p:sp>
        <p:nvSpPr>
          <p:cNvPr id="41" name="TextBox 40"/>
          <p:cNvSpPr txBox="1"/>
          <p:nvPr/>
        </p:nvSpPr>
        <p:spPr>
          <a:xfrm>
            <a:off x="8384246" y="6528706"/>
            <a:ext cx="579005" cy="276999"/>
          </a:xfrm>
          <a:prstGeom prst="rect">
            <a:avLst/>
          </a:prstGeom>
          <a:noFill/>
        </p:spPr>
        <p:txBody>
          <a:bodyPr wrap="none" rtlCol="0">
            <a:spAutoFit/>
          </a:bodyPr>
          <a:lstStyle/>
          <a:p>
            <a:r>
              <a:rPr lang="en-US" sz="1200" dirty="0"/>
              <a:t>400 m</a:t>
            </a:r>
          </a:p>
        </p:txBody>
      </p:sp>
      <p:sp>
        <p:nvSpPr>
          <p:cNvPr id="43" name="TextBox 42"/>
          <p:cNvSpPr txBox="1"/>
          <p:nvPr/>
        </p:nvSpPr>
        <p:spPr>
          <a:xfrm>
            <a:off x="821637" y="6186338"/>
            <a:ext cx="496033" cy="276999"/>
          </a:xfrm>
          <a:prstGeom prst="rect">
            <a:avLst/>
          </a:prstGeom>
          <a:noFill/>
        </p:spPr>
        <p:txBody>
          <a:bodyPr wrap="none" rtlCol="0">
            <a:spAutoFit/>
          </a:bodyPr>
          <a:lstStyle/>
          <a:p>
            <a:r>
              <a:rPr lang="en-US" sz="1200" dirty="0"/>
              <a:t>scale</a:t>
            </a:r>
          </a:p>
        </p:txBody>
      </p:sp>
      <p:cxnSp>
        <p:nvCxnSpPr>
          <p:cNvPr id="46" name="Straight Connector 45"/>
          <p:cNvCxnSpPr/>
          <p:nvPr/>
        </p:nvCxnSpPr>
        <p:spPr>
          <a:xfrm flipH="1" flipV="1">
            <a:off x="2864552" y="4504741"/>
            <a:ext cx="857374" cy="433495"/>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864598" y="4507166"/>
            <a:ext cx="857281" cy="42864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val 47"/>
          <p:cNvSpPr>
            <a:spLocks noChangeAspect="1"/>
          </p:cNvSpPr>
          <p:nvPr/>
        </p:nvSpPr>
        <p:spPr>
          <a:xfrm>
            <a:off x="3186974" y="4608243"/>
            <a:ext cx="214319" cy="214319"/>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71" name="TextBox 70"/>
          <p:cNvSpPr txBox="1"/>
          <p:nvPr/>
        </p:nvSpPr>
        <p:spPr>
          <a:xfrm>
            <a:off x="2778379" y="6034081"/>
            <a:ext cx="506421" cy="369332"/>
          </a:xfrm>
          <a:prstGeom prst="rect">
            <a:avLst/>
          </a:prstGeom>
          <a:noFill/>
        </p:spPr>
        <p:txBody>
          <a:bodyPr wrap="none" rtlCol="0">
            <a:spAutoFit/>
          </a:bodyPr>
          <a:lstStyle/>
          <a:p>
            <a:r>
              <a:rPr lang="en-US" smtClean="0"/>
              <a:t>ESS</a:t>
            </a:r>
            <a:endParaRPr lang="en-US"/>
          </a:p>
        </p:txBody>
      </p:sp>
      <p:sp>
        <p:nvSpPr>
          <p:cNvPr id="3" name="Rounded Rectangle 2"/>
          <p:cNvSpPr/>
          <p:nvPr/>
        </p:nvSpPr>
        <p:spPr>
          <a:xfrm>
            <a:off x="3293689" y="3783724"/>
            <a:ext cx="1147344" cy="2347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50034" y="3150810"/>
            <a:ext cx="1310102" cy="584775"/>
          </a:xfrm>
          <a:prstGeom prst="rect">
            <a:avLst/>
          </a:prstGeom>
          <a:noFill/>
        </p:spPr>
        <p:txBody>
          <a:bodyPr wrap="none" rtlCol="0">
            <a:spAutoFit/>
          </a:bodyPr>
          <a:lstStyle/>
          <a:p>
            <a:r>
              <a:rPr lang="en-US" sz="1600" dirty="0" smtClean="0"/>
              <a:t>similar length</a:t>
            </a:r>
          </a:p>
          <a:p>
            <a:r>
              <a:rPr lang="en-US" sz="1600" dirty="0" smtClean="0"/>
              <a:t>instruments</a:t>
            </a:r>
            <a:endParaRPr lang="en-US" sz="1600" dirty="0"/>
          </a:p>
        </p:txBody>
      </p:sp>
      <p:sp>
        <p:nvSpPr>
          <p:cNvPr id="55" name="Rounded Rectangle 54"/>
          <p:cNvSpPr/>
          <p:nvPr/>
        </p:nvSpPr>
        <p:spPr>
          <a:xfrm>
            <a:off x="1663527" y="4844351"/>
            <a:ext cx="1614168" cy="128191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479235" y="5121804"/>
            <a:ext cx="1185646" cy="584775"/>
          </a:xfrm>
          <a:prstGeom prst="rect">
            <a:avLst/>
          </a:prstGeom>
          <a:noFill/>
        </p:spPr>
        <p:txBody>
          <a:bodyPr wrap="none" rtlCol="0">
            <a:spAutoFit/>
          </a:bodyPr>
          <a:lstStyle/>
          <a:p>
            <a:pPr algn="r"/>
            <a:r>
              <a:rPr lang="en-US" sz="1600" dirty="0" smtClean="0"/>
              <a:t>longer</a:t>
            </a:r>
          </a:p>
          <a:p>
            <a:pPr algn="r"/>
            <a:r>
              <a:rPr lang="en-US" sz="1600" dirty="0" smtClean="0"/>
              <a:t>instruments</a:t>
            </a:r>
            <a:endParaRPr lang="en-US" sz="1600" dirty="0"/>
          </a:p>
        </p:txBody>
      </p:sp>
      <p:sp>
        <p:nvSpPr>
          <p:cNvPr id="65" name="TextBox 64"/>
          <p:cNvSpPr txBox="1"/>
          <p:nvPr/>
        </p:nvSpPr>
        <p:spPr>
          <a:xfrm>
            <a:off x="2492358" y="1532874"/>
            <a:ext cx="1228158" cy="584775"/>
          </a:xfrm>
          <a:prstGeom prst="rect">
            <a:avLst/>
          </a:prstGeom>
          <a:noFill/>
        </p:spPr>
        <p:txBody>
          <a:bodyPr wrap="none" rtlCol="0">
            <a:spAutoFit/>
          </a:bodyPr>
          <a:lstStyle/>
          <a:p>
            <a:r>
              <a:rPr lang="en-US" sz="1600" smtClean="0"/>
              <a:t>much longer</a:t>
            </a:r>
            <a:endParaRPr lang="en-US" sz="1600" dirty="0" smtClean="0"/>
          </a:p>
          <a:p>
            <a:r>
              <a:rPr lang="en-US" sz="1600" dirty="0" smtClean="0"/>
              <a:t>instruments</a:t>
            </a:r>
            <a:endParaRPr lang="en-US" sz="1600" dirty="0"/>
          </a:p>
        </p:txBody>
      </p:sp>
      <p:sp>
        <p:nvSpPr>
          <p:cNvPr id="66" name="Freeform 65"/>
          <p:cNvSpPr/>
          <p:nvPr/>
        </p:nvSpPr>
        <p:spPr>
          <a:xfrm>
            <a:off x="6200566" y="4297024"/>
            <a:ext cx="1805440" cy="570665"/>
          </a:xfrm>
          <a:custGeom>
            <a:avLst/>
            <a:gdLst>
              <a:gd name="connsiteX0" fmla="*/ 3338 w 1805440"/>
              <a:gd name="connsiteY0" fmla="*/ 0 h 570665"/>
              <a:gd name="connsiteX1" fmla="*/ 0 w 1805440"/>
              <a:gd name="connsiteY1" fmla="*/ 300350 h 570665"/>
              <a:gd name="connsiteX2" fmla="*/ 203571 w 1805440"/>
              <a:gd name="connsiteY2" fmla="*/ 297013 h 570665"/>
              <a:gd name="connsiteX3" fmla="*/ 497247 w 1805440"/>
              <a:gd name="connsiteY3" fmla="*/ 553979 h 570665"/>
              <a:gd name="connsiteX4" fmla="*/ 590689 w 1805440"/>
              <a:gd name="connsiteY4" fmla="*/ 553979 h 570665"/>
              <a:gd name="connsiteX5" fmla="*/ 627399 w 1805440"/>
              <a:gd name="connsiteY5" fmla="*/ 523944 h 570665"/>
              <a:gd name="connsiteX6" fmla="*/ 687469 w 1805440"/>
              <a:gd name="connsiteY6" fmla="*/ 497246 h 570665"/>
              <a:gd name="connsiteX7" fmla="*/ 747539 w 1805440"/>
              <a:gd name="connsiteY7" fmla="*/ 507258 h 570665"/>
              <a:gd name="connsiteX8" fmla="*/ 790923 w 1805440"/>
              <a:gd name="connsiteY8" fmla="*/ 527281 h 570665"/>
              <a:gd name="connsiteX9" fmla="*/ 824295 w 1805440"/>
              <a:gd name="connsiteY9" fmla="*/ 570665 h 570665"/>
              <a:gd name="connsiteX10" fmla="*/ 864342 w 1805440"/>
              <a:gd name="connsiteY10" fmla="*/ 570665 h 570665"/>
              <a:gd name="connsiteX11" fmla="*/ 1024529 w 1805440"/>
              <a:gd name="connsiteY11" fmla="*/ 463874 h 570665"/>
              <a:gd name="connsiteX12" fmla="*/ 1802103 w 1805440"/>
              <a:gd name="connsiteY12" fmla="*/ 457200 h 570665"/>
              <a:gd name="connsiteX13" fmla="*/ 1805440 w 1805440"/>
              <a:gd name="connsiteY13" fmla="*/ 0 h 570665"/>
              <a:gd name="connsiteX14" fmla="*/ 3338 w 1805440"/>
              <a:gd name="connsiteY14" fmla="*/ 0 h 57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5440" h="570665">
                <a:moveTo>
                  <a:pt x="3338" y="0"/>
                </a:moveTo>
                <a:cubicBezTo>
                  <a:pt x="2225" y="100117"/>
                  <a:pt x="1113" y="200233"/>
                  <a:pt x="0" y="300350"/>
                </a:cubicBezTo>
                <a:lnTo>
                  <a:pt x="203571" y="297013"/>
                </a:lnTo>
                <a:lnTo>
                  <a:pt x="497247" y="553979"/>
                </a:lnTo>
                <a:lnTo>
                  <a:pt x="590689" y="553979"/>
                </a:lnTo>
                <a:lnTo>
                  <a:pt x="627399" y="523944"/>
                </a:lnTo>
                <a:lnTo>
                  <a:pt x="687469" y="497246"/>
                </a:lnTo>
                <a:lnTo>
                  <a:pt x="747539" y="507258"/>
                </a:lnTo>
                <a:lnTo>
                  <a:pt x="790923" y="527281"/>
                </a:lnTo>
                <a:lnTo>
                  <a:pt x="824295" y="570665"/>
                </a:lnTo>
                <a:lnTo>
                  <a:pt x="864342" y="570665"/>
                </a:lnTo>
                <a:lnTo>
                  <a:pt x="1024529" y="463874"/>
                </a:lnTo>
                <a:lnTo>
                  <a:pt x="1802103" y="457200"/>
                </a:lnTo>
                <a:cubicBezTo>
                  <a:pt x="1803215" y="304800"/>
                  <a:pt x="1804328" y="152400"/>
                  <a:pt x="1805440" y="0"/>
                </a:cubicBezTo>
                <a:lnTo>
                  <a:pt x="3338"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6197229" y="4997841"/>
            <a:ext cx="1808777" cy="724178"/>
          </a:xfrm>
          <a:custGeom>
            <a:avLst/>
            <a:gdLst>
              <a:gd name="connsiteX0" fmla="*/ 3337 w 1808777"/>
              <a:gd name="connsiteY0" fmla="*/ 714166 h 724178"/>
              <a:gd name="connsiteX1" fmla="*/ 0 w 1808777"/>
              <a:gd name="connsiteY1" fmla="*/ 236943 h 724178"/>
              <a:gd name="connsiteX2" fmla="*/ 170199 w 1808777"/>
              <a:gd name="connsiteY2" fmla="*/ 240280 h 724178"/>
              <a:gd name="connsiteX3" fmla="*/ 340397 w 1808777"/>
              <a:gd name="connsiteY3" fmla="*/ 83431 h 724178"/>
              <a:gd name="connsiteX4" fmla="*/ 470549 w 1808777"/>
              <a:gd name="connsiteY4" fmla="*/ 86768 h 724178"/>
              <a:gd name="connsiteX5" fmla="*/ 584015 w 1808777"/>
              <a:gd name="connsiteY5" fmla="*/ 0 h 724178"/>
              <a:gd name="connsiteX6" fmla="*/ 624062 w 1808777"/>
              <a:gd name="connsiteY6" fmla="*/ 40047 h 724178"/>
              <a:gd name="connsiteX7" fmla="*/ 680794 w 1808777"/>
              <a:gd name="connsiteY7" fmla="*/ 70082 h 724178"/>
              <a:gd name="connsiteX8" fmla="*/ 744202 w 1808777"/>
              <a:gd name="connsiteY8" fmla="*/ 70082 h 724178"/>
              <a:gd name="connsiteX9" fmla="*/ 780911 w 1808777"/>
              <a:gd name="connsiteY9" fmla="*/ 50058 h 724178"/>
              <a:gd name="connsiteX10" fmla="*/ 810946 w 1808777"/>
              <a:gd name="connsiteY10" fmla="*/ 26698 h 724178"/>
              <a:gd name="connsiteX11" fmla="*/ 850993 w 1808777"/>
              <a:gd name="connsiteY11" fmla="*/ 53396 h 724178"/>
              <a:gd name="connsiteX12" fmla="*/ 937761 w 1808777"/>
              <a:gd name="connsiteY12" fmla="*/ 50058 h 724178"/>
              <a:gd name="connsiteX13" fmla="*/ 1087936 w 1808777"/>
              <a:gd name="connsiteY13" fmla="*/ 103454 h 724178"/>
              <a:gd name="connsiteX14" fmla="*/ 1808777 w 1808777"/>
              <a:gd name="connsiteY14" fmla="*/ 103454 h 724178"/>
              <a:gd name="connsiteX15" fmla="*/ 1808777 w 1808777"/>
              <a:gd name="connsiteY15" fmla="*/ 724178 h 724178"/>
              <a:gd name="connsiteX16" fmla="*/ 3337 w 1808777"/>
              <a:gd name="connsiteY16" fmla="*/ 714166 h 72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8777" h="724178">
                <a:moveTo>
                  <a:pt x="3337" y="714166"/>
                </a:moveTo>
                <a:cubicBezTo>
                  <a:pt x="2225" y="555092"/>
                  <a:pt x="1112" y="396017"/>
                  <a:pt x="0" y="236943"/>
                </a:cubicBezTo>
                <a:lnTo>
                  <a:pt x="170199" y="240280"/>
                </a:lnTo>
                <a:lnTo>
                  <a:pt x="340397" y="83431"/>
                </a:lnTo>
                <a:lnTo>
                  <a:pt x="470549" y="86768"/>
                </a:lnTo>
                <a:lnTo>
                  <a:pt x="584015" y="0"/>
                </a:lnTo>
                <a:lnTo>
                  <a:pt x="624062" y="40047"/>
                </a:lnTo>
                <a:lnTo>
                  <a:pt x="680794" y="70082"/>
                </a:lnTo>
                <a:lnTo>
                  <a:pt x="744202" y="70082"/>
                </a:lnTo>
                <a:lnTo>
                  <a:pt x="780911" y="50058"/>
                </a:lnTo>
                <a:lnTo>
                  <a:pt x="810946" y="26698"/>
                </a:lnTo>
                <a:lnTo>
                  <a:pt x="850993" y="53396"/>
                </a:lnTo>
                <a:lnTo>
                  <a:pt x="937761" y="50058"/>
                </a:lnTo>
                <a:lnTo>
                  <a:pt x="1087936" y="103454"/>
                </a:lnTo>
                <a:lnTo>
                  <a:pt x="1808777" y="103454"/>
                </a:lnTo>
                <a:lnTo>
                  <a:pt x="1808777" y="724178"/>
                </a:lnTo>
                <a:lnTo>
                  <a:pt x="3337" y="714166"/>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rotWithShape="1">
          <a:blip r:embed="rId2">
            <a:extLst>
              <a:ext uri="{28A0092B-C50C-407E-A947-70E740481C1C}">
                <a14:useLocalDpi xmlns:a14="http://schemas.microsoft.com/office/drawing/2010/main" val="0"/>
              </a:ext>
            </a:extLst>
          </a:blip>
          <a:srcRect t="20197" b="12462"/>
          <a:stretch/>
        </p:blipFill>
        <p:spPr>
          <a:xfrm rot="10800000">
            <a:off x="5137516" y="4216929"/>
            <a:ext cx="3240000" cy="1541800"/>
          </a:xfrm>
          <a:prstGeom prst="rect">
            <a:avLst/>
          </a:prstGeom>
        </p:spPr>
      </p:pic>
      <p:sp>
        <p:nvSpPr>
          <p:cNvPr id="75" name="Rectangle 74"/>
          <p:cNvSpPr/>
          <p:nvPr/>
        </p:nvSpPr>
        <p:spPr>
          <a:xfrm rot="10800000">
            <a:off x="5577791" y="4295500"/>
            <a:ext cx="2678614" cy="142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10800000">
            <a:off x="6199854" y="4295500"/>
            <a:ext cx="1805006" cy="1424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rot="10800000">
            <a:off x="6766738" y="4797131"/>
            <a:ext cx="270000" cy="27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rot="10800000">
            <a:off x="7016444" y="5024180"/>
            <a:ext cx="990600" cy="76200"/>
          </a:xfrm>
          <a:custGeom>
            <a:avLst/>
            <a:gdLst>
              <a:gd name="connsiteX0" fmla="*/ 0 w 990600"/>
              <a:gd name="connsiteY0" fmla="*/ 0 h 76200"/>
              <a:gd name="connsiteX1" fmla="*/ 720725 w 990600"/>
              <a:gd name="connsiteY1" fmla="*/ 3175 h 76200"/>
              <a:gd name="connsiteX2" fmla="*/ 866775 w 990600"/>
              <a:gd name="connsiteY2" fmla="*/ 53975 h 76200"/>
              <a:gd name="connsiteX3" fmla="*/ 958850 w 990600"/>
              <a:gd name="connsiteY3" fmla="*/ 57150 h 76200"/>
              <a:gd name="connsiteX4" fmla="*/ 990600 w 9906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76200">
                <a:moveTo>
                  <a:pt x="0" y="0"/>
                </a:moveTo>
                <a:lnTo>
                  <a:pt x="720725" y="3175"/>
                </a:lnTo>
                <a:lnTo>
                  <a:pt x="866775" y="53975"/>
                </a:lnTo>
                <a:lnTo>
                  <a:pt x="958850" y="57150"/>
                </a:lnTo>
                <a:lnTo>
                  <a:pt x="990600" y="762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rot="10800000">
            <a:off x="7022794" y="4757480"/>
            <a:ext cx="984250" cy="107950"/>
          </a:xfrm>
          <a:custGeom>
            <a:avLst/>
            <a:gdLst>
              <a:gd name="connsiteX0" fmla="*/ 0 w 984250"/>
              <a:gd name="connsiteY0" fmla="*/ 107950 h 107950"/>
              <a:gd name="connsiteX1" fmla="*/ 781050 w 984250"/>
              <a:gd name="connsiteY1" fmla="*/ 104775 h 107950"/>
              <a:gd name="connsiteX2" fmla="*/ 949325 w 984250"/>
              <a:gd name="connsiteY2" fmla="*/ 0 h 107950"/>
              <a:gd name="connsiteX3" fmla="*/ 984250 w 984250"/>
              <a:gd name="connsiteY3" fmla="*/ 0 h 107950"/>
            </a:gdLst>
            <a:ahLst/>
            <a:cxnLst>
              <a:cxn ang="0">
                <a:pos x="connsiteX0" y="connsiteY0"/>
              </a:cxn>
              <a:cxn ang="0">
                <a:pos x="connsiteX1" y="connsiteY1"/>
              </a:cxn>
              <a:cxn ang="0">
                <a:pos x="connsiteX2" y="connsiteY2"/>
              </a:cxn>
              <a:cxn ang="0">
                <a:pos x="connsiteX3" y="connsiteY3"/>
              </a:cxn>
            </a:cxnLst>
            <a:rect l="l" t="t" r="r" b="b"/>
            <a:pathLst>
              <a:path w="984250" h="107950">
                <a:moveTo>
                  <a:pt x="0" y="107950"/>
                </a:moveTo>
                <a:lnTo>
                  <a:pt x="781050" y="104775"/>
                </a:lnTo>
                <a:lnTo>
                  <a:pt x="949325" y="0"/>
                </a:lnTo>
                <a:lnTo>
                  <a:pt x="9842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rot="10800000">
            <a:off x="6203644" y="5001955"/>
            <a:ext cx="574675" cy="234950"/>
          </a:xfrm>
          <a:custGeom>
            <a:avLst/>
            <a:gdLst>
              <a:gd name="connsiteX0" fmla="*/ 574675 w 574675"/>
              <a:gd name="connsiteY0" fmla="*/ 0 h 234950"/>
              <a:gd name="connsiteX1" fmla="*/ 415925 w 574675"/>
              <a:gd name="connsiteY1" fmla="*/ 3175 h 234950"/>
              <a:gd name="connsiteX2" fmla="*/ 234950 w 574675"/>
              <a:gd name="connsiteY2" fmla="*/ 158750 h 234950"/>
              <a:gd name="connsiteX3" fmla="*/ 98425 w 574675"/>
              <a:gd name="connsiteY3" fmla="*/ 158750 h 234950"/>
              <a:gd name="connsiteX4" fmla="*/ 0 w 574675"/>
              <a:gd name="connsiteY4" fmla="*/ 23495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675" h="234950">
                <a:moveTo>
                  <a:pt x="574675" y="0"/>
                </a:moveTo>
                <a:lnTo>
                  <a:pt x="415925" y="3175"/>
                </a:lnTo>
                <a:lnTo>
                  <a:pt x="234950" y="158750"/>
                </a:lnTo>
                <a:lnTo>
                  <a:pt x="98425" y="158750"/>
                </a:lnTo>
                <a:lnTo>
                  <a:pt x="0" y="23495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rot="10800000">
            <a:off x="6200469" y="4598730"/>
            <a:ext cx="577850" cy="254000"/>
          </a:xfrm>
          <a:custGeom>
            <a:avLst/>
            <a:gdLst>
              <a:gd name="connsiteX0" fmla="*/ 577850 w 577850"/>
              <a:gd name="connsiteY0" fmla="*/ 254000 h 254000"/>
              <a:gd name="connsiteX1" fmla="*/ 374650 w 577850"/>
              <a:gd name="connsiteY1" fmla="*/ 254000 h 254000"/>
              <a:gd name="connsiteX2" fmla="*/ 79375 w 577850"/>
              <a:gd name="connsiteY2" fmla="*/ 3175 h 254000"/>
              <a:gd name="connsiteX3" fmla="*/ 0 w 577850"/>
              <a:gd name="connsiteY3" fmla="*/ 0 h 254000"/>
            </a:gdLst>
            <a:ahLst/>
            <a:cxnLst>
              <a:cxn ang="0">
                <a:pos x="connsiteX0" y="connsiteY0"/>
              </a:cxn>
              <a:cxn ang="0">
                <a:pos x="connsiteX1" y="connsiteY1"/>
              </a:cxn>
              <a:cxn ang="0">
                <a:pos x="connsiteX2" y="connsiteY2"/>
              </a:cxn>
              <a:cxn ang="0">
                <a:pos x="connsiteX3" y="connsiteY3"/>
              </a:cxn>
            </a:cxnLst>
            <a:rect l="l" t="t" r="r" b="b"/>
            <a:pathLst>
              <a:path w="577850" h="254000">
                <a:moveTo>
                  <a:pt x="577850" y="254000"/>
                </a:moveTo>
                <a:lnTo>
                  <a:pt x="374650" y="254000"/>
                </a:lnTo>
                <a:lnTo>
                  <a:pt x="79375" y="3175"/>
                </a:ln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7382220" y="5268077"/>
            <a:ext cx="538930" cy="276999"/>
          </a:xfrm>
          <a:prstGeom prst="rect">
            <a:avLst/>
          </a:prstGeom>
          <a:noFill/>
        </p:spPr>
        <p:txBody>
          <a:bodyPr wrap="none" rtlCol="0">
            <a:spAutoFit/>
          </a:bodyPr>
          <a:lstStyle/>
          <a:p>
            <a:r>
              <a:rPr lang="en-US" sz="1200" dirty="0" smtClean="0"/>
              <a:t>Hall 1</a:t>
            </a:r>
            <a:endParaRPr lang="en-US" sz="1200" dirty="0"/>
          </a:p>
        </p:txBody>
      </p:sp>
      <p:sp>
        <p:nvSpPr>
          <p:cNvPr id="83" name="TextBox 82"/>
          <p:cNvSpPr txBox="1"/>
          <p:nvPr/>
        </p:nvSpPr>
        <p:spPr>
          <a:xfrm>
            <a:off x="7408668" y="4390215"/>
            <a:ext cx="538930" cy="276999"/>
          </a:xfrm>
          <a:prstGeom prst="rect">
            <a:avLst/>
          </a:prstGeom>
          <a:noFill/>
        </p:spPr>
        <p:txBody>
          <a:bodyPr wrap="none" rtlCol="0">
            <a:spAutoFit/>
          </a:bodyPr>
          <a:lstStyle/>
          <a:p>
            <a:r>
              <a:rPr lang="en-US" sz="1200" dirty="0" smtClean="0"/>
              <a:t>Hall 2</a:t>
            </a:r>
            <a:endParaRPr lang="en-US" sz="1200" dirty="0"/>
          </a:p>
        </p:txBody>
      </p:sp>
      <p:sp>
        <p:nvSpPr>
          <p:cNvPr id="84" name="TextBox 83"/>
          <p:cNvSpPr txBox="1"/>
          <p:nvPr/>
        </p:nvSpPr>
        <p:spPr>
          <a:xfrm>
            <a:off x="6285097" y="5897423"/>
            <a:ext cx="1264000" cy="369332"/>
          </a:xfrm>
          <a:prstGeom prst="rect">
            <a:avLst/>
          </a:prstGeom>
          <a:noFill/>
        </p:spPr>
        <p:txBody>
          <a:bodyPr wrap="none" rtlCol="0">
            <a:spAutoFit/>
          </a:bodyPr>
          <a:lstStyle/>
          <a:p>
            <a:r>
              <a:rPr lang="en-US" smtClean="0"/>
              <a:t>J-PARC MLF</a:t>
            </a:r>
            <a:endParaRPr lang="en-US"/>
          </a:p>
        </p:txBody>
      </p:sp>
      <p:pic>
        <p:nvPicPr>
          <p:cNvPr id="85" name="Picture 84"/>
          <p:cNvPicPr>
            <a:picLocks noChangeAspect="1"/>
          </p:cNvPicPr>
          <p:nvPr/>
        </p:nvPicPr>
        <p:blipFill rotWithShape="1">
          <a:blip r:embed="rId3">
            <a:extLst>
              <a:ext uri="{28A0092B-C50C-407E-A947-70E740481C1C}">
                <a14:useLocalDpi xmlns:a14="http://schemas.microsoft.com/office/drawing/2010/main" val="0"/>
              </a:ext>
            </a:extLst>
          </a:blip>
          <a:srcRect l="21118" r="10716"/>
          <a:stretch/>
        </p:blipFill>
        <p:spPr>
          <a:xfrm rot="5400000">
            <a:off x="5928724" y="2039534"/>
            <a:ext cx="1840512" cy="1908000"/>
          </a:xfrm>
          <a:prstGeom prst="rect">
            <a:avLst/>
          </a:prstGeom>
        </p:spPr>
      </p:pic>
      <p:sp>
        <p:nvSpPr>
          <p:cNvPr id="86" name="Freeform 85"/>
          <p:cNvSpPr/>
          <p:nvPr/>
        </p:nvSpPr>
        <p:spPr>
          <a:xfrm>
            <a:off x="6899275" y="1520825"/>
            <a:ext cx="377825" cy="584200"/>
          </a:xfrm>
          <a:custGeom>
            <a:avLst/>
            <a:gdLst>
              <a:gd name="connsiteX0" fmla="*/ 0 w 377825"/>
              <a:gd name="connsiteY0" fmla="*/ 574675 h 584200"/>
              <a:gd name="connsiteX1" fmla="*/ 69850 w 377825"/>
              <a:gd name="connsiteY1" fmla="*/ 0 h 584200"/>
              <a:gd name="connsiteX2" fmla="*/ 327025 w 377825"/>
              <a:gd name="connsiteY2" fmla="*/ 31750 h 584200"/>
              <a:gd name="connsiteX3" fmla="*/ 295275 w 377825"/>
              <a:gd name="connsiteY3" fmla="*/ 288925 h 584200"/>
              <a:gd name="connsiteX4" fmla="*/ 377825 w 377825"/>
              <a:gd name="connsiteY4" fmla="*/ 301625 h 584200"/>
              <a:gd name="connsiteX5" fmla="*/ 346075 w 377825"/>
              <a:gd name="connsiteY5" fmla="*/ 584200 h 584200"/>
              <a:gd name="connsiteX6" fmla="*/ 0 w 377825"/>
              <a:gd name="connsiteY6" fmla="*/ 57467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825" h="584200">
                <a:moveTo>
                  <a:pt x="0" y="574675"/>
                </a:moveTo>
                <a:lnTo>
                  <a:pt x="69850" y="0"/>
                </a:lnTo>
                <a:lnTo>
                  <a:pt x="327025" y="31750"/>
                </a:lnTo>
                <a:lnTo>
                  <a:pt x="295275" y="288925"/>
                </a:lnTo>
                <a:lnTo>
                  <a:pt x="377825" y="301625"/>
                </a:lnTo>
                <a:lnTo>
                  <a:pt x="346075" y="584200"/>
                </a:lnTo>
                <a:lnTo>
                  <a:pt x="0" y="574675"/>
                </a:lnTo>
                <a:close/>
              </a:path>
            </a:pathLst>
          </a:cu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6216239" y="2376289"/>
            <a:ext cx="502895" cy="276999"/>
          </a:xfrm>
          <a:prstGeom prst="rect">
            <a:avLst/>
          </a:prstGeom>
          <a:noFill/>
        </p:spPr>
        <p:txBody>
          <a:bodyPr wrap="none" rtlCol="0">
            <a:spAutoFit/>
          </a:bodyPr>
          <a:lstStyle/>
          <a:p>
            <a:r>
              <a:rPr lang="en-US" sz="1200" dirty="0" smtClean="0"/>
              <a:t>West</a:t>
            </a:r>
            <a:endParaRPr lang="en-US" sz="1200" dirty="0"/>
          </a:p>
        </p:txBody>
      </p:sp>
      <p:sp>
        <p:nvSpPr>
          <p:cNvPr id="89" name="Freeform 88"/>
          <p:cNvSpPr/>
          <p:nvPr/>
        </p:nvSpPr>
        <p:spPr>
          <a:xfrm>
            <a:off x="6238875" y="3101975"/>
            <a:ext cx="1435100" cy="758825"/>
          </a:xfrm>
          <a:custGeom>
            <a:avLst/>
            <a:gdLst>
              <a:gd name="connsiteX0" fmla="*/ 758825 w 1435100"/>
              <a:gd name="connsiteY0" fmla="*/ 0 h 758825"/>
              <a:gd name="connsiteX1" fmla="*/ 828675 w 1435100"/>
              <a:gd name="connsiteY1" fmla="*/ 0 h 758825"/>
              <a:gd name="connsiteX2" fmla="*/ 873125 w 1435100"/>
              <a:gd name="connsiteY2" fmla="*/ 25400 h 758825"/>
              <a:gd name="connsiteX3" fmla="*/ 1435100 w 1435100"/>
              <a:gd name="connsiteY3" fmla="*/ 25400 h 758825"/>
              <a:gd name="connsiteX4" fmla="*/ 1431925 w 1435100"/>
              <a:gd name="connsiteY4" fmla="*/ 758825 h 758825"/>
              <a:gd name="connsiteX5" fmla="*/ 1181100 w 1435100"/>
              <a:gd name="connsiteY5" fmla="*/ 755650 h 758825"/>
              <a:gd name="connsiteX6" fmla="*/ 1184275 w 1435100"/>
              <a:gd name="connsiteY6" fmla="*/ 581025 h 758825"/>
              <a:gd name="connsiteX7" fmla="*/ 0 w 1435100"/>
              <a:gd name="connsiteY7" fmla="*/ 581025 h 758825"/>
              <a:gd name="connsiteX8" fmla="*/ 0 w 1435100"/>
              <a:gd name="connsiteY8" fmla="*/ 50800 h 758825"/>
              <a:gd name="connsiteX9" fmla="*/ 469900 w 1435100"/>
              <a:gd name="connsiteY9" fmla="*/ 53975 h 758825"/>
              <a:gd name="connsiteX10" fmla="*/ 479425 w 1435100"/>
              <a:gd name="connsiteY10" fmla="*/ 12700 h 758825"/>
              <a:gd name="connsiteX11" fmla="*/ 571500 w 1435100"/>
              <a:gd name="connsiteY11" fmla="*/ 12700 h 758825"/>
              <a:gd name="connsiteX12" fmla="*/ 600075 w 1435100"/>
              <a:gd name="connsiteY12" fmla="*/ 38100 h 758825"/>
              <a:gd name="connsiteX13" fmla="*/ 644525 w 1435100"/>
              <a:gd name="connsiteY13" fmla="*/ 57150 h 758825"/>
              <a:gd name="connsiteX14" fmla="*/ 688975 w 1435100"/>
              <a:gd name="connsiteY14" fmla="*/ 53975 h 758825"/>
              <a:gd name="connsiteX15" fmla="*/ 723900 w 1435100"/>
              <a:gd name="connsiteY15" fmla="*/ 44450 h 758825"/>
              <a:gd name="connsiteX16" fmla="*/ 758825 w 1435100"/>
              <a:gd name="connsiteY16" fmla="*/ 0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5100" h="758825">
                <a:moveTo>
                  <a:pt x="758825" y="0"/>
                </a:moveTo>
                <a:lnTo>
                  <a:pt x="828675" y="0"/>
                </a:lnTo>
                <a:lnTo>
                  <a:pt x="873125" y="25400"/>
                </a:lnTo>
                <a:lnTo>
                  <a:pt x="1435100" y="25400"/>
                </a:lnTo>
                <a:cubicBezTo>
                  <a:pt x="1434042" y="269875"/>
                  <a:pt x="1432983" y="514350"/>
                  <a:pt x="1431925" y="758825"/>
                </a:cubicBezTo>
                <a:lnTo>
                  <a:pt x="1181100" y="755650"/>
                </a:lnTo>
                <a:cubicBezTo>
                  <a:pt x="1182158" y="697442"/>
                  <a:pt x="1183217" y="639233"/>
                  <a:pt x="1184275" y="581025"/>
                </a:cubicBezTo>
                <a:lnTo>
                  <a:pt x="0" y="581025"/>
                </a:lnTo>
                <a:lnTo>
                  <a:pt x="0" y="50800"/>
                </a:lnTo>
                <a:lnTo>
                  <a:pt x="469900" y="53975"/>
                </a:lnTo>
                <a:lnTo>
                  <a:pt x="479425" y="12700"/>
                </a:lnTo>
                <a:lnTo>
                  <a:pt x="571500" y="12700"/>
                </a:lnTo>
                <a:lnTo>
                  <a:pt x="600075" y="38100"/>
                </a:lnTo>
                <a:lnTo>
                  <a:pt x="644525" y="57150"/>
                </a:lnTo>
                <a:lnTo>
                  <a:pt x="688975" y="53975"/>
                </a:lnTo>
                <a:lnTo>
                  <a:pt x="723900" y="44450"/>
                </a:lnTo>
                <a:lnTo>
                  <a:pt x="758825" y="0"/>
                </a:lnTo>
                <a:close/>
              </a:path>
            </a:pathLst>
          </a:cu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7269505" y="3093695"/>
            <a:ext cx="441852" cy="276999"/>
          </a:xfrm>
          <a:prstGeom prst="rect">
            <a:avLst/>
          </a:prstGeom>
          <a:noFill/>
        </p:spPr>
        <p:txBody>
          <a:bodyPr wrap="none" rtlCol="0">
            <a:spAutoFit/>
          </a:bodyPr>
          <a:lstStyle/>
          <a:p>
            <a:r>
              <a:rPr lang="en-US" sz="1200" smtClean="0"/>
              <a:t>East</a:t>
            </a:r>
            <a:endParaRPr lang="en-US" sz="1200" dirty="0"/>
          </a:p>
        </p:txBody>
      </p:sp>
      <p:sp>
        <p:nvSpPr>
          <p:cNvPr id="91" name="TextBox 90"/>
          <p:cNvSpPr txBox="1"/>
          <p:nvPr/>
        </p:nvSpPr>
        <p:spPr>
          <a:xfrm>
            <a:off x="7605018" y="1577090"/>
            <a:ext cx="915443" cy="369332"/>
          </a:xfrm>
          <a:prstGeom prst="rect">
            <a:avLst/>
          </a:prstGeom>
          <a:noFill/>
        </p:spPr>
        <p:txBody>
          <a:bodyPr wrap="none" rtlCol="0">
            <a:spAutoFit/>
          </a:bodyPr>
          <a:lstStyle/>
          <a:p>
            <a:r>
              <a:rPr lang="en-US" smtClean="0"/>
              <a:t>ISIS-TS2</a:t>
            </a:r>
            <a:endParaRPr lang="en-US"/>
          </a:p>
        </p:txBody>
      </p:sp>
      <p:sp>
        <p:nvSpPr>
          <p:cNvPr id="92" name="Rectangle 91"/>
          <p:cNvSpPr/>
          <p:nvPr/>
        </p:nvSpPr>
        <p:spPr>
          <a:xfrm>
            <a:off x="6238875" y="2105025"/>
            <a:ext cx="1435100" cy="1755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238920" y="2397125"/>
            <a:ext cx="1432800" cy="574675"/>
          </a:xfrm>
          <a:custGeom>
            <a:avLst/>
            <a:gdLst>
              <a:gd name="connsiteX0" fmla="*/ 758825 w 1438275"/>
              <a:gd name="connsiteY0" fmla="*/ 574675 h 574675"/>
              <a:gd name="connsiteX1" fmla="*/ 1435100 w 1438275"/>
              <a:gd name="connsiteY1" fmla="*/ 571500 h 574675"/>
              <a:gd name="connsiteX2" fmla="*/ 1438275 w 1438275"/>
              <a:gd name="connsiteY2" fmla="*/ 0 h 574675"/>
              <a:gd name="connsiteX3" fmla="*/ 0 w 1438275"/>
              <a:gd name="connsiteY3" fmla="*/ 0 h 574675"/>
              <a:gd name="connsiteX4" fmla="*/ 0 w 1438275"/>
              <a:gd name="connsiteY4" fmla="*/ 533400 h 574675"/>
              <a:gd name="connsiteX5" fmla="*/ 454025 w 1438275"/>
              <a:gd name="connsiteY5" fmla="*/ 533400 h 574675"/>
              <a:gd name="connsiteX6" fmla="*/ 495300 w 1438275"/>
              <a:gd name="connsiteY6" fmla="*/ 571500 h 574675"/>
              <a:gd name="connsiteX7" fmla="*/ 577850 w 1438275"/>
              <a:gd name="connsiteY7" fmla="*/ 571500 h 574675"/>
              <a:gd name="connsiteX8" fmla="*/ 603250 w 1438275"/>
              <a:gd name="connsiteY8" fmla="*/ 542925 h 574675"/>
              <a:gd name="connsiteX9" fmla="*/ 647700 w 1438275"/>
              <a:gd name="connsiteY9" fmla="*/ 527050 h 574675"/>
              <a:gd name="connsiteX10" fmla="*/ 701675 w 1438275"/>
              <a:gd name="connsiteY10" fmla="*/ 533400 h 574675"/>
              <a:gd name="connsiteX11" fmla="*/ 701675 w 1438275"/>
              <a:gd name="connsiteY11" fmla="*/ 533400 h 574675"/>
              <a:gd name="connsiteX12" fmla="*/ 758825 w 1438275"/>
              <a:gd name="connsiteY12" fmla="*/ 574675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8275" h="574675">
                <a:moveTo>
                  <a:pt x="758825" y="574675"/>
                </a:moveTo>
                <a:lnTo>
                  <a:pt x="1435100" y="571500"/>
                </a:lnTo>
                <a:cubicBezTo>
                  <a:pt x="1436158" y="381000"/>
                  <a:pt x="1437217" y="190500"/>
                  <a:pt x="1438275" y="0"/>
                </a:cubicBezTo>
                <a:lnTo>
                  <a:pt x="0" y="0"/>
                </a:lnTo>
                <a:lnTo>
                  <a:pt x="0" y="533400"/>
                </a:lnTo>
                <a:lnTo>
                  <a:pt x="454025" y="533400"/>
                </a:lnTo>
                <a:lnTo>
                  <a:pt x="495300" y="571500"/>
                </a:lnTo>
                <a:lnTo>
                  <a:pt x="577850" y="571500"/>
                </a:lnTo>
                <a:lnTo>
                  <a:pt x="603250" y="542925"/>
                </a:lnTo>
                <a:lnTo>
                  <a:pt x="647700" y="527050"/>
                </a:lnTo>
                <a:lnTo>
                  <a:pt x="701675" y="533400"/>
                </a:lnTo>
                <a:lnTo>
                  <a:pt x="701675" y="533400"/>
                </a:lnTo>
                <a:lnTo>
                  <a:pt x="758825" y="574675"/>
                </a:lnTo>
                <a:close/>
              </a:path>
            </a:pathLst>
          </a:custGeom>
          <a:solidFill>
            <a:srgbClr val="FFC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985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Beamport separation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dirty="0"/>
          </a:p>
        </p:txBody>
      </p:sp>
      <p:grpSp>
        <p:nvGrpSpPr>
          <p:cNvPr id="10" name="Group 9"/>
          <p:cNvGrpSpPr>
            <a:grpSpLocks noChangeAspect="1"/>
          </p:cNvGrpSpPr>
          <p:nvPr/>
        </p:nvGrpSpPr>
        <p:grpSpPr>
          <a:xfrm>
            <a:off x="0" y="1967146"/>
            <a:ext cx="4727232" cy="4713890"/>
            <a:chOff x="-7009" y="1624906"/>
            <a:chExt cx="5247905" cy="5233094"/>
          </a:xfrm>
        </p:grpSpPr>
        <p:grpSp>
          <p:nvGrpSpPr>
            <p:cNvPr id="8" name="Group 7"/>
            <p:cNvGrpSpPr/>
            <p:nvPr/>
          </p:nvGrpSpPr>
          <p:grpSpPr>
            <a:xfrm>
              <a:off x="-7009" y="1624906"/>
              <a:ext cx="5247905" cy="5233094"/>
              <a:chOff x="-7009" y="1624906"/>
              <a:chExt cx="5247905" cy="5233094"/>
            </a:xfrm>
          </p:grpSpPr>
          <p:pic>
            <p:nvPicPr>
              <p:cNvPr id="5" name="Picture 4" descr="Pages from ESS-0033031.2.pdf"/>
              <p:cNvPicPr>
                <a:picLocks noChangeAspect="1"/>
              </p:cNvPicPr>
              <p:nvPr/>
            </p:nvPicPr>
            <p:blipFill rotWithShape="1">
              <a:blip r:embed="rId2" cstate="print">
                <a:extLst>
                  <a:ext uri="{28A0092B-C50C-407E-A947-70E740481C1C}">
                    <a14:useLocalDpi xmlns:a14="http://schemas.microsoft.com/office/drawing/2010/main" val="0"/>
                  </a:ext>
                </a:extLst>
              </a:blip>
              <a:srcRect l="5949" t="13902" r="54955" b="30986"/>
              <a:stretch/>
            </p:blipFill>
            <p:spPr>
              <a:xfrm>
                <a:off x="-7009" y="1624906"/>
                <a:ext cx="5247905" cy="5233094"/>
              </a:xfrm>
              <a:prstGeom prst="ellipse">
                <a:avLst/>
              </a:prstGeom>
            </p:spPr>
          </p:pic>
          <p:sp>
            <p:nvSpPr>
              <p:cNvPr id="7" name="Donut 6"/>
              <p:cNvSpPr>
                <a:spLocks noChangeAspect="1"/>
              </p:cNvSpPr>
              <p:nvPr/>
            </p:nvSpPr>
            <p:spPr>
              <a:xfrm>
                <a:off x="56585" y="1700158"/>
                <a:ext cx="5112000" cy="5112000"/>
              </a:xfrm>
              <a:prstGeom prst="donut">
                <a:avLst>
                  <a:gd name="adj" fmla="val 9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8"/>
            <p:cNvSpPr>
              <a:spLocks noChangeAspect="1"/>
            </p:cNvSpPr>
            <p:nvPr/>
          </p:nvSpPr>
          <p:spPr>
            <a:xfrm>
              <a:off x="520261" y="2166363"/>
              <a:ext cx="4176000" cy="4176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48" r="5518"/>
          <a:stretch/>
        </p:blipFill>
        <p:spPr>
          <a:xfrm>
            <a:off x="4876800" y="2094235"/>
            <a:ext cx="4183117" cy="4500000"/>
          </a:xfrm>
          <a:prstGeom prst="rect">
            <a:avLst/>
          </a:prstGeom>
        </p:spPr>
      </p:pic>
      <p:sp>
        <p:nvSpPr>
          <p:cNvPr id="12" name="TextBox 11"/>
          <p:cNvSpPr txBox="1"/>
          <p:nvPr/>
        </p:nvSpPr>
        <p:spPr>
          <a:xfrm>
            <a:off x="1382841" y="1909569"/>
            <a:ext cx="1931491" cy="369332"/>
          </a:xfrm>
          <a:prstGeom prst="rect">
            <a:avLst/>
          </a:prstGeom>
          <a:noFill/>
        </p:spPr>
        <p:txBody>
          <a:bodyPr wrap="none" rtlCol="0">
            <a:spAutoFit/>
          </a:bodyPr>
          <a:lstStyle/>
          <a:p>
            <a:r>
              <a:rPr lang="en-US" smtClean="0"/>
              <a:t>ESS: 42 beamports</a:t>
            </a:r>
            <a:endParaRPr lang="en-US"/>
          </a:p>
        </p:txBody>
      </p:sp>
      <p:sp>
        <p:nvSpPr>
          <p:cNvPr id="13" name="TextBox 12"/>
          <p:cNvSpPr txBox="1"/>
          <p:nvPr/>
        </p:nvSpPr>
        <p:spPr>
          <a:xfrm>
            <a:off x="5920678" y="1857019"/>
            <a:ext cx="2235420" cy="369332"/>
          </a:xfrm>
          <a:prstGeom prst="rect">
            <a:avLst/>
          </a:prstGeom>
          <a:noFill/>
        </p:spPr>
        <p:txBody>
          <a:bodyPr wrap="none" rtlCol="0">
            <a:spAutoFit/>
          </a:bodyPr>
          <a:lstStyle/>
          <a:p>
            <a:r>
              <a:rPr lang="en-US" smtClean="0"/>
              <a:t>J-PARC: 23 beamports</a:t>
            </a:r>
            <a:endParaRPr lang="en-US"/>
          </a:p>
        </p:txBody>
      </p:sp>
    </p:spTree>
    <p:extLst>
      <p:ext uri="{BB962C8B-B14F-4D97-AF65-F5344CB8AC3E}">
        <p14:creationId xmlns:p14="http://schemas.microsoft.com/office/powerpoint/2010/main" val="666113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Beamport separation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grpSp>
        <p:nvGrpSpPr>
          <p:cNvPr id="10" name="Group 9"/>
          <p:cNvGrpSpPr>
            <a:grpSpLocks noChangeAspect="1"/>
          </p:cNvGrpSpPr>
          <p:nvPr/>
        </p:nvGrpSpPr>
        <p:grpSpPr>
          <a:xfrm>
            <a:off x="0" y="1967146"/>
            <a:ext cx="4727232" cy="4713890"/>
            <a:chOff x="-7009" y="1624906"/>
            <a:chExt cx="5247905" cy="5233094"/>
          </a:xfrm>
        </p:grpSpPr>
        <p:grpSp>
          <p:nvGrpSpPr>
            <p:cNvPr id="8" name="Group 7"/>
            <p:cNvGrpSpPr/>
            <p:nvPr/>
          </p:nvGrpSpPr>
          <p:grpSpPr>
            <a:xfrm>
              <a:off x="-7009" y="1624906"/>
              <a:ext cx="5247905" cy="5233094"/>
              <a:chOff x="-7009" y="1624906"/>
              <a:chExt cx="5247905" cy="5233094"/>
            </a:xfrm>
          </p:grpSpPr>
          <p:pic>
            <p:nvPicPr>
              <p:cNvPr id="5" name="Picture 4" descr="Pages from ESS-0033031.2.pdf"/>
              <p:cNvPicPr>
                <a:picLocks noChangeAspect="1"/>
              </p:cNvPicPr>
              <p:nvPr/>
            </p:nvPicPr>
            <p:blipFill rotWithShape="1">
              <a:blip r:embed="rId2" cstate="print">
                <a:extLst>
                  <a:ext uri="{28A0092B-C50C-407E-A947-70E740481C1C}">
                    <a14:useLocalDpi xmlns:a14="http://schemas.microsoft.com/office/drawing/2010/main" val="0"/>
                  </a:ext>
                </a:extLst>
              </a:blip>
              <a:srcRect l="5949" t="13902" r="54955" b="30986"/>
              <a:stretch/>
            </p:blipFill>
            <p:spPr>
              <a:xfrm>
                <a:off x="-7009" y="1624906"/>
                <a:ext cx="5247905" cy="5233094"/>
              </a:xfrm>
              <a:prstGeom prst="ellipse">
                <a:avLst/>
              </a:prstGeom>
            </p:spPr>
          </p:pic>
          <p:sp>
            <p:nvSpPr>
              <p:cNvPr id="7" name="Donut 6"/>
              <p:cNvSpPr>
                <a:spLocks noChangeAspect="1"/>
              </p:cNvSpPr>
              <p:nvPr/>
            </p:nvSpPr>
            <p:spPr>
              <a:xfrm>
                <a:off x="56585" y="1700158"/>
                <a:ext cx="5112000" cy="5112000"/>
              </a:xfrm>
              <a:prstGeom prst="donut">
                <a:avLst>
                  <a:gd name="adj" fmla="val 9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 name="Oval 8"/>
            <p:cNvSpPr>
              <a:spLocks noChangeAspect="1"/>
            </p:cNvSpPr>
            <p:nvPr/>
          </p:nvSpPr>
          <p:spPr>
            <a:xfrm>
              <a:off x="520261" y="2166363"/>
              <a:ext cx="4176000" cy="4176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48" r="5518"/>
          <a:stretch/>
        </p:blipFill>
        <p:spPr>
          <a:xfrm>
            <a:off x="4876800" y="2094235"/>
            <a:ext cx="4183117" cy="4500000"/>
          </a:xfrm>
          <a:prstGeom prst="rect">
            <a:avLst/>
          </a:prstGeom>
        </p:spPr>
      </p:pic>
      <p:sp>
        <p:nvSpPr>
          <p:cNvPr id="12" name="TextBox 11"/>
          <p:cNvSpPr txBox="1"/>
          <p:nvPr/>
        </p:nvSpPr>
        <p:spPr>
          <a:xfrm>
            <a:off x="1382841" y="1909569"/>
            <a:ext cx="1931491" cy="369332"/>
          </a:xfrm>
          <a:prstGeom prst="rect">
            <a:avLst/>
          </a:prstGeom>
          <a:noFill/>
        </p:spPr>
        <p:txBody>
          <a:bodyPr wrap="none" rtlCol="0">
            <a:spAutoFit/>
          </a:bodyPr>
          <a:lstStyle/>
          <a:p>
            <a:r>
              <a:rPr lang="en-US" smtClean="0"/>
              <a:t>ESS: 42 beamports</a:t>
            </a:r>
            <a:endParaRPr lang="en-US"/>
          </a:p>
        </p:txBody>
      </p:sp>
      <p:sp>
        <p:nvSpPr>
          <p:cNvPr id="13" name="TextBox 12"/>
          <p:cNvSpPr txBox="1"/>
          <p:nvPr/>
        </p:nvSpPr>
        <p:spPr>
          <a:xfrm>
            <a:off x="5920678" y="1857019"/>
            <a:ext cx="2235420" cy="369332"/>
          </a:xfrm>
          <a:prstGeom prst="rect">
            <a:avLst/>
          </a:prstGeom>
          <a:noFill/>
        </p:spPr>
        <p:txBody>
          <a:bodyPr wrap="none" rtlCol="0">
            <a:spAutoFit/>
          </a:bodyPr>
          <a:lstStyle/>
          <a:p>
            <a:r>
              <a:rPr lang="en-US" smtClean="0"/>
              <a:t>J-PARC: 23 beamports</a:t>
            </a:r>
            <a:endParaRPr lang="en-US"/>
          </a:p>
        </p:txBody>
      </p:sp>
      <p:sp>
        <p:nvSpPr>
          <p:cNvPr id="14" name="Rectangle 13"/>
          <p:cNvSpPr>
            <a:spLocks noChangeAspect="1"/>
          </p:cNvSpPr>
          <p:nvPr/>
        </p:nvSpPr>
        <p:spPr>
          <a:xfrm>
            <a:off x="2390789" y="2249290"/>
            <a:ext cx="2088000" cy="2088000"/>
          </a:xfrm>
          <a:prstGeom prst="rect">
            <a:avLst/>
          </a:prstGeom>
          <a:solidFill>
            <a:srgbClr val="E6B9B8">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5" name="Rectangle 14"/>
          <p:cNvSpPr/>
          <p:nvPr/>
        </p:nvSpPr>
        <p:spPr>
          <a:xfrm>
            <a:off x="2390789" y="4344235"/>
            <a:ext cx="2088000" cy="2088000"/>
          </a:xfrm>
          <a:prstGeom prst="rect">
            <a:avLst/>
          </a:prstGeom>
          <a:solidFill>
            <a:srgbClr val="93CDDD">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 name="TextBox 2"/>
          <p:cNvSpPr txBox="1"/>
          <p:nvPr/>
        </p:nvSpPr>
        <p:spPr>
          <a:xfrm>
            <a:off x="3403588" y="2343116"/>
            <a:ext cx="675185" cy="369332"/>
          </a:xfrm>
          <a:prstGeom prst="rect">
            <a:avLst/>
          </a:prstGeom>
          <a:noFill/>
        </p:spPr>
        <p:txBody>
          <a:bodyPr wrap="none" rtlCol="0">
            <a:spAutoFit/>
          </a:bodyPr>
          <a:lstStyle/>
          <a:p>
            <a:r>
              <a:rPr lang="en-US" smtClean="0"/>
              <a:t>short</a:t>
            </a:r>
            <a:endParaRPr lang="en-US"/>
          </a:p>
        </p:txBody>
      </p:sp>
      <p:sp>
        <p:nvSpPr>
          <p:cNvPr id="16" name="TextBox 15"/>
          <p:cNvSpPr txBox="1"/>
          <p:nvPr/>
        </p:nvSpPr>
        <p:spPr>
          <a:xfrm>
            <a:off x="2968373" y="6054737"/>
            <a:ext cx="1545616" cy="369332"/>
          </a:xfrm>
          <a:prstGeom prst="rect">
            <a:avLst/>
          </a:prstGeom>
          <a:noFill/>
        </p:spPr>
        <p:txBody>
          <a:bodyPr wrap="none" rtlCol="0">
            <a:spAutoFit/>
          </a:bodyPr>
          <a:lstStyle/>
          <a:p>
            <a:r>
              <a:rPr lang="en-US" dirty="0" smtClean="0"/>
              <a:t>short/medium</a:t>
            </a:r>
            <a:endParaRPr lang="en-US" dirty="0"/>
          </a:p>
        </p:txBody>
      </p:sp>
      <p:sp>
        <p:nvSpPr>
          <p:cNvPr id="17" name="Rectangle 16"/>
          <p:cNvSpPr/>
          <p:nvPr/>
        </p:nvSpPr>
        <p:spPr>
          <a:xfrm>
            <a:off x="296801" y="4343862"/>
            <a:ext cx="2088000" cy="2088000"/>
          </a:xfrm>
          <a:prstGeom prst="rect">
            <a:avLst/>
          </a:prstGeom>
          <a:solidFill>
            <a:srgbClr val="C3D69B">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8" name="TextBox 17"/>
          <p:cNvSpPr txBox="1"/>
          <p:nvPr/>
        </p:nvSpPr>
        <p:spPr>
          <a:xfrm>
            <a:off x="304812" y="6058044"/>
            <a:ext cx="965329" cy="369332"/>
          </a:xfrm>
          <a:prstGeom prst="rect">
            <a:avLst/>
          </a:prstGeom>
          <a:noFill/>
        </p:spPr>
        <p:txBody>
          <a:bodyPr wrap="none" rtlCol="0">
            <a:spAutoFit/>
          </a:bodyPr>
          <a:lstStyle/>
          <a:p>
            <a:r>
              <a:rPr lang="en-US" dirty="0" smtClean="0"/>
              <a:t>medium</a:t>
            </a:r>
            <a:endParaRPr lang="en-US" dirty="0"/>
          </a:p>
        </p:txBody>
      </p:sp>
      <p:sp>
        <p:nvSpPr>
          <p:cNvPr id="19" name="Rectangle 18"/>
          <p:cNvSpPr/>
          <p:nvPr/>
        </p:nvSpPr>
        <p:spPr>
          <a:xfrm>
            <a:off x="291651" y="2246901"/>
            <a:ext cx="2088000" cy="2088000"/>
          </a:xfrm>
          <a:prstGeom prst="rect">
            <a:avLst/>
          </a:prstGeom>
          <a:solidFill>
            <a:srgbClr val="0000F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TextBox 19"/>
          <p:cNvSpPr txBox="1"/>
          <p:nvPr/>
        </p:nvSpPr>
        <p:spPr>
          <a:xfrm>
            <a:off x="474957" y="2411744"/>
            <a:ext cx="590226" cy="369332"/>
          </a:xfrm>
          <a:prstGeom prst="rect">
            <a:avLst/>
          </a:prstGeom>
          <a:noFill/>
        </p:spPr>
        <p:txBody>
          <a:bodyPr wrap="none" rtlCol="0">
            <a:spAutoFit/>
          </a:bodyPr>
          <a:lstStyle/>
          <a:p>
            <a:r>
              <a:rPr lang="en-US" dirty="0" smtClean="0"/>
              <a:t>long</a:t>
            </a:r>
            <a:endParaRPr lang="en-US" dirty="0"/>
          </a:p>
        </p:txBody>
      </p:sp>
    </p:spTree>
    <p:extLst>
      <p:ext uri="{BB962C8B-B14F-4D97-AF65-F5344CB8AC3E}">
        <p14:creationId xmlns:p14="http://schemas.microsoft.com/office/powerpoint/2010/main" val="552976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Beamport separation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grpSp>
        <p:nvGrpSpPr>
          <p:cNvPr id="10" name="Group 9"/>
          <p:cNvGrpSpPr>
            <a:grpSpLocks noChangeAspect="1"/>
          </p:cNvGrpSpPr>
          <p:nvPr/>
        </p:nvGrpSpPr>
        <p:grpSpPr>
          <a:xfrm>
            <a:off x="0" y="1967146"/>
            <a:ext cx="4727232" cy="4713890"/>
            <a:chOff x="-7009" y="1624906"/>
            <a:chExt cx="5247905" cy="5233094"/>
          </a:xfrm>
        </p:grpSpPr>
        <p:grpSp>
          <p:nvGrpSpPr>
            <p:cNvPr id="8" name="Group 7"/>
            <p:cNvGrpSpPr/>
            <p:nvPr/>
          </p:nvGrpSpPr>
          <p:grpSpPr>
            <a:xfrm>
              <a:off x="-7009" y="1624906"/>
              <a:ext cx="5247905" cy="5233094"/>
              <a:chOff x="-7009" y="1624906"/>
              <a:chExt cx="5247905" cy="5233094"/>
            </a:xfrm>
          </p:grpSpPr>
          <p:pic>
            <p:nvPicPr>
              <p:cNvPr id="5" name="Picture 4" descr="Pages from ESS-0033031.2.pdf"/>
              <p:cNvPicPr>
                <a:picLocks noChangeAspect="1"/>
              </p:cNvPicPr>
              <p:nvPr/>
            </p:nvPicPr>
            <p:blipFill rotWithShape="1">
              <a:blip r:embed="rId2" cstate="print">
                <a:extLst>
                  <a:ext uri="{28A0092B-C50C-407E-A947-70E740481C1C}">
                    <a14:useLocalDpi xmlns:a14="http://schemas.microsoft.com/office/drawing/2010/main" val="0"/>
                  </a:ext>
                </a:extLst>
              </a:blip>
              <a:srcRect l="5949" t="13902" r="54955" b="30986"/>
              <a:stretch/>
            </p:blipFill>
            <p:spPr>
              <a:xfrm>
                <a:off x="-7009" y="1624906"/>
                <a:ext cx="5247905" cy="5233094"/>
              </a:xfrm>
              <a:prstGeom prst="ellipse">
                <a:avLst/>
              </a:prstGeom>
            </p:spPr>
          </p:pic>
          <p:sp>
            <p:nvSpPr>
              <p:cNvPr id="7" name="Donut 6"/>
              <p:cNvSpPr>
                <a:spLocks noChangeAspect="1"/>
              </p:cNvSpPr>
              <p:nvPr/>
            </p:nvSpPr>
            <p:spPr>
              <a:xfrm>
                <a:off x="56585" y="1700158"/>
                <a:ext cx="5112000" cy="5112000"/>
              </a:xfrm>
              <a:prstGeom prst="donut">
                <a:avLst>
                  <a:gd name="adj" fmla="val 9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9" name="Oval 8"/>
            <p:cNvSpPr>
              <a:spLocks noChangeAspect="1"/>
            </p:cNvSpPr>
            <p:nvPr/>
          </p:nvSpPr>
          <p:spPr>
            <a:xfrm>
              <a:off x="520261" y="2166363"/>
              <a:ext cx="4176000" cy="4176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948" r="5518"/>
          <a:stretch/>
        </p:blipFill>
        <p:spPr>
          <a:xfrm>
            <a:off x="4876800" y="2094235"/>
            <a:ext cx="4183117" cy="4500000"/>
          </a:xfrm>
          <a:prstGeom prst="rect">
            <a:avLst/>
          </a:prstGeom>
        </p:spPr>
      </p:pic>
      <p:sp>
        <p:nvSpPr>
          <p:cNvPr id="12" name="TextBox 11"/>
          <p:cNvSpPr txBox="1"/>
          <p:nvPr/>
        </p:nvSpPr>
        <p:spPr>
          <a:xfrm>
            <a:off x="1382841" y="1909569"/>
            <a:ext cx="1931491" cy="369332"/>
          </a:xfrm>
          <a:prstGeom prst="rect">
            <a:avLst/>
          </a:prstGeom>
          <a:noFill/>
        </p:spPr>
        <p:txBody>
          <a:bodyPr wrap="none" rtlCol="0">
            <a:spAutoFit/>
          </a:bodyPr>
          <a:lstStyle/>
          <a:p>
            <a:r>
              <a:rPr lang="en-US" smtClean="0"/>
              <a:t>ESS: 42 beamports</a:t>
            </a:r>
            <a:endParaRPr lang="en-US"/>
          </a:p>
        </p:txBody>
      </p:sp>
      <p:sp>
        <p:nvSpPr>
          <p:cNvPr id="13" name="TextBox 12"/>
          <p:cNvSpPr txBox="1"/>
          <p:nvPr/>
        </p:nvSpPr>
        <p:spPr>
          <a:xfrm>
            <a:off x="5920678" y="1857019"/>
            <a:ext cx="2235420" cy="369332"/>
          </a:xfrm>
          <a:prstGeom prst="rect">
            <a:avLst/>
          </a:prstGeom>
          <a:noFill/>
        </p:spPr>
        <p:txBody>
          <a:bodyPr wrap="none" rtlCol="0">
            <a:spAutoFit/>
          </a:bodyPr>
          <a:lstStyle/>
          <a:p>
            <a:r>
              <a:rPr lang="en-US" smtClean="0"/>
              <a:t>J-PARC: 23 beamports</a:t>
            </a:r>
            <a:endParaRPr lang="en-US"/>
          </a:p>
        </p:txBody>
      </p:sp>
      <p:sp>
        <p:nvSpPr>
          <p:cNvPr id="14" name="Rectangle 13"/>
          <p:cNvSpPr>
            <a:spLocks noChangeAspect="1"/>
          </p:cNvSpPr>
          <p:nvPr/>
        </p:nvSpPr>
        <p:spPr>
          <a:xfrm>
            <a:off x="2390789" y="2249290"/>
            <a:ext cx="2088000" cy="2088000"/>
          </a:xfrm>
          <a:prstGeom prst="rect">
            <a:avLst/>
          </a:prstGeom>
          <a:solidFill>
            <a:srgbClr val="E6B9B8">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5" name="Rectangle 14"/>
          <p:cNvSpPr/>
          <p:nvPr/>
        </p:nvSpPr>
        <p:spPr>
          <a:xfrm>
            <a:off x="2390789" y="4344235"/>
            <a:ext cx="2088000" cy="2088000"/>
          </a:xfrm>
          <a:prstGeom prst="rect">
            <a:avLst/>
          </a:prstGeom>
          <a:solidFill>
            <a:srgbClr val="93CDDD">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 name="TextBox 2"/>
          <p:cNvSpPr txBox="1"/>
          <p:nvPr/>
        </p:nvSpPr>
        <p:spPr>
          <a:xfrm>
            <a:off x="3403588" y="2343116"/>
            <a:ext cx="675185" cy="369332"/>
          </a:xfrm>
          <a:prstGeom prst="rect">
            <a:avLst/>
          </a:prstGeom>
          <a:noFill/>
        </p:spPr>
        <p:txBody>
          <a:bodyPr wrap="none" rtlCol="0">
            <a:spAutoFit/>
          </a:bodyPr>
          <a:lstStyle/>
          <a:p>
            <a:r>
              <a:rPr lang="en-US" smtClean="0"/>
              <a:t>short</a:t>
            </a:r>
            <a:endParaRPr lang="en-US"/>
          </a:p>
        </p:txBody>
      </p:sp>
      <p:sp>
        <p:nvSpPr>
          <p:cNvPr id="16" name="TextBox 15"/>
          <p:cNvSpPr txBox="1"/>
          <p:nvPr/>
        </p:nvSpPr>
        <p:spPr>
          <a:xfrm>
            <a:off x="2968373" y="6054737"/>
            <a:ext cx="1545616" cy="369332"/>
          </a:xfrm>
          <a:prstGeom prst="rect">
            <a:avLst/>
          </a:prstGeom>
          <a:noFill/>
        </p:spPr>
        <p:txBody>
          <a:bodyPr wrap="none" rtlCol="0">
            <a:spAutoFit/>
          </a:bodyPr>
          <a:lstStyle/>
          <a:p>
            <a:r>
              <a:rPr lang="en-US" dirty="0" smtClean="0"/>
              <a:t>short/medium</a:t>
            </a:r>
            <a:endParaRPr lang="en-US" dirty="0"/>
          </a:p>
        </p:txBody>
      </p:sp>
      <p:sp>
        <p:nvSpPr>
          <p:cNvPr id="17" name="Rectangle 16"/>
          <p:cNvSpPr/>
          <p:nvPr/>
        </p:nvSpPr>
        <p:spPr>
          <a:xfrm>
            <a:off x="296801" y="4343862"/>
            <a:ext cx="2088000" cy="2088000"/>
          </a:xfrm>
          <a:prstGeom prst="rect">
            <a:avLst/>
          </a:prstGeom>
          <a:solidFill>
            <a:srgbClr val="C3D69B">
              <a:alpha val="2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8" name="TextBox 17"/>
          <p:cNvSpPr txBox="1"/>
          <p:nvPr/>
        </p:nvSpPr>
        <p:spPr>
          <a:xfrm>
            <a:off x="304812" y="6058044"/>
            <a:ext cx="1460656" cy="369332"/>
          </a:xfrm>
          <a:prstGeom prst="rect">
            <a:avLst/>
          </a:prstGeom>
          <a:noFill/>
        </p:spPr>
        <p:txBody>
          <a:bodyPr wrap="none" rtlCol="0">
            <a:spAutoFit/>
          </a:bodyPr>
          <a:lstStyle/>
          <a:p>
            <a:r>
              <a:rPr lang="en-US" dirty="0" smtClean="0"/>
              <a:t>medium/long</a:t>
            </a:r>
            <a:endParaRPr lang="en-US" dirty="0"/>
          </a:p>
        </p:txBody>
      </p:sp>
      <p:sp>
        <p:nvSpPr>
          <p:cNvPr id="19" name="Rectangle 18"/>
          <p:cNvSpPr/>
          <p:nvPr/>
        </p:nvSpPr>
        <p:spPr>
          <a:xfrm>
            <a:off x="291651" y="2246901"/>
            <a:ext cx="2088000" cy="2088000"/>
          </a:xfrm>
          <a:prstGeom prst="rect">
            <a:avLst/>
          </a:prstGeom>
          <a:solidFill>
            <a:srgbClr val="0000F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TextBox 19"/>
          <p:cNvSpPr txBox="1"/>
          <p:nvPr/>
        </p:nvSpPr>
        <p:spPr>
          <a:xfrm>
            <a:off x="474957" y="2411744"/>
            <a:ext cx="590226" cy="369332"/>
          </a:xfrm>
          <a:prstGeom prst="rect">
            <a:avLst/>
          </a:prstGeom>
          <a:noFill/>
        </p:spPr>
        <p:txBody>
          <a:bodyPr wrap="none" rtlCol="0">
            <a:spAutoFit/>
          </a:bodyPr>
          <a:lstStyle/>
          <a:p>
            <a:r>
              <a:rPr lang="en-US" dirty="0" smtClean="0"/>
              <a:t>long</a:t>
            </a:r>
            <a:endParaRPr lang="en-US" dirty="0"/>
          </a:p>
        </p:txBody>
      </p:sp>
      <p:grpSp>
        <p:nvGrpSpPr>
          <p:cNvPr id="53" name="Group 52"/>
          <p:cNvGrpSpPr/>
          <p:nvPr/>
        </p:nvGrpSpPr>
        <p:grpSpPr>
          <a:xfrm>
            <a:off x="674050" y="4685856"/>
            <a:ext cx="1694454" cy="1512127"/>
            <a:chOff x="674050" y="4685856"/>
            <a:chExt cx="1694454" cy="1512127"/>
          </a:xfrm>
        </p:grpSpPr>
        <p:grpSp>
          <p:nvGrpSpPr>
            <p:cNvPr id="22" name="Group 21"/>
            <p:cNvGrpSpPr/>
            <p:nvPr/>
          </p:nvGrpSpPr>
          <p:grpSpPr>
            <a:xfrm>
              <a:off x="2292877" y="5018887"/>
              <a:ext cx="75627" cy="1179096"/>
              <a:chOff x="2292877" y="5018887"/>
              <a:chExt cx="75627" cy="1179096"/>
            </a:xfrm>
          </p:grpSpPr>
          <p:sp>
            <p:nvSpPr>
              <p:cNvPr id="11" name="Rectangle 10"/>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3600000">
              <a:off x="1225784" y="4395506"/>
              <a:ext cx="75627" cy="1179096"/>
              <a:chOff x="2292877" y="5018887"/>
              <a:chExt cx="75627" cy="1179096"/>
            </a:xfrm>
          </p:grpSpPr>
          <p:sp>
            <p:nvSpPr>
              <p:cNvPr id="24" name="Rectangle 2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rot="3240000">
              <a:off x="1288428" y="4489980"/>
              <a:ext cx="75627" cy="1179096"/>
              <a:chOff x="2292877" y="5018887"/>
              <a:chExt cx="75627" cy="1179096"/>
            </a:xfrm>
          </p:grpSpPr>
          <p:sp>
            <p:nvSpPr>
              <p:cNvPr id="27" name="Rectangle 26"/>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2880000">
              <a:off x="1380419" y="4601457"/>
              <a:ext cx="75627" cy="1179096"/>
              <a:chOff x="2292877" y="5018887"/>
              <a:chExt cx="75627" cy="1179096"/>
            </a:xfrm>
          </p:grpSpPr>
          <p:sp>
            <p:nvSpPr>
              <p:cNvPr id="30" name="Rectangle 29"/>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rot="2520000">
              <a:off x="1458916" y="4685856"/>
              <a:ext cx="75627" cy="1179096"/>
              <a:chOff x="2292877" y="5018887"/>
              <a:chExt cx="75627" cy="1179096"/>
            </a:xfrm>
          </p:grpSpPr>
          <p:sp>
            <p:nvSpPr>
              <p:cNvPr id="33" name="Rectangle 32"/>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rot="2160000">
              <a:off x="1568593" y="4774494"/>
              <a:ext cx="75627" cy="1179096"/>
              <a:chOff x="2292877" y="5018887"/>
              <a:chExt cx="75627" cy="1179096"/>
            </a:xfrm>
          </p:grpSpPr>
          <p:sp>
            <p:nvSpPr>
              <p:cNvPr id="36" name="Rectangle 35"/>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rot="1800000">
              <a:off x="1667542" y="4841641"/>
              <a:ext cx="75627" cy="1179096"/>
              <a:chOff x="2292877" y="5018887"/>
              <a:chExt cx="75627" cy="1179096"/>
            </a:xfrm>
          </p:grpSpPr>
          <p:sp>
            <p:nvSpPr>
              <p:cNvPr id="39" name="Rectangle 38"/>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1440000">
              <a:off x="1793485" y="4911230"/>
              <a:ext cx="75627" cy="1179096"/>
              <a:chOff x="2292877" y="5018887"/>
              <a:chExt cx="75627" cy="1179096"/>
            </a:xfrm>
          </p:grpSpPr>
          <p:sp>
            <p:nvSpPr>
              <p:cNvPr id="42" name="Rectangle 4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1080000">
              <a:off x="1899898" y="4946917"/>
              <a:ext cx="75627" cy="1179096"/>
              <a:chOff x="2292877" y="5018887"/>
              <a:chExt cx="75627" cy="1179096"/>
            </a:xfrm>
          </p:grpSpPr>
          <p:sp>
            <p:nvSpPr>
              <p:cNvPr id="45" name="Rectangle 44"/>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rot="720000">
              <a:off x="2039398" y="4984896"/>
              <a:ext cx="75627" cy="1179096"/>
              <a:chOff x="2292877" y="5018887"/>
              <a:chExt cx="75627" cy="1179096"/>
            </a:xfrm>
          </p:grpSpPr>
          <p:sp>
            <p:nvSpPr>
              <p:cNvPr id="48" name="Rectangle 4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360000">
              <a:off x="2150357" y="5006417"/>
              <a:ext cx="75627" cy="1179096"/>
              <a:chOff x="2292877" y="5018887"/>
              <a:chExt cx="75627" cy="1179096"/>
            </a:xfrm>
          </p:grpSpPr>
          <p:sp>
            <p:nvSpPr>
              <p:cNvPr id="51" name="Rectangle 50"/>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flipV="1">
            <a:off x="676816" y="2474852"/>
            <a:ext cx="1694454" cy="1512127"/>
            <a:chOff x="674050" y="4685856"/>
            <a:chExt cx="1694454" cy="1512127"/>
          </a:xfrm>
        </p:grpSpPr>
        <p:grpSp>
          <p:nvGrpSpPr>
            <p:cNvPr id="55" name="Group 54"/>
            <p:cNvGrpSpPr/>
            <p:nvPr/>
          </p:nvGrpSpPr>
          <p:grpSpPr>
            <a:xfrm>
              <a:off x="2292877" y="5018887"/>
              <a:ext cx="75627" cy="1179096"/>
              <a:chOff x="2292877" y="5018887"/>
              <a:chExt cx="75627" cy="1179096"/>
            </a:xfrm>
          </p:grpSpPr>
          <p:sp>
            <p:nvSpPr>
              <p:cNvPr id="86" name="Rectangle 85"/>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rot="3600000">
              <a:off x="1225784" y="4395506"/>
              <a:ext cx="75627" cy="1179096"/>
              <a:chOff x="2292877" y="5018887"/>
              <a:chExt cx="75627" cy="1179096"/>
            </a:xfrm>
          </p:grpSpPr>
          <p:sp>
            <p:nvSpPr>
              <p:cNvPr id="84" name="Rectangle 8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3240000">
              <a:off x="1288428" y="4489980"/>
              <a:ext cx="75627" cy="1179096"/>
              <a:chOff x="2292877" y="5018887"/>
              <a:chExt cx="75627" cy="1179096"/>
            </a:xfrm>
          </p:grpSpPr>
          <p:sp>
            <p:nvSpPr>
              <p:cNvPr id="82" name="Rectangle 8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rot="2880000">
              <a:off x="1380419" y="4601457"/>
              <a:ext cx="75627" cy="1179096"/>
              <a:chOff x="2292877" y="5018887"/>
              <a:chExt cx="75627" cy="1179096"/>
            </a:xfrm>
          </p:grpSpPr>
          <p:sp>
            <p:nvSpPr>
              <p:cNvPr id="80" name="Rectangle 79"/>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520000">
              <a:off x="1458916" y="4685856"/>
              <a:ext cx="75627" cy="1179096"/>
              <a:chOff x="2292877" y="5018887"/>
              <a:chExt cx="75627" cy="1179096"/>
            </a:xfrm>
          </p:grpSpPr>
          <p:sp>
            <p:nvSpPr>
              <p:cNvPr id="78" name="Rectangle 7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rot="2160000">
              <a:off x="1568593" y="4774494"/>
              <a:ext cx="75627" cy="1179096"/>
              <a:chOff x="2292877" y="5018887"/>
              <a:chExt cx="75627" cy="1179096"/>
            </a:xfrm>
          </p:grpSpPr>
          <p:sp>
            <p:nvSpPr>
              <p:cNvPr id="76" name="Rectangle 75"/>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rot="1800000">
              <a:off x="1667542" y="4841641"/>
              <a:ext cx="75627" cy="1179096"/>
              <a:chOff x="2292877" y="5018887"/>
              <a:chExt cx="75627" cy="1179096"/>
            </a:xfrm>
          </p:grpSpPr>
          <p:sp>
            <p:nvSpPr>
              <p:cNvPr id="74" name="Rectangle 7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rot="1440000">
              <a:off x="1793485" y="4911230"/>
              <a:ext cx="75627" cy="1179096"/>
              <a:chOff x="2292877" y="5018887"/>
              <a:chExt cx="75627" cy="1179096"/>
            </a:xfrm>
          </p:grpSpPr>
          <p:sp>
            <p:nvSpPr>
              <p:cNvPr id="72" name="Rectangle 7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080000">
              <a:off x="1899898" y="4946917"/>
              <a:ext cx="75627" cy="1179096"/>
              <a:chOff x="2292877" y="5018887"/>
              <a:chExt cx="75627" cy="1179096"/>
            </a:xfrm>
          </p:grpSpPr>
          <p:sp>
            <p:nvSpPr>
              <p:cNvPr id="70" name="Rectangle 69"/>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rot="720000">
              <a:off x="2039398" y="4984896"/>
              <a:ext cx="75627" cy="1179096"/>
              <a:chOff x="2292877" y="5018887"/>
              <a:chExt cx="75627" cy="1179096"/>
            </a:xfrm>
          </p:grpSpPr>
          <p:sp>
            <p:nvSpPr>
              <p:cNvPr id="68" name="Rectangle 6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rot="360000">
              <a:off x="2150357" y="5006417"/>
              <a:ext cx="75627" cy="1179096"/>
              <a:chOff x="2292877" y="5018887"/>
              <a:chExt cx="75627" cy="1179096"/>
            </a:xfrm>
          </p:grpSpPr>
          <p:sp>
            <p:nvSpPr>
              <p:cNvPr id="66" name="Rectangle 65"/>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rot="3600000" flipH="1" flipV="1">
            <a:off x="3410353" y="3109918"/>
            <a:ext cx="75627" cy="1179096"/>
            <a:chOff x="2292877" y="5018887"/>
            <a:chExt cx="75627" cy="1179096"/>
          </a:xfrm>
        </p:grpSpPr>
        <p:sp>
          <p:nvSpPr>
            <p:cNvPr id="118" name="Rectangle 11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rot="2880000" flipH="1" flipV="1">
            <a:off x="3255718" y="2890215"/>
            <a:ext cx="75627" cy="1179096"/>
            <a:chOff x="2292877" y="5018887"/>
            <a:chExt cx="75627" cy="1179096"/>
          </a:xfrm>
        </p:grpSpPr>
        <p:sp>
          <p:nvSpPr>
            <p:cNvPr id="114" name="Rectangle 11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2160000" flipH="1" flipV="1">
            <a:off x="3067544" y="2720616"/>
            <a:ext cx="75627" cy="1179096"/>
            <a:chOff x="2292877" y="5018887"/>
            <a:chExt cx="75627" cy="1179096"/>
          </a:xfrm>
        </p:grpSpPr>
        <p:sp>
          <p:nvSpPr>
            <p:cNvPr id="110" name="Rectangle 109"/>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rot="1440000" flipH="1" flipV="1">
            <a:off x="2849528" y="2590756"/>
            <a:ext cx="75627" cy="1179096"/>
            <a:chOff x="2292877" y="5018887"/>
            <a:chExt cx="75627" cy="1179096"/>
          </a:xfrm>
        </p:grpSpPr>
        <p:sp>
          <p:nvSpPr>
            <p:cNvPr id="106" name="Rectangle 105"/>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rot="720000" flipH="1" flipV="1">
            <a:off x="2607053" y="2506776"/>
            <a:ext cx="75627" cy="1179096"/>
            <a:chOff x="2292877" y="5018887"/>
            <a:chExt cx="75627" cy="1179096"/>
          </a:xfrm>
        </p:grpSpPr>
        <p:sp>
          <p:nvSpPr>
            <p:cNvPr id="102" name="Rectangle 10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rot="18000000" flipH="1">
            <a:off x="3413183" y="4386845"/>
            <a:ext cx="75627" cy="1179096"/>
            <a:chOff x="2292877" y="5018887"/>
            <a:chExt cx="75627" cy="1179096"/>
          </a:xfrm>
        </p:grpSpPr>
        <p:sp>
          <p:nvSpPr>
            <p:cNvPr id="152" name="Rectangle 15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rot="18360000" flipH="1">
            <a:off x="3350539" y="4505385"/>
            <a:ext cx="75627" cy="1179096"/>
            <a:chOff x="2292877" y="5018887"/>
            <a:chExt cx="75627" cy="1179096"/>
          </a:xfrm>
        </p:grpSpPr>
        <p:sp>
          <p:nvSpPr>
            <p:cNvPr id="150" name="Rectangle 149"/>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rot="18720000" flipH="1">
            <a:off x="3258548" y="4606548"/>
            <a:ext cx="75627" cy="1179096"/>
            <a:chOff x="2292877" y="5018887"/>
            <a:chExt cx="75627" cy="1179096"/>
          </a:xfrm>
        </p:grpSpPr>
        <p:sp>
          <p:nvSpPr>
            <p:cNvPr id="148" name="Rectangle 14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rot="19440000" flipH="1">
            <a:off x="3070374" y="4776147"/>
            <a:ext cx="75627" cy="1179096"/>
            <a:chOff x="2292877" y="5018887"/>
            <a:chExt cx="75627" cy="1179096"/>
          </a:xfrm>
        </p:grpSpPr>
        <p:sp>
          <p:nvSpPr>
            <p:cNvPr id="144" name="Rectangle 14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rot="19800000" flipH="1">
            <a:off x="2964549" y="4846732"/>
            <a:ext cx="75627" cy="1179096"/>
            <a:chOff x="2292877" y="5018887"/>
            <a:chExt cx="75627" cy="1179096"/>
          </a:xfrm>
        </p:grpSpPr>
        <p:sp>
          <p:nvSpPr>
            <p:cNvPr id="142" name="Rectangle 141"/>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rot="20520000" flipH="1">
            <a:off x="2732193" y="4955446"/>
            <a:ext cx="75627" cy="1179096"/>
            <a:chOff x="2292877" y="5018887"/>
            <a:chExt cx="75627" cy="1179096"/>
          </a:xfrm>
        </p:grpSpPr>
        <p:sp>
          <p:nvSpPr>
            <p:cNvPr id="138" name="Rectangle 137"/>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rot="21240000" flipH="1">
            <a:off x="2481734" y="5011508"/>
            <a:ext cx="75627" cy="1179096"/>
            <a:chOff x="2292877" y="5018887"/>
            <a:chExt cx="75627" cy="1179096"/>
          </a:xfrm>
        </p:grpSpPr>
        <p:sp>
          <p:nvSpPr>
            <p:cNvPr id="134" name="Rectangle 133"/>
            <p:cNvSpPr/>
            <p:nvPr/>
          </p:nvSpPr>
          <p:spPr>
            <a:xfrm>
              <a:off x="2292877" y="5613592"/>
              <a:ext cx="75627" cy="584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2307831" y="5018887"/>
              <a:ext cx="45719" cy="5696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1828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581706" y="3269413"/>
            <a:ext cx="1387929" cy="1204232"/>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568" t="30540" r="24763" b="27410"/>
          <a:stretch/>
        </p:blipFill>
        <p:spPr>
          <a:xfrm>
            <a:off x="0" y="1417638"/>
            <a:ext cx="9114881" cy="5450863"/>
          </a:xfrm>
          <a:prstGeom prst="rect">
            <a:avLst/>
          </a:prstGeom>
        </p:spPr>
      </p:pic>
      <p:sp>
        <p:nvSpPr>
          <p:cNvPr id="15" name="Block Arc 14"/>
          <p:cNvSpPr>
            <a:spLocks noChangeAspect="1"/>
          </p:cNvSpPr>
          <p:nvPr/>
        </p:nvSpPr>
        <p:spPr>
          <a:xfrm>
            <a:off x="166939" y="2962752"/>
            <a:ext cx="3857143" cy="3857144"/>
          </a:xfrm>
          <a:prstGeom prst="blockArc">
            <a:avLst>
              <a:gd name="adj1" fmla="val 12385909"/>
              <a:gd name="adj2" fmla="val 15277888"/>
              <a:gd name="adj3" fmla="val 6705"/>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2" name="Title 1"/>
          <p:cNvSpPr>
            <a:spLocks noGrp="1"/>
          </p:cNvSpPr>
          <p:nvPr>
            <p:ph type="title"/>
          </p:nvPr>
        </p:nvSpPr>
        <p:spPr/>
        <p:txBody>
          <a:bodyPr/>
          <a:lstStyle/>
          <a:p>
            <a:r>
              <a:rPr lang="en-US" dirty="0" smtClean="0"/>
              <a:t>Upgradeability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sp>
        <p:nvSpPr>
          <p:cNvPr id="7" name="Rectangle 6"/>
          <p:cNvSpPr/>
          <p:nvPr/>
        </p:nvSpPr>
        <p:spPr>
          <a:xfrm>
            <a:off x="2090177" y="4445614"/>
            <a:ext cx="568277" cy="3211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2093579" y="5009787"/>
            <a:ext cx="568277" cy="57624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Rectangle 8"/>
          <p:cNvSpPr/>
          <p:nvPr/>
        </p:nvSpPr>
        <p:spPr>
          <a:xfrm>
            <a:off x="1237761" y="5009787"/>
            <a:ext cx="849014" cy="576241"/>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0" name="TextBox 9"/>
          <p:cNvSpPr txBox="1"/>
          <p:nvPr/>
        </p:nvSpPr>
        <p:spPr>
          <a:xfrm rot="19102997">
            <a:off x="624331" y="3406124"/>
            <a:ext cx="564001" cy="312265"/>
          </a:xfrm>
          <a:prstGeom prst="rect">
            <a:avLst/>
          </a:prstGeom>
          <a:noFill/>
        </p:spPr>
        <p:txBody>
          <a:bodyPr wrap="none" rtlCol="0">
            <a:spAutoFit/>
          </a:bodyPr>
          <a:lstStyle/>
          <a:p>
            <a:r>
              <a:rPr lang="en-US" sz="1429">
                <a:solidFill>
                  <a:schemeClr val="bg1"/>
                </a:solidFill>
              </a:rPr>
              <a:t>West</a:t>
            </a:r>
          </a:p>
        </p:txBody>
      </p:sp>
      <p:sp>
        <p:nvSpPr>
          <p:cNvPr id="11" name="TextBox 10"/>
          <p:cNvSpPr txBox="1"/>
          <p:nvPr/>
        </p:nvSpPr>
        <p:spPr>
          <a:xfrm>
            <a:off x="2085164" y="4463305"/>
            <a:ext cx="620683" cy="312265"/>
          </a:xfrm>
          <a:prstGeom prst="rect">
            <a:avLst/>
          </a:prstGeom>
          <a:noFill/>
        </p:spPr>
        <p:txBody>
          <a:bodyPr wrap="none" rtlCol="0">
            <a:spAutoFit/>
          </a:bodyPr>
          <a:lstStyle/>
          <a:p>
            <a:r>
              <a:rPr lang="en-US" sz="1429"/>
              <a:t>North</a:t>
            </a:r>
          </a:p>
        </p:txBody>
      </p:sp>
      <p:sp>
        <p:nvSpPr>
          <p:cNvPr id="12" name="TextBox 11"/>
          <p:cNvSpPr txBox="1"/>
          <p:nvPr/>
        </p:nvSpPr>
        <p:spPr>
          <a:xfrm>
            <a:off x="2161747" y="5097929"/>
            <a:ext cx="490712" cy="312265"/>
          </a:xfrm>
          <a:prstGeom prst="rect">
            <a:avLst/>
          </a:prstGeom>
          <a:noFill/>
        </p:spPr>
        <p:txBody>
          <a:bodyPr wrap="none" rtlCol="0">
            <a:spAutoFit/>
          </a:bodyPr>
          <a:lstStyle/>
          <a:p>
            <a:r>
              <a:rPr lang="en-US" sz="1429"/>
              <a:t>East</a:t>
            </a:r>
          </a:p>
        </p:txBody>
      </p:sp>
      <p:sp>
        <p:nvSpPr>
          <p:cNvPr id="13" name="TextBox 12"/>
          <p:cNvSpPr txBox="1"/>
          <p:nvPr/>
        </p:nvSpPr>
        <p:spPr>
          <a:xfrm>
            <a:off x="1438044" y="5097929"/>
            <a:ext cx="619080" cy="312265"/>
          </a:xfrm>
          <a:prstGeom prst="rect">
            <a:avLst/>
          </a:prstGeom>
          <a:noFill/>
        </p:spPr>
        <p:txBody>
          <a:bodyPr wrap="none" rtlCol="0">
            <a:spAutoFit/>
          </a:bodyPr>
          <a:lstStyle/>
          <a:p>
            <a:r>
              <a:rPr lang="en-US" sz="1429" dirty="0"/>
              <a:t>South</a:t>
            </a:r>
          </a:p>
        </p:txBody>
      </p:sp>
      <p:sp>
        <p:nvSpPr>
          <p:cNvPr id="21" name="Rectangle 20"/>
          <p:cNvSpPr/>
          <p:nvPr/>
        </p:nvSpPr>
        <p:spPr>
          <a:xfrm>
            <a:off x="1234413" y="4445614"/>
            <a:ext cx="1427443" cy="114041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2666633" y="4847705"/>
            <a:ext cx="5875714" cy="771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6" name="TextBox 25"/>
          <p:cNvSpPr txBox="1"/>
          <p:nvPr/>
        </p:nvSpPr>
        <p:spPr>
          <a:xfrm rot="19102997">
            <a:off x="659306" y="3435922"/>
            <a:ext cx="494046" cy="268215"/>
          </a:xfrm>
          <a:prstGeom prst="rect">
            <a:avLst/>
          </a:prstGeom>
          <a:noFill/>
        </p:spPr>
        <p:txBody>
          <a:bodyPr wrap="none" rtlCol="0">
            <a:spAutoFit/>
          </a:bodyPr>
          <a:lstStyle/>
          <a:p>
            <a:r>
              <a:rPr lang="en-US" sz="1143">
                <a:solidFill>
                  <a:schemeClr val="bg1"/>
                </a:solidFill>
              </a:rPr>
              <a:t>West</a:t>
            </a:r>
          </a:p>
        </p:txBody>
      </p:sp>
      <p:sp>
        <p:nvSpPr>
          <p:cNvPr id="30" name="Rectangle 29"/>
          <p:cNvSpPr/>
          <p:nvPr/>
        </p:nvSpPr>
        <p:spPr>
          <a:xfrm>
            <a:off x="1574516" y="4766788"/>
            <a:ext cx="1092406" cy="2429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1" name="Rectangle 30"/>
          <p:cNvSpPr/>
          <p:nvPr/>
        </p:nvSpPr>
        <p:spPr>
          <a:xfrm>
            <a:off x="975876" y="4735488"/>
            <a:ext cx="598640" cy="30857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2" name="Rectangle 31"/>
          <p:cNvSpPr/>
          <p:nvPr/>
        </p:nvSpPr>
        <p:spPr>
          <a:xfrm>
            <a:off x="1549918" y="4771391"/>
            <a:ext cx="47876" cy="236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47" name="TextBox 46"/>
          <p:cNvSpPr txBox="1"/>
          <p:nvPr/>
        </p:nvSpPr>
        <p:spPr>
          <a:xfrm>
            <a:off x="416171" y="5520469"/>
            <a:ext cx="407484" cy="224229"/>
          </a:xfrm>
          <a:prstGeom prst="rect">
            <a:avLst/>
          </a:prstGeom>
          <a:noFill/>
        </p:spPr>
        <p:txBody>
          <a:bodyPr wrap="none" rtlCol="0">
            <a:spAutoFit/>
          </a:bodyPr>
          <a:lstStyle/>
          <a:p>
            <a:r>
              <a:rPr lang="en-US" sz="857" dirty="0"/>
              <a:t>scale</a:t>
            </a:r>
          </a:p>
        </p:txBody>
      </p:sp>
      <p:sp>
        <p:nvSpPr>
          <p:cNvPr id="50" name="Oval 49"/>
          <p:cNvSpPr>
            <a:spLocks noChangeAspect="1"/>
          </p:cNvSpPr>
          <p:nvPr/>
        </p:nvSpPr>
        <p:spPr>
          <a:xfrm>
            <a:off x="2029996" y="4825027"/>
            <a:ext cx="120857" cy="120857"/>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52" name="Straight Connector 51"/>
          <p:cNvCxnSpPr/>
          <p:nvPr/>
        </p:nvCxnSpPr>
        <p:spPr>
          <a:xfrm flipV="1">
            <a:off x="34729" y="4888287"/>
            <a:ext cx="90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1848179" y="4766661"/>
            <a:ext cx="483482" cy="24445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848205" y="4768029"/>
            <a:ext cx="483429" cy="24171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091551" y="4880437"/>
            <a:ext cx="359490" cy="2551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094736" y="4881956"/>
            <a:ext cx="253511" cy="23186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2094518" y="4730362"/>
            <a:ext cx="155345" cy="1494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2093431" y="4705867"/>
            <a:ext cx="128366" cy="17630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674198" y="3823646"/>
            <a:ext cx="1403678" cy="105315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804993" y="3708682"/>
            <a:ext cx="1283660" cy="117631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927836" y="3577088"/>
            <a:ext cx="1162337" cy="130487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107" idx="5"/>
          </p:cNvCxnSpPr>
          <p:nvPr/>
        </p:nvCxnSpPr>
        <p:spPr>
          <a:xfrm flipH="1" flipV="1">
            <a:off x="1052516" y="3495198"/>
            <a:ext cx="1037657" cy="138524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08" idx="5"/>
          </p:cNvCxnSpPr>
          <p:nvPr/>
        </p:nvCxnSpPr>
        <p:spPr>
          <a:xfrm flipH="1" flipV="1">
            <a:off x="1167172" y="3401479"/>
            <a:ext cx="923004" cy="14804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276868" y="3317674"/>
            <a:ext cx="817307" cy="155628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rot="18376079">
            <a:off x="2197155" y="4639737"/>
            <a:ext cx="120658" cy="34982"/>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3" name="Oval 72"/>
          <p:cNvSpPr/>
          <p:nvPr/>
        </p:nvSpPr>
        <p:spPr>
          <a:xfrm>
            <a:off x="543533" y="3927124"/>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4" name="Oval 73"/>
          <p:cNvSpPr/>
          <p:nvPr/>
        </p:nvSpPr>
        <p:spPr>
          <a:xfrm>
            <a:off x="642358" y="378770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5" name="Oval 74"/>
          <p:cNvSpPr/>
          <p:nvPr/>
        </p:nvSpPr>
        <p:spPr>
          <a:xfrm>
            <a:off x="760855" y="3664542"/>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6" name="Oval 75"/>
          <p:cNvSpPr/>
          <p:nvPr/>
        </p:nvSpPr>
        <p:spPr>
          <a:xfrm>
            <a:off x="883698" y="353294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7" name="Oval 76"/>
          <p:cNvSpPr/>
          <p:nvPr/>
        </p:nvSpPr>
        <p:spPr>
          <a:xfrm>
            <a:off x="1008378" y="345105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8" name="Oval 77"/>
          <p:cNvSpPr/>
          <p:nvPr/>
        </p:nvSpPr>
        <p:spPr>
          <a:xfrm>
            <a:off x="1123032" y="3357341"/>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9" name="TextBox 78"/>
          <p:cNvSpPr txBox="1"/>
          <p:nvPr/>
        </p:nvSpPr>
        <p:spPr>
          <a:xfrm>
            <a:off x="909245" y="3124138"/>
            <a:ext cx="20349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T-REX</a:t>
            </a:r>
          </a:p>
        </p:txBody>
      </p:sp>
      <p:sp>
        <p:nvSpPr>
          <p:cNvPr id="80" name="Rectangle 79"/>
          <p:cNvSpPr/>
          <p:nvPr/>
        </p:nvSpPr>
        <p:spPr>
          <a:xfrm rot="2493726">
            <a:off x="2322630" y="5163382"/>
            <a:ext cx="189606"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2" name="TextBox 81"/>
          <p:cNvSpPr txBox="1"/>
          <p:nvPr/>
        </p:nvSpPr>
        <p:spPr>
          <a:xfrm>
            <a:off x="2432685" y="5113510"/>
            <a:ext cx="206563"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SKADI</a:t>
            </a:r>
            <a:endParaRPr lang="en-US" sz="800" dirty="0">
              <a:solidFill>
                <a:prstClr val="black"/>
              </a:solidFill>
              <a:latin typeface="Calibri"/>
            </a:endParaRPr>
          </a:p>
        </p:txBody>
      </p:sp>
      <p:sp>
        <p:nvSpPr>
          <p:cNvPr id="85" name="Rectangle 84"/>
          <p:cNvSpPr/>
          <p:nvPr/>
        </p:nvSpPr>
        <p:spPr>
          <a:xfrm rot="8001429">
            <a:off x="2466294" y="5089187"/>
            <a:ext cx="86184"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6" name="Oval 85"/>
          <p:cNvSpPr/>
          <p:nvPr/>
        </p:nvSpPr>
        <p:spPr>
          <a:xfrm>
            <a:off x="2441482" y="51166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7" name="TextBox 86"/>
          <p:cNvSpPr txBox="1"/>
          <p:nvPr/>
        </p:nvSpPr>
        <p:spPr>
          <a:xfrm>
            <a:off x="2414362" y="4907968"/>
            <a:ext cx="19888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ESTIA</a:t>
            </a:r>
          </a:p>
        </p:txBody>
      </p:sp>
      <p:sp>
        <p:nvSpPr>
          <p:cNvPr id="88" name="Rectangle 87"/>
          <p:cNvSpPr/>
          <p:nvPr/>
        </p:nvSpPr>
        <p:spPr>
          <a:xfrm rot="8116881">
            <a:off x="2269291" y="4638514"/>
            <a:ext cx="137895"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9" name="Oval 88"/>
          <p:cNvSpPr/>
          <p:nvPr/>
        </p:nvSpPr>
        <p:spPr>
          <a:xfrm>
            <a:off x="2242170" y="468747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0" name="Oval 89"/>
          <p:cNvSpPr/>
          <p:nvPr/>
        </p:nvSpPr>
        <p:spPr>
          <a:xfrm>
            <a:off x="1383916" y="3216149"/>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1" name="Oval 90"/>
          <p:cNvSpPr/>
          <p:nvPr/>
        </p:nvSpPr>
        <p:spPr>
          <a:xfrm>
            <a:off x="1247098" y="3273917"/>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92" name="Straight Connector 91"/>
          <p:cNvCxnSpPr/>
          <p:nvPr/>
        </p:nvCxnSpPr>
        <p:spPr>
          <a:xfrm flipH="1" flipV="1">
            <a:off x="1419769" y="3269030"/>
            <a:ext cx="671927" cy="161140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969634" y="3031206"/>
            <a:ext cx="27640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HEIMDAL</a:t>
            </a:r>
          </a:p>
        </p:txBody>
      </p:sp>
      <p:sp>
        <p:nvSpPr>
          <p:cNvPr id="96" name="TextBox 95"/>
          <p:cNvSpPr txBox="1"/>
          <p:nvPr/>
        </p:nvSpPr>
        <p:spPr>
          <a:xfrm>
            <a:off x="2170581" y="4433114"/>
            <a:ext cx="17893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LOKI</a:t>
            </a:r>
          </a:p>
        </p:txBody>
      </p:sp>
      <p:sp>
        <p:nvSpPr>
          <p:cNvPr id="97" name="TextBox 96"/>
          <p:cNvSpPr txBox="1"/>
          <p:nvPr/>
        </p:nvSpPr>
        <p:spPr>
          <a:xfrm>
            <a:off x="2356142" y="4445743"/>
            <a:ext cx="20195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FREIA</a:t>
            </a:r>
          </a:p>
        </p:txBody>
      </p:sp>
      <p:cxnSp>
        <p:nvCxnSpPr>
          <p:cNvPr id="107" name="Straight Connector 106"/>
          <p:cNvCxnSpPr>
            <a:cxnSpLocks/>
          </p:cNvCxnSpPr>
          <p:nvPr/>
        </p:nvCxnSpPr>
        <p:spPr>
          <a:xfrm>
            <a:off x="2093214" y="4878915"/>
            <a:ext cx="256478" cy="56066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a:spLocks noChangeAspect="1"/>
          </p:cNvSpPr>
          <p:nvPr/>
        </p:nvSpPr>
        <p:spPr>
          <a:xfrm>
            <a:off x="2332950" y="54297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09" name="TextBox 108"/>
          <p:cNvSpPr txBox="1"/>
          <p:nvPr/>
        </p:nvSpPr>
        <p:spPr>
          <a:xfrm>
            <a:off x="2324588" y="5332454"/>
            <a:ext cx="21577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VESPA</a:t>
            </a:r>
          </a:p>
        </p:txBody>
      </p:sp>
      <p:sp>
        <p:nvSpPr>
          <p:cNvPr id="110" name="TextBox 109"/>
          <p:cNvSpPr txBox="1"/>
          <p:nvPr/>
        </p:nvSpPr>
        <p:spPr>
          <a:xfrm>
            <a:off x="765049" y="3212290"/>
            <a:ext cx="22805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MAGIC</a:t>
            </a:r>
          </a:p>
        </p:txBody>
      </p:sp>
      <p:sp>
        <p:nvSpPr>
          <p:cNvPr id="111" name="TextBox 110"/>
          <p:cNvSpPr txBox="1"/>
          <p:nvPr/>
        </p:nvSpPr>
        <p:spPr>
          <a:xfrm>
            <a:off x="483790" y="3395893"/>
            <a:ext cx="25491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BIFROST</a:t>
            </a:r>
          </a:p>
        </p:txBody>
      </p:sp>
      <p:sp>
        <p:nvSpPr>
          <p:cNvPr id="112" name="TextBox 111"/>
          <p:cNvSpPr txBox="1"/>
          <p:nvPr/>
        </p:nvSpPr>
        <p:spPr>
          <a:xfrm>
            <a:off x="332966" y="3643527"/>
            <a:ext cx="18967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BEER</a:t>
            </a:r>
          </a:p>
        </p:txBody>
      </p:sp>
      <p:sp>
        <p:nvSpPr>
          <p:cNvPr id="113" name="TextBox 112"/>
          <p:cNvSpPr txBox="1"/>
          <p:nvPr/>
        </p:nvSpPr>
        <p:spPr>
          <a:xfrm>
            <a:off x="558995" y="3308833"/>
            <a:ext cx="290991"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MIRACLES</a:t>
            </a:r>
          </a:p>
        </p:txBody>
      </p:sp>
      <p:sp>
        <p:nvSpPr>
          <p:cNvPr id="114" name="TextBox 113"/>
          <p:cNvSpPr txBox="1"/>
          <p:nvPr/>
        </p:nvSpPr>
        <p:spPr>
          <a:xfrm>
            <a:off x="392509" y="3522982"/>
            <a:ext cx="22728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C-SPEC</a:t>
            </a:r>
          </a:p>
        </p:txBody>
      </p:sp>
      <p:sp>
        <p:nvSpPr>
          <p:cNvPr id="115" name="TextBox 114"/>
          <p:cNvSpPr txBox="1"/>
          <p:nvPr/>
        </p:nvSpPr>
        <p:spPr>
          <a:xfrm>
            <a:off x="241824" y="3784074"/>
            <a:ext cx="187376"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NMX</a:t>
            </a:r>
          </a:p>
        </p:txBody>
      </p:sp>
      <p:sp>
        <p:nvSpPr>
          <p:cNvPr id="116" name="Rectangle 115"/>
          <p:cNvSpPr/>
          <p:nvPr/>
        </p:nvSpPr>
        <p:spPr>
          <a:xfrm rot="8788221">
            <a:off x="1464812" y="5242231"/>
            <a:ext cx="177700"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17" name="TextBox 116"/>
          <p:cNvSpPr txBox="1"/>
          <p:nvPr/>
        </p:nvSpPr>
        <p:spPr>
          <a:xfrm>
            <a:off x="1208117" y="5123007"/>
            <a:ext cx="19428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ODIN</a:t>
            </a:r>
          </a:p>
        </p:txBody>
      </p:sp>
      <p:sp>
        <p:nvSpPr>
          <p:cNvPr id="118" name="TextBox 117"/>
          <p:cNvSpPr txBox="1"/>
          <p:nvPr/>
        </p:nvSpPr>
        <p:spPr>
          <a:xfrm>
            <a:off x="1098501" y="5258353"/>
            <a:ext cx="23956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DREAM</a:t>
            </a:r>
          </a:p>
        </p:txBody>
      </p:sp>
      <p:sp>
        <p:nvSpPr>
          <p:cNvPr id="119" name="Oval 118"/>
          <p:cNvSpPr/>
          <p:nvPr/>
        </p:nvSpPr>
        <p:spPr>
          <a:xfrm>
            <a:off x="1452134" y="542078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120" name="Straight Connector 119"/>
          <p:cNvCxnSpPr/>
          <p:nvPr/>
        </p:nvCxnSpPr>
        <p:spPr>
          <a:xfrm flipH="1">
            <a:off x="1627727" y="4881016"/>
            <a:ext cx="471206" cy="32902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1503542" y="4880435"/>
            <a:ext cx="590196" cy="54176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2079689" y="5422205"/>
            <a:ext cx="251079"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GI-SANS</a:t>
            </a:r>
            <a:endParaRPr lang="en-US" sz="800" dirty="0">
              <a:solidFill>
                <a:prstClr val="black"/>
              </a:solidFill>
              <a:latin typeface="Calibri"/>
            </a:endParaRPr>
          </a:p>
        </p:txBody>
      </p:sp>
      <p:sp>
        <p:nvSpPr>
          <p:cNvPr id="162" name="Oval 161"/>
          <p:cNvSpPr>
            <a:spLocks noChangeAspect="1"/>
          </p:cNvSpPr>
          <p:nvPr/>
        </p:nvSpPr>
        <p:spPr>
          <a:xfrm flipV="1">
            <a:off x="1539821" y="4552344"/>
            <a:ext cx="34474" cy="3447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63" name="Straight Connector 62"/>
          <p:cNvCxnSpPr/>
          <p:nvPr/>
        </p:nvCxnSpPr>
        <p:spPr>
          <a:xfrm flipH="1" flipV="1">
            <a:off x="587673" y="3971262"/>
            <a:ext cx="1504022" cy="91728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flipV="1">
            <a:off x="2091414" y="4688073"/>
            <a:ext cx="2915" cy="194267"/>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70" name="Oval 169"/>
          <p:cNvSpPr/>
          <p:nvPr/>
        </p:nvSpPr>
        <p:spPr>
          <a:xfrm>
            <a:off x="2066581" y="4638790"/>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72" name="TextBox 171"/>
          <p:cNvSpPr txBox="1"/>
          <p:nvPr/>
        </p:nvSpPr>
        <p:spPr>
          <a:xfrm>
            <a:off x="1928792" y="4465691"/>
            <a:ext cx="337051" cy="215393"/>
          </a:xfrm>
          <a:prstGeom prst="rect">
            <a:avLst/>
          </a:prstGeom>
          <a:noFill/>
        </p:spPr>
        <p:txBody>
          <a:bodyPr wrap="square" lIns="91385" tIns="45695" rIns="91385" bIns="45695" rtlCol="0">
            <a:spAutoFit/>
          </a:bodyPr>
          <a:lstStyle/>
          <a:p>
            <a:pPr defTabSz="456925"/>
            <a:r>
              <a:rPr lang="en-US" sz="800" smtClean="0">
                <a:solidFill>
                  <a:prstClr val="black"/>
                </a:solidFill>
                <a:latin typeface="Calibri"/>
              </a:rPr>
              <a:t>TBL</a:t>
            </a:r>
            <a:endParaRPr lang="en-US" sz="800" dirty="0">
              <a:solidFill>
                <a:prstClr val="black"/>
              </a:solidFill>
              <a:latin typeface="Calibri"/>
            </a:endParaRPr>
          </a:p>
        </p:txBody>
      </p:sp>
      <p:sp>
        <p:nvSpPr>
          <p:cNvPr id="173" name="Content Placeholder 2"/>
          <p:cNvSpPr>
            <a:spLocks noGrp="1"/>
          </p:cNvSpPr>
          <p:nvPr>
            <p:ph idx="1"/>
          </p:nvPr>
        </p:nvSpPr>
        <p:spPr>
          <a:xfrm>
            <a:off x="3335614" y="1967052"/>
            <a:ext cx="5789380" cy="712760"/>
          </a:xfrm>
          <a:solidFill>
            <a:srgbClr val="FFFFFF">
              <a:alpha val="69804"/>
            </a:srgbClr>
          </a:solidFill>
        </p:spPr>
        <p:txBody>
          <a:bodyPr>
            <a:normAutofit fontScale="77500" lnSpcReduction="20000"/>
          </a:bodyPr>
          <a:lstStyle/>
          <a:p>
            <a:r>
              <a:rPr lang="en-US" dirty="0" smtClean="0"/>
              <a:t>Primary upgrade path: more instruments</a:t>
            </a:r>
          </a:p>
          <a:p>
            <a:r>
              <a:rPr lang="en-US" dirty="0"/>
              <a:t>42 </a:t>
            </a:r>
            <a:r>
              <a:rPr lang="en-US" dirty="0" smtClean="0"/>
              <a:t>beamports with </a:t>
            </a:r>
            <a:r>
              <a:rPr lang="en-US" dirty="0"/>
              <a:t>~6</a:t>
            </a:r>
            <a:r>
              <a:rPr lang="it-IT" dirty="0"/>
              <a:t>°</a:t>
            </a:r>
            <a:r>
              <a:rPr lang="en-US" dirty="0"/>
              <a:t> </a:t>
            </a:r>
            <a:r>
              <a:rPr lang="en-US" dirty="0" smtClean="0"/>
              <a:t>separation</a:t>
            </a:r>
          </a:p>
        </p:txBody>
      </p:sp>
    </p:spTree>
    <p:extLst>
      <p:ext uri="{BB962C8B-B14F-4D97-AF65-F5344CB8AC3E}">
        <p14:creationId xmlns:p14="http://schemas.microsoft.com/office/powerpoint/2010/main" val="1851282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Upgradeability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5" name="Block Arc 4"/>
          <p:cNvSpPr>
            <a:spLocks noChangeAspect="1"/>
          </p:cNvSpPr>
          <p:nvPr/>
        </p:nvSpPr>
        <p:spPr>
          <a:xfrm>
            <a:off x="165034" y="2960327"/>
            <a:ext cx="3857143" cy="3857144"/>
          </a:xfrm>
          <a:prstGeom prst="blockArc">
            <a:avLst>
              <a:gd name="adj1" fmla="val 15052772"/>
              <a:gd name="adj2" fmla="val 17567895"/>
              <a:gd name="adj3" fmla="val 39186"/>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568" t="30540" r="24763" b="27410"/>
          <a:stretch/>
        </p:blipFill>
        <p:spPr>
          <a:xfrm>
            <a:off x="0" y="1417638"/>
            <a:ext cx="9114881" cy="5450863"/>
          </a:xfrm>
          <a:prstGeom prst="rect">
            <a:avLst/>
          </a:prstGeom>
        </p:spPr>
      </p:pic>
      <p:sp>
        <p:nvSpPr>
          <p:cNvPr id="7" name="Rectangle 6"/>
          <p:cNvSpPr/>
          <p:nvPr/>
        </p:nvSpPr>
        <p:spPr>
          <a:xfrm>
            <a:off x="2090177" y="4445614"/>
            <a:ext cx="568277" cy="3211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2093579" y="5009787"/>
            <a:ext cx="568277" cy="57624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Rectangle 8"/>
          <p:cNvSpPr/>
          <p:nvPr/>
        </p:nvSpPr>
        <p:spPr>
          <a:xfrm>
            <a:off x="1237761" y="5009787"/>
            <a:ext cx="849014" cy="576241"/>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0" name="TextBox 9"/>
          <p:cNvSpPr txBox="1"/>
          <p:nvPr/>
        </p:nvSpPr>
        <p:spPr>
          <a:xfrm rot="19102997">
            <a:off x="624331" y="3406124"/>
            <a:ext cx="564001" cy="312265"/>
          </a:xfrm>
          <a:prstGeom prst="rect">
            <a:avLst/>
          </a:prstGeom>
          <a:noFill/>
        </p:spPr>
        <p:txBody>
          <a:bodyPr wrap="none" rtlCol="0">
            <a:spAutoFit/>
          </a:bodyPr>
          <a:lstStyle/>
          <a:p>
            <a:r>
              <a:rPr lang="en-US" sz="1429">
                <a:solidFill>
                  <a:schemeClr val="bg1"/>
                </a:solidFill>
              </a:rPr>
              <a:t>West</a:t>
            </a:r>
          </a:p>
        </p:txBody>
      </p:sp>
      <p:sp>
        <p:nvSpPr>
          <p:cNvPr id="11" name="TextBox 10"/>
          <p:cNvSpPr txBox="1"/>
          <p:nvPr/>
        </p:nvSpPr>
        <p:spPr>
          <a:xfrm>
            <a:off x="2085164" y="4463305"/>
            <a:ext cx="620683" cy="312265"/>
          </a:xfrm>
          <a:prstGeom prst="rect">
            <a:avLst/>
          </a:prstGeom>
          <a:noFill/>
        </p:spPr>
        <p:txBody>
          <a:bodyPr wrap="none" rtlCol="0">
            <a:spAutoFit/>
          </a:bodyPr>
          <a:lstStyle/>
          <a:p>
            <a:r>
              <a:rPr lang="en-US" sz="1429"/>
              <a:t>North</a:t>
            </a:r>
          </a:p>
        </p:txBody>
      </p:sp>
      <p:sp>
        <p:nvSpPr>
          <p:cNvPr id="12" name="TextBox 11"/>
          <p:cNvSpPr txBox="1"/>
          <p:nvPr/>
        </p:nvSpPr>
        <p:spPr>
          <a:xfrm>
            <a:off x="2161747" y="5097929"/>
            <a:ext cx="490712" cy="312265"/>
          </a:xfrm>
          <a:prstGeom prst="rect">
            <a:avLst/>
          </a:prstGeom>
          <a:noFill/>
        </p:spPr>
        <p:txBody>
          <a:bodyPr wrap="none" rtlCol="0">
            <a:spAutoFit/>
          </a:bodyPr>
          <a:lstStyle/>
          <a:p>
            <a:r>
              <a:rPr lang="en-US" sz="1429"/>
              <a:t>East</a:t>
            </a:r>
          </a:p>
        </p:txBody>
      </p:sp>
      <p:sp>
        <p:nvSpPr>
          <p:cNvPr id="13" name="TextBox 12"/>
          <p:cNvSpPr txBox="1"/>
          <p:nvPr/>
        </p:nvSpPr>
        <p:spPr>
          <a:xfrm>
            <a:off x="1438044" y="5097929"/>
            <a:ext cx="619080" cy="312265"/>
          </a:xfrm>
          <a:prstGeom prst="rect">
            <a:avLst/>
          </a:prstGeom>
          <a:noFill/>
        </p:spPr>
        <p:txBody>
          <a:bodyPr wrap="none" rtlCol="0">
            <a:spAutoFit/>
          </a:bodyPr>
          <a:lstStyle/>
          <a:p>
            <a:r>
              <a:rPr lang="en-US" sz="1429" dirty="0"/>
              <a:t>South</a:t>
            </a:r>
          </a:p>
        </p:txBody>
      </p:sp>
      <p:sp>
        <p:nvSpPr>
          <p:cNvPr id="14" name="Freeform 13"/>
          <p:cNvSpPr/>
          <p:nvPr/>
        </p:nvSpPr>
        <p:spPr>
          <a:xfrm>
            <a:off x="581706" y="3269413"/>
            <a:ext cx="1387929" cy="1204232"/>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6" name="Block Arc 15"/>
          <p:cNvSpPr>
            <a:spLocks noChangeAspect="1"/>
          </p:cNvSpPr>
          <p:nvPr/>
        </p:nvSpPr>
        <p:spPr>
          <a:xfrm>
            <a:off x="-1391851" y="1406837"/>
            <a:ext cx="6968571" cy="6968571"/>
          </a:xfrm>
          <a:prstGeom prst="blockArc">
            <a:avLst>
              <a:gd name="adj1" fmla="val 15748146"/>
              <a:gd name="adj2" fmla="val 16195604"/>
              <a:gd name="adj3" fmla="val 22992"/>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7" name="Block Arc 16"/>
          <p:cNvSpPr>
            <a:spLocks noChangeAspect="1"/>
          </p:cNvSpPr>
          <p:nvPr/>
        </p:nvSpPr>
        <p:spPr>
          <a:xfrm>
            <a:off x="-1092171" y="2348613"/>
            <a:ext cx="4705714" cy="4705714"/>
          </a:xfrm>
          <a:prstGeom prst="blockArc">
            <a:avLst>
              <a:gd name="adj1" fmla="val 17353577"/>
              <a:gd name="adj2" fmla="val 18798630"/>
              <a:gd name="adj3" fmla="val 20838"/>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8" name="Rectangle 17"/>
          <p:cNvSpPr/>
          <p:nvPr/>
        </p:nvSpPr>
        <p:spPr>
          <a:xfrm rot="17511080">
            <a:off x="2451039" y="3042808"/>
            <a:ext cx="465659" cy="241156"/>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9" name="Rectangle 18"/>
          <p:cNvSpPr/>
          <p:nvPr/>
        </p:nvSpPr>
        <p:spPr>
          <a:xfrm>
            <a:off x="1241848" y="5589569"/>
            <a:ext cx="531534" cy="918411"/>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Block Arc 19"/>
          <p:cNvSpPr>
            <a:spLocks noChangeAspect="1"/>
          </p:cNvSpPr>
          <p:nvPr/>
        </p:nvSpPr>
        <p:spPr>
          <a:xfrm>
            <a:off x="163055" y="2958349"/>
            <a:ext cx="3857143" cy="3857144"/>
          </a:xfrm>
          <a:prstGeom prst="blockArc">
            <a:avLst>
              <a:gd name="adj1" fmla="val 5091790"/>
              <a:gd name="adj2" fmla="val 7061397"/>
              <a:gd name="adj3" fmla="val 32515"/>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21" name="Rectangle 20"/>
          <p:cNvSpPr/>
          <p:nvPr/>
        </p:nvSpPr>
        <p:spPr>
          <a:xfrm>
            <a:off x="1234413" y="4445614"/>
            <a:ext cx="1427443" cy="114041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2666633" y="4847705"/>
            <a:ext cx="5875714" cy="771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6" name="TextBox 25"/>
          <p:cNvSpPr txBox="1"/>
          <p:nvPr/>
        </p:nvSpPr>
        <p:spPr>
          <a:xfrm rot="19102997">
            <a:off x="659306" y="3435922"/>
            <a:ext cx="494046" cy="268215"/>
          </a:xfrm>
          <a:prstGeom prst="rect">
            <a:avLst/>
          </a:prstGeom>
          <a:noFill/>
        </p:spPr>
        <p:txBody>
          <a:bodyPr wrap="none" rtlCol="0">
            <a:spAutoFit/>
          </a:bodyPr>
          <a:lstStyle/>
          <a:p>
            <a:r>
              <a:rPr lang="en-US" sz="1143">
                <a:solidFill>
                  <a:schemeClr val="bg1"/>
                </a:solidFill>
              </a:rPr>
              <a:t>West</a:t>
            </a:r>
          </a:p>
        </p:txBody>
      </p:sp>
      <p:sp>
        <p:nvSpPr>
          <p:cNvPr id="30" name="Rectangle 29"/>
          <p:cNvSpPr/>
          <p:nvPr/>
        </p:nvSpPr>
        <p:spPr>
          <a:xfrm>
            <a:off x="1574516" y="4766788"/>
            <a:ext cx="1092406" cy="2429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1" name="Rectangle 30"/>
          <p:cNvSpPr/>
          <p:nvPr/>
        </p:nvSpPr>
        <p:spPr>
          <a:xfrm>
            <a:off x="975876" y="4735488"/>
            <a:ext cx="598640" cy="30857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2" name="Rectangle 31"/>
          <p:cNvSpPr/>
          <p:nvPr/>
        </p:nvSpPr>
        <p:spPr>
          <a:xfrm>
            <a:off x="1549918" y="4771391"/>
            <a:ext cx="47876" cy="236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47" name="TextBox 46"/>
          <p:cNvSpPr txBox="1"/>
          <p:nvPr/>
        </p:nvSpPr>
        <p:spPr>
          <a:xfrm>
            <a:off x="416171" y="5520469"/>
            <a:ext cx="407484" cy="224229"/>
          </a:xfrm>
          <a:prstGeom prst="rect">
            <a:avLst/>
          </a:prstGeom>
          <a:noFill/>
        </p:spPr>
        <p:txBody>
          <a:bodyPr wrap="none" rtlCol="0">
            <a:spAutoFit/>
          </a:bodyPr>
          <a:lstStyle/>
          <a:p>
            <a:r>
              <a:rPr lang="en-US" sz="857" dirty="0"/>
              <a:t>scale</a:t>
            </a:r>
          </a:p>
        </p:txBody>
      </p:sp>
      <p:sp>
        <p:nvSpPr>
          <p:cNvPr id="49" name="TextBox 48"/>
          <p:cNvSpPr txBox="1"/>
          <p:nvPr/>
        </p:nvSpPr>
        <p:spPr>
          <a:xfrm>
            <a:off x="1441280" y="6210068"/>
            <a:ext cx="617477" cy="246221"/>
          </a:xfrm>
          <a:prstGeom prst="rect">
            <a:avLst/>
          </a:prstGeom>
          <a:noFill/>
        </p:spPr>
        <p:txBody>
          <a:bodyPr wrap="none" rtlCol="0">
            <a:spAutoFit/>
          </a:bodyPr>
          <a:lstStyle/>
          <a:p>
            <a:r>
              <a:rPr lang="en-US" sz="1000" i="1">
                <a:solidFill>
                  <a:schemeClr val="tx1">
                    <a:lumMod val="75000"/>
                    <a:lumOff val="25000"/>
                  </a:schemeClr>
                </a:solidFill>
              </a:rPr>
              <a:t>upgrade</a:t>
            </a:r>
            <a:endParaRPr lang="en-US" sz="1000" i="1" dirty="0">
              <a:solidFill>
                <a:schemeClr val="tx1">
                  <a:lumMod val="75000"/>
                  <a:lumOff val="25000"/>
                </a:schemeClr>
              </a:solidFill>
            </a:endParaRPr>
          </a:p>
        </p:txBody>
      </p:sp>
      <p:sp>
        <p:nvSpPr>
          <p:cNvPr id="50" name="Oval 49"/>
          <p:cNvSpPr>
            <a:spLocks noChangeAspect="1"/>
          </p:cNvSpPr>
          <p:nvPr/>
        </p:nvSpPr>
        <p:spPr>
          <a:xfrm>
            <a:off x="2029996" y="4825027"/>
            <a:ext cx="120857" cy="120857"/>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52" name="Straight Connector 51"/>
          <p:cNvCxnSpPr/>
          <p:nvPr/>
        </p:nvCxnSpPr>
        <p:spPr>
          <a:xfrm flipV="1">
            <a:off x="34729" y="4888287"/>
            <a:ext cx="90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1848179" y="4766661"/>
            <a:ext cx="483482" cy="24445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848205" y="4768029"/>
            <a:ext cx="483429" cy="24171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Block Arc 14"/>
          <p:cNvSpPr>
            <a:spLocks noChangeAspect="1"/>
          </p:cNvSpPr>
          <p:nvPr/>
        </p:nvSpPr>
        <p:spPr>
          <a:xfrm>
            <a:off x="166939" y="2962752"/>
            <a:ext cx="3857143" cy="3857144"/>
          </a:xfrm>
          <a:prstGeom prst="blockArc">
            <a:avLst>
              <a:gd name="adj1" fmla="val 12385909"/>
              <a:gd name="adj2" fmla="val 15277888"/>
              <a:gd name="adj3" fmla="val 6705"/>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cxnSp>
        <p:nvCxnSpPr>
          <p:cNvPr id="57" name="Straight Connector 56"/>
          <p:cNvCxnSpPr/>
          <p:nvPr/>
        </p:nvCxnSpPr>
        <p:spPr>
          <a:xfrm>
            <a:off x="2091551" y="4880437"/>
            <a:ext cx="359490" cy="2551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094736" y="4881956"/>
            <a:ext cx="253511" cy="23186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2094518" y="4730362"/>
            <a:ext cx="155345" cy="1494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2093431" y="4705867"/>
            <a:ext cx="128366" cy="17630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674198" y="3823646"/>
            <a:ext cx="1403678" cy="105315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804993" y="3708682"/>
            <a:ext cx="1283660" cy="117631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927836" y="3577088"/>
            <a:ext cx="1162337" cy="130487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107" idx="5"/>
          </p:cNvCxnSpPr>
          <p:nvPr/>
        </p:nvCxnSpPr>
        <p:spPr>
          <a:xfrm flipH="1" flipV="1">
            <a:off x="1052516" y="3495198"/>
            <a:ext cx="1037657" cy="138524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08" idx="5"/>
          </p:cNvCxnSpPr>
          <p:nvPr/>
        </p:nvCxnSpPr>
        <p:spPr>
          <a:xfrm flipH="1" flipV="1">
            <a:off x="1167172" y="3401479"/>
            <a:ext cx="923004" cy="14804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276868" y="3317674"/>
            <a:ext cx="817307" cy="155628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rot="18376079">
            <a:off x="2197155" y="4639737"/>
            <a:ext cx="120658" cy="34982"/>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3" name="Oval 72"/>
          <p:cNvSpPr/>
          <p:nvPr/>
        </p:nvSpPr>
        <p:spPr>
          <a:xfrm>
            <a:off x="543533" y="3927124"/>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4" name="Oval 73"/>
          <p:cNvSpPr/>
          <p:nvPr/>
        </p:nvSpPr>
        <p:spPr>
          <a:xfrm>
            <a:off x="642358" y="378770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5" name="Oval 74"/>
          <p:cNvSpPr/>
          <p:nvPr/>
        </p:nvSpPr>
        <p:spPr>
          <a:xfrm>
            <a:off x="760855" y="3664542"/>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6" name="Oval 75"/>
          <p:cNvSpPr/>
          <p:nvPr/>
        </p:nvSpPr>
        <p:spPr>
          <a:xfrm>
            <a:off x="883698" y="353294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7" name="Oval 76"/>
          <p:cNvSpPr/>
          <p:nvPr/>
        </p:nvSpPr>
        <p:spPr>
          <a:xfrm>
            <a:off x="1008378" y="345105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8" name="Oval 77"/>
          <p:cNvSpPr/>
          <p:nvPr/>
        </p:nvSpPr>
        <p:spPr>
          <a:xfrm>
            <a:off x="1123032" y="3357341"/>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9" name="TextBox 78"/>
          <p:cNvSpPr txBox="1"/>
          <p:nvPr/>
        </p:nvSpPr>
        <p:spPr>
          <a:xfrm>
            <a:off x="909245" y="3124138"/>
            <a:ext cx="20349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T-REX</a:t>
            </a:r>
          </a:p>
        </p:txBody>
      </p:sp>
      <p:sp>
        <p:nvSpPr>
          <p:cNvPr id="80" name="Rectangle 79"/>
          <p:cNvSpPr/>
          <p:nvPr/>
        </p:nvSpPr>
        <p:spPr>
          <a:xfrm rot="2493726">
            <a:off x="2322630" y="5163382"/>
            <a:ext cx="189606"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2" name="TextBox 81"/>
          <p:cNvSpPr txBox="1"/>
          <p:nvPr/>
        </p:nvSpPr>
        <p:spPr>
          <a:xfrm>
            <a:off x="2432685" y="5113510"/>
            <a:ext cx="206563"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SKADI</a:t>
            </a:r>
            <a:endParaRPr lang="en-US" sz="800" dirty="0">
              <a:solidFill>
                <a:prstClr val="black"/>
              </a:solidFill>
              <a:latin typeface="Calibri"/>
            </a:endParaRPr>
          </a:p>
        </p:txBody>
      </p:sp>
      <p:sp>
        <p:nvSpPr>
          <p:cNvPr id="85" name="Rectangle 84"/>
          <p:cNvSpPr/>
          <p:nvPr/>
        </p:nvSpPr>
        <p:spPr>
          <a:xfrm rot="8001429">
            <a:off x="2466294" y="5089187"/>
            <a:ext cx="86184"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6" name="Oval 85"/>
          <p:cNvSpPr/>
          <p:nvPr/>
        </p:nvSpPr>
        <p:spPr>
          <a:xfrm>
            <a:off x="2441482" y="51166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7" name="TextBox 86"/>
          <p:cNvSpPr txBox="1"/>
          <p:nvPr/>
        </p:nvSpPr>
        <p:spPr>
          <a:xfrm>
            <a:off x="2414362" y="4907968"/>
            <a:ext cx="19888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ESTIA</a:t>
            </a:r>
          </a:p>
        </p:txBody>
      </p:sp>
      <p:sp>
        <p:nvSpPr>
          <p:cNvPr id="88" name="Rectangle 87"/>
          <p:cNvSpPr/>
          <p:nvPr/>
        </p:nvSpPr>
        <p:spPr>
          <a:xfrm rot="8116881">
            <a:off x="2269291" y="4638514"/>
            <a:ext cx="137895"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9" name="Oval 88"/>
          <p:cNvSpPr/>
          <p:nvPr/>
        </p:nvSpPr>
        <p:spPr>
          <a:xfrm>
            <a:off x="2242170" y="468747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0" name="Oval 89"/>
          <p:cNvSpPr/>
          <p:nvPr/>
        </p:nvSpPr>
        <p:spPr>
          <a:xfrm>
            <a:off x="1383916" y="3216149"/>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1" name="Oval 90"/>
          <p:cNvSpPr/>
          <p:nvPr/>
        </p:nvSpPr>
        <p:spPr>
          <a:xfrm>
            <a:off x="1247098" y="3273917"/>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92" name="Straight Connector 91"/>
          <p:cNvCxnSpPr/>
          <p:nvPr/>
        </p:nvCxnSpPr>
        <p:spPr>
          <a:xfrm flipH="1" flipV="1">
            <a:off x="1419769" y="3269030"/>
            <a:ext cx="671927" cy="161140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969634" y="3031206"/>
            <a:ext cx="27640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HEIMDAL</a:t>
            </a:r>
          </a:p>
        </p:txBody>
      </p:sp>
      <p:sp>
        <p:nvSpPr>
          <p:cNvPr id="96" name="TextBox 95"/>
          <p:cNvSpPr txBox="1"/>
          <p:nvPr/>
        </p:nvSpPr>
        <p:spPr>
          <a:xfrm>
            <a:off x="2170581" y="4433114"/>
            <a:ext cx="17893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LOKI</a:t>
            </a:r>
          </a:p>
        </p:txBody>
      </p:sp>
      <p:sp>
        <p:nvSpPr>
          <p:cNvPr id="97" name="TextBox 96"/>
          <p:cNvSpPr txBox="1"/>
          <p:nvPr/>
        </p:nvSpPr>
        <p:spPr>
          <a:xfrm>
            <a:off x="2356142" y="4445743"/>
            <a:ext cx="20195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FREIA</a:t>
            </a:r>
          </a:p>
        </p:txBody>
      </p:sp>
      <p:cxnSp>
        <p:nvCxnSpPr>
          <p:cNvPr id="107" name="Straight Connector 106"/>
          <p:cNvCxnSpPr>
            <a:cxnSpLocks/>
          </p:cNvCxnSpPr>
          <p:nvPr/>
        </p:nvCxnSpPr>
        <p:spPr>
          <a:xfrm>
            <a:off x="2093214" y="4878915"/>
            <a:ext cx="256478" cy="56066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a:spLocks noChangeAspect="1"/>
          </p:cNvSpPr>
          <p:nvPr/>
        </p:nvSpPr>
        <p:spPr>
          <a:xfrm>
            <a:off x="2332950" y="54297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09" name="TextBox 108"/>
          <p:cNvSpPr txBox="1"/>
          <p:nvPr/>
        </p:nvSpPr>
        <p:spPr>
          <a:xfrm>
            <a:off x="2324588" y="5332454"/>
            <a:ext cx="21577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VESPA</a:t>
            </a:r>
          </a:p>
        </p:txBody>
      </p:sp>
      <p:sp>
        <p:nvSpPr>
          <p:cNvPr id="110" name="TextBox 109"/>
          <p:cNvSpPr txBox="1"/>
          <p:nvPr/>
        </p:nvSpPr>
        <p:spPr>
          <a:xfrm>
            <a:off x="765049" y="3212290"/>
            <a:ext cx="22805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MAGIC</a:t>
            </a:r>
          </a:p>
        </p:txBody>
      </p:sp>
      <p:sp>
        <p:nvSpPr>
          <p:cNvPr id="111" name="TextBox 110"/>
          <p:cNvSpPr txBox="1"/>
          <p:nvPr/>
        </p:nvSpPr>
        <p:spPr>
          <a:xfrm>
            <a:off x="483790" y="3395893"/>
            <a:ext cx="25491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BIFROST</a:t>
            </a:r>
          </a:p>
        </p:txBody>
      </p:sp>
      <p:sp>
        <p:nvSpPr>
          <p:cNvPr id="112" name="TextBox 111"/>
          <p:cNvSpPr txBox="1"/>
          <p:nvPr/>
        </p:nvSpPr>
        <p:spPr>
          <a:xfrm>
            <a:off x="332966" y="3643527"/>
            <a:ext cx="18967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BEER</a:t>
            </a:r>
          </a:p>
        </p:txBody>
      </p:sp>
      <p:sp>
        <p:nvSpPr>
          <p:cNvPr id="113" name="TextBox 112"/>
          <p:cNvSpPr txBox="1"/>
          <p:nvPr/>
        </p:nvSpPr>
        <p:spPr>
          <a:xfrm>
            <a:off x="558995" y="3308833"/>
            <a:ext cx="290991"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MIRACLES</a:t>
            </a:r>
          </a:p>
        </p:txBody>
      </p:sp>
      <p:sp>
        <p:nvSpPr>
          <p:cNvPr id="114" name="TextBox 113"/>
          <p:cNvSpPr txBox="1"/>
          <p:nvPr/>
        </p:nvSpPr>
        <p:spPr>
          <a:xfrm>
            <a:off x="392509" y="3522982"/>
            <a:ext cx="22728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C-SPEC</a:t>
            </a:r>
          </a:p>
        </p:txBody>
      </p:sp>
      <p:sp>
        <p:nvSpPr>
          <p:cNvPr id="115" name="TextBox 114"/>
          <p:cNvSpPr txBox="1"/>
          <p:nvPr/>
        </p:nvSpPr>
        <p:spPr>
          <a:xfrm>
            <a:off x="241824" y="3784074"/>
            <a:ext cx="187376"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NMX</a:t>
            </a:r>
          </a:p>
        </p:txBody>
      </p:sp>
      <p:sp>
        <p:nvSpPr>
          <p:cNvPr id="116" name="Rectangle 115"/>
          <p:cNvSpPr/>
          <p:nvPr/>
        </p:nvSpPr>
        <p:spPr>
          <a:xfrm rot="8788221">
            <a:off x="1464812" y="5242231"/>
            <a:ext cx="177700"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17" name="TextBox 116"/>
          <p:cNvSpPr txBox="1"/>
          <p:nvPr/>
        </p:nvSpPr>
        <p:spPr>
          <a:xfrm>
            <a:off x="1208117" y="5123007"/>
            <a:ext cx="19428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ODIN</a:t>
            </a:r>
          </a:p>
        </p:txBody>
      </p:sp>
      <p:sp>
        <p:nvSpPr>
          <p:cNvPr id="118" name="TextBox 117"/>
          <p:cNvSpPr txBox="1"/>
          <p:nvPr/>
        </p:nvSpPr>
        <p:spPr>
          <a:xfrm>
            <a:off x="1098501" y="5258353"/>
            <a:ext cx="23956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DREAM</a:t>
            </a:r>
          </a:p>
        </p:txBody>
      </p:sp>
      <p:sp>
        <p:nvSpPr>
          <p:cNvPr id="119" name="Oval 118"/>
          <p:cNvSpPr/>
          <p:nvPr/>
        </p:nvSpPr>
        <p:spPr>
          <a:xfrm>
            <a:off x="1452134" y="542078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120" name="Straight Connector 119"/>
          <p:cNvCxnSpPr/>
          <p:nvPr/>
        </p:nvCxnSpPr>
        <p:spPr>
          <a:xfrm flipH="1">
            <a:off x="1627727" y="4881016"/>
            <a:ext cx="471206" cy="32902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1503542" y="4880435"/>
            <a:ext cx="590196" cy="54176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62" name="Oval 161"/>
          <p:cNvSpPr>
            <a:spLocks noChangeAspect="1"/>
          </p:cNvSpPr>
          <p:nvPr/>
        </p:nvSpPr>
        <p:spPr>
          <a:xfrm flipV="1">
            <a:off x="1539821" y="4552344"/>
            <a:ext cx="34474" cy="3447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164" name="Straight Connector 163"/>
          <p:cNvCxnSpPr>
            <a:cxnSpLocks noChangeAspect="1"/>
          </p:cNvCxnSpPr>
          <p:nvPr/>
        </p:nvCxnSpPr>
        <p:spPr>
          <a:xfrm flipH="1" flipV="1">
            <a:off x="1558152" y="4573131"/>
            <a:ext cx="495771" cy="28800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587673" y="3971262"/>
            <a:ext cx="1504022" cy="91728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H="1" flipV="1">
            <a:off x="2091414" y="4688073"/>
            <a:ext cx="2915" cy="194267"/>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67" name="Oval 166"/>
          <p:cNvSpPr/>
          <p:nvPr/>
        </p:nvSpPr>
        <p:spPr>
          <a:xfrm>
            <a:off x="2066581" y="4638790"/>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68" name="TextBox 167"/>
          <p:cNvSpPr txBox="1"/>
          <p:nvPr/>
        </p:nvSpPr>
        <p:spPr>
          <a:xfrm>
            <a:off x="1928792" y="4465691"/>
            <a:ext cx="337051" cy="215393"/>
          </a:xfrm>
          <a:prstGeom prst="rect">
            <a:avLst/>
          </a:prstGeom>
          <a:noFill/>
        </p:spPr>
        <p:txBody>
          <a:bodyPr wrap="square" lIns="91385" tIns="45695" rIns="91385" bIns="45695" rtlCol="0">
            <a:spAutoFit/>
          </a:bodyPr>
          <a:lstStyle/>
          <a:p>
            <a:pPr defTabSz="456925"/>
            <a:r>
              <a:rPr lang="en-US" sz="800" smtClean="0">
                <a:solidFill>
                  <a:prstClr val="black"/>
                </a:solidFill>
                <a:latin typeface="Calibri"/>
              </a:rPr>
              <a:t>TBL</a:t>
            </a:r>
            <a:endParaRPr lang="en-US" sz="800" dirty="0">
              <a:solidFill>
                <a:prstClr val="black"/>
              </a:solidFill>
              <a:latin typeface="Calibri"/>
            </a:endParaRPr>
          </a:p>
        </p:txBody>
      </p:sp>
      <p:sp>
        <p:nvSpPr>
          <p:cNvPr id="169" name="TextBox 168"/>
          <p:cNvSpPr txBox="1"/>
          <p:nvPr/>
        </p:nvSpPr>
        <p:spPr>
          <a:xfrm>
            <a:off x="2147831" y="2863270"/>
            <a:ext cx="617477" cy="246221"/>
          </a:xfrm>
          <a:prstGeom prst="rect">
            <a:avLst/>
          </a:prstGeom>
          <a:noFill/>
        </p:spPr>
        <p:txBody>
          <a:bodyPr wrap="none" rtlCol="0">
            <a:spAutoFit/>
          </a:bodyPr>
          <a:lstStyle/>
          <a:p>
            <a:r>
              <a:rPr lang="en-US" sz="1000" i="1">
                <a:solidFill>
                  <a:schemeClr val="tx1">
                    <a:lumMod val="75000"/>
                    <a:lumOff val="25000"/>
                  </a:schemeClr>
                </a:solidFill>
              </a:rPr>
              <a:t>upgrade</a:t>
            </a:r>
            <a:endParaRPr lang="en-US" sz="1000" i="1" dirty="0">
              <a:solidFill>
                <a:schemeClr val="tx1">
                  <a:lumMod val="75000"/>
                  <a:lumOff val="25000"/>
                </a:schemeClr>
              </a:solidFill>
            </a:endParaRPr>
          </a:p>
        </p:txBody>
      </p:sp>
      <p:sp>
        <p:nvSpPr>
          <p:cNvPr id="170" name="Content Placeholder 2"/>
          <p:cNvSpPr>
            <a:spLocks noGrp="1"/>
          </p:cNvSpPr>
          <p:nvPr>
            <p:ph idx="1"/>
          </p:nvPr>
        </p:nvSpPr>
        <p:spPr>
          <a:xfrm>
            <a:off x="3335614" y="1967051"/>
            <a:ext cx="5789380" cy="1064155"/>
          </a:xfrm>
          <a:solidFill>
            <a:srgbClr val="FFFFFF">
              <a:alpha val="69804"/>
            </a:srgbClr>
          </a:solidFill>
        </p:spPr>
        <p:txBody>
          <a:bodyPr>
            <a:normAutofit fontScale="77500" lnSpcReduction="20000"/>
          </a:bodyPr>
          <a:lstStyle/>
          <a:p>
            <a:r>
              <a:rPr lang="en-US" dirty="0" smtClean="0"/>
              <a:t>Primary upgrade path: more instruments</a:t>
            </a:r>
          </a:p>
          <a:p>
            <a:r>
              <a:rPr lang="en-US" dirty="0"/>
              <a:t>42 </a:t>
            </a:r>
            <a:r>
              <a:rPr lang="en-US" dirty="0" smtClean="0"/>
              <a:t>beamports with </a:t>
            </a:r>
            <a:r>
              <a:rPr lang="en-US" dirty="0"/>
              <a:t>~6</a:t>
            </a:r>
            <a:r>
              <a:rPr lang="it-IT" dirty="0"/>
              <a:t>°</a:t>
            </a:r>
            <a:r>
              <a:rPr lang="en-US" dirty="0"/>
              <a:t> </a:t>
            </a:r>
            <a:r>
              <a:rPr lang="en-US" dirty="0" smtClean="0"/>
              <a:t>separation</a:t>
            </a:r>
          </a:p>
          <a:p>
            <a:r>
              <a:rPr lang="en-US" dirty="0"/>
              <a:t>U</a:t>
            </a:r>
            <a:r>
              <a:rPr lang="en-US" dirty="0" smtClean="0"/>
              <a:t>pgrade areas </a:t>
            </a:r>
          </a:p>
        </p:txBody>
      </p:sp>
    </p:spTree>
    <p:extLst>
      <p:ext uri="{BB962C8B-B14F-4D97-AF65-F5344CB8AC3E}">
        <p14:creationId xmlns:p14="http://schemas.microsoft.com/office/powerpoint/2010/main" val="1243204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Upgradeability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sp>
        <p:nvSpPr>
          <p:cNvPr id="5" name="Block Arc 4"/>
          <p:cNvSpPr>
            <a:spLocks noChangeAspect="1"/>
          </p:cNvSpPr>
          <p:nvPr/>
        </p:nvSpPr>
        <p:spPr>
          <a:xfrm>
            <a:off x="165034" y="2960327"/>
            <a:ext cx="3857143" cy="3857144"/>
          </a:xfrm>
          <a:prstGeom prst="blockArc">
            <a:avLst>
              <a:gd name="adj1" fmla="val 15052772"/>
              <a:gd name="adj2" fmla="val 17567895"/>
              <a:gd name="adj3" fmla="val 39186"/>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568" t="30540" r="24763" b="27410"/>
          <a:stretch/>
        </p:blipFill>
        <p:spPr>
          <a:xfrm>
            <a:off x="0" y="1417638"/>
            <a:ext cx="9114881" cy="5450863"/>
          </a:xfrm>
          <a:prstGeom prst="rect">
            <a:avLst/>
          </a:prstGeom>
        </p:spPr>
      </p:pic>
      <p:sp>
        <p:nvSpPr>
          <p:cNvPr id="7" name="Rectangle 6"/>
          <p:cNvSpPr/>
          <p:nvPr/>
        </p:nvSpPr>
        <p:spPr>
          <a:xfrm>
            <a:off x="2090177" y="4445614"/>
            <a:ext cx="568277" cy="3211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8" name="Rectangle 7"/>
          <p:cNvSpPr/>
          <p:nvPr/>
        </p:nvSpPr>
        <p:spPr>
          <a:xfrm>
            <a:off x="2093579" y="5009787"/>
            <a:ext cx="568277" cy="576241"/>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9" name="Rectangle 8"/>
          <p:cNvSpPr/>
          <p:nvPr/>
        </p:nvSpPr>
        <p:spPr>
          <a:xfrm>
            <a:off x="1237761" y="5009787"/>
            <a:ext cx="849014" cy="576241"/>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0" name="TextBox 9"/>
          <p:cNvSpPr txBox="1"/>
          <p:nvPr/>
        </p:nvSpPr>
        <p:spPr>
          <a:xfrm rot="19102997">
            <a:off x="624331" y="3406124"/>
            <a:ext cx="564001" cy="312265"/>
          </a:xfrm>
          <a:prstGeom prst="rect">
            <a:avLst/>
          </a:prstGeom>
          <a:noFill/>
        </p:spPr>
        <p:txBody>
          <a:bodyPr wrap="none" rtlCol="0">
            <a:spAutoFit/>
          </a:bodyPr>
          <a:lstStyle/>
          <a:p>
            <a:r>
              <a:rPr lang="en-US" sz="1429">
                <a:solidFill>
                  <a:schemeClr val="bg1"/>
                </a:solidFill>
              </a:rPr>
              <a:t>West</a:t>
            </a:r>
          </a:p>
        </p:txBody>
      </p:sp>
      <p:sp>
        <p:nvSpPr>
          <p:cNvPr id="11" name="TextBox 10"/>
          <p:cNvSpPr txBox="1"/>
          <p:nvPr/>
        </p:nvSpPr>
        <p:spPr>
          <a:xfrm>
            <a:off x="2085164" y="4463305"/>
            <a:ext cx="620683" cy="312265"/>
          </a:xfrm>
          <a:prstGeom prst="rect">
            <a:avLst/>
          </a:prstGeom>
          <a:noFill/>
        </p:spPr>
        <p:txBody>
          <a:bodyPr wrap="none" rtlCol="0">
            <a:spAutoFit/>
          </a:bodyPr>
          <a:lstStyle/>
          <a:p>
            <a:r>
              <a:rPr lang="en-US" sz="1429"/>
              <a:t>North</a:t>
            </a:r>
          </a:p>
        </p:txBody>
      </p:sp>
      <p:sp>
        <p:nvSpPr>
          <p:cNvPr id="12" name="TextBox 11"/>
          <p:cNvSpPr txBox="1"/>
          <p:nvPr/>
        </p:nvSpPr>
        <p:spPr>
          <a:xfrm>
            <a:off x="2161747" y="5097929"/>
            <a:ext cx="490712" cy="312265"/>
          </a:xfrm>
          <a:prstGeom prst="rect">
            <a:avLst/>
          </a:prstGeom>
          <a:noFill/>
        </p:spPr>
        <p:txBody>
          <a:bodyPr wrap="none" rtlCol="0">
            <a:spAutoFit/>
          </a:bodyPr>
          <a:lstStyle/>
          <a:p>
            <a:r>
              <a:rPr lang="en-US" sz="1429"/>
              <a:t>East</a:t>
            </a:r>
          </a:p>
        </p:txBody>
      </p:sp>
      <p:sp>
        <p:nvSpPr>
          <p:cNvPr id="13" name="TextBox 12"/>
          <p:cNvSpPr txBox="1"/>
          <p:nvPr/>
        </p:nvSpPr>
        <p:spPr>
          <a:xfrm>
            <a:off x="1438044" y="5097929"/>
            <a:ext cx="619080" cy="312265"/>
          </a:xfrm>
          <a:prstGeom prst="rect">
            <a:avLst/>
          </a:prstGeom>
          <a:noFill/>
        </p:spPr>
        <p:txBody>
          <a:bodyPr wrap="none" rtlCol="0">
            <a:spAutoFit/>
          </a:bodyPr>
          <a:lstStyle/>
          <a:p>
            <a:r>
              <a:rPr lang="en-US" sz="1429" dirty="0"/>
              <a:t>South</a:t>
            </a:r>
          </a:p>
        </p:txBody>
      </p:sp>
      <p:sp>
        <p:nvSpPr>
          <p:cNvPr id="14" name="Freeform 13"/>
          <p:cNvSpPr/>
          <p:nvPr/>
        </p:nvSpPr>
        <p:spPr>
          <a:xfrm>
            <a:off x="581706" y="3269413"/>
            <a:ext cx="1387929" cy="1204232"/>
          </a:xfrm>
          <a:custGeom>
            <a:avLst/>
            <a:gdLst>
              <a:gd name="connsiteX0" fmla="*/ 1943100 w 1943100"/>
              <a:gd name="connsiteY0" fmla="*/ 1681162 h 1685925"/>
              <a:gd name="connsiteX1" fmla="*/ 1323975 w 1943100"/>
              <a:gd name="connsiteY1" fmla="*/ 0 h 1685925"/>
              <a:gd name="connsiteX2" fmla="*/ 571500 w 1943100"/>
              <a:gd name="connsiteY2" fmla="*/ 385762 h 1685925"/>
              <a:gd name="connsiteX3" fmla="*/ 119062 w 1943100"/>
              <a:gd name="connsiteY3" fmla="*/ 942975 h 1685925"/>
              <a:gd name="connsiteX4" fmla="*/ 0 w 1943100"/>
              <a:gd name="connsiteY4" fmla="*/ 1185862 h 1685925"/>
              <a:gd name="connsiteX5" fmla="*/ 76200 w 1943100"/>
              <a:gd name="connsiteY5" fmla="*/ 1238250 h 1685925"/>
              <a:gd name="connsiteX6" fmla="*/ 104775 w 1943100"/>
              <a:gd name="connsiteY6" fmla="*/ 1195387 h 1685925"/>
              <a:gd name="connsiteX7" fmla="*/ 957262 w 1943100"/>
              <a:gd name="connsiteY7" fmla="*/ 1685925 h 1685925"/>
              <a:gd name="connsiteX8" fmla="*/ 1943100 w 1943100"/>
              <a:gd name="connsiteY8" fmla="*/ 1681162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00" h="1685925">
                <a:moveTo>
                  <a:pt x="1943100" y="1681162"/>
                </a:moveTo>
                <a:lnTo>
                  <a:pt x="1323975" y="0"/>
                </a:lnTo>
                <a:lnTo>
                  <a:pt x="571500" y="385762"/>
                </a:lnTo>
                <a:lnTo>
                  <a:pt x="119062" y="942975"/>
                </a:lnTo>
                <a:lnTo>
                  <a:pt x="0" y="1185862"/>
                </a:lnTo>
                <a:lnTo>
                  <a:pt x="76200" y="1238250"/>
                </a:lnTo>
                <a:lnTo>
                  <a:pt x="104775" y="1195387"/>
                </a:lnTo>
                <a:lnTo>
                  <a:pt x="957262" y="1685925"/>
                </a:lnTo>
                <a:lnTo>
                  <a:pt x="1943100" y="1681162"/>
                </a:ln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6" name="Block Arc 15"/>
          <p:cNvSpPr>
            <a:spLocks noChangeAspect="1"/>
          </p:cNvSpPr>
          <p:nvPr/>
        </p:nvSpPr>
        <p:spPr>
          <a:xfrm>
            <a:off x="-1391851" y="1406837"/>
            <a:ext cx="6968571" cy="6968571"/>
          </a:xfrm>
          <a:prstGeom prst="blockArc">
            <a:avLst>
              <a:gd name="adj1" fmla="val 15748146"/>
              <a:gd name="adj2" fmla="val 16195604"/>
              <a:gd name="adj3" fmla="val 22992"/>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7" name="Block Arc 16"/>
          <p:cNvSpPr>
            <a:spLocks noChangeAspect="1"/>
          </p:cNvSpPr>
          <p:nvPr/>
        </p:nvSpPr>
        <p:spPr>
          <a:xfrm>
            <a:off x="-1092171" y="2348613"/>
            <a:ext cx="4705714" cy="4705714"/>
          </a:xfrm>
          <a:prstGeom prst="blockArc">
            <a:avLst>
              <a:gd name="adj1" fmla="val 17353577"/>
              <a:gd name="adj2" fmla="val 18798630"/>
              <a:gd name="adj3" fmla="val 20838"/>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18" name="Rectangle 17"/>
          <p:cNvSpPr/>
          <p:nvPr/>
        </p:nvSpPr>
        <p:spPr>
          <a:xfrm rot="17511080">
            <a:off x="2451039" y="3042808"/>
            <a:ext cx="465659" cy="241156"/>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19" name="Rectangle 18"/>
          <p:cNvSpPr/>
          <p:nvPr/>
        </p:nvSpPr>
        <p:spPr>
          <a:xfrm>
            <a:off x="1241848" y="5589569"/>
            <a:ext cx="531534" cy="918411"/>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0" name="Block Arc 19"/>
          <p:cNvSpPr>
            <a:spLocks noChangeAspect="1"/>
          </p:cNvSpPr>
          <p:nvPr/>
        </p:nvSpPr>
        <p:spPr>
          <a:xfrm>
            <a:off x="163055" y="2958349"/>
            <a:ext cx="3857143" cy="3857144"/>
          </a:xfrm>
          <a:prstGeom prst="blockArc">
            <a:avLst>
              <a:gd name="adj1" fmla="val 5091790"/>
              <a:gd name="adj2" fmla="val 7061397"/>
              <a:gd name="adj3" fmla="val 32515"/>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sp>
        <p:nvSpPr>
          <p:cNvPr id="21" name="Rectangle 20"/>
          <p:cNvSpPr/>
          <p:nvPr/>
        </p:nvSpPr>
        <p:spPr>
          <a:xfrm>
            <a:off x="1234413" y="4445614"/>
            <a:ext cx="1427443" cy="114041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2" name="Rectangle 21"/>
          <p:cNvSpPr/>
          <p:nvPr/>
        </p:nvSpPr>
        <p:spPr>
          <a:xfrm>
            <a:off x="2666633" y="4847705"/>
            <a:ext cx="5875714" cy="7714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26" name="TextBox 25"/>
          <p:cNvSpPr txBox="1"/>
          <p:nvPr/>
        </p:nvSpPr>
        <p:spPr>
          <a:xfrm rot="19102997">
            <a:off x="659306" y="3435922"/>
            <a:ext cx="494046" cy="268215"/>
          </a:xfrm>
          <a:prstGeom prst="rect">
            <a:avLst/>
          </a:prstGeom>
          <a:noFill/>
        </p:spPr>
        <p:txBody>
          <a:bodyPr wrap="none" rtlCol="0">
            <a:spAutoFit/>
          </a:bodyPr>
          <a:lstStyle/>
          <a:p>
            <a:r>
              <a:rPr lang="en-US" sz="1143">
                <a:solidFill>
                  <a:schemeClr val="bg1"/>
                </a:solidFill>
              </a:rPr>
              <a:t>West</a:t>
            </a:r>
          </a:p>
        </p:txBody>
      </p:sp>
      <p:sp>
        <p:nvSpPr>
          <p:cNvPr id="30" name="Rectangle 29"/>
          <p:cNvSpPr/>
          <p:nvPr/>
        </p:nvSpPr>
        <p:spPr>
          <a:xfrm>
            <a:off x="1574516" y="4766788"/>
            <a:ext cx="1092406" cy="24299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1" name="Rectangle 30"/>
          <p:cNvSpPr/>
          <p:nvPr/>
        </p:nvSpPr>
        <p:spPr>
          <a:xfrm>
            <a:off x="975876" y="4735488"/>
            <a:ext cx="598640" cy="30857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32" name="Rectangle 31"/>
          <p:cNvSpPr/>
          <p:nvPr/>
        </p:nvSpPr>
        <p:spPr>
          <a:xfrm>
            <a:off x="1549918" y="4771391"/>
            <a:ext cx="47876" cy="236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sp>
        <p:nvSpPr>
          <p:cNvPr id="47" name="TextBox 46"/>
          <p:cNvSpPr txBox="1"/>
          <p:nvPr/>
        </p:nvSpPr>
        <p:spPr>
          <a:xfrm>
            <a:off x="416171" y="5520469"/>
            <a:ext cx="407484" cy="224229"/>
          </a:xfrm>
          <a:prstGeom prst="rect">
            <a:avLst/>
          </a:prstGeom>
          <a:noFill/>
        </p:spPr>
        <p:txBody>
          <a:bodyPr wrap="none" rtlCol="0">
            <a:spAutoFit/>
          </a:bodyPr>
          <a:lstStyle/>
          <a:p>
            <a:r>
              <a:rPr lang="en-US" sz="857" dirty="0"/>
              <a:t>scale</a:t>
            </a:r>
          </a:p>
        </p:txBody>
      </p:sp>
      <p:sp>
        <p:nvSpPr>
          <p:cNvPr id="48" name="TextBox 47"/>
          <p:cNvSpPr txBox="1"/>
          <p:nvPr/>
        </p:nvSpPr>
        <p:spPr>
          <a:xfrm>
            <a:off x="2147831" y="2863270"/>
            <a:ext cx="617477" cy="246221"/>
          </a:xfrm>
          <a:prstGeom prst="rect">
            <a:avLst/>
          </a:prstGeom>
          <a:noFill/>
        </p:spPr>
        <p:txBody>
          <a:bodyPr wrap="none" rtlCol="0">
            <a:spAutoFit/>
          </a:bodyPr>
          <a:lstStyle/>
          <a:p>
            <a:r>
              <a:rPr lang="en-US" sz="1000" i="1">
                <a:solidFill>
                  <a:schemeClr val="tx1">
                    <a:lumMod val="75000"/>
                    <a:lumOff val="25000"/>
                  </a:schemeClr>
                </a:solidFill>
              </a:rPr>
              <a:t>upgrade</a:t>
            </a:r>
            <a:endParaRPr lang="en-US" sz="1000" i="1" dirty="0">
              <a:solidFill>
                <a:schemeClr val="tx1">
                  <a:lumMod val="75000"/>
                  <a:lumOff val="25000"/>
                </a:schemeClr>
              </a:solidFill>
            </a:endParaRPr>
          </a:p>
        </p:txBody>
      </p:sp>
      <p:sp>
        <p:nvSpPr>
          <p:cNvPr id="49" name="TextBox 48"/>
          <p:cNvSpPr txBox="1"/>
          <p:nvPr/>
        </p:nvSpPr>
        <p:spPr>
          <a:xfrm>
            <a:off x="1441280" y="6210068"/>
            <a:ext cx="617477" cy="246221"/>
          </a:xfrm>
          <a:prstGeom prst="rect">
            <a:avLst/>
          </a:prstGeom>
          <a:noFill/>
        </p:spPr>
        <p:txBody>
          <a:bodyPr wrap="none" rtlCol="0">
            <a:spAutoFit/>
          </a:bodyPr>
          <a:lstStyle/>
          <a:p>
            <a:r>
              <a:rPr lang="en-US" sz="1000" i="1">
                <a:solidFill>
                  <a:schemeClr val="tx1">
                    <a:lumMod val="75000"/>
                    <a:lumOff val="25000"/>
                  </a:schemeClr>
                </a:solidFill>
              </a:rPr>
              <a:t>upgrade</a:t>
            </a:r>
            <a:endParaRPr lang="en-US" sz="1000" i="1" dirty="0">
              <a:solidFill>
                <a:schemeClr val="tx1">
                  <a:lumMod val="75000"/>
                  <a:lumOff val="25000"/>
                </a:schemeClr>
              </a:solidFill>
            </a:endParaRPr>
          </a:p>
        </p:txBody>
      </p:sp>
      <p:sp>
        <p:nvSpPr>
          <p:cNvPr id="50" name="Oval 49"/>
          <p:cNvSpPr>
            <a:spLocks noChangeAspect="1"/>
          </p:cNvSpPr>
          <p:nvPr/>
        </p:nvSpPr>
        <p:spPr>
          <a:xfrm>
            <a:off x="2029996" y="4825027"/>
            <a:ext cx="120857" cy="120857"/>
          </a:xfrm>
          <a:prstGeom prst="ellipse">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a:p>
        </p:txBody>
      </p:sp>
      <p:cxnSp>
        <p:nvCxnSpPr>
          <p:cNvPr id="52" name="Straight Connector 51"/>
          <p:cNvCxnSpPr/>
          <p:nvPr/>
        </p:nvCxnSpPr>
        <p:spPr>
          <a:xfrm flipV="1">
            <a:off x="34729" y="4888287"/>
            <a:ext cx="90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1848179" y="4766661"/>
            <a:ext cx="483482" cy="24445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848205" y="4768029"/>
            <a:ext cx="483429" cy="24171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Block Arc 14"/>
          <p:cNvSpPr>
            <a:spLocks noChangeAspect="1"/>
          </p:cNvSpPr>
          <p:nvPr/>
        </p:nvSpPr>
        <p:spPr>
          <a:xfrm>
            <a:off x="166939" y="2962752"/>
            <a:ext cx="3857143" cy="3857144"/>
          </a:xfrm>
          <a:prstGeom prst="blockArc">
            <a:avLst>
              <a:gd name="adj1" fmla="val 12385909"/>
              <a:gd name="adj2" fmla="val 15277888"/>
              <a:gd name="adj3" fmla="val 6705"/>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6" dirty="0">
              <a:solidFill>
                <a:schemeClr val="tx1"/>
              </a:solidFill>
            </a:endParaRPr>
          </a:p>
        </p:txBody>
      </p:sp>
      <p:cxnSp>
        <p:nvCxnSpPr>
          <p:cNvPr id="56" name="Straight Connector 55"/>
          <p:cNvCxnSpPr/>
          <p:nvPr/>
        </p:nvCxnSpPr>
        <p:spPr>
          <a:xfrm>
            <a:off x="2093213" y="4881956"/>
            <a:ext cx="205805" cy="28253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091551" y="4880437"/>
            <a:ext cx="359490" cy="2551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091548" y="4880435"/>
            <a:ext cx="3330" cy="34342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094736" y="4881956"/>
            <a:ext cx="253511" cy="23186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097025" y="4657765"/>
            <a:ext cx="380075" cy="224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2094518" y="4730362"/>
            <a:ext cx="155345" cy="14940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endCxn id="100" idx="1"/>
          </p:cNvCxnSpPr>
          <p:nvPr/>
        </p:nvCxnSpPr>
        <p:spPr>
          <a:xfrm flipV="1">
            <a:off x="2093431" y="4705867"/>
            <a:ext cx="128366" cy="17630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674198" y="3823646"/>
            <a:ext cx="1403678" cy="105315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105" idx="5"/>
          </p:cNvCxnSpPr>
          <p:nvPr/>
        </p:nvCxnSpPr>
        <p:spPr>
          <a:xfrm flipH="1" flipV="1">
            <a:off x="804993" y="3708682"/>
            <a:ext cx="1283660" cy="117631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endCxn id="106" idx="5"/>
          </p:cNvCxnSpPr>
          <p:nvPr/>
        </p:nvCxnSpPr>
        <p:spPr>
          <a:xfrm flipH="1" flipV="1">
            <a:off x="927836" y="3577088"/>
            <a:ext cx="1162337" cy="130487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107" idx="5"/>
          </p:cNvCxnSpPr>
          <p:nvPr/>
        </p:nvCxnSpPr>
        <p:spPr>
          <a:xfrm flipH="1" flipV="1">
            <a:off x="1052516" y="3495198"/>
            <a:ext cx="1037657" cy="138524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08" idx="5"/>
          </p:cNvCxnSpPr>
          <p:nvPr/>
        </p:nvCxnSpPr>
        <p:spPr>
          <a:xfrm flipH="1" flipV="1">
            <a:off x="1167172" y="3401479"/>
            <a:ext cx="923004" cy="1480476"/>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276868" y="3317674"/>
            <a:ext cx="817307" cy="155628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70" name="Rectangle 69"/>
          <p:cNvSpPr/>
          <p:nvPr/>
        </p:nvSpPr>
        <p:spPr>
          <a:xfrm rot="3239614">
            <a:off x="2251662" y="5237915"/>
            <a:ext cx="233383" cy="34982"/>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1" name="Rectangle 70"/>
          <p:cNvSpPr/>
          <p:nvPr/>
        </p:nvSpPr>
        <p:spPr>
          <a:xfrm rot="18376079">
            <a:off x="2197155" y="4639737"/>
            <a:ext cx="120658" cy="34982"/>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2" name="TextBox 71"/>
          <p:cNvSpPr txBox="1"/>
          <p:nvPr/>
        </p:nvSpPr>
        <p:spPr>
          <a:xfrm>
            <a:off x="2445775" y="4529373"/>
            <a:ext cx="238799"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HR-NSE</a:t>
            </a:r>
          </a:p>
        </p:txBody>
      </p:sp>
      <p:sp>
        <p:nvSpPr>
          <p:cNvPr id="73" name="Oval 72"/>
          <p:cNvSpPr/>
          <p:nvPr/>
        </p:nvSpPr>
        <p:spPr>
          <a:xfrm>
            <a:off x="543533" y="3927124"/>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4" name="Oval 73"/>
          <p:cNvSpPr/>
          <p:nvPr/>
        </p:nvSpPr>
        <p:spPr>
          <a:xfrm>
            <a:off x="642358" y="378770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5" name="Oval 74"/>
          <p:cNvSpPr/>
          <p:nvPr/>
        </p:nvSpPr>
        <p:spPr>
          <a:xfrm>
            <a:off x="760855" y="3664542"/>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6" name="Oval 75"/>
          <p:cNvSpPr/>
          <p:nvPr/>
        </p:nvSpPr>
        <p:spPr>
          <a:xfrm>
            <a:off x="883698" y="353294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7" name="Oval 76"/>
          <p:cNvSpPr/>
          <p:nvPr/>
        </p:nvSpPr>
        <p:spPr>
          <a:xfrm>
            <a:off x="1008378" y="345105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8" name="Oval 77"/>
          <p:cNvSpPr/>
          <p:nvPr/>
        </p:nvSpPr>
        <p:spPr>
          <a:xfrm>
            <a:off x="1123032" y="3357341"/>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79" name="TextBox 78"/>
          <p:cNvSpPr txBox="1"/>
          <p:nvPr/>
        </p:nvSpPr>
        <p:spPr>
          <a:xfrm>
            <a:off x="909245" y="3124138"/>
            <a:ext cx="20349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T-REX</a:t>
            </a:r>
          </a:p>
        </p:txBody>
      </p:sp>
      <p:sp>
        <p:nvSpPr>
          <p:cNvPr id="80" name="Rectangle 79"/>
          <p:cNvSpPr/>
          <p:nvPr/>
        </p:nvSpPr>
        <p:spPr>
          <a:xfrm rot="2493726">
            <a:off x="2322630" y="5163382"/>
            <a:ext cx="189606"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1" name="TextBox 80"/>
          <p:cNvSpPr txBox="1"/>
          <p:nvPr/>
        </p:nvSpPr>
        <p:spPr>
          <a:xfrm>
            <a:off x="2385494" y="5225891"/>
            <a:ext cx="191981"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ANNI</a:t>
            </a:r>
            <a:endParaRPr lang="en-US" sz="800" dirty="0">
              <a:solidFill>
                <a:prstClr val="black"/>
              </a:solidFill>
              <a:latin typeface="Calibri"/>
            </a:endParaRPr>
          </a:p>
        </p:txBody>
      </p:sp>
      <p:sp>
        <p:nvSpPr>
          <p:cNvPr id="82" name="TextBox 81"/>
          <p:cNvSpPr txBox="1"/>
          <p:nvPr/>
        </p:nvSpPr>
        <p:spPr>
          <a:xfrm>
            <a:off x="2432685" y="5113510"/>
            <a:ext cx="206563"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SKADI</a:t>
            </a:r>
            <a:endParaRPr lang="en-US" sz="800" dirty="0">
              <a:solidFill>
                <a:prstClr val="black"/>
              </a:solidFill>
              <a:latin typeface="Calibri"/>
            </a:endParaRPr>
          </a:p>
        </p:txBody>
      </p:sp>
      <p:sp>
        <p:nvSpPr>
          <p:cNvPr id="83" name="Rectangle 82"/>
          <p:cNvSpPr/>
          <p:nvPr/>
        </p:nvSpPr>
        <p:spPr>
          <a:xfrm rot="12248181">
            <a:off x="2515269" y="4662362"/>
            <a:ext cx="68947" cy="17745"/>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4" name="Oval 83"/>
          <p:cNvSpPr/>
          <p:nvPr/>
        </p:nvSpPr>
        <p:spPr>
          <a:xfrm>
            <a:off x="2468582" y="4621590"/>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5" name="Rectangle 84"/>
          <p:cNvSpPr/>
          <p:nvPr/>
        </p:nvSpPr>
        <p:spPr>
          <a:xfrm rot="8001429">
            <a:off x="2466294" y="5089187"/>
            <a:ext cx="86184"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6" name="Oval 85"/>
          <p:cNvSpPr/>
          <p:nvPr/>
        </p:nvSpPr>
        <p:spPr>
          <a:xfrm>
            <a:off x="2441482" y="51166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7" name="TextBox 86"/>
          <p:cNvSpPr txBox="1"/>
          <p:nvPr/>
        </p:nvSpPr>
        <p:spPr>
          <a:xfrm>
            <a:off x="2414362" y="4907968"/>
            <a:ext cx="19888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ESTIA</a:t>
            </a:r>
          </a:p>
        </p:txBody>
      </p:sp>
      <p:sp>
        <p:nvSpPr>
          <p:cNvPr id="88" name="Rectangle 87"/>
          <p:cNvSpPr/>
          <p:nvPr/>
        </p:nvSpPr>
        <p:spPr>
          <a:xfrm rot="8116881">
            <a:off x="2269291" y="4638514"/>
            <a:ext cx="137895" cy="17237"/>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89" name="Oval 88"/>
          <p:cNvSpPr/>
          <p:nvPr/>
        </p:nvSpPr>
        <p:spPr>
          <a:xfrm>
            <a:off x="2242170" y="468747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0" name="Oval 89"/>
          <p:cNvSpPr/>
          <p:nvPr/>
        </p:nvSpPr>
        <p:spPr>
          <a:xfrm>
            <a:off x="1383916" y="3216149"/>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1" name="Oval 90"/>
          <p:cNvSpPr/>
          <p:nvPr/>
        </p:nvSpPr>
        <p:spPr>
          <a:xfrm>
            <a:off x="1247098" y="3273917"/>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92" name="Straight Connector 91"/>
          <p:cNvCxnSpPr/>
          <p:nvPr/>
        </p:nvCxnSpPr>
        <p:spPr>
          <a:xfrm flipH="1" flipV="1">
            <a:off x="1419769" y="3269030"/>
            <a:ext cx="671927" cy="1611408"/>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969634" y="3031206"/>
            <a:ext cx="27640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HEIMDAL</a:t>
            </a:r>
          </a:p>
        </p:txBody>
      </p:sp>
      <p:cxnSp>
        <p:nvCxnSpPr>
          <p:cNvPr id="94" name="Straight Connector 93"/>
          <p:cNvCxnSpPr/>
          <p:nvPr/>
        </p:nvCxnSpPr>
        <p:spPr>
          <a:xfrm flipV="1">
            <a:off x="2095747" y="4331692"/>
            <a:ext cx="91235" cy="548746"/>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95" name="Oval 94"/>
          <p:cNvSpPr>
            <a:spLocks noChangeAspect="1"/>
          </p:cNvSpPr>
          <p:nvPr/>
        </p:nvSpPr>
        <p:spPr>
          <a:xfrm>
            <a:off x="2148655" y="4251016"/>
            <a:ext cx="86184" cy="8618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96" name="TextBox 95"/>
          <p:cNvSpPr txBox="1"/>
          <p:nvPr/>
        </p:nvSpPr>
        <p:spPr>
          <a:xfrm>
            <a:off x="2170581" y="4433114"/>
            <a:ext cx="17893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LOKI</a:t>
            </a:r>
          </a:p>
        </p:txBody>
      </p:sp>
      <p:sp>
        <p:nvSpPr>
          <p:cNvPr id="97" name="TextBox 96"/>
          <p:cNvSpPr txBox="1"/>
          <p:nvPr/>
        </p:nvSpPr>
        <p:spPr>
          <a:xfrm>
            <a:off x="2356142" y="4445743"/>
            <a:ext cx="20195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FREIA</a:t>
            </a:r>
          </a:p>
        </p:txBody>
      </p:sp>
      <p:sp>
        <p:nvSpPr>
          <p:cNvPr id="98" name="TextBox 97"/>
          <p:cNvSpPr txBox="1"/>
          <p:nvPr/>
        </p:nvSpPr>
        <p:spPr>
          <a:xfrm>
            <a:off x="2104640" y="4137257"/>
            <a:ext cx="25338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WA-NSE</a:t>
            </a:r>
          </a:p>
        </p:txBody>
      </p:sp>
      <p:cxnSp>
        <p:nvCxnSpPr>
          <p:cNvPr id="99" name="Straight Connector 98"/>
          <p:cNvCxnSpPr>
            <a:cxnSpLocks/>
          </p:cNvCxnSpPr>
          <p:nvPr/>
        </p:nvCxnSpPr>
        <p:spPr>
          <a:xfrm flipH="1" flipV="1">
            <a:off x="1586484" y="5136351"/>
            <a:ext cx="9873" cy="190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00" name="Oval 99"/>
          <p:cNvSpPr>
            <a:spLocks noChangeAspect="1"/>
          </p:cNvSpPr>
          <p:nvPr/>
        </p:nvSpPr>
        <p:spPr>
          <a:xfrm>
            <a:off x="1586746" y="5153401"/>
            <a:ext cx="34474" cy="3447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01" name="Pie 100"/>
          <p:cNvSpPr>
            <a:spLocks noChangeAspect="1"/>
          </p:cNvSpPr>
          <p:nvPr/>
        </p:nvSpPr>
        <p:spPr>
          <a:xfrm flipH="1" flipV="1">
            <a:off x="1564945" y="5107800"/>
            <a:ext cx="51711" cy="52086"/>
          </a:xfrm>
          <a:prstGeom prst="pie">
            <a:avLst>
              <a:gd name="adj1" fmla="val 17783971"/>
              <a:gd name="adj2" fmla="val 4292467"/>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sp>
        <p:nvSpPr>
          <p:cNvPr id="102" name="TextBox 101"/>
          <p:cNvSpPr txBox="1"/>
          <p:nvPr/>
        </p:nvSpPr>
        <p:spPr>
          <a:xfrm>
            <a:off x="1039078" y="4962683"/>
            <a:ext cx="740797" cy="215393"/>
          </a:xfrm>
          <a:prstGeom prst="rect">
            <a:avLst/>
          </a:prstGeom>
          <a:noFill/>
        </p:spPr>
        <p:txBody>
          <a:bodyPr wrap="none" lIns="91385" tIns="45695" rIns="91385" bIns="45695" rtlCol="0">
            <a:spAutoFit/>
          </a:bodyPr>
          <a:lstStyle/>
          <a:p>
            <a:pPr defTabSz="456925"/>
            <a:r>
              <a:rPr lang="en-US" sz="800" smtClean="0">
                <a:solidFill>
                  <a:prstClr val="black"/>
                </a:solidFill>
                <a:latin typeface="Calibri"/>
              </a:rPr>
              <a:t>Mono-farm 1</a:t>
            </a:r>
            <a:endParaRPr lang="en-US" sz="800" dirty="0">
              <a:solidFill>
                <a:prstClr val="black"/>
              </a:solidFill>
              <a:latin typeface="Calibri"/>
            </a:endParaRPr>
          </a:p>
        </p:txBody>
      </p:sp>
      <p:sp>
        <p:nvSpPr>
          <p:cNvPr id="103" name="Pie 102"/>
          <p:cNvSpPr>
            <a:spLocks noChangeAspect="1"/>
          </p:cNvSpPr>
          <p:nvPr/>
        </p:nvSpPr>
        <p:spPr>
          <a:xfrm rot="11278370">
            <a:off x="2055534" y="5181855"/>
            <a:ext cx="85935" cy="86560"/>
          </a:xfrm>
          <a:prstGeom prst="pie">
            <a:avLst>
              <a:gd name="adj1" fmla="val 14556363"/>
              <a:gd name="adj2" fmla="val 3226294"/>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sp>
        <p:nvSpPr>
          <p:cNvPr id="104" name="TextBox 103"/>
          <p:cNvSpPr txBox="1"/>
          <p:nvPr/>
        </p:nvSpPr>
        <p:spPr>
          <a:xfrm>
            <a:off x="1949536" y="5230170"/>
            <a:ext cx="175096"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VOR</a:t>
            </a:r>
          </a:p>
        </p:txBody>
      </p:sp>
      <p:sp>
        <p:nvSpPr>
          <p:cNvPr id="105" name="Rectangle 104"/>
          <p:cNvSpPr/>
          <p:nvPr/>
        </p:nvSpPr>
        <p:spPr>
          <a:xfrm rot="17650684">
            <a:off x="2139779" y="4652938"/>
            <a:ext cx="86184" cy="34982"/>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106" name="Straight Connector 105"/>
          <p:cNvCxnSpPr/>
          <p:nvPr/>
        </p:nvCxnSpPr>
        <p:spPr>
          <a:xfrm flipV="1">
            <a:off x="2099801" y="4709738"/>
            <a:ext cx="65419" cy="16867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a:off x="2093214" y="4878915"/>
            <a:ext cx="256478" cy="560663"/>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a:spLocks noChangeAspect="1"/>
          </p:cNvSpPr>
          <p:nvPr/>
        </p:nvSpPr>
        <p:spPr>
          <a:xfrm>
            <a:off x="2332950" y="5429725"/>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09" name="TextBox 108"/>
          <p:cNvSpPr txBox="1"/>
          <p:nvPr/>
        </p:nvSpPr>
        <p:spPr>
          <a:xfrm>
            <a:off x="2324588" y="5332454"/>
            <a:ext cx="21577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VESPA</a:t>
            </a:r>
          </a:p>
        </p:txBody>
      </p:sp>
      <p:sp>
        <p:nvSpPr>
          <p:cNvPr id="110" name="TextBox 109"/>
          <p:cNvSpPr txBox="1"/>
          <p:nvPr/>
        </p:nvSpPr>
        <p:spPr>
          <a:xfrm>
            <a:off x="765049" y="3212290"/>
            <a:ext cx="22805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MAGIC</a:t>
            </a:r>
          </a:p>
        </p:txBody>
      </p:sp>
      <p:sp>
        <p:nvSpPr>
          <p:cNvPr id="111" name="TextBox 110"/>
          <p:cNvSpPr txBox="1"/>
          <p:nvPr/>
        </p:nvSpPr>
        <p:spPr>
          <a:xfrm>
            <a:off x="483790" y="3395893"/>
            <a:ext cx="25491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BIFROST</a:t>
            </a:r>
          </a:p>
        </p:txBody>
      </p:sp>
      <p:sp>
        <p:nvSpPr>
          <p:cNvPr id="112" name="TextBox 111"/>
          <p:cNvSpPr txBox="1"/>
          <p:nvPr/>
        </p:nvSpPr>
        <p:spPr>
          <a:xfrm>
            <a:off x="332966" y="3643527"/>
            <a:ext cx="189678"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BEER</a:t>
            </a:r>
          </a:p>
        </p:txBody>
      </p:sp>
      <p:sp>
        <p:nvSpPr>
          <p:cNvPr id="113" name="TextBox 112"/>
          <p:cNvSpPr txBox="1"/>
          <p:nvPr/>
        </p:nvSpPr>
        <p:spPr>
          <a:xfrm>
            <a:off x="558995" y="3308833"/>
            <a:ext cx="290991"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MIRACLES</a:t>
            </a:r>
          </a:p>
        </p:txBody>
      </p:sp>
      <p:sp>
        <p:nvSpPr>
          <p:cNvPr id="114" name="TextBox 113"/>
          <p:cNvSpPr txBox="1"/>
          <p:nvPr/>
        </p:nvSpPr>
        <p:spPr>
          <a:xfrm>
            <a:off x="392509" y="3522982"/>
            <a:ext cx="22728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C-SPEC</a:t>
            </a:r>
          </a:p>
        </p:txBody>
      </p:sp>
      <p:sp>
        <p:nvSpPr>
          <p:cNvPr id="115" name="TextBox 114"/>
          <p:cNvSpPr txBox="1"/>
          <p:nvPr/>
        </p:nvSpPr>
        <p:spPr>
          <a:xfrm>
            <a:off x="241824" y="3784074"/>
            <a:ext cx="187376"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NMX</a:t>
            </a:r>
          </a:p>
        </p:txBody>
      </p:sp>
      <p:sp>
        <p:nvSpPr>
          <p:cNvPr id="116" name="Rectangle 115"/>
          <p:cNvSpPr/>
          <p:nvPr/>
        </p:nvSpPr>
        <p:spPr>
          <a:xfrm rot="8788221">
            <a:off x="1464812" y="5242231"/>
            <a:ext cx="177700" cy="33763"/>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17" name="TextBox 116"/>
          <p:cNvSpPr txBox="1"/>
          <p:nvPr/>
        </p:nvSpPr>
        <p:spPr>
          <a:xfrm>
            <a:off x="1208117" y="5123007"/>
            <a:ext cx="19428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ODIN</a:t>
            </a:r>
          </a:p>
        </p:txBody>
      </p:sp>
      <p:sp>
        <p:nvSpPr>
          <p:cNvPr id="118" name="TextBox 117"/>
          <p:cNvSpPr txBox="1"/>
          <p:nvPr/>
        </p:nvSpPr>
        <p:spPr>
          <a:xfrm>
            <a:off x="1098501" y="5258353"/>
            <a:ext cx="239567"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DREAM</a:t>
            </a:r>
          </a:p>
        </p:txBody>
      </p:sp>
      <p:sp>
        <p:nvSpPr>
          <p:cNvPr id="119" name="Oval 118"/>
          <p:cNvSpPr/>
          <p:nvPr/>
        </p:nvSpPr>
        <p:spPr>
          <a:xfrm>
            <a:off x="1452134" y="5420788"/>
            <a:ext cx="51711" cy="51711"/>
          </a:xfrm>
          <a:prstGeom prst="ellipse">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cxnSp>
        <p:nvCxnSpPr>
          <p:cNvPr id="120" name="Straight Connector 119"/>
          <p:cNvCxnSpPr/>
          <p:nvPr/>
        </p:nvCxnSpPr>
        <p:spPr>
          <a:xfrm flipH="1">
            <a:off x="1627727" y="4881016"/>
            <a:ext cx="471206" cy="32902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cxnSpLocks noChangeAspect="1"/>
          </p:cNvCxnSpPr>
          <p:nvPr/>
        </p:nvCxnSpPr>
        <p:spPr>
          <a:xfrm flipH="1">
            <a:off x="1503542" y="4880435"/>
            <a:ext cx="590196" cy="54176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a:cxnSpLocks/>
          </p:cNvCxnSpPr>
          <p:nvPr/>
        </p:nvCxnSpPr>
        <p:spPr>
          <a:xfrm flipH="1">
            <a:off x="1623475" y="4877397"/>
            <a:ext cx="468220" cy="281236"/>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cxnSpLocks/>
          </p:cNvCxnSpPr>
          <p:nvPr/>
        </p:nvCxnSpPr>
        <p:spPr>
          <a:xfrm flipH="1">
            <a:off x="1728366" y="4878915"/>
            <a:ext cx="366368" cy="21282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cxnSpLocks/>
          </p:cNvCxnSpPr>
          <p:nvPr/>
        </p:nvCxnSpPr>
        <p:spPr>
          <a:xfrm flipH="1" flipV="1">
            <a:off x="1714179" y="5063382"/>
            <a:ext cx="9873" cy="3447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25" name="Pie 124"/>
          <p:cNvSpPr>
            <a:spLocks noChangeAspect="1"/>
          </p:cNvSpPr>
          <p:nvPr/>
        </p:nvSpPr>
        <p:spPr>
          <a:xfrm flipH="1" flipV="1">
            <a:off x="1691121" y="5030270"/>
            <a:ext cx="51711" cy="52086"/>
          </a:xfrm>
          <a:prstGeom prst="pie">
            <a:avLst>
              <a:gd name="adj1" fmla="val 17783971"/>
              <a:gd name="adj2" fmla="val 4292467"/>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sp>
        <p:nvSpPr>
          <p:cNvPr id="126" name="Oval 125"/>
          <p:cNvSpPr/>
          <p:nvPr/>
        </p:nvSpPr>
        <p:spPr>
          <a:xfrm>
            <a:off x="1556230" y="5505485"/>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27" name="TextBox 126"/>
          <p:cNvSpPr txBox="1"/>
          <p:nvPr/>
        </p:nvSpPr>
        <p:spPr>
          <a:xfrm>
            <a:off x="1049437" y="5431305"/>
            <a:ext cx="287153"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ESPRESSO</a:t>
            </a:r>
          </a:p>
        </p:txBody>
      </p:sp>
      <p:cxnSp>
        <p:nvCxnSpPr>
          <p:cNvPr id="128" name="Straight Connector 127"/>
          <p:cNvCxnSpPr/>
          <p:nvPr/>
        </p:nvCxnSpPr>
        <p:spPr>
          <a:xfrm flipH="1">
            <a:off x="1600371" y="4878915"/>
            <a:ext cx="492845" cy="634142"/>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29" name="Oval 128"/>
          <p:cNvSpPr/>
          <p:nvPr/>
        </p:nvSpPr>
        <p:spPr>
          <a:xfrm rot="16200000">
            <a:off x="1910115" y="4631123"/>
            <a:ext cx="372955" cy="36485"/>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white"/>
              </a:solidFill>
              <a:latin typeface="Calibri"/>
            </a:endParaRPr>
          </a:p>
        </p:txBody>
      </p:sp>
      <p:sp>
        <p:nvSpPr>
          <p:cNvPr id="130" name="Rectangle 129"/>
          <p:cNvSpPr/>
          <p:nvPr/>
        </p:nvSpPr>
        <p:spPr>
          <a:xfrm rot="16200000">
            <a:off x="602591" y="3145236"/>
            <a:ext cx="2988000" cy="41888"/>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white"/>
              </a:solidFill>
              <a:latin typeface="Calibri"/>
            </a:endParaRPr>
          </a:p>
        </p:txBody>
      </p:sp>
      <p:sp>
        <p:nvSpPr>
          <p:cNvPr id="131" name="TextBox 130"/>
          <p:cNvSpPr txBox="1"/>
          <p:nvPr/>
        </p:nvSpPr>
        <p:spPr>
          <a:xfrm>
            <a:off x="2096956" y="4361215"/>
            <a:ext cx="238799"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Sleipnir</a:t>
            </a:r>
          </a:p>
        </p:txBody>
      </p:sp>
      <p:sp>
        <p:nvSpPr>
          <p:cNvPr id="132" name="TextBox 131"/>
          <p:cNvSpPr txBox="1"/>
          <p:nvPr/>
        </p:nvSpPr>
        <p:spPr>
          <a:xfrm>
            <a:off x="2071199" y="1967050"/>
            <a:ext cx="222682"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n-</a:t>
            </a:r>
            <a:r>
              <a:rPr lang="en-US" sz="800" dirty="0" err="1">
                <a:solidFill>
                  <a:prstClr val="black"/>
                </a:solidFill>
                <a:latin typeface="Calibri"/>
              </a:rPr>
              <a:t>nbar</a:t>
            </a:r>
            <a:endParaRPr lang="en-US" sz="800" dirty="0">
              <a:solidFill>
                <a:prstClr val="black"/>
              </a:solidFill>
              <a:latin typeface="Calibri"/>
            </a:endParaRPr>
          </a:p>
        </p:txBody>
      </p:sp>
      <p:cxnSp>
        <p:nvCxnSpPr>
          <p:cNvPr id="133" name="Straight Connector 132"/>
          <p:cNvCxnSpPr/>
          <p:nvPr/>
        </p:nvCxnSpPr>
        <p:spPr>
          <a:xfrm>
            <a:off x="2091983" y="4880727"/>
            <a:ext cx="98451" cy="35036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rot="4438654">
            <a:off x="2099910" y="5331863"/>
            <a:ext cx="247730" cy="30363"/>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35" name="TextBox 134"/>
          <p:cNvSpPr txBox="1"/>
          <p:nvPr/>
        </p:nvSpPr>
        <p:spPr>
          <a:xfrm>
            <a:off x="2079689" y="5422205"/>
            <a:ext cx="251079" cy="103131"/>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GI-SANS</a:t>
            </a:r>
            <a:endParaRPr lang="en-US" sz="800" dirty="0">
              <a:solidFill>
                <a:prstClr val="black"/>
              </a:solidFill>
              <a:latin typeface="Calibri"/>
            </a:endParaRPr>
          </a:p>
        </p:txBody>
      </p:sp>
      <p:cxnSp>
        <p:nvCxnSpPr>
          <p:cNvPr id="136" name="Straight Connector 135"/>
          <p:cNvCxnSpPr/>
          <p:nvPr/>
        </p:nvCxnSpPr>
        <p:spPr>
          <a:xfrm flipH="1" flipV="1">
            <a:off x="1586698" y="3194032"/>
            <a:ext cx="506733" cy="1688141"/>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flipV="1">
            <a:off x="1786496" y="3130329"/>
            <a:ext cx="306935" cy="175184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1553335" y="3151353"/>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39" name="Oval 138"/>
          <p:cNvSpPr/>
          <p:nvPr/>
        </p:nvSpPr>
        <p:spPr>
          <a:xfrm>
            <a:off x="1756028" y="3096336"/>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40" name="TextBox 139"/>
          <p:cNvSpPr txBox="1"/>
          <p:nvPr/>
        </p:nvSpPr>
        <p:spPr>
          <a:xfrm>
            <a:off x="1482348" y="2974247"/>
            <a:ext cx="156675"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W9</a:t>
            </a:r>
          </a:p>
        </p:txBody>
      </p:sp>
      <p:sp>
        <p:nvSpPr>
          <p:cNvPr id="141" name="TextBox 140"/>
          <p:cNvSpPr txBox="1"/>
          <p:nvPr/>
        </p:nvSpPr>
        <p:spPr>
          <a:xfrm>
            <a:off x="1661876" y="2927917"/>
            <a:ext cx="181236"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W10</a:t>
            </a:r>
          </a:p>
        </p:txBody>
      </p:sp>
      <p:cxnSp>
        <p:nvCxnSpPr>
          <p:cNvPr id="142" name="Straight Connector 141"/>
          <p:cNvCxnSpPr>
            <a:cxnSpLocks noChangeAspect="1"/>
          </p:cNvCxnSpPr>
          <p:nvPr/>
        </p:nvCxnSpPr>
        <p:spPr>
          <a:xfrm flipV="1">
            <a:off x="1354957" y="4887342"/>
            <a:ext cx="734029" cy="126000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1315819" y="6130503"/>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44" name="TextBox 143"/>
          <p:cNvSpPr txBox="1"/>
          <p:nvPr/>
        </p:nvSpPr>
        <p:spPr>
          <a:xfrm>
            <a:off x="1183537" y="5953173"/>
            <a:ext cx="13518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S5</a:t>
            </a:r>
          </a:p>
        </p:txBody>
      </p:sp>
      <p:cxnSp>
        <p:nvCxnSpPr>
          <p:cNvPr id="145" name="Straight Connector 144"/>
          <p:cNvCxnSpPr/>
          <p:nvPr/>
        </p:nvCxnSpPr>
        <p:spPr>
          <a:xfrm flipV="1">
            <a:off x="1294241" y="4879278"/>
            <a:ext cx="799189" cy="1638916"/>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1410067" y="4879278"/>
            <a:ext cx="683365" cy="1688141"/>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1551951" y="4879278"/>
            <a:ext cx="538584" cy="1740262"/>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1699627" y="4882173"/>
            <a:ext cx="393803" cy="177211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V="1">
            <a:off x="1834005" y="4882173"/>
            <a:ext cx="256530" cy="184195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1269565" y="6495784"/>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51" name="Oval 150"/>
          <p:cNvSpPr/>
          <p:nvPr/>
        </p:nvSpPr>
        <p:spPr>
          <a:xfrm>
            <a:off x="1382494" y="6547905"/>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52" name="Oval 151"/>
          <p:cNvSpPr/>
          <p:nvPr/>
        </p:nvSpPr>
        <p:spPr>
          <a:xfrm>
            <a:off x="1518588" y="6600026"/>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53" name="Oval 152"/>
          <p:cNvSpPr/>
          <p:nvPr/>
        </p:nvSpPr>
        <p:spPr>
          <a:xfrm>
            <a:off x="1666264" y="6640564"/>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54" name="Oval 153"/>
          <p:cNvSpPr/>
          <p:nvPr/>
        </p:nvSpPr>
        <p:spPr>
          <a:xfrm>
            <a:off x="1808149" y="6672416"/>
            <a:ext cx="51711" cy="51711"/>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55" name="TextBox 154"/>
          <p:cNvSpPr txBox="1"/>
          <p:nvPr/>
        </p:nvSpPr>
        <p:spPr>
          <a:xfrm>
            <a:off x="1198326" y="6485950"/>
            <a:ext cx="13518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S6</a:t>
            </a:r>
          </a:p>
        </p:txBody>
      </p:sp>
      <p:sp>
        <p:nvSpPr>
          <p:cNvPr id="156" name="TextBox 155"/>
          <p:cNvSpPr txBox="1"/>
          <p:nvPr/>
        </p:nvSpPr>
        <p:spPr>
          <a:xfrm>
            <a:off x="1302568" y="6539188"/>
            <a:ext cx="13518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S7</a:t>
            </a:r>
          </a:p>
        </p:txBody>
      </p:sp>
      <p:sp>
        <p:nvSpPr>
          <p:cNvPr id="157" name="TextBox 156"/>
          <p:cNvSpPr txBox="1"/>
          <p:nvPr/>
        </p:nvSpPr>
        <p:spPr>
          <a:xfrm>
            <a:off x="1455096" y="6597101"/>
            <a:ext cx="13518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S8</a:t>
            </a:r>
          </a:p>
        </p:txBody>
      </p:sp>
      <p:sp>
        <p:nvSpPr>
          <p:cNvPr id="158" name="TextBox 157"/>
          <p:cNvSpPr txBox="1"/>
          <p:nvPr/>
        </p:nvSpPr>
        <p:spPr>
          <a:xfrm>
            <a:off x="1591190" y="6634744"/>
            <a:ext cx="135184"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S9</a:t>
            </a:r>
          </a:p>
        </p:txBody>
      </p:sp>
      <p:sp>
        <p:nvSpPr>
          <p:cNvPr id="159" name="TextBox 158"/>
          <p:cNvSpPr txBox="1"/>
          <p:nvPr/>
        </p:nvSpPr>
        <p:spPr>
          <a:xfrm>
            <a:off x="1826674" y="6602917"/>
            <a:ext cx="159745" cy="103131"/>
          </a:xfrm>
          <a:prstGeom prst="rect">
            <a:avLst/>
          </a:prstGeom>
          <a:noFill/>
        </p:spPr>
        <p:txBody>
          <a:bodyPr wrap="none" lIns="91385" tIns="45695" rIns="91385" bIns="45695" rtlCol="0">
            <a:spAutoFit/>
          </a:bodyPr>
          <a:lstStyle/>
          <a:p>
            <a:pPr defTabSz="456925"/>
            <a:r>
              <a:rPr lang="en-US" sz="800" dirty="0">
                <a:solidFill>
                  <a:prstClr val="black"/>
                </a:solidFill>
                <a:latin typeface="Calibri"/>
              </a:rPr>
              <a:t>S10</a:t>
            </a:r>
          </a:p>
        </p:txBody>
      </p:sp>
      <p:cxnSp>
        <p:nvCxnSpPr>
          <p:cNvPr id="161" name="Straight Connector 160"/>
          <p:cNvCxnSpPr>
            <a:cxnSpLocks/>
          </p:cNvCxnSpPr>
          <p:nvPr/>
        </p:nvCxnSpPr>
        <p:spPr>
          <a:xfrm flipH="1">
            <a:off x="1539559" y="4584810"/>
            <a:ext cx="9873" cy="190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62" name="Oval 161"/>
          <p:cNvSpPr>
            <a:spLocks noChangeAspect="1"/>
          </p:cNvSpPr>
          <p:nvPr/>
        </p:nvSpPr>
        <p:spPr>
          <a:xfrm flipV="1">
            <a:off x="1539821" y="4552344"/>
            <a:ext cx="34474" cy="3447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63" name="Pie 162"/>
          <p:cNvSpPr>
            <a:spLocks noChangeAspect="1"/>
          </p:cNvSpPr>
          <p:nvPr/>
        </p:nvSpPr>
        <p:spPr>
          <a:xfrm flipH="1">
            <a:off x="1518020" y="4580333"/>
            <a:ext cx="51711" cy="52086"/>
          </a:xfrm>
          <a:prstGeom prst="pie">
            <a:avLst>
              <a:gd name="adj1" fmla="val 17783971"/>
              <a:gd name="adj2" fmla="val 4292467"/>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cxnSp>
        <p:nvCxnSpPr>
          <p:cNvPr id="164" name="Straight Connector 163"/>
          <p:cNvCxnSpPr>
            <a:cxnSpLocks noChangeAspect="1"/>
          </p:cNvCxnSpPr>
          <p:nvPr/>
        </p:nvCxnSpPr>
        <p:spPr>
          <a:xfrm flipH="1" flipV="1">
            <a:off x="1558152" y="4573131"/>
            <a:ext cx="495771" cy="28800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a:cxnSpLocks/>
          </p:cNvCxnSpPr>
          <p:nvPr/>
        </p:nvCxnSpPr>
        <p:spPr>
          <a:xfrm flipH="1">
            <a:off x="1667254" y="4642363"/>
            <a:ext cx="9873" cy="34474"/>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66" name="Pie 165"/>
          <p:cNvSpPr>
            <a:spLocks noChangeAspect="1"/>
          </p:cNvSpPr>
          <p:nvPr/>
        </p:nvSpPr>
        <p:spPr>
          <a:xfrm flipH="1">
            <a:off x="1644196" y="4657863"/>
            <a:ext cx="51711" cy="52086"/>
          </a:xfrm>
          <a:prstGeom prst="pie">
            <a:avLst>
              <a:gd name="adj1" fmla="val 17783971"/>
              <a:gd name="adj2" fmla="val 4292467"/>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cxnSp>
        <p:nvCxnSpPr>
          <p:cNvPr id="63" name="Straight Connector 62"/>
          <p:cNvCxnSpPr>
            <a:endCxn id="103" idx="5"/>
          </p:cNvCxnSpPr>
          <p:nvPr/>
        </p:nvCxnSpPr>
        <p:spPr>
          <a:xfrm flipH="1" flipV="1">
            <a:off x="587673" y="3971262"/>
            <a:ext cx="1504022" cy="91728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983165" y="4567003"/>
            <a:ext cx="740797" cy="215393"/>
          </a:xfrm>
          <a:prstGeom prst="rect">
            <a:avLst/>
          </a:prstGeom>
          <a:noFill/>
        </p:spPr>
        <p:txBody>
          <a:bodyPr wrap="none" lIns="91385" tIns="45695" rIns="91385" bIns="45695" rtlCol="0">
            <a:spAutoFit/>
          </a:bodyPr>
          <a:lstStyle/>
          <a:p>
            <a:pPr defTabSz="456925"/>
            <a:r>
              <a:rPr lang="en-US" sz="800" dirty="0" smtClean="0">
                <a:solidFill>
                  <a:prstClr val="black"/>
                </a:solidFill>
                <a:latin typeface="Calibri"/>
              </a:rPr>
              <a:t>Mono-farm 2</a:t>
            </a:r>
            <a:endParaRPr lang="en-US" sz="800" dirty="0">
              <a:solidFill>
                <a:prstClr val="black"/>
              </a:solidFill>
              <a:latin typeface="Calibri"/>
            </a:endParaRPr>
          </a:p>
        </p:txBody>
      </p:sp>
      <p:sp>
        <p:nvSpPr>
          <p:cNvPr id="167" name="Content Placeholder 2"/>
          <p:cNvSpPr>
            <a:spLocks noGrp="1"/>
          </p:cNvSpPr>
          <p:nvPr>
            <p:ph idx="1"/>
          </p:nvPr>
        </p:nvSpPr>
        <p:spPr>
          <a:xfrm>
            <a:off x="3335614" y="1967051"/>
            <a:ext cx="5789380" cy="1110328"/>
          </a:xfrm>
          <a:solidFill>
            <a:srgbClr val="FFFFFF">
              <a:alpha val="69804"/>
            </a:srgbClr>
          </a:solidFill>
        </p:spPr>
        <p:txBody>
          <a:bodyPr>
            <a:normAutofit fontScale="77500" lnSpcReduction="20000"/>
          </a:bodyPr>
          <a:lstStyle/>
          <a:p>
            <a:r>
              <a:rPr lang="en-US" dirty="0" smtClean="0"/>
              <a:t>Primary upgrade path: more instruments</a:t>
            </a:r>
          </a:p>
          <a:p>
            <a:r>
              <a:rPr lang="en-US" dirty="0"/>
              <a:t>42 </a:t>
            </a:r>
            <a:r>
              <a:rPr lang="en-US" dirty="0" smtClean="0"/>
              <a:t>beamports with </a:t>
            </a:r>
            <a:r>
              <a:rPr lang="en-US" dirty="0"/>
              <a:t>~6</a:t>
            </a:r>
            <a:r>
              <a:rPr lang="it-IT" dirty="0"/>
              <a:t>°</a:t>
            </a:r>
            <a:r>
              <a:rPr lang="en-US" dirty="0"/>
              <a:t> </a:t>
            </a:r>
            <a:r>
              <a:rPr lang="en-US" dirty="0" smtClean="0"/>
              <a:t>separation</a:t>
            </a:r>
          </a:p>
          <a:p>
            <a:r>
              <a:rPr lang="en-US" dirty="0"/>
              <a:t>U</a:t>
            </a:r>
            <a:r>
              <a:rPr lang="en-US" dirty="0" smtClean="0"/>
              <a:t>pgrade areas </a:t>
            </a:r>
          </a:p>
        </p:txBody>
      </p:sp>
      <p:cxnSp>
        <p:nvCxnSpPr>
          <p:cNvPr id="168" name="Straight Connector 167"/>
          <p:cNvCxnSpPr>
            <a:cxnSpLocks noChangeAspect="1"/>
          </p:cNvCxnSpPr>
          <p:nvPr/>
        </p:nvCxnSpPr>
        <p:spPr>
          <a:xfrm>
            <a:off x="2094581" y="4883215"/>
            <a:ext cx="324000" cy="192353"/>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flipH="1">
            <a:off x="2416098" y="5007923"/>
            <a:ext cx="56275" cy="80075"/>
            <a:chOff x="2397048" y="4887273"/>
            <a:chExt cx="56275" cy="80075"/>
          </a:xfrm>
        </p:grpSpPr>
        <p:cxnSp>
          <p:nvCxnSpPr>
            <p:cNvPr id="169" name="Straight Connector 168"/>
            <p:cNvCxnSpPr>
              <a:cxnSpLocks/>
            </p:cNvCxnSpPr>
            <p:nvPr/>
          </p:nvCxnSpPr>
          <p:spPr>
            <a:xfrm flipH="1" flipV="1">
              <a:off x="2418587" y="4915824"/>
              <a:ext cx="9873" cy="190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70" name="Oval 169"/>
            <p:cNvSpPr>
              <a:spLocks noChangeAspect="1"/>
            </p:cNvSpPr>
            <p:nvPr/>
          </p:nvSpPr>
          <p:spPr>
            <a:xfrm>
              <a:off x="2418849" y="4932874"/>
              <a:ext cx="34474" cy="34474"/>
            </a:xfrm>
            <a:prstGeom prst="ellipse">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dirty="0">
                <a:solidFill>
                  <a:prstClr val="white"/>
                </a:solidFill>
                <a:latin typeface="Calibri"/>
              </a:endParaRPr>
            </a:p>
          </p:txBody>
        </p:sp>
        <p:sp>
          <p:nvSpPr>
            <p:cNvPr id="171" name="Pie 170"/>
            <p:cNvSpPr>
              <a:spLocks noChangeAspect="1"/>
            </p:cNvSpPr>
            <p:nvPr/>
          </p:nvSpPr>
          <p:spPr>
            <a:xfrm flipH="1" flipV="1">
              <a:off x="2397048" y="4887273"/>
              <a:ext cx="51711" cy="52086"/>
            </a:xfrm>
            <a:prstGeom prst="pie">
              <a:avLst>
                <a:gd name="adj1" fmla="val 17783971"/>
                <a:gd name="adj2" fmla="val 4292467"/>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rtlCol="0" anchor="ctr"/>
            <a:lstStyle/>
            <a:p>
              <a:pPr algn="ctr" defTabSz="456925"/>
              <a:endParaRPr lang="en-US" sz="800">
                <a:solidFill>
                  <a:prstClr val="black"/>
                </a:solidFill>
                <a:latin typeface="Calibri"/>
              </a:endParaRPr>
            </a:p>
          </p:txBody>
        </p:sp>
      </p:grpSp>
    </p:spTree>
    <p:extLst>
      <p:ext uri="{BB962C8B-B14F-4D97-AF65-F5344CB8AC3E}">
        <p14:creationId xmlns:p14="http://schemas.microsoft.com/office/powerpoint/2010/main" val="1749220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Advantages</a:t>
            </a:r>
            <a:endParaRPr lang="en-US" dirty="0"/>
          </a:p>
        </p:txBody>
      </p:sp>
      <p:sp>
        <p:nvSpPr>
          <p:cNvPr id="3" name="Content Placeholder 2"/>
          <p:cNvSpPr>
            <a:spLocks noGrp="1"/>
          </p:cNvSpPr>
          <p:nvPr>
            <p:ph idx="1"/>
          </p:nvPr>
        </p:nvSpPr>
        <p:spPr>
          <a:xfrm>
            <a:off x="457200" y="1600204"/>
            <a:ext cx="8229600" cy="4562057"/>
          </a:xfrm>
        </p:spPr>
        <p:txBody>
          <a:bodyPr>
            <a:normAutofit fontScale="85000" lnSpcReduction="20000"/>
          </a:bodyPr>
          <a:lstStyle/>
          <a:p>
            <a:r>
              <a:rPr lang="en-US" dirty="0" smtClean="0"/>
              <a:t>Rapid data collection = short counting times</a:t>
            </a:r>
          </a:p>
          <a:p>
            <a:pPr lvl="1"/>
            <a:r>
              <a:rPr lang="en-US" dirty="0" smtClean="0"/>
              <a:t>enables kinetics &amp; high-throughput studies</a:t>
            </a:r>
          </a:p>
          <a:p>
            <a:r>
              <a:rPr lang="en-US" dirty="0" smtClean="0"/>
              <a:t>Can choose to sacrifice flux for other opportunities</a:t>
            </a:r>
          </a:p>
          <a:p>
            <a:pPr lvl="1"/>
            <a:r>
              <a:rPr lang="en-US" dirty="0" smtClean="0"/>
              <a:t>high resolution, </a:t>
            </a:r>
            <a:r>
              <a:rPr lang="en-US" dirty="0" err="1" smtClean="0"/>
              <a:t>polarisation</a:t>
            </a:r>
            <a:r>
              <a:rPr lang="en-US" dirty="0" smtClean="0"/>
              <a:t> analysis, </a:t>
            </a:r>
            <a:r>
              <a:rPr lang="is-IS" dirty="0" smtClean="0"/>
              <a:t>…</a:t>
            </a:r>
            <a:endParaRPr lang="en-US" dirty="0" smtClean="0"/>
          </a:p>
          <a:p>
            <a:r>
              <a:rPr lang="en-US" dirty="0" smtClean="0"/>
              <a:t>Broad dynamic range in Q and E</a:t>
            </a:r>
          </a:p>
          <a:p>
            <a:pPr lvl="1"/>
            <a:r>
              <a:rPr lang="en-US" dirty="0" smtClean="0"/>
              <a:t>hierarchical structures</a:t>
            </a:r>
          </a:p>
          <a:p>
            <a:pPr lvl="1"/>
            <a:r>
              <a:rPr lang="en-US" dirty="0" smtClean="0"/>
              <a:t>survey measurements</a:t>
            </a:r>
          </a:p>
          <a:p>
            <a:r>
              <a:rPr lang="en-US" dirty="0" smtClean="0"/>
              <a:t>Small beam spots</a:t>
            </a:r>
          </a:p>
          <a:p>
            <a:pPr lvl="1"/>
            <a:r>
              <a:rPr lang="en-US" dirty="0" smtClean="0"/>
              <a:t>scanning, biological and complex samples</a:t>
            </a:r>
          </a:p>
          <a:p>
            <a:r>
              <a:rPr lang="en-US" dirty="0" smtClean="0"/>
              <a:t>Inherently flexible instruments</a:t>
            </a:r>
          </a:p>
          <a:p>
            <a:pPr lvl="1"/>
            <a:r>
              <a:rPr lang="en-US" dirty="0" smtClean="0"/>
              <a:t>adapt resolution to experimental needs</a:t>
            </a:r>
          </a:p>
          <a:p>
            <a:r>
              <a:rPr lang="en-US" dirty="0" smtClean="0"/>
              <a:t>Integrated flexible sample environment</a:t>
            </a:r>
          </a:p>
          <a:p>
            <a:pPr lvl="1"/>
            <a:r>
              <a:rPr lang="en-US" dirty="0" smtClean="0"/>
              <a:t>non-equilibrium studies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27</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861162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 y="1446252"/>
            <a:ext cx="9153937" cy="5424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5" name="Rectangle 7"/>
          <p:cNvSpPr>
            <a:spLocks/>
          </p:cNvSpPr>
          <p:nvPr/>
        </p:nvSpPr>
        <p:spPr bwMode="auto">
          <a:xfrm>
            <a:off x="6029727" y="1541222"/>
            <a:ext cx="2931700" cy="516551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endParaRPr lang="en-US" sz="1000" dirty="0">
              <a:solidFill>
                <a:srgbClr val="FFFFFF"/>
              </a:solidFill>
              <a:ea typeface="ＭＳ Ｐゴシック" charset="0"/>
              <a:cs typeface="Helvetica" charset="0"/>
              <a:sym typeface="Helvetica" charset="0"/>
            </a:endParaRP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a:solidFill>
                  <a:srgbClr val="FFFFFF"/>
                </a:solidFill>
                <a:ea typeface="ＭＳ Ｐゴシック" charset="0"/>
                <a:cs typeface="Helvetica" charset="0"/>
                <a:sym typeface="Helvetica" charset="0"/>
              </a:rPr>
              <a:t>National Centre for Nuclear Research, Poland</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a:solidFill>
                  <a:srgbClr val="FFFFFF"/>
                </a:solidFill>
                <a:ea typeface="ＭＳ Ｐゴシック" charset="0"/>
                <a:cs typeface="Helvetica" charset="0"/>
                <a:sym typeface="Helvetica" charset="0"/>
              </a:rPr>
              <a:t>Oslo University</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a:solidFill>
                  <a:srgbClr val="FFFFFF"/>
                </a:solidFill>
                <a:ea typeface="ＭＳ Ｐゴシック" charset="0"/>
                <a:cs typeface="Helvetica" charset="0"/>
                <a:sym typeface="Helvetica" charset="0"/>
              </a:rPr>
              <a:t>Rostock University</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a:solidFill>
                  <a:srgbClr val="FFFFFF"/>
                </a:solidFill>
                <a:ea typeface="ＭＳ Ｐゴシック" charset="0"/>
                <a:cs typeface="Helvetica" charset="0"/>
                <a:sym typeface="Helvetica" charset="0"/>
              </a:rPr>
              <a:t>Spallation Neutron Source, Oak Ridge</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a:solidFill>
                  <a:srgbClr val="FFFFFF"/>
                </a:solidFill>
                <a:ea typeface="ＭＳ Ｐゴシック" charset="0"/>
                <a:cs typeface="Helvetica" charset="0"/>
                <a:sym typeface="Helvetica" charset="0"/>
              </a:rPr>
              <a:t>Stockholm University</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000" dirty="0" err="1">
                <a:solidFill>
                  <a:srgbClr val="FFFFFF"/>
                </a:solidFill>
                <a:ea typeface="ＭＳ Ｐゴシック" charset="0"/>
                <a:cs typeface="Helvetica" charset="0"/>
                <a:sym typeface="Helvetica" charset="0"/>
              </a:rPr>
              <a:t>Techical</a:t>
            </a:r>
            <a:r>
              <a:rPr lang="en-US" sz="1000" dirty="0">
                <a:solidFill>
                  <a:srgbClr val="FFFFFF"/>
                </a:solidFill>
                <a:ea typeface="ＭＳ Ｐゴシック" charset="0"/>
                <a:cs typeface="Helvetica" charset="0"/>
                <a:sym typeface="Helvetica" charset="0"/>
              </a:rPr>
              <a:t> University of Darmstadt</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Nuclear Physics Institute Of The </a:t>
            </a:r>
            <a:r>
              <a:rPr lang="en-US" sz="1000" dirty="0" smtClean="0">
                <a:solidFill>
                  <a:srgbClr val="FFFFFF"/>
                </a:solidFill>
                <a:ea typeface="ＭＳ Ｐゴシック" charset="0"/>
                <a:cs typeface="Arial" charset="0"/>
                <a:sym typeface="Arial" charset="0"/>
              </a:rPr>
              <a:t>ASCR</a:t>
            </a:r>
            <a:r>
              <a:rPr lang="en-US" sz="1000" dirty="0">
                <a:solidFill>
                  <a:srgbClr val="FFFFFF"/>
                </a:solidFill>
                <a:ea typeface="ＭＳ Ｐゴシック" charset="0"/>
                <a:cs typeface="Arial" charset="0"/>
                <a:sym typeface="Arial" charset="0"/>
              </a:rPr>
              <a:t> </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Czech Technical University, Prague</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Aarhus University</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University Of Copenhagen</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University Of Southern </a:t>
            </a:r>
            <a:r>
              <a:rPr lang="en-US" sz="1000" dirty="0" err="1">
                <a:solidFill>
                  <a:srgbClr val="FFFFFF"/>
                </a:solidFill>
                <a:ea typeface="ＭＳ Ｐゴシック" charset="0"/>
                <a:cs typeface="Arial" charset="0"/>
                <a:sym typeface="Arial" charset="0"/>
              </a:rPr>
              <a:t>Danmark</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Technical University Of </a:t>
            </a:r>
            <a:r>
              <a:rPr lang="en-US" sz="1000" dirty="0" err="1">
                <a:solidFill>
                  <a:srgbClr val="FFFFFF"/>
                </a:solidFill>
                <a:ea typeface="ＭＳ Ｐゴシック" charset="0"/>
                <a:cs typeface="Arial" charset="0"/>
                <a:sym typeface="Arial" charset="0"/>
              </a:rPr>
              <a:t>Danmark</a:t>
            </a:r>
            <a:r>
              <a:rPr lang="en-US" sz="1000" dirty="0">
                <a:solidFill>
                  <a:srgbClr val="FFFFFF"/>
                </a:solidFill>
                <a:ea typeface="ＭＳ Ｐゴシック" charset="0"/>
                <a:cs typeface="Arial" charset="0"/>
                <a:sym typeface="Arial" charset="0"/>
              </a:rPr>
              <a:t> - </a:t>
            </a:r>
            <a:r>
              <a:rPr lang="en-US" sz="1000" dirty="0" smtClean="0">
                <a:solidFill>
                  <a:srgbClr val="FFFFFF"/>
                </a:solidFill>
                <a:ea typeface="ＭＳ Ｐゴシック" charset="0"/>
                <a:cs typeface="Arial" charset="0"/>
                <a:sym typeface="Arial" charset="0"/>
              </a:rPr>
              <a:t>DTU</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Institut</a:t>
            </a:r>
            <a:r>
              <a:rPr lang="en-US" sz="1000" dirty="0">
                <a:solidFill>
                  <a:srgbClr val="FFFFFF"/>
                </a:solidFill>
                <a:ea typeface="ＭＳ Ｐゴシック" charset="0"/>
                <a:cs typeface="Arial" charset="0"/>
                <a:sym typeface="Arial" charset="0"/>
              </a:rPr>
              <a:t> Laue-</a:t>
            </a:r>
            <a:r>
              <a:rPr lang="en-US" sz="1000" dirty="0" err="1">
                <a:solidFill>
                  <a:srgbClr val="FFFFFF"/>
                </a:solidFill>
                <a:ea typeface="ＭＳ Ｐゴシック" charset="0"/>
                <a:cs typeface="Arial" charset="0"/>
                <a:sym typeface="Arial" charset="0"/>
              </a:rPr>
              <a:t>Langevin</a:t>
            </a:r>
            <a:r>
              <a:rPr lang="en-US" sz="1000" dirty="0">
                <a:solidFill>
                  <a:srgbClr val="FFFFFF"/>
                </a:solidFill>
                <a:ea typeface="ＭＳ Ｐゴシック" charset="0"/>
                <a:cs typeface="Arial" charset="0"/>
                <a:sym typeface="Arial" charset="0"/>
              </a:rPr>
              <a:t> - </a:t>
            </a:r>
            <a:r>
              <a:rPr lang="en-US" sz="1000" dirty="0" smtClean="0">
                <a:solidFill>
                  <a:srgbClr val="FFFFFF"/>
                </a:solidFill>
                <a:ea typeface="ＭＳ Ｐゴシック" charset="0"/>
                <a:cs typeface="Arial" charset="0"/>
                <a:sym typeface="Arial" charset="0"/>
              </a:rPr>
              <a:t>ILL</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smtClean="0">
                <a:solidFill>
                  <a:srgbClr val="FFFFFF"/>
                </a:solidFill>
                <a:ea typeface="ＭＳ Ｐゴシック" charset="0"/>
                <a:cs typeface="Arial" charset="0"/>
                <a:sym typeface="Arial" charset="0"/>
              </a:rPr>
              <a:t>LLB</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Laboratoire</a:t>
            </a:r>
            <a:r>
              <a:rPr lang="en-US" sz="1000" dirty="0">
                <a:solidFill>
                  <a:srgbClr val="FFFFFF"/>
                </a:solidFill>
                <a:ea typeface="ＭＳ Ｐゴシック" charset="0"/>
                <a:cs typeface="Arial" charset="0"/>
                <a:sym typeface="Arial" charset="0"/>
              </a:rPr>
              <a:t> Léon </a:t>
            </a:r>
            <a:r>
              <a:rPr lang="en-US" sz="1000" dirty="0" err="1">
                <a:solidFill>
                  <a:srgbClr val="FFFFFF"/>
                </a:solidFill>
                <a:ea typeface="ＭＳ Ｐゴシック" charset="0"/>
                <a:cs typeface="Arial" charset="0"/>
                <a:sym typeface="Arial" charset="0"/>
              </a:rPr>
              <a:t>Brillouin</a:t>
            </a:r>
            <a:r>
              <a:rPr lang="en-US" sz="1000" dirty="0">
                <a:solidFill>
                  <a:srgbClr val="FFFFFF"/>
                </a:solidFill>
                <a:ea typeface="ＭＳ Ｐゴシック" charset="0"/>
                <a:cs typeface="Arial" charset="0"/>
                <a:sym typeface="Arial" charset="0"/>
              </a:rPr>
              <a:t>)</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Helmholtz-</a:t>
            </a:r>
            <a:r>
              <a:rPr lang="en-US" sz="1000" dirty="0" err="1">
                <a:solidFill>
                  <a:srgbClr val="FFFFFF"/>
                </a:solidFill>
                <a:ea typeface="ＭＳ Ｐゴシック" charset="0"/>
                <a:cs typeface="Arial" charset="0"/>
                <a:sym typeface="Arial" charset="0"/>
              </a:rPr>
              <a:t>Zentrum</a:t>
            </a:r>
            <a:r>
              <a:rPr lang="en-US" sz="1000" dirty="0">
                <a:solidFill>
                  <a:srgbClr val="FFFFFF"/>
                </a:solidFill>
                <a:ea typeface="ＭＳ Ｐゴシック" charset="0"/>
                <a:cs typeface="Arial" charset="0"/>
                <a:sym typeface="Arial" charset="0"/>
              </a:rPr>
              <a:t>, Berlin</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Helmholtz-</a:t>
            </a:r>
            <a:r>
              <a:rPr lang="en-US" sz="1000" dirty="0" err="1">
                <a:solidFill>
                  <a:srgbClr val="FFFFFF"/>
                </a:solidFill>
                <a:ea typeface="ＭＳ Ｐゴシック" charset="0"/>
                <a:cs typeface="Arial" charset="0"/>
                <a:sym typeface="Arial" charset="0"/>
              </a:rPr>
              <a:t>Zentrum</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Geesthacht</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Technical University, Munich</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Forschungszentrum</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Jülich</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Elettra-Sincrotrone</a:t>
            </a:r>
            <a:r>
              <a:rPr lang="en-US" sz="1000" dirty="0">
                <a:solidFill>
                  <a:srgbClr val="FFFFFF"/>
                </a:solidFill>
                <a:ea typeface="ＭＳ Ｐゴシック" charset="0"/>
                <a:cs typeface="Arial" charset="0"/>
                <a:sym typeface="Arial" charset="0"/>
              </a:rPr>
              <a:t> Trieste</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Università</a:t>
            </a:r>
            <a:r>
              <a:rPr lang="en-US" sz="1000" dirty="0">
                <a:solidFill>
                  <a:srgbClr val="FFFFFF"/>
                </a:solidFill>
                <a:ea typeface="ＭＳ Ｐゴシック" charset="0"/>
                <a:cs typeface="Arial" charset="0"/>
                <a:sym typeface="Arial" charset="0"/>
              </a:rPr>
              <a:t> Di Perugia</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Consiglio</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Nazionale</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Delle</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Ricerche</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Delft University Of Technology</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Institute For Energy Technology, </a:t>
            </a:r>
            <a:r>
              <a:rPr lang="en-US" sz="1000" dirty="0" smtClean="0">
                <a:solidFill>
                  <a:srgbClr val="FFFFFF"/>
                </a:solidFill>
                <a:ea typeface="ＭＳ Ｐゴシック" charset="0"/>
                <a:cs typeface="Arial" charset="0"/>
                <a:sym typeface="Arial" charset="0"/>
              </a:rPr>
              <a:t>IFE</a:t>
            </a:r>
            <a:endParaRPr lang="en-US" sz="1000" dirty="0">
              <a:solidFill>
                <a:srgbClr val="FFFFFF"/>
              </a:solidFill>
              <a:ea typeface="ＭＳ Ｐゴシック" charset="0"/>
              <a:cs typeface="Arial" charset="0"/>
              <a:sym typeface="Arial" charset="0"/>
            </a:endParaRP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Linköping University</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Mid Sweden University</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err="1">
                <a:solidFill>
                  <a:srgbClr val="FFFFFF"/>
                </a:solidFill>
                <a:ea typeface="ＭＳ Ｐゴシック" charset="0"/>
                <a:cs typeface="Arial" charset="0"/>
                <a:sym typeface="Arial" charset="0"/>
              </a:rPr>
              <a:t>Epfl</a:t>
            </a:r>
            <a:r>
              <a:rPr lang="en-US" sz="1000" dirty="0">
                <a:solidFill>
                  <a:srgbClr val="FFFFFF"/>
                </a:solidFill>
                <a:ea typeface="ＭＳ Ｐゴシック" charset="0"/>
                <a:cs typeface="Arial" charset="0"/>
                <a:sym typeface="Arial" charset="0"/>
              </a:rPr>
              <a:t> | </a:t>
            </a:r>
            <a:r>
              <a:rPr lang="en-US" sz="1000" dirty="0" err="1">
                <a:solidFill>
                  <a:srgbClr val="FFFFFF"/>
                </a:solidFill>
                <a:ea typeface="ＭＳ Ｐゴシック" charset="0"/>
                <a:cs typeface="Arial" charset="0"/>
                <a:sym typeface="Arial" charset="0"/>
              </a:rPr>
              <a:t>École</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Polytechnique</a:t>
            </a:r>
            <a:r>
              <a:rPr lang="en-US" sz="1000" dirty="0">
                <a:solidFill>
                  <a:srgbClr val="FFFFFF"/>
                </a:solidFill>
                <a:ea typeface="ＭＳ Ｐゴシック" charset="0"/>
                <a:cs typeface="Arial" charset="0"/>
                <a:sym typeface="Arial" charset="0"/>
              </a:rPr>
              <a:t> </a:t>
            </a:r>
            <a:r>
              <a:rPr lang="en-US" sz="1000" dirty="0" err="1">
                <a:solidFill>
                  <a:srgbClr val="FFFFFF"/>
                </a:solidFill>
                <a:ea typeface="ＭＳ Ｐゴシック" charset="0"/>
                <a:cs typeface="Arial" charset="0"/>
                <a:sym typeface="Arial" charset="0"/>
              </a:rPr>
              <a:t>Fédérale</a:t>
            </a:r>
            <a:r>
              <a:rPr lang="en-US" sz="1000" dirty="0">
                <a:solidFill>
                  <a:srgbClr val="FFFFFF"/>
                </a:solidFill>
                <a:ea typeface="ＭＳ Ｐゴシック" charset="0"/>
                <a:cs typeface="Arial" charset="0"/>
                <a:sym typeface="Arial" charset="0"/>
              </a:rPr>
              <a:t> De Lausanne</a:t>
            </a:r>
          </a:p>
          <a:p>
            <a:pPr algn="r">
              <a:lnSpc>
                <a:spcPct val="120000"/>
              </a:lnSpc>
              <a:tabLst>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 pos="2400332" algn="l"/>
                <a:tab pos="2667036" algn="l"/>
                <a:tab pos="2933739" algn="l"/>
                <a:tab pos="3200443" algn="l"/>
                <a:tab pos="266704" algn="l"/>
                <a:tab pos="533407" algn="l"/>
                <a:tab pos="800111" algn="l"/>
                <a:tab pos="1066814" algn="l"/>
                <a:tab pos="1333518" algn="l"/>
                <a:tab pos="1600221" algn="l"/>
                <a:tab pos="1866925" algn="l"/>
                <a:tab pos="2133628" algn="l"/>
              </a:tabLst>
            </a:pPr>
            <a:r>
              <a:rPr lang="en-US" sz="1000" dirty="0">
                <a:solidFill>
                  <a:srgbClr val="FFFFFF"/>
                </a:solidFill>
                <a:ea typeface="ＭＳ Ｐゴシック" charset="0"/>
                <a:cs typeface="Arial" charset="0"/>
                <a:sym typeface="Arial" charset="0"/>
              </a:rPr>
              <a:t>Paul </a:t>
            </a:r>
            <a:r>
              <a:rPr lang="en-US" sz="1000" dirty="0" err="1">
                <a:solidFill>
                  <a:srgbClr val="FFFFFF"/>
                </a:solidFill>
                <a:ea typeface="ＭＳ Ｐゴシック" charset="0"/>
                <a:cs typeface="Arial" charset="0"/>
                <a:sym typeface="Arial" charset="0"/>
              </a:rPr>
              <a:t>Scherrer</a:t>
            </a:r>
            <a:r>
              <a:rPr lang="en-US" sz="1000" dirty="0">
                <a:solidFill>
                  <a:srgbClr val="FFFFFF"/>
                </a:solidFill>
                <a:ea typeface="ＭＳ Ｐゴシック" charset="0"/>
                <a:cs typeface="Arial" charset="0"/>
                <a:sym typeface="Arial" charset="0"/>
              </a:rPr>
              <a:t> Institute, </a:t>
            </a:r>
            <a:r>
              <a:rPr lang="en-US" sz="1000" dirty="0" smtClean="0">
                <a:solidFill>
                  <a:srgbClr val="FFFFFF"/>
                </a:solidFill>
                <a:ea typeface="ＭＳ Ｐゴシック" charset="0"/>
                <a:cs typeface="Arial" charset="0"/>
                <a:sym typeface="Arial" charset="0"/>
              </a:rPr>
              <a:t>PSI</a:t>
            </a:r>
            <a:endParaRPr lang="en-US" sz="900" dirty="0">
              <a:solidFill>
                <a:srgbClr val="FFFFFF"/>
              </a:solidFill>
              <a:ea typeface="ＭＳ Ｐゴシック" charset="0"/>
              <a:cs typeface="Times New Roman" charset="0"/>
              <a:sym typeface="Times New Roman" charset="0"/>
            </a:endParaRPr>
          </a:p>
        </p:txBody>
      </p:sp>
      <p:sp>
        <p:nvSpPr>
          <p:cNvPr id="6" name="Rectangle 8"/>
          <p:cNvSpPr>
            <a:spLocks/>
          </p:cNvSpPr>
          <p:nvPr/>
        </p:nvSpPr>
        <p:spPr bwMode="auto">
          <a:xfrm>
            <a:off x="221698" y="3140362"/>
            <a:ext cx="4208021" cy="358156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Aarhus University</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CEA </a:t>
            </a:r>
            <a:r>
              <a:rPr lang="en-US" sz="1200" dirty="0" err="1">
                <a:solidFill>
                  <a:srgbClr val="FFFFFF"/>
                </a:solidFill>
                <a:ea typeface="ＭＳ Ｐゴシック" charset="0"/>
                <a:cs typeface="Helvetica" charset="0"/>
                <a:sym typeface="Helvetica" charset="0"/>
              </a:rPr>
              <a:t>Saclay</a:t>
            </a:r>
            <a:r>
              <a:rPr lang="en-US" sz="1200" dirty="0">
                <a:solidFill>
                  <a:srgbClr val="FFFFFF"/>
                </a:solidFill>
                <a:ea typeface="ＭＳ Ｐゴシック" charset="0"/>
                <a:cs typeface="Helvetica" charset="0"/>
                <a:sym typeface="Helvetica" charset="0"/>
              </a:rPr>
              <a:t>, Paris</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CNRS </a:t>
            </a:r>
            <a:r>
              <a:rPr lang="en-US" sz="1200" dirty="0" err="1">
                <a:solidFill>
                  <a:srgbClr val="FFFFFF"/>
                </a:solidFill>
                <a:ea typeface="ＭＳ Ｐゴシック" charset="0"/>
                <a:cs typeface="Helvetica" charset="0"/>
                <a:sym typeface="Helvetica" charset="0"/>
              </a:rPr>
              <a:t>Orsay</a:t>
            </a:r>
            <a:r>
              <a:rPr lang="en-US" sz="1200" dirty="0">
                <a:solidFill>
                  <a:srgbClr val="FFFFFF"/>
                </a:solidFill>
                <a:ea typeface="ＭＳ Ｐゴシック" charset="0"/>
                <a:cs typeface="Helvetica" charset="0"/>
                <a:sym typeface="Helvetica" charset="0"/>
              </a:rPr>
              <a:t>, Paris</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ESS Bilbao</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INFN, Catania</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Lund University</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Uppsala University</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Accelerator Science and Technology Centre, </a:t>
            </a:r>
            <a:r>
              <a:rPr lang="en-US" sz="1200" dirty="0" err="1">
                <a:solidFill>
                  <a:srgbClr val="FFFFFF"/>
                </a:solidFill>
                <a:ea typeface="ＭＳ Ｐゴシック" charset="0"/>
                <a:cs typeface="Helvetica" charset="0"/>
                <a:sym typeface="Helvetica" charset="0"/>
              </a:rPr>
              <a:t>Daresbury</a:t>
            </a:r>
            <a:r>
              <a:rPr lang="en-US" sz="1200" dirty="0">
                <a:solidFill>
                  <a:srgbClr val="FFFFFF"/>
                </a:solidFill>
                <a:ea typeface="ＭＳ Ｐゴシック" charset="0"/>
                <a:cs typeface="Helvetica" charset="0"/>
                <a:sym typeface="Helvetica" charset="0"/>
              </a:rPr>
              <a:t> and Oxford</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CERN, Geneva</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Cockcroft Institute, </a:t>
            </a:r>
            <a:r>
              <a:rPr lang="en-US" sz="1200" dirty="0" err="1">
                <a:solidFill>
                  <a:srgbClr val="FFFFFF"/>
                </a:solidFill>
                <a:ea typeface="ＭＳ Ｐゴシック" charset="0"/>
                <a:cs typeface="Helvetica" charset="0"/>
                <a:sym typeface="Helvetica" charset="0"/>
              </a:rPr>
              <a:t>Daresbury</a:t>
            </a:r>
            <a:endParaRPr lang="en-US" sz="1200" dirty="0">
              <a:solidFill>
                <a:srgbClr val="FFFFFF"/>
              </a:solidFill>
              <a:ea typeface="ＭＳ Ｐゴシック" charset="0"/>
              <a:cs typeface="Helvetica" charset="0"/>
              <a:sym typeface="Helvetica" charset="0"/>
            </a:endParaRP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DESY, Hamburg</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ESS Bilbao</a:t>
            </a:r>
          </a:p>
          <a:p>
            <a:pP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Fermi National Laboratory, Chicago</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John Adams Institute for Accelerator Science, London and Oxford</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Laval University, Canada</a:t>
            </a:r>
          </a:p>
          <a:p>
            <a:pPr algn="r">
              <a:lnSpc>
                <a:spcPct val="120000"/>
              </a:lnSpc>
              <a:tabLst>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 pos="104777" algn="l"/>
                <a:tab pos="342905" algn="l"/>
              </a:tabLst>
            </a:pPr>
            <a:r>
              <a:rPr lang="en-US" sz="1200" dirty="0">
                <a:solidFill>
                  <a:srgbClr val="FFFFFF"/>
                </a:solidFill>
                <a:ea typeface="ＭＳ Ｐゴシック" charset="0"/>
                <a:cs typeface="Helvetica" charset="0"/>
                <a:sym typeface="Helvetica" charset="0"/>
              </a:rPr>
              <a:t>Maribor University, Slovenia</a:t>
            </a:r>
          </a:p>
        </p:txBody>
      </p:sp>
      <p:sp>
        <p:nvSpPr>
          <p:cNvPr id="8" name="Rubrik 5"/>
          <p:cNvSpPr>
            <a:spLocks noGrp="1"/>
          </p:cNvSpPr>
          <p:nvPr>
            <p:ph type="ctrTitle"/>
          </p:nvPr>
        </p:nvSpPr>
        <p:spPr>
          <a:xfrm>
            <a:off x="593512" y="1"/>
            <a:ext cx="5762624" cy="1441451"/>
          </a:xfrm>
        </p:spPr>
        <p:txBody>
          <a:bodyPr/>
          <a:lstStyle/>
          <a:p>
            <a:r>
              <a:rPr lang="en-US" dirty="0" smtClean="0"/>
              <a:t>Built by In-Kind Collaborations</a:t>
            </a:r>
            <a:endParaRPr lang="sv-SE" dirty="0"/>
          </a:p>
        </p:txBody>
      </p:sp>
    </p:spTree>
    <p:extLst>
      <p:ext uri="{BB962C8B-B14F-4D97-AF65-F5344CB8AC3E}">
        <p14:creationId xmlns:p14="http://schemas.microsoft.com/office/powerpoint/2010/main" val="475008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nvPr>
        </p:nvGraphicFramePr>
        <p:xfrm>
          <a:off x="49651" y="2704269"/>
          <a:ext cx="9056563" cy="839797"/>
        </p:xfrm>
        <a:graphic>
          <a:graphicData uri="http://schemas.openxmlformats.org/drawingml/2006/table">
            <a:tbl>
              <a:tblPr firstRow="1" bandRow="1">
                <a:tableStyleId>{2D5ABB26-0587-4C30-8999-92F81FD0307C}</a:tableStyleId>
              </a:tblPr>
              <a:tblGrid>
                <a:gridCol w="646464"/>
                <a:gridCol w="738806"/>
                <a:gridCol w="769589"/>
                <a:gridCol w="759328"/>
                <a:gridCol w="861940"/>
                <a:gridCol w="810633"/>
                <a:gridCol w="728544"/>
                <a:gridCol w="841417"/>
                <a:gridCol w="1128730"/>
                <a:gridCol w="944030"/>
                <a:gridCol w="827082"/>
              </a:tblGrid>
              <a:tr h="421006">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smtClean="0"/>
                        <a:t>LOKI</a:t>
                      </a:r>
                    </a:p>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NMX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ODIN</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418791">
                <a:tc vMerge="1">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rot="17740678">
            <a:off x="799976" y="2301565"/>
            <a:ext cx="530363" cy="286598"/>
          </a:xfrm>
          <a:prstGeom prst="rect">
            <a:avLst/>
          </a:prstGeom>
          <a:noFill/>
        </p:spPr>
        <p:txBody>
          <a:bodyPr wrap="none" lIns="85697" tIns="42848" rIns="85697" bIns="42848" rtlCol="0">
            <a:spAutoFit/>
          </a:bodyPr>
          <a:lstStyle/>
          <a:p>
            <a:r>
              <a:rPr lang="en-US" sz="1300" dirty="0"/>
              <a:t>SANS</a:t>
            </a:r>
          </a:p>
        </p:txBody>
      </p:sp>
      <p:sp>
        <p:nvSpPr>
          <p:cNvPr id="6" name="TextBox 5"/>
          <p:cNvSpPr txBox="1"/>
          <p:nvPr/>
        </p:nvSpPr>
        <p:spPr>
          <a:xfrm rot="17740678">
            <a:off x="1307348" y="2031178"/>
            <a:ext cx="1137545" cy="286598"/>
          </a:xfrm>
          <a:prstGeom prst="rect">
            <a:avLst/>
          </a:prstGeom>
          <a:noFill/>
        </p:spPr>
        <p:txBody>
          <a:bodyPr wrap="none" lIns="85697" tIns="42848" rIns="85697" bIns="42848" rtlCol="0">
            <a:spAutoFit/>
          </a:bodyPr>
          <a:lstStyle/>
          <a:p>
            <a:r>
              <a:rPr lang="en-US" sz="1300" dirty="0"/>
              <a:t>Reflectometry</a:t>
            </a:r>
          </a:p>
        </p:txBody>
      </p:sp>
      <p:sp>
        <p:nvSpPr>
          <p:cNvPr id="9" name="TextBox 8"/>
          <p:cNvSpPr txBox="1"/>
          <p:nvPr/>
        </p:nvSpPr>
        <p:spPr>
          <a:xfrm rot="17740678">
            <a:off x="2045580" y="1735052"/>
            <a:ext cx="1288628" cy="686707"/>
          </a:xfrm>
          <a:prstGeom prst="rect">
            <a:avLst/>
          </a:prstGeom>
          <a:noFill/>
        </p:spPr>
        <p:txBody>
          <a:bodyPr wrap="none" lIns="85697" tIns="42848" rIns="85697" bIns="42848" rtlCol="0">
            <a:spAutoFit/>
          </a:bodyPr>
          <a:lstStyle/>
          <a:p>
            <a:r>
              <a:rPr lang="en-US" sz="1300" dirty="0"/>
              <a:t>Macromolecular</a:t>
            </a:r>
          </a:p>
          <a:p>
            <a:r>
              <a:rPr lang="en-US" sz="1300" dirty="0"/>
              <a:t>&amp; Single Crystal</a:t>
            </a:r>
          </a:p>
          <a:p>
            <a:r>
              <a:rPr lang="en-US" sz="1300" dirty="0"/>
              <a:t>Diffraction</a:t>
            </a:r>
          </a:p>
        </p:txBody>
      </p:sp>
      <p:sp>
        <p:nvSpPr>
          <p:cNvPr id="11" name="TextBox 10"/>
          <p:cNvSpPr txBox="1"/>
          <p:nvPr/>
        </p:nvSpPr>
        <p:spPr>
          <a:xfrm rot="17740678">
            <a:off x="2999465" y="2049469"/>
            <a:ext cx="888046" cy="486653"/>
          </a:xfrm>
          <a:prstGeom prst="rect">
            <a:avLst/>
          </a:prstGeom>
          <a:noFill/>
        </p:spPr>
        <p:txBody>
          <a:bodyPr wrap="none" lIns="85697" tIns="42848" rIns="85697" bIns="42848" rtlCol="0">
            <a:spAutoFit/>
          </a:bodyPr>
          <a:lstStyle/>
          <a:p>
            <a:r>
              <a:rPr lang="en-US" sz="1300" dirty="0"/>
              <a:t>Powder</a:t>
            </a:r>
          </a:p>
          <a:p>
            <a:r>
              <a:rPr lang="en-US" sz="1300" dirty="0"/>
              <a:t>Diffraction</a:t>
            </a:r>
          </a:p>
        </p:txBody>
      </p:sp>
      <p:sp>
        <p:nvSpPr>
          <p:cNvPr id="12" name="TextBox 11"/>
          <p:cNvSpPr txBox="1"/>
          <p:nvPr/>
        </p:nvSpPr>
        <p:spPr>
          <a:xfrm rot="17740678">
            <a:off x="3822180" y="1878877"/>
            <a:ext cx="974740" cy="686707"/>
          </a:xfrm>
          <a:prstGeom prst="rect">
            <a:avLst/>
          </a:prstGeom>
          <a:noFill/>
        </p:spPr>
        <p:txBody>
          <a:bodyPr wrap="none" lIns="85697" tIns="42848" rIns="85697" bIns="42848" rtlCol="0">
            <a:spAutoFit/>
          </a:bodyPr>
          <a:lstStyle/>
          <a:p>
            <a:r>
              <a:rPr lang="en-US" sz="1300" dirty="0"/>
              <a:t>Materials &amp; </a:t>
            </a:r>
          </a:p>
          <a:p>
            <a:r>
              <a:rPr lang="en-US" sz="1300" dirty="0"/>
              <a:t>Engineering</a:t>
            </a:r>
          </a:p>
          <a:p>
            <a:r>
              <a:rPr lang="en-US" sz="1300" dirty="0"/>
              <a:t>Diffraction</a:t>
            </a:r>
          </a:p>
        </p:txBody>
      </p:sp>
      <p:sp>
        <p:nvSpPr>
          <p:cNvPr id="13" name="TextBox 12"/>
          <p:cNvSpPr txBox="1"/>
          <p:nvPr/>
        </p:nvSpPr>
        <p:spPr>
          <a:xfrm rot="17740678">
            <a:off x="4687725" y="2232675"/>
            <a:ext cx="710914" cy="286598"/>
          </a:xfrm>
          <a:prstGeom prst="rect">
            <a:avLst/>
          </a:prstGeom>
          <a:noFill/>
        </p:spPr>
        <p:txBody>
          <a:bodyPr wrap="none" lIns="85697" tIns="42848" rIns="85697" bIns="42848" rtlCol="0">
            <a:spAutoFit/>
          </a:bodyPr>
          <a:lstStyle/>
          <a:p>
            <a:r>
              <a:rPr lang="en-US" sz="1300" dirty="0"/>
              <a:t>Imaging</a:t>
            </a:r>
          </a:p>
        </p:txBody>
      </p:sp>
      <p:sp>
        <p:nvSpPr>
          <p:cNvPr id="14" name="TextBox 13"/>
          <p:cNvSpPr txBox="1"/>
          <p:nvPr/>
        </p:nvSpPr>
        <p:spPr>
          <a:xfrm rot="17740678">
            <a:off x="5185713" y="1843149"/>
            <a:ext cx="1301602" cy="486653"/>
          </a:xfrm>
          <a:prstGeom prst="rect">
            <a:avLst/>
          </a:prstGeom>
          <a:noFill/>
        </p:spPr>
        <p:txBody>
          <a:bodyPr wrap="none" lIns="85697" tIns="42848" rIns="85697" bIns="42848" rtlCol="0">
            <a:spAutoFit/>
          </a:bodyPr>
          <a:lstStyle/>
          <a:p>
            <a:r>
              <a:rPr lang="en-US" sz="1300" dirty="0"/>
              <a:t>Direct Geometry</a:t>
            </a:r>
          </a:p>
          <a:p>
            <a:r>
              <a:rPr lang="en-US" sz="1300" dirty="0"/>
              <a:t>Spectroscopy</a:t>
            </a:r>
          </a:p>
        </p:txBody>
      </p:sp>
      <p:sp>
        <p:nvSpPr>
          <p:cNvPr id="15" name="TextBox 14"/>
          <p:cNvSpPr txBox="1"/>
          <p:nvPr/>
        </p:nvSpPr>
        <p:spPr>
          <a:xfrm rot="17740678">
            <a:off x="6096437" y="1794391"/>
            <a:ext cx="1417018" cy="486653"/>
          </a:xfrm>
          <a:prstGeom prst="rect">
            <a:avLst/>
          </a:prstGeom>
          <a:noFill/>
        </p:spPr>
        <p:txBody>
          <a:bodyPr wrap="none" lIns="85697" tIns="42848" rIns="85697" bIns="42848" rtlCol="0">
            <a:spAutoFit/>
          </a:bodyPr>
          <a:lstStyle/>
          <a:p>
            <a:r>
              <a:rPr lang="en-US" sz="1300" dirty="0"/>
              <a:t>Indirect Geometry</a:t>
            </a:r>
          </a:p>
          <a:p>
            <a:r>
              <a:rPr lang="en-US" sz="1300" dirty="0"/>
              <a:t>Spectroscopy</a:t>
            </a:r>
          </a:p>
        </p:txBody>
      </p:sp>
      <p:sp>
        <p:nvSpPr>
          <p:cNvPr id="16" name="TextBox 15"/>
          <p:cNvSpPr txBox="1"/>
          <p:nvPr/>
        </p:nvSpPr>
        <p:spPr>
          <a:xfrm rot="17740678">
            <a:off x="7208486" y="1924984"/>
            <a:ext cx="1083594" cy="486653"/>
          </a:xfrm>
          <a:prstGeom prst="rect">
            <a:avLst/>
          </a:prstGeom>
          <a:noFill/>
        </p:spPr>
        <p:txBody>
          <a:bodyPr wrap="none" lIns="85697" tIns="42848" rIns="85697" bIns="42848" rtlCol="0">
            <a:spAutoFit/>
          </a:bodyPr>
          <a:lstStyle/>
          <a:p>
            <a:r>
              <a:rPr lang="en-US" sz="1300" dirty="0"/>
              <a:t>Spin Echo</a:t>
            </a:r>
          </a:p>
          <a:p>
            <a:r>
              <a:rPr lang="en-US" sz="1300" dirty="0"/>
              <a:t>Spectroscopy</a:t>
            </a:r>
          </a:p>
        </p:txBody>
      </p:sp>
      <p:sp>
        <p:nvSpPr>
          <p:cNvPr id="17" name="TextBox 16"/>
          <p:cNvSpPr txBox="1"/>
          <p:nvPr/>
        </p:nvSpPr>
        <p:spPr>
          <a:xfrm rot="17740678">
            <a:off x="8092973" y="1862618"/>
            <a:ext cx="1224658" cy="486653"/>
          </a:xfrm>
          <a:prstGeom prst="rect">
            <a:avLst/>
          </a:prstGeom>
          <a:noFill/>
        </p:spPr>
        <p:txBody>
          <a:bodyPr wrap="none" lIns="85697" tIns="42848" rIns="85697" bIns="42848" rtlCol="0">
            <a:spAutoFit/>
          </a:bodyPr>
          <a:lstStyle/>
          <a:p>
            <a:r>
              <a:rPr lang="en-US" sz="1300" dirty="0"/>
              <a:t>Fundamental &amp;</a:t>
            </a:r>
          </a:p>
          <a:p>
            <a:r>
              <a:rPr lang="en-US" sz="1300" dirty="0"/>
              <a:t>Particle Physics</a:t>
            </a:r>
          </a:p>
        </p:txBody>
      </p:sp>
      <p:sp>
        <p:nvSpPr>
          <p:cNvPr id="31" name="TextBox 30"/>
          <p:cNvSpPr txBox="1"/>
          <p:nvPr/>
        </p:nvSpPr>
        <p:spPr>
          <a:xfrm>
            <a:off x="1053186" y="267621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2" name="TextBox 31"/>
          <p:cNvSpPr txBox="1"/>
          <p:nvPr/>
        </p:nvSpPr>
        <p:spPr>
          <a:xfrm>
            <a:off x="2542946" y="2704270"/>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3" name="TextBox 32"/>
          <p:cNvSpPr txBox="1"/>
          <p:nvPr/>
        </p:nvSpPr>
        <p:spPr>
          <a:xfrm>
            <a:off x="4963491" y="268993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1" name="TextBox 50"/>
          <p:cNvSpPr txBox="1"/>
          <p:nvPr/>
        </p:nvSpPr>
        <p:spPr>
          <a:xfrm rot="17740678">
            <a:off x="102426" y="2964816"/>
            <a:ext cx="589849" cy="332754"/>
          </a:xfrm>
          <a:prstGeom prst="rect">
            <a:avLst/>
          </a:prstGeom>
          <a:noFill/>
        </p:spPr>
        <p:txBody>
          <a:bodyPr wrap="none" lIns="85697" tIns="42848" rIns="85697" bIns="42848" rtlCol="0">
            <a:spAutoFit/>
          </a:bodyPr>
          <a:lstStyle/>
          <a:p>
            <a:r>
              <a:rPr lang="en-US" sz="1600" dirty="0"/>
              <a:t>2012</a:t>
            </a:r>
          </a:p>
        </p:txBody>
      </p:sp>
      <p:sp>
        <p:nvSpPr>
          <p:cNvPr id="61" name="Title 1"/>
          <p:cNvSpPr>
            <a:spLocks noGrp="1"/>
          </p:cNvSpPr>
          <p:nvPr>
            <p:ph type="title"/>
          </p:nvPr>
        </p:nvSpPr>
        <p:spPr>
          <a:xfrm>
            <a:off x="457201" y="274638"/>
            <a:ext cx="7139136" cy="1143000"/>
          </a:xfrm>
        </p:spPr>
        <p:txBody>
          <a:bodyPr/>
          <a:lstStyle/>
          <a:p>
            <a:r>
              <a:rPr lang="en-US" dirty="0" smtClean="0"/>
              <a:t>Instrument Proposal Rounds</a:t>
            </a:r>
            <a:endParaRPr lang="en-US" dirty="0"/>
          </a:p>
        </p:txBody>
      </p:sp>
    </p:spTree>
    <p:extLst>
      <p:ext uri="{BB962C8B-B14F-4D97-AF65-F5344CB8AC3E}">
        <p14:creationId xmlns:p14="http://schemas.microsoft.com/office/powerpoint/2010/main" val="1278370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02"/>
          <p:cNvSpPr/>
          <p:nvPr/>
        </p:nvSpPr>
        <p:spPr>
          <a:xfrm>
            <a:off x="1354663" y="1938867"/>
            <a:ext cx="7907870" cy="4419599"/>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Freeform 103"/>
          <p:cNvSpPr/>
          <p:nvPr/>
        </p:nvSpPr>
        <p:spPr>
          <a:xfrm>
            <a:off x="1354663" y="1938002"/>
            <a:ext cx="7907870" cy="4420464"/>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utoShape 38"/>
          <p:cNvSpPr>
            <a:spLocks/>
          </p:cNvSpPr>
          <p:nvPr/>
        </p:nvSpPr>
        <p:spPr bwMode="auto">
          <a:xfrm>
            <a:off x="7637722" y="6408107"/>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4</a:t>
            </a:r>
            <a:endParaRPr lang="en-US" sz="2000" dirty="0">
              <a:solidFill>
                <a:prstClr val="black"/>
              </a:solidFill>
              <a:latin typeface="Calibri"/>
              <a:cs typeface="Helvetica" charset="0"/>
            </a:endParaRPr>
          </a:p>
        </p:txBody>
      </p:sp>
      <p:sp>
        <p:nvSpPr>
          <p:cNvPr id="20" name="Line 8"/>
          <p:cNvSpPr>
            <a:spLocks noChangeShapeType="1"/>
          </p:cNvSpPr>
          <p:nvPr/>
        </p:nvSpPr>
        <p:spPr bwMode="auto">
          <a:xfrm flipH="1">
            <a:off x="7779819" y="6364649"/>
            <a:ext cx="0" cy="124150"/>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21" name="Rectangle 20"/>
          <p:cNvSpPr/>
          <p:nvPr/>
        </p:nvSpPr>
        <p:spPr>
          <a:xfrm>
            <a:off x="5964670" y="1886274"/>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003232" cy="1143000"/>
          </a:xfrm>
        </p:spPr>
        <p:txBody>
          <a:bodyPr/>
          <a:lstStyle/>
          <a:p>
            <a:r>
              <a:rPr lang="en-US" dirty="0" smtClean="0"/>
              <a:t>Long-pulse performance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
        <p:nvSpPr>
          <p:cNvPr id="64" name="Rectangle 63"/>
          <p:cNvSpPr/>
          <p:nvPr/>
        </p:nvSpPr>
        <p:spPr>
          <a:xfrm>
            <a:off x="5895334" y="1852134"/>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AutoShape 9"/>
          <p:cNvSpPr>
            <a:spLocks/>
          </p:cNvSpPr>
          <p:nvPr/>
        </p:nvSpPr>
        <p:spPr bwMode="auto">
          <a:xfrm>
            <a:off x="7619519" y="6394619"/>
            <a:ext cx="1837699" cy="405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time (</a:t>
            </a:r>
            <a:r>
              <a:rPr lang="en-US" sz="2000" dirty="0" err="1">
                <a:solidFill>
                  <a:prstClr val="black"/>
                </a:solidFill>
                <a:latin typeface="Helvetica Light" charset="0"/>
                <a:cs typeface="Helvetica Light" charset="0"/>
                <a:sym typeface="Helvetica Light" charset="0"/>
              </a:rPr>
              <a:t>ms</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sp>
        <p:nvSpPr>
          <p:cNvPr id="31" name="Line 7"/>
          <p:cNvSpPr>
            <a:spLocks noChangeShapeType="1"/>
          </p:cNvSpPr>
          <p:nvPr/>
        </p:nvSpPr>
        <p:spPr bwMode="auto">
          <a:xfrm flipH="1">
            <a:off x="2882978" y="6367858"/>
            <a:ext cx="0" cy="1241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2" name="Line 8"/>
          <p:cNvSpPr>
            <a:spLocks noChangeShapeType="1"/>
          </p:cNvSpPr>
          <p:nvPr/>
        </p:nvSpPr>
        <p:spPr bwMode="auto">
          <a:xfrm flipH="1">
            <a:off x="6122125" y="6367857"/>
            <a:ext cx="0" cy="124151"/>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3" name="Line 11"/>
          <p:cNvSpPr>
            <a:spLocks noChangeShapeType="1"/>
          </p:cNvSpPr>
          <p:nvPr/>
        </p:nvSpPr>
        <p:spPr bwMode="auto">
          <a:xfrm flipV="1">
            <a:off x="1347928" y="1578637"/>
            <a:ext cx="7748" cy="476132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34" name="AutoShape 12"/>
          <p:cNvSpPr>
            <a:spLocks/>
          </p:cNvSpPr>
          <p:nvPr/>
        </p:nvSpPr>
        <p:spPr bwMode="auto">
          <a:xfrm rot="16200000">
            <a:off x="-980590" y="3961045"/>
            <a:ext cx="3275861" cy="43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Brightness </a:t>
            </a:r>
            <a:r>
              <a:rPr lang="en-US" sz="2000" dirty="0">
                <a:solidFill>
                  <a:prstClr val="black"/>
                </a:solidFill>
                <a:latin typeface="Helvetica Light" charset="0"/>
                <a:cs typeface="Helvetica Light" charset="0"/>
                <a:sym typeface="Helvetica Light" charset="0"/>
              </a:rPr>
              <a:t>(n/cm</a:t>
            </a:r>
            <a:r>
              <a:rPr lang="en-US" sz="2000" baseline="32000" dirty="0">
                <a:solidFill>
                  <a:prstClr val="black"/>
                </a:solidFill>
                <a:latin typeface="Helvetica Light" charset="0"/>
                <a:cs typeface="Helvetica Light" charset="0"/>
                <a:sym typeface="Helvetica Light" charset="0"/>
              </a:rPr>
              <a:t>2</a:t>
            </a:r>
            <a:r>
              <a:rPr lang="en-US" sz="2000" dirty="0">
                <a:solidFill>
                  <a:prstClr val="black"/>
                </a:solidFill>
                <a:latin typeface="Helvetica Light" charset="0"/>
                <a:cs typeface="Helvetica Light" charset="0"/>
                <a:sym typeface="Helvetica Light" charset="0"/>
              </a:rPr>
              <a:t>/s/</a:t>
            </a:r>
            <a:r>
              <a:rPr lang="en-US" sz="2000" dirty="0" err="1" smtClean="0">
                <a:solidFill>
                  <a:prstClr val="black"/>
                </a:solidFill>
                <a:latin typeface="Helvetica Light" charset="0"/>
                <a:cs typeface="Helvetica Light" charset="0"/>
                <a:sym typeface="Helvetica Light" charset="0"/>
              </a:rPr>
              <a:t>sr</a:t>
            </a:r>
            <a:r>
              <a:rPr lang="en-US" sz="2000" dirty="0" smtClean="0">
                <a:solidFill>
                  <a:prstClr val="black"/>
                </a:solidFill>
                <a:latin typeface="Helvetica Light" charset="0"/>
                <a:cs typeface="Helvetica Light" charset="0"/>
                <a:sym typeface="Helvetica Light" charset="0"/>
              </a:rPr>
              <a:t>/</a:t>
            </a:r>
            <a:r>
              <a:rPr lang="en-US" sz="2000" dirty="0" err="1">
                <a:solidFill>
                  <a:prstClr val="black"/>
                </a:solidFill>
                <a:latin typeface="Helvetica Light" charset="0"/>
                <a:cs typeface="Helvetica Light" charset="0"/>
                <a:sym typeface="Helvetica Light" charset="0"/>
              </a:rPr>
              <a:t>Å</a:t>
            </a:r>
            <a:r>
              <a:rPr lang="en-US" sz="2000" dirty="0">
                <a:solidFill>
                  <a:prstClr val="black"/>
                </a:solidFill>
                <a:latin typeface="Helvetica Light" charset="0"/>
                <a:cs typeface="Helvetica Light" charset="0"/>
                <a:sym typeface="Helvetica Light" charset="0"/>
              </a:rPr>
              <a:t>)</a:t>
            </a:r>
            <a:endParaRPr lang="en-US" sz="2000" dirty="0">
              <a:solidFill>
                <a:prstClr val="black"/>
              </a:solidFill>
              <a:latin typeface="Calibri"/>
              <a:cs typeface="Helvetica" charset="0"/>
            </a:endParaRPr>
          </a:p>
        </p:txBody>
      </p:sp>
      <p:sp>
        <p:nvSpPr>
          <p:cNvPr id="39" name="AutoShape 27"/>
          <p:cNvSpPr>
            <a:spLocks/>
          </p:cNvSpPr>
          <p:nvPr/>
        </p:nvSpPr>
        <p:spPr bwMode="auto">
          <a:xfrm>
            <a:off x="1419020" y="1805475"/>
            <a:ext cx="796155"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smtClean="0">
                <a:solidFill>
                  <a:prstClr val="black"/>
                </a:solidFill>
                <a:latin typeface="Helvetica Light" charset="0"/>
                <a:cs typeface="Helvetica Light" charset="0"/>
                <a:sym typeface="Helvetica Light" charset="0"/>
              </a:rPr>
              <a:t>x10</a:t>
            </a:r>
            <a:r>
              <a:rPr lang="en-US" sz="2000" baseline="32000" dirty="0" smtClean="0">
                <a:solidFill>
                  <a:prstClr val="black"/>
                </a:solidFill>
                <a:latin typeface="Helvetica Light" charset="0"/>
                <a:cs typeface="Helvetica Light" charset="0"/>
                <a:sym typeface="Helvetica Light" charset="0"/>
              </a:rPr>
              <a:t>13</a:t>
            </a:r>
            <a:endParaRPr lang="en-US" sz="2000" dirty="0">
              <a:solidFill>
                <a:prstClr val="black"/>
              </a:solidFill>
              <a:latin typeface="Calibri"/>
              <a:cs typeface="Helvetica" charset="0"/>
            </a:endParaRPr>
          </a:p>
        </p:txBody>
      </p:sp>
      <p:sp>
        <p:nvSpPr>
          <p:cNvPr id="40" name="AutoShape 28"/>
          <p:cNvSpPr>
            <a:spLocks/>
          </p:cNvSpPr>
          <p:nvPr/>
        </p:nvSpPr>
        <p:spPr bwMode="auto">
          <a:xfrm>
            <a:off x="1471449" y="5616402"/>
            <a:ext cx="979424" cy="73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ISIS TS1</a:t>
            </a:r>
          </a:p>
          <a:p>
            <a:pPr algn="ctr" defTabSz="525780">
              <a:defRPr/>
            </a:pPr>
            <a:r>
              <a:rPr lang="en-US" dirty="0" smtClean="0">
                <a:solidFill>
                  <a:srgbClr val="FFFFFF"/>
                </a:solidFill>
                <a:latin typeface="Helvetica Light" charset="0"/>
                <a:cs typeface="Helvetica Light" charset="0"/>
                <a:sym typeface="Helvetica Light" charset="0"/>
              </a:rPr>
              <a:t>128 kW</a:t>
            </a:r>
            <a:endParaRPr lang="en-US" dirty="0">
              <a:solidFill>
                <a:srgbClr val="FFFFFF"/>
              </a:solidFill>
              <a:latin typeface="Calibri"/>
              <a:cs typeface="Helvetica" charset="0"/>
            </a:endParaRPr>
          </a:p>
        </p:txBody>
      </p:sp>
      <p:sp>
        <p:nvSpPr>
          <p:cNvPr id="41" name="AutoShape 29"/>
          <p:cNvSpPr>
            <a:spLocks/>
          </p:cNvSpPr>
          <p:nvPr/>
        </p:nvSpPr>
        <p:spPr bwMode="auto">
          <a:xfrm>
            <a:off x="2437564" y="5514680"/>
            <a:ext cx="1073083" cy="7401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a:cs typeface="Helvetica Light"/>
                <a:sym typeface="Helvetica Light" charset="0"/>
              </a:rPr>
              <a:t>ISIS TS2</a:t>
            </a:r>
          </a:p>
          <a:p>
            <a:pPr algn="ctr" defTabSz="525780">
              <a:defRPr/>
            </a:pPr>
            <a:r>
              <a:rPr lang="en-US" dirty="0" smtClean="0">
                <a:solidFill>
                  <a:srgbClr val="FFFFFF"/>
                </a:solidFill>
                <a:latin typeface="Helvetica Light"/>
                <a:cs typeface="Helvetica Light"/>
              </a:rPr>
              <a:t>32 kW</a:t>
            </a:r>
            <a:endParaRPr lang="en-US" dirty="0">
              <a:solidFill>
                <a:srgbClr val="FFFFFF"/>
              </a:solidFill>
              <a:latin typeface="Helvetica Light"/>
              <a:cs typeface="Helvetica Light"/>
            </a:endParaRPr>
          </a:p>
        </p:txBody>
      </p:sp>
      <p:sp>
        <p:nvSpPr>
          <p:cNvPr id="42" name="AutoShape 30"/>
          <p:cNvSpPr>
            <a:spLocks/>
          </p:cNvSpPr>
          <p:nvPr/>
        </p:nvSpPr>
        <p:spPr bwMode="auto">
          <a:xfrm>
            <a:off x="3313207" y="5140765"/>
            <a:ext cx="1012728" cy="5692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SNS</a:t>
            </a:r>
          </a:p>
          <a:p>
            <a:pPr algn="ctr" defTabSz="525780">
              <a:defRPr/>
            </a:pPr>
            <a:r>
              <a:rPr lang="en-US" dirty="0" smtClean="0">
                <a:solidFill>
                  <a:srgbClr val="FFFFFF"/>
                </a:solidFill>
                <a:latin typeface="Helvetica Light" charset="0"/>
                <a:cs typeface="Helvetica Light" charset="0"/>
                <a:sym typeface="Helvetica Light" charset="0"/>
              </a:rPr>
              <a:t>1-2 MW </a:t>
            </a:r>
            <a:endParaRPr lang="en-US" dirty="0">
              <a:solidFill>
                <a:srgbClr val="FFFFFF"/>
              </a:solidFill>
              <a:latin typeface="Calibri"/>
              <a:cs typeface="Helvetica" charset="0"/>
            </a:endParaRPr>
          </a:p>
        </p:txBody>
      </p:sp>
      <p:sp>
        <p:nvSpPr>
          <p:cNvPr id="43" name="AutoShape 31"/>
          <p:cNvSpPr>
            <a:spLocks/>
          </p:cNvSpPr>
          <p:nvPr/>
        </p:nvSpPr>
        <p:spPr bwMode="auto">
          <a:xfrm>
            <a:off x="4745355" y="4759317"/>
            <a:ext cx="1372546" cy="512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JPARC</a:t>
            </a:r>
          </a:p>
          <a:p>
            <a:pPr algn="ctr" defTabSz="525780">
              <a:defRPr/>
            </a:pPr>
            <a:r>
              <a:rPr lang="en-US" dirty="0" smtClean="0">
                <a:solidFill>
                  <a:srgbClr val="FFFFFF"/>
                </a:solidFill>
                <a:latin typeface="Helvetica Light" charset="0"/>
                <a:cs typeface="Helvetica Light" charset="0"/>
                <a:sym typeface="Helvetica Light" charset="0"/>
              </a:rPr>
              <a:t>0.3-1 MW</a:t>
            </a:r>
            <a:endParaRPr lang="en-US" dirty="0">
              <a:solidFill>
                <a:srgbClr val="FFFFFF"/>
              </a:solidFill>
              <a:latin typeface="Calibri"/>
              <a:cs typeface="Helvetica" charset="0"/>
            </a:endParaRPr>
          </a:p>
        </p:txBody>
      </p:sp>
      <p:sp>
        <p:nvSpPr>
          <p:cNvPr id="44" name="AutoShape 32"/>
          <p:cNvSpPr>
            <a:spLocks/>
          </p:cNvSpPr>
          <p:nvPr/>
        </p:nvSpPr>
        <p:spPr bwMode="auto">
          <a:xfrm>
            <a:off x="5264937" y="5875388"/>
            <a:ext cx="1688906" cy="4540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FFFFFF"/>
                </a:solidFill>
                <a:latin typeface="Helvetica Light" charset="0"/>
                <a:cs typeface="Helvetica Light" charset="0"/>
                <a:sym typeface="Helvetica Light" charset="0"/>
              </a:rPr>
              <a:t>ILL 57 MW</a:t>
            </a:r>
            <a:endParaRPr lang="en-US" dirty="0">
              <a:solidFill>
                <a:srgbClr val="FFFFFF"/>
              </a:solidFill>
              <a:latin typeface="Calibri"/>
              <a:cs typeface="Helvetica" charset="0"/>
            </a:endParaRPr>
          </a:p>
        </p:txBody>
      </p:sp>
      <p:sp>
        <p:nvSpPr>
          <p:cNvPr id="45" name="AutoShape 34"/>
          <p:cNvSpPr>
            <a:spLocks/>
          </p:cNvSpPr>
          <p:nvPr/>
        </p:nvSpPr>
        <p:spPr bwMode="auto">
          <a:xfrm>
            <a:off x="2855436" y="1979086"/>
            <a:ext cx="2544893" cy="619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dirty="0" smtClean="0">
                <a:solidFill>
                  <a:srgbClr val="000000"/>
                </a:solidFill>
                <a:latin typeface="Helvetica Light" charset="0"/>
                <a:cs typeface="Helvetica Light" charset="0"/>
                <a:sym typeface="Helvetica Light" charset="0"/>
              </a:rPr>
              <a:t>ESS 5 MW</a:t>
            </a:r>
          </a:p>
          <a:p>
            <a:pPr algn="ctr" defTabSz="525780">
              <a:defRPr/>
            </a:pPr>
            <a:r>
              <a:rPr lang="en-US" dirty="0" smtClean="0">
                <a:solidFill>
                  <a:srgbClr val="000000"/>
                </a:solidFill>
                <a:latin typeface="Helvetica Light" charset="0"/>
                <a:cs typeface="Helvetica Light" charset="0"/>
                <a:sym typeface="Helvetica Light" charset="0"/>
              </a:rPr>
              <a:t>2015 design</a:t>
            </a:r>
            <a:endParaRPr lang="en-US" dirty="0">
              <a:solidFill>
                <a:srgbClr val="000000"/>
              </a:solidFill>
              <a:latin typeface="Helvetica Light" charset="0"/>
              <a:cs typeface="Helvetica Light" charset="0"/>
              <a:sym typeface="Helvetica Light" charset="0"/>
            </a:endParaRPr>
          </a:p>
        </p:txBody>
      </p:sp>
      <p:sp>
        <p:nvSpPr>
          <p:cNvPr id="46" name="AutoShape 35"/>
          <p:cNvSpPr>
            <a:spLocks/>
          </p:cNvSpPr>
          <p:nvPr/>
        </p:nvSpPr>
        <p:spPr bwMode="auto">
          <a:xfrm>
            <a:off x="1215681" y="6393722"/>
            <a:ext cx="24675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0</a:t>
            </a:r>
            <a:endParaRPr lang="en-US" sz="2000" dirty="0">
              <a:solidFill>
                <a:prstClr val="black"/>
              </a:solidFill>
              <a:latin typeface="Calibri"/>
              <a:cs typeface="Helvetica" charset="0"/>
            </a:endParaRPr>
          </a:p>
        </p:txBody>
      </p:sp>
      <p:sp>
        <p:nvSpPr>
          <p:cNvPr id="47" name="AutoShape 36"/>
          <p:cNvSpPr>
            <a:spLocks/>
          </p:cNvSpPr>
          <p:nvPr/>
        </p:nvSpPr>
        <p:spPr bwMode="auto">
          <a:xfrm>
            <a:off x="2749282" y="6420403"/>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1</a:t>
            </a:r>
            <a:endParaRPr lang="en-US" sz="2000" dirty="0">
              <a:solidFill>
                <a:prstClr val="black"/>
              </a:solidFill>
              <a:latin typeface="Calibri"/>
              <a:cs typeface="Helvetica" charset="0"/>
            </a:endParaRPr>
          </a:p>
        </p:txBody>
      </p:sp>
      <p:sp>
        <p:nvSpPr>
          <p:cNvPr id="48" name="AutoShape 37"/>
          <p:cNvSpPr>
            <a:spLocks/>
          </p:cNvSpPr>
          <p:nvPr/>
        </p:nvSpPr>
        <p:spPr bwMode="auto">
          <a:xfrm>
            <a:off x="4378501" y="6420532"/>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2</a:t>
            </a:r>
            <a:endParaRPr lang="en-US" sz="2000" dirty="0">
              <a:solidFill>
                <a:prstClr val="black"/>
              </a:solidFill>
              <a:latin typeface="Calibri"/>
              <a:cs typeface="Helvetica" charset="0"/>
            </a:endParaRPr>
          </a:p>
        </p:txBody>
      </p:sp>
      <p:sp>
        <p:nvSpPr>
          <p:cNvPr id="49" name="AutoShape 38"/>
          <p:cNvSpPr>
            <a:spLocks/>
          </p:cNvSpPr>
          <p:nvPr/>
        </p:nvSpPr>
        <p:spPr bwMode="auto">
          <a:xfrm>
            <a:off x="5988424" y="6408469"/>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000" dirty="0">
                <a:solidFill>
                  <a:prstClr val="black"/>
                </a:solidFill>
                <a:latin typeface="Helvetica Light" charset="0"/>
                <a:cs typeface="Helvetica Light" charset="0"/>
                <a:sym typeface="Helvetica Light" charset="0"/>
              </a:rPr>
              <a:t>3</a:t>
            </a:r>
            <a:endParaRPr lang="en-US" sz="2000" dirty="0">
              <a:solidFill>
                <a:prstClr val="black"/>
              </a:solidFill>
              <a:latin typeface="Calibri"/>
              <a:cs typeface="Helvetica" charset="0"/>
            </a:endParaRPr>
          </a:p>
        </p:txBody>
      </p:sp>
      <p:sp>
        <p:nvSpPr>
          <p:cNvPr id="50" name="Line 40"/>
          <p:cNvSpPr>
            <a:spLocks noChangeShapeType="1"/>
          </p:cNvSpPr>
          <p:nvPr/>
        </p:nvSpPr>
        <p:spPr bwMode="auto">
          <a:xfrm flipH="1">
            <a:off x="4501187" y="6367858"/>
            <a:ext cx="1363" cy="136214"/>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
        <p:nvSpPr>
          <p:cNvPr id="51" name="AutoShape 25"/>
          <p:cNvSpPr>
            <a:spLocks/>
          </p:cNvSpPr>
          <p:nvPr/>
        </p:nvSpPr>
        <p:spPr bwMode="auto">
          <a:xfrm>
            <a:off x="765662" y="1833554"/>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r" defTabSz="525780">
              <a:defRPr/>
            </a:pPr>
            <a:r>
              <a:rPr lang="en-US" sz="2000" dirty="0" smtClean="0">
                <a:solidFill>
                  <a:prstClr val="black"/>
                </a:solidFill>
                <a:latin typeface="Helvetica Light" charset="0"/>
                <a:cs typeface="Helvetica Light" charset="0"/>
                <a:sym typeface="Helvetica Light" charset="0"/>
              </a:rPr>
              <a:t>15</a:t>
            </a:r>
            <a:endParaRPr lang="en-US" sz="2000" dirty="0">
              <a:solidFill>
                <a:prstClr val="black"/>
              </a:solidFill>
              <a:latin typeface="Calibri"/>
              <a:cs typeface="Helvetica" charset="0"/>
            </a:endParaRPr>
          </a:p>
        </p:txBody>
      </p:sp>
      <p:sp>
        <p:nvSpPr>
          <p:cNvPr id="53" name="AutoShape 25"/>
          <p:cNvSpPr>
            <a:spLocks/>
          </p:cNvSpPr>
          <p:nvPr/>
        </p:nvSpPr>
        <p:spPr bwMode="auto">
          <a:xfrm>
            <a:off x="765662" y="4702200"/>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r" defTabSz="525780">
              <a:defRPr/>
            </a:pPr>
            <a:r>
              <a:rPr lang="en-US" sz="2000" dirty="0">
                <a:solidFill>
                  <a:prstClr val="black"/>
                </a:solidFill>
                <a:latin typeface="Helvetica Light" charset="0"/>
                <a:cs typeface="Helvetica Light" charset="0"/>
                <a:sym typeface="Helvetica Light" charset="0"/>
              </a:rPr>
              <a:t>5</a:t>
            </a:r>
            <a:endParaRPr lang="en-US" sz="2000" dirty="0">
              <a:solidFill>
                <a:prstClr val="black"/>
              </a:solidFill>
              <a:latin typeface="Calibri"/>
              <a:cs typeface="Helvetica" charset="0"/>
            </a:endParaRPr>
          </a:p>
        </p:txBody>
      </p:sp>
      <p:sp>
        <p:nvSpPr>
          <p:cNvPr id="54" name="AutoShape 25"/>
          <p:cNvSpPr>
            <a:spLocks/>
          </p:cNvSpPr>
          <p:nvPr/>
        </p:nvSpPr>
        <p:spPr bwMode="auto">
          <a:xfrm>
            <a:off x="765662" y="3267877"/>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r" defTabSz="525780">
              <a:defRPr/>
            </a:pPr>
            <a:r>
              <a:rPr lang="en-US" sz="2000" dirty="0" smtClean="0">
                <a:solidFill>
                  <a:prstClr val="black"/>
                </a:solidFill>
                <a:latin typeface="Helvetica Light" charset="0"/>
                <a:cs typeface="Helvetica Light" charset="0"/>
                <a:sym typeface="Helvetica Light" charset="0"/>
              </a:rPr>
              <a:t>10</a:t>
            </a:r>
            <a:endParaRPr lang="en-US" sz="2000" dirty="0">
              <a:solidFill>
                <a:prstClr val="black"/>
              </a:solidFill>
              <a:latin typeface="Calibri"/>
              <a:cs typeface="Helvetica" charset="0"/>
            </a:endParaRPr>
          </a:p>
        </p:txBody>
      </p:sp>
      <p:sp>
        <p:nvSpPr>
          <p:cNvPr id="55" name="Line 20"/>
          <p:cNvSpPr>
            <a:spLocks noChangeShapeType="1"/>
          </p:cNvSpPr>
          <p:nvPr/>
        </p:nvSpPr>
        <p:spPr bwMode="auto">
          <a:xfrm>
            <a:off x="1216335" y="2053160"/>
            <a:ext cx="129002"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6" name="Line 20"/>
          <p:cNvSpPr>
            <a:spLocks noChangeShapeType="1"/>
          </p:cNvSpPr>
          <p:nvPr/>
        </p:nvSpPr>
        <p:spPr bwMode="auto">
          <a:xfrm>
            <a:off x="1209603" y="3488967"/>
            <a:ext cx="12942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57" name="Line 20"/>
          <p:cNvSpPr>
            <a:spLocks noChangeShapeType="1"/>
          </p:cNvSpPr>
          <p:nvPr/>
        </p:nvSpPr>
        <p:spPr bwMode="auto">
          <a:xfrm>
            <a:off x="1217389" y="4924774"/>
            <a:ext cx="1277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61" name="AutoShape 31"/>
          <p:cNvSpPr>
            <a:spLocks/>
          </p:cNvSpPr>
          <p:nvPr/>
        </p:nvSpPr>
        <p:spPr bwMode="auto">
          <a:xfrm>
            <a:off x="1957411" y="2693695"/>
            <a:ext cx="1251288" cy="936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r>
              <a:rPr lang="en-US" sz="2400" dirty="0" err="1" smtClean="0">
                <a:solidFill>
                  <a:prstClr val="black"/>
                </a:solidFill>
                <a:latin typeface="Helvetica Light" charset="0"/>
                <a:cs typeface="Helvetica Light" charset="0"/>
                <a:sym typeface="Helvetica Light" charset="0"/>
              </a:rPr>
              <a:t>λ</a:t>
            </a:r>
            <a:r>
              <a:rPr lang="en-US" sz="2400" dirty="0" smtClean="0">
                <a:solidFill>
                  <a:prstClr val="black"/>
                </a:solidFill>
                <a:latin typeface="Helvetica Light" charset="0"/>
                <a:cs typeface="Helvetica Light" charset="0"/>
                <a:sym typeface="Helvetica Light" charset="0"/>
              </a:rPr>
              <a:t> = 5 </a:t>
            </a:r>
            <a:r>
              <a:rPr lang="en-US" sz="2400" dirty="0" err="1" smtClean="0">
                <a:solidFill>
                  <a:prstClr val="black"/>
                </a:solidFill>
                <a:latin typeface="Helvetica Light" charset="0"/>
                <a:cs typeface="Helvetica Light" charset="0"/>
                <a:sym typeface="Helvetica Light" charset="0"/>
              </a:rPr>
              <a:t>Å</a:t>
            </a:r>
            <a:endParaRPr lang="en-US" sz="2400" dirty="0" smtClean="0">
              <a:solidFill>
                <a:prstClr val="black"/>
              </a:solidFill>
              <a:latin typeface="Helvetica Light" charset="0"/>
              <a:cs typeface="Helvetica Light" charset="0"/>
              <a:sym typeface="Helvetica Light" charset="0"/>
            </a:endParaRPr>
          </a:p>
        </p:txBody>
      </p:sp>
      <p:sp>
        <p:nvSpPr>
          <p:cNvPr id="63" name="Line 6" descr="tile_paper_blue.jpg"/>
          <p:cNvSpPr>
            <a:spLocks noChangeShapeType="1"/>
          </p:cNvSpPr>
          <p:nvPr/>
        </p:nvSpPr>
        <p:spPr bwMode="auto">
          <a:xfrm>
            <a:off x="1340592" y="6266231"/>
            <a:ext cx="7069961"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78" defTabSz="457200">
              <a:spcBef>
                <a:spcPts val="1620"/>
              </a:spcBef>
              <a:buSzPct val="100000"/>
              <a:defRPr/>
            </a:pPr>
            <a:endParaRPr lang="en-US" sz="1400" dirty="0">
              <a:solidFill>
                <a:srgbClr val="006D8F"/>
              </a:solidFill>
              <a:latin typeface="Calibri" charset="0"/>
              <a:cs typeface="Calibri" charset="0"/>
              <a:sym typeface="Calibri" charset="0"/>
            </a:endParaRPr>
          </a:p>
        </p:txBody>
      </p:sp>
      <p:sp>
        <p:nvSpPr>
          <p:cNvPr id="67" name="Line 20"/>
          <p:cNvSpPr>
            <a:spLocks noChangeShapeType="1"/>
          </p:cNvSpPr>
          <p:nvPr/>
        </p:nvSpPr>
        <p:spPr bwMode="auto">
          <a:xfrm>
            <a:off x="1251930" y="26279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69" name="Line 20"/>
          <p:cNvSpPr>
            <a:spLocks noChangeShapeType="1"/>
          </p:cNvSpPr>
          <p:nvPr/>
        </p:nvSpPr>
        <p:spPr bwMode="auto">
          <a:xfrm>
            <a:off x="1251930" y="40630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72" name="Line 20"/>
          <p:cNvSpPr>
            <a:spLocks noChangeShapeType="1"/>
          </p:cNvSpPr>
          <p:nvPr/>
        </p:nvSpPr>
        <p:spPr bwMode="auto">
          <a:xfrm>
            <a:off x="1251930" y="43500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73" name="Line 20"/>
          <p:cNvSpPr>
            <a:spLocks noChangeShapeType="1"/>
          </p:cNvSpPr>
          <p:nvPr/>
        </p:nvSpPr>
        <p:spPr bwMode="auto">
          <a:xfrm>
            <a:off x="1251930" y="46370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76" name="Line 20"/>
          <p:cNvSpPr>
            <a:spLocks noChangeShapeType="1"/>
          </p:cNvSpPr>
          <p:nvPr/>
        </p:nvSpPr>
        <p:spPr bwMode="auto">
          <a:xfrm>
            <a:off x="1251930" y="23408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79" name="Line 20"/>
          <p:cNvSpPr>
            <a:spLocks noChangeShapeType="1"/>
          </p:cNvSpPr>
          <p:nvPr/>
        </p:nvSpPr>
        <p:spPr bwMode="auto">
          <a:xfrm>
            <a:off x="1251930" y="52110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1" name="Line 20"/>
          <p:cNvSpPr>
            <a:spLocks noChangeShapeType="1"/>
          </p:cNvSpPr>
          <p:nvPr/>
        </p:nvSpPr>
        <p:spPr bwMode="auto">
          <a:xfrm>
            <a:off x="1251930" y="54981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2" name="Line 20"/>
          <p:cNvSpPr>
            <a:spLocks noChangeShapeType="1"/>
          </p:cNvSpPr>
          <p:nvPr/>
        </p:nvSpPr>
        <p:spPr bwMode="auto">
          <a:xfrm>
            <a:off x="1251930" y="57851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3" name="Line 20"/>
          <p:cNvSpPr>
            <a:spLocks noChangeShapeType="1"/>
          </p:cNvSpPr>
          <p:nvPr/>
        </p:nvSpPr>
        <p:spPr bwMode="auto">
          <a:xfrm>
            <a:off x="1251930" y="60721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6" name="Line 20"/>
          <p:cNvSpPr>
            <a:spLocks noChangeShapeType="1"/>
          </p:cNvSpPr>
          <p:nvPr/>
        </p:nvSpPr>
        <p:spPr bwMode="auto">
          <a:xfrm>
            <a:off x="1251930" y="29149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7" name="Line 20"/>
          <p:cNvSpPr>
            <a:spLocks noChangeShapeType="1"/>
          </p:cNvSpPr>
          <p:nvPr/>
        </p:nvSpPr>
        <p:spPr bwMode="auto">
          <a:xfrm>
            <a:off x="1251930" y="32019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98" name="Line 20"/>
          <p:cNvSpPr>
            <a:spLocks noChangeShapeType="1"/>
          </p:cNvSpPr>
          <p:nvPr/>
        </p:nvSpPr>
        <p:spPr bwMode="auto">
          <a:xfrm>
            <a:off x="1251930" y="37759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01" name="Line 20"/>
          <p:cNvSpPr>
            <a:spLocks noChangeShapeType="1"/>
          </p:cNvSpPr>
          <p:nvPr/>
        </p:nvSpPr>
        <p:spPr bwMode="auto">
          <a:xfrm>
            <a:off x="1251930" y="1770233"/>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25780">
              <a:defRPr/>
            </a:pPr>
            <a:endParaRPr lang="en-US" sz="2200">
              <a:solidFill>
                <a:prstClr val="black"/>
              </a:solidFill>
              <a:latin typeface="Helvetica Light" charset="0"/>
              <a:cs typeface="Helvetica Light" charset="0"/>
              <a:sym typeface="Helvetica Light" charset="0"/>
            </a:endParaRPr>
          </a:p>
        </p:txBody>
      </p:sp>
      <p:sp>
        <p:nvSpPr>
          <p:cNvPr id="105" name="Freeform 104"/>
          <p:cNvSpPr/>
          <p:nvPr/>
        </p:nvSpPr>
        <p:spPr>
          <a:xfrm>
            <a:off x="1621583" y="6307651"/>
            <a:ext cx="1440000" cy="36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Freeform 106"/>
          <p:cNvSpPr/>
          <p:nvPr/>
        </p:nvSpPr>
        <p:spPr>
          <a:xfrm>
            <a:off x="2487299" y="6201835"/>
            <a:ext cx="1440000" cy="144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Freeform 107"/>
          <p:cNvSpPr/>
          <p:nvPr/>
        </p:nvSpPr>
        <p:spPr>
          <a:xfrm>
            <a:off x="3539282" y="5727700"/>
            <a:ext cx="1440000" cy="630835"/>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FFFF"/>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3543516" y="6032492"/>
            <a:ext cx="1440000" cy="323999"/>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4682282" y="4364567"/>
            <a:ext cx="1440000" cy="1996158"/>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a:off x="4678049" y="5753101"/>
            <a:ext cx="1440000" cy="612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8441267" y="6302423"/>
            <a:ext cx="838199" cy="1763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Line 39"/>
          <p:cNvSpPr>
            <a:spLocks noChangeShapeType="1"/>
          </p:cNvSpPr>
          <p:nvPr/>
        </p:nvSpPr>
        <p:spPr bwMode="auto">
          <a:xfrm>
            <a:off x="1332229" y="6359331"/>
            <a:ext cx="7224011" cy="1250"/>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indent="-205740" defTabSz="457200">
              <a:spcBef>
                <a:spcPts val="1620"/>
              </a:spcBef>
              <a:buSzPct val="100000"/>
              <a:buFont typeface="Arial" charset="0"/>
              <a:buChar char="•"/>
              <a:defRPr/>
            </a:pPr>
            <a:endParaRPr lang="en-US" sz="1400">
              <a:solidFill>
                <a:srgbClr val="006D8F"/>
              </a:solidFill>
              <a:latin typeface="Calibri" charset="0"/>
              <a:cs typeface="Calibri" charset="0"/>
              <a:sym typeface="Calibri" charset="0"/>
            </a:endParaRPr>
          </a:p>
        </p:txBody>
      </p:sp>
    </p:spTree>
    <p:extLst>
      <p:ext uri="{BB962C8B-B14F-4D97-AF65-F5344CB8AC3E}">
        <p14:creationId xmlns:p14="http://schemas.microsoft.com/office/powerpoint/2010/main" val="14220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nvPr>
        </p:nvGraphicFramePr>
        <p:xfrm>
          <a:off x="49651" y="2704270"/>
          <a:ext cx="9056563" cy="2524795"/>
        </p:xfrm>
        <a:graphic>
          <a:graphicData uri="http://schemas.openxmlformats.org/drawingml/2006/table">
            <a:tbl>
              <a:tblPr firstRow="1" bandRow="1">
                <a:tableStyleId>{2D5ABB26-0587-4C30-8999-92F81FD0307C}</a:tableStyleId>
              </a:tblPr>
              <a:tblGrid>
                <a:gridCol w="646464"/>
                <a:gridCol w="738806"/>
                <a:gridCol w="769589"/>
                <a:gridCol w="759328"/>
                <a:gridCol w="861940"/>
                <a:gridCol w="810633"/>
                <a:gridCol w="728544"/>
                <a:gridCol w="841417"/>
                <a:gridCol w="1128730"/>
                <a:gridCol w="944030"/>
                <a:gridCol w="827082"/>
              </a:tblGrid>
              <a:tr h="421006">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smtClean="0"/>
                        <a:t>LOKI</a:t>
                      </a:r>
                    </a:p>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NMX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ODIN</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418791">
                <a:tc vMerge="1">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418791">
                <a:tc rowSpan="4">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THOR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DREAM</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BEER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C-SPEC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BIFROST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r>
                        <a:rPr lang="en-US" sz="1100" dirty="0" smtClean="0"/>
                        <a:t>SKADI</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VERITAS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HEIMDAL</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ESTIA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T-REX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FREIA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Tempus Fugit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bl>
          </a:graphicData>
        </a:graphic>
      </p:graphicFrame>
      <p:sp>
        <p:nvSpPr>
          <p:cNvPr id="3" name="TextBox 2"/>
          <p:cNvSpPr txBox="1"/>
          <p:nvPr/>
        </p:nvSpPr>
        <p:spPr>
          <a:xfrm rot="17740678">
            <a:off x="799976" y="2301565"/>
            <a:ext cx="530363" cy="286598"/>
          </a:xfrm>
          <a:prstGeom prst="rect">
            <a:avLst/>
          </a:prstGeom>
          <a:noFill/>
        </p:spPr>
        <p:txBody>
          <a:bodyPr wrap="none" lIns="85697" tIns="42848" rIns="85697" bIns="42848" rtlCol="0">
            <a:spAutoFit/>
          </a:bodyPr>
          <a:lstStyle/>
          <a:p>
            <a:r>
              <a:rPr lang="en-US" sz="1300" dirty="0"/>
              <a:t>SANS</a:t>
            </a:r>
          </a:p>
        </p:txBody>
      </p:sp>
      <p:sp>
        <p:nvSpPr>
          <p:cNvPr id="6" name="TextBox 5"/>
          <p:cNvSpPr txBox="1"/>
          <p:nvPr/>
        </p:nvSpPr>
        <p:spPr>
          <a:xfrm rot="17740678">
            <a:off x="1307348" y="2031178"/>
            <a:ext cx="1137545" cy="286598"/>
          </a:xfrm>
          <a:prstGeom prst="rect">
            <a:avLst/>
          </a:prstGeom>
          <a:noFill/>
        </p:spPr>
        <p:txBody>
          <a:bodyPr wrap="none" lIns="85697" tIns="42848" rIns="85697" bIns="42848" rtlCol="0">
            <a:spAutoFit/>
          </a:bodyPr>
          <a:lstStyle/>
          <a:p>
            <a:r>
              <a:rPr lang="en-US" sz="1300" dirty="0"/>
              <a:t>Reflectometry</a:t>
            </a:r>
          </a:p>
        </p:txBody>
      </p:sp>
      <p:sp>
        <p:nvSpPr>
          <p:cNvPr id="9" name="TextBox 8"/>
          <p:cNvSpPr txBox="1"/>
          <p:nvPr/>
        </p:nvSpPr>
        <p:spPr>
          <a:xfrm rot="17740678">
            <a:off x="2045580" y="1735052"/>
            <a:ext cx="1288628" cy="686707"/>
          </a:xfrm>
          <a:prstGeom prst="rect">
            <a:avLst/>
          </a:prstGeom>
          <a:noFill/>
        </p:spPr>
        <p:txBody>
          <a:bodyPr wrap="none" lIns="85697" tIns="42848" rIns="85697" bIns="42848" rtlCol="0">
            <a:spAutoFit/>
          </a:bodyPr>
          <a:lstStyle/>
          <a:p>
            <a:r>
              <a:rPr lang="en-US" sz="1300" dirty="0"/>
              <a:t>Macromolecular</a:t>
            </a:r>
          </a:p>
          <a:p>
            <a:r>
              <a:rPr lang="en-US" sz="1300" dirty="0"/>
              <a:t>&amp; Single Crystal</a:t>
            </a:r>
          </a:p>
          <a:p>
            <a:r>
              <a:rPr lang="en-US" sz="1300" dirty="0"/>
              <a:t>Diffraction</a:t>
            </a:r>
          </a:p>
        </p:txBody>
      </p:sp>
      <p:sp>
        <p:nvSpPr>
          <p:cNvPr id="11" name="TextBox 10"/>
          <p:cNvSpPr txBox="1"/>
          <p:nvPr/>
        </p:nvSpPr>
        <p:spPr>
          <a:xfrm rot="17740678">
            <a:off x="2999465" y="2049469"/>
            <a:ext cx="888046" cy="486653"/>
          </a:xfrm>
          <a:prstGeom prst="rect">
            <a:avLst/>
          </a:prstGeom>
          <a:noFill/>
        </p:spPr>
        <p:txBody>
          <a:bodyPr wrap="none" lIns="85697" tIns="42848" rIns="85697" bIns="42848" rtlCol="0">
            <a:spAutoFit/>
          </a:bodyPr>
          <a:lstStyle/>
          <a:p>
            <a:r>
              <a:rPr lang="en-US" sz="1300" dirty="0"/>
              <a:t>Powder</a:t>
            </a:r>
          </a:p>
          <a:p>
            <a:r>
              <a:rPr lang="en-US" sz="1300" dirty="0"/>
              <a:t>Diffraction</a:t>
            </a:r>
          </a:p>
        </p:txBody>
      </p:sp>
      <p:sp>
        <p:nvSpPr>
          <p:cNvPr id="12" name="TextBox 11"/>
          <p:cNvSpPr txBox="1"/>
          <p:nvPr/>
        </p:nvSpPr>
        <p:spPr>
          <a:xfrm rot="17740678">
            <a:off x="3822180" y="1878877"/>
            <a:ext cx="974740" cy="686707"/>
          </a:xfrm>
          <a:prstGeom prst="rect">
            <a:avLst/>
          </a:prstGeom>
          <a:noFill/>
        </p:spPr>
        <p:txBody>
          <a:bodyPr wrap="none" lIns="85697" tIns="42848" rIns="85697" bIns="42848" rtlCol="0">
            <a:spAutoFit/>
          </a:bodyPr>
          <a:lstStyle/>
          <a:p>
            <a:r>
              <a:rPr lang="en-US" sz="1300" dirty="0"/>
              <a:t>Materials &amp; </a:t>
            </a:r>
          </a:p>
          <a:p>
            <a:r>
              <a:rPr lang="en-US" sz="1300" dirty="0"/>
              <a:t>Engineering</a:t>
            </a:r>
          </a:p>
          <a:p>
            <a:r>
              <a:rPr lang="en-US" sz="1300" dirty="0"/>
              <a:t>Diffraction</a:t>
            </a:r>
          </a:p>
        </p:txBody>
      </p:sp>
      <p:sp>
        <p:nvSpPr>
          <p:cNvPr id="13" name="TextBox 12"/>
          <p:cNvSpPr txBox="1"/>
          <p:nvPr/>
        </p:nvSpPr>
        <p:spPr>
          <a:xfrm rot="17740678">
            <a:off x="4687725" y="2232675"/>
            <a:ext cx="710914" cy="286598"/>
          </a:xfrm>
          <a:prstGeom prst="rect">
            <a:avLst/>
          </a:prstGeom>
          <a:noFill/>
        </p:spPr>
        <p:txBody>
          <a:bodyPr wrap="none" lIns="85697" tIns="42848" rIns="85697" bIns="42848" rtlCol="0">
            <a:spAutoFit/>
          </a:bodyPr>
          <a:lstStyle/>
          <a:p>
            <a:r>
              <a:rPr lang="en-US" sz="1300" dirty="0"/>
              <a:t>Imaging</a:t>
            </a:r>
          </a:p>
        </p:txBody>
      </p:sp>
      <p:sp>
        <p:nvSpPr>
          <p:cNvPr id="14" name="TextBox 13"/>
          <p:cNvSpPr txBox="1"/>
          <p:nvPr/>
        </p:nvSpPr>
        <p:spPr>
          <a:xfrm rot="17740678">
            <a:off x="5185713" y="1843149"/>
            <a:ext cx="1301602" cy="486653"/>
          </a:xfrm>
          <a:prstGeom prst="rect">
            <a:avLst/>
          </a:prstGeom>
          <a:noFill/>
        </p:spPr>
        <p:txBody>
          <a:bodyPr wrap="none" lIns="85697" tIns="42848" rIns="85697" bIns="42848" rtlCol="0">
            <a:spAutoFit/>
          </a:bodyPr>
          <a:lstStyle/>
          <a:p>
            <a:r>
              <a:rPr lang="en-US" sz="1300" dirty="0"/>
              <a:t>Direct Geometry</a:t>
            </a:r>
          </a:p>
          <a:p>
            <a:r>
              <a:rPr lang="en-US" sz="1300" dirty="0"/>
              <a:t>Spectroscopy</a:t>
            </a:r>
          </a:p>
        </p:txBody>
      </p:sp>
      <p:sp>
        <p:nvSpPr>
          <p:cNvPr id="15" name="TextBox 14"/>
          <p:cNvSpPr txBox="1"/>
          <p:nvPr/>
        </p:nvSpPr>
        <p:spPr>
          <a:xfrm rot="17740678">
            <a:off x="6096437" y="1794391"/>
            <a:ext cx="1417018" cy="486653"/>
          </a:xfrm>
          <a:prstGeom prst="rect">
            <a:avLst/>
          </a:prstGeom>
          <a:noFill/>
        </p:spPr>
        <p:txBody>
          <a:bodyPr wrap="none" lIns="85697" tIns="42848" rIns="85697" bIns="42848" rtlCol="0">
            <a:spAutoFit/>
          </a:bodyPr>
          <a:lstStyle/>
          <a:p>
            <a:r>
              <a:rPr lang="en-US" sz="1300" dirty="0"/>
              <a:t>Indirect Geometry</a:t>
            </a:r>
          </a:p>
          <a:p>
            <a:r>
              <a:rPr lang="en-US" sz="1300" dirty="0"/>
              <a:t>Spectroscopy</a:t>
            </a:r>
          </a:p>
        </p:txBody>
      </p:sp>
      <p:sp>
        <p:nvSpPr>
          <p:cNvPr id="16" name="TextBox 15"/>
          <p:cNvSpPr txBox="1"/>
          <p:nvPr/>
        </p:nvSpPr>
        <p:spPr>
          <a:xfrm rot="17740678">
            <a:off x="7208486" y="1924984"/>
            <a:ext cx="1083594" cy="486653"/>
          </a:xfrm>
          <a:prstGeom prst="rect">
            <a:avLst/>
          </a:prstGeom>
          <a:noFill/>
        </p:spPr>
        <p:txBody>
          <a:bodyPr wrap="none" lIns="85697" tIns="42848" rIns="85697" bIns="42848" rtlCol="0">
            <a:spAutoFit/>
          </a:bodyPr>
          <a:lstStyle/>
          <a:p>
            <a:r>
              <a:rPr lang="en-US" sz="1300" dirty="0"/>
              <a:t>Spin Echo</a:t>
            </a:r>
          </a:p>
          <a:p>
            <a:r>
              <a:rPr lang="en-US" sz="1300" dirty="0"/>
              <a:t>Spectroscopy</a:t>
            </a:r>
          </a:p>
        </p:txBody>
      </p:sp>
      <p:sp>
        <p:nvSpPr>
          <p:cNvPr id="17" name="TextBox 16"/>
          <p:cNvSpPr txBox="1"/>
          <p:nvPr/>
        </p:nvSpPr>
        <p:spPr>
          <a:xfrm rot="17740678">
            <a:off x="8092973" y="1862618"/>
            <a:ext cx="1224658" cy="486653"/>
          </a:xfrm>
          <a:prstGeom prst="rect">
            <a:avLst/>
          </a:prstGeom>
          <a:noFill/>
        </p:spPr>
        <p:txBody>
          <a:bodyPr wrap="none" lIns="85697" tIns="42848" rIns="85697" bIns="42848" rtlCol="0">
            <a:spAutoFit/>
          </a:bodyPr>
          <a:lstStyle/>
          <a:p>
            <a:r>
              <a:rPr lang="en-US" sz="1300" dirty="0"/>
              <a:t>Fundamental &amp;</a:t>
            </a:r>
          </a:p>
          <a:p>
            <a:r>
              <a:rPr lang="en-US" sz="1300" dirty="0"/>
              <a:t>Particle Physics</a:t>
            </a:r>
          </a:p>
        </p:txBody>
      </p:sp>
      <p:sp>
        <p:nvSpPr>
          <p:cNvPr id="28" name="TextBox 27"/>
          <p:cNvSpPr txBox="1"/>
          <p:nvPr/>
        </p:nvSpPr>
        <p:spPr>
          <a:xfrm rot="17740678">
            <a:off x="101505" y="4140620"/>
            <a:ext cx="589849" cy="332754"/>
          </a:xfrm>
          <a:prstGeom prst="rect">
            <a:avLst/>
          </a:prstGeom>
          <a:noFill/>
        </p:spPr>
        <p:txBody>
          <a:bodyPr wrap="none" lIns="85697" tIns="42848" rIns="85697" bIns="42848" rtlCol="0">
            <a:spAutoFit/>
          </a:bodyPr>
          <a:lstStyle/>
          <a:p>
            <a:r>
              <a:rPr lang="en-US" sz="1600" dirty="0"/>
              <a:t>2013</a:t>
            </a:r>
          </a:p>
        </p:txBody>
      </p:sp>
      <p:sp>
        <p:nvSpPr>
          <p:cNvPr id="19" name="TextBox 18"/>
          <p:cNvSpPr txBox="1"/>
          <p:nvPr/>
        </p:nvSpPr>
        <p:spPr>
          <a:xfrm>
            <a:off x="1053186" y="39802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0" name="TextBox 19"/>
          <p:cNvSpPr txBox="1"/>
          <p:nvPr/>
        </p:nvSpPr>
        <p:spPr>
          <a:xfrm>
            <a:off x="1806845" y="436841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1" name="TextBox 20"/>
          <p:cNvSpPr txBox="1"/>
          <p:nvPr/>
        </p:nvSpPr>
        <p:spPr>
          <a:xfrm>
            <a:off x="1805303" y="477225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2" name="TextBox 21"/>
          <p:cNvSpPr txBox="1"/>
          <p:nvPr/>
        </p:nvSpPr>
        <p:spPr>
          <a:xfrm>
            <a:off x="3448143"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3" name="TextBox 22"/>
          <p:cNvSpPr txBox="1"/>
          <p:nvPr/>
        </p:nvSpPr>
        <p:spPr>
          <a:xfrm>
            <a:off x="3440736" y="397203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4" name="TextBox 23"/>
          <p:cNvSpPr txBox="1"/>
          <p:nvPr/>
        </p:nvSpPr>
        <p:spPr>
          <a:xfrm>
            <a:off x="4249686"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5" name="TextBox 24"/>
          <p:cNvSpPr txBox="1"/>
          <p:nvPr/>
        </p:nvSpPr>
        <p:spPr>
          <a:xfrm>
            <a:off x="5802396" y="393984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6" name="TextBox 25"/>
          <p:cNvSpPr txBox="1"/>
          <p:nvPr/>
        </p:nvSpPr>
        <p:spPr>
          <a:xfrm>
            <a:off x="5818102" y="353938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7" name="TextBox 26"/>
          <p:cNvSpPr txBox="1"/>
          <p:nvPr/>
        </p:nvSpPr>
        <p:spPr>
          <a:xfrm>
            <a:off x="6791808" y="352782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1" name="TextBox 30"/>
          <p:cNvSpPr txBox="1"/>
          <p:nvPr/>
        </p:nvSpPr>
        <p:spPr>
          <a:xfrm>
            <a:off x="1053186" y="267621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2" name="TextBox 31"/>
          <p:cNvSpPr txBox="1"/>
          <p:nvPr/>
        </p:nvSpPr>
        <p:spPr>
          <a:xfrm>
            <a:off x="2542946" y="2704270"/>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3" name="TextBox 32"/>
          <p:cNvSpPr txBox="1"/>
          <p:nvPr/>
        </p:nvSpPr>
        <p:spPr>
          <a:xfrm>
            <a:off x="4963491" y="268993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1" name="TextBox 50"/>
          <p:cNvSpPr txBox="1"/>
          <p:nvPr/>
        </p:nvSpPr>
        <p:spPr>
          <a:xfrm rot="17740678">
            <a:off x="102426" y="2964816"/>
            <a:ext cx="589849" cy="332754"/>
          </a:xfrm>
          <a:prstGeom prst="rect">
            <a:avLst/>
          </a:prstGeom>
          <a:noFill/>
        </p:spPr>
        <p:txBody>
          <a:bodyPr wrap="none" lIns="85697" tIns="42848" rIns="85697" bIns="42848" rtlCol="0">
            <a:spAutoFit/>
          </a:bodyPr>
          <a:lstStyle/>
          <a:p>
            <a:r>
              <a:rPr lang="en-US" sz="1600" dirty="0"/>
              <a:t>2012</a:t>
            </a:r>
          </a:p>
        </p:txBody>
      </p:sp>
      <p:sp>
        <p:nvSpPr>
          <p:cNvPr id="29" name="Title 1"/>
          <p:cNvSpPr>
            <a:spLocks noGrp="1"/>
          </p:cNvSpPr>
          <p:nvPr>
            <p:ph type="title"/>
          </p:nvPr>
        </p:nvSpPr>
        <p:spPr>
          <a:xfrm>
            <a:off x="457201" y="274638"/>
            <a:ext cx="7139136" cy="1143000"/>
          </a:xfrm>
        </p:spPr>
        <p:txBody>
          <a:bodyPr/>
          <a:lstStyle/>
          <a:p>
            <a:r>
              <a:rPr lang="en-US" dirty="0" smtClean="0"/>
              <a:t>Instrument Proposal Rounds</a:t>
            </a:r>
            <a:endParaRPr lang="en-US" dirty="0"/>
          </a:p>
        </p:txBody>
      </p:sp>
    </p:spTree>
    <p:extLst>
      <p:ext uri="{BB962C8B-B14F-4D97-AF65-F5344CB8AC3E}">
        <p14:creationId xmlns:p14="http://schemas.microsoft.com/office/powerpoint/2010/main" val="1284555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nvPr>
        </p:nvGraphicFramePr>
        <p:xfrm>
          <a:off x="49651" y="2704270"/>
          <a:ext cx="9056563" cy="3382045"/>
        </p:xfrm>
        <a:graphic>
          <a:graphicData uri="http://schemas.openxmlformats.org/drawingml/2006/table">
            <a:tbl>
              <a:tblPr firstRow="1" bandRow="1">
                <a:tableStyleId>{2D5ABB26-0587-4C30-8999-92F81FD0307C}</a:tableStyleId>
              </a:tblPr>
              <a:tblGrid>
                <a:gridCol w="646464"/>
                <a:gridCol w="738806"/>
                <a:gridCol w="769589"/>
                <a:gridCol w="759328"/>
                <a:gridCol w="861940"/>
                <a:gridCol w="810633"/>
                <a:gridCol w="728544"/>
                <a:gridCol w="841417"/>
                <a:gridCol w="1128730"/>
                <a:gridCol w="944030"/>
                <a:gridCol w="827082"/>
              </a:tblGrid>
              <a:tr h="421006">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smtClean="0"/>
                        <a:t>LOKI</a:t>
                      </a:r>
                    </a:p>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NMX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ODIN</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418791">
                <a:tc vMerge="1">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418791">
                <a:tc rowSpan="4">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THOR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DREAM</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BEER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C-SPEC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BIFROST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r>
                        <a:rPr lang="en-US" sz="1100" dirty="0" smtClean="0"/>
                        <a:t>SKADI</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VERITAS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HEIMDAL</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ESTIA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T-REX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FREIA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Tempus Fugit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r h="428625">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HERITAGE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MAGIC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T-REX</a:t>
                      </a:r>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MIRACLES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ANNI</a:t>
                      </a:r>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ESPRESSO</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endParaRPr lang="en-US" sz="1100" dirty="0" smtClean="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VESPA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RESPECT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UCN</a:t>
                      </a:r>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r>
            </a:tbl>
          </a:graphicData>
        </a:graphic>
      </p:graphicFrame>
      <p:sp>
        <p:nvSpPr>
          <p:cNvPr id="3" name="TextBox 2"/>
          <p:cNvSpPr txBox="1"/>
          <p:nvPr/>
        </p:nvSpPr>
        <p:spPr>
          <a:xfrm rot="17740678">
            <a:off x="799976" y="2301565"/>
            <a:ext cx="530363" cy="286598"/>
          </a:xfrm>
          <a:prstGeom prst="rect">
            <a:avLst/>
          </a:prstGeom>
          <a:noFill/>
        </p:spPr>
        <p:txBody>
          <a:bodyPr wrap="none" lIns="85697" tIns="42848" rIns="85697" bIns="42848" rtlCol="0">
            <a:spAutoFit/>
          </a:bodyPr>
          <a:lstStyle/>
          <a:p>
            <a:r>
              <a:rPr lang="en-US" sz="1300" dirty="0"/>
              <a:t>SANS</a:t>
            </a:r>
          </a:p>
        </p:txBody>
      </p:sp>
      <p:sp>
        <p:nvSpPr>
          <p:cNvPr id="6" name="TextBox 5"/>
          <p:cNvSpPr txBox="1"/>
          <p:nvPr/>
        </p:nvSpPr>
        <p:spPr>
          <a:xfrm rot="17740678">
            <a:off x="1307348" y="2031178"/>
            <a:ext cx="1137545" cy="286598"/>
          </a:xfrm>
          <a:prstGeom prst="rect">
            <a:avLst/>
          </a:prstGeom>
          <a:noFill/>
        </p:spPr>
        <p:txBody>
          <a:bodyPr wrap="none" lIns="85697" tIns="42848" rIns="85697" bIns="42848" rtlCol="0">
            <a:spAutoFit/>
          </a:bodyPr>
          <a:lstStyle/>
          <a:p>
            <a:r>
              <a:rPr lang="en-US" sz="1300" dirty="0"/>
              <a:t>Reflectometry</a:t>
            </a:r>
          </a:p>
        </p:txBody>
      </p:sp>
      <p:sp>
        <p:nvSpPr>
          <p:cNvPr id="9" name="TextBox 8"/>
          <p:cNvSpPr txBox="1"/>
          <p:nvPr/>
        </p:nvSpPr>
        <p:spPr>
          <a:xfrm rot="17740678">
            <a:off x="2045580" y="1735052"/>
            <a:ext cx="1288628" cy="686707"/>
          </a:xfrm>
          <a:prstGeom prst="rect">
            <a:avLst/>
          </a:prstGeom>
          <a:noFill/>
        </p:spPr>
        <p:txBody>
          <a:bodyPr wrap="none" lIns="85697" tIns="42848" rIns="85697" bIns="42848" rtlCol="0">
            <a:spAutoFit/>
          </a:bodyPr>
          <a:lstStyle/>
          <a:p>
            <a:r>
              <a:rPr lang="en-US" sz="1300" dirty="0"/>
              <a:t>Macromolecular</a:t>
            </a:r>
          </a:p>
          <a:p>
            <a:r>
              <a:rPr lang="en-US" sz="1300" dirty="0"/>
              <a:t>&amp; Single Crystal</a:t>
            </a:r>
          </a:p>
          <a:p>
            <a:r>
              <a:rPr lang="en-US" sz="1300" dirty="0"/>
              <a:t>Diffraction</a:t>
            </a:r>
          </a:p>
        </p:txBody>
      </p:sp>
      <p:sp>
        <p:nvSpPr>
          <p:cNvPr id="11" name="TextBox 10"/>
          <p:cNvSpPr txBox="1"/>
          <p:nvPr/>
        </p:nvSpPr>
        <p:spPr>
          <a:xfrm rot="17740678">
            <a:off x="2999465" y="2049469"/>
            <a:ext cx="888046" cy="486653"/>
          </a:xfrm>
          <a:prstGeom prst="rect">
            <a:avLst/>
          </a:prstGeom>
          <a:noFill/>
        </p:spPr>
        <p:txBody>
          <a:bodyPr wrap="none" lIns="85697" tIns="42848" rIns="85697" bIns="42848" rtlCol="0">
            <a:spAutoFit/>
          </a:bodyPr>
          <a:lstStyle/>
          <a:p>
            <a:r>
              <a:rPr lang="en-US" sz="1300" dirty="0"/>
              <a:t>Powder</a:t>
            </a:r>
          </a:p>
          <a:p>
            <a:r>
              <a:rPr lang="en-US" sz="1300" dirty="0"/>
              <a:t>Diffraction</a:t>
            </a:r>
          </a:p>
        </p:txBody>
      </p:sp>
      <p:sp>
        <p:nvSpPr>
          <p:cNvPr id="12" name="TextBox 11"/>
          <p:cNvSpPr txBox="1"/>
          <p:nvPr/>
        </p:nvSpPr>
        <p:spPr>
          <a:xfrm rot="17740678">
            <a:off x="3822180" y="1878877"/>
            <a:ext cx="974740" cy="686707"/>
          </a:xfrm>
          <a:prstGeom prst="rect">
            <a:avLst/>
          </a:prstGeom>
          <a:noFill/>
        </p:spPr>
        <p:txBody>
          <a:bodyPr wrap="none" lIns="85697" tIns="42848" rIns="85697" bIns="42848" rtlCol="0">
            <a:spAutoFit/>
          </a:bodyPr>
          <a:lstStyle/>
          <a:p>
            <a:r>
              <a:rPr lang="en-US" sz="1300" dirty="0"/>
              <a:t>Materials &amp; </a:t>
            </a:r>
          </a:p>
          <a:p>
            <a:r>
              <a:rPr lang="en-US" sz="1300" dirty="0"/>
              <a:t>Engineering</a:t>
            </a:r>
          </a:p>
          <a:p>
            <a:r>
              <a:rPr lang="en-US" sz="1300" dirty="0"/>
              <a:t>Diffraction</a:t>
            </a:r>
          </a:p>
        </p:txBody>
      </p:sp>
      <p:sp>
        <p:nvSpPr>
          <p:cNvPr id="13" name="TextBox 12"/>
          <p:cNvSpPr txBox="1"/>
          <p:nvPr/>
        </p:nvSpPr>
        <p:spPr>
          <a:xfrm rot="17740678">
            <a:off x="4687725" y="2232675"/>
            <a:ext cx="710914" cy="286598"/>
          </a:xfrm>
          <a:prstGeom prst="rect">
            <a:avLst/>
          </a:prstGeom>
          <a:noFill/>
        </p:spPr>
        <p:txBody>
          <a:bodyPr wrap="none" lIns="85697" tIns="42848" rIns="85697" bIns="42848" rtlCol="0">
            <a:spAutoFit/>
          </a:bodyPr>
          <a:lstStyle/>
          <a:p>
            <a:r>
              <a:rPr lang="en-US" sz="1300" dirty="0"/>
              <a:t>Imaging</a:t>
            </a:r>
          </a:p>
        </p:txBody>
      </p:sp>
      <p:sp>
        <p:nvSpPr>
          <p:cNvPr id="14" name="TextBox 13"/>
          <p:cNvSpPr txBox="1"/>
          <p:nvPr/>
        </p:nvSpPr>
        <p:spPr>
          <a:xfrm rot="17740678">
            <a:off x="5185713" y="1843149"/>
            <a:ext cx="1301602" cy="486653"/>
          </a:xfrm>
          <a:prstGeom prst="rect">
            <a:avLst/>
          </a:prstGeom>
          <a:noFill/>
        </p:spPr>
        <p:txBody>
          <a:bodyPr wrap="none" lIns="85697" tIns="42848" rIns="85697" bIns="42848" rtlCol="0">
            <a:spAutoFit/>
          </a:bodyPr>
          <a:lstStyle/>
          <a:p>
            <a:r>
              <a:rPr lang="en-US" sz="1300" dirty="0"/>
              <a:t>Direct Geometry</a:t>
            </a:r>
          </a:p>
          <a:p>
            <a:r>
              <a:rPr lang="en-US" sz="1300" dirty="0"/>
              <a:t>Spectroscopy</a:t>
            </a:r>
          </a:p>
        </p:txBody>
      </p:sp>
      <p:sp>
        <p:nvSpPr>
          <p:cNvPr id="15" name="TextBox 14"/>
          <p:cNvSpPr txBox="1"/>
          <p:nvPr/>
        </p:nvSpPr>
        <p:spPr>
          <a:xfrm rot="17740678">
            <a:off x="6096437" y="1794391"/>
            <a:ext cx="1417018" cy="486653"/>
          </a:xfrm>
          <a:prstGeom prst="rect">
            <a:avLst/>
          </a:prstGeom>
          <a:noFill/>
        </p:spPr>
        <p:txBody>
          <a:bodyPr wrap="none" lIns="85697" tIns="42848" rIns="85697" bIns="42848" rtlCol="0">
            <a:spAutoFit/>
          </a:bodyPr>
          <a:lstStyle/>
          <a:p>
            <a:r>
              <a:rPr lang="en-US" sz="1300" dirty="0"/>
              <a:t>Indirect Geometry</a:t>
            </a:r>
          </a:p>
          <a:p>
            <a:r>
              <a:rPr lang="en-US" sz="1300" dirty="0"/>
              <a:t>Spectroscopy</a:t>
            </a:r>
          </a:p>
        </p:txBody>
      </p:sp>
      <p:sp>
        <p:nvSpPr>
          <p:cNvPr id="16" name="TextBox 15"/>
          <p:cNvSpPr txBox="1"/>
          <p:nvPr/>
        </p:nvSpPr>
        <p:spPr>
          <a:xfrm rot="17740678">
            <a:off x="7208486" y="1924984"/>
            <a:ext cx="1083594" cy="486653"/>
          </a:xfrm>
          <a:prstGeom prst="rect">
            <a:avLst/>
          </a:prstGeom>
          <a:noFill/>
        </p:spPr>
        <p:txBody>
          <a:bodyPr wrap="none" lIns="85697" tIns="42848" rIns="85697" bIns="42848" rtlCol="0">
            <a:spAutoFit/>
          </a:bodyPr>
          <a:lstStyle/>
          <a:p>
            <a:r>
              <a:rPr lang="en-US" sz="1300" dirty="0"/>
              <a:t>Spin Echo</a:t>
            </a:r>
          </a:p>
          <a:p>
            <a:r>
              <a:rPr lang="en-US" sz="1300" dirty="0"/>
              <a:t>Spectroscopy</a:t>
            </a:r>
          </a:p>
        </p:txBody>
      </p:sp>
      <p:sp>
        <p:nvSpPr>
          <p:cNvPr id="17" name="TextBox 16"/>
          <p:cNvSpPr txBox="1"/>
          <p:nvPr/>
        </p:nvSpPr>
        <p:spPr>
          <a:xfrm rot="17740678">
            <a:off x="8092973" y="1862618"/>
            <a:ext cx="1224658" cy="486653"/>
          </a:xfrm>
          <a:prstGeom prst="rect">
            <a:avLst/>
          </a:prstGeom>
          <a:noFill/>
        </p:spPr>
        <p:txBody>
          <a:bodyPr wrap="none" lIns="85697" tIns="42848" rIns="85697" bIns="42848" rtlCol="0">
            <a:spAutoFit/>
          </a:bodyPr>
          <a:lstStyle/>
          <a:p>
            <a:r>
              <a:rPr lang="en-US" sz="1300" dirty="0"/>
              <a:t>Fundamental &amp;</a:t>
            </a:r>
          </a:p>
          <a:p>
            <a:r>
              <a:rPr lang="en-US" sz="1300" dirty="0"/>
              <a:t>Particle Physics</a:t>
            </a:r>
          </a:p>
        </p:txBody>
      </p:sp>
      <p:sp>
        <p:nvSpPr>
          <p:cNvPr id="28" name="TextBox 27"/>
          <p:cNvSpPr txBox="1"/>
          <p:nvPr/>
        </p:nvSpPr>
        <p:spPr>
          <a:xfrm rot="17740678">
            <a:off x="101505" y="4140620"/>
            <a:ext cx="589849" cy="332754"/>
          </a:xfrm>
          <a:prstGeom prst="rect">
            <a:avLst/>
          </a:prstGeom>
          <a:noFill/>
        </p:spPr>
        <p:txBody>
          <a:bodyPr wrap="none" lIns="85697" tIns="42848" rIns="85697" bIns="42848" rtlCol="0">
            <a:spAutoFit/>
          </a:bodyPr>
          <a:lstStyle/>
          <a:p>
            <a:r>
              <a:rPr lang="en-US" sz="1600" dirty="0"/>
              <a:t>2013</a:t>
            </a:r>
          </a:p>
        </p:txBody>
      </p:sp>
      <p:sp>
        <p:nvSpPr>
          <p:cNvPr id="29" name="TextBox 28"/>
          <p:cNvSpPr txBox="1"/>
          <p:nvPr/>
        </p:nvSpPr>
        <p:spPr>
          <a:xfrm rot="17740678">
            <a:off x="101508" y="5460201"/>
            <a:ext cx="589849" cy="332754"/>
          </a:xfrm>
          <a:prstGeom prst="rect">
            <a:avLst/>
          </a:prstGeom>
          <a:noFill/>
        </p:spPr>
        <p:txBody>
          <a:bodyPr wrap="none" lIns="85697" tIns="42848" rIns="85697" bIns="42848" rtlCol="0">
            <a:spAutoFit/>
          </a:bodyPr>
          <a:lstStyle/>
          <a:p>
            <a:r>
              <a:rPr lang="en-US" sz="1600" dirty="0"/>
              <a:t>2014</a:t>
            </a:r>
          </a:p>
        </p:txBody>
      </p:sp>
      <p:sp>
        <p:nvSpPr>
          <p:cNvPr id="19" name="TextBox 18"/>
          <p:cNvSpPr txBox="1"/>
          <p:nvPr/>
        </p:nvSpPr>
        <p:spPr>
          <a:xfrm>
            <a:off x="1053186" y="39802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0" name="TextBox 19"/>
          <p:cNvSpPr txBox="1"/>
          <p:nvPr/>
        </p:nvSpPr>
        <p:spPr>
          <a:xfrm>
            <a:off x="1806845" y="436841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1" name="TextBox 20"/>
          <p:cNvSpPr txBox="1"/>
          <p:nvPr/>
        </p:nvSpPr>
        <p:spPr>
          <a:xfrm>
            <a:off x="1805303" y="477225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2" name="TextBox 21"/>
          <p:cNvSpPr txBox="1"/>
          <p:nvPr/>
        </p:nvSpPr>
        <p:spPr>
          <a:xfrm>
            <a:off x="3448143"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3" name="TextBox 22"/>
          <p:cNvSpPr txBox="1"/>
          <p:nvPr/>
        </p:nvSpPr>
        <p:spPr>
          <a:xfrm>
            <a:off x="3440736" y="397203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4" name="TextBox 23"/>
          <p:cNvSpPr txBox="1"/>
          <p:nvPr/>
        </p:nvSpPr>
        <p:spPr>
          <a:xfrm>
            <a:off x="4249686"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5" name="TextBox 24"/>
          <p:cNvSpPr txBox="1"/>
          <p:nvPr/>
        </p:nvSpPr>
        <p:spPr>
          <a:xfrm>
            <a:off x="5802396" y="393984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6" name="TextBox 25"/>
          <p:cNvSpPr txBox="1"/>
          <p:nvPr/>
        </p:nvSpPr>
        <p:spPr>
          <a:xfrm>
            <a:off x="5818102" y="353938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7" name="TextBox 26"/>
          <p:cNvSpPr txBox="1"/>
          <p:nvPr/>
        </p:nvSpPr>
        <p:spPr>
          <a:xfrm>
            <a:off x="6791808" y="352782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1" name="TextBox 30"/>
          <p:cNvSpPr txBox="1"/>
          <p:nvPr/>
        </p:nvSpPr>
        <p:spPr>
          <a:xfrm>
            <a:off x="1053186" y="267621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2" name="TextBox 31"/>
          <p:cNvSpPr txBox="1"/>
          <p:nvPr/>
        </p:nvSpPr>
        <p:spPr>
          <a:xfrm>
            <a:off x="2542946" y="2704270"/>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3" name="TextBox 32"/>
          <p:cNvSpPr txBox="1"/>
          <p:nvPr/>
        </p:nvSpPr>
        <p:spPr>
          <a:xfrm>
            <a:off x="4963491" y="268993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1" name="TextBox 50"/>
          <p:cNvSpPr txBox="1"/>
          <p:nvPr/>
        </p:nvSpPr>
        <p:spPr>
          <a:xfrm rot="17740678">
            <a:off x="102426" y="2964816"/>
            <a:ext cx="589849" cy="332754"/>
          </a:xfrm>
          <a:prstGeom prst="rect">
            <a:avLst/>
          </a:prstGeom>
          <a:noFill/>
        </p:spPr>
        <p:txBody>
          <a:bodyPr wrap="none" lIns="85697" tIns="42848" rIns="85697" bIns="42848" rtlCol="0">
            <a:spAutoFit/>
          </a:bodyPr>
          <a:lstStyle/>
          <a:p>
            <a:r>
              <a:rPr lang="en-US" sz="1600" dirty="0"/>
              <a:t>2012</a:t>
            </a:r>
          </a:p>
        </p:txBody>
      </p:sp>
      <p:sp>
        <p:nvSpPr>
          <p:cNvPr id="57" name="TextBox 56"/>
          <p:cNvSpPr txBox="1"/>
          <p:nvPr/>
        </p:nvSpPr>
        <p:spPr>
          <a:xfrm>
            <a:off x="2551962" y="520426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8" name="TextBox 57"/>
          <p:cNvSpPr txBox="1"/>
          <p:nvPr/>
        </p:nvSpPr>
        <p:spPr>
          <a:xfrm>
            <a:off x="5803318" y="516412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9" name="TextBox 58"/>
          <p:cNvSpPr txBox="1"/>
          <p:nvPr/>
        </p:nvSpPr>
        <p:spPr>
          <a:xfrm>
            <a:off x="6816035" y="51598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60" name="TextBox 59"/>
          <p:cNvSpPr txBox="1"/>
          <p:nvPr/>
        </p:nvSpPr>
        <p:spPr>
          <a:xfrm>
            <a:off x="6828609" y="562685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4" name="Title 1"/>
          <p:cNvSpPr>
            <a:spLocks noGrp="1"/>
          </p:cNvSpPr>
          <p:nvPr>
            <p:ph type="title"/>
          </p:nvPr>
        </p:nvSpPr>
        <p:spPr>
          <a:xfrm>
            <a:off x="457201" y="274638"/>
            <a:ext cx="7139136" cy="1143000"/>
          </a:xfrm>
        </p:spPr>
        <p:txBody>
          <a:bodyPr/>
          <a:lstStyle/>
          <a:p>
            <a:r>
              <a:rPr lang="en-US" dirty="0" smtClean="0"/>
              <a:t>Instrument Proposal Rounds</a:t>
            </a:r>
            <a:endParaRPr lang="en-US" dirty="0"/>
          </a:p>
        </p:txBody>
      </p:sp>
    </p:spTree>
    <p:extLst>
      <p:ext uri="{BB962C8B-B14F-4D97-AF65-F5344CB8AC3E}">
        <p14:creationId xmlns:p14="http://schemas.microsoft.com/office/powerpoint/2010/main" val="820790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nvPr>
        </p:nvGraphicFramePr>
        <p:xfrm>
          <a:off x="49651" y="2704270"/>
          <a:ext cx="9056563" cy="3382045"/>
        </p:xfrm>
        <a:graphic>
          <a:graphicData uri="http://schemas.openxmlformats.org/drawingml/2006/table">
            <a:tbl>
              <a:tblPr firstRow="1" bandRow="1">
                <a:tableStyleId>{2D5ABB26-0587-4C30-8999-92F81FD0307C}</a:tableStyleId>
              </a:tblPr>
              <a:tblGrid>
                <a:gridCol w="646464"/>
                <a:gridCol w="738806"/>
                <a:gridCol w="769589"/>
                <a:gridCol w="759328"/>
                <a:gridCol w="861940"/>
                <a:gridCol w="810633"/>
                <a:gridCol w="728544"/>
                <a:gridCol w="841417"/>
                <a:gridCol w="1128730"/>
                <a:gridCol w="944030"/>
                <a:gridCol w="827082"/>
              </a:tblGrid>
              <a:tr h="421006">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smtClean="0"/>
                        <a:t>LOKI</a:t>
                      </a:r>
                    </a:p>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NMX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ODIN</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418791">
                <a:tc vMerge="1">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418791">
                <a:tc rowSpan="4">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THOR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DREAM</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BEER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C-SPEC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BIFROST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r>
                        <a:rPr lang="en-US" sz="1100" dirty="0" smtClean="0"/>
                        <a:t>SKADI</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VERITAS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HEIMDAL</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ESTIA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T-REX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FREIA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Tempus Fugit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r h="428625">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HERITAGE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MAGIC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T-REX</a:t>
                      </a:r>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MIRACLES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ANNI</a:t>
                      </a:r>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ESPRESSO</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endParaRPr lang="en-US" sz="1100" dirty="0" smtClean="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VESPA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RESPECT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UCN</a:t>
                      </a:r>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r>
            </a:tbl>
          </a:graphicData>
        </a:graphic>
      </p:graphicFrame>
      <p:sp>
        <p:nvSpPr>
          <p:cNvPr id="3" name="TextBox 2"/>
          <p:cNvSpPr txBox="1"/>
          <p:nvPr/>
        </p:nvSpPr>
        <p:spPr>
          <a:xfrm rot="17740678">
            <a:off x="799976" y="2301565"/>
            <a:ext cx="530363" cy="286598"/>
          </a:xfrm>
          <a:prstGeom prst="rect">
            <a:avLst/>
          </a:prstGeom>
          <a:noFill/>
        </p:spPr>
        <p:txBody>
          <a:bodyPr wrap="none" lIns="85697" tIns="42848" rIns="85697" bIns="42848" rtlCol="0">
            <a:spAutoFit/>
          </a:bodyPr>
          <a:lstStyle/>
          <a:p>
            <a:r>
              <a:rPr lang="en-US" sz="1300" dirty="0"/>
              <a:t>SANS</a:t>
            </a:r>
          </a:p>
        </p:txBody>
      </p:sp>
      <p:sp>
        <p:nvSpPr>
          <p:cNvPr id="6" name="TextBox 5"/>
          <p:cNvSpPr txBox="1"/>
          <p:nvPr/>
        </p:nvSpPr>
        <p:spPr>
          <a:xfrm rot="17740678">
            <a:off x="1307348" y="2031178"/>
            <a:ext cx="1137545" cy="286598"/>
          </a:xfrm>
          <a:prstGeom prst="rect">
            <a:avLst/>
          </a:prstGeom>
          <a:noFill/>
        </p:spPr>
        <p:txBody>
          <a:bodyPr wrap="none" lIns="85697" tIns="42848" rIns="85697" bIns="42848" rtlCol="0">
            <a:spAutoFit/>
          </a:bodyPr>
          <a:lstStyle/>
          <a:p>
            <a:r>
              <a:rPr lang="en-US" sz="1300" dirty="0"/>
              <a:t>Reflectometry</a:t>
            </a:r>
          </a:p>
        </p:txBody>
      </p:sp>
      <p:sp>
        <p:nvSpPr>
          <p:cNvPr id="9" name="TextBox 8"/>
          <p:cNvSpPr txBox="1"/>
          <p:nvPr/>
        </p:nvSpPr>
        <p:spPr>
          <a:xfrm rot="17740678">
            <a:off x="2045580" y="1735052"/>
            <a:ext cx="1288628" cy="686707"/>
          </a:xfrm>
          <a:prstGeom prst="rect">
            <a:avLst/>
          </a:prstGeom>
          <a:noFill/>
        </p:spPr>
        <p:txBody>
          <a:bodyPr wrap="none" lIns="85697" tIns="42848" rIns="85697" bIns="42848" rtlCol="0">
            <a:spAutoFit/>
          </a:bodyPr>
          <a:lstStyle/>
          <a:p>
            <a:r>
              <a:rPr lang="en-US" sz="1300" dirty="0"/>
              <a:t>Macromolecular</a:t>
            </a:r>
          </a:p>
          <a:p>
            <a:r>
              <a:rPr lang="en-US" sz="1300" dirty="0"/>
              <a:t>&amp; Single Crystal</a:t>
            </a:r>
          </a:p>
          <a:p>
            <a:r>
              <a:rPr lang="en-US" sz="1300" dirty="0"/>
              <a:t>Diffraction</a:t>
            </a:r>
          </a:p>
        </p:txBody>
      </p:sp>
      <p:sp>
        <p:nvSpPr>
          <p:cNvPr id="11" name="TextBox 10"/>
          <p:cNvSpPr txBox="1"/>
          <p:nvPr/>
        </p:nvSpPr>
        <p:spPr>
          <a:xfrm rot="17740678">
            <a:off x="2999465" y="2049469"/>
            <a:ext cx="888046" cy="486653"/>
          </a:xfrm>
          <a:prstGeom prst="rect">
            <a:avLst/>
          </a:prstGeom>
          <a:noFill/>
        </p:spPr>
        <p:txBody>
          <a:bodyPr wrap="none" lIns="85697" tIns="42848" rIns="85697" bIns="42848" rtlCol="0">
            <a:spAutoFit/>
          </a:bodyPr>
          <a:lstStyle/>
          <a:p>
            <a:r>
              <a:rPr lang="en-US" sz="1300" dirty="0"/>
              <a:t>Powder</a:t>
            </a:r>
          </a:p>
          <a:p>
            <a:r>
              <a:rPr lang="en-US" sz="1300" dirty="0"/>
              <a:t>Diffraction</a:t>
            </a:r>
          </a:p>
        </p:txBody>
      </p:sp>
      <p:sp>
        <p:nvSpPr>
          <p:cNvPr id="12" name="TextBox 11"/>
          <p:cNvSpPr txBox="1"/>
          <p:nvPr/>
        </p:nvSpPr>
        <p:spPr>
          <a:xfrm rot="17740678">
            <a:off x="3822180" y="1878877"/>
            <a:ext cx="974740" cy="686707"/>
          </a:xfrm>
          <a:prstGeom prst="rect">
            <a:avLst/>
          </a:prstGeom>
          <a:noFill/>
        </p:spPr>
        <p:txBody>
          <a:bodyPr wrap="none" lIns="85697" tIns="42848" rIns="85697" bIns="42848" rtlCol="0">
            <a:spAutoFit/>
          </a:bodyPr>
          <a:lstStyle/>
          <a:p>
            <a:r>
              <a:rPr lang="en-US" sz="1300" dirty="0"/>
              <a:t>Materials &amp; </a:t>
            </a:r>
          </a:p>
          <a:p>
            <a:r>
              <a:rPr lang="en-US" sz="1300" dirty="0"/>
              <a:t>Engineering</a:t>
            </a:r>
          </a:p>
          <a:p>
            <a:r>
              <a:rPr lang="en-US" sz="1300" dirty="0"/>
              <a:t>Diffraction</a:t>
            </a:r>
          </a:p>
        </p:txBody>
      </p:sp>
      <p:sp>
        <p:nvSpPr>
          <p:cNvPr id="13" name="TextBox 12"/>
          <p:cNvSpPr txBox="1"/>
          <p:nvPr/>
        </p:nvSpPr>
        <p:spPr>
          <a:xfrm rot="17740678">
            <a:off x="4687725" y="2232675"/>
            <a:ext cx="710914" cy="286598"/>
          </a:xfrm>
          <a:prstGeom prst="rect">
            <a:avLst/>
          </a:prstGeom>
          <a:noFill/>
        </p:spPr>
        <p:txBody>
          <a:bodyPr wrap="none" lIns="85697" tIns="42848" rIns="85697" bIns="42848" rtlCol="0">
            <a:spAutoFit/>
          </a:bodyPr>
          <a:lstStyle/>
          <a:p>
            <a:r>
              <a:rPr lang="en-US" sz="1300" dirty="0"/>
              <a:t>Imaging</a:t>
            </a:r>
          </a:p>
        </p:txBody>
      </p:sp>
      <p:sp>
        <p:nvSpPr>
          <p:cNvPr id="14" name="TextBox 13"/>
          <p:cNvSpPr txBox="1"/>
          <p:nvPr/>
        </p:nvSpPr>
        <p:spPr>
          <a:xfrm rot="17740678">
            <a:off x="5185713" y="1843149"/>
            <a:ext cx="1301602" cy="486653"/>
          </a:xfrm>
          <a:prstGeom prst="rect">
            <a:avLst/>
          </a:prstGeom>
          <a:noFill/>
        </p:spPr>
        <p:txBody>
          <a:bodyPr wrap="none" lIns="85697" tIns="42848" rIns="85697" bIns="42848" rtlCol="0">
            <a:spAutoFit/>
          </a:bodyPr>
          <a:lstStyle/>
          <a:p>
            <a:r>
              <a:rPr lang="en-US" sz="1300" dirty="0"/>
              <a:t>Direct Geometry</a:t>
            </a:r>
          </a:p>
          <a:p>
            <a:r>
              <a:rPr lang="en-US" sz="1300" dirty="0"/>
              <a:t>Spectroscopy</a:t>
            </a:r>
          </a:p>
        </p:txBody>
      </p:sp>
      <p:sp>
        <p:nvSpPr>
          <p:cNvPr id="15" name="TextBox 14"/>
          <p:cNvSpPr txBox="1"/>
          <p:nvPr/>
        </p:nvSpPr>
        <p:spPr>
          <a:xfrm rot="17740678">
            <a:off x="6096437" y="1794391"/>
            <a:ext cx="1417018" cy="486653"/>
          </a:xfrm>
          <a:prstGeom prst="rect">
            <a:avLst/>
          </a:prstGeom>
          <a:noFill/>
        </p:spPr>
        <p:txBody>
          <a:bodyPr wrap="none" lIns="85697" tIns="42848" rIns="85697" bIns="42848" rtlCol="0">
            <a:spAutoFit/>
          </a:bodyPr>
          <a:lstStyle/>
          <a:p>
            <a:r>
              <a:rPr lang="en-US" sz="1300" dirty="0"/>
              <a:t>Indirect Geometry</a:t>
            </a:r>
          </a:p>
          <a:p>
            <a:r>
              <a:rPr lang="en-US" sz="1300" dirty="0"/>
              <a:t>Spectroscopy</a:t>
            </a:r>
          </a:p>
        </p:txBody>
      </p:sp>
      <p:sp>
        <p:nvSpPr>
          <p:cNvPr id="16" name="TextBox 15"/>
          <p:cNvSpPr txBox="1"/>
          <p:nvPr/>
        </p:nvSpPr>
        <p:spPr>
          <a:xfrm rot="17740678">
            <a:off x="7208486" y="1924984"/>
            <a:ext cx="1083594" cy="486653"/>
          </a:xfrm>
          <a:prstGeom prst="rect">
            <a:avLst/>
          </a:prstGeom>
          <a:noFill/>
        </p:spPr>
        <p:txBody>
          <a:bodyPr wrap="none" lIns="85697" tIns="42848" rIns="85697" bIns="42848" rtlCol="0">
            <a:spAutoFit/>
          </a:bodyPr>
          <a:lstStyle/>
          <a:p>
            <a:r>
              <a:rPr lang="en-US" sz="1300" dirty="0"/>
              <a:t>Spin Echo</a:t>
            </a:r>
          </a:p>
          <a:p>
            <a:r>
              <a:rPr lang="en-US" sz="1300" dirty="0"/>
              <a:t>Spectroscopy</a:t>
            </a:r>
          </a:p>
        </p:txBody>
      </p:sp>
      <p:sp>
        <p:nvSpPr>
          <p:cNvPr id="17" name="TextBox 16"/>
          <p:cNvSpPr txBox="1"/>
          <p:nvPr/>
        </p:nvSpPr>
        <p:spPr>
          <a:xfrm rot="17740678">
            <a:off x="8092973" y="1862618"/>
            <a:ext cx="1224658" cy="486653"/>
          </a:xfrm>
          <a:prstGeom prst="rect">
            <a:avLst/>
          </a:prstGeom>
          <a:noFill/>
        </p:spPr>
        <p:txBody>
          <a:bodyPr wrap="none" lIns="85697" tIns="42848" rIns="85697" bIns="42848" rtlCol="0">
            <a:spAutoFit/>
          </a:bodyPr>
          <a:lstStyle/>
          <a:p>
            <a:r>
              <a:rPr lang="en-US" sz="1300" dirty="0"/>
              <a:t>Fundamental &amp;</a:t>
            </a:r>
          </a:p>
          <a:p>
            <a:r>
              <a:rPr lang="en-US" sz="1300" dirty="0"/>
              <a:t>Particle Physics</a:t>
            </a:r>
          </a:p>
        </p:txBody>
      </p:sp>
      <p:sp>
        <p:nvSpPr>
          <p:cNvPr id="28" name="TextBox 27"/>
          <p:cNvSpPr txBox="1"/>
          <p:nvPr/>
        </p:nvSpPr>
        <p:spPr>
          <a:xfrm rot="17740678">
            <a:off x="101505" y="4140620"/>
            <a:ext cx="589849" cy="332754"/>
          </a:xfrm>
          <a:prstGeom prst="rect">
            <a:avLst/>
          </a:prstGeom>
          <a:noFill/>
        </p:spPr>
        <p:txBody>
          <a:bodyPr wrap="none" lIns="85697" tIns="42848" rIns="85697" bIns="42848" rtlCol="0">
            <a:spAutoFit/>
          </a:bodyPr>
          <a:lstStyle/>
          <a:p>
            <a:r>
              <a:rPr lang="en-US" sz="1600" dirty="0"/>
              <a:t>2013</a:t>
            </a:r>
          </a:p>
        </p:txBody>
      </p:sp>
      <p:sp>
        <p:nvSpPr>
          <p:cNvPr id="29" name="TextBox 28"/>
          <p:cNvSpPr txBox="1"/>
          <p:nvPr/>
        </p:nvSpPr>
        <p:spPr>
          <a:xfrm rot="17740678">
            <a:off x="101508" y="5460201"/>
            <a:ext cx="589849" cy="332754"/>
          </a:xfrm>
          <a:prstGeom prst="rect">
            <a:avLst/>
          </a:prstGeom>
          <a:noFill/>
        </p:spPr>
        <p:txBody>
          <a:bodyPr wrap="none" lIns="85697" tIns="42848" rIns="85697" bIns="42848" rtlCol="0">
            <a:spAutoFit/>
          </a:bodyPr>
          <a:lstStyle/>
          <a:p>
            <a:r>
              <a:rPr lang="en-US" sz="1600" dirty="0"/>
              <a:t>2014</a:t>
            </a:r>
          </a:p>
        </p:txBody>
      </p:sp>
      <p:sp>
        <p:nvSpPr>
          <p:cNvPr id="19" name="TextBox 18"/>
          <p:cNvSpPr txBox="1"/>
          <p:nvPr/>
        </p:nvSpPr>
        <p:spPr>
          <a:xfrm>
            <a:off x="1053186" y="39802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0" name="TextBox 19"/>
          <p:cNvSpPr txBox="1"/>
          <p:nvPr/>
        </p:nvSpPr>
        <p:spPr>
          <a:xfrm>
            <a:off x="1806845" y="436841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1" name="TextBox 20"/>
          <p:cNvSpPr txBox="1"/>
          <p:nvPr/>
        </p:nvSpPr>
        <p:spPr>
          <a:xfrm>
            <a:off x="1805303" y="477225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2" name="TextBox 21"/>
          <p:cNvSpPr txBox="1"/>
          <p:nvPr/>
        </p:nvSpPr>
        <p:spPr>
          <a:xfrm>
            <a:off x="3448143"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3" name="TextBox 22"/>
          <p:cNvSpPr txBox="1"/>
          <p:nvPr/>
        </p:nvSpPr>
        <p:spPr>
          <a:xfrm>
            <a:off x="3440736" y="397203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4" name="TextBox 23"/>
          <p:cNvSpPr txBox="1"/>
          <p:nvPr/>
        </p:nvSpPr>
        <p:spPr>
          <a:xfrm>
            <a:off x="4249686"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5" name="TextBox 24"/>
          <p:cNvSpPr txBox="1"/>
          <p:nvPr/>
        </p:nvSpPr>
        <p:spPr>
          <a:xfrm>
            <a:off x="5802396" y="393984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6" name="TextBox 25"/>
          <p:cNvSpPr txBox="1"/>
          <p:nvPr/>
        </p:nvSpPr>
        <p:spPr>
          <a:xfrm>
            <a:off x="5818102" y="353938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7" name="TextBox 26"/>
          <p:cNvSpPr txBox="1"/>
          <p:nvPr/>
        </p:nvSpPr>
        <p:spPr>
          <a:xfrm>
            <a:off x="6791808" y="352782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1" name="TextBox 30"/>
          <p:cNvSpPr txBox="1"/>
          <p:nvPr/>
        </p:nvSpPr>
        <p:spPr>
          <a:xfrm>
            <a:off x="1053186" y="267621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2" name="TextBox 31"/>
          <p:cNvSpPr txBox="1"/>
          <p:nvPr/>
        </p:nvSpPr>
        <p:spPr>
          <a:xfrm>
            <a:off x="2542946" y="2704270"/>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3" name="TextBox 32"/>
          <p:cNvSpPr txBox="1"/>
          <p:nvPr/>
        </p:nvSpPr>
        <p:spPr>
          <a:xfrm>
            <a:off x="4963491" y="268993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45" name="Rounded Rectangle 44"/>
          <p:cNvSpPr/>
          <p:nvPr/>
        </p:nvSpPr>
        <p:spPr>
          <a:xfrm>
            <a:off x="8284891" y="1491219"/>
            <a:ext cx="758675" cy="4672097"/>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1" name="TextBox 50"/>
          <p:cNvSpPr txBox="1"/>
          <p:nvPr/>
        </p:nvSpPr>
        <p:spPr>
          <a:xfrm rot="17740678">
            <a:off x="102426" y="2964816"/>
            <a:ext cx="589849" cy="332754"/>
          </a:xfrm>
          <a:prstGeom prst="rect">
            <a:avLst/>
          </a:prstGeom>
          <a:noFill/>
        </p:spPr>
        <p:txBody>
          <a:bodyPr wrap="none" lIns="85697" tIns="42848" rIns="85697" bIns="42848" rtlCol="0">
            <a:spAutoFit/>
          </a:bodyPr>
          <a:lstStyle/>
          <a:p>
            <a:r>
              <a:rPr lang="en-US" sz="1600" dirty="0"/>
              <a:t>2012</a:t>
            </a:r>
          </a:p>
        </p:txBody>
      </p:sp>
      <p:sp>
        <p:nvSpPr>
          <p:cNvPr id="52" name="Rounded Rectangle 51"/>
          <p:cNvSpPr/>
          <p:nvPr/>
        </p:nvSpPr>
        <p:spPr>
          <a:xfrm>
            <a:off x="727588" y="1444724"/>
            <a:ext cx="1456605" cy="4680000"/>
          </a:xfrm>
          <a:prstGeom prst="roundRect">
            <a:avLst>
              <a:gd name="adj" fmla="val 8820"/>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3" name="Rounded Rectangle 52"/>
          <p:cNvSpPr/>
          <p:nvPr/>
        </p:nvSpPr>
        <p:spPr>
          <a:xfrm>
            <a:off x="2231808" y="1444724"/>
            <a:ext cx="1556066"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4" name="Rounded Rectangle 53"/>
          <p:cNvSpPr/>
          <p:nvPr/>
        </p:nvSpPr>
        <p:spPr>
          <a:xfrm>
            <a:off x="5375177" y="1444724"/>
            <a:ext cx="2834209"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5" name="Rounded Rectangle 54"/>
          <p:cNvSpPr/>
          <p:nvPr/>
        </p:nvSpPr>
        <p:spPr>
          <a:xfrm>
            <a:off x="8263152" y="1444724"/>
            <a:ext cx="809736" cy="4680000"/>
          </a:xfrm>
          <a:prstGeom prst="round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6" name="TextBox 55"/>
          <p:cNvSpPr txBox="1"/>
          <p:nvPr/>
        </p:nvSpPr>
        <p:spPr>
          <a:xfrm>
            <a:off x="2184193" y="6060161"/>
            <a:ext cx="5553002" cy="425087"/>
          </a:xfrm>
          <a:prstGeom prst="rect">
            <a:avLst/>
          </a:prstGeom>
          <a:noFill/>
        </p:spPr>
        <p:txBody>
          <a:bodyPr wrap="none" lIns="85697" tIns="42848" rIns="85697" bIns="42848" rtlCol="0">
            <a:spAutoFit/>
          </a:bodyPr>
          <a:lstStyle/>
          <a:p>
            <a:r>
              <a:rPr lang="en-US" sz="2200" dirty="0" smtClean="0">
                <a:solidFill>
                  <a:srgbClr val="0070C0"/>
                </a:solidFill>
              </a:rPr>
              <a:t>Scientific and Technical Advisory Panels (STAPs)</a:t>
            </a:r>
            <a:endParaRPr lang="en-US" sz="2200" dirty="0">
              <a:solidFill>
                <a:srgbClr val="0070C0"/>
              </a:solidFill>
            </a:endParaRPr>
          </a:p>
        </p:txBody>
      </p:sp>
      <p:sp>
        <p:nvSpPr>
          <p:cNvPr id="57" name="TextBox 56"/>
          <p:cNvSpPr txBox="1"/>
          <p:nvPr/>
        </p:nvSpPr>
        <p:spPr>
          <a:xfrm>
            <a:off x="2551962" y="520426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8" name="TextBox 57"/>
          <p:cNvSpPr txBox="1"/>
          <p:nvPr/>
        </p:nvSpPr>
        <p:spPr>
          <a:xfrm>
            <a:off x="5803318" y="516412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9" name="TextBox 58"/>
          <p:cNvSpPr txBox="1"/>
          <p:nvPr/>
        </p:nvSpPr>
        <p:spPr>
          <a:xfrm>
            <a:off x="6816035" y="51598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60" name="TextBox 59"/>
          <p:cNvSpPr txBox="1"/>
          <p:nvPr/>
        </p:nvSpPr>
        <p:spPr>
          <a:xfrm>
            <a:off x="6828609" y="562685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49" name="Title 1"/>
          <p:cNvSpPr>
            <a:spLocks noGrp="1"/>
          </p:cNvSpPr>
          <p:nvPr>
            <p:ph type="title"/>
          </p:nvPr>
        </p:nvSpPr>
        <p:spPr>
          <a:xfrm>
            <a:off x="457201" y="274638"/>
            <a:ext cx="7139136" cy="1143000"/>
          </a:xfrm>
        </p:spPr>
        <p:txBody>
          <a:bodyPr/>
          <a:lstStyle/>
          <a:p>
            <a:r>
              <a:rPr lang="en-US" dirty="0" smtClean="0"/>
              <a:t>Instrument Proposal Rounds</a:t>
            </a:r>
            <a:endParaRPr lang="en-US" dirty="0"/>
          </a:p>
        </p:txBody>
      </p:sp>
      <p:sp>
        <p:nvSpPr>
          <p:cNvPr id="62" name="Rounded Rectangle 61"/>
          <p:cNvSpPr/>
          <p:nvPr/>
        </p:nvSpPr>
        <p:spPr>
          <a:xfrm>
            <a:off x="3843509" y="1444724"/>
            <a:ext cx="1500193"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Tree>
    <p:extLst>
      <p:ext uri="{BB962C8B-B14F-4D97-AF65-F5344CB8AC3E}">
        <p14:creationId xmlns:p14="http://schemas.microsoft.com/office/powerpoint/2010/main" val="1740113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extLst/>
          </p:nvPr>
        </p:nvGraphicFramePr>
        <p:xfrm>
          <a:off x="49651" y="2704270"/>
          <a:ext cx="9056563" cy="3382045"/>
        </p:xfrm>
        <a:graphic>
          <a:graphicData uri="http://schemas.openxmlformats.org/drawingml/2006/table">
            <a:tbl>
              <a:tblPr firstRow="1" bandRow="1">
                <a:tableStyleId>{2D5ABB26-0587-4C30-8999-92F81FD0307C}</a:tableStyleId>
              </a:tblPr>
              <a:tblGrid>
                <a:gridCol w="646464"/>
                <a:gridCol w="738806"/>
                <a:gridCol w="769589"/>
                <a:gridCol w="759328"/>
                <a:gridCol w="861940"/>
                <a:gridCol w="810633"/>
                <a:gridCol w="728544"/>
                <a:gridCol w="841417"/>
                <a:gridCol w="1128730"/>
                <a:gridCol w="944030"/>
                <a:gridCol w="827082"/>
              </a:tblGrid>
              <a:tr h="421006">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smtClean="0"/>
                        <a:t>LOKI</a:t>
                      </a:r>
                    </a:p>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NMX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r>
                        <a:rPr lang="en-US" sz="1100" dirty="0" smtClean="0"/>
                        <a:t>ODIN</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418791">
                <a:tc vMerge="1">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418791">
                <a:tc rowSpan="4">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err="1" smtClean="0"/>
                        <a:t>Sleipnir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THOR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DREAM</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BEER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C-SPEC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BIFROST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r>
                        <a:rPr lang="en-US" sz="1100" dirty="0" smtClean="0"/>
                        <a:t>SKADI</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VERITAS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HEIMDAL</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VOR</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18791">
                <a:tc vMerge="1">
                  <a:txBody>
                    <a:bodyPr/>
                    <a:lstStyle/>
                    <a:p>
                      <a:endParaRPr lang="en-US" dirty="0"/>
                    </a:p>
                  </a:txBody>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ESTIA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T-REX</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CFFCC"/>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FREIA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lang="en-US" sz="1100" dirty="0" smtClean="0"/>
                        <a:t>Tempus Fugit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r h="428625">
                <a:tc rowSpan="2">
                  <a:txBody>
                    <a:bodyPr/>
                    <a:lstStyle/>
                    <a:p>
                      <a:endParaRPr lang="en-US" sz="1100" dirty="0"/>
                    </a:p>
                  </a:txBody>
                  <a:tcPr marL="85697" marR="85697" marT="42863" marB="42863">
                    <a:lnL w="3810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HERITAGE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MAGIC</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HOD</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T-REX</a:t>
                      </a:r>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MIRACLES</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ESSENSE</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ANNI</a:t>
                      </a:r>
                      <a:endParaRPr lang="en-US" sz="1100" dirty="0"/>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4">
                        <a:lumMod val="40000"/>
                        <a:lumOff val="60000"/>
                      </a:schemeClr>
                    </a:solidFill>
                  </a:tcPr>
                </a:tc>
              </a:tr>
              <a:tr h="428625">
                <a:tc vMerge="1">
                  <a:txBody>
                    <a:bodyPr/>
                    <a:lstStyle/>
                    <a:p>
                      <a:endParaRPr lang="en-US" dirty="0"/>
                    </a:p>
                  </a:txBody>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ESPRESSO</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endParaRPr lang="en-US" sz="1100" dirty="0" smtClean="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VESPA</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r>
                        <a:rPr lang="en-US" sz="1100" dirty="0" smtClean="0"/>
                        <a:t>RESPECT</a:t>
                      </a:r>
                      <a:endParaRPr lang="en-US" sz="1100" dirty="0"/>
                    </a:p>
                  </a:txBody>
                  <a:tcPr marL="85697" marR="85697" marT="42863" marB="42863">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marL="0" marR="0" indent="0" algn="l" defTabSz="487741" rtl="0" eaLnBrk="1" fontAlgn="auto" latinLnBrk="0" hangingPunct="1">
                        <a:lnSpc>
                          <a:spcPct val="100000"/>
                        </a:lnSpc>
                        <a:spcBef>
                          <a:spcPts val="0"/>
                        </a:spcBef>
                        <a:spcAft>
                          <a:spcPts val="0"/>
                        </a:spcAft>
                        <a:buClrTx/>
                        <a:buSzTx/>
                        <a:buFontTx/>
                        <a:buNone/>
                        <a:tabLst/>
                        <a:defRPr/>
                      </a:pPr>
                      <a:r>
                        <a:rPr lang="en-US" sz="1100" dirty="0" smtClean="0"/>
                        <a:t>UCN</a:t>
                      </a:r>
                    </a:p>
                  </a:txBody>
                  <a:tcPr marL="85697" marR="85697" marT="42863" marB="42863">
                    <a:lnL w="3175"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40000"/>
                        <a:lumOff val="60000"/>
                      </a:schemeClr>
                    </a:solidFill>
                  </a:tcPr>
                </a:tc>
              </a:tr>
            </a:tbl>
          </a:graphicData>
        </a:graphic>
      </p:graphicFrame>
      <p:sp>
        <p:nvSpPr>
          <p:cNvPr id="3" name="TextBox 2"/>
          <p:cNvSpPr txBox="1"/>
          <p:nvPr/>
        </p:nvSpPr>
        <p:spPr>
          <a:xfrm rot="17740678">
            <a:off x="799976" y="2301565"/>
            <a:ext cx="530363" cy="286598"/>
          </a:xfrm>
          <a:prstGeom prst="rect">
            <a:avLst/>
          </a:prstGeom>
          <a:noFill/>
        </p:spPr>
        <p:txBody>
          <a:bodyPr wrap="none" lIns="85697" tIns="42848" rIns="85697" bIns="42848" rtlCol="0">
            <a:spAutoFit/>
          </a:bodyPr>
          <a:lstStyle/>
          <a:p>
            <a:r>
              <a:rPr lang="en-US" sz="1300" dirty="0"/>
              <a:t>SANS</a:t>
            </a:r>
          </a:p>
        </p:txBody>
      </p:sp>
      <p:sp>
        <p:nvSpPr>
          <p:cNvPr id="6" name="TextBox 5"/>
          <p:cNvSpPr txBox="1"/>
          <p:nvPr/>
        </p:nvSpPr>
        <p:spPr>
          <a:xfrm rot="17740678">
            <a:off x="1307348" y="2031178"/>
            <a:ext cx="1137545" cy="286598"/>
          </a:xfrm>
          <a:prstGeom prst="rect">
            <a:avLst/>
          </a:prstGeom>
          <a:noFill/>
        </p:spPr>
        <p:txBody>
          <a:bodyPr wrap="none" lIns="85697" tIns="42848" rIns="85697" bIns="42848" rtlCol="0">
            <a:spAutoFit/>
          </a:bodyPr>
          <a:lstStyle/>
          <a:p>
            <a:r>
              <a:rPr lang="en-US" sz="1300" dirty="0"/>
              <a:t>Reflectometry</a:t>
            </a:r>
          </a:p>
        </p:txBody>
      </p:sp>
      <p:sp>
        <p:nvSpPr>
          <p:cNvPr id="9" name="TextBox 8"/>
          <p:cNvSpPr txBox="1"/>
          <p:nvPr/>
        </p:nvSpPr>
        <p:spPr>
          <a:xfrm rot="17740678">
            <a:off x="2045580" y="1735052"/>
            <a:ext cx="1288628" cy="686707"/>
          </a:xfrm>
          <a:prstGeom prst="rect">
            <a:avLst/>
          </a:prstGeom>
          <a:noFill/>
        </p:spPr>
        <p:txBody>
          <a:bodyPr wrap="none" lIns="85697" tIns="42848" rIns="85697" bIns="42848" rtlCol="0">
            <a:spAutoFit/>
          </a:bodyPr>
          <a:lstStyle/>
          <a:p>
            <a:r>
              <a:rPr lang="en-US" sz="1300" dirty="0"/>
              <a:t>Macromolecular</a:t>
            </a:r>
          </a:p>
          <a:p>
            <a:r>
              <a:rPr lang="en-US" sz="1300" dirty="0"/>
              <a:t>&amp; Single Crystal</a:t>
            </a:r>
          </a:p>
          <a:p>
            <a:r>
              <a:rPr lang="en-US" sz="1300" dirty="0"/>
              <a:t>Diffraction</a:t>
            </a:r>
          </a:p>
        </p:txBody>
      </p:sp>
      <p:sp>
        <p:nvSpPr>
          <p:cNvPr id="11" name="TextBox 10"/>
          <p:cNvSpPr txBox="1"/>
          <p:nvPr/>
        </p:nvSpPr>
        <p:spPr>
          <a:xfrm rot="17740678">
            <a:off x="2999465" y="2049469"/>
            <a:ext cx="888046" cy="486653"/>
          </a:xfrm>
          <a:prstGeom prst="rect">
            <a:avLst/>
          </a:prstGeom>
          <a:noFill/>
        </p:spPr>
        <p:txBody>
          <a:bodyPr wrap="none" lIns="85697" tIns="42848" rIns="85697" bIns="42848" rtlCol="0">
            <a:spAutoFit/>
          </a:bodyPr>
          <a:lstStyle/>
          <a:p>
            <a:r>
              <a:rPr lang="en-US" sz="1300" dirty="0"/>
              <a:t>Powder</a:t>
            </a:r>
          </a:p>
          <a:p>
            <a:r>
              <a:rPr lang="en-US" sz="1300" dirty="0"/>
              <a:t>Diffraction</a:t>
            </a:r>
          </a:p>
        </p:txBody>
      </p:sp>
      <p:sp>
        <p:nvSpPr>
          <p:cNvPr id="12" name="TextBox 11"/>
          <p:cNvSpPr txBox="1"/>
          <p:nvPr/>
        </p:nvSpPr>
        <p:spPr>
          <a:xfrm rot="17740678">
            <a:off x="3822180" y="1878877"/>
            <a:ext cx="974740" cy="686707"/>
          </a:xfrm>
          <a:prstGeom prst="rect">
            <a:avLst/>
          </a:prstGeom>
          <a:noFill/>
        </p:spPr>
        <p:txBody>
          <a:bodyPr wrap="none" lIns="85697" tIns="42848" rIns="85697" bIns="42848" rtlCol="0">
            <a:spAutoFit/>
          </a:bodyPr>
          <a:lstStyle/>
          <a:p>
            <a:r>
              <a:rPr lang="en-US" sz="1300" dirty="0"/>
              <a:t>Materials &amp; </a:t>
            </a:r>
          </a:p>
          <a:p>
            <a:r>
              <a:rPr lang="en-US" sz="1300" dirty="0"/>
              <a:t>Engineering</a:t>
            </a:r>
          </a:p>
          <a:p>
            <a:r>
              <a:rPr lang="en-US" sz="1300" dirty="0"/>
              <a:t>Diffraction</a:t>
            </a:r>
          </a:p>
        </p:txBody>
      </p:sp>
      <p:sp>
        <p:nvSpPr>
          <p:cNvPr id="13" name="TextBox 12"/>
          <p:cNvSpPr txBox="1"/>
          <p:nvPr/>
        </p:nvSpPr>
        <p:spPr>
          <a:xfrm rot="17740678">
            <a:off x="4687725" y="2232675"/>
            <a:ext cx="710914" cy="286598"/>
          </a:xfrm>
          <a:prstGeom prst="rect">
            <a:avLst/>
          </a:prstGeom>
          <a:noFill/>
        </p:spPr>
        <p:txBody>
          <a:bodyPr wrap="none" lIns="85697" tIns="42848" rIns="85697" bIns="42848" rtlCol="0">
            <a:spAutoFit/>
          </a:bodyPr>
          <a:lstStyle/>
          <a:p>
            <a:r>
              <a:rPr lang="en-US" sz="1300" dirty="0"/>
              <a:t>Imaging</a:t>
            </a:r>
          </a:p>
        </p:txBody>
      </p:sp>
      <p:sp>
        <p:nvSpPr>
          <p:cNvPr id="14" name="TextBox 13"/>
          <p:cNvSpPr txBox="1"/>
          <p:nvPr/>
        </p:nvSpPr>
        <p:spPr>
          <a:xfrm rot="17740678">
            <a:off x="5185713" y="1843149"/>
            <a:ext cx="1301602" cy="486653"/>
          </a:xfrm>
          <a:prstGeom prst="rect">
            <a:avLst/>
          </a:prstGeom>
          <a:noFill/>
        </p:spPr>
        <p:txBody>
          <a:bodyPr wrap="none" lIns="85697" tIns="42848" rIns="85697" bIns="42848" rtlCol="0">
            <a:spAutoFit/>
          </a:bodyPr>
          <a:lstStyle/>
          <a:p>
            <a:r>
              <a:rPr lang="en-US" sz="1300" dirty="0"/>
              <a:t>Direct Geometry</a:t>
            </a:r>
          </a:p>
          <a:p>
            <a:r>
              <a:rPr lang="en-US" sz="1300" dirty="0"/>
              <a:t>Spectroscopy</a:t>
            </a:r>
          </a:p>
        </p:txBody>
      </p:sp>
      <p:sp>
        <p:nvSpPr>
          <p:cNvPr id="15" name="TextBox 14"/>
          <p:cNvSpPr txBox="1"/>
          <p:nvPr/>
        </p:nvSpPr>
        <p:spPr>
          <a:xfrm rot="17740678">
            <a:off x="6096437" y="1794391"/>
            <a:ext cx="1417018" cy="486653"/>
          </a:xfrm>
          <a:prstGeom prst="rect">
            <a:avLst/>
          </a:prstGeom>
          <a:noFill/>
        </p:spPr>
        <p:txBody>
          <a:bodyPr wrap="none" lIns="85697" tIns="42848" rIns="85697" bIns="42848" rtlCol="0">
            <a:spAutoFit/>
          </a:bodyPr>
          <a:lstStyle/>
          <a:p>
            <a:r>
              <a:rPr lang="en-US" sz="1300" dirty="0"/>
              <a:t>Indirect Geometry</a:t>
            </a:r>
          </a:p>
          <a:p>
            <a:r>
              <a:rPr lang="en-US" sz="1300" dirty="0"/>
              <a:t>Spectroscopy</a:t>
            </a:r>
          </a:p>
        </p:txBody>
      </p:sp>
      <p:sp>
        <p:nvSpPr>
          <p:cNvPr id="16" name="TextBox 15"/>
          <p:cNvSpPr txBox="1"/>
          <p:nvPr/>
        </p:nvSpPr>
        <p:spPr>
          <a:xfrm rot="17740678">
            <a:off x="7208486" y="1924984"/>
            <a:ext cx="1083594" cy="486653"/>
          </a:xfrm>
          <a:prstGeom prst="rect">
            <a:avLst/>
          </a:prstGeom>
          <a:noFill/>
        </p:spPr>
        <p:txBody>
          <a:bodyPr wrap="none" lIns="85697" tIns="42848" rIns="85697" bIns="42848" rtlCol="0">
            <a:spAutoFit/>
          </a:bodyPr>
          <a:lstStyle/>
          <a:p>
            <a:r>
              <a:rPr lang="en-US" sz="1300" dirty="0"/>
              <a:t>Spin Echo</a:t>
            </a:r>
          </a:p>
          <a:p>
            <a:r>
              <a:rPr lang="en-US" sz="1300" dirty="0"/>
              <a:t>Spectroscopy</a:t>
            </a:r>
          </a:p>
        </p:txBody>
      </p:sp>
      <p:sp>
        <p:nvSpPr>
          <p:cNvPr id="17" name="TextBox 16"/>
          <p:cNvSpPr txBox="1"/>
          <p:nvPr/>
        </p:nvSpPr>
        <p:spPr>
          <a:xfrm rot="17740678">
            <a:off x="8092973" y="1862618"/>
            <a:ext cx="1224658" cy="486653"/>
          </a:xfrm>
          <a:prstGeom prst="rect">
            <a:avLst/>
          </a:prstGeom>
          <a:noFill/>
        </p:spPr>
        <p:txBody>
          <a:bodyPr wrap="none" lIns="85697" tIns="42848" rIns="85697" bIns="42848" rtlCol="0">
            <a:spAutoFit/>
          </a:bodyPr>
          <a:lstStyle/>
          <a:p>
            <a:r>
              <a:rPr lang="en-US" sz="1300" dirty="0"/>
              <a:t>Fundamental &amp;</a:t>
            </a:r>
          </a:p>
          <a:p>
            <a:r>
              <a:rPr lang="en-US" sz="1300" dirty="0"/>
              <a:t>Particle Physics</a:t>
            </a:r>
          </a:p>
        </p:txBody>
      </p:sp>
      <p:sp>
        <p:nvSpPr>
          <p:cNvPr id="28" name="TextBox 27"/>
          <p:cNvSpPr txBox="1"/>
          <p:nvPr/>
        </p:nvSpPr>
        <p:spPr>
          <a:xfrm rot="17740678">
            <a:off x="101505" y="4140620"/>
            <a:ext cx="589849" cy="332754"/>
          </a:xfrm>
          <a:prstGeom prst="rect">
            <a:avLst/>
          </a:prstGeom>
          <a:noFill/>
        </p:spPr>
        <p:txBody>
          <a:bodyPr wrap="none" lIns="85697" tIns="42848" rIns="85697" bIns="42848" rtlCol="0">
            <a:spAutoFit/>
          </a:bodyPr>
          <a:lstStyle/>
          <a:p>
            <a:r>
              <a:rPr lang="en-US" sz="1600" dirty="0"/>
              <a:t>2013</a:t>
            </a:r>
          </a:p>
        </p:txBody>
      </p:sp>
      <p:sp>
        <p:nvSpPr>
          <p:cNvPr id="29" name="TextBox 28"/>
          <p:cNvSpPr txBox="1"/>
          <p:nvPr/>
        </p:nvSpPr>
        <p:spPr>
          <a:xfrm rot="17740678">
            <a:off x="101508" y="5460201"/>
            <a:ext cx="589849" cy="332754"/>
          </a:xfrm>
          <a:prstGeom prst="rect">
            <a:avLst/>
          </a:prstGeom>
          <a:noFill/>
        </p:spPr>
        <p:txBody>
          <a:bodyPr wrap="none" lIns="85697" tIns="42848" rIns="85697" bIns="42848" rtlCol="0">
            <a:spAutoFit/>
          </a:bodyPr>
          <a:lstStyle/>
          <a:p>
            <a:r>
              <a:rPr lang="en-US" sz="1600" dirty="0"/>
              <a:t>2014</a:t>
            </a:r>
          </a:p>
        </p:txBody>
      </p:sp>
      <p:sp>
        <p:nvSpPr>
          <p:cNvPr id="19" name="TextBox 18"/>
          <p:cNvSpPr txBox="1"/>
          <p:nvPr/>
        </p:nvSpPr>
        <p:spPr>
          <a:xfrm>
            <a:off x="1053186" y="39802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0" name="TextBox 19"/>
          <p:cNvSpPr txBox="1"/>
          <p:nvPr/>
        </p:nvSpPr>
        <p:spPr>
          <a:xfrm>
            <a:off x="1806845" y="436841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1" name="TextBox 20"/>
          <p:cNvSpPr txBox="1"/>
          <p:nvPr/>
        </p:nvSpPr>
        <p:spPr>
          <a:xfrm>
            <a:off x="1805303" y="477225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2" name="TextBox 21"/>
          <p:cNvSpPr txBox="1"/>
          <p:nvPr/>
        </p:nvSpPr>
        <p:spPr>
          <a:xfrm>
            <a:off x="3448143"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3" name="TextBox 22"/>
          <p:cNvSpPr txBox="1"/>
          <p:nvPr/>
        </p:nvSpPr>
        <p:spPr>
          <a:xfrm>
            <a:off x="3440736" y="397203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4" name="TextBox 23"/>
          <p:cNvSpPr txBox="1"/>
          <p:nvPr/>
        </p:nvSpPr>
        <p:spPr>
          <a:xfrm>
            <a:off x="4249686" y="3551713"/>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5" name="TextBox 24"/>
          <p:cNvSpPr txBox="1"/>
          <p:nvPr/>
        </p:nvSpPr>
        <p:spPr>
          <a:xfrm>
            <a:off x="5802396" y="393984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6" name="TextBox 25"/>
          <p:cNvSpPr txBox="1"/>
          <p:nvPr/>
        </p:nvSpPr>
        <p:spPr>
          <a:xfrm>
            <a:off x="5818102" y="353938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27" name="TextBox 26"/>
          <p:cNvSpPr txBox="1"/>
          <p:nvPr/>
        </p:nvSpPr>
        <p:spPr>
          <a:xfrm>
            <a:off x="6791808" y="3527827"/>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1" name="TextBox 30"/>
          <p:cNvSpPr txBox="1"/>
          <p:nvPr/>
        </p:nvSpPr>
        <p:spPr>
          <a:xfrm>
            <a:off x="1053186" y="267621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2" name="TextBox 31"/>
          <p:cNvSpPr txBox="1"/>
          <p:nvPr/>
        </p:nvSpPr>
        <p:spPr>
          <a:xfrm>
            <a:off x="2542946" y="2704270"/>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33" name="TextBox 32"/>
          <p:cNvSpPr txBox="1"/>
          <p:nvPr/>
        </p:nvSpPr>
        <p:spPr>
          <a:xfrm>
            <a:off x="4963491" y="2689931"/>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45" name="Rounded Rectangle 44"/>
          <p:cNvSpPr/>
          <p:nvPr/>
        </p:nvSpPr>
        <p:spPr>
          <a:xfrm>
            <a:off x="8284891" y="1491219"/>
            <a:ext cx="758675" cy="4672097"/>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1" name="TextBox 50"/>
          <p:cNvSpPr txBox="1"/>
          <p:nvPr/>
        </p:nvSpPr>
        <p:spPr>
          <a:xfrm rot="17740678">
            <a:off x="102426" y="2964816"/>
            <a:ext cx="589849" cy="332754"/>
          </a:xfrm>
          <a:prstGeom prst="rect">
            <a:avLst/>
          </a:prstGeom>
          <a:noFill/>
        </p:spPr>
        <p:txBody>
          <a:bodyPr wrap="none" lIns="85697" tIns="42848" rIns="85697" bIns="42848" rtlCol="0">
            <a:spAutoFit/>
          </a:bodyPr>
          <a:lstStyle/>
          <a:p>
            <a:r>
              <a:rPr lang="en-US" sz="1600" dirty="0"/>
              <a:t>2012</a:t>
            </a:r>
          </a:p>
        </p:txBody>
      </p:sp>
      <p:sp>
        <p:nvSpPr>
          <p:cNvPr id="52" name="Rounded Rectangle 51"/>
          <p:cNvSpPr/>
          <p:nvPr/>
        </p:nvSpPr>
        <p:spPr>
          <a:xfrm>
            <a:off x="727588" y="1444724"/>
            <a:ext cx="1456605" cy="4680000"/>
          </a:xfrm>
          <a:prstGeom prst="roundRect">
            <a:avLst>
              <a:gd name="adj" fmla="val 8820"/>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3" name="Rounded Rectangle 52"/>
          <p:cNvSpPr/>
          <p:nvPr/>
        </p:nvSpPr>
        <p:spPr>
          <a:xfrm>
            <a:off x="2231808" y="1444724"/>
            <a:ext cx="1556066"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4" name="Rounded Rectangle 53"/>
          <p:cNvSpPr/>
          <p:nvPr/>
        </p:nvSpPr>
        <p:spPr>
          <a:xfrm>
            <a:off x="5375177" y="1444724"/>
            <a:ext cx="2834209"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5" name="Rounded Rectangle 54"/>
          <p:cNvSpPr/>
          <p:nvPr/>
        </p:nvSpPr>
        <p:spPr>
          <a:xfrm>
            <a:off x="8263152" y="1444724"/>
            <a:ext cx="809736" cy="4680000"/>
          </a:xfrm>
          <a:prstGeom prst="round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56" name="TextBox 55"/>
          <p:cNvSpPr txBox="1"/>
          <p:nvPr/>
        </p:nvSpPr>
        <p:spPr>
          <a:xfrm>
            <a:off x="2184193" y="6060161"/>
            <a:ext cx="5553002" cy="425087"/>
          </a:xfrm>
          <a:prstGeom prst="rect">
            <a:avLst/>
          </a:prstGeom>
          <a:noFill/>
        </p:spPr>
        <p:txBody>
          <a:bodyPr wrap="none" lIns="85697" tIns="42848" rIns="85697" bIns="42848" rtlCol="0">
            <a:spAutoFit/>
          </a:bodyPr>
          <a:lstStyle/>
          <a:p>
            <a:r>
              <a:rPr lang="en-US" sz="2200" dirty="0" smtClean="0">
                <a:solidFill>
                  <a:srgbClr val="0070C0"/>
                </a:solidFill>
              </a:rPr>
              <a:t>Scientific and Technical Advisory Panels (STAPs)</a:t>
            </a:r>
            <a:endParaRPr lang="en-US" sz="2200" dirty="0">
              <a:solidFill>
                <a:srgbClr val="0070C0"/>
              </a:solidFill>
            </a:endParaRPr>
          </a:p>
        </p:txBody>
      </p:sp>
      <p:sp>
        <p:nvSpPr>
          <p:cNvPr id="57" name="TextBox 56"/>
          <p:cNvSpPr txBox="1"/>
          <p:nvPr/>
        </p:nvSpPr>
        <p:spPr>
          <a:xfrm>
            <a:off x="2551962" y="520426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8" name="TextBox 57"/>
          <p:cNvSpPr txBox="1"/>
          <p:nvPr/>
        </p:nvSpPr>
        <p:spPr>
          <a:xfrm>
            <a:off x="5803318" y="5164125"/>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59" name="TextBox 58"/>
          <p:cNvSpPr txBox="1"/>
          <p:nvPr/>
        </p:nvSpPr>
        <p:spPr>
          <a:xfrm>
            <a:off x="6816035" y="5159884"/>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60" name="TextBox 59"/>
          <p:cNvSpPr txBox="1"/>
          <p:nvPr/>
        </p:nvSpPr>
        <p:spPr>
          <a:xfrm>
            <a:off x="6828609" y="5626858"/>
            <a:ext cx="457829" cy="490519"/>
          </a:xfrm>
          <a:prstGeom prst="rect">
            <a:avLst/>
          </a:prstGeom>
          <a:noFill/>
        </p:spPr>
        <p:txBody>
          <a:bodyPr wrap="none" lIns="85697" tIns="42848" rIns="85697" bIns="42848" rtlCol="0">
            <a:spAutoFit/>
          </a:bodyPr>
          <a:lstStyle/>
          <a:p>
            <a:r>
              <a:rPr lang="en-US" sz="2600" dirty="0">
                <a:solidFill>
                  <a:srgbClr val="FF0000"/>
                </a:solidFill>
                <a:latin typeface="Zapf Dingbats"/>
                <a:ea typeface="Zapf Dingbats"/>
                <a:cs typeface="Zapf Dingbats"/>
                <a:sym typeface="Zapf Dingbats"/>
              </a:rPr>
              <a:t>✔</a:t>
            </a:r>
            <a:endParaRPr lang="en-US" sz="2600" dirty="0">
              <a:solidFill>
                <a:srgbClr val="FF0000"/>
              </a:solidFill>
            </a:endParaRPr>
          </a:p>
        </p:txBody>
      </p:sp>
      <p:sp>
        <p:nvSpPr>
          <p:cNvPr id="49" name="Title 1"/>
          <p:cNvSpPr>
            <a:spLocks noGrp="1"/>
          </p:cNvSpPr>
          <p:nvPr>
            <p:ph type="title"/>
          </p:nvPr>
        </p:nvSpPr>
        <p:spPr>
          <a:xfrm>
            <a:off x="457201" y="274638"/>
            <a:ext cx="7139136" cy="1143000"/>
          </a:xfrm>
        </p:spPr>
        <p:txBody>
          <a:bodyPr/>
          <a:lstStyle/>
          <a:p>
            <a:r>
              <a:rPr lang="en-US" dirty="0" smtClean="0"/>
              <a:t>Instrument Proposal Rounds</a:t>
            </a:r>
            <a:endParaRPr lang="en-US" dirty="0"/>
          </a:p>
        </p:txBody>
      </p:sp>
      <p:sp>
        <p:nvSpPr>
          <p:cNvPr id="50" name="Rounded Rectangle 49"/>
          <p:cNvSpPr/>
          <p:nvPr/>
        </p:nvSpPr>
        <p:spPr>
          <a:xfrm>
            <a:off x="675822" y="1394507"/>
            <a:ext cx="8447786" cy="5076000"/>
          </a:xfrm>
          <a:prstGeom prst="roundRect">
            <a:avLst>
              <a:gd name="adj" fmla="val 3836"/>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
        <p:nvSpPr>
          <p:cNvPr id="61" name="TextBox 60"/>
          <p:cNvSpPr txBox="1"/>
          <p:nvPr/>
        </p:nvSpPr>
        <p:spPr>
          <a:xfrm>
            <a:off x="2542946" y="6466809"/>
            <a:ext cx="4638586" cy="455865"/>
          </a:xfrm>
          <a:prstGeom prst="rect">
            <a:avLst/>
          </a:prstGeom>
          <a:noFill/>
        </p:spPr>
        <p:txBody>
          <a:bodyPr wrap="none" lIns="85697" tIns="42848" rIns="85697" bIns="42848" rtlCol="0">
            <a:spAutoFit/>
          </a:bodyPr>
          <a:lstStyle/>
          <a:p>
            <a:r>
              <a:rPr lang="en-US" sz="2400" dirty="0" smtClean="0">
                <a:solidFill>
                  <a:srgbClr val="FF0000"/>
                </a:solidFill>
              </a:rPr>
              <a:t>Scientific </a:t>
            </a:r>
            <a:r>
              <a:rPr lang="en-US" sz="2400" smtClean="0">
                <a:solidFill>
                  <a:srgbClr val="FF0000"/>
                </a:solidFill>
              </a:rPr>
              <a:t>Advisory Committee (SAC)</a:t>
            </a:r>
            <a:endParaRPr lang="en-US" sz="2400" dirty="0">
              <a:solidFill>
                <a:srgbClr val="FF0000"/>
              </a:solidFill>
            </a:endParaRPr>
          </a:p>
        </p:txBody>
      </p:sp>
      <p:sp>
        <p:nvSpPr>
          <p:cNvPr id="62" name="Rounded Rectangle 61"/>
          <p:cNvSpPr/>
          <p:nvPr/>
        </p:nvSpPr>
        <p:spPr>
          <a:xfrm>
            <a:off x="3843509" y="1444724"/>
            <a:ext cx="1500193" cy="4680000"/>
          </a:xfrm>
          <a:prstGeom prst="roundRect">
            <a:avLst>
              <a:gd name="adj" fmla="val 6314"/>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lIns="85697" tIns="42848" rIns="85697" bIns="42848" rtlCol="0" anchor="ctr"/>
          <a:lstStyle/>
          <a:p>
            <a:pPr algn="ctr"/>
            <a:endParaRPr lang="en-US"/>
          </a:p>
        </p:txBody>
      </p:sp>
    </p:spTree>
    <p:extLst>
      <p:ext uri="{BB962C8B-B14F-4D97-AF65-F5344CB8AC3E}">
        <p14:creationId xmlns:p14="http://schemas.microsoft.com/office/powerpoint/2010/main" val="1909746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Suite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34</a:t>
            </a:fld>
            <a:endParaRPr lang="sv-SE"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693" t="7070" r="3384" b="9668"/>
          <a:stretch/>
        </p:blipFill>
        <p:spPr>
          <a:xfrm>
            <a:off x="40222" y="1448975"/>
            <a:ext cx="7545200" cy="5427248"/>
          </a:xfrm>
          <a:prstGeom prst="rect">
            <a:avLst/>
          </a:prstGeom>
        </p:spPr>
      </p:pic>
      <p:sp>
        <p:nvSpPr>
          <p:cNvPr id="6" name="Rectangle 5"/>
          <p:cNvSpPr/>
          <p:nvPr/>
        </p:nvSpPr>
        <p:spPr>
          <a:xfrm rot="21400076">
            <a:off x="3979177" y="4600134"/>
            <a:ext cx="1659987" cy="136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cintosh HD:Users:helenebjorkman:Desktop:ESS_Logo_Frugal_Blue_RGB.jpeg"/>
          <p:cNvPicPr>
            <a:picLocks noChangeAspect="1"/>
          </p:cNvPicPr>
          <p:nvPr/>
        </p:nvPicPr>
        <p:blipFill rotWithShape="1">
          <a:blip r:embed="rId3" cstate="screen">
            <a:extLst>
              <a:ext uri="{28A0092B-C50C-407E-A947-70E740481C1C}">
                <a14:useLocalDpi xmlns:a14="http://schemas.microsoft.com/office/drawing/2010/main"/>
              </a:ext>
            </a:extLst>
          </a:blip>
          <a:srcRect l="-1" r="45997"/>
          <a:stretch/>
        </p:blipFill>
        <p:spPr bwMode="auto">
          <a:xfrm>
            <a:off x="3779060" y="1639529"/>
            <a:ext cx="253789" cy="252000"/>
          </a:xfrm>
          <a:prstGeom prst="rect">
            <a:avLst/>
          </a:prstGeom>
          <a:noFill/>
          <a:ln>
            <a:noFill/>
          </a:ln>
        </p:spPr>
      </p:pic>
      <p:sp>
        <p:nvSpPr>
          <p:cNvPr id="9" name="TextBox 8"/>
          <p:cNvSpPr txBox="1"/>
          <p:nvPr/>
        </p:nvSpPr>
        <p:spPr>
          <a:xfrm>
            <a:off x="66927" y="3070719"/>
            <a:ext cx="911275"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DREAM</a:t>
            </a:r>
          </a:p>
        </p:txBody>
      </p:sp>
      <p:sp>
        <p:nvSpPr>
          <p:cNvPr id="10" name="TextBox 9"/>
          <p:cNvSpPr txBox="1"/>
          <p:nvPr/>
        </p:nvSpPr>
        <p:spPr>
          <a:xfrm>
            <a:off x="3844204" y="1802899"/>
            <a:ext cx="66556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NMX</a:t>
            </a:r>
          </a:p>
        </p:txBody>
      </p:sp>
      <p:sp>
        <p:nvSpPr>
          <p:cNvPr id="14" name="TextBox 13"/>
          <p:cNvSpPr txBox="1"/>
          <p:nvPr/>
        </p:nvSpPr>
        <p:spPr>
          <a:xfrm>
            <a:off x="7538588" y="3150264"/>
            <a:ext cx="72199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T-REX</a:t>
            </a:r>
          </a:p>
        </p:txBody>
      </p:sp>
      <p:sp>
        <p:nvSpPr>
          <p:cNvPr id="15" name="TextBox 14"/>
          <p:cNvSpPr txBox="1"/>
          <p:nvPr/>
        </p:nvSpPr>
        <p:spPr>
          <a:xfrm>
            <a:off x="7285876" y="2817523"/>
            <a:ext cx="85356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MAGIC</a:t>
            </a:r>
          </a:p>
        </p:txBody>
      </p:sp>
      <p:sp>
        <p:nvSpPr>
          <p:cNvPr id="17" name="TextBox 16"/>
          <p:cNvSpPr txBox="1"/>
          <p:nvPr/>
        </p:nvSpPr>
        <p:spPr>
          <a:xfrm>
            <a:off x="7417585" y="3474643"/>
            <a:ext cx="1083438"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HEIMDAL</a:t>
            </a:r>
          </a:p>
        </p:txBody>
      </p:sp>
      <p:sp>
        <p:nvSpPr>
          <p:cNvPr id="20" name="TextBox 19"/>
          <p:cNvSpPr txBox="1"/>
          <p:nvPr/>
        </p:nvSpPr>
        <p:spPr>
          <a:xfrm>
            <a:off x="603078" y="5626829"/>
            <a:ext cx="766557"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SKADI</a:t>
            </a:r>
          </a:p>
        </p:txBody>
      </p:sp>
      <p:sp>
        <p:nvSpPr>
          <p:cNvPr id="21" name="TextBox 20"/>
          <p:cNvSpPr txBox="1"/>
          <p:nvPr/>
        </p:nvSpPr>
        <p:spPr>
          <a:xfrm>
            <a:off x="754362" y="4886784"/>
            <a:ext cx="78752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VESPA</a:t>
            </a:r>
          </a:p>
        </p:txBody>
      </p:sp>
      <p:pic>
        <p:nvPicPr>
          <p:cNvPr id="23"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5044" y="532612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4"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30767" y="4908131"/>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85185" y="37853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6"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2578" y="347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7"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51365" y="347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8"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2412" y="1603793"/>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9" name="Picture 1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59310" y="1613257"/>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53700"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1"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23131" y="3389667"/>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2" name="Picture 2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93038"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3"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14363" y="167552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4"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5590" y="338930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5"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95717"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6"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4834"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7"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13951" y="29197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8"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70155" y="37853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39"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68154" y="378531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0"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06781" y="5879516"/>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1"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705" y="596807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2"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3202" y="596807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3"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94443" y="192558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4"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69021" y="192558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5"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5837" y="3254628"/>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6"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371092" y="325702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7"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91252" y="476368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8"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8771" y="4768508"/>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51116"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0"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18593"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1"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82319" y="2355615"/>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2"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53129" y="2358169"/>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3" name="Picture 2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23939" y="2359510"/>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4" name="Picture 1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6009" y="2621254"/>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5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1201" y="2620462"/>
            <a:ext cx="200473" cy="180000"/>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56" name="Rectangle 55"/>
          <p:cNvSpPr/>
          <p:nvPr/>
        </p:nvSpPr>
        <p:spPr>
          <a:xfrm>
            <a:off x="3108969" y="5575174"/>
            <a:ext cx="495363" cy="1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88190" y="5461883"/>
            <a:ext cx="73289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FREIA</a:t>
            </a:r>
          </a:p>
        </p:txBody>
      </p:sp>
      <p:sp>
        <p:nvSpPr>
          <p:cNvPr id="57" name="Rectangle 56"/>
          <p:cNvSpPr/>
          <p:nvPr/>
        </p:nvSpPr>
        <p:spPr>
          <a:xfrm>
            <a:off x="2005024" y="6164862"/>
            <a:ext cx="516606" cy="1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926049" y="1858520"/>
            <a:ext cx="50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11447" y="6058070"/>
            <a:ext cx="715965"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ESTIA</a:t>
            </a:r>
          </a:p>
        </p:txBody>
      </p:sp>
      <p:sp>
        <p:nvSpPr>
          <p:cNvPr id="59" name="Rectangle 58"/>
          <p:cNvSpPr/>
          <p:nvPr/>
        </p:nvSpPr>
        <p:spPr>
          <a:xfrm>
            <a:off x="1947143" y="3270918"/>
            <a:ext cx="50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35617" y="3172795"/>
            <a:ext cx="699230"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ODIN</a:t>
            </a:r>
          </a:p>
        </p:txBody>
      </p:sp>
      <p:sp>
        <p:nvSpPr>
          <p:cNvPr id="12" name="TextBox 11"/>
          <p:cNvSpPr txBox="1"/>
          <p:nvPr/>
        </p:nvSpPr>
        <p:spPr>
          <a:xfrm>
            <a:off x="4869422" y="1741384"/>
            <a:ext cx="753876" cy="369332"/>
          </a:xfrm>
          <a:prstGeom prst="rect">
            <a:avLst/>
          </a:prstGeom>
          <a:noFill/>
          <a:ln>
            <a:noFill/>
          </a:ln>
        </p:spPr>
        <p:txBody>
          <a:bodyPr wrap="squar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BEER</a:t>
            </a:r>
          </a:p>
        </p:txBody>
      </p:sp>
      <p:sp>
        <p:nvSpPr>
          <p:cNvPr id="61" name="Rectangle 60"/>
          <p:cNvSpPr/>
          <p:nvPr/>
        </p:nvSpPr>
        <p:spPr>
          <a:xfrm>
            <a:off x="6983001" y="2596278"/>
            <a:ext cx="687140" cy="213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353226" y="2108497"/>
            <a:ext cx="775628"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386289" y="2100294"/>
            <a:ext cx="670139" cy="198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87630" y="2017274"/>
            <a:ext cx="769763" cy="369332"/>
          </a:xfrm>
          <a:prstGeom prst="rect">
            <a:avLst/>
          </a:prstGeom>
          <a:noFill/>
          <a:ln>
            <a:noFill/>
          </a:ln>
        </p:spPr>
        <p:txBody>
          <a:bodyPr wrap="none" rtlCol="0">
            <a:spAutoFit/>
          </a:bodyPr>
          <a:lstStyle/>
          <a:p>
            <a:r>
              <a:rPr lang="en-US" b="1" smtClean="0">
                <a:solidFill>
                  <a:schemeClr val="tx2">
                    <a:lumMod val="75000"/>
                  </a:schemeClr>
                </a:solidFill>
                <a:effectLst>
                  <a:outerShdw blurRad="50800" dist="38100" dir="2700000" algn="tl" rotWithShape="0">
                    <a:srgbClr val="000000">
                      <a:alpha val="43000"/>
                    </a:srgbClr>
                  </a:outerShdw>
                </a:effectLst>
              </a:rPr>
              <a:t>CSPEC</a:t>
            </a:r>
            <a:endParaRPr lang="en-US" b="1" dirty="0">
              <a:solidFill>
                <a:schemeClr val="tx2">
                  <a:lumMod val="75000"/>
                </a:schemeClr>
              </a:solidFill>
              <a:effectLst>
                <a:outerShdw blurRad="50800" dist="38100" dir="2700000" algn="tl" rotWithShape="0">
                  <a:srgbClr val="000000">
                    <a:alpha val="43000"/>
                  </a:srgbClr>
                </a:outerShdw>
              </a:effectLst>
            </a:endParaRPr>
          </a:p>
        </p:txBody>
      </p:sp>
      <p:sp>
        <p:nvSpPr>
          <p:cNvPr id="16" name="TextBox 15"/>
          <p:cNvSpPr txBox="1"/>
          <p:nvPr/>
        </p:nvSpPr>
        <p:spPr>
          <a:xfrm>
            <a:off x="6271121" y="2036473"/>
            <a:ext cx="985270"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BIFROST</a:t>
            </a:r>
          </a:p>
        </p:txBody>
      </p:sp>
      <p:sp>
        <p:nvSpPr>
          <p:cNvPr id="11" name="TextBox 10"/>
          <p:cNvSpPr txBox="1"/>
          <p:nvPr/>
        </p:nvSpPr>
        <p:spPr>
          <a:xfrm>
            <a:off x="6899764" y="2502919"/>
            <a:ext cx="1153073" cy="369332"/>
          </a:xfrm>
          <a:prstGeom prst="rect">
            <a:avLst/>
          </a:prstGeom>
          <a:noFill/>
          <a:ln>
            <a:noFill/>
          </a:ln>
        </p:spPr>
        <p:txBody>
          <a:bodyPr wrap="none" rtlCol="0">
            <a:spAutoFit/>
          </a:bodyPr>
          <a:lstStyle/>
          <a:p>
            <a:r>
              <a:rPr lang="en-US" b="1" dirty="0">
                <a:solidFill>
                  <a:schemeClr val="tx2">
                    <a:lumMod val="75000"/>
                  </a:schemeClr>
                </a:solidFill>
                <a:effectLst>
                  <a:outerShdw blurRad="50800" dist="38100" dir="2700000" algn="tl" rotWithShape="0">
                    <a:srgbClr val="000000">
                      <a:alpha val="43000"/>
                    </a:srgbClr>
                  </a:outerShdw>
                </a:effectLst>
              </a:rPr>
              <a:t>MIRACLES</a:t>
            </a:r>
          </a:p>
        </p:txBody>
      </p:sp>
      <p:graphicFrame>
        <p:nvGraphicFramePr>
          <p:cNvPr id="3" name="Table 2"/>
          <p:cNvGraphicFramePr>
            <a:graphicFrameLocks noGrp="1"/>
          </p:cNvGraphicFramePr>
          <p:nvPr>
            <p:extLst/>
          </p:nvPr>
        </p:nvGraphicFramePr>
        <p:xfrm>
          <a:off x="4160763" y="4572885"/>
          <a:ext cx="4932586" cy="2133600"/>
        </p:xfrm>
        <a:graphic>
          <a:graphicData uri="http://schemas.openxmlformats.org/drawingml/2006/table">
            <a:tbl>
              <a:tblPr firstRow="1" bandRow="1">
                <a:tableStyleId>{69CF1AB2-1976-4502-BF36-3FF5EA218861}</a:tableStyleId>
              </a:tblPr>
              <a:tblGrid>
                <a:gridCol w="2714831"/>
                <a:gridCol w="2217755"/>
              </a:tblGrid>
              <a:tr h="0">
                <a:tc>
                  <a:txBody>
                    <a:bodyPr/>
                    <a:lstStyle/>
                    <a:p>
                      <a:r>
                        <a:rPr lang="en-US" sz="1400" b="1" dirty="0" smtClean="0"/>
                        <a:t>SANS</a:t>
                      </a:r>
                      <a:endParaRPr lang="en-US" sz="1400" b="1" dirty="0"/>
                    </a:p>
                  </a:txBody>
                  <a:tcPr/>
                </a:tc>
                <a:tc>
                  <a:txBody>
                    <a:bodyPr/>
                    <a:lstStyle/>
                    <a:p>
                      <a:r>
                        <a:rPr lang="en-US" sz="1400" dirty="0" smtClean="0"/>
                        <a:t>LOKI, </a:t>
                      </a:r>
                      <a:r>
                        <a:rPr lang="en-US" sz="1400" b="0" i="1" dirty="0" smtClean="0"/>
                        <a:t>SKADI</a:t>
                      </a:r>
                      <a:endParaRPr lang="en-US" sz="1400" b="0" i="1" dirty="0"/>
                    </a:p>
                  </a:txBody>
                  <a:tcPr/>
                </a:tc>
              </a:tr>
              <a:tr h="168850">
                <a:tc>
                  <a:txBody>
                    <a:bodyPr/>
                    <a:lstStyle/>
                    <a:p>
                      <a:r>
                        <a:rPr lang="en-US" sz="1400" b="1" dirty="0" smtClean="0"/>
                        <a:t>Reflectometry</a:t>
                      </a:r>
                      <a:endParaRPr lang="en-US" sz="1400" b="1" dirty="0"/>
                    </a:p>
                  </a:txBody>
                  <a:tcPr/>
                </a:tc>
                <a:tc>
                  <a:txBody>
                    <a:bodyPr/>
                    <a:lstStyle/>
                    <a:p>
                      <a:r>
                        <a:rPr lang="en-US" sz="1400" b="1" dirty="0" smtClean="0"/>
                        <a:t>ESTIA</a:t>
                      </a:r>
                      <a:r>
                        <a:rPr lang="en-US" sz="1400" dirty="0" smtClean="0"/>
                        <a:t>, FREIA</a:t>
                      </a:r>
                      <a:endParaRPr lang="en-US" sz="1400" dirty="0"/>
                    </a:p>
                  </a:txBody>
                  <a:tcPr/>
                </a:tc>
              </a:tr>
              <a:tr h="168850">
                <a:tc>
                  <a:txBody>
                    <a:bodyPr/>
                    <a:lstStyle/>
                    <a:p>
                      <a:r>
                        <a:rPr lang="en-US" sz="1400" b="1" dirty="0" smtClean="0"/>
                        <a:t>Powder Diffraction</a:t>
                      </a:r>
                      <a:endParaRPr lang="en-US" sz="1400" b="1" dirty="0"/>
                    </a:p>
                  </a:txBody>
                  <a:tcPr/>
                </a:tc>
                <a:tc>
                  <a:txBody>
                    <a:bodyPr/>
                    <a:lstStyle/>
                    <a:p>
                      <a:r>
                        <a:rPr lang="en-US" sz="1400" b="1" dirty="0" smtClean="0"/>
                        <a:t>DREAM</a:t>
                      </a:r>
                      <a:r>
                        <a:rPr lang="en-US" sz="1400" dirty="0" smtClean="0"/>
                        <a:t>, HEIMDAL</a:t>
                      </a:r>
                      <a:endParaRPr lang="en-US" sz="1400" dirty="0"/>
                    </a:p>
                  </a:txBody>
                  <a:tcPr/>
                </a:tc>
              </a:tr>
              <a:tr h="168850">
                <a:tc>
                  <a:txBody>
                    <a:bodyPr/>
                    <a:lstStyle/>
                    <a:p>
                      <a:r>
                        <a:rPr lang="en-US" sz="1400" b="1" dirty="0" smtClean="0"/>
                        <a:t>Single-Crystal Diffraction</a:t>
                      </a:r>
                      <a:endParaRPr lang="en-US" sz="1400" b="1" dirty="0"/>
                    </a:p>
                  </a:txBody>
                  <a:tcPr/>
                </a:tc>
                <a:tc>
                  <a:txBody>
                    <a:bodyPr/>
                    <a:lstStyle/>
                    <a:p>
                      <a:r>
                        <a:rPr lang="en-US" sz="1400" b="1" dirty="0" smtClean="0"/>
                        <a:t>MAGIC</a:t>
                      </a:r>
                      <a:r>
                        <a:rPr lang="en-US" sz="1400" dirty="0" smtClean="0"/>
                        <a:t>, </a:t>
                      </a:r>
                      <a:r>
                        <a:rPr lang="en-US" sz="1400" i="1" dirty="0" smtClean="0"/>
                        <a:t>NMX</a:t>
                      </a:r>
                      <a:endParaRPr lang="en-US" sz="1400" i="1" dirty="0"/>
                    </a:p>
                  </a:txBody>
                  <a:tcPr/>
                </a:tc>
              </a:tr>
              <a:tr h="168850">
                <a:tc>
                  <a:txBody>
                    <a:bodyPr/>
                    <a:lstStyle/>
                    <a:p>
                      <a:r>
                        <a:rPr lang="en-US" sz="1400" b="1" dirty="0" smtClean="0"/>
                        <a:t>Imaging &amp; Engineering</a:t>
                      </a:r>
                      <a:endParaRPr lang="en-US" sz="1400" b="1" dirty="0"/>
                    </a:p>
                  </a:txBody>
                  <a:tcPr/>
                </a:tc>
                <a:tc>
                  <a:txBody>
                    <a:bodyPr/>
                    <a:lstStyle/>
                    <a:p>
                      <a:r>
                        <a:rPr lang="en-US" sz="1400" b="1" dirty="0" smtClean="0"/>
                        <a:t>ODIN</a:t>
                      </a:r>
                      <a:r>
                        <a:rPr lang="en-US" sz="1400" dirty="0" smtClean="0"/>
                        <a:t>, </a:t>
                      </a:r>
                      <a:r>
                        <a:rPr lang="en-US" sz="1400" b="1" dirty="0" smtClean="0"/>
                        <a:t>BEER</a:t>
                      </a:r>
                      <a:endParaRPr lang="en-US" sz="1400" b="1" dirty="0"/>
                    </a:p>
                  </a:txBody>
                  <a:tcPr/>
                </a:tc>
              </a:tr>
              <a:tr h="218002">
                <a:tc>
                  <a:txBody>
                    <a:bodyPr/>
                    <a:lstStyle/>
                    <a:p>
                      <a:r>
                        <a:rPr lang="en-US" sz="1400" b="1" dirty="0" smtClean="0"/>
                        <a:t>Direct-Geometry Spectroscopy</a:t>
                      </a:r>
                      <a:endParaRPr lang="en-US" sz="1400" b="1" dirty="0"/>
                    </a:p>
                  </a:txBody>
                  <a:tcPr/>
                </a:tc>
                <a:tc>
                  <a:txBody>
                    <a:bodyPr/>
                    <a:lstStyle/>
                    <a:p>
                      <a:r>
                        <a:rPr lang="en-US" sz="1400" b="1" dirty="0" smtClean="0"/>
                        <a:t>CSPEC</a:t>
                      </a:r>
                      <a:r>
                        <a:rPr lang="en-US" sz="1400" dirty="0" smtClean="0"/>
                        <a:t>, </a:t>
                      </a:r>
                      <a:r>
                        <a:rPr lang="en-US" sz="1400" i="1" dirty="0" smtClean="0"/>
                        <a:t>T-REX</a:t>
                      </a:r>
                      <a:endParaRPr lang="en-US" sz="1400" i="1" dirty="0"/>
                    </a:p>
                  </a:txBody>
                  <a:tcPr/>
                </a:tc>
              </a:tr>
              <a:tr h="218002">
                <a:tc>
                  <a:txBody>
                    <a:bodyPr/>
                    <a:lstStyle/>
                    <a:p>
                      <a:r>
                        <a:rPr lang="en-US" sz="1400" b="1" dirty="0" smtClean="0"/>
                        <a:t>Indirect-Geometry Spectroscopy</a:t>
                      </a:r>
                      <a:endParaRPr lang="en-US" sz="1400" b="1" dirty="0"/>
                    </a:p>
                  </a:txBody>
                  <a:tcPr/>
                </a:tc>
                <a:tc>
                  <a:txBody>
                    <a:bodyPr/>
                    <a:lstStyle/>
                    <a:p>
                      <a:r>
                        <a:rPr lang="en-US" sz="1400" b="1" dirty="0" smtClean="0"/>
                        <a:t>BIFROST</a:t>
                      </a:r>
                      <a:r>
                        <a:rPr lang="en-US" sz="1400" dirty="0" smtClean="0"/>
                        <a:t>, MIRACLES, VESPA</a:t>
                      </a:r>
                      <a:endParaRPr lang="en-US" sz="1400" dirty="0"/>
                    </a:p>
                  </a:txBody>
                  <a:tcPr/>
                </a:tc>
              </a:tr>
            </a:tbl>
          </a:graphicData>
        </a:graphic>
      </p:graphicFrame>
      <p:sp>
        <p:nvSpPr>
          <p:cNvPr id="60" name="Rectangle 59"/>
          <p:cNvSpPr/>
          <p:nvPr/>
        </p:nvSpPr>
        <p:spPr>
          <a:xfrm>
            <a:off x="3554127" y="4665873"/>
            <a:ext cx="386796" cy="22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64408" y="4588797"/>
            <a:ext cx="593432" cy="369332"/>
          </a:xfrm>
          <a:prstGeom prst="rect">
            <a:avLst/>
          </a:prstGeom>
          <a:noFill/>
          <a:ln>
            <a:noFill/>
          </a:ln>
        </p:spPr>
        <p:txBody>
          <a:bodyPr wrap="none" rtlCol="0">
            <a:spAutoFit/>
          </a:bodyPr>
          <a:lstStyle/>
          <a:p>
            <a:r>
              <a:rPr lang="en-US" b="1" dirty="0" err="1">
                <a:solidFill>
                  <a:schemeClr val="tx2">
                    <a:lumMod val="75000"/>
                  </a:schemeClr>
                </a:solidFill>
                <a:effectLst>
                  <a:outerShdw blurRad="50800" dist="38100" dir="2700000" algn="tl" rotWithShape="0">
                    <a:srgbClr val="000000">
                      <a:alpha val="43000"/>
                    </a:srgbClr>
                  </a:outerShdw>
                </a:effectLst>
              </a:rPr>
              <a:t>LoKI</a:t>
            </a:r>
            <a:endParaRPr lang="en-US" b="1" dirty="0">
              <a:solidFill>
                <a:schemeClr val="tx2">
                  <a:lumMod val="75000"/>
                </a:scheme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223584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sp>
        <p:nvSpPr>
          <p:cNvPr id="6" name="TextBox 5"/>
          <p:cNvSpPr txBox="1"/>
          <p:nvPr/>
        </p:nvSpPr>
        <p:spPr>
          <a:xfrm>
            <a:off x="7798299" y="6457381"/>
            <a:ext cx="1298218" cy="338554"/>
          </a:xfrm>
          <a:prstGeom prst="rect">
            <a:avLst/>
          </a:prstGeom>
          <a:noFill/>
        </p:spPr>
        <p:txBody>
          <a:bodyPr wrap="none" rtlCol="0">
            <a:spAutoFit/>
          </a:bodyPr>
          <a:lstStyle/>
          <a:p>
            <a:r>
              <a:rPr lang="en-US" sz="1600" dirty="0" smtClean="0">
                <a:solidFill>
                  <a:schemeClr val="bg1"/>
                </a:solidFill>
              </a:rPr>
              <a:t>5</a:t>
            </a:r>
            <a:r>
              <a:rPr lang="en-US" sz="1600" baseline="30000" dirty="0" smtClean="0">
                <a:solidFill>
                  <a:schemeClr val="bg1"/>
                </a:solidFill>
              </a:rPr>
              <a:t>th</a:t>
            </a:r>
            <a:r>
              <a:rPr lang="en-US" sz="1600" dirty="0" smtClean="0">
                <a:solidFill>
                  <a:schemeClr val="bg1"/>
                </a:solidFill>
              </a:rPr>
              <a:t> June 2015</a:t>
            </a:r>
            <a:endParaRPr lang="en-US" sz="1600" dirty="0">
              <a:solidFill>
                <a:schemeClr val="bg1"/>
              </a:solidFill>
            </a:endParaRPr>
          </a:p>
        </p:txBody>
      </p:sp>
      <p:pic>
        <p:nvPicPr>
          <p:cNvPr id="3" name="Picture 2" descr="essaerial_18jan2016.jpg"/>
          <p:cNvPicPr>
            <a:picLocks noChangeAspect="1"/>
          </p:cNvPicPr>
          <p:nvPr/>
        </p:nvPicPr>
        <p:blipFill rotWithShape="1">
          <a:blip r:embed="rId2" cstate="print">
            <a:extLst>
              <a:ext uri="{28A0092B-C50C-407E-A947-70E740481C1C}">
                <a14:useLocalDpi xmlns:a14="http://schemas.microsoft.com/office/drawing/2010/main" val="0"/>
              </a:ext>
            </a:extLst>
          </a:blip>
          <a:srcRect t="1195" b="9874"/>
          <a:stretch/>
        </p:blipFill>
        <p:spPr>
          <a:xfrm>
            <a:off x="0" y="1436696"/>
            <a:ext cx="9144000" cy="5421303"/>
          </a:xfrm>
          <a:prstGeom prst="rect">
            <a:avLst/>
          </a:prstGeom>
        </p:spPr>
      </p:pic>
      <p:sp>
        <p:nvSpPr>
          <p:cNvPr id="7" name="TextBox 6"/>
          <p:cNvSpPr txBox="1"/>
          <p:nvPr/>
        </p:nvSpPr>
        <p:spPr>
          <a:xfrm>
            <a:off x="103022" y="6385264"/>
            <a:ext cx="1417275" cy="369332"/>
          </a:xfrm>
          <a:prstGeom prst="rect">
            <a:avLst/>
          </a:prstGeom>
          <a:noFill/>
        </p:spPr>
        <p:txBody>
          <a:bodyPr wrap="none" rtlCol="0">
            <a:spAutoFit/>
          </a:bodyPr>
          <a:lstStyle/>
          <a:p>
            <a:r>
              <a:rPr lang="en-US" dirty="0" smtClean="0"/>
              <a:t>ESS site 2016</a:t>
            </a:r>
            <a:endParaRPr lang="en-US" dirty="0"/>
          </a:p>
        </p:txBody>
      </p:sp>
    </p:spTree>
    <p:extLst>
      <p:ext uri="{BB962C8B-B14F-4D97-AF65-F5344CB8AC3E}">
        <p14:creationId xmlns:p14="http://schemas.microsoft.com/office/powerpoint/2010/main" val="17257376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dirty="0"/>
          </a:p>
        </p:txBody>
      </p:sp>
    </p:spTree>
    <p:extLst>
      <p:ext uri="{BB962C8B-B14F-4D97-AF65-F5344CB8AC3E}">
        <p14:creationId xmlns:p14="http://schemas.microsoft.com/office/powerpoint/2010/main" val="1719468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37</a:t>
            </a:fld>
            <a:endParaRPr lang="sv-SE" dirty="0"/>
          </a:p>
        </p:txBody>
      </p:sp>
      <p:sp>
        <p:nvSpPr>
          <p:cNvPr id="22" name="Slide Number Placeholder 3"/>
          <p:cNvSpPr txBox="1">
            <a:spLocks/>
          </p:cNvSpPr>
          <p:nvPr/>
        </p:nvSpPr>
        <p:spPr>
          <a:xfrm>
            <a:off x="6496099" y="3730000"/>
            <a:ext cx="2133600" cy="365125"/>
          </a:xfrm>
          <a:prstGeom prst="rect">
            <a:avLst/>
          </a:prstGeom>
        </p:spPr>
        <p:txBody>
          <a:bodyPr vert="horz" lIns="91432" tIns="45716" rIns="91432" bIns="45716" rtlCol="0" anchor="ctr"/>
          <a:lstStyle>
            <a:defPPr>
              <a:defRPr lang="sv-SE"/>
            </a:defPPr>
            <a:lvl1pPr marL="0" algn="r" defTabSz="914319" rtl="0" eaLnBrk="1" latinLnBrk="0" hangingPunct="1">
              <a:defRPr sz="1200" kern="1200">
                <a:solidFill>
                  <a:schemeClr val="tx1">
                    <a:tint val="75000"/>
                  </a:schemeClr>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a:lstStyle>
          <a:p>
            <a:fld id="{551115BC-487E-4422-894C-CB7CD3E79223}" type="slidenum">
              <a:rPr lang="sv-SE" smtClean="0"/>
              <a:pPr/>
              <a:t>37</a:t>
            </a:fld>
            <a:endParaRPr lang="sv-SE" dirty="0"/>
          </a:p>
        </p:txBody>
      </p:sp>
      <p:pic>
        <p:nvPicPr>
          <p:cNvPr id="23" name="Picture 22" descr="Screen Shot 2016-06-19 at 15.27.09.png"/>
          <p:cNvPicPr>
            <a:picLocks noChangeAspect="1"/>
          </p:cNvPicPr>
          <p:nvPr/>
        </p:nvPicPr>
        <p:blipFill rotWithShape="1">
          <a:blip r:embed="rId2" cstate="screen">
            <a:extLst>
              <a:ext uri="{28A0092B-C50C-407E-A947-70E740481C1C}">
                <a14:useLocalDpi xmlns:a14="http://schemas.microsoft.com/office/drawing/2010/main"/>
              </a:ext>
            </a:extLst>
          </a:blip>
          <a:srcRect b="37682"/>
          <a:stretch/>
        </p:blipFill>
        <p:spPr>
          <a:xfrm>
            <a:off x="4722322" y="1436337"/>
            <a:ext cx="4402666" cy="2808012"/>
          </a:xfrm>
          <a:prstGeom prst="rect">
            <a:avLst/>
          </a:prstGeom>
        </p:spPr>
      </p:pic>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cxnSp>
        <p:nvCxnSpPr>
          <p:cNvPr id="25" name="Straight Arrow Connector 24"/>
          <p:cNvCxnSpPr/>
          <p:nvPr/>
        </p:nvCxnSpPr>
        <p:spPr>
          <a:xfrm>
            <a:off x="6129965" y="2745253"/>
            <a:ext cx="141515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5633" y="2530404"/>
            <a:ext cx="530915" cy="276999"/>
          </a:xfrm>
          <a:prstGeom prst="rect">
            <a:avLst/>
          </a:prstGeom>
          <a:noFill/>
        </p:spPr>
        <p:txBody>
          <a:bodyPr wrap="none" rtlCol="0">
            <a:spAutoFit/>
          </a:bodyPr>
          <a:lstStyle/>
          <a:p>
            <a:r>
              <a:rPr lang="en-US" sz="1200" smtClean="0"/>
              <a:t>20cm</a:t>
            </a:r>
            <a:endParaRPr lang="en-US" sz="12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18" y="2779444"/>
            <a:ext cx="3974651" cy="3884113"/>
          </a:xfrm>
          <a:prstGeom prst="rect">
            <a:avLst/>
          </a:prstGeom>
        </p:spPr>
      </p:pic>
      <p:cxnSp>
        <p:nvCxnSpPr>
          <p:cNvPr id="8" name="Straight Connector 7"/>
          <p:cNvCxnSpPr/>
          <p:nvPr/>
        </p:nvCxnSpPr>
        <p:spPr>
          <a:xfrm>
            <a:off x="1797269" y="2890345"/>
            <a:ext cx="0" cy="32792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18" y="2779157"/>
            <a:ext cx="3974945" cy="3884400"/>
          </a:xfrm>
          <a:prstGeom prst="rect">
            <a:avLst/>
          </a:prstGeom>
        </p:spPr>
      </p:pic>
    </p:spTree>
    <p:extLst>
      <p:ext uri="{BB962C8B-B14F-4D97-AF65-F5344CB8AC3E}">
        <p14:creationId xmlns:p14="http://schemas.microsoft.com/office/powerpoint/2010/main" val="294666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29474" y="4979435"/>
            <a:ext cx="857860" cy="655327"/>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38</a:t>
            </a:fld>
            <a:endParaRPr lang="sv-SE" dirty="0"/>
          </a:p>
        </p:txBody>
      </p:sp>
      <p:sp>
        <p:nvSpPr>
          <p:cNvPr id="22" name="Slide Number Placeholder 3"/>
          <p:cNvSpPr txBox="1">
            <a:spLocks/>
          </p:cNvSpPr>
          <p:nvPr/>
        </p:nvSpPr>
        <p:spPr>
          <a:xfrm>
            <a:off x="6496099" y="3730000"/>
            <a:ext cx="2133600" cy="365125"/>
          </a:xfrm>
          <a:prstGeom prst="rect">
            <a:avLst/>
          </a:prstGeom>
        </p:spPr>
        <p:txBody>
          <a:bodyPr vert="horz" lIns="91432" tIns="45716" rIns="91432" bIns="45716" rtlCol="0" anchor="ctr"/>
          <a:lstStyle>
            <a:defPPr>
              <a:defRPr lang="sv-SE"/>
            </a:defPPr>
            <a:lvl1pPr marL="0" algn="r" defTabSz="914319" rtl="0" eaLnBrk="1" latinLnBrk="0" hangingPunct="1">
              <a:defRPr sz="1200" kern="1200">
                <a:solidFill>
                  <a:schemeClr val="tx1">
                    <a:tint val="75000"/>
                  </a:schemeClr>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a:lstStyle>
          <a:p>
            <a:fld id="{551115BC-487E-4422-894C-CB7CD3E79223}" type="slidenum">
              <a:rPr lang="sv-SE" smtClean="0"/>
              <a:pPr/>
              <a:t>38</a:t>
            </a:fld>
            <a:endParaRPr lang="sv-SE" dirty="0"/>
          </a:p>
        </p:txBody>
      </p:sp>
      <p:pic>
        <p:nvPicPr>
          <p:cNvPr id="23" name="Picture 22" descr="Screen Shot 2016-06-19 at 15.27.09.png"/>
          <p:cNvPicPr>
            <a:picLocks noChangeAspect="1"/>
          </p:cNvPicPr>
          <p:nvPr/>
        </p:nvPicPr>
        <p:blipFill rotWithShape="1">
          <a:blip r:embed="rId2" cstate="screen">
            <a:extLst>
              <a:ext uri="{28A0092B-C50C-407E-A947-70E740481C1C}">
                <a14:useLocalDpi xmlns:a14="http://schemas.microsoft.com/office/drawing/2010/main"/>
              </a:ext>
            </a:extLst>
          </a:blip>
          <a:srcRect b="37682"/>
          <a:stretch/>
        </p:blipFill>
        <p:spPr>
          <a:xfrm>
            <a:off x="4722322" y="1436337"/>
            <a:ext cx="4402666" cy="2808012"/>
          </a:xfrm>
          <a:prstGeom prst="rect">
            <a:avLst/>
          </a:prstGeom>
        </p:spPr>
      </p:pic>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cxnSp>
        <p:nvCxnSpPr>
          <p:cNvPr id="25" name="Straight Arrow Connector 24"/>
          <p:cNvCxnSpPr/>
          <p:nvPr/>
        </p:nvCxnSpPr>
        <p:spPr>
          <a:xfrm>
            <a:off x="6129965" y="2745253"/>
            <a:ext cx="141515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5633" y="2530404"/>
            <a:ext cx="530915" cy="276999"/>
          </a:xfrm>
          <a:prstGeom prst="rect">
            <a:avLst/>
          </a:prstGeom>
          <a:noFill/>
        </p:spPr>
        <p:txBody>
          <a:bodyPr wrap="none" rtlCol="0">
            <a:spAutoFit/>
          </a:bodyPr>
          <a:lstStyle/>
          <a:p>
            <a:r>
              <a:rPr lang="en-US" sz="1200" smtClean="0"/>
              <a:t>20cm</a:t>
            </a:r>
            <a:endParaRPr lang="en-US" sz="12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18" y="2779444"/>
            <a:ext cx="3974651" cy="3884113"/>
          </a:xfrm>
          <a:prstGeom prst="rect">
            <a:avLst/>
          </a:prstGeom>
        </p:spPr>
      </p:pic>
      <p:cxnSp>
        <p:nvCxnSpPr>
          <p:cNvPr id="8" name="Straight Connector 7"/>
          <p:cNvCxnSpPr/>
          <p:nvPr/>
        </p:nvCxnSpPr>
        <p:spPr>
          <a:xfrm>
            <a:off x="1797269" y="2890345"/>
            <a:ext cx="0" cy="32792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18" y="2778466"/>
            <a:ext cx="3974945" cy="3884400"/>
          </a:xfrm>
          <a:prstGeom prst="rect">
            <a:avLst/>
          </a:prstGeom>
        </p:spPr>
      </p:pic>
      <p:sp>
        <p:nvSpPr>
          <p:cNvPr id="12" name="Rectangle 11"/>
          <p:cNvSpPr/>
          <p:nvPr/>
        </p:nvSpPr>
        <p:spPr>
          <a:xfrm>
            <a:off x="4729474" y="5170319"/>
            <a:ext cx="857860" cy="273558"/>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87335" y="5204956"/>
            <a:ext cx="3019225" cy="396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87334" y="4991792"/>
            <a:ext cx="3721111" cy="609164"/>
          </a:xfrm>
          <a:prstGeom prst="line">
            <a:avLst/>
          </a:prstGeom>
          <a:ln w="9525" cmpd="sng">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6779388" y="5030826"/>
            <a:ext cx="5760000" cy="111406"/>
          </a:xfrm>
          <a:custGeom>
            <a:avLst/>
            <a:gdLst>
              <a:gd name="connsiteX0" fmla="*/ 0 w 6394963"/>
              <a:gd name="connsiteY0" fmla="*/ 200531 h 200531"/>
              <a:gd name="connsiteX1" fmla="*/ 1403772 w 6394963"/>
              <a:gd name="connsiteY1" fmla="*/ 44563 h 200531"/>
              <a:gd name="connsiteX2" fmla="*/ 2885532 w 6394963"/>
              <a:gd name="connsiteY2" fmla="*/ 0 h 200531"/>
              <a:gd name="connsiteX3" fmla="*/ 4077624 w 6394963"/>
              <a:gd name="connsiteY3" fmla="*/ 11141 h 200531"/>
              <a:gd name="connsiteX4" fmla="*/ 5291999 w 6394963"/>
              <a:gd name="connsiteY4" fmla="*/ 89125 h 200531"/>
              <a:gd name="connsiteX5" fmla="*/ 6394963 w 6394963"/>
              <a:gd name="connsiteY5" fmla="*/ 189390 h 20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963" h="200531">
                <a:moveTo>
                  <a:pt x="0" y="200531"/>
                </a:moveTo>
                <a:lnTo>
                  <a:pt x="1403772" y="44563"/>
                </a:lnTo>
                <a:lnTo>
                  <a:pt x="2885532" y="0"/>
                </a:lnTo>
                <a:lnTo>
                  <a:pt x="4077624" y="11141"/>
                </a:lnTo>
                <a:lnTo>
                  <a:pt x="5291999" y="89125"/>
                </a:lnTo>
                <a:lnTo>
                  <a:pt x="6394963" y="189390"/>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flipV="1">
            <a:off x="6779388" y="5528584"/>
            <a:ext cx="5760000" cy="111406"/>
          </a:xfrm>
          <a:custGeom>
            <a:avLst/>
            <a:gdLst>
              <a:gd name="connsiteX0" fmla="*/ 0 w 6394963"/>
              <a:gd name="connsiteY0" fmla="*/ 200531 h 200531"/>
              <a:gd name="connsiteX1" fmla="*/ 1403772 w 6394963"/>
              <a:gd name="connsiteY1" fmla="*/ 44563 h 200531"/>
              <a:gd name="connsiteX2" fmla="*/ 2885532 w 6394963"/>
              <a:gd name="connsiteY2" fmla="*/ 0 h 200531"/>
              <a:gd name="connsiteX3" fmla="*/ 4077624 w 6394963"/>
              <a:gd name="connsiteY3" fmla="*/ 11141 h 200531"/>
              <a:gd name="connsiteX4" fmla="*/ 5291999 w 6394963"/>
              <a:gd name="connsiteY4" fmla="*/ 89125 h 200531"/>
              <a:gd name="connsiteX5" fmla="*/ 6394963 w 6394963"/>
              <a:gd name="connsiteY5" fmla="*/ 189390 h 20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963" h="200531">
                <a:moveTo>
                  <a:pt x="0" y="200531"/>
                </a:moveTo>
                <a:lnTo>
                  <a:pt x="1403772" y="44563"/>
                </a:lnTo>
                <a:lnTo>
                  <a:pt x="2885532" y="0"/>
                </a:lnTo>
                <a:lnTo>
                  <a:pt x="4077624" y="11141"/>
                </a:lnTo>
                <a:lnTo>
                  <a:pt x="5291999" y="89125"/>
                </a:lnTo>
                <a:lnTo>
                  <a:pt x="6394963" y="189390"/>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Connector 18"/>
          <p:cNvCxnSpPr/>
          <p:nvPr/>
        </p:nvCxnSpPr>
        <p:spPr>
          <a:xfrm flipH="1">
            <a:off x="8570125" y="5393020"/>
            <a:ext cx="3241468" cy="216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126548" y="4744995"/>
            <a:ext cx="705642" cy="369332"/>
          </a:xfrm>
          <a:prstGeom prst="rect">
            <a:avLst/>
          </a:prstGeom>
          <a:noFill/>
        </p:spPr>
        <p:txBody>
          <a:bodyPr wrap="none" rtlCol="0">
            <a:spAutoFit/>
          </a:bodyPr>
          <a:lstStyle/>
          <a:p>
            <a:r>
              <a:rPr lang="en-US" dirty="0" smtClean="0"/>
              <a:t>guide</a:t>
            </a:r>
            <a:endParaRPr lang="en-US" dirty="0"/>
          </a:p>
        </p:txBody>
      </p:sp>
      <p:sp>
        <p:nvSpPr>
          <p:cNvPr id="21" name="TextBox 20"/>
          <p:cNvSpPr txBox="1"/>
          <p:nvPr/>
        </p:nvSpPr>
        <p:spPr>
          <a:xfrm>
            <a:off x="4581431" y="4622114"/>
            <a:ext cx="1189043" cy="369332"/>
          </a:xfrm>
          <a:prstGeom prst="rect">
            <a:avLst/>
          </a:prstGeom>
          <a:noFill/>
        </p:spPr>
        <p:txBody>
          <a:bodyPr wrap="none" rtlCol="0">
            <a:spAutoFit/>
          </a:bodyPr>
          <a:lstStyle/>
          <a:p>
            <a:r>
              <a:rPr lang="en-US" smtClean="0"/>
              <a:t>moderator</a:t>
            </a:r>
            <a:endParaRPr lang="en-US"/>
          </a:p>
        </p:txBody>
      </p:sp>
    </p:spTree>
    <p:extLst>
      <p:ext uri="{BB962C8B-B14F-4D97-AF65-F5344CB8AC3E}">
        <p14:creationId xmlns:p14="http://schemas.microsoft.com/office/powerpoint/2010/main" val="358676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39</a:t>
            </a:fld>
            <a:endParaRPr lang="sv-SE" dirty="0"/>
          </a:p>
        </p:txBody>
      </p:sp>
      <p:sp>
        <p:nvSpPr>
          <p:cNvPr id="22" name="Slide Number Placeholder 3"/>
          <p:cNvSpPr txBox="1">
            <a:spLocks/>
          </p:cNvSpPr>
          <p:nvPr/>
        </p:nvSpPr>
        <p:spPr>
          <a:xfrm>
            <a:off x="6496099" y="3730000"/>
            <a:ext cx="2133600" cy="365125"/>
          </a:xfrm>
          <a:prstGeom prst="rect">
            <a:avLst/>
          </a:prstGeom>
        </p:spPr>
        <p:txBody>
          <a:bodyPr vert="horz" lIns="91432" tIns="45716" rIns="91432" bIns="45716" rtlCol="0" anchor="ctr"/>
          <a:lstStyle>
            <a:defPPr>
              <a:defRPr lang="sv-SE"/>
            </a:defPPr>
            <a:lvl1pPr marL="0" algn="r" defTabSz="914319" rtl="0" eaLnBrk="1" latinLnBrk="0" hangingPunct="1">
              <a:defRPr sz="1200" kern="1200">
                <a:solidFill>
                  <a:schemeClr val="tx1">
                    <a:tint val="75000"/>
                  </a:schemeClr>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a:lstStyle>
          <a:p>
            <a:fld id="{551115BC-487E-4422-894C-CB7CD3E79223}" type="slidenum">
              <a:rPr lang="sv-SE" smtClean="0"/>
              <a:pPr/>
              <a:t>39</a:t>
            </a:fld>
            <a:endParaRPr lang="sv-SE" dirty="0"/>
          </a:p>
        </p:txBody>
      </p:sp>
      <p:pic>
        <p:nvPicPr>
          <p:cNvPr id="23" name="Picture 22" descr="Screen Shot 2016-06-19 at 15.27.09.png"/>
          <p:cNvPicPr>
            <a:picLocks noChangeAspect="1"/>
          </p:cNvPicPr>
          <p:nvPr/>
        </p:nvPicPr>
        <p:blipFill rotWithShape="1">
          <a:blip r:embed="rId2" cstate="screen">
            <a:extLst>
              <a:ext uri="{28A0092B-C50C-407E-A947-70E740481C1C}">
                <a14:useLocalDpi xmlns:a14="http://schemas.microsoft.com/office/drawing/2010/main"/>
              </a:ext>
            </a:extLst>
          </a:blip>
          <a:srcRect b="37682"/>
          <a:stretch/>
        </p:blipFill>
        <p:spPr>
          <a:xfrm>
            <a:off x="4722322" y="1436337"/>
            <a:ext cx="4402666" cy="2808012"/>
          </a:xfrm>
          <a:prstGeom prst="rect">
            <a:avLst/>
          </a:prstGeom>
        </p:spPr>
      </p:pic>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cxnSp>
        <p:nvCxnSpPr>
          <p:cNvPr id="25" name="Straight Arrow Connector 24"/>
          <p:cNvCxnSpPr/>
          <p:nvPr/>
        </p:nvCxnSpPr>
        <p:spPr>
          <a:xfrm>
            <a:off x="6129965" y="2745253"/>
            <a:ext cx="141515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5633" y="2530404"/>
            <a:ext cx="530915" cy="276999"/>
          </a:xfrm>
          <a:prstGeom prst="rect">
            <a:avLst/>
          </a:prstGeom>
          <a:noFill/>
        </p:spPr>
        <p:txBody>
          <a:bodyPr wrap="none" rtlCol="0">
            <a:spAutoFit/>
          </a:bodyPr>
          <a:lstStyle/>
          <a:p>
            <a:r>
              <a:rPr lang="en-US" sz="1200" smtClean="0"/>
              <a:t>20cm</a:t>
            </a:r>
            <a:endParaRPr lang="en-US" sz="12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18" y="2779444"/>
            <a:ext cx="3974651" cy="3884113"/>
          </a:xfrm>
          <a:prstGeom prst="rect">
            <a:avLst/>
          </a:prstGeom>
        </p:spPr>
      </p:pic>
      <p:cxnSp>
        <p:nvCxnSpPr>
          <p:cNvPr id="8" name="Straight Connector 7"/>
          <p:cNvCxnSpPr/>
          <p:nvPr/>
        </p:nvCxnSpPr>
        <p:spPr>
          <a:xfrm>
            <a:off x="1797269" y="2890345"/>
            <a:ext cx="0" cy="32792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18" y="2779157"/>
            <a:ext cx="3974945" cy="3884400"/>
          </a:xfrm>
          <a:prstGeom prst="rect">
            <a:avLst/>
          </a:prstGeom>
        </p:spPr>
      </p:pic>
      <p:cxnSp>
        <p:nvCxnSpPr>
          <p:cNvPr id="13" name="Straight Connector 12"/>
          <p:cNvCxnSpPr/>
          <p:nvPr/>
        </p:nvCxnSpPr>
        <p:spPr>
          <a:xfrm>
            <a:off x="1797269" y="2890345"/>
            <a:ext cx="0" cy="327922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29474" y="4979435"/>
            <a:ext cx="857860" cy="655327"/>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729474" y="5170319"/>
            <a:ext cx="857860" cy="273558"/>
          </a:xfrm>
          <a:prstGeom prst="rect">
            <a:avLst/>
          </a:prstGeom>
          <a:solidFill>
            <a:srgbClr val="00009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587335" y="5204956"/>
            <a:ext cx="3019225" cy="396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587334" y="4991792"/>
            <a:ext cx="3721111" cy="609164"/>
          </a:xfrm>
          <a:prstGeom prst="line">
            <a:avLst/>
          </a:prstGeom>
          <a:ln w="9525" cmpd="sng">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6779388" y="5030826"/>
            <a:ext cx="5760000" cy="111406"/>
          </a:xfrm>
          <a:custGeom>
            <a:avLst/>
            <a:gdLst>
              <a:gd name="connsiteX0" fmla="*/ 0 w 6394963"/>
              <a:gd name="connsiteY0" fmla="*/ 200531 h 200531"/>
              <a:gd name="connsiteX1" fmla="*/ 1403772 w 6394963"/>
              <a:gd name="connsiteY1" fmla="*/ 44563 h 200531"/>
              <a:gd name="connsiteX2" fmla="*/ 2885532 w 6394963"/>
              <a:gd name="connsiteY2" fmla="*/ 0 h 200531"/>
              <a:gd name="connsiteX3" fmla="*/ 4077624 w 6394963"/>
              <a:gd name="connsiteY3" fmla="*/ 11141 h 200531"/>
              <a:gd name="connsiteX4" fmla="*/ 5291999 w 6394963"/>
              <a:gd name="connsiteY4" fmla="*/ 89125 h 200531"/>
              <a:gd name="connsiteX5" fmla="*/ 6394963 w 6394963"/>
              <a:gd name="connsiteY5" fmla="*/ 189390 h 20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963" h="200531">
                <a:moveTo>
                  <a:pt x="0" y="200531"/>
                </a:moveTo>
                <a:lnTo>
                  <a:pt x="1403772" y="44563"/>
                </a:lnTo>
                <a:lnTo>
                  <a:pt x="2885532" y="0"/>
                </a:lnTo>
                <a:lnTo>
                  <a:pt x="4077624" y="11141"/>
                </a:lnTo>
                <a:lnTo>
                  <a:pt x="5291999" y="89125"/>
                </a:lnTo>
                <a:lnTo>
                  <a:pt x="6394963" y="189390"/>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flipV="1">
            <a:off x="6779388" y="5528584"/>
            <a:ext cx="5760000" cy="111406"/>
          </a:xfrm>
          <a:custGeom>
            <a:avLst/>
            <a:gdLst>
              <a:gd name="connsiteX0" fmla="*/ 0 w 6394963"/>
              <a:gd name="connsiteY0" fmla="*/ 200531 h 200531"/>
              <a:gd name="connsiteX1" fmla="*/ 1403772 w 6394963"/>
              <a:gd name="connsiteY1" fmla="*/ 44563 h 200531"/>
              <a:gd name="connsiteX2" fmla="*/ 2885532 w 6394963"/>
              <a:gd name="connsiteY2" fmla="*/ 0 h 200531"/>
              <a:gd name="connsiteX3" fmla="*/ 4077624 w 6394963"/>
              <a:gd name="connsiteY3" fmla="*/ 11141 h 200531"/>
              <a:gd name="connsiteX4" fmla="*/ 5291999 w 6394963"/>
              <a:gd name="connsiteY4" fmla="*/ 89125 h 200531"/>
              <a:gd name="connsiteX5" fmla="*/ 6394963 w 6394963"/>
              <a:gd name="connsiteY5" fmla="*/ 189390 h 20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963" h="200531">
                <a:moveTo>
                  <a:pt x="0" y="200531"/>
                </a:moveTo>
                <a:lnTo>
                  <a:pt x="1403772" y="44563"/>
                </a:lnTo>
                <a:lnTo>
                  <a:pt x="2885532" y="0"/>
                </a:lnTo>
                <a:lnTo>
                  <a:pt x="4077624" y="11141"/>
                </a:lnTo>
                <a:lnTo>
                  <a:pt x="5291999" y="89125"/>
                </a:lnTo>
                <a:lnTo>
                  <a:pt x="6394963" y="189390"/>
                </a:ln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H="1">
            <a:off x="8570125" y="5393020"/>
            <a:ext cx="3241468" cy="216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126548" y="4744995"/>
            <a:ext cx="705642" cy="369332"/>
          </a:xfrm>
          <a:prstGeom prst="rect">
            <a:avLst/>
          </a:prstGeom>
          <a:noFill/>
        </p:spPr>
        <p:txBody>
          <a:bodyPr wrap="none" rtlCol="0">
            <a:spAutoFit/>
          </a:bodyPr>
          <a:lstStyle/>
          <a:p>
            <a:r>
              <a:rPr lang="en-US" dirty="0" smtClean="0"/>
              <a:t>guide</a:t>
            </a:r>
            <a:endParaRPr lang="en-US" dirty="0"/>
          </a:p>
        </p:txBody>
      </p:sp>
      <p:sp>
        <p:nvSpPr>
          <p:cNvPr id="27" name="TextBox 26"/>
          <p:cNvSpPr txBox="1"/>
          <p:nvPr/>
        </p:nvSpPr>
        <p:spPr>
          <a:xfrm>
            <a:off x="4581431" y="4622114"/>
            <a:ext cx="1189043" cy="369332"/>
          </a:xfrm>
          <a:prstGeom prst="rect">
            <a:avLst/>
          </a:prstGeom>
          <a:noFill/>
        </p:spPr>
        <p:txBody>
          <a:bodyPr wrap="none" rtlCol="0">
            <a:spAutoFit/>
          </a:bodyPr>
          <a:lstStyle/>
          <a:p>
            <a:r>
              <a:rPr lang="en-US" smtClean="0"/>
              <a:t>moderator</a:t>
            </a:r>
            <a:endParaRPr lang="en-US"/>
          </a:p>
        </p:txBody>
      </p:sp>
    </p:spTree>
    <p:extLst>
      <p:ext uri="{BB962C8B-B14F-4D97-AF65-F5344CB8AC3E}">
        <p14:creationId xmlns:p14="http://schemas.microsoft.com/office/powerpoint/2010/main" val="285876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4</a:t>
            </a:fld>
            <a:endParaRPr lang="sv-SE" dirty="0"/>
          </a:p>
        </p:txBody>
      </p:sp>
      <p:sp>
        <p:nvSpPr>
          <p:cNvPr id="22" name="Slide Number Placeholder 3"/>
          <p:cNvSpPr txBox="1">
            <a:spLocks/>
          </p:cNvSpPr>
          <p:nvPr/>
        </p:nvSpPr>
        <p:spPr>
          <a:xfrm>
            <a:off x="6496099" y="3730000"/>
            <a:ext cx="2133600" cy="365125"/>
          </a:xfrm>
          <a:prstGeom prst="rect">
            <a:avLst/>
          </a:prstGeom>
        </p:spPr>
        <p:txBody>
          <a:bodyPr vert="horz" lIns="91432" tIns="45716" rIns="91432" bIns="45716" rtlCol="0" anchor="ctr"/>
          <a:lstStyle>
            <a:defPPr>
              <a:defRPr lang="sv-SE"/>
            </a:defPPr>
            <a:lvl1pPr marL="0" algn="r" defTabSz="914319" rtl="0" eaLnBrk="1" latinLnBrk="0" hangingPunct="1">
              <a:defRPr sz="1200" kern="1200">
                <a:solidFill>
                  <a:schemeClr val="tx1">
                    <a:tint val="75000"/>
                  </a:schemeClr>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a:lstStyle>
          <a:p>
            <a:fld id="{551115BC-487E-4422-894C-CB7CD3E79223}" type="slidenum">
              <a:rPr lang="sv-SE" smtClean="0"/>
              <a:pPr/>
              <a:t>4</a:t>
            </a:fld>
            <a:endParaRPr lang="sv-SE" dirty="0"/>
          </a:p>
        </p:txBody>
      </p:sp>
      <p:pic>
        <p:nvPicPr>
          <p:cNvPr id="23" name="Picture 22" descr="Screen Shot 2016-06-19 at 15.27.09.png"/>
          <p:cNvPicPr>
            <a:picLocks noChangeAspect="1"/>
          </p:cNvPicPr>
          <p:nvPr/>
        </p:nvPicPr>
        <p:blipFill rotWithShape="1">
          <a:blip r:embed="rId2" cstate="screen">
            <a:extLst>
              <a:ext uri="{28A0092B-C50C-407E-A947-70E740481C1C}">
                <a14:useLocalDpi xmlns:a14="http://schemas.microsoft.com/office/drawing/2010/main"/>
              </a:ext>
            </a:extLst>
          </a:blip>
          <a:srcRect b="37682"/>
          <a:stretch/>
        </p:blipFill>
        <p:spPr>
          <a:xfrm>
            <a:off x="4722322" y="1436337"/>
            <a:ext cx="4402666" cy="2808012"/>
          </a:xfrm>
          <a:prstGeom prst="rect">
            <a:avLst/>
          </a:prstGeom>
        </p:spPr>
      </p:pic>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cxnSp>
        <p:nvCxnSpPr>
          <p:cNvPr id="25" name="Straight Arrow Connector 24"/>
          <p:cNvCxnSpPr/>
          <p:nvPr/>
        </p:nvCxnSpPr>
        <p:spPr>
          <a:xfrm>
            <a:off x="6129965" y="2745253"/>
            <a:ext cx="141515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5633" y="2530404"/>
            <a:ext cx="530915" cy="276999"/>
          </a:xfrm>
          <a:prstGeom prst="rect">
            <a:avLst/>
          </a:prstGeom>
          <a:noFill/>
        </p:spPr>
        <p:txBody>
          <a:bodyPr wrap="none" rtlCol="0">
            <a:spAutoFit/>
          </a:bodyPr>
          <a:lstStyle/>
          <a:p>
            <a:r>
              <a:rPr lang="en-US" sz="1200" smtClean="0"/>
              <a:t>20cm</a:t>
            </a:r>
            <a:endParaRPr lang="en-US" sz="1200"/>
          </a:p>
        </p:txBody>
      </p:sp>
    </p:spTree>
    <p:extLst>
      <p:ext uri="{BB962C8B-B14F-4D97-AF65-F5344CB8AC3E}">
        <p14:creationId xmlns:p14="http://schemas.microsoft.com/office/powerpoint/2010/main" val="6721487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TDR Reference Suite 2013</a:t>
            </a:r>
            <a:endParaRPr lang="en-US" dirty="0"/>
          </a:p>
        </p:txBody>
      </p:sp>
      <p:graphicFrame>
        <p:nvGraphicFramePr>
          <p:cNvPr id="5" name="Table 4"/>
          <p:cNvGraphicFramePr>
            <a:graphicFrameLocks noGrp="1"/>
          </p:cNvGraphicFramePr>
          <p:nvPr>
            <p:extLst/>
          </p:nvPr>
        </p:nvGraphicFramePr>
        <p:xfrm>
          <a:off x="506804" y="1497762"/>
          <a:ext cx="4202343" cy="5299186"/>
        </p:xfrm>
        <a:graphic>
          <a:graphicData uri="http://schemas.openxmlformats.org/drawingml/2006/table">
            <a:tbl>
              <a:tblPr firstRow="1" bandRow="1">
                <a:tableStyleId>{2D5ABB26-0587-4C30-8999-92F81FD0307C}</a:tableStyleId>
              </a:tblPr>
              <a:tblGrid>
                <a:gridCol w="1872077"/>
                <a:gridCol w="2330266"/>
              </a:tblGrid>
              <a:tr h="393501">
                <a:tc>
                  <a:txBody>
                    <a:bodyPr/>
                    <a:lstStyle/>
                    <a:p>
                      <a:r>
                        <a:rPr lang="en-US" sz="1100" b="0" dirty="0" smtClean="0"/>
                        <a:t>Multi-Purpose</a:t>
                      </a:r>
                      <a:r>
                        <a:rPr lang="en-US" sz="1100" b="0" baseline="0" dirty="0" smtClean="0"/>
                        <a:t> Imaging</a:t>
                      </a:r>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393501">
                <a:tc>
                  <a:txBody>
                    <a:bodyPr/>
                    <a:lstStyle/>
                    <a:p>
                      <a:r>
                        <a:rPr lang="en-US" sz="1100" b="0" dirty="0" smtClean="0"/>
                        <a:t>General-Purpose</a:t>
                      </a:r>
                      <a:r>
                        <a:rPr lang="en-US" sz="1100" b="0" baseline="0" dirty="0" smtClean="0"/>
                        <a:t> SANS</a:t>
                      </a:r>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393501">
                <a:tc>
                  <a:txBody>
                    <a:bodyPr/>
                    <a:lstStyle/>
                    <a:p>
                      <a:r>
                        <a:rPr lang="en-US" sz="1100" b="0" dirty="0" smtClean="0"/>
                        <a:t>Broadband SANS</a:t>
                      </a:r>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393501">
                <a:tc>
                  <a:txBody>
                    <a:bodyPr/>
                    <a:lstStyle/>
                    <a:p>
                      <a:r>
                        <a:rPr lang="en-US" sz="1100" b="0" dirty="0" smtClean="0"/>
                        <a:t>Surface Scattering</a:t>
                      </a:r>
                      <a:endParaRPr lang="en-US" sz="1100" b="0" dirty="0"/>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393501">
                <a:tc>
                  <a:txBody>
                    <a:bodyPr/>
                    <a:lstStyle/>
                    <a:p>
                      <a:r>
                        <a:rPr lang="en-US" sz="1100" b="0" dirty="0" smtClean="0"/>
                        <a:t>Horizontal </a:t>
                      </a:r>
                      <a:r>
                        <a:rPr lang="en-US" sz="1100" b="0" baseline="0" dirty="0" smtClean="0"/>
                        <a:t>Reflectometer</a:t>
                      </a:r>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393501">
                <a:tc>
                  <a:txBody>
                    <a:bodyPr/>
                    <a:lstStyle/>
                    <a:p>
                      <a:r>
                        <a:rPr lang="en-US" sz="1100" b="0" dirty="0" smtClean="0"/>
                        <a:t>Vertical Reflectometer</a:t>
                      </a:r>
                    </a:p>
                  </a:txBody>
                  <a:tcPr marL="64293" marR="64293" marT="32147" marB="32147">
                    <a:solidFill>
                      <a:srgbClr val="8EB9DC">
                        <a:alpha val="50000"/>
                      </a:srgbClr>
                    </a:solidFill>
                  </a:tcPr>
                </a:tc>
                <a:tc>
                  <a:txBody>
                    <a:bodyPr/>
                    <a:lstStyle/>
                    <a:p>
                      <a:endParaRPr lang="en-US" sz="1100" b="0" dirty="0"/>
                    </a:p>
                  </a:txBody>
                  <a:tcPr marL="64293" marR="64293" marT="32147" marB="32147">
                    <a:solidFill>
                      <a:srgbClr val="8EB9DC">
                        <a:alpha val="50000"/>
                      </a:srgbClr>
                    </a:solidFill>
                  </a:tcPr>
                </a:tc>
              </a:tr>
              <a:tr h="419740">
                <a:tc>
                  <a:txBody>
                    <a:bodyPr/>
                    <a:lstStyle/>
                    <a:p>
                      <a:r>
                        <a:rPr lang="en-US" sz="1100" b="0" dirty="0" smtClean="0"/>
                        <a:t>Thermal Powder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r h="419740">
                <a:tc>
                  <a:txBody>
                    <a:bodyPr/>
                    <a:lstStyle/>
                    <a:p>
                      <a:r>
                        <a:rPr lang="en-US" sz="1100" b="0" dirty="0" smtClean="0"/>
                        <a:t>Bispectral Power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a:p>
                  </a:txBody>
                  <a:tcPr marL="64293" marR="64293" marT="32147" marB="32147">
                    <a:solidFill>
                      <a:schemeClr val="accent2">
                        <a:lumMod val="40000"/>
                        <a:lumOff val="60000"/>
                        <a:alpha val="49000"/>
                      </a:schemeClr>
                    </a:solidFill>
                  </a:tcPr>
                </a:tc>
              </a:tr>
              <a:tr h="419740">
                <a:tc>
                  <a:txBody>
                    <a:bodyPr/>
                    <a:lstStyle/>
                    <a:p>
                      <a:r>
                        <a:rPr lang="en-US" sz="1100" b="0" dirty="0" smtClean="0"/>
                        <a:t>Monochromatic</a:t>
                      </a:r>
                      <a:r>
                        <a:rPr lang="en-US" sz="1100" b="0" baseline="0" dirty="0" smtClean="0"/>
                        <a:t> Powder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r h="419740">
                <a:tc>
                  <a:txBody>
                    <a:bodyPr/>
                    <a:lstStyle/>
                    <a:p>
                      <a:r>
                        <a:rPr lang="en-US" sz="1100" b="0" dirty="0" smtClean="0"/>
                        <a:t>Materials Science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r h="419740">
                <a:tc>
                  <a:txBody>
                    <a:bodyPr/>
                    <a:lstStyle/>
                    <a:p>
                      <a:r>
                        <a:rPr lang="en-US" sz="1100" b="0" dirty="0" smtClean="0"/>
                        <a:t>Extreme Conditions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r h="419740">
                <a:tc>
                  <a:txBody>
                    <a:bodyPr/>
                    <a:lstStyle/>
                    <a:p>
                      <a:r>
                        <a:rPr lang="en-US" sz="1100" b="0" dirty="0" smtClean="0"/>
                        <a:t>Single-Crystal Magnetism </a:t>
                      </a:r>
                      <a:r>
                        <a:rPr lang="en-US" sz="1100" b="0" dirty="0" err="1" smtClean="0"/>
                        <a:t>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r h="419740">
                <a:tc>
                  <a:txBody>
                    <a:bodyPr/>
                    <a:lstStyle/>
                    <a:p>
                      <a:r>
                        <a:rPr lang="en-US" sz="1100" b="0" dirty="0" smtClean="0"/>
                        <a:t>Macromolecular Diffractometer</a:t>
                      </a:r>
                      <a:endParaRPr lang="en-US" sz="1100" b="0" dirty="0"/>
                    </a:p>
                  </a:txBody>
                  <a:tcPr marL="64293" marR="64293" marT="32147" marB="32147">
                    <a:solidFill>
                      <a:schemeClr val="accent2">
                        <a:lumMod val="40000"/>
                        <a:lumOff val="60000"/>
                        <a:alpha val="49000"/>
                      </a:schemeClr>
                    </a:solidFill>
                  </a:tcPr>
                </a:tc>
                <a:tc>
                  <a:txBody>
                    <a:bodyPr/>
                    <a:lstStyle/>
                    <a:p>
                      <a:endParaRPr lang="en-US" sz="1100" b="0" dirty="0"/>
                    </a:p>
                  </a:txBody>
                  <a:tcPr marL="64293" marR="64293" marT="32147" marB="32147">
                    <a:solidFill>
                      <a:schemeClr val="accent2">
                        <a:lumMod val="40000"/>
                        <a:lumOff val="60000"/>
                        <a:alpha val="49000"/>
                      </a:schemeClr>
                    </a:solidFill>
                  </a:tcPr>
                </a:tc>
              </a:tr>
            </a:tbl>
          </a:graphicData>
        </a:graphic>
      </p:graphicFrame>
      <p:graphicFrame>
        <p:nvGraphicFramePr>
          <p:cNvPr id="6" name="Table 5"/>
          <p:cNvGraphicFramePr>
            <a:graphicFrameLocks noGrp="1"/>
          </p:cNvGraphicFramePr>
          <p:nvPr>
            <p:extLst/>
          </p:nvPr>
        </p:nvGraphicFramePr>
        <p:xfrm>
          <a:off x="5209738" y="1508393"/>
          <a:ext cx="3736743" cy="3506041"/>
        </p:xfrm>
        <a:graphic>
          <a:graphicData uri="http://schemas.openxmlformats.org/drawingml/2006/table">
            <a:tbl>
              <a:tblPr firstRow="1" bandRow="1">
                <a:tableStyleId>{2D5ABB26-0587-4C30-8999-92F81FD0307C}</a:tableStyleId>
              </a:tblPr>
              <a:tblGrid>
                <a:gridCol w="1725798"/>
                <a:gridCol w="2010945"/>
              </a:tblGrid>
              <a:tr h="400568">
                <a:tc>
                  <a:txBody>
                    <a:bodyPr/>
                    <a:lstStyle/>
                    <a:p>
                      <a:r>
                        <a:rPr lang="en-US" sz="1100" b="0" dirty="0" smtClean="0"/>
                        <a:t>Cold Chopper Spectrometer</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Bispectral Chopper Spectrometer</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Thermal</a:t>
                      </a:r>
                      <a:r>
                        <a:rPr lang="en-US" sz="1100" b="0" baseline="0" dirty="0" smtClean="0"/>
                        <a:t> Chopper Spectrometer</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Cold Crystal-</a:t>
                      </a:r>
                      <a:r>
                        <a:rPr lang="en-US" sz="1100" b="0" dirty="0" err="1" smtClean="0"/>
                        <a:t>Analyser</a:t>
                      </a:r>
                      <a:r>
                        <a:rPr lang="en-US" sz="1100" b="0" baseline="0" dirty="0" smtClean="0"/>
                        <a:t> Spectrometer</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370508">
                <a:tc>
                  <a:txBody>
                    <a:bodyPr/>
                    <a:lstStyle/>
                    <a:p>
                      <a:r>
                        <a:rPr lang="en-US" sz="1100" b="0" dirty="0" smtClean="0"/>
                        <a:t>Vibrational Spectroscopy</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Backscattering Spectrometer</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High-Resolution Spin-Echo</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331557">
                <a:tc>
                  <a:txBody>
                    <a:bodyPr/>
                    <a:lstStyle/>
                    <a:p>
                      <a:r>
                        <a:rPr lang="en-US" sz="1100" b="0" dirty="0" smtClean="0"/>
                        <a:t>Wide-Angle Spin-Echo</a:t>
                      </a:r>
                      <a:endParaRPr lang="en-US" sz="1100" b="0" dirty="0"/>
                    </a:p>
                  </a:txBody>
                  <a:tcPr marL="64293" marR="64293" marT="32147" marB="32147">
                    <a:solidFill>
                      <a:srgbClr val="CCFFCC">
                        <a:alpha val="50000"/>
                      </a:srgbClr>
                    </a:solidFill>
                  </a:tcPr>
                </a:tc>
                <a:tc>
                  <a:txBody>
                    <a:bodyPr/>
                    <a:lstStyle/>
                    <a:p>
                      <a:endParaRPr lang="en-US" sz="1100" b="0" dirty="0"/>
                    </a:p>
                  </a:txBody>
                  <a:tcPr marL="64293" marR="64293" marT="32147" marB="32147">
                    <a:solidFill>
                      <a:srgbClr val="CCFFCC">
                        <a:alpha val="50000"/>
                      </a:srgbClr>
                    </a:solidFill>
                  </a:tcPr>
                </a:tc>
              </a:tr>
              <a:tr h="400568">
                <a:tc>
                  <a:txBody>
                    <a:bodyPr/>
                    <a:lstStyle/>
                    <a:p>
                      <a:r>
                        <a:rPr lang="en-US" sz="1100" b="0" dirty="0" smtClean="0"/>
                        <a:t>Fundamental &amp; Particle Physics</a:t>
                      </a:r>
                      <a:endParaRPr lang="en-US" sz="1100" b="0" dirty="0"/>
                    </a:p>
                  </a:txBody>
                  <a:tcPr marL="64293" marR="64293" marT="32147" marB="32147">
                    <a:solidFill>
                      <a:schemeClr val="bg1">
                        <a:lumMod val="85000"/>
                      </a:schemeClr>
                    </a:solidFill>
                  </a:tcPr>
                </a:tc>
                <a:tc>
                  <a:txBody>
                    <a:bodyPr/>
                    <a:lstStyle/>
                    <a:p>
                      <a:endParaRPr lang="en-US" sz="1100" b="0" dirty="0"/>
                    </a:p>
                  </a:txBody>
                  <a:tcPr marL="64293" marR="64293" marT="32147" marB="32147">
                    <a:solidFill>
                      <a:schemeClr val="bg1">
                        <a:lumMod val="85000"/>
                      </a:schemeClr>
                    </a:solidFill>
                  </a:tcPr>
                </a:tc>
              </a:tr>
            </a:tbl>
          </a:graphicData>
        </a:graphic>
      </p:graphicFrame>
      <p:sp>
        <p:nvSpPr>
          <p:cNvPr id="87" name="TextBox 86"/>
          <p:cNvSpPr txBox="1"/>
          <p:nvPr/>
        </p:nvSpPr>
        <p:spPr>
          <a:xfrm rot="16200000">
            <a:off x="-979917" y="2493143"/>
            <a:ext cx="2533823" cy="363542"/>
          </a:xfrm>
          <a:prstGeom prst="rect">
            <a:avLst/>
          </a:prstGeom>
          <a:noFill/>
        </p:spPr>
        <p:txBody>
          <a:bodyPr wrap="none" lIns="85689" tIns="42845" rIns="85689" bIns="42845" rtlCol="0">
            <a:spAutoFit/>
          </a:bodyPr>
          <a:lstStyle/>
          <a:p>
            <a:pPr defTabSz="457024"/>
            <a:r>
              <a:rPr lang="en-US" dirty="0">
                <a:solidFill>
                  <a:srgbClr val="496DAC"/>
                </a:solidFill>
                <a:latin typeface="Arial"/>
              </a:rPr>
              <a:t>Large-Scale Structures</a:t>
            </a:r>
          </a:p>
        </p:txBody>
      </p:sp>
      <p:sp>
        <p:nvSpPr>
          <p:cNvPr id="88" name="TextBox 87"/>
          <p:cNvSpPr txBox="1"/>
          <p:nvPr/>
        </p:nvSpPr>
        <p:spPr>
          <a:xfrm rot="16200000">
            <a:off x="-272103" y="5099763"/>
            <a:ext cx="1197258" cy="360559"/>
          </a:xfrm>
          <a:prstGeom prst="rect">
            <a:avLst/>
          </a:prstGeom>
          <a:noFill/>
        </p:spPr>
        <p:txBody>
          <a:bodyPr wrap="none" lIns="85689" tIns="42845" rIns="85689" bIns="42845" rtlCol="0">
            <a:spAutoFit/>
          </a:bodyPr>
          <a:lstStyle/>
          <a:p>
            <a:pPr defTabSz="457024"/>
            <a:r>
              <a:rPr lang="en-US" dirty="0">
                <a:solidFill>
                  <a:srgbClr val="660066"/>
                </a:solidFill>
                <a:latin typeface="Arial"/>
              </a:rPr>
              <a:t>Diffraction</a:t>
            </a:r>
          </a:p>
        </p:txBody>
      </p:sp>
      <p:sp>
        <p:nvSpPr>
          <p:cNvPr id="89" name="TextBox 88"/>
          <p:cNvSpPr txBox="1"/>
          <p:nvPr/>
        </p:nvSpPr>
        <p:spPr>
          <a:xfrm rot="16200000">
            <a:off x="4250921" y="2683758"/>
            <a:ext cx="1557076" cy="360559"/>
          </a:xfrm>
          <a:prstGeom prst="rect">
            <a:avLst/>
          </a:prstGeom>
          <a:noFill/>
        </p:spPr>
        <p:txBody>
          <a:bodyPr wrap="none" lIns="85689" tIns="42845" rIns="85689" bIns="42845" rtlCol="0">
            <a:spAutoFit/>
          </a:bodyPr>
          <a:lstStyle/>
          <a:p>
            <a:pPr defTabSz="457024"/>
            <a:r>
              <a:rPr lang="en-US" dirty="0">
                <a:solidFill>
                  <a:srgbClr val="008000"/>
                </a:solidFill>
                <a:latin typeface="Arial"/>
              </a:rPr>
              <a:t>Spectroscopy</a:t>
            </a:r>
          </a:p>
        </p:txBody>
      </p:sp>
      <p:graphicFrame>
        <p:nvGraphicFramePr>
          <p:cNvPr id="90" name="Table 89"/>
          <p:cNvGraphicFramePr>
            <a:graphicFrameLocks noGrp="1"/>
          </p:cNvGraphicFramePr>
          <p:nvPr>
            <p:extLst/>
          </p:nvPr>
        </p:nvGraphicFramePr>
        <p:xfrm>
          <a:off x="5254736" y="5164089"/>
          <a:ext cx="3959351" cy="1628776"/>
        </p:xfrm>
        <a:graphic>
          <a:graphicData uri="http://schemas.openxmlformats.org/drawingml/2006/table">
            <a:tbl>
              <a:tblPr firstRow="1" bandRow="1">
                <a:tableStyleId>{2D5ABB26-0587-4C30-8999-92F81FD0307C}</a:tableStyleId>
              </a:tblPr>
              <a:tblGrid>
                <a:gridCol w="2149628"/>
                <a:gridCol w="1809723"/>
              </a:tblGrid>
              <a:tr h="407194">
                <a:tc>
                  <a:txBody>
                    <a:bodyPr/>
                    <a:lstStyle/>
                    <a:p>
                      <a:r>
                        <a:rPr lang="en-US" sz="1100" dirty="0" smtClean="0"/>
                        <a:t>life sciences</a:t>
                      </a:r>
                      <a:endParaRPr lang="en-US" sz="1100" b="0" dirty="0"/>
                    </a:p>
                  </a:txBody>
                  <a:tcPr marL="64293" marR="64293" marT="32147" marB="32147"/>
                </a:tc>
                <a:tc>
                  <a:txBody>
                    <a:bodyPr/>
                    <a:lstStyle/>
                    <a:p>
                      <a:r>
                        <a:rPr lang="en-US" sz="1100" dirty="0" smtClean="0"/>
                        <a:t>magnetism &amp; superconductivity</a:t>
                      </a:r>
                      <a:endParaRPr lang="en-US" sz="1100" b="0" dirty="0"/>
                    </a:p>
                  </a:txBody>
                  <a:tcPr marL="64293" marR="64293" marT="32147" marB="32147"/>
                </a:tc>
              </a:tr>
              <a:tr h="407194">
                <a:tc>
                  <a:txBody>
                    <a:bodyPr/>
                    <a:lstStyle/>
                    <a:p>
                      <a:r>
                        <a:rPr lang="en-US" sz="1100" dirty="0" smtClean="0"/>
                        <a:t>soft condensed matter</a:t>
                      </a:r>
                      <a:endParaRPr lang="en-US" sz="1100" b="0" dirty="0"/>
                    </a:p>
                  </a:txBody>
                  <a:tcPr marL="64293" marR="64293" marT="32147" marB="32147"/>
                </a:tc>
                <a:tc>
                  <a:txBody>
                    <a:bodyPr/>
                    <a:lstStyle/>
                    <a:p>
                      <a:r>
                        <a:rPr lang="en-US" sz="1100" dirty="0" smtClean="0"/>
                        <a:t>engineering &amp;</a:t>
                      </a:r>
                      <a:r>
                        <a:rPr lang="en-US" sz="1100" baseline="0" dirty="0" smtClean="0"/>
                        <a:t> geo-sciences</a:t>
                      </a:r>
                      <a:endParaRPr lang="en-US" sz="1100" b="0" dirty="0"/>
                    </a:p>
                  </a:txBody>
                  <a:tcPr marL="64293" marR="64293" marT="32147" marB="32147"/>
                </a:tc>
              </a:tr>
              <a:tr h="407194">
                <a:tc>
                  <a:txBody>
                    <a:bodyPr/>
                    <a:lstStyle/>
                    <a:p>
                      <a:r>
                        <a:rPr lang="en-US" sz="1100" dirty="0" smtClean="0"/>
                        <a:t>chemistry of materials</a:t>
                      </a:r>
                      <a:endParaRPr lang="en-US" sz="1100" b="0" dirty="0"/>
                    </a:p>
                  </a:txBody>
                  <a:tcPr marL="64293" marR="64293" marT="32147" marB="32147"/>
                </a:tc>
                <a:tc>
                  <a:txBody>
                    <a:bodyPr/>
                    <a:lstStyle/>
                    <a:p>
                      <a:r>
                        <a:rPr lang="en-US" sz="1100" dirty="0" smtClean="0"/>
                        <a:t>archeology &amp; heritage conservation</a:t>
                      </a:r>
                      <a:endParaRPr lang="en-US" sz="1100" b="0" dirty="0"/>
                    </a:p>
                  </a:txBody>
                  <a:tcPr marL="64293" marR="64293" marT="32147" marB="32147"/>
                </a:tc>
              </a:tr>
              <a:tr h="407194">
                <a:tc>
                  <a:txBody>
                    <a:bodyPr/>
                    <a:lstStyle/>
                    <a:p>
                      <a:r>
                        <a:rPr lang="en-US" sz="1100" dirty="0" smtClean="0"/>
                        <a:t>energy research</a:t>
                      </a:r>
                      <a:endParaRPr lang="en-US" sz="1100" b="0" dirty="0"/>
                    </a:p>
                  </a:txBody>
                  <a:tcPr marL="64293" marR="64293" marT="32147" marB="32147"/>
                </a:tc>
                <a:tc>
                  <a:txBody>
                    <a:bodyPr/>
                    <a:lstStyle/>
                    <a:p>
                      <a:r>
                        <a:rPr lang="en-US" sz="1100" dirty="0" smtClean="0"/>
                        <a:t>fundamental &amp; particle physics</a:t>
                      </a:r>
                      <a:endParaRPr lang="en-US" sz="1100" b="0" dirty="0"/>
                    </a:p>
                  </a:txBody>
                  <a:tcPr marL="64293" marR="64293" marT="32147" marB="32147"/>
                </a:tc>
              </a:tr>
            </a:tbl>
          </a:graphicData>
        </a:graphic>
      </p:graphicFrame>
      <p:sp>
        <p:nvSpPr>
          <p:cNvPr id="91" name="Rectangle 90"/>
          <p:cNvSpPr/>
          <p:nvPr/>
        </p:nvSpPr>
        <p:spPr bwMode="auto">
          <a:xfrm>
            <a:off x="4799059" y="5113471"/>
            <a:ext cx="4303603" cy="1721441"/>
          </a:xfrm>
          <a:prstGeom prst="rect">
            <a:avLst/>
          </a:prstGeom>
          <a:noFill/>
          <a:ln w="25400" cap="flat" cmpd="sng" algn="ctr">
            <a:solidFill>
              <a:srgbClr val="000000"/>
            </a:solidFill>
            <a:prstDash val="solid"/>
            <a:round/>
            <a:headEnd type="none" w="med" len="med"/>
            <a:tailEnd type="none" w="med" len="med"/>
          </a:ln>
          <a:effectLst/>
        </p:spPr>
        <p:txBody>
          <a:bodyPr vert="horz" wrap="square" lIns="64144" tIns="32072" rIns="64144" bIns="32072" numCol="1" rtlCol="0" anchor="t" anchorCtr="0" compatLnSpc="1">
            <a:prstTxWarp prst="textNoShape">
              <a:avLst/>
            </a:prstTxWarp>
          </a:bodyPr>
          <a:lstStyle/>
          <a:p>
            <a:pPr algn="ctr" defTabSz="641446" fontAlgn="base">
              <a:spcBef>
                <a:spcPct val="0"/>
              </a:spcBef>
              <a:spcAft>
                <a:spcPct val="0"/>
              </a:spcAft>
            </a:pPr>
            <a:endParaRPr lang="en-US" sz="3000">
              <a:solidFill>
                <a:srgbClr val="000000"/>
              </a:solidFill>
              <a:latin typeface="Gill Sans" charset="0"/>
              <a:ea typeface="ヒラギノ角ゴ ProN W3" charset="-128"/>
              <a:cs typeface="ヒラギノ角ゴ ProN W3" charset="-128"/>
              <a:sym typeface="Gill Sans" charset="0"/>
            </a:endParaRPr>
          </a:p>
        </p:txBody>
      </p:sp>
      <p:pic>
        <p:nvPicPr>
          <p:cNvPr id="92" name="Picture 91"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568" y="5925469"/>
            <a:ext cx="432000" cy="432000"/>
          </a:xfrm>
          <a:prstGeom prst="rect">
            <a:avLst/>
          </a:prstGeom>
        </p:spPr>
      </p:pic>
      <p:pic>
        <p:nvPicPr>
          <p:cNvPr id="93" name="Picture 92"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425" y="5860645"/>
            <a:ext cx="432000" cy="432000"/>
          </a:xfrm>
          <a:prstGeom prst="rect">
            <a:avLst/>
          </a:prstGeom>
        </p:spPr>
      </p:pic>
      <p:pic>
        <p:nvPicPr>
          <p:cNvPr id="94" name="Picture 9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425" y="6270020"/>
            <a:ext cx="432000" cy="432000"/>
          </a:xfrm>
          <a:prstGeom prst="rect">
            <a:avLst/>
          </a:prstGeom>
        </p:spPr>
      </p:pic>
      <p:pic>
        <p:nvPicPr>
          <p:cNvPr id="95" name="Picture 94"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210" y="5469662"/>
            <a:ext cx="432000" cy="432000"/>
          </a:xfrm>
          <a:prstGeom prst="rect">
            <a:avLst/>
          </a:prstGeom>
        </p:spPr>
      </p:pic>
      <p:pic>
        <p:nvPicPr>
          <p:cNvPr id="96" name="Picture 95"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425" y="5113458"/>
            <a:ext cx="432000" cy="432000"/>
          </a:xfrm>
          <a:prstGeom prst="rect">
            <a:avLst/>
          </a:prstGeom>
        </p:spPr>
      </p:pic>
      <p:pic>
        <p:nvPicPr>
          <p:cNvPr id="97" name="Picture 9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4210" y="5113458"/>
            <a:ext cx="432000" cy="432000"/>
          </a:xfrm>
          <a:prstGeom prst="rect">
            <a:avLst/>
          </a:prstGeom>
        </p:spPr>
      </p:pic>
      <p:pic>
        <p:nvPicPr>
          <p:cNvPr id="98" name="Picture 97"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5568" y="6357469"/>
            <a:ext cx="432000" cy="432000"/>
          </a:xfrm>
          <a:prstGeom prst="rect">
            <a:avLst/>
          </a:prstGeom>
        </p:spPr>
      </p:pic>
      <p:pic>
        <p:nvPicPr>
          <p:cNvPr id="99" name="Picture 9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425" y="5456590"/>
            <a:ext cx="432000" cy="432000"/>
          </a:xfrm>
          <a:prstGeom prst="rect">
            <a:avLst/>
          </a:prstGeom>
        </p:spPr>
      </p:pic>
      <p:pic>
        <p:nvPicPr>
          <p:cNvPr id="100" name="Picture 99"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806" y="1474985"/>
            <a:ext cx="432000" cy="432000"/>
          </a:xfrm>
          <a:prstGeom prst="rect">
            <a:avLst/>
          </a:prstGeom>
        </p:spPr>
      </p:pic>
      <p:pic>
        <p:nvPicPr>
          <p:cNvPr id="101" name="Picture 10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575" y="1886795"/>
            <a:ext cx="432000" cy="432000"/>
          </a:xfrm>
          <a:prstGeom prst="rect">
            <a:avLst/>
          </a:prstGeom>
        </p:spPr>
      </p:pic>
      <p:pic>
        <p:nvPicPr>
          <p:cNvPr id="102" name="Picture 101"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462" y="1886795"/>
            <a:ext cx="432000" cy="432000"/>
          </a:xfrm>
          <a:prstGeom prst="rect">
            <a:avLst/>
          </a:prstGeom>
        </p:spPr>
      </p:pic>
      <p:pic>
        <p:nvPicPr>
          <p:cNvPr id="103" name="Picture 102"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2" y="1474985"/>
            <a:ext cx="432000" cy="432000"/>
          </a:xfrm>
          <a:prstGeom prst="rect">
            <a:avLst/>
          </a:prstGeom>
        </p:spPr>
      </p:pic>
      <p:pic>
        <p:nvPicPr>
          <p:cNvPr id="104" name="Picture 10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75" y="1474985"/>
            <a:ext cx="432000" cy="432000"/>
          </a:xfrm>
          <a:prstGeom prst="rect">
            <a:avLst/>
          </a:prstGeom>
        </p:spPr>
      </p:pic>
      <p:pic>
        <p:nvPicPr>
          <p:cNvPr id="105" name="Picture 10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6733" y="1474985"/>
            <a:ext cx="432000" cy="432000"/>
          </a:xfrm>
          <a:prstGeom prst="rect">
            <a:avLst/>
          </a:prstGeom>
        </p:spPr>
      </p:pic>
      <p:pic>
        <p:nvPicPr>
          <p:cNvPr id="106" name="Picture 105"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4192" y="1474985"/>
            <a:ext cx="432000" cy="432000"/>
          </a:xfrm>
          <a:prstGeom prst="rect">
            <a:avLst/>
          </a:prstGeom>
        </p:spPr>
      </p:pic>
      <p:pic>
        <p:nvPicPr>
          <p:cNvPr id="107" name="Picture 10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6733" y="1886795"/>
            <a:ext cx="432000" cy="432000"/>
          </a:xfrm>
          <a:prstGeom prst="rect">
            <a:avLst/>
          </a:prstGeom>
        </p:spPr>
      </p:pic>
      <p:pic>
        <p:nvPicPr>
          <p:cNvPr id="108" name="Picture 107"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4192" y="1886795"/>
            <a:ext cx="432000" cy="432000"/>
          </a:xfrm>
          <a:prstGeom prst="rect">
            <a:avLst/>
          </a:prstGeom>
        </p:spPr>
      </p:pic>
      <p:pic>
        <p:nvPicPr>
          <p:cNvPr id="109" name="Picture 108"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75" y="2242865"/>
            <a:ext cx="432000" cy="432000"/>
          </a:xfrm>
          <a:prstGeom prst="rect">
            <a:avLst/>
          </a:prstGeom>
        </p:spPr>
      </p:pic>
      <p:pic>
        <p:nvPicPr>
          <p:cNvPr id="110" name="Picture 109"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4192" y="2242865"/>
            <a:ext cx="432000" cy="432000"/>
          </a:xfrm>
          <a:prstGeom prst="rect">
            <a:avLst/>
          </a:prstGeom>
        </p:spPr>
      </p:pic>
      <p:pic>
        <p:nvPicPr>
          <p:cNvPr id="111" name="Picture 110"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75" y="2639414"/>
            <a:ext cx="432000" cy="432000"/>
          </a:xfrm>
          <a:prstGeom prst="rect">
            <a:avLst/>
          </a:prstGeom>
        </p:spPr>
      </p:pic>
      <p:pic>
        <p:nvPicPr>
          <p:cNvPr id="112" name="Picture 111"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4192" y="2639414"/>
            <a:ext cx="432000" cy="432000"/>
          </a:xfrm>
          <a:prstGeom prst="rect">
            <a:avLst/>
          </a:prstGeom>
        </p:spPr>
      </p:pic>
      <p:pic>
        <p:nvPicPr>
          <p:cNvPr id="113" name="Picture 112"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75" y="3031972"/>
            <a:ext cx="432000" cy="432000"/>
          </a:xfrm>
          <a:prstGeom prst="rect">
            <a:avLst/>
          </a:prstGeom>
        </p:spPr>
      </p:pic>
      <p:pic>
        <p:nvPicPr>
          <p:cNvPr id="114" name="Picture 113"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4192" y="3031972"/>
            <a:ext cx="432000" cy="432000"/>
          </a:xfrm>
          <a:prstGeom prst="rect">
            <a:avLst/>
          </a:prstGeom>
        </p:spPr>
      </p:pic>
      <p:pic>
        <p:nvPicPr>
          <p:cNvPr id="115" name="Picture 114"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733" y="2639414"/>
            <a:ext cx="432000" cy="432000"/>
          </a:xfrm>
          <a:prstGeom prst="rect">
            <a:avLst/>
          </a:prstGeom>
        </p:spPr>
      </p:pic>
      <p:pic>
        <p:nvPicPr>
          <p:cNvPr id="116" name="Picture 11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733" y="3031972"/>
            <a:ext cx="432000" cy="432000"/>
          </a:xfrm>
          <a:prstGeom prst="rect">
            <a:avLst/>
          </a:prstGeom>
        </p:spPr>
      </p:pic>
      <p:pic>
        <p:nvPicPr>
          <p:cNvPr id="117" name="Picture 11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192" y="3439547"/>
            <a:ext cx="432000" cy="432000"/>
          </a:xfrm>
          <a:prstGeom prst="rect">
            <a:avLst/>
          </a:prstGeom>
        </p:spPr>
      </p:pic>
      <p:pic>
        <p:nvPicPr>
          <p:cNvPr id="118" name="Picture 11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575" y="3869545"/>
            <a:ext cx="432000" cy="432000"/>
          </a:xfrm>
          <a:prstGeom prst="rect">
            <a:avLst/>
          </a:prstGeom>
        </p:spPr>
      </p:pic>
      <p:pic>
        <p:nvPicPr>
          <p:cNvPr id="119" name="Picture 11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192" y="5954835"/>
            <a:ext cx="432000" cy="432000"/>
          </a:xfrm>
          <a:prstGeom prst="rect">
            <a:avLst/>
          </a:prstGeom>
        </p:spPr>
      </p:pic>
      <p:pic>
        <p:nvPicPr>
          <p:cNvPr id="120" name="Picture 119"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192" y="5136437"/>
            <a:ext cx="432000" cy="432000"/>
          </a:xfrm>
          <a:prstGeom prst="rect">
            <a:avLst/>
          </a:prstGeom>
        </p:spPr>
      </p:pic>
      <p:pic>
        <p:nvPicPr>
          <p:cNvPr id="121" name="Picture 12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575" y="4714215"/>
            <a:ext cx="432000" cy="432000"/>
          </a:xfrm>
          <a:prstGeom prst="rect">
            <a:avLst/>
          </a:prstGeom>
        </p:spPr>
      </p:pic>
      <p:pic>
        <p:nvPicPr>
          <p:cNvPr id="122" name="Picture 12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192" y="4268877"/>
            <a:ext cx="432000" cy="432000"/>
          </a:xfrm>
          <a:prstGeom prst="rect">
            <a:avLst/>
          </a:prstGeom>
        </p:spPr>
      </p:pic>
      <p:pic>
        <p:nvPicPr>
          <p:cNvPr id="123" name="Picture 122"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83" y="5542797"/>
            <a:ext cx="432000" cy="432000"/>
          </a:xfrm>
          <a:prstGeom prst="rect">
            <a:avLst/>
          </a:prstGeom>
        </p:spPr>
      </p:pic>
      <p:pic>
        <p:nvPicPr>
          <p:cNvPr id="124" name="Picture 123"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4462" y="2639414"/>
            <a:ext cx="432000" cy="432000"/>
          </a:xfrm>
          <a:prstGeom prst="rect">
            <a:avLst/>
          </a:prstGeom>
        </p:spPr>
      </p:pic>
      <p:pic>
        <p:nvPicPr>
          <p:cNvPr id="125" name="Picture 12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7575" y="3439547"/>
            <a:ext cx="432000" cy="432000"/>
          </a:xfrm>
          <a:prstGeom prst="rect">
            <a:avLst/>
          </a:prstGeom>
        </p:spPr>
      </p:pic>
      <p:pic>
        <p:nvPicPr>
          <p:cNvPr id="126" name="Picture 125"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4462" y="3869545"/>
            <a:ext cx="432000" cy="432000"/>
          </a:xfrm>
          <a:prstGeom prst="rect">
            <a:avLst/>
          </a:prstGeom>
        </p:spPr>
      </p:pic>
      <p:pic>
        <p:nvPicPr>
          <p:cNvPr id="127" name="Picture 12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7575" y="4268877"/>
            <a:ext cx="432000" cy="432000"/>
          </a:xfrm>
          <a:prstGeom prst="rect">
            <a:avLst/>
          </a:prstGeom>
        </p:spPr>
      </p:pic>
      <p:pic>
        <p:nvPicPr>
          <p:cNvPr id="128" name="Picture 12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6733" y="4714215"/>
            <a:ext cx="432000" cy="432000"/>
          </a:xfrm>
          <a:prstGeom prst="rect">
            <a:avLst/>
          </a:prstGeom>
        </p:spPr>
      </p:pic>
      <p:pic>
        <p:nvPicPr>
          <p:cNvPr id="129" name="Picture 12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9642" y="5542797"/>
            <a:ext cx="432000" cy="432000"/>
          </a:xfrm>
          <a:prstGeom prst="rect">
            <a:avLst/>
          </a:prstGeom>
        </p:spPr>
      </p:pic>
      <p:pic>
        <p:nvPicPr>
          <p:cNvPr id="130" name="Picture 129"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7575" y="5954835"/>
            <a:ext cx="432000" cy="432000"/>
          </a:xfrm>
          <a:prstGeom prst="rect">
            <a:avLst/>
          </a:prstGeom>
        </p:spPr>
      </p:pic>
      <p:pic>
        <p:nvPicPr>
          <p:cNvPr id="132" name="Picture 131"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733" y="3439547"/>
            <a:ext cx="432000" cy="432000"/>
          </a:xfrm>
          <a:prstGeom prst="rect">
            <a:avLst/>
          </a:prstGeom>
        </p:spPr>
      </p:pic>
      <p:pic>
        <p:nvPicPr>
          <p:cNvPr id="133" name="Picture 13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192" y="3869545"/>
            <a:ext cx="432000" cy="432000"/>
          </a:xfrm>
          <a:prstGeom prst="rect">
            <a:avLst/>
          </a:prstGeom>
        </p:spPr>
      </p:pic>
      <p:pic>
        <p:nvPicPr>
          <p:cNvPr id="134" name="Picture 13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733" y="4268877"/>
            <a:ext cx="432000" cy="432000"/>
          </a:xfrm>
          <a:prstGeom prst="rect">
            <a:avLst/>
          </a:prstGeom>
        </p:spPr>
      </p:pic>
      <p:pic>
        <p:nvPicPr>
          <p:cNvPr id="135" name="Picture 134"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192" y="4714215"/>
            <a:ext cx="432000" cy="432000"/>
          </a:xfrm>
          <a:prstGeom prst="rect">
            <a:avLst/>
          </a:prstGeom>
        </p:spPr>
      </p:pic>
      <p:pic>
        <p:nvPicPr>
          <p:cNvPr id="136" name="Picture 135"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575" y="5542797"/>
            <a:ext cx="432000" cy="432000"/>
          </a:xfrm>
          <a:prstGeom prst="rect">
            <a:avLst/>
          </a:prstGeom>
        </p:spPr>
      </p:pic>
      <p:pic>
        <p:nvPicPr>
          <p:cNvPr id="137" name="Picture 136"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4462" y="3439547"/>
            <a:ext cx="432000" cy="432000"/>
          </a:xfrm>
          <a:prstGeom prst="rect">
            <a:avLst/>
          </a:prstGeom>
        </p:spPr>
      </p:pic>
      <p:pic>
        <p:nvPicPr>
          <p:cNvPr id="138" name="Picture 13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575" y="6384172"/>
            <a:ext cx="432000" cy="432000"/>
          </a:xfrm>
          <a:prstGeom prst="rect">
            <a:avLst/>
          </a:prstGeom>
        </p:spPr>
      </p:pic>
      <p:pic>
        <p:nvPicPr>
          <p:cNvPr id="139" name="Picture 138"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733" y="3869545"/>
            <a:ext cx="432000" cy="432000"/>
          </a:xfrm>
          <a:prstGeom prst="rect">
            <a:avLst/>
          </a:prstGeom>
        </p:spPr>
      </p:pic>
      <p:pic>
        <p:nvPicPr>
          <p:cNvPr id="140" name="Picture 139"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2" y="4268877"/>
            <a:ext cx="432000" cy="432000"/>
          </a:xfrm>
          <a:prstGeom prst="rect">
            <a:avLst/>
          </a:prstGeom>
        </p:spPr>
      </p:pic>
      <p:pic>
        <p:nvPicPr>
          <p:cNvPr id="141" name="Picture 140"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575" y="5136437"/>
            <a:ext cx="432000" cy="432000"/>
          </a:xfrm>
          <a:prstGeom prst="rect">
            <a:avLst/>
          </a:prstGeom>
        </p:spPr>
      </p:pic>
      <p:pic>
        <p:nvPicPr>
          <p:cNvPr id="142" name="Picture 141"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7886" y="4616950"/>
            <a:ext cx="432000" cy="432000"/>
          </a:xfrm>
          <a:prstGeom prst="rect">
            <a:avLst/>
          </a:prstGeom>
        </p:spPr>
      </p:pic>
      <p:pic>
        <p:nvPicPr>
          <p:cNvPr id="143" name="Picture 14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689" y="4231905"/>
            <a:ext cx="432000" cy="432000"/>
          </a:xfrm>
          <a:prstGeom prst="rect">
            <a:avLst/>
          </a:prstGeom>
        </p:spPr>
      </p:pic>
      <p:pic>
        <p:nvPicPr>
          <p:cNvPr id="144" name="Picture 143"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8690" y="4231905"/>
            <a:ext cx="432000" cy="432000"/>
          </a:xfrm>
          <a:prstGeom prst="rect">
            <a:avLst/>
          </a:prstGeom>
        </p:spPr>
      </p:pic>
      <p:pic>
        <p:nvPicPr>
          <p:cNvPr id="145" name="Picture 14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1419" y="4231905"/>
            <a:ext cx="432000" cy="432000"/>
          </a:xfrm>
          <a:prstGeom prst="rect">
            <a:avLst/>
          </a:prstGeom>
        </p:spPr>
      </p:pic>
      <p:pic>
        <p:nvPicPr>
          <p:cNvPr id="146" name="Picture 145"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02" y="4231905"/>
            <a:ext cx="432000" cy="432000"/>
          </a:xfrm>
          <a:prstGeom prst="rect">
            <a:avLst/>
          </a:prstGeom>
        </p:spPr>
      </p:pic>
      <p:pic>
        <p:nvPicPr>
          <p:cNvPr id="147" name="Picture 14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690" y="3859014"/>
            <a:ext cx="432000" cy="432000"/>
          </a:xfrm>
          <a:prstGeom prst="rect">
            <a:avLst/>
          </a:prstGeom>
        </p:spPr>
      </p:pic>
      <p:pic>
        <p:nvPicPr>
          <p:cNvPr id="148" name="Picture 147"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689" y="3859014"/>
            <a:ext cx="432000" cy="432000"/>
          </a:xfrm>
          <a:prstGeom prst="rect">
            <a:avLst/>
          </a:prstGeom>
        </p:spPr>
      </p:pic>
      <p:pic>
        <p:nvPicPr>
          <p:cNvPr id="149" name="Picture 14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1419" y="3859014"/>
            <a:ext cx="432000" cy="432000"/>
          </a:xfrm>
          <a:prstGeom prst="rect">
            <a:avLst/>
          </a:prstGeom>
        </p:spPr>
      </p:pic>
      <p:pic>
        <p:nvPicPr>
          <p:cNvPr id="150" name="Picture 149"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02" y="3859014"/>
            <a:ext cx="432000" cy="432000"/>
          </a:xfrm>
          <a:prstGeom prst="rect">
            <a:avLst/>
          </a:prstGeom>
        </p:spPr>
      </p:pic>
      <p:pic>
        <p:nvPicPr>
          <p:cNvPr id="151" name="Picture 15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690" y="3473618"/>
            <a:ext cx="432000" cy="432000"/>
          </a:xfrm>
          <a:prstGeom prst="rect">
            <a:avLst/>
          </a:prstGeom>
        </p:spPr>
      </p:pic>
      <p:pic>
        <p:nvPicPr>
          <p:cNvPr id="152" name="Picture 151"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1419" y="3473618"/>
            <a:ext cx="432000" cy="432000"/>
          </a:xfrm>
          <a:prstGeom prst="rect">
            <a:avLst/>
          </a:prstGeom>
        </p:spPr>
      </p:pic>
      <p:pic>
        <p:nvPicPr>
          <p:cNvPr id="153" name="Picture 152"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02" y="3473618"/>
            <a:ext cx="432000" cy="432000"/>
          </a:xfrm>
          <a:prstGeom prst="rect">
            <a:avLst/>
          </a:prstGeom>
        </p:spPr>
      </p:pic>
      <p:pic>
        <p:nvPicPr>
          <p:cNvPr id="154" name="Picture 153"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9" y="2705263"/>
            <a:ext cx="432000" cy="432000"/>
          </a:xfrm>
          <a:prstGeom prst="rect">
            <a:avLst/>
          </a:prstGeom>
        </p:spPr>
      </p:pic>
      <p:pic>
        <p:nvPicPr>
          <p:cNvPr id="155" name="Picture 15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802" y="2705263"/>
            <a:ext cx="432000" cy="432000"/>
          </a:xfrm>
          <a:prstGeom prst="rect">
            <a:avLst/>
          </a:prstGeom>
        </p:spPr>
      </p:pic>
      <p:pic>
        <p:nvPicPr>
          <p:cNvPr id="156" name="Picture 155"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690" y="2705263"/>
            <a:ext cx="432000" cy="432000"/>
          </a:xfrm>
          <a:prstGeom prst="rect">
            <a:avLst/>
          </a:prstGeom>
        </p:spPr>
      </p:pic>
      <p:pic>
        <p:nvPicPr>
          <p:cNvPr id="157" name="Picture 156"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689" y="2705263"/>
            <a:ext cx="432000" cy="432000"/>
          </a:xfrm>
          <a:prstGeom prst="rect">
            <a:avLst/>
          </a:prstGeom>
        </p:spPr>
      </p:pic>
      <p:pic>
        <p:nvPicPr>
          <p:cNvPr id="158" name="Picture 15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9" y="3086869"/>
            <a:ext cx="432000" cy="432000"/>
          </a:xfrm>
          <a:prstGeom prst="rect">
            <a:avLst/>
          </a:prstGeom>
        </p:spPr>
      </p:pic>
      <p:pic>
        <p:nvPicPr>
          <p:cNvPr id="159" name="Picture 15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802" y="3086869"/>
            <a:ext cx="432000" cy="432000"/>
          </a:xfrm>
          <a:prstGeom prst="rect">
            <a:avLst/>
          </a:prstGeom>
        </p:spPr>
      </p:pic>
      <p:pic>
        <p:nvPicPr>
          <p:cNvPr id="160" name="Picture 159"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690" y="3086869"/>
            <a:ext cx="432000" cy="432000"/>
          </a:xfrm>
          <a:prstGeom prst="rect">
            <a:avLst/>
          </a:prstGeom>
        </p:spPr>
      </p:pic>
      <p:pic>
        <p:nvPicPr>
          <p:cNvPr id="161" name="Picture 16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9" y="2307345"/>
            <a:ext cx="432000" cy="432000"/>
          </a:xfrm>
          <a:prstGeom prst="rect">
            <a:avLst/>
          </a:prstGeom>
        </p:spPr>
      </p:pic>
      <p:pic>
        <p:nvPicPr>
          <p:cNvPr id="162" name="Picture 161"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802" y="2307345"/>
            <a:ext cx="432000" cy="432000"/>
          </a:xfrm>
          <a:prstGeom prst="rect">
            <a:avLst/>
          </a:prstGeom>
        </p:spPr>
      </p:pic>
      <p:pic>
        <p:nvPicPr>
          <p:cNvPr id="163" name="Picture 16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690" y="2307345"/>
            <a:ext cx="432000" cy="432000"/>
          </a:xfrm>
          <a:prstGeom prst="rect">
            <a:avLst/>
          </a:prstGeom>
        </p:spPr>
      </p:pic>
      <p:pic>
        <p:nvPicPr>
          <p:cNvPr id="164" name="Picture 16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02" y="1905555"/>
            <a:ext cx="432000" cy="432000"/>
          </a:xfrm>
          <a:prstGeom prst="rect">
            <a:avLst/>
          </a:prstGeom>
        </p:spPr>
      </p:pic>
      <p:pic>
        <p:nvPicPr>
          <p:cNvPr id="165" name="Picture 16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1419" y="1905555"/>
            <a:ext cx="432000" cy="432000"/>
          </a:xfrm>
          <a:prstGeom prst="rect">
            <a:avLst/>
          </a:prstGeom>
        </p:spPr>
      </p:pic>
      <p:pic>
        <p:nvPicPr>
          <p:cNvPr id="166" name="Picture 16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690" y="1905555"/>
            <a:ext cx="432000" cy="432000"/>
          </a:xfrm>
          <a:prstGeom prst="rect">
            <a:avLst/>
          </a:prstGeom>
        </p:spPr>
      </p:pic>
      <p:pic>
        <p:nvPicPr>
          <p:cNvPr id="167" name="Picture 16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689" y="1905555"/>
            <a:ext cx="432000" cy="432000"/>
          </a:xfrm>
          <a:prstGeom prst="rect">
            <a:avLst/>
          </a:prstGeom>
        </p:spPr>
      </p:pic>
      <p:pic>
        <p:nvPicPr>
          <p:cNvPr id="168" name="Picture 16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02" y="1491274"/>
            <a:ext cx="432000" cy="432000"/>
          </a:xfrm>
          <a:prstGeom prst="rect">
            <a:avLst/>
          </a:prstGeom>
        </p:spPr>
      </p:pic>
      <p:pic>
        <p:nvPicPr>
          <p:cNvPr id="169" name="Picture 16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419" y="1491274"/>
            <a:ext cx="432000" cy="432000"/>
          </a:xfrm>
          <a:prstGeom prst="rect">
            <a:avLst/>
          </a:prstGeom>
        </p:spPr>
      </p:pic>
      <p:pic>
        <p:nvPicPr>
          <p:cNvPr id="170" name="Picture 169"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8690" y="1491274"/>
            <a:ext cx="432000" cy="432000"/>
          </a:xfrm>
          <a:prstGeom prst="rect">
            <a:avLst/>
          </a:prstGeom>
        </p:spPr>
      </p:pic>
      <p:pic>
        <p:nvPicPr>
          <p:cNvPr id="171" name="Picture 170"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119" y="5538111"/>
            <a:ext cx="432000" cy="432000"/>
          </a:xfrm>
          <a:prstGeom prst="rect">
            <a:avLst/>
          </a:prstGeom>
        </p:spPr>
      </p:pic>
    </p:spTree>
    <p:extLst>
      <p:ext uri="{BB962C8B-B14F-4D97-AF65-F5344CB8AC3E}">
        <p14:creationId xmlns:p14="http://schemas.microsoft.com/office/powerpoint/2010/main" val="1667369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258" y="1269947"/>
            <a:ext cx="3815996" cy="745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sp>
        <p:nvSpPr>
          <p:cNvPr id="2" name="Title 1"/>
          <p:cNvSpPr>
            <a:spLocks noGrp="1"/>
          </p:cNvSpPr>
          <p:nvPr>
            <p:ph type="title"/>
          </p:nvPr>
        </p:nvSpPr>
        <p:spPr/>
        <p:txBody>
          <a:bodyPr/>
          <a:lstStyle/>
          <a:p>
            <a:r>
              <a:rPr lang="en-US" dirty="0" smtClean="0"/>
              <a:t>Instrument Selection 2010-14</a:t>
            </a:r>
            <a:endParaRPr lang="en-US" dirty="0"/>
          </a:p>
        </p:txBody>
      </p:sp>
      <p:graphicFrame>
        <p:nvGraphicFramePr>
          <p:cNvPr id="5" name="Table 4"/>
          <p:cNvGraphicFramePr>
            <a:graphicFrameLocks noGrp="1"/>
          </p:cNvGraphicFramePr>
          <p:nvPr>
            <p:extLst/>
          </p:nvPr>
        </p:nvGraphicFramePr>
        <p:xfrm>
          <a:off x="611674" y="1270869"/>
          <a:ext cx="3792827" cy="5567012"/>
        </p:xfrm>
        <a:graphic>
          <a:graphicData uri="http://schemas.openxmlformats.org/drawingml/2006/table">
            <a:tbl>
              <a:tblPr firstRow="1" bandRow="1">
                <a:tableStyleId>{2D5ABB26-0587-4C30-8999-92F81FD0307C}</a:tableStyleId>
              </a:tblPr>
              <a:tblGrid>
                <a:gridCol w="3792827"/>
              </a:tblGrid>
              <a:tr h="262362">
                <a:tc>
                  <a:txBody>
                    <a:bodyPr/>
                    <a:lstStyle/>
                    <a:p>
                      <a:r>
                        <a:rPr lang="en-US" sz="1200" b="0" dirty="0" smtClean="0"/>
                        <a:t>Conventional SANS</a:t>
                      </a:r>
                      <a:endParaRPr lang="en-US" sz="1200" b="0" baseline="0" dirty="0" smtClean="0"/>
                    </a:p>
                  </a:txBody>
                  <a:tcPr marL="64293" marR="64293" marT="32147" marB="32147">
                    <a:solidFill>
                      <a:srgbClr val="8EB9DC">
                        <a:alpha val="50000"/>
                      </a:srgbClr>
                    </a:solidFill>
                  </a:tcPr>
                </a:tc>
              </a:tr>
              <a:tr h="262362">
                <a:tc>
                  <a:txBody>
                    <a:bodyPr/>
                    <a:lstStyle/>
                    <a:p>
                      <a:r>
                        <a:rPr lang="en-US" sz="1200" b="0" dirty="0" smtClean="0"/>
                        <a:t>Small-Sample SANS</a:t>
                      </a:r>
                      <a:endParaRPr lang="en-US" sz="1200" b="0" baseline="0" dirty="0" smtClean="0"/>
                    </a:p>
                  </a:txBody>
                  <a:tcPr marL="64293" marR="64293" marT="32147" marB="32147">
                    <a:solidFill>
                      <a:srgbClr val="8EB9DC">
                        <a:alpha val="50000"/>
                      </a:srgbClr>
                    </a:solidFill>
                  </a:tcPr>
                </a:tc>
              </a:tr>
              <a:tr h="262362">
                <a:tc>
                  <a:txBody>
                    <a:bodyPr/>
                    <a:lstStyle/>
                    <a:p>
                      <a:r>
                        <a:rPr lang="en-US" sz="1200" b="0" dirty="0" smtClean="0"/>
                        <a:t>Compact SANS</a:t>
                      </a:r>
                    </a:p>
                  </a:txBody>
                  <a:tcPr marL="64293" marR="64293" marT="32147" marB="32147">
                    <a:solidFill>
                      <a:srgbClr val="8EB9DC">
                        <a:alpha val="50000"/>
                      </a:srgbClr>
                    </a:solidFill>
                  </a:tcPr>
                </a:tc>
              </a:tr>
              <a:tr h="262362">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b="0" dirty="0" smtClean="0"/>
                        <a:t>Broadband SANS</a:t>
                      </a:r>
                    </a:p>
                  </a:txBody>
                  <a:tcPr marL="64293" marR="64293" marT="32147" marB="32147">
                    <a:solidFill>
                      <a:srgbClr val="8EB9DC">
                        <a:alpha val="50000"/>
                      </a:srgbClr>
                    </a:solidFill>
                  </a:tcPr>
                </a:tc>
              </a:tr>
              <a:tr h="262362">
                <a:tc>
                  <a:txBody>
                    <a:bodyPr/>
                    <a:lstStyle/>
                    <a:p>
                      <a:r>
                        <a:rPr lang="en-US" sz="1200" b="0" dirty="0" smtClean="0"/>
                        <a:t>Liquids </a:t>
                      </a:r>
                      <a:r>
                        <a:rPr lang="en-US" sz="1200" b="0" baseline="0" dirty="0" smtClean="0"/>
                        <a:t>Reflectometer</a:t>
                      </a:r>
                      <a:endParaRPr lang="en-US" sz="1200" b="0" dirty="0"/>
                    </a:p>
                  </a:txBody>
                  <a:tcPr marL="64293" marR="64293" marT="32147" marB="32147">
                    <a:solidFill>
                      <a:srgbClr val="8EB9DC">
                        <a:alpha val="50000"/>
                      </a:srgbClr>
                    </a:solidFill>
                  </a:tcPr>
                </a:tc>
              </a:tr>
              <a:tr h="262362">
                <a:tc>
                  <a:txBody>
                    <a:bodyPr/>
                    <a:lstStyle/>
                    <a:p>
                      <a:r>
                        <a:rPr lang="en-US" sz="1200" b="0" baseline="0" dirty="0" smtClean="0"/>
                        <a:t>Magnetism Reflectometer</a:t>
                      </a:r>
                    </a:p>
                  </a:txBody>
                  <a:tcPr marL="64293" marR="64293" marT="32147" marB="32147">
                    <a:solidFill>
                      <a:srgbClr val="8EB9DC">
                        <a:alpha val="50000"/>
                      </a:srgbClr>
                    </a:solidFill>
                  </a:tcPr>
                </a:tc>
              </a:tr>
              <a:tr h="262362">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b="0" dirty="0" smtClean="0"/>
                        <a:t>Vertical Focusing Reflectometer</a:t>
                      </a:r>
                    </a:p>
                  </a:txBody>
                  <a:tcPr marL="64293" marR="64293" marT="32147" marB="32147">
                    <a:solidFill>
                      <a:srgbClr val="8EB9DC">
                        <a:alpha val="50000"/>
                      </a:srgbClr>
                    </a:solidFill>
                  </a:tcPr>
                </a:tc>
              </a:tr>
              <a:tr h="262362">
                <a:tc>
                  <a:txBody>
                    <a:bodyPr/>
                    <a:lstStyle/>
                    <a:p>
                      <a:r>
                        <a:rPr lang="en-US" sz="1200" b="0" dirty="0" smtClean="0"/>
                        <a:t>Horizontal Focusing Reflectometer</a:t>
                      </a:r>
                    </a:p>
                  </a:txBody>
                  <a:tcPr marL="64293" marR="64293" marT="32147" marB="32147">
                    <a:solidFill>
                      <a:srgbClr val="8EB9DC">
                        <a:alpha val="50000"/>
                      </a:srgbClr>
                    </a:solidFill>
                  </a:tcPr>
                </a:tc>
              </a:tr>
              <a:tr h="262362">
                <a:tc>
                  <a:txBody>
                    <a:bodyPr/>
                    <a:lstStyle/>
                    <a:p>
                      <a:r>
                        <a:rPr lang="en-US" sz="1200" b="0" dirty="0" smtClean="0"/>
                        <a:t>Fast Kinetics Liquids Reflectometer</a:t>
                      </a:r>
                    </a:p>
                  </a:txBody>
                  <a:tcPr marL="64293" marR="64293" marT="32147" marB="32147">
                    <a:solidFill>
                      <a:srgbClr val="8EB9DC">
                        <a:alpha val="50000"/>
                      </a:srgbClr>
                    </a:solidFill>
                  </a:tcPr>
                </a:tc>
              </a:tr>
              <a:tr h="279857">
                <a:tc>
                  <a:txBody>
                    <a:bodyPr/>
                    <a:lstStyle/>
                    <a:p>
                      <a:r>
                        <a:rPr lang="en-US" sz="1200" b="0" dirty="0" smtClean="0"/>
                        <a:t>Macromolecular</a:t>
                      </a:r>
                      <a:r>
                        <a:rPr lang="en-US" sz="1200" b="0" baseline="0" dirty="0" smtClean="0"/>
                        <a:t>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Cold Magnetism Single-Crystal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Thermal</a:t>
                      </a:r>
                      <a:r>
                        <a:rPr lang="en-US" sz="1200" b="0" baseline="0" dirty="0" smtClean="0"/>
                        <a:t> Magnetism Single-Crystal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Bispectral Powder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Extreme</a:t>
                      </a:r>
                      <a:r>
                        <a:rPr lang="en-US" sz="1200" b="0" baseline="0" dirty="0" smtClean="0"/>
                        <a:t> Environments Beamline</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High-Pressure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Hybrid</a:t>
                      </a:r>
                      <a:r>
                        <a:rPr lang="en-US" sz="1200" b="0" baseline="0" dirty="0" smtClean="0"/>
                        <a:t> </a:t>
                      </a:r>
                      <a:r>
                        <a:rPr lang="en-US" sz="1200" b="0" baseline="0" dirty="0" err="1" smtClean="0"/>
                        <a:t>Multiscale</a:t>
                      </a:r>
                      <a:r>
                        <a:rPr lang="en-US" sz="1200" b="0" baseline="0" dirty="0" smtClean="0"/>
                        <a:t>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Thermal Powder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Pulsed</a:t>
                      </a:r>
                      <a:r>
                        <a:rPr lang="en-US" sz="1200" b="0" baseline="0" dirty="0" smtClean="0"/>
                        <a:t> Monochromatic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Multiplexing</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In-Situ</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High Flexibility</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bl>
          </a:graphicData>
        </a:graphic>
      </p:graphicFrame>
      <p:graphicFrame>
        <p:nvGraphicFramePr>
          <p:cNvPr id="6" name="Table 5"/>
          <p:cNvGraphicFramePr>
            <a:graphicFrameLocks noGrp="1"/>
          </p:cNvGraphicFramePr>
          <p:nvPr>
            <p:extLst/>
          </p:nvPr>
        </p:nvGraphicFramePr>
        <p:xfrm>
          <a:off x="5209738" y="1485091"/>
          <a:ext cx="3587610" cy="4764183"/>
        </p:xfrm>
        <a:graphic>
          <a:graphicData uri="http://schemas.openxmlformats.org/drawingml/2006/table">
            <a:tbl>
              <a:tblPr firstRow="1" bandRow="1">
                <a:tableStyleId>{2D5ABB26-0587-4C30-8999-92F81FD0307C}</a:tableStyleId>
              </a:tblPr>
              <a:tblGrid>
                <a:gridCol w="3587610"/>
              </a:tblGrid>
              <a:tr h="267742">
                <a:tc>
                  <a:txBody>
                    <a:bodyPr/>
                    <a:lstStyle/>
                    <a:p>
                      <a:r>
                        <a:rPr lang="en-US" sz="1200" b="0" dirty="0" smtClean="0"/>
                        <a:t>Cold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Bispectral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Thermal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Broadband Chopper Spectrometer</a:t>
                      </a:r>
                      <a:endParaRPr lang="en-US" sz="1200" b="0" dirty="0"/>
                    </a:p>
                  </a:txBody>
                  <a:tcPr marL="64293" marR="64293" marT="32147" marB="32147">
                    <a:solidFill>
                      <a:srgbClr val="CCFFCC">
                        <a:alpha val="50000"/>
                      </a:srgbClr>
                    </a:solidFill>
                  </a:tcPr>
                </a:tc>
              </a:tr>
              <a:tr h="249351">
                <a:tc>
                  <a:txBody>
                    <a:bodyPr/>
                    <a:lstStyle/>
                    <a:p>
                      <a:r>
                        <a:rPr lang="en-US" sz="1200" b="0" dirty="0" smtClean="0"/>
                        <a:t>Crystal Monochromator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Crystal-</a:t>
                      </a:r>
                      <a:r>
                        <a:rPr lang="en-US" sz="1200" b="0" dirty="0" err="1" smtClean="0"/>
                        <a:t>Analyser</a:t>
                      </a:r>
                      <a:r>
                        <a:rPr lang="en-US" sz="1200" b="0" dirty="0" smtClean="0"/>
                        <a:t>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Backscattering</a:t>
                      </a:r>
                      <a:r>
                        <a:rPr lang="en-US" sz="1200" b="0" baseline="0" dirty="0" smtClean="0"/>
                        <a:t>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Vibrational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High-Resolution</a:t>
                      </a:r>
                      <a:r>
                        <a:rPr lang="en-US" sz="1200" b="0" baseline="0" dirty="0" smtClean="0"/>
                        <a:t> Spin-Echo</a:t>
                      </a:r>
                      <a:endParaRPr lang="en-US" sz="1200" b="0" dirty="0"/>
                    </a:p>
                  </a:txBody>
                  <a:tcPr marL="64293" marR="64293" marT="32147" marB="32147">
                    <a:solidFill>
                      <a:srgbClr val="CCFFCC">
                        <a:alpha val="50000"/>
                      </a:srgbClr>
                    </a:solidFill>
                  </a:tcPr>
                </a:tc>
              </a:tr>
              <a:tr h="249351">
                <a:tc>
                  <a:txBody>
                    <a:bodyPr/>
                    <a:lstStyle/>
                    <a:p>
                      <a:r>
                        <a:rPr lang="en-US" sz="1200" b="0" dirty="0" smtClean="0"/>
                        <a:t>Wide-Angle Spin-Echo</a:t>
                      </a:r>
                      <a:endParaRPr lang="en-US" sz="1200" b="0" dirty="0"/>
                    </a:p>
                  </a:txBody>
                  <a:tcPr marL="64293" marR="64293" marT="32147" marB="32147">
                    <a:solidFill>
                      <a:srgbClr val="CCFFCC">
                        <a:alpha val="50000"/>
                      </a:srgbClr>
                    </a:solidFill>
                  </a:tcPr>
                </a:tc>
              </a:tr>
              <a:tr h="249351">
                <a:tc>
                  <a:txBody>
                    <a:bodyPr/>
                    <a:lstStyle/>
                    <a:p>
                      <a:r>
                        <a:rPr lang="en-US" sz="1200" b="0" dirty="0" smtClean="0"/>
                        <a:t>Longitudinal Resonance Spin-Echo</a:t>
                      </a:r>
                      <a:endParaRPr lang="en-US" sz="1200" b="0" dirty="0"/>
                    </a:p>
                  </a:txBody>
                  <a:tcPr marL="64293" marR="64293" marT="32147" marB="32147">
                    <a:solidFill>
                      <a:srgbClr val="CCFFCC">
                        <a:alpha val="50000"/>
                      </a:srgbClr>
                    </a:solidFill>
                  </a:tcPr>
                </a:tc>
              </a:tr>
              <a:tr h="267742">
                <a:tc>
                  <a:txBody>
                    <a:bodyPr/>
                    <a:lstStyle/>
                    <a:p>
                      <a:r>
                        <a:rPr lang="en-US" sz="1200" b="0" dirty="0" smtClean="0"/>
                        <a:t>Fast</a:t>
                      </a:r>
                      <a:r>
                        <a:rPr lang="en-US" sz="1200" b="0" baseline="0" dirty="0" smtClean="0"/>
                        <a:t> Kinetics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High-Resolution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Multi-Purpose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Fundamental Physics Beamline</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Ultra-Cold Neutron Facility</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Chip Irradiation Facility</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Neutron-</a:t>
                      </a:r>
                      <a:r>
                        <a:rPr lang="en-US" sz="1200" b="0" dirty="0" err="1" smtClean="0"/>
                        <a:t>AntiNeutron</a:t>
                      </a:r>
                      <a:r>
                        <a:rPr lang="en-US" sz="1200" b="0" dirty="0" smtClean="0"/>
                        <a:t> Oscillations</a:t>
                      </a:r>
                      <a:endParaRPr lang="en-US" sz="1200" b="0" dirty="0"/>
                    </a:p>
                  </a:txBody>
                  <a:tcPr marL="64293" marR="64293" marT="32147" marB="32147">
                    <a:solidFill>
                      <a:schemeClr val="accent5">
                        <a:lumMod val="20000"/>
                        <a:lumOff val="80000"/>
                      </a:schemeClr>
                    </a:solidFill>
                  </a:tcPr>
                </a:tc>
              </a:tr>
            </a:tbl>
          </a:graphicData>
        </a:graphic>
      </p:graphicFrame>
      <p:sp>
        <p:nvSpPr>
          <p:cNvPr id="87" name="TextBox 86"/>
          <p:cNvSpPr txBox="1"/>
          <p:nvPr/>
        </p:nvSpPr>
        <p:spPr>
          <a:xfrm rot="16200000">
            <a:off x="-979917" y="2493143"/>
            <a:ext cx="2533823" cy="363542"/>
          </a:xfrm>
          <a:prstGeom prst="rect">
            <a:avLst/>
          </a:prstGeom>
          <a:noFill/>
        </p:spPr>
        <p:txBody>
          <a:bodyPr wrap="none" lIns="85689" tIns="42845" rIns="85689" bIns="42845" rtlCol="0">
            <a:spAutoFit/>
          </a:bodyPr>
          <a:lstStyle/>
          <a:p>
            <a:pPr defTabSz="457024"/>
            <a:r>
              <a:rPr lang="en-US" dirty="0">
                <a:solidFill>
                  <a:srgbClr val="496DAC"/>
                </a:solidFill>
                <a:latin typeface="Arial"/>
              </a:rPr>
              <a:t>Large-Scale Structures</a:t>
            </a:r>
          </a:p>
        </p:txBody>
      </p:sp>
      <p:sp>
        <p:nvSpPr>
          <p:cNvPr id="88" name="TextBox 87"/>
          <p:cNvSpPr txBox="1"/>
          <p:nvPr/>
        </p:nvSpPr>
        <p:spPr>
          <a:xfrm rot="16200000">
            <a:off x="-272103" y="5099763"/>
            <a:ext cx="1197258" cy="360559"/>
          </a:xfrm>
          <a:prstGeom prst="rect">
            <a:avLst/>
          </a:prstGeom>
          <a:noFill/>
        </p:spPr>
        <p:txBody>
          <a:bodyPr wrap="none" lIns="85689" tIns="42845" rIns="85689" bIns="42845" rtlCol="0">
            <a:spAutoFit/>
          </a:bodyPr>
          <a:lstStyle/>
          <a:p>
            <a:pPr defTabSz="457024"/>
            <a:r>
              <a:rPr lang="en-US" dirty="0">
                <a:solidFill>
                  <a:srgbClr val="660066"/>
                </a:solidFill>
                <a:latin typeface="Arial"/>
              </a:rPr>
              <a:t>Diffraction</a:t>
            </a:r>
          </a:p>
        </p:txBody>
      </p:sp>
      <p:sp>
        <p:nvSpPr>
          <p:cNvPr id="89" name="TextBox 88"/>
          <p:cNvSpPr txBox="1"/>
          <p:nvPr/>
        </p:nvSpPr>
        <p:spPr>
          <a:xfrm rot="16200000">
            <a:off x="4217352" y="2637154"/>
            <a:ext cx="1557076" cy="360559"/>
          </a:xfrm>
          <a:prstGeom prst="rect">
            <a:avLst/>
          </a:prstGeom>
          <a:noFill/>
        </p:spPr>
        <p:txBody>
          <a:bodyPr wrap="none" lIns="85689" tIns="42845" rIns="85689" bIns="42845" rtlCol="0">
            <a:spAutoFit/>
          </a:bodyPr>
          <a:lstStyle/>
          <a:p>
            <a:pPr defTabSz="457024"/>
            <a:r>
              <a:rPr lang="en-US" dirty="0">
                <a:solidFill>
                  <a:srgbClr val="008000"/>
                </a:solidFill>
                <a:latin typeface="Arial"/>
              </a:rPr>
              <a:t>Spectroscopy</a:t>
            </a:r>
          </a:p>
        </p:txBody>
      </p:sp>
      <p:pic>
        <p:nvPicPr>
          <p:cNvPr id="8" name="Picture 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2019444"/>
            <a:ext cx="277963" cy="273057"/>
          </a:xfrm>
          <a:prstGeom prst="rect">
            <a:avLst/>
          </a:prstGeom>
        </p:spPr>
      </p:pic>
      <p:sp>
        <p:nvSpPr>
          <p:cNvPr id="29" name="TextBox 28"/>
          <p:cNvSpPr txBox="1"/>
          <p:nvPr/>
        </p:nvSpPr>
        <p:spPr>
          <a:xfrm rot="16200000">
            <a:off x="4498749" y="4570650"/>
            <a:ext cx="994285" cy="363536"/>
          </a:xfrm>
          <a:prstGeom prst="rect">
            <a:avLst/>
          </a:prstGeom>
          <a:noFill/>
        </p:spPr>
        <p:txBody>
          <a:bodyPr wrap="none" lIns="85689" tIns="42845" rIns="85689" bIns="42845" rtlCol="0">
            <a:spAutoFit/>
          </a:bodyPr>
          <a:lstStyle/>
          <a:p>
            <a:pPr defTabSz="457024"/>
            <a:r>
              <a:rPr lang="en-US" dirty="0" smtClean="0">
                <a:solidFill>
                  <a:schemeClr val="bg1">
                    <a:lumMod val="50000"/>
                  </a:schemeClr>
                </a:solidFill>
                <a:latin typeface="Arial"/>
              </a:rPr>
              <a:t>Imaging</a:t>
            </a:r>
            <a:endParaRPr lang="en-US" dirty="0">
              <a:solidFill>
                <a:schemeClr val="bg1">
                  <a:lumMod val="50000"/>
                </a:schemeClr>
              </a:solidFill>
              <a:latin typeface="Arial"/>
            </a:endParaRPr>
          </a:p>
        </p:txBody>
      </p:sp>
      <p:sp>
        <p:nvSpPr>
          <p:cNvPr id="30" name="TextBox 29"/>
          <p:cNvSpPr txBox="1"/>
          <p:nvPr/>
        </p:nvSpPr>
        <p:spPr>
          <a:xfrm rot="16200000">
            <a:off x="4763957" y="5596866"/>
            <a:ext cx="463867" cy="363536"/>
          </a:xfrm>
          <a:prstGeom prst="rect">
            <a:avLst/>
          </a:prstGeom>
          <a:noFill/>
        </p:spPr>
        <p:txBody>
          <a:bodyPr wrap="none" lIns="85689" tIns="42845" rIns="85689" bIns="42845" rtlCol="0">
            <a:spAutoFit/>
          </a:bodyPr>
          <a:lstStyle/>
          <a:p>
            <a:pPr defTabSz="457024"/>
            <a:r>
              <a:rPr lang="en-US" dirty="0" smtClean="0">
                <a:solidFill>
                  <a:schemeClr val="accent5">
                    <a:lumMod val="75000"/>
                  </a:schemeClr>
                </a:solidFill>
                <a:latin typeface="Arial"/>
              </a:rPr>
              <a:t>FP</a:t>
            </a:r>
            <a:endParaRPr lang="en-US" dirty="0">
              <a:solidFill>
                <a:schemeClr val="accent5">
                  <a:lumMod val="75000"/>
                </a:schemeClr>
              </a:solidFill>
              <a:latin typeface="Arial"/>
            </a:endParaRPr>
          </a:p>
        </p:txBody>
      </p:sp>
      <p:pic>
        <p:nvPicPr>
          <p:cNvPr id="31"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128298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2"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152847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3"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233261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4"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2601402"/>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5"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449955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6"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475669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7"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609396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8"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1751294"/>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9"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2002382"/>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0"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362319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1"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388593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2"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413702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3"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4388111"/>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4"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17739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5"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285854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6"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3115678"/>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7" name="Picture 46"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349514"/>
            <a:ext cx="277963" cy="273057"/>
          </a:xfrm>
          <a:prstGeom prst="rect">
            <a:avLst/>
          </a:prstGeom>
        </p:spPr>
      </p:pic>
      <p:pic>
        <p:nvPicPr>
          <p:cNvPr id="48" name="Picture 4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627731"/>
            <a:ext cx="277963" cy="273057"/>
          </a:xfrm>
          <a:prstGeom prst="rect">
            <a:avLst/>
          </a:prstGeom>
        </p:spPr>
      </p:pic>
      <p:pic>
        <p:nvPicPr>
          <p:cNvPr id="49" name="Picture 48"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917597"/>
            <a:ext cx="277963" cy="273057"/>
          </a:xfrm>
          <a:prstGeom prst="rect">
            <a:avLst/>
          </a:prstGeom>
        </p:spPr>
      </p:pic>
      <p:pic>
        <p:nvPicPr>
          <p:cNvPr id="50" name="Picture 49"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013832"/>
            <a:ext cx="277963" cy="273057"/>
          </a:xfrm>
          <a:prstGeom prst="rect">
            <a:avLst/>
          </a:prstGeom>
        </p:spPr>
      </p:pic>
      <p:pic>
        <p:nvPicPr>
          <p:cNvPr id="51"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531534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2"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4945" y="421911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3" name="Picture 52"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549186"/>
            <a:ext cx="277963" cy="273057"/>
          </a:xfrm>
          <a:prstGeom prst="rect">
            <a:avLst/>
          </a:prstGeom>
        </p:spPr>
      </p:pic>
      <p:pic>
        <p:nvPicPr>
          <p:cNvPr id="54" name="Picture 53"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815751"/>
            <a:ext cx="277963" cy="273057"/>
          </a:xfrm>
          <a:prstGeom prst="rect">
            <a:avLst/>
          </a:prstGeom>
        </p:spPr>
      </p:pic>
      <p:pic>
        <p:nvPicPr>
          <p:cNvPr id="55" name="Picture 18"/>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64945" y="6339454"/>
            <a:ext cx="241709" cy="217025"/>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6" name="Picture 55"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6584944"/>
            <a:ext cx="277963" cy="273057"/>
          </a:xfrm>
          <a:prstGeom prst="rect">
            <a:avLst/>
          </a:prstGeom>
        </p:spPr>
      </p:pic>
      <p:pic>
        <p:nvPicPr>
          <p:cNvPr id="57"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150020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8" name="Picture 5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2253471"/>
            <a:ext cx="277963" cy="273057"/>
          </a:xfrm>
          <a:prstGeom prst="rect">
            <a:avLst/>
          </a:prstGeom>
        </p:spPr>
      </p:pic>
      <p:pic>
        <p:nvPicPr>
          <p:cNvPr id="59"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256058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0"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0239" y="281167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1"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400239" y="308606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2"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33604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3"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0239" y="465085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4" name="Picture 63"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4901939"/>
            <a:ext cx="277963" cy="273057"/>
          </a:xfrm>
          <a:prstGeom prst="rect">
            <a:avLst/>
          </a:prstGeom>
        </p:spPr>
      </p:pic>
      <p:pic>
        <p:nvPicPr>
          <p:cNvPr id="65" name="Picture 64"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5185756"/>
            <a:ext cx="277963" cy="273057"/>
          </a:xfrm>
          <a:prstGeom prst="rect">
            <a:avLst/>
          </a:prstGeom>
        </p:spPr>
      </p:pic>
      <p:pic>
        <p:nvPicPr>
          <p:cNvPr id="66" name="Picture 65"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5469572"/>
            <a:ext cx="277963" cy="273057"/>
          </a:xfrm>
          <a:prstGeom prst="rect">
            <a:avLst/>
          </a:prstGeom>
        </p:spPr>
      </p:pic>
      <p:pic>
        <p:nvPicPr>
          <p:cNvPr id="67"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5741744"/>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8"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17739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9"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285854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0"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3115678"/>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1"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531534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2"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87852" y="281167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4" name="TextBox 3"/>
          <p:cNvSpPr txBox="1"/>
          <p:nvPr/>
        </p:nvSpPr>
        <p:spPr>
          <a:xfrm>
            <a:off x="4688581" y="6384683"/>
            <a:ext cx="4303469" cy="369332"/>
          </a:xfrm>
          <a:prstGeom prst="rect">
            <a:avLst/>
          </a:prstGeom>
          <a:noFill/>
        </p:spPr>
        <p:txBody>
          <a:bodyPr wrap="none" lIns="91429" tIns="45715" rIns="91429" bIns="45715" rtlCol="0">
            <a:spAutoFit/>
          </a:bodyPr>
          <a:lstStyle/>
          <a:p>
            <a:r>
              <a:rPr lang="en-US" dirty="0" smtClean="0"/>
              <a:t>39 instrument concepts studied + 8 add-ons</a:t>
            </a:r>
            <a:endParaRPr lang="en-US" dirty="0"/>
          </a:p>
        </p:txBody>
      </p:sp>
    </p:spTree>
    <p:extLst>
      <p:ext uri="{BB962C8B-B14F-4D97-AF65-F5344CB8AC3E}">
        <p14:creationId xmlns:p14="http://schemas.microsoft.com/office/powerpoint/2010/main" val="970186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258" y="1269947"/>
            <a:ext cx="3815996" cy="745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sp>
        <p:nvSpPr>
          <p:cNvPr id="2" name="Title 1"/>
          <p:cNvSpPr>
            <a:spLocks noGrp="1"/>
          </p:cNvSpPr>
          <p:nvPr>
            <p:ph type="title"/>
          </p:nvPr>
        </p:nvSpPr>
        <p:spPr/>
        <p:txBody>
          <a:bodyPr/>
          <a:lstStyle/>
          <a:p>
            <a:r>
              <a:rPr lang="en-US" dirty="0" smtClean="0"/>
              <a:t>Instrument Selection 2010-14</a:t>
            </a:r>
            <a:endParaRPr lang="en-US" dirty="0"/>
          </a:p>
        </p:txBody>
      </p:sp>
      <p:graphicFrame>
        <p:nvGraphicFramePr>
          <p:cNvPr id="5" name="Table 4"/>
          <p:cNvGraphicFramePr>
            <a:graphicFrameLocks noGrp="1"/>
          </p:cNvGraphicFramePr>
          <p:nvPr>
            <p:extLst/>
          </p:nvPr>
        </p:nvGraphicFramePr>
        <p:xfrm>
          <a:off x="611674" y="1270869"/>
          <a:ext cx="3792827" cy="5567012"/>
        </p:xfrm>
        <a:graphic>
          <a:graphicData uri="http://schemas.openxmlformats.org/drawingml/2006/table">
            <a:tbl>
              <a:tblPr firstRow="1" bandRow="1">
                <a:tableStyleId>{2D5ABB26-0587-4C30-8999-92F81FD0307C}</a:tableStyleId>
              </a:tblPr>
              <a:tblGrid>
                <a:gridCol w="3792827"/>
              </a:tblGrid>
              <a:tr h="262362">
                <a:tc>
                  <a:txBody>
                    <a:bodyPr/>
                    <a:lstStyle/>
                    <a:p>
                      <a:r>
                        <a:rPr lang="en-US" sz="1200" b="0" dirty="0" smtClean="0"/>
                        <a:t>Conventional SANS</a:t>
                      </a:r>
                      <a:endParaRPr lang="en-US" sz="1200" b="0" baseline="0" dirty="0" smtClean="0"/>
                    </a:p>
                  </a:txBody>
                  <a:tcPr marL="64293" marR="64293" marT="32147" marB="32147">
                    <a:solidFill>
                      <a:srgbClr val="8EB9DC">
                        <a:alpha val="50000"/>
                      </a:srgbClr>
                    </a:solidFill>
                  </a:tcPr>
                </a:tc>
              </a:tr>
              <a:tr h="262362">
                <a:tc>
                  <a:txBody>
                    <a:bodyPr/>
                    <a:lstStyle/>
                    <a:p>
                      <a:r>
                        <a:rPr lang="en-US" sz="1200" b="0" dirty="0" smtClean="0"/>
                        <a:t>Small-Sample SANS</a:t>
                      </a:r>
                      <a:endParaRPr lang="en-US" sz="1200" b="0" baseline="0" dirty="0" smtClean="0"/>
                    </a:p>
                  </a:txBody>
                  <a:tcPr marL="64293" marR="64293" marT="32147" marB="32147">
                    <a:solidFill>
                      <a:srgbClr val="8EB9DC">
                        <a:alpha val="50000"/>
                      </a:srgbClr>
                    </a:solidFill>
                  </a:tcPr>
                </a:tc>
              </a:tr>
              <a:tr h="262362">
                <a:tc>
                  <a:txBody>
                    <a:bodyPr/>
                    <a:lstStyle/>
                    <a:p>
                      <a:r>
                        <a:rPr lang="en-US" sz="1200" b="0" dirty="0" smtClean="0"/>
                        <a:t>Compact SANS</a:t>
                      </a:r>
                    </a:p>
                  </a:txBody>
                  <a:tcPr marL="64293" marR="64293" marT="32147" marB="32147">
                    <a:solidFill>
                      <a:srgbClr val="8EB9DC">
                        <a:alpha val="50000"/>
                      </a:srgbClr>
                    </a:solidFill>
                  </a:tcPr>
                </a:tc>
              </a:tr>
              <a:tr h="262362">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b="0" dirty="0" smtClean="0"/>
                        <a:t>Broadband SANS</a:t>
                      </a:r>
                    </a:p>
                  </a:txBody>
                  <a:tcPr marL="64293" marR="64293" marT="32147" marB="32147">
                    <a:solidFill>
                      <a:srgbClr val="8EB9DC">
                        <a:alpha val="50000"/>
                      </a:srgbClr>
                    </a:solidFill>
                  </a:tcPr>
                </a:tc>
              </a:tr>
              <a:tr h="262362">
                <a:tc>
                  <a:txBody>
                    <a:bodyPr/>
                    <a:lstStyle/>
                    <a:p>
                      <a:r>
                        <a:rPr lang="en-US" sz="1200" b="0" dirty="0" smtClean="0"/>
                        <a:t>Liquids </a:t>
                      </a:r>
                      <a:r>
                        <a:rPr lang="en-US" sz="1200" b="0" baseline="0" dirty="0" smtClean="0"/>
                        <a:t>Reflectometer</a:t>
                      </a:r>
                      <a:endParaRPr lang="en-US" sz="1200" b="0" dirty="0"/>
                    </a:p>
                  </a:txBody>
                  <a:tcPr marL="64293" marR="64293" marT="32147" marB="32147">
                    <a:solidFill>
                      <a:srgbClr val="8EB9DC">
                        <a:alpha val="50000"/>
                      </a:srgbClr>
                    </a:solidFill>
                  </a:tcPr>
                </a:tc>
              </a:tr>
              <a:tr h="262362">
                <a:tc>
                  <a:txBody>
                    <a:bodyPr/>
                    <a:lstStyle/>
                    <a:p>
                      <a:r>
                        <a:rPr lang="en-US" sz="1200" b="0" baseline="0" dirty="0" smtClean="0"/>
                        <a:t>Magnetism Reflectometer</a:t>
                      </a:r>
                    </a:p>
                  </a:txBody>
                  <a:tcPr marL="64293" marR="64293" marT="32147" marB="32147">
                    <a:solidFill>
                      <a:srgbClr val="8EB9DC">
                        <a:alpha val="50000"/>
                      </a:srgbClr>
                    </a:solidFill>
                  </a:tcPr>
                </a:tc>
              </a:tr>
              <a:tr h="262362">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b="0" dirty="0" smtClean="0"/>
                        <a:t>Vertical Focusing Reflectometer</a:t>
                      </a:r>
                    </a:p>
                  </a:txBody>
                  <a:tcPr marL="64293" marR="64293" marT="32147" marB="32147">
                    <a:solidFill>
                      <a:srgbClr val="8EB9DC">
                        <a:alpha val="50000"/>
                      </a:srgbClr>
                    </a:solidFill>
                  </a:tcPr>
                </a:tc>
              </a:tr>
              <a:tr h="262362">
                <a:tc>
                  <a:txBody>
                    <a:bodyPr/>
                    <a:lstStyle/>
                    <a:p>
                      <a:r>
                        <a:rPr lang="en-US" sz="1200" b="0" dirty="0" smtClean="0"/>
                        <a:t>Horizontal Focusing Reflectometer</a:t>
                      </a:r>
                    </a:p>
                  </a:txBody>
                  <a:tcPr marL="64293" marR="64293" marT="32147" marB="32147">
                    <a:solidFill>
                      <a:srgbClr val="8EB9DC">
                        <a:alpha val="50000"/>
                      </a:srgbClr>
                    </a:solidFill>
                  </a:tcPr>
                </a:tc>
              </a:tr>
              <a:tr h="262362">
                <a:tc>
                  <a:txBody>
                    <a:bodyPr/>
                    <a:lstStyle/>
                    <a:p>
                      <a:r>
                        <a:rPr lang="en-US" sz="1200" b="0" dirty="0" smtClean="0"/>
                        <a:t>Fast Kinetics Liquids Reflectometer</a:t>
                      </a:r>
                    </a:p>
                  </a:txBody>
                  <a:tcPr marL="64293" marR="64293" marT="32147" marB="32147">
                    <a:solidFill>
                      <a:srgbClr val="8EB9DC">
                        <a:alpha val="50000"/>
                      </a:srgbClr>
                    </a:solidFill>
                  </a:tcPr>
                </a:tc>
              </a:tr>
              <a:tr h="279857">
                <a:tc>
                  <a:txBody>
                    <a:bodyPr/>
                    <a:lstStyle/>
                    <a:p>
                      <a:r>
                        <a:rPr lang="en-US" sz="1200" b="0" dirty="0" smtClean="0"/>
                        <a:t>Macromolecular</a:t>
                      </a:r>
                      <a:r>
                        <a:rPr lang="en-US" sz="1200" b="0" baseline="0" dirty="0" smtClean="0"/>
                        <a:t>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Cold Magnetism Single-Crystal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Thermal</a:t>
                      </a:r>
                      <a:r>
                        <a:rPr lang="en-US" sz="1200" b="0" baseline="0" dirty="0" smtClean="0"/>
                        <a:t> Magnetism Single-Crystal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Bispectral Powder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Extreme</a:t>
                      </a:r>
                      <a:r>
                        <a:rPr lang="en-US" sz="1200" b="0" baseline="0" dirty="0" smtClean="0"/>
                        <a:t> Environments Beamline</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High-Pressure Diffractometer</a:t>
                      </a:r>
                      <a:endParaRPr lang="en-US" sz="1200" b="0" dirty="0"/>
                    </a:p>
                  </a:txBody>
                  <a:tcPr marL="64293" marR="64293" marT="32147" marB="32147">
                    <a:solidFill>
                      <a:schemeClr val="accent2">
                        <a:lumMod val="40000"/>
                        <a:lumOff val="60000"/>
                        <a:alpha val="49000"/>
                      </a:schemeClr>
                    </a:solidFill>
                  </a:tcPr>
                </a:tc>
              </a:tr>
              <a:tr h="279857">
                <a:tc>
                  <a:txBody>
                    <a:bodyPr/>
                    <a:lstStyle/>
                    <a:p>
                      <a:r>
                        <a:rPr lang="en-US" sz="1200" b="0" dirty="0" smtClean="0"/>
                        <a:t>Hybrid</a:t>
                      </a:r>
                      <a:r>
                        <a:rPr lang="en-US" sz="1200" b="0" baseline="0" dirty="0" smtClean="0"/>
                        <a:t> </a:t>
                      </a:r>
                      <a:r>
                        <a:rPr lang="en-US" sz="1200" b="0" baseline="0" dirty="0" err="1" smtClean="0"/>
                        <a:t>Multiscale</a:t>
                      </a:r>
                      <a:r>
                        <a:rPr lang="en-US" sz="1200" b="0" baseline="0" dirty="0" smtClean="0"/>
                        <a:t>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Thermal Powder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Pulsed</a:t>
                      </a:r>
                      <a:r>
                        <a:rPr lang="en-US" sz="1200" b="0" baseline="0" dirty="0" smtClean="0"/>
                        <a:t> Monochromatic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Multiplexing</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In-Situ</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r h="249351">
                <a:tc>
                  <a:txBody>
                    <a:bodyPr/>
                    <a:lstStyle/>
                    <a:p>
                      <a:r>
                        <a:rPr lang="en-US" sz="1200" b="0" dirty="0" smtClean="0"/>
                        <a:t>High Flexibility</a:t>
                      </a:r>
                      <a:r>
                        <a:rPr lang="en-US" sz="1200" b="0" baseline="0" dirty="0" smtClean="0"/>
                        <a:t> Engineering Diffractometer</a:t>
                      </a:r>
                      <a:endParaRPr lang="en-US" sz="1200" b="0" dirty="0"/>
                    </a:p>
                  </a:txBody>
                  <a:tcPr marL="64293" marR="64293" marT="32147" marB="32147">
                    <a:solidFill>
                      <a:schemeClr val="accent2">
                        <a:lumMod val="40000"/>
                        <a:lumOff val="60000"/>
                        <a:alpha val="49000"/>
                      </a:schemeClr>
                    </a:solidFill>
                  </a:tcPr>
                </a:tc>
              </a:tr>
            </a:tbl>
          </a:graphicData>
        </a:graphic>
      </p:graphicFrame>
      <p:graphicFrame>
        <p:nvGraphicFramePr>
          <p:cNvPr id="6" name="Table 5"/>
          <p:cNvGraphicFramePr>
            <a:graphicFrameLocks noGrp="1"/>
          </p:cNvGraphicFramePr>
          <p:nvPr>
            <p:extLst/>
          </p:nvPr>
        </p:nvGraphicFramePr>
        <p:xfrm>
          <a:off x="5209738" y="1485091"/>
          <a:ext cx="3587610" cy="4764183"/>
        </p:xfrm>
        <a:graphic>
          <a:graphicData uri="http://schemas.openxmlformats.org/drawingml/2006/table">
            <a:tbl>
              <a:tblPr firstRow="1" bandRow="1">
                <a:tableStyleId>{2D5ABB26-0587-4C30-8999-92F81FD0307C}</a:tableStyleId>
              </a:tblPr>
              <a:tblGrid>
                <a:gridCol w="3587610"/>
              </a:tblGrid>
              <a:tr h="267742">
                <a:tc>
                  <a:txBody>
                    <a:bodyPr/>
                    <a:lstStyle/>
                    <a:p>
                      <a:r>
                        <a:rPr lang="en-US" sz="1200" b="0" dirty="0" smtClean="0"/>
                        <a:t>Cold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Bispectral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Thermal Chopper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Broadband Chopper Spectrometer</a:t>
                      </a:r>
                      <a:endParaRPr lang="en-US" sz="1200" b="0" dirty="0"/>
                    </a:p>
                  </a:txBody>
                  <a:tcPr marL="64293" marR="64293" marT="32147" marB="32147">
                    <a:solidFill>
                      <a:srgbClr val="CCFFCC">
                        <a:alpha val="50000"/>
                      </a:srgbClr>
                    </a:solidFill>
                  </a:tcPr>
                </a:tc>
              </a:tr>
              <a:tr h="249351">
                <a:tc>
                  <a:txBody>
                    <a:bodyPr/>
                    <a:lstStyle/>
                    <a:p>
                      <a:r>
                        <a:rPr lang="en-US" sz="1200" b="0" dirty="0" smtClean="0"/>
                        <a:t>Crystal Monochromator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Crystal-</a:t>
                      </a:r>
                      <a:r>
                        <a:rPr lang="en-US" sz="1200" b="0" dirty="0" err="1" smtClean="0"/>
                        <a:t>Analyser</a:t>
                      </a:r>
                      <a:r>
                        <a:rPr lang="en-US" sz="1200" b="0" dirty="0" smtClean="0"/>
                        <a:t>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Backscattering</a:t>
                      </a:r>
                      <a:r>
                        <a:rPr lang="en-US" sz="1200" b="0" baseline="0" dirty="0" smtClean="0"/>
                        <a:t>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Vibrational Spectrometer</a:t>
                      </a:r>
                      <a:endParaRPr lang="en-US" sz="1200" b="0" dirty="0"/>
                    </a:p>
                  </a:txBody>
                  <a:tcPr marL="64293" marR="64293" marT="32147" marB="32147">
                    <a:solidFill>
                      <a:srgbClr val="CCFFCC">
                        <a:alpha val="50000"/>
                      </a:srgbClr>
                    </a:solidFill>
                  </a:tcPr>
                </a:tc>
              </a:tr>
              <a:tr h="267742">
                <a:tc>
                  <a:txBody>
                    <a:bodyPr/>
                    <a:lstStyle/>
                    <a:p>
                      <a:r>
                        <a:rPr lang="en-US" sz="1200" b="0" dirty="0" smtClean="0"/>
                        <a:t>High-Resolution</a:t>
                      </a:r>
                      <a:r>
                        <a:rPr lang="en-US" sz="1200" b="0" baseline="0" dirty="0" smtClean="0"/>
                        <a:t> Spin-Echo</a:t>
                      </a:r>
                      <a:endParaRPr lang="en-US" sz="1200" b="0" dirty="0"/>
                    </a:p>
                  </a:txBody>
                  <a:tcPr marL="64293" marR="64293" marT="32147" marB="32147">
                    <a:solidFill>
                      <a:srgbClr val="CCFFCC">
                        <a:alpha val="50000"/>
                      </a:srgbClr>
                    </a:solidFill>
                  </a:tcPr>
                </a:tc>
              </a:tr>
              <a:tr h="249351">
                <a:tc>
                  <a:txBody>
                    <a:bodyPr/>
                    <a:lstStyle/>
                    <a:p>
                      <a:r>
                        <a:rPr lang="en-US" sz="1200" b="0" dirty="0" smtClean="0"/>
                        <a:t>Wide-Angle Spin-Echo</a:t>
                      </a:r>
                      <a:endParaRPr lang="en-US" sz="1200" b="0" dirty="0"/>
                    </a:p>
                  </a:txBody>
                  <a:tcPr marL="64293" marR="64293" marT="32147" marB="32147">
                    <a:solidFill>
                      <a:srgbClr val="CCFFCC">
                        <a:alpha val="50000"/>
                      </a:srgbClr>
                    </a:solidFill>
                  </a:tcPr>
                </a:tc>
              </a:tr>
              <a:tr h="249351">
                <a:tc>
                  <a:txBody>
                    <a:bodyPr/>
                    <a:lstStyle/>
                    <a:p>
                      <a:r>
                        <a:rPr lang="en-US" sz="1200" b="0" dirty="0" smtClean="0"/>
                        <a:t>Longitudinal Resonance Spin-Echo</a:t>
                      </a:r>
                      <a:endParaRPr lang="en-US" sz="1200" b="0" dirty="0"/>
                    </a:p>
                  </a:txBody>
                  <a:tcPr marL="64293" marR="64293" marT="32147" marB="32147">
                    <a:solidFill>
                      <a:srgbClr val="CCFFCC">
                        <a:alpha val="50000"/>
                      </a:srgbClr>
                    </a:solidFill>
                  </a:tcPr>
                </a:tc>
              </a:tr>
              <a:tr h="267742">
                <a:tc>
                  <a:txBody>
                    <a:bodyPr/>
                    <a:lstStyle/>
                    <a:p>
                      <a:r>
                        <a:rPr lang="en-US" sz="1200" b="0" dirty="0" smtClean="0"/>
                        <a:t>Fast</a:t>
                      </a:r>
                      <a:r>
                        <a:rPr lang="en-US" sz="1200" b="0" baseline="0" dirty="0" smtClean="0"/>
                        <a:t> Kinetics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High-Resolution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Multi-Purpose Imaging</a:t>
                      </a:r>
                      <a:endParaRPr lang="en-US" sz="1200" b="0" dirty="0"/>
                    </a:p>
                  </a:txBody>
                  <a:tcPr marL="64293" marR="64293" marT="32147" marB="32147">
                    <a:solidFill>
                      <a:schemeClr val="bg1">
                        <a:lumMod val="85000"/>
                      </a:schemeClr>
                    </a:solidFill>
                  </a:tcPr>
                </a:tc>
              </a:tr>
              <a:tr h="267742">
                <a:tc>
                  <a:txBody>
                    <a:bodyPr/>
                    <a:lstStyle/>
                    <a:p>
                      <a:r>
                        <a:rPr lang="en-US" sz="1200" b="0" dirty="0" smtClean="0"/>
                        <a:t>Fundamental Physics Beamline</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Ultra-Cold Neutron Facility</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Chip Irradiation Facility</a:t>
                      </a:r>
                      <a:endParaRPr lang="en-US" sz="1200" b="0" dirty="0"/>
                    </a:p>
                  </a:txBody>
                  <a:tcPr marL="64293" marR="64293" marT="32147" marB="32147">
                    <a:solidFill>
                      <a:schemeClr val="accent5">
                        <a:lumMod val="20000"/>
                        <a:lumOff val="80000"/>
                      </a:schemeClr>
                    </a:solidFill>
                  </a:tcPr>
                </a:tc>
              </a:tr>
              <a:tr h="267742">
                <a:tc>
                  <a:txBody>
                    <a:bodyPr/>
                    <a:lstStyle/>
                    <a:p>
                      <a:r>
                        <a:rPr lang="en-US" sz="1200" b="0" dirty="0" smtClean="0"/>
                        <a:t>Neutron-</a:t>
                      </a:r>
                      <a:r>
                        <a:rPr lang="en-US" sz="1200" b="0" dirty="0" err="1" smtClean="0"/>
                        <a:t>AntiNeutron</a:t>
                      </a:r>
                      <a:r>
                        <a:rPr lang="en-US" sz="1200" b="0" dirty="0" smtClean="0"/>
                        <a:t> Oscillations</a:t>
                      </a:r>
                      <a:endParaRPr lang="en-US" sz="1200" b="0" dirty="0"/>
                    </a:p>
                  </a:txBody>
                  <a:tcPr marL="64293" marR="64293" marT="32147" marB="32147">
                    <a:solidFill>
                      <a:schemeClr val="accent5">
                        <a:lumMod val="20000"/>
                        <a:lumOff val="80000"/>
                      </a:schemeClr>
                    </a:solidFill>
                  </a:tcPr>
                </a:tc>
              </a:tr>
            </a:tbl>
          </a:graphicData>
        </a:graphic>
      </p:graphicFrame>
      <p:sp>
        <p:nvSpPr>
          <p:cNvPr id="87" name="TextBox 86"/>
          <p:cNvSpPr txBox="1"/>
          <p:nvPr/>
        </p:nvSpPr>
        <p:spPr>
          <a:xfrm rot="16200000">
            <a:off x="-979917" y="2493143"/>
            <a:ext cx="2533823" cy="363542"/>
          </a:xfrm>
          <a:prstGeom prst="rect">
            <a:avLst/>
          </a:prstGeom>
          <a:noFill/>
        </p:spPr>
        <p:txBody>
          <a:bodyPr wrap="none" lIns="85689" tIns="42845" rIns="85689" bIns="42845" rtlCol="0">
            <a:spAutoFit/>
          </a:bodyPr>
          <a:lstStyle/>
          <a:p>
            <a:pPr defTabSz="457024"/>
            <a:r>
              <a:rPr lang="en-US" dirty="0">
                <a:solidFill>
                  <a:srgbClr val="496DAC"/>
                </a:solidFill>
                <a:latin typeface="Arial"/>
              </a:rPr>
              <a:t>Large-Scale Structures</a:t>
            </a:r>
          </a:p>
        </p:txBody>
      </p:sp>
      <p:sp>
        <p:nvSpPr>
          <p:cNvPr id="88" name="TextBox 87"/>
          <p:cNvSpPr txBox="1"/>
          <p:nvPr/>
        </p:nvSpPr>
        <p:spPr>
          <a:xfrm rot="16200000">
            <a:off x="-272103" y="5099763"/>
            <a:ext cx="1197258" cy="360559"/>
          </a:xfrm>
          <a:prstGeom prst="rect">
            <a:avLst/>
          </a:prstGeom>
          <a:noFill/>
        </p:spPr>
        <p:txBody>
          <a:bodyPr wrap="none" lIns="85689" tIns="42845" rIns="85689" bIns="42845" rtlCol="0">
            <a:spAutoFit/>
          </a:bodyPr>
          <a:lstStyle/>
          <a:p>
            <a:pPr defTabSz="457024"/>
            <a:r>
              <a:rPr lang="en-US" dirty="0">
                <a:solidFill>
                  <a:srgbClr val="660066"/>
                </a:solidFill>
                <a:latin typeface="Arial"/>
              </a:rPr>
              <a:t>Diffraction</a:t>
            </a:r>
          </a:p>
        </p:txBody>
      </p:sp>
      <p:sp>
        <p:nvSpPr>
          <p:cNvPr id="89" name="TextBox 88"/>
          <p:cNvSpPr txBox="1"/>
          <p:nvPr/>
        </p:nvSpPr>
        <p:spPr>
          <a:xfrm rot="16200000">
            <a:off x="4217352" y="2637154"/>
            <a:ext cx="1557076" cy="360559"/>
          </a:xfrm>
          <a:prstGeom prst="rect">
            <a:avLst/>
          </a:prstGeom>
          <a:noFill/>
        </p:spPr>
        <p:txBody>
          <a:bodyPr wrap="none" lIns="85689" tIns="42845" rIns="85689" bIns="42845" rtlCol="0">
            <a:spAutoFit/>
          </a:bodyPr>
          <a:lstStyle/>
          <a:p>
            <a:pPr defTabSz="457024"/>
            <a:r>
              <a:rPr lang="en-US" dirty="0">
                <a:solidFill>
                  <a:srgbClr val="008000"/>
                </a:solidFill>
                <a:latin typeface="Arial"/>
              </a:rPr>
              <a:t>Spectroscopy</a:t>
            </a:r>
          </a:p>
        </p:txBody>
      </p:sp>
      <p:pic>
        <p:nvPicPr>
          <p:cNvPr id="8" name="Picture 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2019444"/>
            <a:ext cx="277963" cy="273057"/>
          </a:xfrm>
          <a:prstGeom prst="rect">
            <a:avLst/>
          </a:prstGeom>
        </p:spPr>
      </p:pic>
      <p:sp>
        <p:nvSpPr>
          <p:cNvPr id="29" name="TextBox 28"/>
          <p:cNvSpPr txBox="1"/>
          <p:nvPr/>
        </p:nvSpPr>
        <p:spPr>
          <a:xfrm rot="16200000">
            <a:off x="4498749" y="4570650"/>
            <a:ext cx="994285" cy="363536"/>
          </a:xfrm>
          <a:prstGeom prst="rect">
            <a:avLst/>
          </a:prstGeom>
          <a:noFill/>
        </p:spPr>
        <p:txBody>
          <a:bodyPr wrap="none" lIns="85689" tIns="42845" rIns="85689" bIns="42845" rtlCol="0">
            <a:spAutoFit/>
          </a:bodyPr>
          <a:lstStyle/>
          <a:p>
            <a:pPr defTabSz="457024"/>
            <a:r>
              <a:rPr lang="en-US" dirty="0" smtClean="0">
                <a:solidFill>
                  <a:schemeClr val="bg1">
                    <a:lumMod val="50000"/>
                  </a:schemeClr>
                </a:solidFill>
                <a:latin typeface="Arial"/>
              </a:rPr>
              <a:t>Imaging</a:t>
            </a:r>
            <a:endParaRPr lang="en-US" dirty="0">
              <a:solidFill>
                <a:schemeClr val="bg1">
                  <a:lumMod val="50000"/>
                </a:schemeClr>
              </a:solidFill>
              <a:latin typeface="Arial"/>
            </a:endParaRPr>
          </a:p>
        </p:txBody>
      </p:sp>
      <p:sp>
        <p:nvSpPr>
          <p:cNvPr id="30" name="TextBox 29"/>
          <p:cNvSpPr txBox="1"/>
          <p:nvPr/>
        </p:nvSpPr>
        <p:spPr>
          <a:xfrm rot="16200000">
            <a:off x="4763957" y="5596866"/>
            <a:ext cx="463867" cy="363536"/>
          </a:xfrm>
          <a:prstGeom prst="rect">
            <a:avLst/>
          </a:prstGeom>
          <a:noFill/>
        </p:spPr>
        <p:txBody>
          <a:bodyPr wrap="none" lIns="85689" tIns="42845" rIns="85689" bIns="42845" rtlCol="0">
            <a:spAutoFit/>
          </a:bodyPr>
          <a:lstStyle/>
          <a:p>
            <a:pPr defTabSz="457024"/>
            <a:r>
              <a:rPr lang="en-US" dirty="0" smtClean="0">
                <a:solidFill>
                  <a:schemeClr val="accent5">
                    <a:lumMod val="75000"/>
                  </a:schemeClr>
                </a:solidFill>
                <a:latin typeface="Arial"/>
              </a:rPr>
              <a:t>FP</a:t>
            </a:r>
            <a:endParaRPr lang="en-US" dirty="0">
              <a:solidFill>
                <a:schemeClr val="accent5">
                  <a:lumMod val="75000"/>
                </a:schemeClr>
              </a:solidFill>
              <a:latin typeface="Arial"/>
            </a:endParaRPr>
          </a:p>
        </p:txBody>
      </p:sp>
      <p:pic>
        <p:nvPicPr>
          <p:cNvPr id="31"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128298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2"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152847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3"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233261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4"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2601402"/>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5"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449955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6"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475669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7"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945" y="609396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8"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1751294"/>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39"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2002382"/>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0"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362319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1"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388593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2"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4137023"/>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3"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4388111"/>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4"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17739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5"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285854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6"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3115678"/>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47" name="Picture 46"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349514"/>
            <a:ext cx="277963" cy="273057"/>
          </a:xfrm>
          <a:prstGeom prst="rect">
            <a:avLst/>
          </a:prstGeom>
        </p:spPr>
      </p:pic>
      <p:pic>
        <p:nvPicPr>
          <p:cNvPr id="48" name="Picture 4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627731"/>
            <a:ext cx="277963" cy="273057"/>
          </a:xfrm>
          <a:prstGeom prst="rect">
            <a:avLst/>
          </a:prstGeom>
        </p:spPr>
      </p:pic>
      <p:pic>
        <p:nvPicPr>
          <p:cNvPr id="49" name="Picture 48"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3917597"/>
            <a:ext cx="277963" cy="273057"/>
          </a:xfrm>
          <a:prstGeom prst="rect">
            <a:avLst/>
          </a:prstGeom>
        </p:spPr>
      </p:pic>
      <p:pic>
        <p:nvPicPr>
          <p:cNvPr id="50" name="Picture 49"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013832"/>
            <a:ext cx="277963" cy="273057"/>
          </a:xfrm>
          <a:prstGeom prst="rect">
            <a:avLst/>
          </a:prstGeom>
        </p:spPr>
      </p:pic>
      <p:pic>
        <p:nvPicPr>
          <p:cNvPr id="51"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945" y="531534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2"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4945" y="4219115"/>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3" name="Picture 52"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549186"/>
            <a:ext cx="277963" cy="273057"/>
          </a:xfrm>
          <a:prstGeom prst="rect">
            <a:avLst/>
          </a:prstGeom>
        </p:spPr>
      </p:pic>
      <p:pic>
        <p:nvPicPr>
          <p:cNvPr id="54" name="Picture 53"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5815751"/>
            <a:ext cx="277963" cy="273057"/>
          </a:xfrm>
          <a:prstGeom prst="rect">
            <a:avLst/>
          </a:prstGeom>
        </p:spPr>
      </p:pic>
      <p:pic>
        <p:nvPicPr>
          <p:cNvPr id="55" name="Picture 18"/>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64945" y="6339454"/>
            <a:ext cx="241709" cy="217025"/>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6" name="Picture 55"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4046818" y="6584944"/>
            <a:ext cx="277963" cy="273057"/>
          </a:xfrm>
          <a:prstGeom prst="rect">
            <a:avLst/>
          </a:prstGeom>
        </p:spPr>
      </p:pic>
      <p:pic>
        <p:nvPicPr>
          <p:cNvPr id="57" name="Picture 1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0239" y="1500206"/>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58" name="Picture 57"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2253471"/>
            <a:ext cx="277963" cy="273057"/>
          </a:xfrm>
          <a:prstGeom prst="rect">
            <a:avLst/>
          </a:prstGeom>
        </p:spPr>
      </p:pic>
      <p:pic>
        <p:nvPicPr>
          <p:cNvPr id="59"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256058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0"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0239" y="281167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1"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400239" y="308606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2"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33604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3" name="Picture 1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00239" y="465085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4" name="Picture 63"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4901939"/>
            <a:ext cx="277963" cy="273057"/>
          </a:xfrm>
          <a:prstGeom prst="rect">
            <a:avLst/>
          </a:prstGeom>
        </p:spPr>
      </p:pic>
      <p:pic>
        <p:nvPicPr>
          <p:cNvPr id="65" name="Picture 64"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5185756"/>
            <a:ext cx="277963" cy="273057"/>
          </a:xfrm>
          <a:prstGeom prst="rect">
            <a:avLst/>
          </a:prstGeom>
        </p:spPr>
      </p:pic>
      <p:pic>
        <p:nvPicPr>
          <p:cNvPr id="66" name="Picture 65" descr="ESS_Logo_Frugal_Blue_cmyk.jpg"/>
          <p:cNvPicPr>
            <a:picLocks noChangeAspect="1"/>
          </p:cNvPicPr>
          <p:nvPr/>
        </p:nvPicPr>
        <p:blipFill rotWithShape="1">
          <a:blip r:embed="rId2">
            <a:extLst>
              <a:ext uri="{28A0092B-C50C-407E-A947-70E740481C1C}">
                <a14:useLocalDpi xmlns:a14="http://schemas.microsoft.com/office/drawing/2010/main" val="0"/>
              </a:ext>
            </a:extLst>
          </a:blip>
          <a:srcRect r="45225"/>
          <a:stretch/>
        </p:blipFill>
        <p:spPr>
          <a:xfrm>
            <a:off x="8382111" y="5469572"/>
            <a:ext cx="277963" cy="273057"/>
          </a:xfrm>
          <a:prstGeom prst="rect">
            <a:avLst/>
          </a:prstGeom>
        </p:spPr>
      </p:pic>
      <p:pic>
        <p:nvPicPr>
          <p:cNvPr id="67" name="Picture 14"/>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00239" y="5741744"/>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8"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177395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69"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2858540"/>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0"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3115678"/>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1"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6052" y="5315349"/>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2" name="Picture 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87852" y="2811677"/>
            <a:ext cx="241709" cy="217026"/>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4" name="TextBox 3"/>
          <p:cNvSpPr txBox="1"/>
          <p:nvPr/>
        </p:nvSpPr>
        <p:spPr>
          <a:xfrm>
            <a:off x="4688581" y="6384683"/>
            <a:ext cx="4303469" cy="369332"/>
          </a:xfrm>
          <a:prstGeom prst="rect">
            <a:avLst/>
          </a:prstGeom>
          <a:noFill/>
        </p:spPr>
        <p:txBody>
          <a:bodyPr wrap="none" lIns="91429" tIns="45715" rIns="91429" bIns="45715" rtlCol="0">
            <a:spAutoFit/>
          </a:bodyPr>
          <a:lstStyle/>
          <a:p>
            <a:r>
              <a:rPr lang="en-US" dirty="0" smtClean="0"/>
              <a:t>39 instrument concepts studied + 8 add-ons</a:t>
            </a:r>
            <a:endParaRPr lang="en-US" dirty="0"/>
          </a:p>
        </p:txBody>
      </p:sp>
      <p:sp>
        <p:nvSpPr>
          <p:cNvPr id="73" name="TextBox 72"/>
          <p:cNvSpPr txBox="1"/>
          <p:nvPr/>
        </p:nvSpPr>
        <p:spPr>
          <a:xfrm>
            <a:off x="2513849" y="1259233"/>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cxnSp>
        <p:nvCxnSpPr>
          <p:cNvPr id="9" name="Straight Connector 8"/>
          <p:cNvCxnSpPr/>
          <p:nvPr/>
        </p:nvCxnSpPr>
        <p:spPr>
          <a:xfrm>
            <a:off x="664172" y="1666076"/>
            <a:ext cx="36719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2274632" y="1796112"/>
            <a:ext cx="140623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2012&amp;13    </a:t>
            </a:r>
            <a:r>
              <a:rPr lang="en-US" sz="1100" dirty="0">
                <a:solidFill>
                  <a:srgbClr val="FFFFFF"/>
                </a:solidFill>
              </a:rPr>
              <a:t>.</a:t>
            </a:r>
          </a:p>
        </p:txBody>
      </p:sp>
      <p:sp>
        <p:nvSpPr>
          <p:cNvPr id="76" name="TextBox 75"/>
          <p:cNvSpPr txBox="1"/>
          <p:nvPr/>
        </p:nvSpPr>
        <p:spPr>
          <a:xfrm>
            <a:off x="2513849" y="2064083"/>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2012    </a:t>
            </a:r>
            <a:r>
              <a:rPr lang="en-US" sz="1100" dirty="0">
                <a:solidFill>
                  <a:srgbClr val="FFFFFF"/>
                </a:solidFill>
              </a:rPr>
              <a:t>.</a:t>
            </a:r>
          </a:p>
        </p:txBody>
      </p:sp>
      <p:sp>
        <p:nvSpPr>
          <p:cNvPr id="77" name="TextBox 76"/>
          <p:cNvSpPr txBox="1"/>
          <p:nvPr/>
        </p:nvSpPr>
        <p:spPr>
          <a:xfrm>
            <a:off x="2513849" y="2321342"/>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78" name="TextBox 77"/>
          <p:cNvSpPr txBox="1"/>
          <p:nvPr/>
        </p:nvSpPr>
        <p:spPr>
          <a:xfrm>
            <a:off x="2268633" y="2578600"/>
            <a:ext cx="140623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2013&amp;14    </a:t>
            </a:r>
            <a:r>
              <a:rPr lang="en-US" sz="1100" dirty="0">
                <a:solidFill>
                  <a:srgbClr val="FFFFFF"/>
                </a:solidFill>
              </a:rPr>
              <a:t>.</a:t>
            </a:r>
          </a:p>
        </p:txBody>
      </p:sp>
      <p:sp>
        <p:nvSpPr>
          <p:cNvPr id="79" name="TextBox 78"/>
          <p:cNvSpPr txBox="1"/>
          <p:nvPr/>
        </p:nvSpPr>
        <p:spPr>
          <a:xfrm>
            <a:off x="2513849" y="2835858"/>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cxnSp>
        <p:nvCxnSpPr>
          <p:cNvPr id="80" name="Straight Connector 79"/>
          <p:cNvCxnSpPr/>
          <p:nvPr/>
        </p:nvCxnSpPr>
        <p:spPr>
          <a:xfrm>
            <a:off x="641790" y="3251535"/>
            <a:ext cx="36719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2513849" y="3347557"/>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82" name="TextBox 81"/>
          <p:cNvSpPr txBox="1"/>
          <p:nvPr/>
        </p:nvSpPr>
        <p:spPr>
          <a:xfrm>
            <a:off x="2513849" y="3614588"/>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2012    </a:t>
            </a:r>
            <a:r>
              <a:rPr lang="en-US" sz="1100" dirty="0">
                <a:solidFill>
                  <a:srgbClr val="FFFFFF"/>
                </a:solidFill>
              </a:rPr>
              <a:t>.</a:t>
            </a:r>
          </a:p>
        </p:txBody>
      </p:sp>
      <p:sp>
        <p:nvSpPr>
          <p:cNvPr id="83" name="TextBox 82"/>
          <p:cNvSpPr txBox="1"/>
          <p:nvPr/>
        </p:nvSpPr>
        <p:spPr>
          <a:xfrm>
            <a:off x="2512290" y="4034958"/>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84" name="Right Brace 83"/>
          <p:cNvSpPr/>
          <p:nvPr/>
        </p:nvSpPr>
        <p:spPr>
          <a:xfrm>
            <a:off x="2143069" y="3934299"/>
            <a:ext cx="304800" cy="504687"/>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lIns="91429" tIns="45715" rIns="91429" bIns="45715"/>
          <a:lstStyle/>
          <a:p>
            <a:endParaRPr lang="en-US"/>
          </a:p>
        </p:txBody>
      </p:sp>
      <p:sp>
        <p:nvSpPr>
          <p:cNvPr id="85" name="TextBox 84"/>
          <p:cNvSpPr txBox="1"/>
          <p:nvPr/>
        </p:nvSpPr>
        <p:spPr>
          <a:xfrm>
            <a:off x="2513849" y="4478630"/>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cxnSp>
        <p:nvCxnSpPr>
          <p:cNvPr id="86" name="Straight Connector 85"/>
          <p:cNvCxnSpPr/>
          <p:nvPr/>
        </p:nvCxnSpPr>
        <p:spPr>
          <a:xfrm>
            <a:off x="666016" y="4895248"/>
            <a:ext cx="36719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512290" y="5037872"/>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91" name="TextBox 90"/>
          <p:cNvSpPr txBox="1"/>
          <p:nvPr/>
        </p:nvSpPr>
        <p:spPr>
          <a:xfrm>
            <a:off x="2513849" y="5306781"/>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chemeClr val="bg1"/>
                </a:solidFill>
              </a:rPr>
              <a:t>.</a:t>
            </a:r>
          </a:p>
        </p:txBody>
      </p:sp>
      <p:cxnSp>
        <p:nvCxnSpPr>
          <p:cNvPr id="92" name="Straight Connector 91"/>
          <p:cNvCxnSpPr/>
          <p:nvPr/>
        </p:nvCxnSpPr>
        <p:spPr>
          <a:xfrm>
            <a:off x="666938" y="5735050"/>
            <a:ext cx="36719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2512290" y="5807769"/>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94" name="Right Brace 93"/>
          <p:cNvSpPr/>
          <p:nvPr/>
        </p:nvSpPr>
        <p:spPr>
          <a:xfrm>
            <a:off x="2143069" y="6102300"/>
            <a:ext cx="304800" cy="68579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lIns="91429" tIns="45715" rIns="91429" bIns="45715"/>
          <a:lstStyle/>
          <a:p>
            <a:endParaRPr lang="en-US"/>
          </a:p>
        </p:txBody>
      </p:sp>
      <p:sp>
        <p:nvSpPr>
          <p:cNvPr id="95" name="TextBox 94"/>
          <p:cNvSpPr txBox="1"/>
          <p:nvPr/>
        </p:nvSpPr>
        <p:spPr>
          <a:xfrm>
            <a:off x="2513849" y="6296167"/>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99" name="Rectangle 98"/>
          <p:cNvSpPr/>
          <p:nvPr/>
        </p:nvSpPr>
        <p:spPr>
          <a:xfrm>
            <a:off x="3351198" y="1144911"/>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0" name="Rectangle 99"/>
          <p:cNvSpPr/>
          <p:nvPr/>
        </p:nvSpPr>
        <p:spPr>
          <a:xfrm>
            <a:off x="3351198" y="1668019"/>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01" name="Rectangle 100"/>
          <p:cNvSpPr/>
          <p:nvPr/>
        </p:nvSpPr>
        <p:spPr>
          <a:xfrm>
            <a:off x="3351198" y="1937170"/>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2" name="Rectangle 101"/>
          <p:cNvSpPr/>
          <p:nvPr/>
        </p:nvSpPr>
        <p:spPr>
          <a:xfrm>
            <a:off x="3351198" y="2180657"/>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03" name="Rectangle 102"/>
          <p:cNvSpPr/>
          <p:nvPr/>
        </p:nvSpPr>
        <p:spPr>
          <a:xfrm>
            <a:off x="3351198" y="2461218"/>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04" name="Rectangle 103"/>
          <p:cNvSpPr/>
          <p:nvPr/>
        </p:nvSpPr>
        <p:spPr>
          <a:xfrm>
            <a:off x="3351198" y="2718724"/>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5" name="Rectangle 104"/>
          <p:cNvSpPr/>
          <p:nvPr/>
        </p:nvSpPr>
        <p:spPr>
          <a:xfrm>
            <a:off x="3351198" y="3232302"/>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6" name="Rectangle 105"/>
          <p:cNvSpPr/>
          <p:nvPr/>
        </p:nvSpPr>
        <p:spPr>
          <a:xfrm>
            <a:off x="3351198" y="3501212"/>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7" name="Rectangle 106"/>
          <p:cNvSpPr/>
          <p:nvPr/>
        </p:nvSpPr>
        <p:spPr>
          <a:xfrm>
            <a:off x="3351198" y="3921585"/>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8" name="Rectangle 107"/>
          <p:cNvSpPr/>
          <p:nvPr/>
        </p:nvSpPr>
        <p:spPr>
          <a:xfrm>
            <a:off x="3351198" y="4365260"/>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09" name="Rectangle 108"/>
          <p:cNvSpPr/>
          <p:nvPr/>
        </p:nvSpPr>
        <p:spPr>
          <a:xfrm>
            <a:off x="3351198" y="4906963"/>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10" name="Rectangle 109"/>
          <p:cNvSpPr/>
          <p:nvPr/>
        </p:nvSpPr>
        <p:spPr>
          <a:xfrm>
            <a:off x="3351198" y="5193411"/>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11" name="Rectangle 110"/>
          <p:cNvSpPr/>
          <p:nvPr/>
        </p:nvSpPr>
        <p:spPr>
          <a:xfrm>
            <a:off x="3351198" y="5676866"/>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12" name="Rectangle 111"/>
          <p:cNvSpPr/>
          <p:nvPr/>
        </p:nvSpPr>
        <p:spPr>
          <a:xfrm>
            <a:off x="3351198" y="6184683"/>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13" name="TextBox 112"/>
          <p:cNvSpPr txBox="1"/>
          <p:nvPr/>
        </p:nvSpPr>
        <p:spPr>
          <a:xfrm>
            <a:off x="6849916" y="1481538"/>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cxnSp>
        <p:nvCxnSpPr>
          <p:cNvPr id="114" name="Straight Connector 113"/>
          <p:cNvCxnSpPr/>
          <p:nvPr/>
        </p:nvCxnSpPr>
        <p:spPr>
          <a:xfrm>
            <a:off x="5221073" y="1900033"/>
            <a:ext cx="35279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6615796" y="1996994"/>
            <a:ext cx="140623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2013&amp;14    </a:t>
            </a:r>
            <a:r>
              <a:rPr lang="en-US" sz="1100" dirty="0">
                <a:solidFill>
                  <a:srgbClr val="FFFFFF"/>
                </a:solidFill>
              </a:rPr>
              <a:t>.</a:t>
            </a:r>
          </a:p>
        </p:txBody>
      </p:sp>
      <p:sp>
        <p:nvSpPr>
          <p:cNvPr id="116" name="TextBox 115"/>
          <p:cNvSpPr txBox="1"/>
          <p:nvPr/>
        </p:nvSpPr>
        <p:spPr>
          <a:xfrm>
            <a:off x="6849916" y="2274737"/>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117" name="TextBox 116"/>
          <p:cNvSpPr txBox="1"/>
          <p:nvPr/>
        </p:nvSpPr>
        <p:spPr>
          <a:xfrm>
            <a:off x="6849916" y="2531994"/>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118" name="TextBox 117"/>
          <p:cNvSpPr txBox="1"/>
          <p:nvPr/>
        </p:nvSpPr>
        <p:spPr>
          <a:xfrm>
            <a:off x="6849916" y="2789252"/>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    </a:t>
            </a:r>
            <a:r>
              <a:rPr lang="en-US" sz="1100" dirty="0">
                <a:solidFill>
                  <a:srgbClr val="FFFFFF"/>
                </a:solidFill>
              </a:rPr>
              <a:t>.</a:t>
            </a:r>
          </a:p>
        </p:txBody>
      </p:sp>
      <p:sp>
        <p:nvSpPr>
          <p:cNvPr id="119" name="TextBox 118"/>
          <p:cNvSpPr txBox="1"/>
          <p:nvPr/>
        </p:nvSpPr>
        <p:spPr>
          <a:xfrm>
            <a:off x="6849916" y="3058161"/>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120" name="TextBox 119"/>
          <p:cNvSpPr txBox="1"/>
          <p:nvPr/>
        </p:nvSpPr>
        <p:spPr>
          <a:xfrm>
            <a:off x="6849916" y="3327070"/>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121" name="TextBox 120"/>
          <p:cNvSpPr txBox="1"/>
          <p:nvPr/>
        </p:nvSpPr>
        <p:spPr>
          <a:xfrm>
            <a:off x="6615796" y="3595980"/>
            <a:ext cx="140623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2013&amp;14    </a:t>
            </a:r>
            <a:r>
              <a:rPr lang="en-US" sz="1100" dirty="0">
                <a:solidFill>
                  <a:srgbClr val="FFFFFF"/>
                </a:solidFill>
              </a:rPr>
              <a:t>.</a:t>
            </a:r>
          </a:p>
        </p:txBody>
      </p:sp>
      <p:cxnSp>
        <p:nvCxnSpPr>
          <p:cNvPr id="122" name="Straight Connector 121"/>
          <p:cNvCxnSpPr/>
          <p:nvPr/>
        </p:nvCxnSpPr>
        <p:spPr>
          <a:xfrm>
            <a:off x="5233648" y="4009781"/>
            <a:ext cx="35279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49916" y="4108618"/>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124" name="Right Brace 123"/>
          <p:cNvSpPr/>
          <p:nvPr/>
        </p:nvSpPr>
        <p:spPr>
          <a:xfrm>
            <a:off x="6493760" y="4413861"/>
            <a:ext cx="304800" cy="685794"/>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lIns="91429" tIns="45715" rIns="91429" bIns="45715"/>
          <a:lstStyle/>
          <a:p>
            <a:endParaRPr lang="en-US"/>
          </a:p>
        </p:txBody>
      </p:sp>
      <p:sp>
        <p:nvSpPr>
          <p:cNvPr id="125" name="TextBox 124"/>
          <p:cNvSpPr txBox="1"/>
          <p:nvPr/>
        </p:nvSpPr>
        <p:spPr>
          <a:xfrm>
            <a:off x="6849916" y="4596077"/>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2012    </a:t>
            </a:r>
            <a:r>
              <a:rPr lang="en-US" sz="1100" dirty="0">
                <a:solidFill>
                  <a:srgbClr val="FFFFFF"/>
                </a:solidFill>
              </a:rPr>
              <a:t>.</a:t>
            </a:r>
          </a:p>
        </p:txBody>
      </p:sp>
      <p:sp>
        <p:nvSpPr>
          <p:cNvPr id="126" name="TextBox 125"/>
          <p:cNvSpPr txBox="1"/>
          <p:nvPr/>
        </p:nvSpPr>
        <p:spPr>
          <a:xfrm>
            <a:off x="6849916" y="5158136"/>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sp>
        <p:nvSpPr>
          <p:cNvPr id="127" name="TextBox 126"/>
          <p:cNvSpPr txBox="1"/>
          <p:nvPr/>
        </p:nvSpPr>
        <p:spPr>
          <a:xfrm>
            <a:off x="6849916" y="5427044"/>
            <a:ext cx="1172116" cy="261610"/>
          </a:xfrm>
          <a:prstGeom prst="rect">
            <a:avLst/>
          </a:prstGeom>
          <a:solidFill>
            <a:srgbClr val="FFFFFF"/>
          </a:solidFill>
          <a:ln>
            <a:solidFill>
              <a:srgbClr val="000000"/>
            </a:solidFill>
          </a:ln>
        </p:spPr>
        <p:txBody>
          <a:bodyPr wrap="none" lIns="91429" tIns="45715" rIns="91429" bIns="45715" rtlCol="0">
            <a:spAutoFit/>
          </a:bodyPr>
          <a:lstStyle/>
          <a:p>
            <a:r>
              <a:rPr lang="en-US" sz="1100" dirty="0"/>
              <a:t>proposal 2014    </a:t>
            </a:r>
            <a:r>
              <a:rPr lang="en-US" sz="1100" dirty="0">
                <a:solidFill>
                  <a:srgbClr val="FFFFFF"/>
                </a:solidFill>
              </a:rPr>
              <a:t>.</a:t>
            </a:r>
          </a:p>
        </p:txBody>
      </p:sp>
      <p:cxnSp>
        <p:nvCxnSpPr>
          <p:cNvPr id="128" name="Straight Connector 127"/>
          <p:cNvCxnSpPr/>
          <p:nvPr/>
        </p:nvCxnSpPr>
        <p:spPr>
          <a:xfrm>
            <a:off x="5211266" y="5851558"/>
            <a:ext cx="35279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7686709" y="1367216"/>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0" name="Rectangle 129"/>
          <p:cNvSpPr/>
          <p:nvPr/>
        </p:nvSpPr>
        <p:spPr>
          <a:xfrm>
            <a:off x="7686709" y="1880797"/>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1" name="Rectangle 130"/>
          <p:cNvSpPr/>
          <p:nvPr/>
        </p:nvSpPr>
        <p:spPr>
          <a:xfrm>
            <a:off x="7686709" y="2149707"/>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2" name="Rectangle 131"/>
          <p:cNvSpPr/>
          <p:nvPr/>
        </p:nvSpPr>
        <p:spPr>
          <a:xfrm>
            <a:off x="7686708" y="2413675"/>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33" name="Rectangle 132"/>
          <p:cNvSpPr/>
          <p:nvPr/>
        </p:nvSpPr>
        <p:spPr>
          <a:xfrm>
            <a:off x="7686709" y="2674939"/>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4" name="Rectangle 133"/>
          <p:cNvSpPr/>
          <p:nvPr/>
        </p:nvSpPr>
        <p:spPr>
          <a:xfrm>
            <a:off x="7686709" y="2943849"/>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5" name="Rectangle 134"/>
          <p:cNvSpPr/>
          <p:nvPr/>
        </p:nvSpPr>
        <p:spPr>
          <a:xfrm>
            <a:off x="7686709" y="3212759"/>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6" name="Rectangle 135"/>
          <p:cNvSpPr/>
          <p:nvPr/>
        </p:nvSpPr>
        <p:spPr>
          <a:xfrm>
            <a:off x="7686708" y="3463193"/>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37" name="Rectangle 136"/>
          <p:cNvSpPr/>
          <p:nvPr/>
        </p:nvSpPr>
        <p:spPr>
          <a:xfrm>
            <a:off x="7686708" y="3976774"/>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38" name="Rectangle 137"/>
          <p:cNvSpPr/>
          <p:nvPr/>
        </p:nvSpPr>
        <p:spPr>
          <a:xfrm>
            <a:off x="7686709" y="4482704"/>
            <a:ext cx="417001" cy="461665"/>
          </a:xfrm>
          <a:prstGeom prst="rect">
            <a:avLst/>
          </a:prstGeom>
          <a:ln>
            <a:noFill/>
          </a:ln>
        </p:spPr>
        <p:txBody>
          <a:bodyPr wrap="none" lIns="91429" tIns="45715" rIns="91429" bIns="45715">
            <a:spAutoFit/>
          </a:bodyPr>
          <a:lstStyle/>
          <a:p>
            <a:r>
              <a:rPr lang="en-US" sz="2400" dirty="0">
                <a:solidFill>
                  <a:srgbClr val="03B71E"/>
                </a:solidFill>
                <a:latin typeface="Zapf Dingbats"/>
                <a:ea typeface="Zapf Dingbats"/>
                <a:cs typeface="Zapf Dingbats"/>
              </a:rPr>
              <a:t>✓</a:t>
            </a:r>
            <a:endParaRPr lang="en-US" sz="2400" dirty="0">
              <a:solidFill>
                <a:srgbClr val="03B71E"/>
              </a:solidFill>
            </a:endParaRPr>
          </a:p>
        </p:txBody>
      </p:sp>
      <p:sp>
        <p:nvSpPr>
          <p:cNvPr id="139" name="Rectangle 138"/>
          <p:cNvSpPr/>
          <p:nvPr/>
        </p:nvSpPr>
        <p:spPr>
          <a:xfrm>
            <a:off x="7686708" y="5025349"/>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
        <p:nvSpPr>
          <p:cNvPr id="140" name="Rectangle 139"/>
          <p:cNvSpPr/>
          <p:nvPr/>
        </p:nvSpPr>
        <p:spPr>
          <a:xfrm>
            <a:off x="7686708" y="5294259"/>
            <a:ext cx="389828" cy="461655"/>
          </a:xfrm>
          <a:prstGeom prst="rect">
            <a:avLst/>
          </a:prstGeom>
        </p:spPr>
        <p:txBody>
          <a:bodyPr wrap="none" lIns="91429" tIns="45715" rIns="91429" bIns="45715">
            <a:spAutoFit/>
          </a:bodyPr>
          <a:lstStyle/>
          <a:p>
            <a:r>
              <a:rPr lang="en-US" sz="2400" dirty="0">
                <a:solidFill>
                  <a:srgbClr val="FF0000"/>
                </a:solidFill>
                <a:latin typeface="Zapf Dingbats"/>
                <a:ea typeface="Zapf Dingbats"/>
                <a:cs typeface="Zapf Dingbats"/>
              </a:rPr>
              <a:t>✗</a:t>
            </a:r>
            <a:endParaRPr lang="en-US" sz="2400" dirty="0">
              <a:solidFill>
                <a:srgbClr val="FF0000"/>
              </a:solidFill>
            </a:endParaRPr>
          </a:p>
        </p:txBody>
      </p:sp>
    </p:spTree>
    <p:extLst>
      <p:ext uri="{BB962C8B-B14F-4D97-AF65-F5344CB8AC3E}">
        <p14:creationId xmlns:p14="http://schemas.microsoft.com/office/powerpoint/2010/main" val="74871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Instruments selected so far </a:t>
            </a:r>
            <a:br>
              <a:rPr lang="en-US" dirty="0" smtClean="0"/>
            </a:br>
            <a:r>
              <a:rPr lang="en-US" dirty="0" smtClean="0"/>
              <a:t>8 to be in user operation by 2023</a:t>
            </a:r>
            <a:endParaRPr lang="en-US" dirty="0"/>
          </a:p>
        </p:txBody>
      </p:sp>
      <p:graphicFrame>
        <p:nvGraphicFramePr>
          <p:cNvPr id="5" name="Table 4"/>
          <p:cNvGraphicFramePr>
            <a:graphicFrameLocks noGrp="1"/>
          </p:cNvGraphicFramePr>
          <p:nvPr>
            <p:extLst/>
          </p:nvPr>
        </p:nvGraphicFramePr>
        <p:xfrm>
          <a:off x="506810" y="1497762"/>
          <a:ext cx="4202343" cy="5299192"/>
        </p:xfrm>
        <a:graphic>
          <a:graphicData uri="http://schemas.openxmlformats.org/drawingml/2006/table">
            <a:tbl>
              <a:tblPr firstRow="1" bandRow="1">
                <a:tableStyleId>{2D5ABB26-0587-4C30-8999-92F81FD0307C}</a:tableStyleId>
              </a:tblPr>
              <a:tblGrid>
                <a:gridCol w="4202343"/>
              </a:tblGrid>
              <a:tr h="393502">
                <a:tc>
                  <a:txBody>
                    <a:bodyPr/>
                    <a:lstStyle/>
                    <a:p>
                      <a:r>
                        <a:rPr lang="en-US" sz="1600" b="0" dirty="0" smtClean="0"/>
                        <a:t>ODIN </a:t>
                      </a:r>
                      <a:r>
                        <a:rPr lang="en-US" sz="1200" b="0" dirty="0" smtClean="0"/>
                        <a:t>Imaging Instrument</a:t>
                      </a:r>
                      <a:endParaRPr lang="en-US" sz="1600" b="0" baseline="0" dirty="0" smtClean="0"/>
                    </a:p>
                  </a:txBody>
                  <a:tcPr marL="64293" marR="64293" marT="32147" marB="32147" anchor="ctr">
                    <a:solidFill>
                      <a:srgbClr val="8EB9DC">
                        <a:alpha val="75000"/>
                      </a:srgbClr>
                    </a:solidFill>
                  </a:tcPr>
                </a:tc>
              </a:tr>
              <a:tr h="393502">
                <a:tc>
                  <a:txBody>
                    <a:bodyPr/>
                    <a:lstStyle/>
                    <a:p>
                      <a:r>
                        <a:rPr lang="en-US" sz="1600" b="0" dirty="0" smtClean="0"/>
                        <a:t>SKADI </a:t>
                      </a:r>
                      <a:r>
                        <a:rPr lang="en-US" sz="1200" b="0" dirty="0" smtClean="0"/>
                        <a:t>General Purpose</a:t>
                      </a:r>
                      <a:r>
                        <a:rPr lang="en-US" sz="1200" b="0" baseline="0" dirty="0" smtClean="0"/>
                        <a:t> </a:t>
                      </a:r>
                      <a:r>
                        <a:rPr lang="en-US" sz="1200" b="0" dirty="0" smtClean="0"/>
                        <a:t>SANS</a:t>
                      </a:r>
                      <a:endParaRPr lang="en-US" sz="1600" b="0" baseline="0" dirty="0" smtClean="0"/>
                    </a:p>
                  </a:txBody>
                  <a:tcPr marL="64293" marR="64293" marT="32147" marB="32147" anchor="ctr">
                    <a:solidFill>
                      <a:srgbClr val="8EB9DC">
                        <a:alpha val="75000"/>
                      </a:srgbClr>
                    </a:solidFill>
                  </a:tcPr>
                </a:tc>
              </a:tr>
              <a:tr h="393502">
                <a:tc>
                  <a:txBody>
                    <a:bodyPr/>
                    <a:lstStyle/>
                    <a:p>
                      <a:r>
                        <a:rPr lang="en-US" sz="1600" b="0" dirty="0" smtClean="0"/>
                        <a:t>LOKI </a:t>
                      </a:r>
                      <a:r>
                        <a:rPr lang="en-US" sz="1200" b="0" dirty="0" smtClean="0"/>
                        <a:t>Broadband SANS</a:t>
                      </a:r>
                      <a:endParaRPr lang="en-US" sz="1600" b="0" dirty="0" smtClean="0"/>
                    </a:p>
                  </a:txBody>
                  <a:tcPr marL="64293" marR="64293" marT="32147" marB="32147" anchor="ctr">
                    <a:solidFill>
                      <a:srgbClr val="8EB9DC">
                        <a:alpha val="75000"/>
                      </a:srgbClr>
                    </a:solidFill>
                  </a:tcPr>
                </a:tc>
              </a:tr>
              <a:tr h="393502">
                <a:tc>
                  <a:txBody>
                    <a:bodyPr/>
                    <a:lstStyle/>
                    <a:p>
                      <a:r>
                        <a:rPr lang="en-US" sz="1200" b="0" dirty="0" smtClean="0"/>
                        <a:t>Surface Scattering</a:t>
                      </a:r>
                      <a:endParaRPr lang="en-US" sz="1200" b="0" dirty="0"/>
                    </a:p>
                  </a:txBody>
                  <a:tcPr marL="64293" marR="64293" marT="32147" marB="32147" anchor="ctr">
                    <a:solidFill>
                      <a:srgbClr val="8EB9DC">
                        <a:alpha val="50000"/>
                      </a:srgbClr>
                    </a:solidFill>
                  </a:tcPr>
                </a:tc>
              </a:tr>
              <a:tr h="393502">
                <a:tc>
                  <a:txBody>
                    <a:bodyPr/>
                    <a:lstStyle/>
                    <a:p>
                      <a:r>
                        <a:rPr lang="en-US" sz="1600" b="0" dirty="0" smtClean="0"/>
                        <a:t>FREIA </a:t>
                      </a:r>
                      <a:r>
                        <a:rPr lang="en-US" sz="1200" b="0" dirty="0" smtClean="0"/>
                        <a:t>Horizontal </a:t>
                      </a:r>
                      <a:r>
                        <a:rPr lang="en-US" sz="1200" b="0" dirty="0" err="1" smtClean="0"/>
                        <a:t>Reflectom</a:t>
                      </a:r>
                      <a:r>
                        <a:rPr lang="en-US" sz="1200" b="0" dirty="0" smtClean="0"/>
                        <a:t>.</a:t>
                      </a:r>
                      <a:endParaRPr lang="en-US" sz="1600" b="0" baseline="0" dirty="0" smtClean="0"/>
                    </a:p>
                  </a:txBody>
                  <a:tcPr marL="64293" marR="64293" marT="32147" marB="32147" anchor="ctr">
                    <a:solidFill>
                      <a:srgbClr val="8EB9DC">
                        <a:alpha val="75000"/>
                      </a:srgbClr>
                    </a:solidFill>
                  </a:tcPr>
                </a:tc>
              </a:tr>
              <a:tr h="393502">
                <a:tc>
                  <a:txBody>
                    <a:bodyPr/>
                    <a:lstStyle/>
                    <a:p>
                      <a:r>
                        <a:rPr lang="en-US" sz="1600" b="0" dirty="0" smtClean="0"/>
                        <a:t>ESTIA </a:t>
                      </a:r>
                      <a:r>
                        <a:rPr lang="en-US" sz="1200" b="0" dirty="0" smtClean="0"/>
                        <a:t>Vertical </a:t>
                      </a:r>
                      <a:r>
                        <a:rPr lang="en-US" sz="1200" b="0" dirty="0" err="1" smtClean="0"/>
                        <a:t>Reflectom</a:t>
                      </a:r>
                      <a:r>
                        <a:rPr lang="en-US" sz="1200" b="0" dirty="0" smtClean="0"/>
                        <a:t>.</a:t>
                      </a:r>
                      <a:endParaRPr lang="en-US" sz="1600" b="0" dirty="0" smtClean="0"/>
                    </a:p>
                  </a:txBody>
                  <a:tcPr marL="64293" marR="64293" marT="32147" marB="32147" anchor="ctr">
                    <a:solidFill>
                      <a:srgbClr val="8EB9DC">
                        <a:alpha val="75000"/>
                      </a:srgbClr>
                    </a:solidFill>
                  </a:tcPr>
                </a:tc>
              </a:tr>
              <a:tr h="419740">
                <a:tc>
                  <a:txBody>
                    <a:bodyPr/>
                    <a:lstStyle/>
                    <a:p>
                      <a:r>
                        <a:rPr lang="en-US" sz="1600" b="0" dirty="0" smtClean="0"/>
                        <a:t>HEIMDAL </a:t>
                      </a:r>
                      <a:r>
                        <a:rPr lang="en-US" sz="1200" b="0" dirty="0" smtClean="0"/>
                        <a:t>Powder Diffract.</a:t>
                      </a:r>
                      <a:endParaRPr lang="en-US" sz="1600" b="0" dirty="0"/>
                    </a:p>
                  </a:txBody>
                  <a:tcPr marL="64293" marR="64293" marT="32147" marB="32147" anchor="ctr">
                    <a:solidFill>
                      <a:schemeClr val="accent2">
                        <a:lumMod val="40000"/>
                        <a:lumOff val="60000"/>
                        <a:alpha val="75000"/>
                      </a:schemeClr>
                    </a:solidFill>
                  </a:tcPr>
                </a:tc>
              </a:tr>
              <a:tr h="419740">
                <a:tc>
                  <a:txBody>
                    <a:bodyPr/>
                    <a:lstStyle/>
                    <a:p>
                      <a:r>
                        <a:rPr lang="en-US" sz="1600" b="0" dirty="0" smtClean="0"/>
                        <a:t>DREAM </a:t>
                      </a:r>
                      <a:r>
                        <a:rPr lang="en-US" sz="1200" b="0" dirty="0" smtClean="0"/>
                        <a:t>Powder</a:t>
                      </a:r>
                      <a:r>
                        <a:rPr lang="en-US" sz="1200" b="0" baseline="0" dirty="0" smtClean="0"/>
                        <a:t> Diffract.</a:t>
                      </a:r>
                      <a:endParaRPr lang="en-US" sz="1600" b="0" dirty="0"/>
                    </a:p>
                  </a:txBody>
                  <a:tcPr marL="64293" marR="64293" marT="32147" marB="32147" anchor="ctr">
                    <a:solidFill>
                      <a:schemeClr val="accent2">
                        <a:lumMod val="40000"/>
                        <a:lumOff val="60000"/>
                        <a:alpha val="75000"/>
                      </a:schemeClr>
                    </a:solidFill>
                  </a:tcPr>
                </a:tc>
              </a:tr>
              <a:tr h="419740">
                <a:tc>
                  <a:txBody>
                    <a:bodyPr/>
                    <a:lstStyle/>
                    <a:p>
                      <a:r>
                        <a:rPr lang="en-US" sz="1200" b="0" dirty="0" smtClean="0"/>
                        <a:t>Monochromatic</a:t>
                      </a:r>
                      <a:r>
                        <a:rPr lang="en-US" sz="1200" b="0" baseline="0" dirty="0" smtClean="0"/>
                        <a:t> Powder Diffract.</a:t>
                      </a:r>
                      <a:endParaRPr lang="en-US" sz="1200" b="0" dirty="0"/>
                    </a:p>
                  </a:txBody>
                  <a:tcPr marL="64293" marR="64293" marT="32147" marB="32147" anchor="ctr">
                    <a:solidFill>
                      <a:schemeClr val="accent2">
                        <a:lumMod val="40000"/>
                        <a:lumOff val="60000"/>
                        <a:alpha val="49000"/>
                      </a:schemeClr>
                    </a:solidFill>
                  </a:tcPr>
                </a:tc>
              </a:tr>
              <a:tr h="419740">
                <a:tc>
                  <a:txBody>
                    <a:bodyPr/>
                    <a:lstStyle/>
                    <a:p>
                      <a:r>
                        <a:rPr lang="en-US" sz="1600" b="0" dirty="0" smtClean="0"/>
                        <a:t>BEER </a:t>
                      </a:r>
                      <a:r>
                        <a:rPr lang="en-US" sz="1200" b="0" dirty="0" smtClean="0"/>
                        <a:t>Engineering Diffract.</a:t>
                      </a:r>
                      <a:endParaRPr lang="en-US" sz="1600" b="0" dirty="0"/>
                    </a:p>
                  </a:txBody>
                  <a:tcPr marL="64293" marR="64293" marT="32147" marB="32147" anchor="ctr">
                    <a:solidFill>
                      <a:schemeClr val="accent2">
                        <a:lumMod val="40000"/>
                        <a:lumOff val="60000"/>
                        <a:alpha val="75000"/>
                      </a:schemeClr>
                    </a:solidFill>
                  </a:tcPr>
                </a:tc>
              </a:tr>
              <a:tr h="419740">
                <a:tc>
                  <a:txBody>
                    <a:bodyPr/>
                    <a:lstStyle/>
                    <a:p>
                      <a:r>
                        <a:rPr lang="en-US" sz="1200" b="0" dirty="0" smtClean="0"/>
                        <a:t>Extreme Conditions Diffract.</a:t>
                      </a:r>
                      <a:endParaRPr lang="en-US" sz="1200" b="0" dirty="0"/>
                    </a:p>
                  </a:txBody>
                  <a:tcPr marL="64293" marR="64293" marT="32147" marB="32147" anchor="ctr">
                    <a:solidFill>
                      <a:schemeClr val="accent2">
                        <a:lumMod val="40000"/>
                        <a:lumOff val="60000"/>
                        <a:alpha val="49000"/>
                      </a:schemeClr>
                    </a:solidFill>
                  </a:tcPr>
                </a:tc>
              </a:tr>
              <a:tr h="419740">
                <a:tc>
                  <a:txBody>
                    <a:bodyPr/>
                    <a:lstStyle/>
                    <a:p>
                      <a:r>
                        <a:rPr lang="en-US" sz="1600" b="0" dirty="0" smtClean="0"/>
                        <a:t>MAGIC </a:t>
                      </a:r>
                      <a:r>
                        <a:rPr lang="en-US" sz="1200" b="0" dirty="0" smtClean="0"/>
                        <a:t>Magnetism Diffract.</a:t>
                      </a:r>
                      <a:endParaRPr lang="en-US" sz="1600" b="0" dirty="0"/>
                    </a:p>
                  </a:txBody>
                  <a:tcPr marL="64293" marR="64293" marT="32147" marB="32147" anchor="ctr">
                    <a:solidFill>
                      <a:schemeClr val="accent2">
                        <a:lumMod val="40000"/>
                        <a:lumOff val="60000"/>
                        <a:alpha val="75000"/>
                      </a:schemeClr>
                    </a:solidFill>
                  </a:tcPr>
                </a:tc>
              </a:tr>
              <a:tr h="419740">
                <a:tc>
                  <a:txBody>
                    <a:bodyPr/>
                    <a:lstStyle/>
                    <a:p>
                      <a:r>
                        <a:rPr lang="en-US" sz="1600" b="0" dirty="0" smtClean="0"/>
                        <a:t>NMX </a:t>
                      </a:r>
                      <a:r>
                        <a:rPr lang="en-US" sz="1200" b="0" dirty="0" smtClean="0"/>
                        <a:t>Macromolecular Diffract.</a:t>
                      </a:r>
                      <a:endParaRPr lang="en-US" sz="1600" b="0" dirty="0"/>
                    </a:p>
                  </a:txBody>
                  <a:tcPr marL="64293" marR="64293" marT="32147" marB="32147" anchor="ctr">
                    <a:solidFill>
                      <a:schemeClr val="accent2">
                        <a:lumMod val="40000"/>
                        <a:lumOff val="60000"/>
                        <a:alpha val="75000"/>
                      </a:schemeClr>
                    </a:solidFill>
                  </a:tcPr>
                </a:tc>
              </a:tr>
            </a:tbl>
          </a:graphicData>
        </a:graphic>
      </p:graphicFrame>
      <p:graphicFrame>
        <p:nvGraphicFramePr>
          <p:cNvPr id="6" name="Table 5"/>
          <p:cNvGraphicFramePr>
            <a:graphicFrameLocks noGrp="1"/>
          </p:cNvGraphicFramePr>
          <p:nvPr>
            <p:extLst/>
          </p:nvPr>
        </p:nvGraphicFramePr>
        <p:xfrm>
          <a:off x="5209751" y="1508431"/>
          <a:ext cx="3871457" cy="3506042"/>
        </p:xfrm>
        <a:graphic>
          <a:graphicData uri="http://schemas.openxmlformats.org/drawingml/2006/table">
            <a:tbl>
              <a:tblPr firstRow="1" bandRow="1">
                <a:tableStyleId>{2D5ABB26-0587-4C30-8999-92F81FD0307C}</a:tableStyleId>
              </a:tblPr>
              <a:tblGrid>
                <a:gridCol w="3871457"/>
              </a:tblGrid>
              <a:tr h="400568">
                <a:tc>
                  <a:txBody>
                    <a:bodyPr/>
                    <a:lstStyle/>
                    <a:p>
                      <a:r>
                        <a:rPr lang="en-US" sz="1600" b="0" dirty="0" smtClean="0"/>
                        <a:t>CSPEC </a:t>
                      </a:r>
                      <a:r>
                        <a:rPr lang="en-US" sz="1200" b="0" dirty="0" smtClean="0"/>
                        <a:t>Cold </a:t>
                      </a:r>
                      <a:r>
                        <a:rPr lang="en-US" sz="1200" b="0" baseline="0" dirty="0" smtClean="0"/>
                        <a:t>Chopper Spec.</a:t>
                      </a:r>
                      <a:endParaRPr lang="en-US" sz="1600" b="0" dirty="0"/>
                    </a:p>
                  </a:txBody>
                  <a:tcPr marL="64293" marR="64293" marT="32147" marB="32147" anchor="ctr">
                    <a:solidFill>
                      <a:srgbClr val="CCFFCC">
                        <a:alpha val="75000"/>
                      </a:srgbClr>
                    </a:solidFill>
                  </a:tcPr>
                </a:tc>
              </a:tr>
              <a:tr h="400568">
                <a:tc>
                  <a:txBody>
                    <a:bodyPr/>
                    <a:lstStyle/>
                    <a:p>
                      <a:r>
                        <a:rPr lang="en-US" sz="1200" b="0" dirty="0" smtClean="0"/>
                        <a:t>Broadband Spectrometer</a:t>
                      </a:r>
                      <a:endParaRPr lang="en-US" sz="1200" b="0" dirty="0"/>
                    </a:p>
                  </a:txBody>
                  <a:tcPr marL="64293" marR="64293" marT="32147" marB="32147" anchor="ctr">
                    <a:solidFill>
                      <a:srgbClr val="EDFFED"/>
                    </a:solidFill>
                  </a:tcPr>
                </a:tc>
              </a:tr>
              <a:tr h="400568">
                <a:tc>
                  <a:txBody>
                    <a:bodyPr/>
                    <a:lstStyle/>
                    <a:p>
                      <a:r>
                        <a:rPr lang="en-US" sz="1600" b="0" dirty="0" smtClean="0"/>
                        <a:t>T-REX </a:t>
                      </a:r>
                      <a:r>
                        <a:rPr lang="en-US" sz="1200" b="0" dirty="0" smtClean="0"/>
                        <a:t>Thermal Chopper Spec.</a:t>
                      </a:r>
                      <a:endParaRPr lang="en-US" sz="1600" b="0" dirty="0"/>
                    </a:p>
                  </a:txBody>
                  <a:tcPr marL="64293" marR="64293" marT="32147" marB="32147" anchor="ctr">
                    <a:solidFill>
                      <a:srgbClr val="CCFFCC">
                        <a:alpha val="75000"/>
                      </a:srgbClr>
                    </a:solidFill>
                  </a:tcPr>
                </a:tc>
              </a:tr>
              <a:tr h="400568">
                <a:tc>
                  <a:txBody>
                    <a:bodyPr/>
                    <a:lstStyle/>
                    <a:p>
                      <a:r>
                        <a:rPr lang="en-US" sz="1600" b="0" dirty="0" smtClean="0"/>
                        <a:t>BIFROST</a:t>
                      </a:r>
                      <a:r>
                        <a:rPr lang="en-US" sz="1200" b="0" baseline="0" dirty="0" smtClean="0"/>
                        <a:t> </a:t>
                      </a:r>
                      <a:r>
                        <a:rPr lang="en-US" sz="1200" b="0" baseline="0" dirty="0" err="1" smtClean="0"/>
                        <a:t>Xtal</a:t>
                      </a:r>
                      <a:r>
                        <a:rPr lang="en-US" sz="1200" b="0" baseline="0" dirty="0" smtClean="0"/>
                        <a:t> </a:t>
                      </a:r>
                      <a:r>
                        <a:rPr lang="en-US" sz="1200" b="0" baseline="0" dirty="0" err="1" smtClean="0"/>
                        <a:t>Analyser</a:t>
                      </a:r>
                      <a:r>
                        <a:rPr lang="en-US" sz="1200" b="0" baseline="0" dirty="0" smtClean="0"/>
                        <a:t> Spec.</a:t>
                      </a:r>
                      <a:endParaRPr lang="en-US" sz="1600" b="0" dirty="0"/>
                    </a:p>
                  </a:txBody>
                  <a:tcPr marL="64293" marR="64293" marT="32147" marB="32147" anchor="ctr">
                    <a:solidFill>
                      <a:srgbClr val="CCFFCC">
                        <a:alpha val="75000"/>
                      </a:srgbClr>
                    </a:solidFill>
                  </a:tcPr>
                </a:tc>
              </a:tr>
              <a:tr h="370508">
                <a:tc>
                  <a:txBody>
                    <a:bodyPr/>
                    <a:lstStyle/>
                    <a:p>
                      <a:r>
                        <a:rPr lang="en-US" sz="1600" b="0" dirty="0" smtClean="0"/>
                        <a:t>VESPA</a:t>
                      </a:r>
                      <a:r>
                        <a:rPr lang="en-US" sz="1200" b="0" dirty="0" smtClean="0"/>
                        <a:t> Vibrational</a:t>
                      </a:r>
                      <a:r>
                        <a:rPr lang="en-US" sz="1200" b="0" baseline="0" dirty="0" smtClean="0"/>
                        <a:t> </a:t>
                      </a:r>
                      <a:r>
                        <a:rPr lang="en-US" sz="1200" b="0" dirty="0" smtClean="0"/>
                        <a:t>Spec.</a:t>
                      </a:r>
                      <a:endParaRPr lang="en-US" sz="1600" b="0" dirty="0"/>
                    </a:p>
                  </a:txBody>
                  <a:tcPr marL="64293" marR="64293" marT="32147" marB="32147" anchor="ctr">
                    <a:solidFill>
                      <a:srgbClr val="CCFFCC">
                        <a:alpha val="75000"/>
                      </a:srgbClr>
                    </a:solidFill>
                  </a:tcPr>
                </a:tc>
              </a:tr>
              <a:tr h="400568">
                <a:tc>
                  <a:txBody>
                    <a:bodyPr/>
                    <a:lstStyle/>
                    <a:p>
                      <a:r>
                        <a:rPr lang="en-US" sz="1600" b="0" dirty="0" smtClean="0"/>
                        <a:t>MIRACLES</a:t>
                      </a:r>
                      <a:r>
                        <a:rPr lang="en-US" sz="1200" b="0" dirty="0" smtClean="0"/>
                        <a:t> </a:t>
                      </a:r>
                      <a:r>
                        <a:rPr lang="en-US" sz="1200" b="0" dirty="0" err="1" smtClean="0"/>
                        <a:t>Backscatt</a:t>
                      </a:r>
                      <a:r>
                        <a:rPr lang="en-US" sz="1200" b="0" dirty="0" smtClean="0"/>
                        <a:t>. Spec.</a:t>
                      </a:r>
                      <a:endParaRPr lang="en-US" sz="1800" b="0" dirty="0"/>
                    </a:p>
                  </a:txBody>
                  <a:tcPr marL="64293" marR="64293" marT="32147" marB="32147" anchor="ctr">
                    <a:solidFill>
                      <a:srgbClr val="CCFFCC">
                        <a:alpha val="75000"/>
                      </a:srgbClr>
                    </a:solidFill>
                  </a:tcPr>
                </a:tc>
              </a:tr>
              <a:tr h="400568">
                <a:tc>
                  <a:txBody>
                    <a:bodyPr/>
                    <a:lstStyle/>
                    <a:p>
                      <a:r>
                        <a:rPr lang="en-US" sz="1200" b="0" dirty="0" smtClean="0"/>
                        <a:t>High-Resolution Spin-Echo</a:t>
                      </a:r>
                      <a:endParaRPr lang="en-US" sz="1200" b="0" dirty="0"/>
                    </a:p>
                  </a:txBody>
                  <a:tcPr marL="64293" marR="64293" marT="32147" marB="32147" anchor="ctr">
                    <a:solidFill>
                      <a:srgbClr val="E6FEE6">
                        <a:alpha val="50000"/>
                      </a:srgbClr>
                    </a:solidFill>
                  </a:tcPr>
                </a:tc>
              </a:tr>
              <a:tr h="331558">
                <a:tc>
                  <a:txBody>
                    <a:bodyPr/>
                    <a:lstStyle/>
                    <a:p>
                      <a:r>
                        <a:rPr lang="en-US" sz="1200" b="0" dirty="0" smtClean="0"/>
                        <a:t>Wide-Angle Spin-Echo</a:t>
                      </a:r>
                      <a:endParaRPr lang="en-US" sz="1200" b="0" dirty="0"/>
                    </a:p>
                  </a:txBody>
                  <a:tcPr marL="64293" marR="64293" marT="32147" marB="32147" anchor="ctr">
                    <a:solidFill>
                      <a:srgbClr val="EDFFED">
                        <a:alpha val="50000"/>
                      </a:srgbClr>
                    </a:solidFill>
                  </a:tcPr>
                </a:tc>
              </a:tr>
              <a:tr h="400568">
                <a:tc>
                  <a:txBody>
                    <a:bodyPr/>
                    <a:lstStyle/>
                    <a:p>
                      <a:r>
                        <a:rPr lang="en-US" sz="1200" b="0" dirty="0" smtClean="0"/>
                        <a:t>Particle Physics Instrument</a:t>
                      </a:r>
                      <a:endParaRPr lang="en-US" sz="1200" b="0" dirty="0"/>
                    </a:p>
                  </a:txBody>
                  <a:tcPr marL="64293" marR="64293" marT="32147" marB="32147" anchor="ctr">
                    <a:solidFill>
                      <a:schemeClr val="bg1">
                        <a:lumMod val="85000"/>
                      </a:schemeClr>
                    </a:solidFill>
                  </a:tcPr>
                </a:tc>
              </a:tr>
            </a:tbl>
          </a:graphicData>
        </a:graphic>
      </p:graphicFrame>
      <p:sp>
        <p:nvSpPr>
          <p:cNvPr id="87" name="TextBox 86"/>
          <p:cNvSpPr txBox="1"/>
          <p:nvPr/>
        </p:nvSpPr>
        <p:spPr>
          <a:xfrm rot="16200000">
            <a:off x="-979901" y="2493151"/>
            <a:ext cx="2533786" cy="363526"/>
          </a:xfrm>
          <a:prstGeom prst="rect">
            <a:avLst/>
          </a:prstGeom>
          <a:noFill/>
        </p:spPr>
        <p:txBody>
          <a:bodyPr wrap="none" lIns="85689" tIns="42845" rIns="85689" bIns="42845" rtlCol="0">
            <a:spAutoFit/>
          </a:bodyPr>
          <a:lstStyle/>
          <a:p>
            <a:pPr defTabSz="457024"/>
            <a:r>
              <a:rPr lang="en-US" dirty="0">
                <a:solidFill>
                  <a:srgbClr val="496DAC"/>
                </a:solidFill>
                <a:latin typeface="Arial"/>
              </a:rPr>
              <a:t>Large-Scale Structures</a:t>
            </a:r>
          </a:p>
        </p:txBody>
      </p:sp>
      <p:sp>
        <p:nvSpPr>
          <p:cNvPr id="88" name="TextBox 87"/>
          <p:cNvSpPr txBox="1"/>
          <p:nvPr/>
        </p:nvSpPr>
        <p:spPr>
          <a:xfrm rot="16200000">
            <a:off x="-277448" y="5098280"/>
            <a:ext cx="1207965" cy="363526"/>
          </a:xfrm>
          <a:prstGeom prst="rect">
            <a:avLst/>
          </a:prstGeom>
          <a:noFill/>
        </p:spPr>
        <p:txBody>
          <a:bodyPr wrap="none" lIns="85689" tIns="42845" rIns="85689" bIns="42845" rtlCol="0">
            <a:spAutoFit/>
          </a:bodyPr>
          <a:lstStyle/>
          <a:p>
            <a:pPr defTabSz="457024"/>
            <a:r>
              <a:rPr lang="en-US" dirty="0">
                <a:solidFill>
                  <a:srgbClr val="660066"/>
                </a:solidFill>
                <a:latin typeface="Arial"/>
              </a:rPr>
              <a:t>Diffraction</a:t>
            </a:r>
          </a:p>
        </p:txBody>
      </p:sp>
      <p:sp>
        <p:nvSpPr>
          <p:cNvPr id="89" name="TextBox 88"/>
          <p:cNvSpPr txBox="1"/>
          <p:nvPr/>
        </p:nvSpPr>
        <p:spPr>
          <a:xfrm rot="16200000">
            <a:off x="4243697" y="2682275"/>
            <a:ext cx="1571571" cy="363526"/>
          </a:xfrm>
          <a:prstGeom prst="rect">
            <a:avLst/>
          </a:prstGeom>
          <a:noFill/>
        </p:spPr>
        <p:txBody>
          <a:bodyPr wrap="none" lIns="85689" tIns="42845" rIns="85689" bIns="42845" rtlCol="0">
            <a:spAutoFit/>
          </a:bodyPr>
          <a:lstStyle/>
          <a:p>
            <a:pPr defTabSz="457024"/>
            <a:r>
              <a:rPr lang="en-US" dirty="0">
                <a:solidFill>
                  <a:srgbClr val="008000"/>
                </a:solidFill>
                <a:latin typeface="Arial"/>
              </a:rPr>
              <a:t>Spectroscopy</a:t>
            </a:r>
          </a:p>
        </p:txBody>
      </p:sp>
      <p:graphicFrame>
        <p:nvGraphicFramePr>
          <p:cNvPr id="91" name="Table 90"/>
          <p:cNvGraphicFramePr>
            <a:graphicFrameLocks noGrp="1"/>
          </p:cNvGraphicFramePr>
          <p:nvPr>
            <p:extLst/>
          </p:nvPr>
        </p:nvGraphicFramePr>
        <p:xfrm>
          <a:off x="5254759" y="5164091"/>
          <a:ext cx="3959351" cy="1628776"/>
        </p:xfrm>
        <a:graphic>
          <a:graphicData uri="http://schemas.openxmlformats.org/drawingml/2006/table">
            <a:tbl>
              <a:tblPr firstRow="1" bandRow="1">
                <a:tableStyleId>{2D5ABB26-0587-4C30-8999-92F81FD0307C}</a:tableStyleId>
              </a:tblPr>
              <a:tblGrid>
                <a:gridCol w="2149628"/>
                <a:gridCol w="1809723"/>
              </a:tblGrid>
              <a:tr h="407194">
                <a:tc>
                  <a:txBody>
                    <a:bodyPr/>
                    <a:lstStyle/>
                    <a:p>
                      <a:r>
                        <a:rPr lang="en-US" sz="1100" dirty="0" smtClean="0"/>
                        <a:t>life sciences</a:t>
                      </a:r>
                      <a:endParaRPr lang="en-US" sz="1100" b="0" dirty="0"/>
                    </a:p>
                  </a:txBody>
                  <a:tcPr marL="64293" marR="64293" marT="32147" marB="32147"/>
                </a:tc>
                <a:tc>
                  <a:txBody>
                    <a:bodyPr/>
                    <a:lstStyle/>
                    <a:p>
                      <a:r>
                        <a:rPr lang="en-US" sz="1100" dirty="0" smtClean="0"/>
                        <a:t>magnetism &amp; superconductivity</a:t>
                      </a:r>
                      <a:endParaRPr lang="en-US" sz="1100" b="0" dirty="0"/>
                    </a:p>
                  </a:txBody>
                  <a:tcPr marL="64293" marR="64293" marT="32147" marB="32147"/>
                </a:tc>
              </a:tr>
              <a:tr h="407194">
                <a:tc>
                  <a:txBody>
                    <a:bodyPr/>
                    <a:lstStyle/>
                    <a:p>
                      <a:r>
                        <a:rPr lang="en-US" sz="1100" dirty="0" smtClean="0"/>
                        <a:t>soft condensed matter</a:t>
                      </a:r>
                      <a:endParaRPr lang="en-US" sz="1100" b="0" dirty="0"/>
                    </a:p>
                  </a:txBody>
                  <a:tcPr marL="64293" marR="64293" marT="32147" marB="32147"/>
                </a:tc>
                <a:tc>
                  <a:txBody>
                    <a:bodyPr/>
                    <a:lstStyle/>
                    <a:p>
                      <a:r>
                        <a:rPr lang="en-US" sz="1100" dirty="0" smtClean="0"/>
                        <a:t>engineering &amp;</a:t>
                      </a:r>
                      <a:r>
                        <a:rPr lang="en-US" sz="1100" baseline="0" dirty="0" smtClean="0"/>
                        <a:t> geo-sciences</a:t>
                      </a:r>
                      <a:endParaRPr lang="en-US" sz="1100" b="0" dirty="0"/>
                    </a:p>
                  </a:txBody>
                  <a:tcPr marL="64293" marR="64293" marT="32147" marB="32147"/>
                </a:tc>
              </a:tr>
              <a:tr h="407194">
                <a:tc>
                  <a:txBody>
                    <a:bodyPr/>
                    <a:lstStyle/>
                    <a:p>
                      <a:r>
                        <a:rPr lang="en-US" sz="1100" dirty="0" smtClean="0"/>
                        <a:t>chemistry of materials</a:t>
                      </a:r>
                      <a:endParaRPr lang="en-US" sz="1100" b="0" dirty="0"/>
                    </a:p>
                  </a:txBody>
                  <a:tcPr marL="64293" marR="64293" marT="32147" marB="32147"/>
                </a:tc>
                <a:tc>
                  <a:txBody>
                    <a:bodyPr/>
                    <a:lstStyle/>
                    <a:p>
                      <a:r>
                        <a:rPr lang="en-US" sz="1100" dirty="0" smtClean="0"/>
                        <a:t>archeology &amp; heritage conservation</a:t>
                      </a:r>
                      <a:endParaRPr lang="en-US" sz="1100" b="0" dirty="0"/>
                    </a:p>
                  </a:txBody>
                  <a:tcPr marL="64293" marR="64293" marT="32147" marB="32147"/>
                </a:tc>
              </a:tr>
              <a:tr h="407194">
                <a:tc>
                  <a:txBody>
                    <a:bodyPr/>
                    <a:lstStyle/>
                    <a:p>
                      <a:r>
                        <a:rPr lang="en-US" sz="1100" dirty="0" smtClean="0"/>
                        <a:t>energy research</a:t>
                      </a:r>
                      <a:endParaRPr lang="en-US" sz="1100" b="0" dirty="0"/>
                    </a:p>
                  </a:txBody>
                  <a:tcPr marL="64293" marR="64293" marT="32147" marB="32147"/>
                </a:tc>
                <a:tc>
                  <a:txBody>
                    <a:bodyPr/>
                    <a:lstStyle/>
                    <a:p>
                      <a:r>
                        <a:rPr lang="en-US" sz="1100" dirty="0" smtClean="0"/>
                        <a:t>particle physics</a:t>
                      </a:r>
                      <a:endParaRPr lang="en-US" sz="1100" b="0" dirty="0"/>
                    </a:p>
                  </a:txBody>
                  <a:tcPr marL="64293" marR="64293" marT="32147" marB="32147"/>
                </a:tc>
              </a:tr>
            </a:tbl>
          </a:graphicData>
        </a:graphic>
      </p:graphicFrame>
      <p:sp>
        <p:nvSpPr>
          <p:cNvPr id="92" name="Rectangle 91"/>
          <p:cNvSpPr/>
          <p:nvPr/>
        </p:nvSpPr>
        <p:spPr bwMode="auto">
          <a:xfrm>
            <a:off x="4799082" y="5113507"/>
            <a:ext cx="4303603" cy="1721441"/>
          </a:xfrm>
          <a:prstGeom prst="rect">
            <a:avLst/>
          </a:prstGeom>
          <a:noFill/>
          <a:ln w="25400" cap="flat" cmpd="sng" algn="ctr">
            <a:solidFill>
              <a:srgbClr val="000000"/>
            </a:solidFill>
            <a:prstDash val="solid"/>
            <a:round/>
            <a:headEnd type="none" w="med" len="med"/>
            <a:tailEnd type="none" w="med" len="med"/>
          </a:ln>
          <a:effectLst/>
        </p:spPr>
        <p:txBody>
          <a:bodyPr vert="horz" wrap="square" lIns="64144" tIns="32072" rIns="64144" bIns="32072" numCol="1" rtlCol="0" anchor="t" anchorCtr="0" compatLnSpc="1">
            <a:prstTxWarp prst="textNoShape">
              <a:avLst/>
            </a:prstTxWarp>
          </a:bodyPr>
          <a:lstStyle/>
          <a:p>
            <a:pPr algn="ctr" defTabSz="641446" fontAlgn="base">
              <a:spcBef>
                <a:spcPct val="0"/>
              </a:spcBef>
              <a:spcAft>
                <a:spcPct val="0"/>
              </a:spcAft>
            </a:pPr>
            <a:endParaRPr lang="en-US" sz="3000">
              <a:solidFill>
                <a:srgbClr val="000000"/>
              </a:solidFill>
              <a:latin typeface="Gill Sans" charset="0"/>
              <a:ea typeface="ヒラギノ角ゴ ProN W3" charset="-128"/>
              <a:cs typeface="ヒラギノ角ゴ ProN W3" charset="-128"/>
              <a:sym typeface="Gill Sans" charset="0"/>
            </a:endParaRPr>
          </a:p>
        </p:txBody>
      </p:sp>
      <p:pic>
        <p:nvPicPr>
          <p:cNvPr id="93" name="Picture 92"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568" y="5925469"/>
            <a:ext cx="432000" cy="432000"/>
          </a:xfrm>
          <a:prstGeom prst="rect">
            <a:avLst/>
          </a:prstGeom>
        </p:spPr>
      </p:pic>
      <p:pic>
        <p:nvPicPr>
          <p:cNvPr id="94" name="Picture 93"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425" y="5860645"/>
            <a:ext cx="432000" cy="432000"/>
          </a:xfrm>
          <a:prstGeom prst="rect">
            <a:avLst/>
          </a:prstGeom>
        </p:spPr>
      </p:pic>
      <p:pic>
        <p:nvPicPr>
          <p:cNvPr id="95" name="Picture 94"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425" y="6270020"/>
            <a:ext cx="432000" cy="432000"/>
          </a:xfrm>
          <a:prstGeom prst="rect">
            <a:avLst/>
          </a:prstGeom>
        </p:spPr>
      </p:pic>
      <p:pic>
        <p:nvPicPr>
          <p:cNvPr id="96" name="Picture 95"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4210" y="5469662"/>
            <a:ext cx="432000" cy="432000"/>
          </a:xfrm>
          <a:prstGeom prst="rect">
            <a:avLst/>
          </a:prstGeom>
        </p:spPr>
      </p:pic>
      <p:pic>
        <p:nvPicPr>
          <p:cNvPr id="97" name="Picture 96"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425" y="5113458"/>
            <a:ext cx="432000" cy="432000"/>
          </a:xfrm>
          <a:prstGeom prst="rect">
            <a:avLst/>
          </a:prstGeom>
        </p:spPr>
      </p:pic>
      <p:pic>
        <p:nvPicPr>
          <p:cNvPr id="98" name="Picture 9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4210" y="5113458"/>
            <a:ext cx="432000" cy="432000"/>
          </a:xfrm>
          <a:prstGeom prst="rect">
            <a:avLst/>
          </a:prstGeom>
        </p:spPr>
      </p:pic>
      <p:pic>
        <p:nvPicPr>
          <p:cNvPr id="99" name="Picture 98"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5568" y="6357469"/>
            <a:ext cx="432000" cy="432000"/>
          </a:xfrm>
          <a:prstGeom prst="rect">
            <a:avLst/>
          </a:prstGeom>
        </p:spPr>
      </p:pic>
      <p:pic>
        <p:nvPicPr>
          <p:cNvPr id="100" name="Picture 99"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425" y="5456590"/>
            <a:ext cx="432000" cy="432000"/>
          </a:xfrm>
          <a:prstGeom prst="rect">
            <a:avLst/>
          </a:prstGeom>
        </p:spPr>
      </p:pic>
      <p:pic>
        <p:nvPicPr>
          <p:cNvPr id="101" name="Picture 100"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638" y="1474985"/>
            <a:ext cx="432000" cy="432000"/>
          </a:xfrm>
          <a:prstGeom prst="rect">
            <a:avLst/>
          </a:prstGeom>
        </p:spPr>
      </p:pic>
      <p:pic>
        <p:nvPicPr>
          <p:cNvPr id="102" name="Picture 10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759" y="1886795"/>
            <a:ext cx="432000" cy="432000"/>
          </a:xfrm>
          <a:prstGeom prst="rect">
            <a:avLst/>
          </a:prstGeom>
        </p:spPr>
      </p:pic>
      <p:pic>
        <p:nvPicPr>
          <p:cNvPr id="103" name="Picture 10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294" y="1886795"/>
            <a:ext cx="432000" cy="432000"/>
          </a:xfrm>
          <a:prstGeom prst="rect">
            <a:avLst/>
          </a:prstGeom>
        </p:spPr>
      </p:pic>
      <p:pic>
        <p:nvPicPr>
          <p:cNvPr id="104" name="Picture 103"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294" y="1474985"/>
            <a:ext cx="432000" cy="432000"/>
          </a:xfrm>
          <a:prstGeom prst="rect">
            <a:avLst/>
          </a:prstGeom>
        </p:spPr>
      </p:pic>
      <p:pic>
        <p:nvPicPr>
          <p:cNvPr id="105" name="Picture 104"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59" y="1474985"/>
            <a:ext cx="432000" cy="432000"/>
          </a:xfrm>
          <a:prstGeom prst="rect">
            <a:avLst/>
          </a:prstGeom>
        </p:spPr>
      </p:pic>
      <p:pic>
        <p:nvPicPr>
          <p:cNvPr id="106" name="Picture 105"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565" y="1474985"/>
            <a:ext cx="432000" cy="432000"/>
          </a:xfrm>
          <a:prstGeom prst="rect">
            <a:avLst/>
          </a:prstGeom>
        </p:spPr>
      </p:pic>
      <p:pic>
        <p:nvPicPr>
          <p:cNvPr id="107" name="Picture 106"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24" y="1474985"/>
            <a:ext cx="432000" cy="432000"/>
          </a:xfrm>
          <a:prstGeom prst="rect">
            <a:avLst/>
          </a:prstGeom>
        </p:spPr>
      </p:pic>
      <p:pic>
        <p:nvPicPr>
          <p:cNvPr id="108" name="Picture 10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565" y="1886795"/>
            <a:ext cx="432000" cy="432000"/>
          </a:xfrm>
          <a:prstGeom prst="rect">
            <a:avLst/>
          </a:prstGeom>
        </p:spPr>
      </p:pic>
      <p:pic>
        <p:nvPicPr>
          <p:cNvPr id="109" name="Picture 10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24" y="1886795"/>
            <a:ext cx="432000" cy="432000"/>
          </a:xfrm>
          <a:prstGeom prst="rect">
            <a:avLst/>
          </a:prstGeom>
        </p:spPr>
      </p:pic>
      <p:pic>
        <p:nvPicPr>
          <p:cNvPr id="110" name="Picture 109"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59" y="2242865"/>
            <a:ext cx="432000" cy="432000"/>
          </a:xfrm>
          <a:prstGeom prst="rect">
            <a:avLst/>
          </a:prstGeom>
        </p:spPr>
      </p:pic>
      <p:pic>
        <p:nvPicPr>
          <p:cNvPr id="111" name="Picture 110"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24" y="2242865"/>
            <a:ext cx="432000" cy="432000"/>
          </a:xfrm>
          <a:prstGeom prst="rect">
            <a:avLst/>
          </a:prstGeom>
        </p:spPr>
      </p:pic>
      <p:pic>
        <p:nvPicPr>
          <p:cNvPr id="112" name="Picture 111"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59" y="2639414"/>
            <a:ext cx="432000" cy="432000"/>
          </a:xfrm>
          <a:prstGeom prst="rect">
            <a:avLst/>
          </a:prstGeom>
        </p:spPr>
      </p:pic>
      <p:pic>
        <p:nvPicPr>
          <p:cNvPr id="113" name="Picture 112"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24" y="2639414"/>
            <a:ext cx="432000" cy="432000"/>
          </a:xfrm>
          <a:prstGeom prst="rect">
            <a:avLst/>
          </a:prstGeom>
        </p:spPr>
      </p:pic>
      <p:pic>
        <p:nvPicPr>
          <p:cNvPr id="114" name="Picture 11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59" y="3031972"/>
            <a:ext cx="432000" cy="432000"/>
          </a:xfrm>
          <a:prstGeom prst="rect">
            <a:avLst/>
          </a:prstGeom>
        </p:spPr>
      </p:pic>
      <p:pic>
        <p:nvPicPr>
          <p:cNvPr id="115" name="Picture 11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24" y="3031972"/>
            <a:ext cx="432000" cy="432000"/>
          </a:xfrm>
          <a:prstGeom prst="rect">
            <a:avLst/>
          </a:prstGeom>
        </p:spPr>
      </p:pic>
      <p:pic>
        <p:nvPicPr>
          <p:cNvPr id="116" name="Picture 11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65" y="2639414"/>
            <a:ext cx="432000" cy="432000"/>
          </a:xfrm>
          <a:prstGeom prst="rect">
            <a:avLst/>
          </a:prstGeom>
        </p:spPr>
      </p:pic>
      <p:pic>
        <p:nvPicPr>
          <p:cNvPr id="117" name="Picture 11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65" y="3031972"/>
            <a:ext cx="432000" cy="432000"/>
          </a:xfrm>
          <a:prstGeom prst="rect">
            <a:avLst/>
          </a:prstGeom>
        </p:spPr>
      </p:pic>
      <p:pic>
        <p:nvPicPr>
          <p:cNvPr id="118" name="Picture 11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024" y="3439547"/>
            <a:ext cx="432000" cy="432000"/>
          </a:xfrm>
          <a:prstGeom prst="rect">
            <a:avLst/>
          </a:prstGeom>
        </p:spPr>
      </p:pic>
      <p:pic>
        <p:nvPicPr>
          <p:cNvPr id="119" name="Picture 11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759" y="3869545"/>
            <a:ext cx="432000" cy="432000"/>
          </a:xfrm>
          <a:prstGeom prst="rect">
            <a:avLst/>
          </a:prstGeom>
        </p:spPr>
      </p:pic>
      <p:pic>
        <p:nvPicPr>
          <p:cNvPr id="120" name="Picture 119"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024" y="5954836"/>
            <a:ext cx="432000" cy="432000"/>
          </a:xfrm>
          <a:prstGeom prst="rect">
            <a:avLst/>
          </a:prstGeom>
        </p:spPr>
      </p:pic>
      <p:pic>
        <p:nvPicPr>
          <p:cNvPr id="121" name="Picture 12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024" y="5136437"/>
            <a:ext cx="432000" cy="432000"/>
          </a:xfrm>
          <a:prstGeom prst="rect">
            <a:avLst/>
          </a:prstGeom>
        </p:spPr>
      </p:pic>
      <p:pic>
        <p:nvPicPr>
          <p:cNvPr id="122" name="Picture 12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759" y="4714214"/>
            <a:ext cx="432000" cy="432000"/>
          </a:xfrm>
          <a:prstGeom prst="rect">
            <a:avLst/>
          </a:prstGeom>
        </p:spPr>
      </p:pic>
      <p:pic>
        <p:nvPicPr>
          <p:cNvPr id="123" name="Picture 122"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024" y="4268878"/>
            <a:ext cx="432000" cy="432000"/>
          </a:xfrm>
          <a:prstGeom prst="rect">
            <a:avLst/>
          </a:prstGeom>
        </p:spPr>
      </p:pic>
      <p:pic>
        <p:nvPicPr>
          <p:cNvPr id="125" name="Picture 12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294" y="2639414"/>
            <a:ext cx="432000" cy="432000"/>
          </a:xfrm>
          <a:prstGeom prst="rect">
            <a:avLst/>
          </a:prstGeom>
        </p:spPr>
      </p:pic>
      <p:pic>
        <p:nvPicPr>
          <p:cNvPr id="126" name="Picture 125"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759" y="3439547"/>
            <a:ext cx="432000" cy="432000"/>
          </a:xfrm>
          <a:prstGeom prst="rect">
            <a:avLst/>
          </a:prstGeom>
        </p:spPr>
      </p:pic>
      <p:pic>
        <p:nvPicPr>
          <p:cNvPr id="127" name="Picture 12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294" y="3869545"/>
            <a:ext cx="432000" cy="432000"/>
          </a:xfrm>
          <a:prstGeom prst="rect">
            <a:avLst/>
          </a:prstGeom>
        </p:spPr>
      </p:pic>
      <p:pic>
        <p:nvPicPr>
          <p:cNvPr id="128" name="Picture 12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759" y="4268878"/>
            <a:ext cx="432000" cy="432000"/>
          </a:xfrm>
          <a:prstGeom prst="rect">
            <a:avLst/>
          </a:prstGeom>
        </p:spPr>
      </p:pic>
      <p:pic>
        <p:nvPicPr>
          <p:cNvPr id="129" name="Picture 12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565" y="4714214"/>
            <a:ext cx="432000" cy="432000"/>
          </a:xfrm>
          <a:prstGeom prst="rect">
            <a:avLst/>
          </a:prstGeom>
        </p:spPr>
      </p:pic>
      <p:pic>
        <p:nvPicPr>
          <p:cNvPr id="131" name="Picture 130"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6759" y="5954836"/>
            <a:ext cx="432000" cy="432000"/>
          </a:xfrm>
          <a:prstGeom prst="rect">
            <a:avLst/>
          </a:prstGeom>
        </p:spPr>
      </p:pic>
      <p:pic>
        <p:nvPicPr>
          <p:cNvPr id="132" name="Picture 131"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565" y="3439547"/>
            <a:ext cx="432000" cy="432000"/>
          </a:xfrm>
          <a:prstGeom prst="rect">
            <a:avLst/>
          </a:prstGeom>
        </p:spPr>
      </p:pic>
      <p:pic>
        <p:nvPicPr>
          <p:cNvPr id="133" name="Picture 13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024" y="3869545"/>
            <a:ext cx="432000" cy="432000"/>
          </a:xfrm>
          <a:prstGeom prst="rect">
            <a:avLst/>
          </a:prstGeom>
        </p:spPr>
      </p:pic>
      <p:pic>
        <p:nvPicPr>
          <p:cNvPr id="134" name="Picture 13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481" y="4252629"/>
            <a:ext cx="432000" cy="432000"/>
          </a:xfrm>
          <a:prstGeom prst="rect">
            <a:avLst/>
          </a:prstGeom>
        </p:spPr>
      </p:pic>
      <p:pic>
        <p:nvPicPr>
          <p:cNvPr id="135" name="Picture 134"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024" y="4714214"/>
            <a:ext cx="432000" cy="432000"/>
          </a:xfrm>
          <a:prstGeom prst="rect">
            <a:avLst/>
          </a:prstGeom>
        </p:spPr>
      </p:pic>
      <p:pic>
        <p:nvPicPr>
          <p:cNvPr id="137" name="Picture 136"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294" y="3439547"/>
            <a:ext cx="432000" cy="432000"/>
          </a:xfrm>
          <a:prstGeom prst="rect">
            <a:avLst/>
          </a:prstGeom>
        </p:spPr>
      </p:pic>
      <p:pic>
        <p:nvPicPr>
          <p:cNvPr id="138" name="Picture 13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59" y="6384172"/>
            <a:ext cx="432000" cy="432000"/>
          </a:xfrm>
          <a:prstGeom prst="rect">
            <a:avLst/>
          </a:prstGeom>
        </p:spPr>
      </p:pic>
      <p:pic>
        <p:nvPicPr>
          <p:cNvPr id="139" name="Picture 138"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565" y="3869545"/>
            <a:ext cx="432000" cy="432000"/>
          </a:xfrm>
          <a:prstGeom prst="rect">
            <a:avLst/>
          </a:prstGeom>
        </p:spPr>
      </p:pic>
      <p:pic>
        <p:nvPicPr>
          <p:cNvPr id="140" name="Picture 139"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294" y="4268878"/>
            <a:ext cx="432000" cy="432000"/>
          </a:xfrm>
          <a:prstGeom prst="rect">
            <a:avLst/>
          </a:prstGeom>
        </p:spPr>
      </p:pic>
      <p:pic>
        <p:nvPicPr>
          <p:cNvPr id="141" name="Picture 140"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759" y="5136437"/>
            <a:ext cx="432000" cy="432000"/>
          </a:xfrm>
          <a:prstGeom prst="rect">
            <a:avLst/>
          </a:prstGeom>
        </p:spPr>
      </p:pic>
      <p:pic>
        <p:nvPicPr>
          <p:cNvPr id="142" name="Picture 141"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4366" y="4616950"/>
            <a:ext cx="432000" cy="432000"/>
          </a:xfrm>
          <a:prstGeom prst="rect">
            <a:avLst/>
          </a:prstGeom>
        </p:spPr>
      </p:pic>
      <p:pic>
        <p:nvPicPr>
          <p:cNvPr id="143" name="Picture 14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69" y="4231906"/>
            <a:ext cx="432000" cy="432000"/>
          </a:xfrm>
          <a:prstGeom prst="rect">
            <a:avLst/>
          </a:prstGeom>
        </p:spPr>
      </p:pic>
      <p:pic>
        <p:nvPicPr>
          <p:cNvPr id="144" name="Picture 143"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170" y="4231906"/>
            <a:ext cx="432000" cy="432000"/>
          </a:xfrm>
          <a:prstGeom prst="rect">
            <a:avLst/>
          </a:prstGeom>
        </p:spPr>
      </p:pic>
      <p:pic>
        <p:nvPicPr>
          <p:cNvPr id="145" name="Picture 14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7899" y="4231906"/>
            <a:ext cx="432000" cy="432000"/>
          </a:xfrm>
          <a:prstGeom prst="rect">
            <a:avLst/>
          </a:prstGeom>
        </p:spPr>
      </p:pic>
      <p:pic>
        <p:nvPicPr>
          <p:cNvPr id="146" name="Picture 145"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282" y="4231906"/>
            <a:ext cx="432000" cy="432000"/>
          </a:xfrm>
          <a:prstGeom prst="rect">
            <a:avLst/>
          </a:prstGeom>
        </p:spPr>
      </p:pic>
      <p:pic>
        <p:nvPicPr>
          <p:cNvPr id="147" name="Picture 14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70" y="3859014"/>
            <a:ext cx="432000" cy="432000"/>
          </a:xfrm>
          <a:prstGeom prst="rect">
            <a:avLst/>
          </a:prstGeom>
        </p:spPr>
      </p:pic>
      <p:pic>
        <p:nvPicPr>
          <p:cNvPr id="148" name="Picture 147"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69" y="3859014"/>
            <a:ext cx="432000" cy="432000"/>
          </a:xfrm>
          <a:prstGeom prst="rect">
            <a:avLst/>
          </a:prstGeom>
        </p:spPr>
      </p:pic>
      <p:pic>
        <p:nvPicPr>
          <p:cNvPr id="149" name="Picture 14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7899" y="3859014"/>
            <a:ext cx="432000" cy="432000"/>
          </a:xfrm>
          <a:prstGeom prst="rect">
            <a:avLst/>
          </a:prstGeom>
        </p:spPr>
      </p:pic>
      <p:pic>
        <p:nvPicPr>
          <p:cNvPr id="150" name="Picture 149"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282" y="3859014"/>
            <a:ext cx="432000" cy="432000"/>
          </a:xfrm>
          <a:prstGeom prst="rect">
            <a:avLst/>
          </a:prstGeom>
        </p:spPr>
      </p:pic>
      <p:pic>
        <p:nvPicPr>
          <p:cNvPr id="151" name="Picture 15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70" y="3473618"/>
            <a:ext cx="432000" cy="432000"/>
          </a:xfrm>
          <a:prstGeom prst="rect">
            <a:avLst/>
          </a:prstGeom>
        </p:spPr>
      </p:pic>
      <p:pic>
        <p:nvPicPr>
          <p:cNvPr id="152" name="Picture 151"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7899" y="3473618"/>
            <a:ext cx="432000" cy="432000"/>
          </a:xfrm>
          <a:prstGeom prst="rect">
            <a:avLst/>
          </a:prstGeom>
        </p:spPr>
      </p:pic>
      <p:pic>
        <p:nvPicPr>
          <p:cNvPr id="153" name="Picture 152"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282" y="3473618"/>
            <a:ext cx="432000" cy="432000"/>
          </a:xfrm>
          <a:prstGeom prst="rect">
            <a:avLst/>
          </a:prstGeom>
        </p:spPr>
      </p:pic>
      <p:pic>
        <p:nvPicPr>
          <p:cNvPr id="154" name="Picture 153"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899" y="2705263"/>
            <a:ext cx="432000" cy="432000"/>
          </a:xfrm>
          <a:prstGeom prst="rect">
            <a:avLst/>
          </a:prstGeom>
        </p:spPr>
      </p:pic>
      <p:pic>
        <p:nvPicPr>
          <p:cNvPr id="155" name="Picture 15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1282" y="2705263"/>
            <a:ext cx="432000" cy="432000"/>
          </a:xfrm>
          <a:prstGeom prst="rect">
            <a:avLst/>
          </a:prstGeom>
        </p:spPr>
      </p:pic>
      <p:pic>
        <p:nvPicPr>
          <p:cNvPr id="156" name="Picture 155"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170" y="2705263"/>
            <a:ext cx="432000" cy="432000"/>
          </a:xfrm>
          <a:prstGeom prst="rect">
            <a:avLst/>
          </a:prstGeom>
        </p:spPr>
      </p:pic>
      <p:pic>
        <p:nvPicPr>
          <p:cNvPr id="157" name="Picture 156"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8169" y="2705263"/>
            <a:ext cx="432000" cy="432000"/>
          </a:xfrm>
          <a:prstGeom prst="rect">
            <a:avLst/>
          </a:prstGeom>
        </p:spPr>
      </p:pic>
      <p:pic>
        <p:nvPicPr>
          <p:cNvPr id="158" name="Picture 15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899" y="3086869"/>
            <a:ext cx="432000" cy="432000"/>
          </a:xfrm>
          <a:prstGeom prst="rect">
            <a:avLst/>
          </a:prstGeom>
        </p:spPr>
      </p:pic>
      <p:pic>
        <p:nvPicPr>
          <p:cNvPr id="159" name="Picture 15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1282" y="3086869"/>
            <a:ext cx="432000" cy="432000"/>
          </a:xfrm>
          <a:prstGeom prst="rect">
            <a:avLst/>
          </a:prstGeom>
        </p:spPr>
      </p:pic>
      <p:pic>
        <p:nvPicPr>
          <p:cNvPr id="160" name="Picture 159"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170" y="3086869"/>
            <a:ext cx="432000" cy="432000"/>
          </a:xfrm>
          <a:prstGeom prst="rect">
            <a:avLst/>
          </a:prstGeom>
        </p:spPr>
      </p:pic>
      <p:pic>
        <p:nvPicPr>
          <p:cNvPr id="161" name="Picture 16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899" y="2307346"/>
            <a:ext cx="432000" cy="432000"/>
          </a:xfrm>
          <a:prstGeom prst="rect">
            <a:avLst/>
          </a:prstGeom>
        </p:spPr>
      </p:pic>
      <p:pic>
        <p:nvPicPr>
          <p:cNvPr id="162" name="Picture 161"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1282" y="2307346"/>
            <a:ext cx="432000" cy="432000"/>
          </a:xfrm>
          <a:prstGeom prst="rect">
            <a:avLst/>
          </a:prstGeom>
        </p:spPr>
      </p:pic>
      <p:pic>
        <p:nvPicPr>
          <p:cNvPr id="163" name="Picture 16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170" y="2307346"/>
            <a:ext cx="432000" cy="432000"/>
          </a:xfrm>
          <a:prstGeom prst="rect">
            <a:avLst/>
          </a:prstGeom>
        </p:spPr>
      </p:pic>
      <p:pic>
        <p:nvPicPr>
          <p:cNvPr id="164" name="Picture 16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282" y="1905556"/>
            <a:ext cx="432000" cy="432000"/>
          </a:xfrm>
          <a:prstGeom prst="rect">
            <a:avLst/>
          </a:prstGeom>
        </p:spPr>
      </p:pic>
      <p:pic>
        <p:nvPicPr>
          <p:cNvPr id="165" name="Picture 16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7899" y="1905556"/>
            <a:ext cx="432000" cy="432000"/>
          </a:xfrm>
          <a:prstGeom prst="rect">
            <a:avLst/>
          </a:prstGeom>
        </p:spPr>
      </p:pic>
      <p:pic>
        <p:nvPicPr>
          <p:cNvPr id="166" name="Picture 16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70" y="1905556"/>
            <a:ext cx="432000" cy="432000"/>
          </a:xfrm>
          <a:prstGeom prst="rect">
            <a:avLst/>
          </a:prstGeom>
        </p:spPr>
      </p:pic>
      <p:pic>
        <p:nvPicPr>
          <p:cNvPr id="167" name="Picture 16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8169" y="1905556"/>
            <a:ext cx="432000" cy="432000"/>
          </a:xfrm>
          <a:prstGeom prst="rect">
            <a:avLst/>
          </a:prstGeom>
        </p:spPr>
      </p:pic>
      <p:pic>
        <p:nvPicPr>
          <p:cNvPr id="168" name="Picture 16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282" y="1491274"/>
            <a:ext cx="432000" cy="432000"/>
          </a:xfrm>
          <a:prstGeom prst="rect">
            <a:avLst/>
          </a:prstGeom>
        </p:spPr>
      </p:pic>
      <p:pic>
        <p:nvPicPr>
          <p:cNvPr id="169" name="Picture 16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673" y="1491274"/>
            <a:ext cx="432000" cy="432000"/>
          </a:xfrm>
          <a:prstGeom prst="rect">
            <a:avLst/>
          </a:prstGeom>
        </p:spPr>
      </p:pic>
      <p:pic>
        <p:nvPicPr>
          <p:cNvPr id="170" name="Picture 169"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944" y="1491274"/>
            <a:ext cx="432000" cy="432000"/>
          </a:xfrm>
          <a:prstGeom prst="rect">
            <a:avLst/>
          </a:prstGeom>
        </p:spPr>
      </p:pic>
      <p:pic>
        <p:nvPicPr>
          <p:cNvPr id="171" name="Picture 170"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8858" y="6366650"/>
            <a:ext cx="432000" cy="432000"/>
          </a:xfrm>
          <a:prstGeom prst="rect">
            <a:avLst/>
          </a:prstGeom>
        </p:spPr>
      </p:pic>
      <p:pic>
        <p:nvPicPr>
          <p:cNvPr id="172" name="Picture 17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015" y="5542798"/>
            <a:ext cx="432000" cy="432000"/>
          </a:xfrm>
          <a:prstGeom prst="rect">
            <a:avLst/>
          </a:prstGeom>
        </p:spPr>
      </p:pic>
      <p:pic>
        <p:nvPicPr>
          <p:cNvPr id="173" name="Picture 172"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2474" y="5542798"/>
            <a:ext cx="432000" cy="432000"/>
          </a:xfrm>
          <a:prstGeom prst="rect">
            <a:avLst/>
          </a:prstGeom>
        </p:spPr>
      </p:pic>
      <p:pic>
        <p:nvPicPr>
          <p:cNvPr id="174" name="Picture 17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759" y="5542798"/>
            <a:ext cx="432000" cy="432000"/>
          </a:xfrm>
          <a:prstGeom prst="rect">
            <a:avLst/>
          </a:prstGeom>
        </p:spPr>
      </p:pic>
      <p:pic>
        <p:nvPicPr>
          <p:cNvPr id="175" name="Picture 174"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951" y="5538112"/>
            <a:ext cx="432000" cy="432000"/>
          </a:xfrm>
          <a:prstGeom prst="rect">
            <a:avLst/>
          </a:prstGeom>
        </p:spPr>
      </p:pic>
      <p:pic>
        <p:nvPicPr>
          <p:cNvPr id="90" name="Picture 89"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620" y="5121212"/>
            <a:ext cx="432000" cy="432000"/>
          </a:xfrm>
          <a:prstGeom prst="rect">
            <a:avLst/>
          </a:prstGeom>
        </p:spPr>
      </p:pic>
      <p:pic>
        <p:nvPicPr>
          <p:cNvPr id="181" name="Picture 180"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5842" y="1489274"/>
            <a:ext cx="432000" cy="432000"/>
          </a:xfrm>
          <a:prstGeom prst="rect">
            <a:avLst/>
          </a:prstGeom>
        </p:spPr>
      </p:pic>
      <p:sp>
        <p:nvSpPr>
          <p:cNvPr id="124" name="Shape 157"/>
          <p:cNvSpPr/>
          <p:nvPr/>
        </p:nvSpPr>
        <p:spPr>
          <a:xfrm>
            <a:off x="484444" y="1484784"/>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30" name="Shape 157"/>
          <p:cNvSpPr/>
          <p:nvPr/>
        </p:nvSpPr>
        <p:spPr>
          <a:xfrm>
            <a:off x="484444" y="2307936"/>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36" name="Shape 157"/>
          <p:cNvSpPr/>
          <p:nvPr/>
        </p:nvSpPr>
        <p:spPr>
          <a:xfrm>
            <a:off x="484444" y="3495925"/>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76" name="Shape 157"/>
          <p:cNvSpPr/>
          <p:nvPr/>
        </p:nvSpPr>
        <p:spPr>
          <a:xfrm>
            <a:off x="484444" y="4288010"/>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77" name="Shape 157"/>
          <p:cNvSpPr/>
          <p:nvPr/>
        </p:nvSpPr>
        <p:spPr>
          <a:xfrm>
            <a:off x="484444" y="5152106"/>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78" name="Shape 157"/>
          <p:cNvSpPr/>
          <p:nvPr/>
        </p:nvSpPr>
        <p:spPr>
          <a:xfrm>
            <a:off x="484444" y="5980053"/>
            <a:ext cx="4185196" cy="36004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79" name="Shape 157"/>
          <p:cNvSpPr/>
          <p:nvPr/>
        </p:nvSpPr>
        <p:spPr>
          <a:xfrm>
            <a:off x="5168616" y="1495417"/>
            <a:ext cx="3888000" cy="39600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80" name="Shape 157"/>
          <p:cNvSpPr/>
          <p:nvPr/>
        </p:nvSpPr>
        <p:spPr>
          <a:xfrm>
            <a:off x="5168616" y="2722568"/>
            <a:ext cx="3888000" cy="396000"/>
          </a:xfrm>
          <a:prstGeom prst="roundRect">
            <a:avLst>
              <a:gd name="adj" fmla="val 43244"/>
            </a:avLst>
          </a:prstGeom>
          <a:ln w="63500">
            <a:solidFill>
              <a:srgbClr val="FF2600"/>
            </a:solidFill>
          </a:ln>
        </p:spPr>
        <p:txBody>
          <a:bodyPr lIns="45719" rIns="45719"/>
          <a:lstStyle/>
          <a:p>
            <a:pPr algn="ctr" defTabSz="914400"/>
            <a:endParaRPr sz="4200">
              <a:latin typeface="Tahoma"/>
              <a:ea typeface="Tahoma"/>
              <a:cs typeface="Tahoma"/>
              <a:sym typeface="Tahoma"/>
            </a:endParaRPr>
          </a:p>
        </p:txBody>
      </p:sp>
      <p:sp>
        <p:nvSpPr>
          <p:cNvPr id="182" name="TextBox 181"/>
          <p:cNvSpPr txBox="1"/>
          <p:nvPr/>
        </p:nvSpPr>
        <p:spPr>
          <a:xfrm>
            <a:off x="7467496" y="1132871"/>
            <a:ext cx="1546577" cy="307777"/>
          </a:xfrm>
          <a:prstGeom prst="rect">
            <a:avLst/>
          </a:prstGeom>
          <a:noFill/>
        </p:spPr>
        <p:txBody>
          <a:bodyPr wrap="none" rtlCol="0">
            <a:spAutoFit/>
          </a:bodyPr>
          <a:lstStyle/>
          <a:p>
            <a:r>
              <a:rPr lang="en-US" sz="1400" dirty="0" smtClean="0">
                <a:solidFill>
                  <a:schemeClr val="bg1"/>
                </a:solidFill>
              </a:rPr>
              <a:t>Version 2/11/2017</a:t>
            </a:r>
            <a:endParaRPr lang="en-US" sz="1400" dirty="0">
              <a:solidFill>
                <a:schemeClr val="bg1"/>
              </a:solidFill>
            </a:endParaRPr>
          </a:p>
        </p:txBody>
      </p:sp>
    </p:spTree>
    <p:extLst>
      <p:ext uri="{BB962C8B-B14F-4D97-AF65-F5344CB8AC3E}">
        <p14:creationId xmlns:p14="http://schemas.microsoft.com/office/powerpoint/2010/main" val="208239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0"/>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36"/>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76"/>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77"/>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78"/>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79"/>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advAuto="0"/>
      <p:bldP spid="130" grpId="0" animBg="1" advAuto="0"/>
      <p:bldP spid="136" grpId="0" animBg="1" advAuto="0"/>
      <p:bldP spid="176" grpId="0" animBg="1" advAuto="0"/>
      <p:bldP spid="177" grpId="0" animBg="1" advAuto="0"/>
      <p:bldP spid="178" grpId="0" animBg="1" advAuto="0"/>
      <p:bldP spid="179" grpId="0" animBg="1" advAuto="0"/>
      <p:bldP spid="180"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p:cNvSpPr>
            <a:spLocks noGrp="1"/>
          </p:cNvSpPr>
          <p:nvPr>
            <p:ph type="title"/>
          </p:nvPr>
        </p:nvSpPr>
        <p:spPr/>
        <p:txBody>
          <a:bodyPr/>
          <a:lstStyle/>
          <a:p>
            <a:r>
              <a:rPr lang="en-US" dirty="0" smtClean="0"/>
              <a:t>Tentative Instrument Ramp-up</a:t>
            </a:r>
            <a:endParaRPr lang="en-US" dirty="0"/>
          </a:p>
        </p:txBody>
      </p:sp>
      <p:sp>
        <p:nvSpPr>
          <p:cNvPr id="193" name="Right Triangle 192"/>
          <p:cNvSpPr/>
          <p:nvPr/>
        </p:nvSpPr>
        <p:spPr>
          <a:xfrm flipH="1">
            <a:off x="4232610" y="5890998"/>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ectangle 193"/>
          <p:cNvSpPr/>
          <p:nvPr/>
        </p:nvSpPr>
        <p:spPr>
          <a:xfrm rot="10800000">
            <a:off x="4162860" y="6518327"/>
            <a:ext cx="45719" cy="2425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195" name="Rectangle 194"/>
          <p:cNvSpPr/>
          <p:nvPr/>
        </p:nvSpPr>
        <p:spPr>
          <a:xfrm rot="10800000">
            <a:off x="4331510"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197" name="Rectangle 196"/>
          <p:cNvSpPr/>
          <p:nvPr/>
        </p:nvSpPr>
        <p:spPr>
          <a:xfrm rot="10800000">
            <a:off x="4382671"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199" name="Rectangle 198"/>
          <p:cNvSpPr/>
          <p:nvPr/>
        </p:nvSpPr>
        <p:spPr>
          <a:xfrm rot="10800000">
            <a:off x="4437102"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01" name="Rectangle 200"/>
          <p:cNvSpPr/>
          <p:nvPr/>
        </p:nvSpPr>
        <p:spPr>
          <a:xfrm rot="10800000">
            <a:off x="4573182"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02" name="Rectangle 201"/>
          <p:cNvSpPr/>
          <p:nvPr/>
        </p:nvSpPr>
        <p:spPr>
          <a:xfrm rot="10800000">
            <a:off x="4645904"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06" name="Rectangle 205"/>
          <p:cNvSpPr/>
          <p:nvPr/>
        </p:nvSpPr>
        <p:spPr>
          <a:xfrm rot="10800000">
            <a:off x="4733013"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29" name="Rectangle 228"/>
          <p:cNvSpPr/>
          <p:nvPr/>
        </p:nvSpPr>
        <p:spPr>
          <a:xfrm rot="10800000">
            <a:off x="478980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0" name="Rectangle 229"/>
          <p:cNvSpPr/>
          <p:nvPr/>
        </p:nvSpPr>
        <p:spPr>
          <a:xfrm rot="10800000">
            <a:off x="485417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3" name="Rectangle 232"/>
          <p:cNvSpPr/>
          <p:nvPr/>
        </p:nvSpPr>
        <p:spPr>
          <a:xfrm rot="10800000">
            <a:off x="5000111"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6" name="Rectangle 235"/>
          <p:cNvSpPr/>
          <p:nvPr/>
        </p:nvSpPr>
        <p:spPr>
          <a:xfrm rot="10800000">
            <a:off x="5104534"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7" name="Rectangle 236"/>
          <p:cNvSpPr/>
          <p:nvPr/>
        </p:nvSpPr>
        <p:spPr>
          <a:xfrm rot="10800000">
            <a:off x="5053680"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8" name="Rectangle 237"/>
          <p:cNvSpPr/>
          <p:nvPr/>
        </p:nvSpPr>
        <p:spPr>
          <a:xfrm rot="10800000">
            <a:off x="5157314" y="5087505"/>
            <a:ext cx="252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39" name="Rectangle 238"/>
          <p:cNvSpPr/>
          <p:nvPr/>
        </p:nvSpPr>
        <p:spPr>
          <a:xfrm rot="10800000">
            <a:off x="5214422"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1" name="Rectangle 240"/>
          <p:cNvSpPr/>
          <p:nvPr/>
        </p:nvSpPr>
        <p:spPr>
          <a:xfrm rot="10800000">
            <a:off x="5282007"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2" name="Rectangle 241"/>
          <p:cNvSpPr/>
          <p:nvPr/>
        </p:nvSpPr>
        <p:spPr>
          <a:xfrm rot="10800000">
            <a:off x="540203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3" name="Rectangle 242"/>
          <p:cNvSpPr/>
          <p:nvPr/>
        </p:nvSpPr>
        <p:spPr>
          <a:xfrm rot="10800000">
            <a:off x="547389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4" name="Rectangle 243"/>
          <p:cNvSpPr/>
          <p:nvPr/>
        </p:nvSpPr>
        <p:spPr>
          <a:xfrm rot="10800000">
            <a:off x="5534447"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5" name="Rectangle 244"/>
          <p:cNvSpPr/>
          <p:nvPr/>
        </p:nvSpPr>
        <p:spPr>
          <a:xfrm rot="10800000">
            <a:off x="559667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6" name="Rectangle 245"/>
          <p:cNvSpPr/>
          <p:nvPr/>
        </p:nvSpPr>
        <p:spPr>
          <a:xfrm rot="10800000">
            <a:off x="56568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47" name="Rectangle 246"/>
          <p:cNvSpPr/>
          <p:nvPr/>
        </p:nvSpPr>
        <p:spPr>
          <a:xfrm rot="10800000">
            <a:off x="571704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55" name="Rectangle 254"/>
          <p:cNvSpPr/>
          <p:nvPr/>
        </p:nvSpPr>
        <p:spPr>
          <a:xfrm rot="10800000">
            <a:off x="583642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56" name="Rectangle 255"/>
          <p:cNvSpPr/>
          <p:nvPr/>
        </p:nvSpPr>
        <p:spPr>
          <a:xfrm rot="10800000">
            <a:off x="589875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57" name="Rectangle 256"/>
          <p:cNvSpPr/>
          <p:nvPr/>
        </p:nvSpPr>
        <p:spPr>
          <a:xfrm rot="10800000">
            <a:off x="5962483"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58" name="Rectangle 257"/>
          <p:cNvSpPr/>
          <p:nvPr/>
        </p:nvSpPr>
        <p:spPr>
          <a:xfrm rot="10800000">
            <a:off x="60310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59" name="Rectangle 258"/>
          <p:cNvSpPr/>
          <p:nvPr/>
        </p:nvSpPr>
        <p:spPr>
          <a:xfrm rot="10800000">
            <a:off x="609124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60" name="Rectangle 259"/>
          <p:cNvSpPr/>
          <p:nvPr/>
        </p:nvSpPr>
        <p:spPr>
          <a:xfrm rot="10800000">
            <a:off x="615143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61" name="Rectangle 260"/>
          <p:cNvSpPr/>
          <p:nvPr/>
        </p:nvSpPr>
        <p:spPr>
          <a:xfrm rot="10800000">
            <a:off x="627026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62" name="Rectangle 261"/>
          <p:cNvSpPr/>
          <p:nvPr/>
        </p:nvSpPr>
        <p:spPr>
          <a:xfrm rot="10800000">
            <a:off x="633045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63" name="Rectangle 262"/>
          <p:cNvSpPr/>
          <p:nvPr/>
        </p:nvSpPr>
        <p:spPr>
          <a:xfrm rot="10800000">
            <a:off x="63906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79" name="Rectangle 278"/>
          <p:cNvSpPr/>
          <p:nvPr/>
        </p:nvSpPr>
        <p:spPr>
          <a:xfrm rot="10800000">
            <a:off x="6463956"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0" name="Rectangle 279"/>
          <p:cNvSpPr/>
          <p:nvPr/>
        </p:nvSpPr>
        <p:spPr>
          <a:xfrm rot="10800000">
            <a:off x="65241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1" name="Rectangle 280"/>
          <p:cNvSpPr/>
          <p:nvPr/>
        </p:nvSpPr>
        <p:spPr>
          <a:xfrm rot="10800000">
            <a:off x="658432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2" name="Rectangle 281"/>
          <p:cNvSpPr/>
          <p:nvPr/>
        </p:nvSpPr>
        <p:spPr>
          <a:xfrm rot="10800000">
            <a:off x="6703167" y="4598578"/>
            <a:ext cx="46800" cy="194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3" name="Rectangle 282"/>
          <p:cNvSpPr/>
          <p:nvPr/>
        </p:nvSpPr>
        <p:spPr>
          <a:xfrm rot="10800000">
            <a:off x="6763353" y="4598578"/>
            <a:ext cx="46800" cy="194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4" name="Rectangle 283"/>
          <p:cNvSpPr/>
          <p:nvPr/>
        </p:nvSpPr>
        <p:spPr>
          <a:xfrm rot="10800000">
            <a:off x="6823540" y="4598578"/>
            <a:ext cx="46800" cy="194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5" name="Rectangle 284"/>
          <p:cNvSpPr/>
          <p:nvPr/>
        </p:nvSpPr>
        <p:spPr>
          <a:xfrm rot="10800000">
            <a:off x="6906764"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6" name="Rectangle 285"/>
          <p:cNvSpPr/>
          <p:nvPr/>
        </p:nvSpPr>
        <p:spPr>
          <a:xfrm rot="10800000">
            <a:off x="696695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7" name="Rectangle 286"/>
          <p:cNvSpPr/>
          <p:nvPr/>
        </p:nvSpPr>
        <p:spPr>
          <a:xfrm rot="10800000">
            <a:off x="702713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8" name="Rectangle 287"/>
          <p:cNvSpPr/>
          <p:nvPr/>
        </p:nvSpPr>
        <p:spPr>
          <a:xfrm rot="10800000">
            <a:off x="7145975"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89" name="Rectangle 288"/>
          <p:cNvSpPr/>
          <p:nvPr/>
        </p:nvSpPr>
        <p:spPr>
          <a:xfrm rot="10800000">
            <a:off x="7206161"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0" name="Rectangle 289"/>
          <p:cNvSpPr/>
          <p:nvPr/>
        </p:nvSpPr>
        <p:spPr>
          <a:xfrm rot="10800000">
            <a:off x="7266348"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2" name="Rectangle 291"/>
          <p:cNvSpPr/>
          <p:nvPr/>
        </p:nvSpPr>
        <p:spPr>
          <a:xfrm rot="10800000">
            <a:off x="7341483"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3" name="Rectangle 292"/>
          <p:cNvSpPr/>
          <p:nvPr/>
        </p:nvSpPr>
        <p:spPr>
          <a:xfrm rot="10800000">
            <a:off x="7401669"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4" name="Rectangle 293"/>
          <p:cNvSpPr/>
          <p:nvPr/>
        </p:nvSpPr>
        <p:spPr>
          <a:xfrm rot="10800000">
            <a:off x="7461856"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5" name="Rectangle 294"/>
          <p:cNvSpPr/>
          <p:nvPr/>
        </p:nvSpPr>
        <p:spPr>
          <a:xfrm rot="10800000">
            <a:off x="7580694"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6" name="Rectangle 295"/>
          <p:cNvSpPr/>
          <p:nvPr/>
        </p:nvSpPr>
        <p:spPr>
          <a:xfrm rot="10800000">
            <a:off x="764088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7" name="Rectangle 296"/>
          <p:cNvSpPr/>
          <p:nvPr/>
        </p:nvSpPr>
        <p:spPr>
          <a:xfrm rot="10800000">
            <a:off x="770106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298" name="Right Triangle 297"/>
          <p:cNvSpPr/>
          <p:nvPr/>
        </p:nvSpPr>
        <p:spPr>
          <a:xfrm flipH="1">
            <a:off x="5098633" y="5873817"/>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9" name="Rectangle 298"/>
          <p:cNvSpPr/>
          <p:nvPr/>
        </p:nvSpPr>
        <p:spPr>
          <a:xfrm rot="10800000">
            <a:off x="7772787"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0" name="Rectangle 299"/>
          <p:cNvSpPr/>
          <p:nvPr/>
        </p:nvSpPr>
        <p:spPr>
          <a:xfrm rot="10800000">
            <a:off x="7832973"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1" name="Rectangle 300"/>
          <p:cNvSpPr/>
          <p:nvPr/>
        </p:nvSpPr>
        <p:spPr>
          <a:xfrm rot="10800000">
            <a:off x="789316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2" name="Rectangle 301"/>
          <p:cNvSpPr/>
          <p:nvPr/>
        </p:nvSpPr>
        <p:spPr>
          <a:xfrm rot="10800000">
            <a:off x="8011998"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3" name="Rectangle 302"/>
          <p:cNvSpPr/>
          <p:nvPr/>
        </p:nvSpPr>
        <p:spPr>
          <a:xfrm rot="10800000">
            <a:off x="8072184"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4" name="Rectangle 303"/>
          <p:cNvSpPr/>
          <p:nvPr/>
        </p:nvSpPr>
        <p:spPr>
          <a:xfrm rot="10800000">
            <a:off x="8132371"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6" name="Rectangle 305"/>
          <p:cNvSpPr/>
          <p:nvPr/>
        </p:nvSpPr>
        <p:spPr>
          <a:xfrm rot="10800000">
            <a:off x="8210979"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7" name="Rectangle 306"/>
          <p:cNvSpPr/>
          <p:nvPr/>
        </p:nvSpPr>
        <p:spPr>
          <a:xfrm rot="10800000">
            <a:off x="8271165"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8" name="Rectangle 307"/>
          <p:cNvSpPr/>
          <p:nvPr/>
        </p:nvSpPr>
        <p:spPr>
          <a:xfrm rot="10800000">
            <a:off x="8331352"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09" name="Rectangle 308"/>
          <p:cNvSpPr/>
          <p:nvPr/>
        </p:nvSpPr>
        <p:spPr>
          <a:xfrm rot="10800000">
            <a:off x="845019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10" name="Rectangle 309"/>
          <p:cNvSpPr/>
          <p:nvPr/>
        </p:nvSpPr>
        <p:spPr>
          <a:xfrm rot="10800000">
            <a:off x="8510376" y="2402578"/>
            <a:ext cx="46800" cy="4140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sp>
        <p:nvSpPr>
          <p:cNvPr id="311" name="Rectangle 310"/>
          <p:cNvSpPr/>
          <p:nvPr/>
        </p:nvSpPr>
        <p:spPr>
          <a:xfrm rot="10800000">
            <a:off x="8570563"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a:endParaRPr lang="en-US">
              <a:solidFill>
                <a:prstClr val="white"/>
              </a:solidFill>
              <a:latin typeface="Arial"/>
            </a:endParaRPr>
          </a:p>
        </p:txBody>
      </p:sp>
      <p:graphicFrame>
        <p:nvGraphicFramePr>
          <p:cNvPr id="65" name="Table 725"/>
          <p:cNvGraphicFramePr/>
          <p:nvPr>
            <p:extLst/>
          </p:nvPr>
        </p:nvGraphicFramePr>
        <p:xfrm>
          <a:off x="192268" y="1500188"/>
          <a:ext cx="8441924" cy="5038725"/>
        </p:xfrm>
        <a:graphic>
          <a:graphicData uri="http://schemas.openxmlformats.org/drawingml/2006/table">
            <a:tbl>
              <a:tblPr firstRow="1" bandRow="1">
                <a:tableStyleId>{5940675A-B579-460E-94D1-54222C63F5DA}</a:tableStyleId>
              </a:tblPr>
              <a:tblGrid>
                <a:gridCol w="1041416"/>
                <a:gridCol w="435324"/>
                <a:gridCol w="435324"/>
                <a:gridCol w="435324"/>
                <a:gridCol w="435324"/>
                <a:gridCol w="435324"/>
                <a:gridCol w="435324"/>
                <a:gridCol w="435324"/>
                <a:gridCol w="435324"/>
                <a:gridCol w="435324"/>
                <a:gridCol w="435324"/>
                <a:gridCol w="435324"/>
                <a:gridCol w="435324"/>
                <a:gridCol w="435324"/>
                <a:gridCol w="435324"/>
                <a:gridCol w="435324"/>
                <a:gridCol w="435324"/>
                <a:gridCol w="435324"/>
              </a:tblGrid>
              <a:tr h="219075">
                <a:tc>
                  <a:txBody>
                    <a:bodyPr/>
                    <a:lstStyle/>
                    <a:p>
                      <a:pPr lvl="0" algn="l" defTabSz="914400">
                        <a:tabLst>
                          <a:tab pos="914400" algn="l"/>
                        </a:tabLst>
                        <a:defRPr b="0" i="0">
                          <a:uFillTx/>
                        </a:defRPr>
                      </a:pPr>
                      <a:r>
                        <a:rPr sz="900" dirty="0">
                          <a:sym typeface="Gill Sans"/>
                        </a:rPr>
                        <a:t>Instrument</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2020</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2021</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2022</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2023</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2026</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2027</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2029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2030</a:t>
                      </a:r>
                      <a:endParaRPr sz="900" dirty="0">
                        <a:latin typeface="Gill Sans"/>
                        <a:ea typeface="Gill Sans"/>
                        <a:cs typeface="Gill Sans"/>
                        <a:sym typeface="Gill Sans"/>
                      </a:endParaRPr>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LOKI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ODIN</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NMX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ESTIA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CSPEC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DREAM</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SKADI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BEER</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BIFROST</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MAGIC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T-REX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b="0" dirty="0" smtClean="0">
                          <a:latin typeface="+mn-lt"/>
                          <a:ea typeface="+mn-ea"/>
                          <a:cs typeface="+mn-cs"/>
                          <a:sym typeface="Gill Sans"/>
                        </a:rPr>
                        <a:t>HEIMDAL</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MIRACLES</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VESPA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FREIA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20</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21</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22</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bl>
          </a:graphicData>
        </a:graphic>
      </p:graphicFrame>
      <p:sp>
        <p:nvSpPr>
          <p:cNvPr id="66" name="Shape 795"/>
          <p:cNvSpPr/>
          <p:nvPr/>
        </p:nvSpPr>
        <p:spPr>
          <a:xfrm>
            <a:off x="4074572" y="6569925"/>
            <a:ext cx="173636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a:defRPr sz="1800"/>
            </a:pPr>
            <a:r>
              <a:rPr sz="1600" dirty="0" smtClean="0">
                <a:solidFill>
                  <a:prstClr val="black"/>
                </a:solidFill>
              </a:rPr>
              <a:t>Hot </a:t>
            </a:r>
            <a:r>
              <a:rPr sz="1600" dirty="0">
                <a:solidFill>
                  <a:prstClr val="black"/>
                </a:solidFill>
              </a:rPr>
              <a:t>Commissioning</a:t>
            </a:r>
          </a:p>
        </p:txBody>
      </p:sp>
      <p:sp>
        <p:nvSpPr>
          <p:cNvPr id="67" name="Shape 727"/>
          <p:cNvSpPr/>
          <p:nvPr/>
        </p:nvSpPr>
        <p:spPr>
          <a:xfrm>
            <a:off x="1233638" y="1795556"/>
            <a:ext cx="349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8" name="Shape 795"/>
          <p:cNvSpPr/>
          <p:nvPr/>
        </p:nvSpPr>
        <p:spPr>
          <a:xfrm>
            <a:off x="1179579" y="6569925"/>
            <a:ext cx="183284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a:defRPr sz="1800"/>
            </a:pPr>
            <a:r>
              <a:rPr lang="en-US" sz="1600" dirty="0" smtClean="0">
                <a:solidFill>
                  <a:prstClr val="black"/>
                </a:solidFill>
              </a:rPr>
              <a:t>Construction Project</a:t>
            </a:r>
            <a:endParaRPr sz="1600" dirty="0">
              <a:solidFill>
                <a:prstClr val="black"/>
              </a:solidFill>
            </a:endParaRPr>
          </a:p>
        </p:txBody>
      </p:sp>
      <p:sp>
        <p:nvSpPr>
          <p:cNvPr id="69" name="Shape 727"/>
          <p:cNvSpPr/>
          <p:nvPr/>
        </p:nvSpPr>
        <p:spPr>
          <a:xfrm>
            <a:off x="252601" y="6713411"/>
            <a:ext cx="9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0" name="Shape 727"/>
          <p:cNvSpPr/>
          <p:nvPr/>
        </p:nvSpPr>
        <p:spPr>
          <a:xfrm>
            <a:off x="3144772" y="6719702"/>
            <a:ext cx="900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1" name="Shape 727"/>
          <p:cNvSpPr/>
          <p:nvPr/>
        </p:nvSpPr>
        <p:spPr>
          <a:xfrm>
            <a:off x="4287465" y="2017078"/>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2" name="Shape 727"/>
          <p:cNvSpPr/>
          <p:nvPr/>
        </p:nvSpPr>
        <p:spPr>
          <a:xfrm>
            <a:off x="1231581" y="2017078"/>
            <a:ext cx="30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3" name="Shape 727"/>
          <p:cNvSpPr/>
          <p:nvPr/>
        </p:nvSpPr>
        <p:spPr>
          <a:xfrm>
            <a:off x="5152983" y="222622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4" name="Shape 727"/>
          <p:cNvSpPr/>
          <p:nvPr/>
        </p:nvSpPr>
        <p:spPr>
          <a:xfrm>
            <a:off x="1229525" y="2226227"/>
            <a:ext cx="392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5" name="Shape 727"/>
          <p:cNvSpPr/>
          <p:nvPr/>
        </p:nvSpPr>
        <p:spPr>
          <a:xfrm>
            <a:off x="4269529" y="2448553"/>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6" name="Shape 727"/>
          <p:cNvSpPr/>
          <p:nvPr/>
        </p:nvSpPr>
        <p:spPr>
          <a:xfrm>
            <a:off x="1866831" y="2448554"/>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7" name="Shape 727"/>
          <p:cNvSpPr/>
          <p:nvPr/>
        </p:nvSpPr>
        <p:spPr>
          <a:xfrm>
            <a:off x="2101722" y="2899480"/>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27"/>
          <p:cNvSpPr/>
          <p:nvPr/>
        </p:nvSpPr>
        <p:spPr>
          <a:xfrm>
            <a:off x="2102762" y="3323437"/>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27"/>
          <p:cNvSpPr/>
          <p:nvPr/>
        </p:nvSpPr>
        <p:spPr>
          <a:xfrm>
            <a:off x="2100668" y="3546445"/>
            <a:ext cx="28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727"/>
          <p:cNvSpPr/>
          <p:nvPr/>
        </p:nvSpPr>
        <p:spPr>
          <a:xfrm>
            <a:off x="5153790" y="39769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1" name="Shape 727"/>
          <p:cNvSpPr/>
          <p:nvPr/>
        </p:nvSpPr>
        <p:spPr>
          <a:xfrm>
            <a:off x="2105199" y="3976779"/>
            <a:ext cx="30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727"/>
          <p:cNvSpPr/>
          <p:nvPr/>
        </p:nvSpPr>
        <p:spPr>
          <a:xfrm>
            <a:off x="2321534" y="4630669"/>
            <a:ext cx="349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727"/>
          <p:cNvSpPr/>
          <p:nvPr/>
        </p:nvSpPr>
        <p:spPr>
          <a:xfrm>
            <a:off x="2324629" y="4424645"/>
            <a:ext cx="349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4" name="Shape 727"/>
          <p:cNvSpPr/>
          <p:nvPr/>
        </p:nvSpPr>
        <p:spPr>
          <a:xfrm>
            <a:off x="2116032" y="4194460"/>
            <a:ext cx="327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5" name="Shape 727"/>
          <p:cNvSpPr/>
          <p:nvPr/>
        </p:nvSpPr>
        <p:spPr>
          <a:xfrm>
            <a:off x="6021498" y="486015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6" name="Shape 727"/>
          <p:cNvSpPr/>
          <p:nvPr/>
        </p:nvSpPr>
        <p:spPr>
          <a:xfrm>
            <a:off x="2327856" y="4860150"/>
            <a:ext cx="370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7" name="Shape 727"/>
          <p:cNvSpPr/>
          <p:nvPr/>
        </p:nvSpPr>
        <p:spPr>
          <a:xfrm>
            <a:off x="6454462" y="5078594"/>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Shape 727"/>
          <p:cNvSpPr/>
          <p:nvPr/>
        </p:nvSpPr>
        <p:spPr>
          <a:xfrm>
            <a:off x="3846579" y="5078594"/>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0" name="Shape 727"/>
          <p:cNvSpPr/>
          <p:nvPr/>
        </p:nvSpPr>
        <p:spPr>
          <a:xfrm>
            <a:off x="4280996" y="5302962"/>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2" name="Shape 727"/>
          <p:cNvSpPr/>
          <p:nvPr/>
        </p:nvSpPr>
        <p:spPr>
          <a:xfrm>
            <a:off x="4711078" y="5517883"/>
            <a:ext cx="27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727"/>
          <p:cNvSpPr/>
          <p:nvPr/>
        </p:nvSpPr>
        <p:spPr>
          <a:xfrm>
            <a:off x="5146335" y="5732039"/>
            <a:ext cx="273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727"/>
          <p:cNvSpPr/>
          <p:nvPr/>
        </p:nvSpPr>
        <p:spPr>
          <a:xfrm>
            <a:off x="5594889" y="5960204"/>
            <a:ext cx="2627119"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727"/>
          <p:cNvSpPr/>
          <p:nvPr/>
        </p:nvSpPr>
        <p:spPr>
          <a:xfrm>
            <a:off x="5587458" y="6169480"/>
            <a:ext cx="266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727"/>
          <p:cNvSpPr/>
          <p:nvPr/>
        </p:nvSpPr>
        <p:spPr>
          <a:xfrm>
            <a:off x="5600781" y="1795556"/>
            <a:ext cx="3024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727"/>
          <p:cNvSpPr/>
          <p:nvPr/>
        </p:nvSpPr>
        <p:spPr>
          <a:xfrm>
            <a:off x="5152697" y="2017078"/>
            <a:ext cx="3492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727"/>
          <p:cNvSpPr/>
          <p:nvPr/>
        </p:nvSpPr>
        <p:spPr>
          <a:xfrm>
            <a:off x="5152856" y="2448554"/>
            <a:ext cx="3492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727"/>
          <p:cNvSpPr/>
          <p:nvPr/>
        </p:nvSpPr>
        <p:spPr>
          <a:xfrm>
            <a:off x="5351318" y="2899480"/>
            <a:ext cx="3276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727"/>
          <p:cNvSpPr/>
          <p:nvPr/>
        </p:nvSpPr>
        <p:spPr>
          <a:xfrm>
            <a:off x="5588055" y="3323437"/>
            <a:ext cx="3060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727"/>
          <p:cNvSpPr/>
          <p:nvPr/>
        </p:nvSpPr>
        <p:spPr>
          <a:xfrm>
            <a:off x="6019935" y="3976779"/>
            <a:ext cx="2628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6" name="Shape 727"/>
          <p:cNvSpPr/>
          <p:nvPr/>
        </p:nvSpPr>
        <p:spPr>
          <a:xfrm>
            <a:off x="7335312" y="5078594"/>
            <a:ext cx="1296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7" name="Shape 727"/>
          <p:cNvSpPr/>
          <p:nvPr/>
        </p:nvSpPr>
        <p:spPr>
          <a:xfrm>
            <a:off x="7766913" y="5302962"/>
            <a:ext cx="864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8" name="Shape 727"/>
          <p:cNvSpPr/>
          <p:nvPr/>
        </p:nvSpPr>
        <p:spPr>
          <a:xfrm>
            <a:off x="8199379" y="5517883"/>
            <a:ext cx="432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2" name="Shape 727"/>
          <p:cNvSpPr/>
          <p:nvPr/>
        </p:nvSpPr>
        <p:spPr>
          <a:xfrm>
            <a:off x="6587225" y="6716189"/>
            <a:ext cx="864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795"/>
          <p:cNvSpPr/>
          <p:nvPr/>
        </p:nvSpPr>
        <p:spPr>
          <a:xfrm>
            <a:off x="7531458" y="6566366"/>
            <a:ext cx="1498988"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a:defRPr sz="1800"/>
            </a:pPr>
            <a:r>
              <a:rPr lang="en-US" sz="1600" dirty="0" smtClean="0">
                <a:solidFill>
                  <a:prstClr val="black"/>
                </a:solidFill>
              </a:rPr>
              <a:t>User Programme</a:t>
            </a:r>
            <a:endParaRPr sz="1600" dirty="0">
              <a:solidFill>
                <a:prstClr val="black"/>
              </a:solidFill>
            </a:endParaRPr>
          </a:p>
        </p:txBody>
      </p:sp>
      <p:sp>
        <p:nvSpPr>
          <p:cNvPr id="115" name="Shape 727"/>
          <p:cNvSpPr/>
          <p:nvPr/>
        </p:nvSpPr>
        <p:spPr>
          <a:xfrm>
            <a:off x="6017436" y="6393191"/>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27"/>
          <p:cNvSpPr/>
          <p:nvPr/>
        </p:nvSpPr>
        <p:spPr>
          <a:xfrm>
            <a:off x="4725213" y="33234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727"/>
          <p:cNvSpPr/>
          <p:nvPr/>
        </p:nvSpPr>
        <p:spPr>
          <a:xfrm>
            <a:off x="5804310" y="4630669"/>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727"/>
          <p:cNvSpPr/>
          <p:nvPr/>
        </p:nvSpPr>
        <p:spPr>
          <a:xfrm>
            <a:off x="4700765" y="179555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727"/>
          <p:cNvSpPr/>
          <p:nvPr/>
        </p:nvSpPr>
        <p:spPr>
          <a:xfrm>
            <a:off x="5815618" y="44246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727"/>
          <p:cNvSpPr/>
          <p:nvPr/>
        </p:nvSpPr>
        <p:spPr>
          <a:xfrm>
            <a:off x="4496563" y="289948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2" name="Shape 727"/>
          <p:cNvSpPr/>
          <p:nvPr/>
        </p:nvSpPr>
        <p:spPr>
          <a:xfrm>
            <a:off x="5378212" y="419446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3" name="Shape 727"/>
          <p:cNvSpPr/>
          <p:nvPr/>
        </p:nvSpPr>
        <p:spPr>
          <a:xfrm>
            <a:off x="5161992" y="31021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4" name="Shape 727"/>
          <p:cNvSpPr/>
          <p:nvPr/>
        </p:nvSpPr>
        <p:spPr>
          <a:xfrm>
            <a:off x="2109605" y="3102137"/>
            <a:ext cx="302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5" name="Shape 727"/>
          <p:cNvSpPr/>
          <p:nvPr/>
        </p:nvSpPr>
        <p:spPr>
          <a:xfrm>
            <a:off x="2099666" y="2664579"/>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 name="Shape 727"/>
          <p:cNvSpPr/>
          <p:nvPr/>
        </p:nvSpPr>
        <p:spPr>
          <a:xfrm>
            <a:off x="5594271" y="2664579"/>
            <a:ext cx="3060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7" name="Shape 727"/>
          <p:cNvSpPr/>
          <p:nvPr/>
        </p:nvSpPr>
        <p:spPr>
          <a:xfrm>
            <a:off x="4719886" y="2661322"/>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8" name="Shape 727"/>
          <p:cNvSpPr/>
          <p:nvPr/>
        </p:nvSpPr>
        <p:spPr>
          <a:xfrm>
            <a:off x="2100668" y="3765940"/>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9" name="Shape 727"/>
          <p:cNvSpPr/>
          <p:nvPr/>
        </p:nvSpPr>
        <p:spPr>
          <a:xfrm>
            <a:off x="5581140" y="3765940"/>
            <a:ext cx="3060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0" name="Shape 727"/>
          <p:cNvSpPr/>
          <p:nvPr/>
        </p:nvSpPr>
        <p:spPr>
          <a:xfrm>
            <a:off x="4722961" y="376594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727"/>
          <p:cNvSpPr/>
          <p:nvPr/>
        </p:nvSpPr>
        <p:spPr>
          <a:xfrm>
            <a:off x="6660464" y="4630669"/>
            <a:ext cx="1980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727"/>
          <p:cNvSpPr/>
          <p:nvPr/>
        </p:nvSpPr>
        <p:spPr>
          <a:xfrm>
            <a:off x="6235134" y="4194460"/>
            <a:ext cx="2412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 name="Shape 727"/>
          <p:cNvSpPr/>
          <p:nvPr/>
        </p:nvSpPr>
        <p:spPr>
          <a:xfrm>
            <a:off x="6876464" y="4860150"/>
            <a:ext cx="1764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 name="Shape 727"/>
          <p:cNvSpPr/>
          <p:nvPr/>
        </p:nvSpPr>
        <p:spPr>
          <a:xfrm>
            <a:off x="6027940" y="2232002"/>
            <a:ext cx="2628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27"/>
          <p:cNvSpPr/>
          <p:nvPr/>
        </p:nvSpPr>
        <p:spPr>
          <a:xfrm>
            <a:off x="6028642" y="3107843"/>
            <a:ext cx="2592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7" name="TextBox 136"/>
          <p:cNvSpPr txBox="1"/>
          <p:nvPr/>
        </p:nvSpPr>
        <p:spPr>
          <a:xfrm>
            <a:off x="6090935" y="6518571"/>
            <a:ext cx="1021433" cy="276999"/>
          </a:xfrm>
          <a:prstGeom prst="rect">
            <a:avLst/>
          </a:prstGeom>
          <a:noFill/>
        </p:spPr>
        <p:txBody>
          <a:bodyPr wrap="none" rtlCol="0">
            <a:spAutoFit/>
          </a:bodyPr>
          <a:lstStyle/>
          <a:p>
            <a:r>
              <a:rPr lang="en-US" sz="1200" dirty="0" smtClean="0">
                <a:solidFill>
                  <a:prstClr val="black"/>
                </a:solidFill>
              </a:rPr>
              <a:t>50  75   100%</a:t>
            </a:r>
            <a:endParaRPr lang="en-US" sz="1200" dirty="0">
              <a:solidFill>
                <a:prstClr val="black"/>
              </a:solidFill>
            </a:endParaRPr>
          </a:p>
        </p:txBody>
      </p:sp>
      <p:sp>
        <p:nvSpPr>
          <p:cNvPr id="138" name="Diamond 137"/>
          <p:cNvSpPr/>
          <p:nvPr/>
        </p:nvSpPr>
        <p:spPr>
          <a:xfrm>
            <a:off x="3544228" y="519458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9" name="Diamond 138"/>
          <p:cNvSpPr/>
          <p:nvPr/>
        </p:nvSpPr>
        <p:spPr>
          <a:xfrm>
            <a:off x="4822423" y="594851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0" name="TextBox 139"/>
          <p:cNvSpPr txBox="1"/>
          <p:nvPr/>
        </p:nvSpPr>
        <p:spPr>
          <a:xfrm>
            <a:off x="4077505" y="1184291"/>
            <a:ext cx="5115118" cy="276999"/>
          </a:xfrm>
          <a:prstGeom prst="rect">
            <a:avLst/>
          </a:prstGeom>
          <a:noFill/>
        </p:spPr>
        <p:txBody>
          <a:bodyPr wrap="none" rtlCol="0">
            <a:spAutoFit/>
          </a:bodyPr>
          <a:lstStyle/>
          <a:p>
            <a:r>
              <a:rPr lang="en-US" sz="1200" dirty="0" smtClean="0">
                <a:solidFill>
                  <a:prstClr val="white"/>
                </a:solidFill>
              </a:rPr>
              <a:t>Version 17/11/2017, based on Instrument Construction Working </a:t>
            </a:r>
            <a:r>
              <a:rPr lang="en-US" sz="1200" dirty="0">
                <a:solidFill>
                  <a:prstClr val="white"/>
                </a:solidFill>
              </a:rPr>
              <a:t>S</a:t>
            </a:r>
            <a:r>
              <a:rPr lang="en-US" sz="1200" dirty="0" smtClean="0">
                <a:solidFill>
                  <a:prstClr val="white"/>
                </a:solidFill>
              </a:rPr>
              <a:t>chedule V3.4</a:t>
            </a:r>
            <a:endParaRPr lang="en-US" sz="1200" dirty="0">
              <a:solidFill>
                <a:prstClr val="white"/>
              </a:solidFill>
            </a:endParaRPr>
          </a:p>
        </p:txBody>
      </p:sp>
      <p:sp>
        <p:nvSpPr>
          <p:cNvPr id="141" name="TextBox 140"/>
          <p:cNvSpPr txBox="1"/>
          <p:nvPr/>
        </p:nvSpPr>
        <p:spPr>
          <a:xfrm>
            <a:off x="8593963" y="5394677"/>
            <a:ext cx="530915" cy="276999"/>
          </a:xfrm>
          <a:prstGeom prst="rect">
            <a:avLst/>
          </a:prstGeom>
          <a:noFill/>
        </p:spPr>
        <p:txBody>
          <a:bodyPr wrap="none" rtlCol="0">
            <a:spAutoFit/>
          </a:bodyPr>
          <a:lstStyle/>
          <a:p>
            <a:r>
              <a:rPr lang="en-US" sz="1200" dirty="0">
                <a:solidFill>
                  <a:prstClr val="black"/>
                </a:solidFill>
              </a:rPr>
              <a:t>1MW</a:t>
            </a:r>
          </a:p>
        </p:txBody>
      </p:sp>
      <p:sp>
        <p:nvSpPr>
          <p:cNvPr id="142" name="TextBox 141"/>
          <p:cNvSpPr txBox="1"/>
          <p:nvPr/>
        </p:nvSpPr>
        <p:spPr>
          <a:xfrm>
            <a:off x="8593963" y="4435766"/>
            <a:ext cx="530915" cy="276999"/>
          </a:xfrm>
          <a:prstGeom prst="rect">
            <a:avLst/>
          </a:prstGeom>
          <a:noFill/>
        </p:spPr>
        <p:txBody>
          <a:bodyPr wrap="none" rtlCol="0">
            <a:spAutoFit/>
          </a:bodyPr>
          <a:lstStyle/>
          <a:p>
            <a:r>
              <a:rPr lang="en-US" sz="1200" dirty="0">
                <a:solidFill>
                  <a:prstClr val="black"/>
                </a:solidFill>
              </a:rPr>
              <a:t>2MW</a:t>
            </a:r>
          </a:p>
        </p:txBody>
      </p:sp>
      <p:sp>
        <p:nvSpPr>
          <p:cNvPr id="143" name="TextBox 142"/>
          <p:cNvSpPr txBox="1"/>
          <p:nvPr/>
        </p:nvSpPr>
        <p:spPr>
          <a:xfrm>
            <a:off x="8593963" y="3476857"/>
            <a:ext cx="530915" cy="276999"/>
          </a:xfrm>
          <a:prstGeom prst="rect">
            <a:avLst/>
          </a:prstGeom>
          <a:noFill/>
        </p:spPr>
        <p:txBody>
          <a:bodyPr wrap="none" rtlCol="0">
            <a:spAutoFit/>
          </a:bodyPr>
          <a:lstStyle/>
          <a:p>
            <a:r>
              <a:rPr lang="en-US" sz="1200" dirty="0">
                <a:solidFill>
                  <a:prstClr val="black"/>
                </a:solidFill>
              </a:rPr>
              <a:t>3MW</a:t>
            </a:r>
          </a:p>
        </p:txBody>
      </p:sp>
      <p:sp>
        <p:nvSpPr>
          <p:cNvPr id="144" name="TextBox 143"/>
          <p:cNvSpPr txBox="1"/>
          <p:nvPr/>
        </p:nvSpPr>
        <p:spPr>
          <a:xfrm>
            <a:off x="8593963" y="2517948"/>
            <a:ext cx="530915" cy="276999"/>
          </a:xfrm>
          <a:prstGeom prst="rect">
            <a:avLst/>
          </a:prstGeom>
          <a:noFill/>
        </p:spPr>
        <p:txBody>
          <a:bodyPr wrap="none" rtlCol="0">
            <a:spAutoFit/>
          </a:bodyPr>
          <a:lstStyle/>
          <a:p>
            <a:r>
              <a:rPr lang="en-US" sz="1200" dirty="0">
                <a:solidFill>
                  <a:prstClr val="black"/>
                </a:solidFill>
              </a:rPr>
              <a:t>4MW</a:t>
            </a:r>
          </a:p>
        </p:txBody>
      </p:sp>
      <p:sp>
        <p:nvSpPr>
          <p:cNvPr id="145" name="TextBox 144"/>
          <p:cNvSpPr txBox="1"/>
          <p:nvPr/>
        </p:nvSpPr>
        <p:spPr>
          <a:xfrm>
            <a:off x="8593963" y="1559039"/>
            <a:ext cx="530915" cy="276999"/>
          </a:xfrm>
          <a:prstGeom prst="rect">
            <a:avLst/>
          </a:prstGeom>
          <a:noFill/>
        </p:spPr>
        <p:txBody>
          <a:bodyPr wrap="none" rtlCol="0">
            <a:spAutoFit/>
          </a:bodyPr>
          <a:lstStyle/>
          <a:p>
            <a:r>
              <a:rPr lang="en-US" sz="1200" dirty="0">
                <a:solidFill>
                  <a:prstClr val="black"/>
                </a:solidFill>
              </a:rPr>
              <a:t>5MW</a:t>
            </a:r>
          </a:p>
        </p:txBody>
      </p:sp>
      <p:sp>
        <p:nvSpPr>
          <p:cNvPr id="146" name="Shape 727"/>
          <p:cNvSpPr/>
          <p:nvPr/>
        </p:nvSpPr>
        <p:spPr>
          <a:xfrm>
            <a:off x="6371225" y="6716189"/>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7" name="Shape 727"/>
          <p:cNvSpPr/>
          <p:nvPr/>
        </p:nvSpPr>
        <p:spPr>
          <a:xfrm>
            <a:off x="6158274" y="6716189"/>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8" name="Shape 727"/>
          <p:cNvSpPr/>
          <p:nvPr/>
        </p:nvSpPr>
        <p:spPr>
          <a:xfrm>
            <a:off x="6258710" y="4640943"/>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727"/>
          <p:cNvSpPr/>
          <p:nvPr/>
        </p:nvSpPr>
        <p:spPr>
          <a:xfrm>
            <a:off x="6677941" y="4424645"/>
            <a:ext cx="1980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727"/>
          <p:cNvSpPr/>
          <p:nvPr/>
        </p:nvSpPr>
        <p:spPr>
          <a:xfrm>
            <a:off x="6461233" y="4424645"/>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1" name="Shape 727"/>
          <p:cNvSpPr/>
          <p:nvPr/>
        </p:nvSpPr>
        <p:spPr>
          <a:xfrm>
            <a:off x="5810377" y="4194460"/>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2" name="Shape 727"/>
          <p:cNvSpPr/>
          <p:nvPr/>
        </p:nvSpPr>
        <p:spPr>
          <a:xfrm>
            <a:off x="6023105" y="4194460"/>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3" name="Shape 727"/>
          <p:cNvSpPr/>
          <p:nvPr/>
        </p:nvSpPr>
        <p:spPr>
          <a:xfrm>
            <a:off x="6473981" y="4860150"/>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4" name="Shape 727"/>
          <p:cNvSpPr/>
          <p:nvPr/>
        </p:nvSpPr>
        <p:spPr>
          <a:xfrm>
            <a:off x="6686709" y="4860150"/>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727"/>
          <p:cNvSpPr/>
          <p:nvPr/>
        </p:nvSpPr>
        <p:spPr>
          <a:xfrm>
            <a:off x="6890541" y="5078594"/>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727"/>
          <p:cNvSpPr/>
          <p:nvPr/>
        </p:nvSpPr>
        <p:spPr>
          <a:xfrm>
            <a:off x="7113429" y="5078594"/>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7" name="Shape 727"/>
          <p:cNvSpPr/>
          <p:nvPr/>
        </p:nvSpPr>
        <p:spPr>
          <a:xfrm>
            <a:off x="7336129" y="5302962"/>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8" name="Shape 727"/>
          <p:cNvSpPr/>
          <p:nvPr/>
        </p:nvSpPr>
        <p:spPr>
          <a:xfrm>
            <a:off x="7559017" y="5302962"/>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727"/>
          <p:cNvSpPr/>
          <p:nvPr/>
        </p:nvSpPr>
        <p:spPr>
          <a:xfrm>
            <a:off x="7767209" y="5517883"/>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0" name="Shape 727"/>
          <p:cNvSpPr/>
          <p:nvPr/>
        </p:nvSpPr>
        <p:spPr>
          <a:xfrm>
            <a:off x="7990097" y="5517883"/>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1" name="Shape 727"/>
          <p:cNvSpPr/>
          <p:nvPr/>
        </p:nvSpPr>
        <p:spPr>
          <a:xfrm>
            <a:off x="8198281" y="5732039"/>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2" name="Shape 727"/>
          <p:cNvSpPr/>
          <p:nvPr/>
        </p:nvSpPr>
        <p:spPr>
          <a:xfrm>
            <a:off x="8421169" y="5732039"/>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9" name="Shape 727"/>
          <p:cNvSpPr/>
          <p:nvPr/>
        </p:nvSpPr>
        <p:spPr>
          <a:xfrm>
            <a:off x="5163452" y="1796838"/>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0" name="Shape 727"/>
          <p:cNvSpPr/>
          <p:nvPr/>
        </p:nvSpPr>
        <p:spPr>
          <a:xfrm>
            <a:off x="5379975" y="1796838"/>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727"/>
          <p:cNvSpPr/>
          <p:nvPr/>
        </p:nvSpPr>
        <p:spPr>
          <a:xfrm>
            <a:off x="4927150" y="2447078"/>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727"/>
          <p:cNvSpPr/>
          <p:nvPr/>
        </p:nvSpPr>
        <p:spPr>
          <a:xfrm>
            <a:off x="5160830" y="2899480"/>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3" name="Shape 727"/>
          <p:cNvSpPr/>
          <p:nvPr/>
        </p:nvSpPr>
        <p:spPr>
          <a:xfrm>
            <a:off x="5364030" y="3771126"/>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4" name="Shape 727"/>
          <p:cNvSpPr/>
          <p:nvPr/>
        </p:nvSpPr>
        <p:spPr>
          <a:xfrm>
            <a:off x="5803110" y="3976779"/>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727"/>
          <p:cNvSpPr/>
          <p:nvPr/>
        </p:nvSpPr>
        <p:spPr>
          <a:xfrm>
            <a:off x="4925837" y="2020921"/>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727"/>
          <p:cNvSpPr/>
          <p:nvPr/>
        </p:nvSpPr>
        <p:spPr>
          <a:xfrm>
            <a:off x="5592832" y="2231592"/>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727"/>
          <p:cNvSpPr/>
          <p:nvPr/>
        </p:nvSpPr>
        <p:spPr>
          <a:xfrm>
            <a:off x="5803218" y="2231592"/>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8" name="Shape 727"/>
          <p:cNvSpPr/>
          <p:nvPr/>
        </p:nvSpPr>
        <p:spPr>
          <a:xfrm>
            <a:off x="5373939" y="2665439"/>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9" name="Shape 727"/>
          <p:cNvSpPr/>
          <p:nvPr/>
        </p:nvSpPr>
        <p:spPr>
          <a:xfrm>
            <a:off x="5803452" y="3107371"/>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0" name="Shape 727"/>
          <p:cNvSpPr/>
          <p:nvPr/>
        </p:nvSpPr>
        <p:spPr>
          <a:xfrm>
            <a:off x="5364987" y="3323436"/>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1" name="Shape 727"/>
          <p:cNvSpPr/>
          <p:nvPr/>
        </p:nvSpPr>
        <p:spPr>
          <a:xfrm>
            <a:off x="4945238" y="3549465"/>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2" name="Shape 727"/>
          <p:cNvSpPr/>
          <p:nvPr/>
        </p:nvSpPr>
        <p:spPr>
          <a:xfrm>
            <a:off x="5366090" y="3549465"/>
            <a:ext cx="216000" cy="80011"/>
          </a:xfrm>
          <a:prstGeom prst="rect">
            <a:avLst/>
          </a:prstGeom>
          <a:solidFill>
            <a:srgbClr val="C9F2D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3" name="Shape 727"/>
          <p:cNvSpPr/>
          <p:nvPr/>
        </p:nvSpPr>
        <p:spPr>
          <a:xfrm>
            <a:off x="5600156" y="3545477"/>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4" name="Shape 727"/>
          <p:cNvSpPr/>
          <p:nvPr/>
        </p:nvSpPr>
        <p:spPr>
          <a:xfrm>
            <a:off x="6458966" y="4632408"/>
            <a:ext cx="216000" cy="80011"/>
          </a:xfrm>
          <a:prstGeom prst="rect">
            <a:avLst/>
          </a:prstGeom>
          <a:solidFill>
            <a:srgbClr val="A1ECAB"/>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9" name="Shape 727"/>
          <p:cNvSpPr/>
          <p:nvPr/>
        </p:nvSpPr>
        <p:spPr>
          <a:xfrm>
            <a:off x="6887995" y="5302962"/>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1" name="Shape 727"/>
          <p:cNvSpPr/>
          <p:nvPr/>
        </p:nvSpPr>
        <p:spPr>
          <a:xfrm>
            <a:off x="7330942" y="5517883"/>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3" name="Shape 727"/>
          <p:cNvSpPr/>
          <p:nvPr/>
        </p:nvSpPr>
        <p:spPr>
          <a:xfrm>
            <a:off x="7763724" y="5732039"/>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727"/>
          <p:cNvSpPr/>
          <p:nvPr/>
        </p:nvSpPr>
        <p:spPr>
          <a:xfrm>
            <a:off x="8201888" y="5960204"/>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727"/>
          <p:cNvSpPr/>
          <p:nvPr/>
        </p:nvSpPr>
        <p:spPr>
          <a:xfrm>
            <a:off x="8208807" y="6169480"/>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5" name="Shape 727"/>
          <p:cNvSpPr/>
          <p:nvPr/>
        </p:nvSpPr>
        <p:spPr>
          <a:xfrm>
            <a:off x="5801909" y="3546115"/>
            <a:ext cx="2844000" cy="80011"/>
          </a:xfrm>
          <a:prstGeom prst="rect">
            <a:avLst/>
          </a:prstGeom>
          <a:solidFill>
            <a:srgbClr val="00B050"/>
          </a:solidFill>
          <a:ln w="12700">
            <a:noFill/>
            <a:miter lim="400000"/>
          </a:ln>
        </p:spPr>
        <p:txBody>
          <a:bodyPr lIns="34284" tIns="34284" rIns="34284" bIns="34284" anchor="ctr"/>
          <a:lstStyle/>
          <a:p>
            <a:pPr algn="ctr" defTabSz="411407">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Tree>
    <p:extLst>
      <p:ext uri="{BB962C8B-B14F-4D97-AF65-F5344CB8AC3E}">
        <p14:creationId xmlns:p14="http://schemas.microsoft.com/office/powerpoint/2010/main" val="328557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3224" y="1123673"/>
            <a:ext cx="9169200" cy="5459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spcCol="0" rtlCol="0" anchor="ctr"/>
          <a:lstStyle/>
          <a:p>
            <a:pPr algn="ctr"/>
            <a:endParaRPr lang="en-US" sz="1286" dirty="0"/>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811600" y="1692000"/>
            <a:ext cx="6310800" cy="4482000"/>
          </a:xfrm>
          <a:prstGeom prst="rect">
            <a:avLst/>
          </a:prstGeom>
        </p:spPr>
      </p:pic>
      <p:sp>
        <p:nvSpPr>
          <p:cNvPr id="2" name="Title 1"/>
          <p:cNvSpPr>
            <a:spLocks noGrp="1"/>
          </p:cNvSpPr>
          <p:nvPr>
            <p:ph type="title"/>
          </p:nvPr>
        </p:nvSpPr>
        <p:spPr>
          <a:xfrm>
            <a:off x="2959" y="-16232"/>
            <a:ext cx="7347185" cy="1097500"/>
          </a:xfrm>
        </p:spPr>
        <p:txBody>
          <a:bodyPr>
            <a:normAutofit fontScale="90000"/>
          </a:bodyPr>
          <a:lstStyle/>
          <a:p>
            <a:pPr algn="ctr">
              <a:lnSpc>
                <a:spcPts val="3600"/>
              </a:lnSpc>
              <a:spcBef>
                <a:spcPts val="600"/>
              </a:spcBef>
              <a:spcAft>
                <a:spcPts val="600"/>
              </a:spcAft>
            </a:pPr>
            <a:r>
              <a:rPr lang="en-US" dirty="0" smtClean="0"/>
              <a:t>Internal</a:t>
            </a:r>
            <a:r>
              <a:rPr lang="en-US" baseline="30000" dirty="0" smtClean="0"/>
              <a:t>*</a:t>
            </a:r>
            <a:r>
              <a:rPr lang="en-US" dirty="0" smtClean="0"/>
              <a:t> Neutron </a:t>
            </a:r>
            <a:r>
              <a:rPr lang="en-US" dirty="0"/>
              <a:t>Beam Instrument Schedule   </a:t>
            </a:r>
            <a:br>
              <a:rPr lang="en-US" dirty="0"/>
            </a:br>
            <a:r>
              <a:rPr lang="en-US" sz="2700" b="1" cap="all" dirty="0" smtClean="0">
                <a:solidFill>
                  <a:srgbClr val="FFFF00"/>
                </a:solidFill>
              </a:rPr>
              <a:t>Draft for Discussion   </a:t>
            </a:r>
            <a:r>
              <a:rPr lang="en-US" sz="2000" dirty="0" smtClean="0"/>
              <a:t>V3.4, 15</a:t>
            </a:r>
            <a:r>
              <a:rPr lang="en-US" sz="2000" baseline="30000" dirty="0" smtClean="0"/>
              <a:t>th</a:t>
            </a:r>
            <a:r>
              <a:rPr lang="en-US" sz="2000" dirty="0" smtClean="0"/>
              <a:t> September </a:t>
            </a:r>
            <a:r>
              <a:rPr lang="en-US" sz="2000" dirty="0"/>
              <a:t>2017 </a:t>
            </a:r>
            <a:endParaRPr lang="en-US" sz="2000" dirty="0">
              <a:solidFill>
                <a:srgbClr val="FF0000"/>
              </a:solidFill>
            </a:endParaRPr>
          </a:p>
        </p:txBody>
      </p:sp>
      <p:sp>
        <p:nvSpPr>
          <p:cNvPr id="16" name="TextBox 15"/>
          <p:cNvSpPr txBox="1"/>
          <p:nvPr/>
        </p:nvSpPr>
        <p:spPr>
          <a:xfrm>
            <a:off x="16122" y="1912904"/>
            <a:ext cx="2238908" cy="2693045"/>
          </a:xfrm>
          <a:prstGeom prst="rect">
            <a:avLst/>
          </a:prstGeom>
          <a:noFill/>
          <a:ln>
            <a:solidFill>
              <a:schemeClr val="tx1"/>
            </a:solidFill>
          </a:ln>
        </p:spPr>
        <p:txBody>
          <a:bodyPr wrap="square" lIns="72000" tIns="45720" rIns="36000" bIns="45720" rtlCol="0">
            <a:spAutoFit/>
          </a:bodyPr>
          <a:lstStyle/>
          <a:p>
            <a:pPr defTabSz="914418">
              <a:spcBef>
                <a:spcPts val="600"/>
              </a:spcBef>
            </a:pPr>
            <a:r>
              <a:rPr lang="en-US" sz="1400" b="1" dirty="0" smtClean="0">
                <a:solidFill>
                  <a:prstClr val="black"/>
                </a:solidFill>
              </a:rPr>
              <a:t>NOTES:</a:t>
            </a:r>
          </a:p>
          <a:p>
            <a:pPr marL="133350" indent="-133350" defTabSz="914418">
              <a:spcBef>
                <a:spcPts val="600"/>
              </a:spcBef>
              <a:buFont typeface="Arial" charset="0"/>
              <a:buChar char="•"/>
            </a:pPr>
            <a:r>
              <a:rPr lang="en-US" sz="1400" dirty="0" smtClean="0">
                <a:solidFill>
                  <a:prstClr val="black"/>
                </a:solidFill>
              </a:rPr>
              <a:t>Assumes 2MW maximum power until end 2025</a:t>
            </a:r>
          </a:p>
          <a:p>
            <a:pPr marL="133350" indent="-133350" defTabSz="914418">
              <a:spcBef>
                <a:spcPts val="600"/>
              </a:spcBef>
              <a:buFont typeface="Arial" charset="0"/>
              <a:buChar char="•"/>
            </a:pPr>
            <a:r>
              <a:rPr lang="en-US" sz="1400" dirty="0" smtClean="0">
                <a:solidFill>
                  <a:prstClr val="black"/>
                </a:solidFill>
              </a:rPr>
              <a:t>Phases aligned with TG2 reviews on </a:t>
            </a:r>
            <a:r>
              <a:rPr lang="en-US" sz="1400" smtClean="0">
                <a:solidFill>
                  <a:prstClr val="black"/>
                </a:solidFill>
              </a:rPr>
              <a:t>1</a:t>
            </a:r>
            <a:r>
              <a:rPr lang="en-US" sz="1400" baseline="30000" smtClean="0">
                <a:solidFill>
                  <a:prstClr val="black"/>
                </a:solidFill>
              </a:rPr>
              <a:t>st</a:t>
            </a:r>
            <a:r>
              <a:rPr lang="en-US" sz="1400" smtClean="0">
                <a:solidFill>
                  <a:prstClr val="black"/>
                </a:solidFill>
              </a:rPr>
              <a:t> 10 </a:t>
            </a:r>
            <a:r>
              <a:rPr lang="en-US" sz="1400" dirty="0" smtClean="0">
                <a:solidFill>
                  <a:prstClr val="black"/>
                </a:solidFill>
              </a:rPr>
              <a:t>NBIs</a:t>
            </a:r>
            <a:endParaRPr lang="en-US" sz="1400" dirty="0">
              <a:solidFill>
                <a:prstClr val="black"/>
              </a:solidFill>
            </a:endParaRPr>
          </a:p>
          <a:p>
            <a:pPr marL="133350" indent="-133350" defTabSz="914418">
              <a:spcBef>
                <a:spcPts val="600"/>
              </a:spcBef>
              <a:buFont typeface="Arial" charset="0"/>
              <a:buChar char="•"/>
            </a:pPr>
            <a:r>
              <a:rPr lang="en-US" sz="1400" dirty="0" smtClean="0">
                <a:solidFill>
                  <a:prstClr val="black"/>
                </a:solidFill>
              </a:rPr>
              <a:t>Installation &amp; Integration (TG4) + Hot Commissioning (TG5) for first 8 NBIs aligned with draft BOI plan </a:t>
            </a:r>
            <a:r>
              <a:rPr lang="en-US" sz="1400" i="1" dirty="0" smtClean="0">
                <a:solidFill>
                  <a:schemeClr val="bg1">
                    <a:lumMod val="50000"/>
                  </a:schemeClr>
                </a:solidFill>
              </a:rPr>
              <a:t>(</a:t>
            </a:r>
            <a:r>
              <a:rPr lang="en-US" sz="1400" i="1" dirty="0">
                <a:solidFill>
                  <a:schemeClr val="bg1">
                    <a:lumMod val="50000"/>
                  </a:schemeClr>
                </a:solidFill>
              </a:rPr>
              <a:t>schedule match typically within 1 month) </a:t>
            </a:r>
            <a:r>
              <a:rPr lang="en-US" sz="1400" dirty="0">
                <a:solidFill>
                  <a:prstClr val="black"/>
                </a:solidFill>
              </a:rPr>
              <a:t>	</a:t>
            </a:r>
            <a:endParaRPr lang="en-US" sz="1400" dirty="0">
              <a:solidFill>
                <a:srgbClr val="7F7F7F"/>
              </a:solidFill>
            </a:endParaRPr>
          </a:p>
        </p:txBody>
      </p:sp>
      <p:grpSp>
        <p:nvGrpSpPr>
          <p:cNvPr id="22" name="Group 21"/>
          <p:cNvGrpSpPr/>
          <p:nvPr/>
        </p:nvGrpSpPr>
        <p:grpSpPr>
          <a:xfrm>
            <a:off x="0" y="5399999"/>
            <a:ext cx="2149200" cy="1404002"/>
            <a:chOff x="18008" y="3212976"/>
            <a:chExt cx="2039876" cy="1385735"/>
          </a:xfrm>
        </p:grpSpPr>
        <p:pic>
          <p:nvPicPr>
            <p:cNvPr id="15" name="Picture 14"/>
            <p:cNvPicPr>
              <a:picLocks/>
            </p:cNvPicPr>
            <p:nvPr/>
          </p:nvPicPr>
          <p:blipFill>
            <a:blip r:embed="rId4" cstate="screen">
              <a:extLst>
                <a:ext uri="{28A0092B-C50C-407E-A947-70E740481C1C}">
                  <a14:useLocalDpi xmlns:a14="http://schemas.microsoft.com/office/drawing/2010/main"/>
                </a:ext>
              </a:extLst>
            </a:blip>
            <a:stretch>
              <a:fillRect/>
            </a:stretch>
          </p:blipFill>
          <p:spPr>
            <a:xfrm>
              <a:off x="1682027" y="3212977"/>
              <a:ext cx="375857" cy="1385734"/>
            </a:xfrm>
            <a:prstGeom prst="rect">
              <a:avLst/>
            </a:prstGeom>
          </p:spPr>
        </p:pic>
        <p:grpSp>
          <p:nvGrpSpPr>
            <p:cNvPr id="18" name="Group 17"/>
            <p:cNvGrpSpPr/>
            <p:nvPr/>
          </p:nvGrpSpPr>
          <p:grpSpPr>
            <a:xfrm>
              <a:off x="18008" y="3212976"/>
              <a:ext cx="2033043" cy="1374698"/>
              <a:chOff x="43032" y="4869160"/>
              <a:chExt cx="2033043" cy="1620000"/>
            </a:xfrm>
          </p:grpSpPr>
          <p:sp>
            <p:nvSpPr>
              <p:cNvPr id="3" name="TextBox 2"/>
              <p:cNvSpPr txBox="1"/>
              <p:nvPr/>
            </p:nvSpPr>
            <p:spPr>
              <a:xfrm>
                <a:off x="43032" y="4869161"/>
                <a:ext cx="1708439" cy="1554219"/>
              </a:xfrm>
              <a:prstGeom prst="rect">
                <a:avLst/>
              </a:prstGeom>
              <a:noFill/>
            </p:spPr>
            <p:txBody>
              <a:bodyPr wrap="square" lIns="36000" rIns="36000" rtlCol="0">
                <a:spAutoFit/>
              </a:bodyPr>
              <a:lstStyle/>
              <a:p>
                <a:pPr algn="r" defTabSz="914418">
                  <a:spcAft>
                    <a:spcPts val="500"/>
                  </a:spcAft>
                </a:pPr>
                <a:r>
                  <a:rPr lang="en-US" sz="1000" dirty="0">
                    <a:solidFill>
                      <a:prstClr val="black"/>
                    </a:solidFill>
                  </a:rPr>
                  <a:t>Preliminary Design</a:t>
                </a:r>
              </a:p>
              <a:p>
                <a:pPr algn="r" defTabSz="914418">
                  <a:spcAft>
                    <a:spcPts val="500"/>
                  </a:spcAft>
                </a:pPr>
                <a:r>
                  <a:rPr lang="en-US" sz="1000" dirty="0">
                    <a:solidFill>
                      <a:prstClr val="black"/>
                    </a:solidFill>
                  </a:rPr>
                  <a:t>Detailed Design</a:t>
                </a:r>
              </a:p>
              <a:p>
                <a:pPr algn="r" defTabSz="914418">
                  <a:spcAft>
                    <a:spcPts val="500"/>
                  </a:spcAft>
                </a:pPr>
                <a:r>
                  <a:rPr lang="en-US" sz="1000" dirty="0">
                    <a:solidFill>
                      <a:prstClr val="black"/>
                    </a:solidFill>
                  </a:rPr>
                  <a:t>Manufacturing &amp; Procurement</a:t>
                </a:r>
              </a:p>
              <a:p>
                <a:pPr algn="r" defTabSz="914418">
                  <a:spcAft>
                    <a:spcPts val="500"/>
                  </a:spcAft>
                </a:pPr>
                <a:r>
                  <a:rPr lang="en-US" sz="1000" dirty="0">
                    <a:solidFill>
                      <a:prstClr val="black"/>
                    </a:solidFill>
                  </a:rPr>
                  <a:t>Installation &amp; Integration</a:t>
                </a:r>
              </a:p>
              <a:p>
                <a:pPr algn="r" defTabSz="914418">
                  <a:spcAft>
                    <a:spcPts val="500"/>
                  </a:spcAft>
                </a:pPr>
                <a:r>
                  <a:rPr lang="en-US" sz="1000" dirty="0">
                    <a:solidFill>
                      <a:prstClr val="black"/>
                    </a:solidFill>
                  </a:rPr>
                  <a:t>Hot Commissioning/Early science </a:t>
                </a:r>
              </a:p>
              <a:p>
                <a:pPr algn="r" defTabSz="914418">
                  <a:spcAft>
                    <a:spcPts val="500"/>
                  </a:spcAft>
                </a:pPr>
                <a:r>
                  <a:rPr lang="en-US" sz="1000" dirty="0">
                    <a:solidFill>
                      <a:prstClr val="black"/>
                    </a:solidFill>
                  </a:rPr>
                  <a:t>Operation</a:t>
                </a:r>
              </a:p>
            </p:txBody>
          </p:sp>
          <p:sp>
            <p:nvSpPr>
              <p:cNvPr id="17" name="Rectangle 16"/>
              <p:cNvSpPr/>
              <p:nvPr/>
            </p:nvSpPr>
            <p:spPr>
              <a:xfrm>
                <a:off x="60116" y="4869160"/>
                <a:ext cx="2015959" cy="162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18"/>
                <a:endParaRPr lang="en-US" sz="1286">
                  <a:solidFill>
                    <a:prstClr val="white"/>
                  </a:solidFill>
                  <a:latin typeface="Calibri"/>
                </a:endParaRPr>
              </a:p>
            </p:txBody>
          </p:sp>
        </p:grpSp>
      </p:grpSp>
      <p:sp>
        <p:nvSpPr>
          <p:cNvPr id="31" name="TextBox 30"/>
          <p:cNvSpPr txBox="1"/>
          <p:nvPr/>
        </p:nvSpPr>
        <p:spPr>
          <a:xfrm>
            <a:off x="6214554" y="1084336"/>
            <a:ext cx="824437" cy="652871"/>
          </a:xfrm>
          <a:prstGeom prst="rect">
            <a:avLst/>
          </a:prstGeom>
          <a:noFill/>
        </p:spPr>
        <p:txBody>
          <a:bodyPr wrap="square" lIns="0" tIns="45720" rIns="36000" bIns="45720" rtlCol="0">
            <a:spAutoFit/>
          </a:bodyPr>
          <a:lstStyle/>
          <a:p>
            <a:pPr algn="ctr" defTabSz="914418"/>
            <a:r>
              <a:rPr lang="en-US" sz="1214" dirty="0">
                <a:solidFill>
                  <a:srgbClr val="C0504D"/>
                </a:solidFill>
              </a:rPr>
              <a:t> Hot Commission </a:t>
            </a:r>
          </a:p>
          <a:p>
            <a:pPr algn="ctr" defTabSz="914418"/>
            <a:r>
              <a:rPr lang="en-US" sz="1214" dirty="0">
                <a:solidFill>
                  <a:srgbClr val="C0504D"/>
                </a:solidFill>
              </a:rPr>
              <a:t>instruments</a:t>
            </a:r>
          </a:p>
        </p:txBody>
      </p:sp>
      <p:sp>
        <p:nvSpPr>
          <p:cNvPr id="5" name="TextBox 4"/>
          <p:cNvSpPr txBox="1"/>
          <p:nvPr/>
        </p:nvSpPr>
        <p:spPr>
          <a:xfrm>
            <a:off x="-220133" y="1481668"/>
            <a:ext cx="184731" cy="290208"/>
          </a:xfrm>
          <a:prstGeom prst="rect">
            <a:avLst/>
          </a:prstGeom>
          <a:noFill/>
        </p:spPr>
        <p:txBody>
          <a:bodyPr wrap="none" lIns="91440" tIns="45720" rIns="91440" bIns="45720" rtlCol="0">
            <a:spAutoFit/>
          </a:bodyPr>
          <a:lstStyle/>
          <a:p>
            <a:pPr defTabSz="914418"/>
            <a:endParaRPr lang="en-US" sz="1286" dirty="0">
              <a:solidFill>
                <a:prstClr val="black"/>
              </a:solidFill>
            </a:endParaRPr>
          </a:p>
        </p:txBody>
      </p:sp>
      <p:grpSp>
        <p:nvGrpSpPr>
          <p:cNvPr id="48" name="Group 47"/>
          <p:cNvGrpSpPr/>
          <p:nvPr/>
        </p:nvGrpSpPr>
        <p:grpSpPr>
          <a:xfrm>
            <a:off x="3368103" y="6097725"/>
            <a:ext cx="5449490" cy="279179"/>
            <a:chOff x="3283200" y="6392361"/>
            <a:chExt cx="5552725" cy="279178"/>
          </a:xfrm>
        </p:grpSpPr>
        <p:sp>
          <p:nvSpPr>
            <p:cNvPr id="34" name="TextBox 33"/>
            <p:cNvSpPr txBox="1"/>
            <p:nvPr/>
          </p:nvSpPr>
          <p:spPr>
            <a:xfrm>
              <a:off x="3347864" y="6392361"/>
              <a:ext cx="5488061" cy="279178"/>
            </a:xfrm>
            <a:prstGeom prst="rect">
              <a:avLst/>
            </a:prstGeom>
            <a:noFill/>
          </p:spPr>
          <p:txBody>
            <a:bodyPr wrap="square" rtlCol="0">
              <a:spAutoFit/>
            </a:bodyPr>
            <a:lstStyle/>
            <a:p>
              <a:pPr defTabSz="914418"/>
              <a:r>
                <a:rPr lang="en-US" sz="1214" dirty="0">
                  <a:solidFill>
                    <a:prstClr val="black"/>
                  </a:solidFill>
                </a:rPr>
                <a:t>2016      </a:t>
              </a:r>
              <a:r>
                <a:rPr lang="en-US" sz="1214" dirty="0" smtClean="0">
                  <a:solidFill>
                    <a:prstClr val="black"/>
                  </a:solidFill>
                </a:rPr>
                <a:t>2017      2018      </a:t>
              </a:r>
              <a:r>
                <a:rPr lang="en-US" sz="1214" dirty="0">
                  <a:solidFill>
                    <a:prstClr val="black"/>
                  </a:solidFill>
                </a:rPr>
                <a:t>2019      </a:t>
              </a:r>
              <a:r>
                <a:rPr lang="en-US" sz="1214" dirty="0" smtClean="0">
                  <a:solidFill>
                    <a:prstClr val="black"/>
                  </a:solidFill>
                </a:rPr>
                <a:t>2020       </a:t>
              </a:r>
              <a:r>
                <a:rPr lang="en-US" sz="1214" dirty="0">
                  <a:solidFill>
                    <a:prstClr val="black"/>
                  </a:solidFill>
                </a:rPr>
                <a:t>2021      </a:t>
              </a:r>
              <a:r>
                <a:rPr lang="en-US" sz="1214" dirty="0" smtClean="0">
                  <a:solidFill>
                    <a:prstClr val="black"/>
                  </a:solidFill>
                </a:rPr>
                <a:t>2022      </a:t>
              </a:r>
              <a:r>
                <a:rPr lang="en-US" sz="1214" dirty="0">
                  <a:solidFill>
                    <a:prstClr val="black"/>
                  </a:solidFill>
                </a:rPr>
                <a:t>2023       2024      </a:t>
              </a:r>
              <a:r>
                <a:rPr lang="en-US" sz="1214" dirty="0" smtClean="0">
                  <a:solidFill>
                    <a:prstClr val="black"/>
                  </a:solidFill>
                </a:rPr>
                <a:t>2025</a:t>
              </a:r>
              <a:endParaRPr lang="en-US" sz="1214" dirty="0">
                <a:solidFill>
                  <a:prstClr val="black"/>
                </a:solidFill>
              </a:endParaRPr>
            </a:p>
          </p:txBody>
        </p:sp>
        <p:grpSp>
          <p:nvGrpSpPr>
            <p:cNvPr id="47" name="Group 46"/>
            <p:cNvGrpSpPr/>
            <p:nvPr/>
          </p:nvGrpSpPr>
          <p:grpSpPr>
            <a:xfrm>
              <a:off x="3283200" y="6408000"/>
              <a:ext cx="5432400" cy="180000"/>
              <a:chOff x="3283200" y="6408000"/>
              <a:chExt cx="5432400" cy="180000"/>
            </a:xfrm>
          </p:grpSpPr>
          <p:cxnSp>
            <p:nvCxnSpPr>
              <p:cNvPr id="36" name="Straight Connector 35"/>
              <p:cNvCxnSpPr/>
              <p:nvPr/>
            </p:nvCxnSpPr>
            <p:spPr>
              <a:xfrm>
                <a:off x="3283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30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37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1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461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048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4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08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6320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172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715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a:off x="2165579" y="1071173"/>
            <a:ext cx="5603525" cy="4906217"/>
            <a:chOff x="1914987" y="1442263"/>
            <a:chExt cx="5603525" cy="4906217"/>
          </a:xfrm>
        </p:grpSpPr>
        <p:sp>
          <p:nvSpPr>
            <p:cNvPr id="11" name="TextBox 10"/>
            <p:cNvSpPr txBox="1"/>
            <p:nvPr/>
          </p:nvSpPr>
          <p:spPr>
            <a:xfrm>
              <a:off x="1914987" y="3392902"/>
              <a:ext cx="792088" cy="532197"/>
            </a:xfrm>
            <a:prstGeom prst="rect">
              <a:avLst/>
            </a:prstGeom>
            <a:noFill/>
          </p:spPr>
          <p:txBody>
            <a:bodyPr wrap="square" rtlCol="0">
              <a:spAutoFit/>
            </a:bodyPr>
            <a:lstStyle/>
            <a:p>
              <a:pPr algn="ctr" defTabSz="914418"/>
              <a:r>
                <a:rPr lang="en-US" sz="1429" dirty="0">
                  <a:solidFill>
                    <a:prstClr val="black"/>
                  </a:solidFill>
                </a:rPr>
                <a:t>West sector</a:t>
              </a:r>
            </a:p>
          </p:txBody>
        </p:sp>
        <p:sp>
          <p:nvSpPr>
            <p:cNvPr id="12" name="TextBox 11"/>
            <p:cNvSpPr txBox="1"/>
            <p:nvPr/>
          </p:nvSpPr>
          <p:spPr>
            <a:xfrm>
              <a:off x="1914987" y="4701785"/>
              <a:ext cx="792088" cy="532197"/>
            </a:xfrm>
            <a:prstGeom prst="rect">
              <a:avLst/>
            </a:prstGeom>
            <a:noFill/>
          </p:spPr>
          <p:txBody>
            <a:bodyPr wrap="square" rtlCol="0">
              <a:spAutoFit/>
            </a:bodyPr>
            <a:lstStyle/>
            <a:p>
              <a:pPr algn="ctr" defTabSz="914418"/>
              <a:r>
                <a:rPr lang="en-US" sz="1429" dirty="0">
                  <a:solidFill>
                    <a:prstClr val="black"/>
                  </a:solidFill>
                </a:rPr>
                <a:t>North sector</a:t>
              </a:r>
            </a:p>
          </p:txBody>
        </p:sp>
        <p:sp>
          <p:nvSpPr>
            <p:cNvPr id="13" name="TextBox 12"/>
            <p:cNvSpPr txBox="1"/>
            <p:nvPr/>
          </p:nvSpPr>
          <p:spPr>
            <a:xfrm>
              <a:off x="1942391" y="5376419"/>
              <a:ext cx="720080" cy="972061"/>
            </a:xfrm>
            <a:prstGeom prst="rect">
              <a:avLst/>
            </a:prstGeom>
            <a:noFill/>
          </p:spPr>
          <p:txBody>
            <a:bodyPr wrap="square" rtlCol="0">
              <a:spAutoFit/>
            </a:bodyPr>
            <a:lstStyle/>
            <a:p>
              <a:pPr algn="ctr" defTabSz="914418"/>
              <a:r>
                <a:rPr lang="en-US" sz="1429" dirty="0">
                  <a:solidFill>
                    <a:prstClr val="black"/>
                  </a:solidFill>
                </a:rPr>
                <a:t>East and South sectors</a:t>
              </a:r>
            </a:p>
          </p:txBody>
        </p:sp>
        <p:grpSp>
          <p:nvGrpSpPr>
            <p:cNvPr id="29" name="Group 28"/>
            <p:cNvGrpSpPr/>
            <p:nvPr/>
          </p:nvGrpSpPr>
          <p:grpSpPr>
            <a:xfrm>
              <a:off x="3625050" y="1442263"/>
              <a:ext cx="3893462" cy="652871"/>
              <a:chOff x="3625050" y="1442263"/>
              <a:chExt cx="3893462" cy="652871"/>
            </a:xfrm>
          </p:grpSpPr>
          <p:sp>
            <p:nvSpPr>
              <p:cNvPr id="19" name="TextBox 18"/>
              <p:cNvSpPr txBox="1"/>
              <p:nvPr/>
            </p:nvSpPr>
            <p:spPr>
              <a:xfrm>
                <a:off x="3625050" y="1563603"/>
                <a:ext cx="702309" cy="466025"/>
              </a:xfrm>
              <a:prstGeom prst="rect">
                <a:avLst/>
              </a:prstGeom>
              <a:noFill/>
            </p:spPr>
            <p:txBody>
              <a:bodyPr wrap="square" rtlCol="0">
                <a:spAutoFit/>
              </a:bodyPr>
              <a:lstStyle/>
              <a:p>
                <a:pPr algn="ctr" defTabSz="914418"/>
                <a:r>
                  <a:rPr lang="en-US" sz="1214" dirty="0">
                    <a:solidFill>
                      <a:srgbClr val="1F497D">
                        <a:lumMod val="60000"/>
                        <a:lumOff val="40000"/>
                      </a:srgbClr>
                    </a:solidFill>
                  </a:rPr>
                  <a:t>Current  date</a:t>
                </a:r>
              </a:p>
            </p:txBody>
          </p:sp>
          <p:sp>
            <p:nvSpPr>
              <p:cNvPr id="20" name="TextBox 19"/>
              <p:cNvSpPr txBox="1"/>
              <p:nvPr/>
            </p:nvSpPr>
            <p:spPr>
              <a:xfrm>
                <a:off x="4357635" y="1442263"/>
                <a:ext cx="805893" cy="652871"/>
              </a:xfrm>
              <a:prstGeom prst="rect">
                <a:avLst/>
              </a:prstGeom>
              <a:noFill/>
            </p:spPr>
            <p:txBody>
              <a:bodyPr wrap="square" rtlCol="0">
                <a:spAutoFit/>
              </a:bodyPr>
              <a:lstStyle/>
              <a:p>
                <a:pPr algn="ctr" defTabSz="914418"/>
                <a:r>
                  <a:rPr lang="en-US" sz="1214" dirty="0" smtClean="0">
                    <a:solidFill>
                      <a:prstClr val="black"/>
                    </a:solidFill>
                  </a:rPr>
                  <a:t>First access </a:t>
                </a:r>
                <a:r>
                  <a:rPr lang="en-US" sz="1214" dirty="0">
                    <a:solidFill>
                      <a:prstClr val="black"/>
                    </a:solidFill>
                  </a:rPr>
                  <a:t>to NSS areas</a:t>
                </a:r>
              </a:p>
            </p:txBody>
          </p:sp>
          <p:sp>
            <p:nvSpPr>
              <p:cNvPr id="28" name="TextBox 27"/>
              <p:cNvSpPr txBox="1"/>
              <p:nvPr/>
            </p:nvSpPr>
            <p:spPr>
              <a:xfrm>
                <a:off x="6795768" y="1554876"/>
                <a:ext cx="722744" cy="466025"/>
              </a:xfrm>
              <a:prstGeom prst="rect">
                <a:avLst/>
              </a:prstGeom>
              <a:noFill/>
            </p:spPr>
            <p:txBody>
              <a:bodyPr wrap="square" lIns="25714" rIns="25714" rtlCol="0">
                <a:spAutoFit/>
              </a:bodyPr>
              <a:lstStyle/>
              <a:p>
                <a:pPr algn="ctr" defTabSz="914418"/>
                <a:r>
                  <a:rPr lang="en-US" sz="1214" dirty="0">
                    <a:solidFill>
                      <a:srgbClr val="008000"/>
                    </a:solidFill>
                  </a:rPr>
                  <a:t>Start User Program</a:t>
                </a:r>
              </a:p>
            </p:txBody>
          </p:sp>
          <p:sp>
            <p:nvSpPr>
              <p:cNvPr id="24" name="TextBox 23"/>
              <p:cNvSpPr txBox="1"/>
              <p:nvPr/>
            </p:nvSpPr>
            <p:spPr>
              <a:xfrm>
                <a:off x="5266882" y="1637135"/>
                <a:ext cx="726833" cy="400110"/>
              </a:xfrm>
              <a:prstGeom prst="rect">
                <a:avLst/>
              </a:prstGeom>
              <a:noFill/>
            </p:spPr>
            <p:txBody>
              <a:bodyPr wrap="square" lIns="25714" rIns="25714" rtlCol="0">
                <a:spAutoFit/>
              </a:bodyPr>
              <a:lstStyle/>
              <a:p>
                <a:pPr algn="ctr" defTabSz="914418">
                  <a:lnSpc>
                    <a:spcPts val="1240"/>
                  </a:lnSpc>
                </a:pPr>
                <a:r>
                  <a:rPr lang="en-US" sz="1214" dirty="0" smtClean="0">
                    <a:solidFill>
                      <a:srgbClr val="FF0000"/>
                    </a:solidFill>
                  </a:rPr>
                  <a:t>Beam </a:t>
                </a:r>
                <a:r>
                  <a:rPr lang="en-US" sz="1214" dirty="0">
                    <a:solidFill>
                      <a:srgbClr val="FF0000"/>
                    </a:solidFill>
                  </a:rPr>
                  <a:t>on Target </a:t>
                </a:r>
              </a:p>
            </p:txBody>
          </p:sp>
        </p:grpSp>
      </p:grpSp>
      <p:cxnSp>
        <p:nvCxnSpPr>
          <p:cNvPr id="21" name="Straight Arrow Connector 20"/>
          <p:cNvCxnSpPr>
            <a:stCxn id="31" idx="2"/>
          </p:cNvCxnSpPr>
          <p:nvPr/>
        </p:nvCxnSpPr>
        <p:spPr>
          <a:xfrm flipH="1">
            <a:off x="6153692" y="1737207"/>
            <a:ext cx="473081" cy="27287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3597" y="1211278"/>
            <a:ext cx="2059391" cy="584765"/>
          </a:xfrm>
          <a:prstGeom prst="rect">
            <a:avLst/>
          </a:prstGeom>
          <a:solidFill>
            <a:schemeClr val="bg1">
              <a:alpha val="75000"/>
            </a:schemeClr>
          </a:solidFill>
          <a:ln>
            <a:solidFill>
              <a:srgbClr val="3366FF"/>
            </a:solidFill>
          </a:ln>
        </p:spPr>
        <p:txBody>
          <a:bodyPr wrap="square" lIns="91429" tIns="45715" rIns="91429" bIns="45715" rtlCol="0">
            <a:spAutoFit/>
          </a:bodyPr>
          <a:lstStyle/>
          <a:p>
            <a:pPr>
              <a:spcBef>
                <a:spcPts val="600"/>
              </a:spcBef>
            </a:pPr>
            <a:r>
              <a:rPr lang="en-US" sz="1600" dirty="0" smtClean="0">
                <a:solidFill>
                  <a:srgbClr val="0000FF"/>
                </a:solidFill>
              </a:rPr>
              <a:t>*</a:t>
            </a:r>
            <a:r>
              <a:rPr lang="en-US" sz="1600" dirty="0">
                <a:solidFill>
                  <a:srgbClr val="0000FF"/>
                </a:solidFill>
              </a:rPr>
              <a:t> </a:t>
            </a:r>
            <a:r>
              <a:rPr lang="en-US" sz="1600" dirty="0" smtClean="0">
                <a:solidFill>
                  <a:srgbClr val="0000FF"/>
                </a:solidFill>
              </a:rPr>
              <a:t>still under discussion with ESS-ERIC Council </a:t>
            </a:r>
            <a:endParaRPr lang="en-US" sz="1600" dirty="0">
              <a:solidFill>
                <a:srgbClr val="0000FF"/>
              </a:solidFill>
            </a:endParaRPr>
          </a:p>
        </p:txBody>
      </p:sp>
      <p:pic>
        <p:nvPicPr>
          <p:cNvPr id="6" name="Picture 5"/>
          <p:cNvPicPr>
            <a:picLocks noChangeAspect="1"/>
          </p:cNvPicPr>
          <p:nvPr/>
        </p:nvPicPr>
        <p:blipFill rotWithShape="1">
          <a:blip r:embed="rId5"/>
          <a:srcRect l="16024" t="121769" r="-16024" b="-38105"/>
          <a:stretch/>
        </p:blipFill>
        <p:spPr>
          <a:xfrm>
            <a:off x="2438405" y="6075035"/>
            <a:ext cx="6261100" cy="603737"/>
          </a:xfrm>
          <a:prstGeom prst="rect">
            <a:avLst/>
          </a:prstGeom>
        </p:spPr>
      </p:pic>
      <p:sp>
        <p:nvSpPr>
          <p:cNvPr id="7" name="Slide Number Placeholder 6"/>
          <p:cNvSpPr>
            <a:spLocks noGrp="1"/>
          </p:cNvSpPr>
          <p:nvPr>
            <p:ph type="sldNum" sz="quarter" idx="12"/>
          </p:nvPr>
        </p:nvSpPr>
        <p:spPr/>
        <p:txBody>
          <a:bodyPr/>
          <a:lstStyle/>
          <a:p>
            <a:fld id="{038C62C7-F79B-CD4A-A5DF-5683BBEC4A65}" type="slidenum">
              <a:rPr lang="sv-SE" smtClean="0"/>
              <a:pPr/>
              <a:t>45</a:t>
            </a:fld>
            <a:endParaRPr lang="sv-SE"/>
          </a:p>
        </p:txBody>
      </p:sp>
      <p:sp>
        <p:nvSpPr>
          <p:cNvPr id="9" name="Rectangle 8"/>
          <p:cNvSpPr/>
          <p:nvPr/>
        </p:nvSpPr>
        <p:spPr>
          <a:xfrm>
            <a:off x="3892430" y="1240645"/>
            <a:ext cx="666246" cy="36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68370" y="1163915"/>
            <a:ext cx="781881" cy="523220"/>
          </a:xfrm>
          <a:prstGeom prst="rect">
            <a:avLst/>
          </a:prstGeom>
          <a:noFill/>
        </p:spPr>
        <p:txBody>
          <a:bodyPr wrap="none" rtlCol="0">
            <a:spAutoFit/>
          </a:bodyPr>
          <a:lstStyle/>
          <a:p>
            <a:pPr algn="ctr"/>
            <a:r>
              <a:rPr lang="en-US" sz="1400" smtClean="0">
                <a:solidFill>
                  <a:srgbClr val="0070C0"/>
                </a:solidFill>
              </a:rPr>
              <a:t>Current </a:t>
            </a:r>
          </a:p>
          <a:p>
            <a:pPr algn="ctr"/>
            <a:r>
              <a:rPr lang="en-US" sz="1400" dirty="0" smtClean="0">
                <a:solidFill>
                  <a:srgbClr val="0070C0"/>
                </a:solidFill>
              </a:rPr>
              <a:t>date</a:t>
            </a:r>
            <a:endParaRPr lang="en-US" sz="1400" dirty="0">
              <a:solidFill>
                <a:srgbClr val="0070C0"/>
              </a:solidFill>
            </a:endParaRPr>
          </a:p>
        </p:txBody>
      </p:sp>
      <p:cxnSp>
        <p:nvCxnSpPr>
          <p:cNvPr id="14" name="Straight Connector 13"/>
          <p:cNvCxnSpPr/>
          <p:nvPr/>
        </p:nvCxnSpPr>
        <p:spPr>
          <a:xfrm>
            <a:off x="4491638" y="1724044"/>
            <a:ext cx="0" cy="4392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1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0" y="1063584"/>
          <a:ext cx="9144000" cy="5768200"/>
        </p:xfrm>
        <a:graphic>
          <a:graphicData uri="http://schemas.openxmlformats.org/drawingml/2006/table">
            <a:tbl>
              <a:tblPr firstRow="1" bandRow="1">
                <a:tableStyleId>{5C22544A-7EE6-4342-B048-85BDC9FD1C3A}</a:tableStyleId>
              </a:tblPr>
              <a:tblGrid>
                <a:gridCol w="1211820"/>
                <a:gridCol w="3132433"/>
                <a:gridCol w="783390"/>
                <a:gridCol w="688434"/>
                <a:gridCol w="3327923"/>
              </a:tblGrid>
              <a:tr h="477157">
                <a:tc>
                  <a:txBody>
                    <a:bodyPr/>
                    <a:lstStyle/>
                    <a:p>
                      <a:pPr algn="ctr"/>
                      <a:r>
                        <a:rPr lang="en-US" sz="1400" b="0" dirty="0" smtClean="0"/>
                        <a:t>Instrument Class</a:t>
                      </a:r>
                      <a:endParaRPr lang="en-US" sz="1400" b="0" dirty="0"/>
                    </a:p>
                  </a:txBody>
                  <a:tcPr anchor="ctr"/>
                </a:tc>
                <a:tc>
                  <a:txBody>
                    <a:bodyPr/>
                    <a:lstStyle/>
                    <a:p>
                      <a:pPr algn="ctr"/>
                      <a:r>
                        <a:rPr lang="en-US" sz="1400" b="0" dirty="0" smtClean="0"/>
                        <a:t>Instrument</a:t>
                      </a:r>
                      <a:endParaRPr lang="en-US" sz="1400" b="0" dirty="0"/>
                    </a:p>
                  </a:txBody>
                  <a:tcPr anchor="ctr"/>
                </a:tc>
                <a:tc>
                  <a:txBody>
                    <a:bodyPr/>
                    <a:lstStyle/>
                    <a:p>
                      <a:pPr algn="ctr"/>
                      <a:r>
                        <a:rPr lang="en-US" sz="1400" b="0" dirty="0" err="1" smtClean="0"/>
                        <a:t>Costbook</a:t>
                      </a:r>
                      <a:r>
                        <a:rPr lang="en-US" sz="1400" b="0" dirty="0" smtClean="0"/>
                        <a:t> </a:t>
                      </a:r>
                      <a:r>
                        <a:rPr lang="en-US" sz="1400" b="0" baseline="0" dirty="0" smtClean="0"/>
                        <a:t>(M€)</a:t>
                      </a:r>
                      <a:endParaRPr lang="en-US" sz="1400" b="0" dirty="0"/>
                    </a:p>
                  </a:txBody>
                  <a:tcPr marL="0" marR="0" anchor="ctr"/>
                </a:tc>
                <a:tc>
                  <a:txBody>
                    <a:bodyPr/>
                    <a:lstStyle/>
                    <a:p>
                      <a:pPr marL="12700" indent="0" algn="ctr">
                        <a:tabLst>
                          <a:tab pos="614363" algn="l"/>
                        </a:tabLst>
                      </a:pPr>
                      <a:r>
                        <a:rPr lang="en-US" sz="1400" b="0" dirty="0" smtClean="0"/>
                        <a:t>Upgrade</a:t>
                      </a:r>
                    </a:p>
                    <a:p>
                      <a:pPr marL="12700" indent="0" algn="ctr">
                        <a:tabLst>
                          <a:tab pos="614363" algn="l"/>
                        </a:tabLst>
                      </a:pPr>
                      <a:r>
                        <a:rPr lang="en-US" sz="1400" b="0" baseline="0" dirty="0" smtClean="0"/>
                        <a:t>(M€)</a:t>
                      </a:r>
                      <a:endParaRPr lang="en-US" sz="1400" b="0" dirty="0"/>
                    </a:p>
                  </a:txBody>
                  <a:tcPr marL="0" marR="0" anchor="ctr"/>
                </a:tc>
                <a:tc>
                  <a:txBody>
                    <a:bodyPr/>
                    <a:lstStyle/>
                    <a:p>
                      <a:pPr algn="ctr"/>
                      <a:r>
                        <a:rPr lang="en-US" sz="1400" b="0" dirty="0" smtClean="0"/>
                        <a:t>Performance</a:t>
                      </a:r>
                      <a:r>
                        <a:rPr lang="en-US" sz="1400" b="0" baseline="0" dirty="0" smtClean="0"/>
                        <a:t> target at Cost book value</a:t>
                      </a:r>
                    </a:p>
                    <a:p>
                      <a:pPr algn="ctr"/>
                      <a:r>
                        <a:rPr lang="en-US" sz="1400" b="0" baseline="0" dirty="0" smtClean="0"/>
                        <a:t> (@ 2MW)</a:t>
                      </a:r>
                      <a:endParaRPr lang="en-US" sz="1400" b="0" dirty="0"/>
                    </a:p>
                  </a:txBody>
                  <a:tcPr anchor="ctr"/>
                </a:tc>
              </a:tr>
              <a:tr h="305548">
                <a:tc rowSpan="4">
                  <a:txBody>
                    <a:bodyPr/>
                    <a:lstStyle/>
                    <a:p>
                      <a:pPr algn="ctr"/>
                      <a:r>
                        <a:rPr lang="en-US" sz="1400" dirty="0" smtClean="0"/>
                        <a:t>Large Scale Structures</a:t>
                      </a:r>
                      <a:endParaRPr lang="en-US" sz="1400" dirty="0"/>
                    </a:p>
                  </a:txBody>
                  <a:tcPr anchor="ctr"/>
                </a:tc>
                <a:tc>
                  <a:txBody>
                    <a:bodyPr/>
                    <a:lstStyle/>
                    <a:p>
                      <a:r>
                        <a:rPr lang="en-US" sz="1200" dirty="0" smtClean="0"/>
                        <a:t>LOKI</a:t>
                      </a:r>
                      <a:r>
                        <a:rPr lang="en-US" sz="1200" baseline="0" dirty="0" smtClean="0"/>
                        <a:t> (Broad band SANS)</a:t>
                      </a:r>
                      <a:endParaRPr lang="en-US" sz="1200" dirty="0"/>
                    </a:p>
                  </a:txBody>
                  <a:tcPr anchor="ctr"/>
                </a:tc>
                <a:tc>
                  <a:txBody>
                    <a:bodyPr/>
                    <a:lstStyle/>
                    <a:p>
                      <a:pPr algn="r"/>
                      <a:r>
                        <a:rPr lang="en-US" sz="1200" dirty="0" smtClean="0"/>
                        <a:t>12.19</a:t>
                      </a:r>
                      <a:endParaRPr lang="en-US" sz="1200" dirty="0"/>
                    </a:p>
                  </a:txBody>
                  <a:tcPr/>
                </a:tc>
                <a:tc>
                  <a:txBody>
                    <a:bodyPr/>
                    <a:lstStyle/>
                    <a:p>
                      <a:pPr marL="0" indent="0" algn="r">
                        <a:buFont typeface="Arial"/>
                        <a:buNone/>
                      </a:pPr>
                      <a:r>
                        <a:rPr lang="en-US" sz="1200" dirty="0" smtClean="0"/>
                        <a:t>3.0</a:t>
                      </a:r>
                      <a:endParaRPr lang="en-US" sz="1200" dirty="0"/>
                    </a:p>
                  </a:txBody>
                  <a:tcPr/>
                </a:tc>
                <a:tc>
                  <a:txBody>
                    <a:bodyPr/>
                    <a:lstStyle/>
                    <a:p>
                      <a:pPr marL="0" indent="0">
                        <a:buFont typeface="Arial"/>
                        <a:buNone/>
                      </a:pPr>
                      <a:r>
                        <a:rPr lang="en-US" sz="1200" dirty="0" smtClean="0"/>
                        <a:t>5 x D22 &amp; 20 x SANS2D</a:t>
                      </a:r>
                      <a:endParaRPr lang="en-US" sz="1200" dirty="0"/>
                    </a:p>
                  </a:txBody>
                  <a:tcPr/>
                </a:tc>
              </a:tr>
              <a:tr h="118768">
                <a:tc vMerge="1">
                  <a:txBody>
                    <a:bodyPr/>
                    <a:lstStyle/>
                    <a:p>
                      <a:endParaRPr lang="en-US" sz="1400" dirty="0"/>
                    </a:p>
                  </a:txBody>
                  <a:tcPr/>
                </a:tc>
                <a:tc>
                  <a:txBody>
                    <a:bodyPr/>
                    <a:lstStyle/>
                    <a:p>
                      <a:r>
                        <a:rPr lang="en-US" sz="1200" dirty="0" smtClean="0"/>
                        <a:t>SKADI (General Purpose SANS) </a:t>
                      </a:r>
                      <a:r>
                        <a:rPr lang="en-US" sz="1200" i="1" dirty="0" smtClean="0"/>
                        <a:t>(+SONDE</a:t>
                      </a:r>
                      <a:r>
                        <a:rPr lang="en-US" sz="1200" i="1" baseline="0" dirty="0" smtClean="0"/>
                        <a:t> funds)</a:t>
                      </a:r>
                      <a:endParaRPr lang="en-US" sz="1200" i="1" dirty="0"/>
                    </a:p>
                  </a:txBody>
                  <a:tcPr anchor="ctr"/>
                </a:tc>
                <a:tc>
                  <a:txBody>
                    <a:bodyPr/>
                    <a:lstStyle/>
                    <a:p>
                      <a:pPr algn="r"/>
                      <a:r>
                        <a:rPr lang="en-US" sz="1200" dirty="0" smtClean="0"/>
                        <a:t>11.50</a:t>
                      </a:r>
                      <a:endParaRPr lang="en-US" sz="1200" dirty="0"/>
                    </a:p>
                  </a:txBody>
                  <a:tcPr/>
                </a:tc>
                <a:tc>
                  <a:txBody>
                    <a:bodyPr/>
                    <a:lstStyle/>
                    <a:p>
                      <a:pPr algn="r"/>
                      <a:r>
                        <a:rPr lang="en-US" sz="1200" dirty="0" smtClean="0"/>
                        <a:t>3.0</a:t>
                      </a:r>
                      <a:endParaRPr lang="en-US" sz="1200" dirty="0"/>
                    </a:p>
                  </a:txBody>
                  <a:tcPr/>
                </a:tc>
                <a:tc>
                  <a:txBody>
                    <a:bodyPr/>
                    <a:lstStyle/>
                    <a:p>
                      <a:r>
                        <a:rPr lang="en-US" sz="1200" dirty="0" smtClean="0"/>
                        <a:t>4</a:t>
                      </a:r>
                      <a:r>
                        <a:rPr lang="en-US" sz="1200" baseline="0" dirty="0" smtClean="0"/>
                        <a:t> x D22</a:t>
                      </a:r>
                      <a:endParaRPr lang="en-US" sz="1200" dirty="0"/>
                    </a:p>
                  </a:txBody>
                  <a:tcPr/>
                </a:tc>
              </a:tr>
              <a:tr h="305548">
                <a:tc vMerge="1">
                  <a:txBody>
                    <a:bodyPr/>
                    <a:lstStyle/>
                    <a:p>
                      <a:endParaRPr lang="en-US" sz="1400" dirty="0"/>
                    </a:p>
                  </a:txBody>
                  <a:tcPr/>
                </a:tc>
                <a:tc>
                  <a:txBody>
                    <a:bodyPr/>
                    <a:lstStyle/>
                    <a:p>
                      <a:r>
                        <a:rPr lang="en-US" sz="1200" dirty="0" smtClean="0"/>
                        <a:t>ESTIA (Focusing </a:t>
                      </a:r>
                      <a:r>
                        <a:rPr lang="en-US" sz="1200" dirty="0" err="1" smtClean="0"/>
                        <a:t>Reflectometer</a:t>
                      </a:r>
                      <a:r>
                        <a:rPr lang="en-US" sz="1200" dirty="0" smtClean="0"/>
                        <a:t>)</a:t>
                      </a:r>
                      <a:endParaRPr lang="en-US" sz="1200" dirty="0"/>
                    </a:p>
                  </a:txBody>
                  <a:tcPr anchor="ctr"/>
                </a:tc>
                <a:tc>
                  <a:txBody>
                    <a:bodyPr/>
                    <a:lstStyle/>
                    <a:p>
                      <a:pPr algn="r"/>
                      <a:r>
                        <a:rPr lang="en-US" sz="1200" dirty="0" smtClean="0"/>
                        <a:t>11.80</a:t>
                      </a:r>
                      <a:endParaRPr lang="en-US" sz="1200" dirty="0"/>
                    </a:p>
                  </a:txBody>
                  <a:tcPr/>
                </a:tc>
                <a:tc>
                  <a:txBody>
                    <a:bodyPr/>
                    <a:lstStyle/>
                    <a:p>
                      <a:pPr marL="0" indent="0" algn="r">
                        <a:buFont typeface="Arial"/>
                        <a:buNone/>
                      </a:pPr>
                      <a:r>
                        <a:rPr lang="en-US" sz="1200" dirty="0" smtClean="0"/>
                        <a:t>4.6</a:t>
                      </a:r>
                      <a:endParaRPr lang="en-US" sz="1200" dirty="0"/>
                    </a:p>
                  </a:txBody>
                  <a:tcPr/>
                </a:tc>
                <a:tc>
                  <a:txBody>
                    <a:bodyPr/>
                    <a:lstStyle/>
                    <a:p>
                      <a:pPr marL="171450" indent="-171450">
                        <a:buFont typeface="Arial"/>
                        <a:buChar char="•"/>
                      </a:pPr>
                      <a:r>
                        <a:rPr lang="en-US" sz="1200" dirty="0" smtClean="0"/>
                        <a:t>Conventional</a:t>
                      </a:r>
                      <a:r>
                        <a:rPr lang="en-US" sz="1200" baseline="0" dirty="0" smtClean="0"/>
                        <a:t> mode: </a:t>
                      </a:r>
                      <a:r>
                        <a:rPr lang="en-US" sz="1200" dirty="0" smtClean="0"/>
                        <a:t>~ 100 x D17</a:t>
                      </a:r>
                    </a:p>
                    <a:p>
                      <a:pPr marL="171450" indent="-171450">
                        <a:buFont typeface="Arial"/>
                        <a:buChar char="•"/>
                      </a:pPr>
                      <a:r>
                        <a:rPr lang="en-US" sz="1200" dirty="0" smtClean="0"/>
                        <a:t>High intensity mode: 1cm</a:t>
                      </a:r>
                      <a:r>
                        <a:rPr lang="en-US" sz="1200" baseline="30000" dirty="0" smtClean="0"/>
                        <a:t>2</a:t>
                      </a:r>
                      <a:r>
                        <a:rPr lang="en-US" sz="1200" dirty="0" smtClean="0"/>
                        <a:t> samples  = seconds</a:t>
                      </a:r>
                      <a:endParaRPr lang="en-US" sz="1200" dirty="0"/>
                    </a:p>
                  </a:txBody>
                  <a:tcPr/>
                </a:tc>
              </a:tr>
              <a:tr h="241901">
                <a:tc vMerge="1">
                  <a:txBody>
                    <a:bodyPr/>
                    <a:lstStyle/>
                    <a:p>
                      <a:endParaRPr lang="en-US" sz="1400" dirty="0"/>
                    </a:p>
                  </a:txBody>
                  <a:tcPr/>
                </a:tc>
                <a:tc>
                  <a:txBody>
                    <a:bodyPr/>
                    <a:lstStyle/>
                    <a:p>
                      <a:r>
                        <a:rPr lang="en-US" sz="1200" dirty="0" smtClean="0"/>
                        <a:t>FREIA (Liquids </a:t>
                      </a:r>
                      <a:r>
                        <a:rPr lang="en-US" sz="1200" dirty="0" err="1" smtClean="0"/>
                        <a:t>Reflectometer</a:t>
                      </a:r>
                      <a:r>
                        <a:rPr lang="en-US" sz="1200" dirty="0" smtClean="0"/>
                        <a:t>)</a:t>
                      </a:r>
                      <a:endParaRPr lang="en-US" sz="1200" dirty="0"/>
                    </a:p>
                  </a:txBody>
                  <a:tcPr anchor="ctr"/>
                </a:tc>
                <a:tc>
                  <a:txBody>
                    <a:bodyPr/>
                    <a:lstStyle/>
                    <a:p>
                      <a:pPr algn="r"/>
                      <a:r>
                        <a:rPr lang="en-US" sz="1200" i="0" dirty="0" smtClean="0"/>
                        <a:t>13.20</a:t>
                      </a:r>
                      <a:endParaRPr lang="en-US" sz="120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5.0</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30</a:t>
                      </a:r>
                      <a:r>
                        <a:rPr lang="en-US" sz="1200" baseline="0" dirty="0" smtClean="0"/>
                        <a:t> x FIGARO, INTER</a:t>
                      </a:r>
                      <a:endParaRPr lang="en-US" sz="1200" dirty="0" smtClean="0"/>
                    </a:p>
                  </a:txBody>
                  <a:tcPr/>
                </a:tc>
              </a:tr>
              <a:tr h="305548">
                <a:tc rowSpan="4">
                  <a:txBody>
                    <a:bodyPr/>
                    <a:lstStyle/>
                    <a:p>
                      <a:pPr algn="ctr"/>
                      <a:r>
                        <a:rPr lang="en-US" sz="1400" dirty="0" smtClean="0">
                          <a:solidFill>
                            <a:schemeClr val="tx1"/>
                          </a:solidFill>
                        </a:rPr>
                        <a:t>Diffraction</a:t>
                      </a:r>
                      <a:endParaRPr lang="en-US" sz="1400" dirty="0">
                        <a:solidFill>
                          <a:schemeClr val="tx1"/>
                        </a:solidFill>
                      </a:endParaRPr>
                    </a:p>
                  </a:txBody>
                  <a:tcPr anchor="ctr">
                    <a:solidFill>
                      <a:srgbClr val="E9EEF4"/>
                    </a:solidFill>
                  </a:tcPr>
                </a:tc>
                <a:tc>
                  <a:txBody>
                    <a:bodyPr/>
                    <a:lstStyle/>
                    <a:p>
                      <a:r>
                        <a:rPr lang="en-US" sz="1200" dirty="0" smtClean="0"/>
                        <a:t>DREAM</a:t>
                      </a:r>
                      <a:r>
                        <a:rPr lang="en-US" sz="1200" baseline="0" dirty="0" smtClean="0"/>
                        <a:t> (</a:t>
                      </a:r>
                      <a:r>
                        <a:rPr lang="en-US" sz="1200" baseline="0" dirty="0" err="1" smtClean="0"/>
                        <a:t>Bispectral</a:t>
                      </a:r>
                      <a:r>
                        <a:rPr lang="en-US" sz="1200" baseline="0" dirty="0" smtClean="0"/>
                        <a:t> powder </a:t>
                      </a:r>
                      <a:r>
                        <a:rPr lang="en-US" sz="1200" baseline="0" dirty="0" err="1" smtClean="0"/>
                        <a:t>diffractometer</a:t>
                      </a:r>
                      <a:r>
                        <a:rPr lang="en-US" sz="1200" baseline="0" dirty="0" smtClean="0"/>
                        <a:t>)</a:t>
                      </a:r>
                      <a:endParaRPr lang="en-US" sz="1200" dirty="0"/>
                    </a:p>
                  </a:txBody>
                  <a:tcPr anchor="ctr"/>
                </a:tc>
                <a:tc>
                  <a:txBody>
                    <a:bodyPr/>
                    <a:lstStyle/>
                    <a:p>
                      <a:pPr algn="r"/>
                      <a:r>
                        <a:rPr lang="en-US" sz="1200" dirty="0" smtClean="0"/>
                        <a:t>13.66</a:t>
                      </a:r>
                      <a:endParaRPr lang="en-US" sz="1200" dirty="0"/>
                    </a:p>
                  </a:txBody>
                  <a:tcPr/>
                </a:tc>
                <a:tc>
                  <a:txBody>
                    <a:bodyPr/>
                    <a:lstStyle/>
                    <a:p>
                      <a:pPr algn="r"/>
                      <a:r>
                        <a:rPr lang="en-US" sz="1200" dirty="0" smtClean="0"/>
                        <a:t>5.1</a:t>
                      </a:r>
                      <a:endParaRPr lang="en-US" sz="1200" dirty="0"/>
                    </a:p>
                  </a:txBody>
                  <a:tcPr/>
                </a:tc>
                <a:tc>
                  <a:txBody>
                    <a:bodyPr/>
                    <a:lstStyle/>
                    <a:p>
                      <a:r>
                        <a:rPr lang="en-US" sz="1200" dirty="0" smtClean="0"/>
                        <a:t>&gt; 10 x POWGEN or WISH</a:t>
                      </a:r>
                      <a:endParaRPr lang="en-US" sz="1200" dirty="0"/>
                    </a:p>
                  </a:txBody>
                  <a:tcPr/>
                </a:tc>
              </a:tr>
              <a:tr h="305548">
                <a:tc vMerge="1">
                  <a:txBody>
                    <a:bodyPr/>
                    <a:lstStyle/>
                    <a:p>
                      <a:endParaRPr lang="en-US" sz="1600" dirty="0">
                        <a:solidFill>
                          <a:srgbClr val="E9EEF4"/>
                        </a:solidFill>
                      </a:endParaRPr>
                    </a:p>
                  </a:txBody>
                  <a:tcPr>
                    <a:solidFill>
                      <a:srgbClr val="E9EEF4"/>
                    </a:solidFill>
                  </a:tcPr>
                </a:tc>
                <a:tc>
                  <a:txBody>
                    <a:bodyPr/>
                    <a:lstStyle/>
                    <a:p>
                      <a:r>
                        <a:rPr lang="en-US" sz="1200" dirty="0" smtClean="0"/>
                        <a:t>HEIMDAL (Hybrid </a:t>
                      </a:r>
                      <a:r>
                        <a:rPr lang="en-US" sz="1200" dirty="0" err="1" smtClean="0"/>
                        <a:t>diffractometer</a:t>
                      </a:r>
                      <a:r>
                        <a:rPr lang="en-US" sz="1200" dirty="0" smtClean="0"/>
                        <a:t>)</a:t>
                      </a:r>
                      <a:endParaRPr lang="en-US" sz="1200" dirty="0"/>
                    </a:p>
                  </a:txBody>
                  <a:tcPr anchor="ctr"/>
                </a:tc>
                <a:tc>
                  <a:txBody>
                    <a:bodyPr/>
                    <a:lstStyle/>
                    <a:p>
                      <a:pPr algn="r"/>
                      <a:r>
                        <a:rPr lang="en-US" sz="1200" dirty="0" smtClean="0"/>
                        <a:t>13.55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 50 x GEM, ~ 8 x new POLARIS</a:t>
                      </a:r>
                    </a:p>
                  </a:txBody>
                  <a:tcPr/>
                </a:tc>
              </a:tr>
              <a:tr h="305548">
                <a:tc vMerge="1">
                  <a:txBody>
                    <a:bodyPr/>
                    <a:lstStyle/>
                    <a:p>
                      <a:endParaRPr lang="en-US" sz="1600" dirty="0"/>
                    </a:p>
                  </a:txBody>
                  <a:tcPr/>
                </a:tc>
                <a:tc>
                  <a:txBody>
                    <a:bodyPr/>
                    <a:lstStyle/>
                    <a:p>
                      <a:r>
                        <a:rPr lang="en-US" sz="1200" dirty="0" smtClean="0"/>
                        <a:t>MAGIC (magnetism single crystal </a:t>
                      </a:r>
                      <a:r>
                        <a:rPr lang="en-US" sz="1200" dirty="0" err="1" smtClean="0"/>
                        <a:t>diffractometer</a:t>
                      </a:r>
                      <a:r>
                        <a:rPr lang="en-US" sz="1200" dirty="0" smtClean="0"/>
                        <a:t>)</a:t>
                      </a:r>
                      <a:endParaRPr lang="en-US" sz="1200" dirty="0"/>
                    </a:p>
                  </a:txBody>
                  <a:tcPr anchor="ctr"/>
                </a:tc>
                <a:tc>
                  <a:txBody>
                    <a:bodyPr/>
                    <a:lstStyle/>
                    <a:p>
                      <a:pPr algn="r"/>
                      <a:r>
                        <a:rPr lang="en-US" sz="1200" dirty="0" smtClean="0"/>
                        <a:t>13.10</a:t>
                      </a:r>
                      <a:endParaRPr lang="en-US" sz="1200" dirty="0"/>
                    </a:p>
                  </a:txBody>
                  <a:tcPr/>
                </a:tc>
                <a:tc>
                  <a:txBody>
                    <a:bodyPr/>
                    <a:lstStyle/>
                    <a:p>
                      <a:pPr marL="0" indent="0" algn="r">
                        <a:buFont typeface="Arial"/>
                        <a:buNone/>
                      </a:pPr>
                      <a:r>
                        <a:rPr lang="en-US" sz="1200" dirty="0" smtClean="0"/>
                        <a:t>1.9</a:t>
                      </a:r>
                      <a:endParaRPr lang="en-US" sz="1200" dirty="0"/>
                    </a:p>
                  </a:txBody>
                  <a:tcPr/>
                </a:tc>
                <a:tc>
                  <a:txBody>
                    <a:bodyPr/>
                    <a:lstStyle/>
                    <a:p>
                      <a:pPr marL="171450" indent="-171450">
                        <a:buFont typeface="Arial"/>
                        <a:buChar char="•"/>
                      </a:pPr>
                      <a:r>
                        <a:rPr lang="en-US" sz="1200" dirty="0" smtClean="0"/>
                        <a:t>Cold: &gt; 100 x world’s best, </a:t>
                      </a:r>
                    </a:p>
                    <a:p>
                      <a:pPr marL="171450" indent="-171450">
                        <a:buFont typeface="Arial"/>
                        <a:buChar char="•"/>
                      </a:pPr>
                      <a:r>
                        <a:rPr lang="en-US" sz="1200" dirty="0" smtClean="0"/>
                        <a:t>Thermal: 1mm</a:t>
                      </a:r>
                      <a:r>
                        <a:rPr lang="en-US" sz="1200" baseline="30000" dirty="0" smtClean="0"/>
                        <a:t>3</a:t>
                      </a:r>
                      <a:r>
                        <a:rPr lang="en-US" sz="1200" dirty="0" smtClean="0"/>
                        <a:t> crystals = 10 min</a:t>
                      </a:r>
                      <a:endParaRPr lang="en-US" sz="1200" dirty="0"/>
                    </a:p>
                  </a:txBody>
                  <a:tcPr/>
                </a:tc>
              </a:tr>
              <a:tr h="221259">
                <a:tc vMerge="1">
                  <a:txBody>
                    <a:bodyPr/>
                    <a:lstStyle/>
                    <a:p>
                      <a:endParaRPr lang="en-US" sz="1600" dirty="0"/>
                    </a:p>
                  </a:txBody>
                  <a:tcPr/>
                </a:tc>
                <a:tc>
                  <a:txBody>
                    <a:bodyPr/>
                    <a:lstStyle/>
                    <a:p>
                      <a:r>
                        <a:rPr lang="en-US" sz="1200" dirty="0" smtClean="0"/>
                        <a:t>NMX (Macromolecular crystallography)</a:t>
                      </a:r>
                      <a:endParaRPr lang="en-US" sz="1200" dirty="0"/>
                    </a:p>
                  </a:txBody>
                  <a:tcPr anchor="ctr"/>
                </a:tc>
                <a:tc>
                  <a:txBody>
                    <a:bodyPr/>
                    <a:lstStyle/>
                    <a:p>
                      <a:pPr algn="r"/>
                      <a:r>
                        <a:rPr lang="en-US" sz="1200" dirty="0" smtClean="0"/>
                        <a:t>11.67</a:t>
                      </a:r>
                      <a:endParaRPr lang="en-US" sz="1200" dirty="0"/>
                    </a:p>
                  </a:txBody>
                  <a:tcPr/>
                </a:tc>
                <a:tc>
                  <a:txBody>
                    <a:bodyPr/>
                    <a:lstStyle/>
                    <a:p>
                      <a:pPr algn="r"/>
                      <a:r>
                        <a:rPr lang="en-US" sz="1200" dirty="0" smtClean="0">
                          <a:solidFill>
                            <a:schemeClr val="tx1"/>
                          </a:solidFill>
                        </a:rPr>
                        <a:t>2.5</a:t>
                      </a:r>
                      <a:endParaRPr lang="en-US" sz="1200" dirty="0">
                        <a:solidFill>
                          <a:schemeClr val="tx1"/>
                        </a:solidFill>
                      </a:endParaRPr>
                    </a:p>
                  </a:txBody>
                  <a:tcPr/>
                </a:tc>
                <a:tc>
                  <a:txBody>
                    <a:bodyPr/>
                    <a:lstStyle/>
                    <a:p>
                      <a:r>
                        <a:rPr lang="en-US" sz="1200" dirty="0" smtClean="0"/>
                        <a:t>&gt; 10 x LADI &amp;</a:t>
                      </a:r>
                      <a:r>
                        <a:rPr lang="en-US" sz="1200" baseline="0" dirty="0" smtClean="0"/>
                        <a:t> </a:t>
                      </a:r>
                      <a:r>
                        <a:rPr lang="en-US" sz="1200" baseline="0" dirty="0" err="1" smtClean="0"/>
                        <a:t>Biodiff</a:t>
                      </a:r>
                      <a:endParaRPr lang="en-US" sz="1200" dirty="0"/>
                    </a:p>
                  </a:txBody>
                  <a:tcPr/>
                </a:tc>
              </a:tr>
              <a:tr h="305548">
                <a:tc rowSpan="2">
                  <a:txBody>
                    <a:bodyPr/>
                    <a:lstStyle/>
                    <a:p>
                      <a:pPr algn="ctr"/>
                      <a:r>
                        <a:rPr lang="en-US" sz="1400" dirty="0" smtClean="0"/>
                        <a:t>Engineering &amp; Industrial</a:t>
                      </a:r>
                      <a:endParaRPr lang="en-US" sz="1400" dirty="0"/>
                    </a:p>
                  </a:txBody>
                  <a:tcPr anchor="ctr"/>
                </a:tc>
                <a:tc>
                  <a:txBody>
                    <a:bodyPr/>
                    <a:lstStyle/>
                    <a:p>
                      <a:r>
                        <a:rPr lang="en-US" sz="1200" dirty="0" smtClean="0"/>
                        <a:t>BEER (Engineering </a:t>
                      </a:r>
                      <a:r>
                        <a:rPr lang="en-US" sz="1200" dirty="0" err="1" smtClean="0"/>
                        <a:t>diffractometer</a:t>
                      </a:r>
                      <a:r>
                        <a:rPr lang="en-US" sz="1200" dirty="0" smtClean="0"/>
                        <a:t>)</a:t>
                      </a:r>
                      <a:endParaRPr lang="en-US" sz="1200" dirty="0"/>
                    </a:p>
                  </a:txBody>
                  <a:tcPr anchor="ctr"/>
                </a:tc>
                <a:tc>
                  <a:txBody>
                    <a:bodyPr/>
                    <a:lstStyle/>
                    <a:p>
                      <a:pPr algn="r"/>
                      <a:r>
                        <a:rPr lang="en-US" sz="1200" dirty="0" smtClean="0"/>
                        <a:t>14.99</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9.3</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world leading in strain</a:t>
                      </a:r>
                      <a:r>
                        <a:rPr lang="en-US" sz="1200" baseline="0" dirty="0" smtClean="0"/>
                        <a:t> scanning, unique flexibility</a:t>
                      </a:r>
                      <a:endParaRPr lang="en-US" sz="1200" dirty="0" smtClean="0"/>
                    </a:p>
                  </a:txBody>
                  <a:tcPr/>
                </a:tc>
              </a:tr>
              <a:tr h="417335">
                <a:tc vMerge="1">
                  <a:txBody>
                    <a:bodyPr/>
                    <a:lstStyle/>
                    <a:p>
                      <a:endParaRPr lang="en-US" sz="1600" dirty="0"/>
                    </a:p>
                  </a:txBody>
                  <a:tcPr/>
                </a:tc>
                <a:tc>
                  <a:txBody>
                    <a:bodyPr/>
                    <a:lstStyle/>
                    <a:p>
                      <a:r>
                        <a:rPr lang="en-US" sz="1200" dirty="0" smtClean="0"/>
                        <a:t>ODIN (multi-purpose imaging)</a:t>
                      </a:r>
                      <a:endParaRPr lang="en-US" sz="1200" dirty="0"/>
                    </a:p>
                  </a:txBody>
                  <a:tcPr anchor="ctr"/>
                </a:tc>
                <a:tc>
                  <a:txBody>
                    <a:bodyPr/>
                    <a:lstStyle/>
                    <a:p>
                      <a:pPr algn="r"/>
                      <a:r>
                        <a:rPr lang="en-US" sz="1200" dirty="0" smtClean="0"/>
                        <a:t>11.60</a:t>
                      </a:r>
                      <a:endParaRPr lang="en-US" sz="1200" dirty="0"/>
                    </a:p>
                  </a:txBody>
                  <a:tcPr/>
                </a:tc>
                <a:tc>
                  <a:txBody>
                    <a:bodyPr/>
                    <a:lstStyle/>
                    <a:p>
                      <a:pPr marL="0" indent="0" algn="r">
                        <a:buFont typeface="Arial"/>
                        <a:buNone/>
                      </a:pPr>
                      <a:r>
                        <a:rPr lang="en-US" sz="1200" dirty="0" smtClean="0"/>
                        <a:t>5.8</a:t>
                      </a:r>
                    </a:p>
                  </a:txBody>
                  <a:tcPr/>
                </a:tc>
                <a:tc>
                  <a:txBody>
                    <a:bodyPr/>
                    <a:lstStyle/>
                    <a:p>
                      <a:pPr marL="0" indent="0">
                        <a:buFont typeface="Arial"/>
                        <a:buNone/>
                      </a:pPr>
                      <a:r>
                        <a:rPr lang="en-US" sz="1200" dirty="0" smtClean="0"/>
                        <a:t>world leading for high resolution, </a:t>
                      </a:r>
                      <a:r>
                        <a:rPr lang="en-US" sz="1200" baseline="0" dirty="0" smtClean="0"/>
                        <a:t> </a:t>
                      </a:r>
                    </a:p>
                    <a:p>
                      <a:pPr marL="0" indent="0">
                        <a:buFont typeface="Arial"/>
                        <a:buNone/>
                      </a:pPr>
                      <a:r>
                        <a:rPr lang="en-US" sz="1200" baseline="0" dirty="0" smtClean="0"/>
                        <a:t>&gt; 10 x best for </a:t>
                      </a:r>
                      <a:r>
                        <a:rPr lang="en-US" sz="1200" dirty="0" smtClean="0"/>
                        <a:t> TOF methods</a:t>
                      </a:r>
                    </a:p>
                  </a:txBody>
                  <a:tcPr/>
                </a:tc>
              </a:tr>
              <a:tr h="305548">
                <a:tc rowSpan="5">
                  <a:txBody>
                    <a:bodyPr/>
                    <a:lstStyle/>
                    <a:p>
                      <a:pPr algn="ctr"/>
                      <a:r>
                        <a:rPr lang="en-US" sz="1400" dirty="0" smtClean="0">
                          <a:solidFill>
                            <a:schemeClr val="tx1"/>
                          </a:solidFill>
                        </a:rPr>
                        <a:t>Spectroscopy</a:t>
                      </a:r>
                      <a:endParaRPr lang="en-US" sz="1400" dirty="0">
                        <a:solidFill>
                          <a:schemeClr val="tx1"/>
                        </a:solidFill>
                      </a:endParaRPr>
                    </a:p>
                  </a:txBody>
                  <a:tcPr marL="36000" marR="36000" anchor="ctr">
                    <a:solidFill>
                      <a:srgbClr val="E9EEF4"/>
                    </a:solidFill>
                  </a:tcPr>
                </a:tc>
                <a:tc>
                  <a:txBody>
                    <a:bodyPr/>
                    <a:lstStyle/>
                    <a:p>
                      <a:r>
                        <a:rPr lang="en-US" sz="1200" dirty="0" smtClean="0"/>
                        <a:t>BIFROST (extreme environment</a:t>
                      </a:r>
                      <a:r>
                        <a:rPr lang="en-US" sz="1200" baseline="0" dirty="0" smtClean="0"/>
                        <a:t> </a:t>
                      </a:r>
                      <a:r>
                        <a:rPr lang="en-US" sz="1200" dirty="0" smtClean="0"/>
                        <a:t>spectrometer)</a:t>
                      </a:r>
                      <a:endParaRPr lang="en-US" sz="1200" dirty="0"/>
                    </a:p>
                  </a:txBody>
                  <a:tcPr anchor="ctr"/>
                </a:tc>
                <a:tc>
                  <a:txBody>
                    <a:bodyPr/>
                    <a:lstStyle/>
                    <a:p>
                      <a:pPr algn="r"/>
                      <a:r>
                        <a:rPr lang="en-US" sz="1200" dirty="0" smtClean="0"/>
                        <a:t>13.45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2.4</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&gt; 10 x THALES &amp; MACS</a:t>
                      </a:r>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C-SPEC (cold chopper spectrometer)</a:t>
                      </a:r>
                      <a:endParaRPr lang="en-US" sz="1200" dirty="0"/>
                    </a:p>
                  </a:txBody>
                  <a:tcPr anchor="ctr"/>
                </a:tc>
                <a:tc>
                  <a:txBody>
                    <a:bodyPr/>
                    <a:lstStyle/>
                    <a:p>
                      <a:pPr algn="r"/>
                      <a:r>
                        <a:rPr lang="en-US" sz="1200" dirty="0" smtClean="0"/>
                        <a:t>16.50</a:t>
                      </a:r>
                      <a:endParaRPr lang="en-US" sz="1200" dirty="0"/>
                    </a:p>
                  </a:txBody>
                  <a:tcPr/>
                </a:tc>
                <a:tc>
                  <a:txBody>
                    <a:bodyPr/>
                    <a:lstStyle/>
                    <a:p>
                      <a:pPr algn="r"/>
                      <a:r>
                        <a:rPr lang="en-US" sz="1200" dirty="0" smtClean="0"/>
                        <a:t>2.4</a:t>
                      </a:r>
                      <a:endParaRPr lang="en-US" sz="1200" dirty="0"/>
                    </a:p>
                  </a:txBody>
                  <a:tcPr/>
                </a:tc>
                <a:tc>
                  <a:txBody>
                    <a:bodyPr/>
                    <a:lstStyle/>
                    <a:p>
                      <a:r>
                        <a:rPr lang="en-US" sz="1200" dirty="0" smtClean="0"/>
                        <a:t>2 - 6</a:t>
                      </a:r>
                      <a:r>
                        <a:rPr lang="en-US" sz="1200" baseline="0" dirty="0" smtClean="0"/>
                        <a:t> x IN5</a:t>
                      </a:r>
                      <a:endParaRPr lang="en-US" sz="1200" dirty="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T-REX (</a:t>
                      </a:r>
                      <a:r>
                        <a:rPr lang="en-US" sz="1200" dirty="0" err="1" smtClean="0"/>
                        <a:t>bispectral</a:t>
                      </a:r>
                      <a:r>
                        <a:rPr lang="en-US" sz="1200" dirty="0" smtClean="0"/>
                        <a:t> chopper spectrometer)</a:t>
                      </a:r>
                    </a:p>
                  </a:txBody>
                  <a:tcPr anchor="ctr"/>
                </a:tc>
                <a:tc>
                  <a:txBody>
                    <a:bodyPr/>
                    <a:lstStyle/>
                    <a:p>
                      <a:pPr algn="r"/>
                      <a:r>
                        <a:rPr lang="en-US" sz="1200" dirty="0" smtClean="0"/>
                        <a:t>16.85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3.1</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 x 4-SEASONS,  3</a:t>
                      </a:r>
                      <a:r>
                        <a:rPr lang="en-US" sz="1200" baseline="0" dirty="0" smtClean="0"/>
                        <a:t> x IN5</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VESPA (vibrational</a:t>
                      </a:r>
                      <a:r>
                        <a:rPr lang="en-US" sz="1200" baseline="0" dirty="0" smtClean="0"/>
                        <a:t> </a:t>
                      </a:r>
                      <a:r>
                        <a:rPr lang="en-US" sz="1200" dirty="0" smtClean="0"/>
                        <a:t>spectroscopy)</a:t>
                      </a:r>
                    </a:p>
                  </a:txBody>
                  <a:tcPr anchor="ctr"/>
                </a:tc>
                <a:tc>
                  <a:txBody>
                    <a:bodyPr/>
                    <a:lstStyle/>
                    <a:p>
                      <a:pPr algn="r"/>
                      <a:r>
                        <a:rPr lang="en-US" sz="1200" b="0" i="0" dirty="0" smtClean="0"/>
                        <a:t>12.00</a:t>
                      </a:r>
                      <a:endParaRPr lang="en-US" sz="1200" b="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2.9</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10 </a:t>
                      </a:r>
                      <a:r>
                        <a:rPr lang="en-US" sz="1200" baseline="0" dirty="0" smtClean="0"/>
                        <a:t>x VISION (ΔE = 130 </a:t>
                      </a:r>
                      <a:r>
                        <a:rPr lang="en-US" sz="1200" baseline="0" dirty="0" err="1" smtClean="0"/>
                        <a:t>meV</a:t>
                      </a:r>
                      <a:r>
                        <a:rPr lang="en-US" sz="1200" baseline="0" dirty="0" smtClean="0"/>
                        <a:t>)</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MIRACLES (backscattering spectrometer)</a:t>
                      </a:r>
                    </a:p>
                  </a:txBody>
                  <a:tcPr anchor="ctr"/>
                </a:tc>
                <a:tc>
                  <a:txBody>
                    <a:bodyPr/>
                    <a:lstStyle/>
                    <a:p>
                      <a:pPr algn="r"/>
                      <a:r>
                        <a:rPr lang="en-US" sz="1200" dirty="0" smtClean="0"/>
                        <a:t>13.53</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1.7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2 x BASIS and DNA</a:t>
                      </a:r>
                    </a:p>
                  </a:txBody>
                  <a:tcPr/>
                </a:tc>
              </a:tr>
              <a:tr h="305548">
                <a:tc>
                  <a:txBody>
                    <a:bodyPr/>
                    <a:lstStyle/>
                    <a:p>
                      <a:pPr algn="ctr"/>
                      <a:endParaRPr lang="en-US" sz="1400" dirty="0">
                        <a:solidFill>
                          <a:schemeClr val="tx1"/>
                        </a:solidFill>
                      </a:endParaRPr>
                    </a:p>
                  </a:txBody>
                  <a:tcPr marL="36000" marR="36000" anchor="ctr">
                    <a:no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Total cost book value</a:t>
                      </a:r>
                    </a:p>
                  </a:txBody>
                  <a:tcPr anchor="ctr">
                    <a:noFill/>
                  </a:tcPr>
                </a:tc>
                <a:tc>
                  <a:txBody>
                    <a:bodyPr/>
                    <a:lstStyle/>
                    <a:p>
                      <a:pPr algn="r"/>
                      <a:r>
                        <a:rPr lang="en-US" sz="1200" dirty="0" smtClean="0"/>
                        <a:t>199.59</a:t>
                      </a:r>
                      <a:endParaRPr lang="en-US" sz="1200" dirty="0"/>
                    </a:p>
                  </a:txBody>
                  <a:tcPr>
                    <a:noFill/>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56.4</a:t>
                      </a:r>
                    </a:p>
                  </a:txBody>
                  <a:tcPr>
                    <a:no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M€</a:t>
                      </a:r>
                    </a:p>
                  </a:txBody>
                  <a:tcPr>
                    <a:noFill/>
                  </a:tcPr>
                </a:tc>
              </a:tr>
            </a:tbl>
          </a:graphicData>
        </a:graphic>
      </p:graphicFrame>
      <p:sp>
        <p:nvSpPr>
          <p:cNvPr id="4" name="Slide Number Placeholder 3"/>
          <p:cNvSpPr>
            <a:spLocks noGrp="1"/>
          </p:cNvSpPr>
          <p:nvPr>
            <p:ph type="sldNum" sz="quarter" idx="12"/>
          </p:nvPr>
        </p:nvSpPr>
        <p:spPr>
          <a:xfrm>
            <a:off x="6647270" y="6516270"/>
            <a:ext cx="2133600" cy="365125"/>
          </a:xfrm>
        </p:spPr>
        <p:txBody>
          <a:bodyPr/>
          <a:lstStyle/>
          <a:p>
            <a:fld id="{551115BC-487E-4422-894C-CB7CD3E79223}" type="slidenum">
              <a:rPr lang="sv-SE" smtClean="0">
                <a:solidFill>
                  <a:prstClr val="black">
                    <a:tint val="75000"/>
                  </a:prstClr>
                </a:solidFill>
              </a:rPr>
              <a:pPr/>
              <a:t>46</a:t>
            </a:fld>
            <a:endParaRPr lang="sv-SE" dirty="0">
              <a:solidFill>
                <a:prstClr val="black">
                  <a:tint val="75000"/>
                </a:prstClr>
              </a:solidFill>
            </a:endParaRPr>
          </a:p>
        </p:txBody>
      </p:sp>
      <p:sp>
        <p:nvSpPr>
          <p:cNvPr id="10" name="Title 1"/>
          <p:cNvSpPr>
            <a:spLocks noGrp="1"/>
          </p:cNvSpPr>
          <p:nvPr>
            <p:ph type="title"/>
          </p:nvPr>
        </p:nvSpPr>
        <p:spPr>
          <a:xfrm>
            <a:off x="403589" y="44624"/>
            <a:ext cx="6840121" cy="921926"/>
          </a:xfrm>
        </p:spPr>
        <p:txBody>
          <a:bodyPr>
            <a:normAutofit/>
          </a:bodyPr>
          <a:lstStyle/>
          <a:p>
            <a:r>
              <a:rPr lang="en-US" dirty="0" smtClean="0">
                <a:latin typeface="+mj-lt"/>
              </a:rPr>
              <a:t>Instrument Performance &amp; Upgrades</a:t>
            </a:r>
            <a:endParaRPr lang="en-US" dirty="0">
              <a:latin typeface="+mj-lt"/>
            </a:endParaRPr>
          </a:p>
        </p:txBody>
      </p:sp>
    </p:spTree>
    <p:extLst>
      <p:ext uri="{BB962C8B-B14F-4D97-AF65-F5344CB8AC3E}">
        <p14:creationId xmlns:p14="http://schemas.microsoft.com/office/powerpoint/2010/main" val="681869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5</a:t>
            </a:fld>
            <a:endParaRPr lang="sv-SE" dirty="0"/>
          </a:p>
        </p:txBody>
      </p:sp>
      <p:pic>
        <p:nvPicPr>
          <p:cNvPr id="6" name="Picture 5" descr="bf1.pdf"/>
          <p:cNvPicPr>
            <a:picLocks noChangeAspect="1"/>
          </p:cNvPicPr>
          <p:nvPr/>
        </p:nvPicPr>
        <p:blipFill rotWithShape="1">
          <a:blip r:embed="rId2">
            <a:extLst>
              <a:ext uri="{28A0092B-C50C-407E-A947-70E740481C1C}">
                <a14:useLocalDpi xmlns:a14="http://schemas.microsoft.com/office/drawing/2010/main" val="0"/>
              </a:ext>
            </a:extLst>
          </a:blip>
          <a:srcRect l="37264" t="18435" r="37388" b="41719"/>
          <a:stretch/>
        </p:blipFill>
        <p:spPr>
          <a:xfrm rot="5400000">
            <a:off x="5405958" y="3096662"/>
            <a:ext cx="2455336" cy="4995334"/>
          </a:xfrm>
          <a:prstGeom prst="rect">
            <a:avLst/>
          </a:prstGeom>
        </p:spPr>
      </p:pic>
      <p:sp>
        <p:nvSpPr>
          <p:cNvPr id="10" name="TextBox 9"/>
          <p:cNvSpPr txBox="1"/>
          <p:nvPr/>
        </p:nvSpPr>
        <p:spPr>
          <a:xfrm>
            <a:off x="6231252" y="4809230"/>
            <a:ext cx="732893" cy="369332"/>
          </a:xfrm>
          <a:prstGeom prst="rect">
            <a:avLst/>
          </a:prstGeom>
          <a:noFill/>
        </p:spPr>
        <p:txBody>
          <a:bodyPr wrap="none" lIns="91385" tIns="45695" rIns="91385" bIns="45695" rtlCol="0">
            <a:spAutoFit/>
          </a:bodyPr>
          <a:lstStyle/>
          <a:p>
            <a:r>
              <a:rPr lang="en-US" dirty="0" smtClean="0"/>
              <a:t>water</a:t>
            </a:r>
            <a:endParaRPr lang="en-US" dirty="0"/>
          </a:p>
        </p:txBody>
      </p:sp>
      <p:sp>
        <p:nvSpPr>
          <p:cNvPr id="12" name="TextBox 11"/>
          <p:cNvSpPr txBox="1"/>
          <p:nvPr/>
        </p:nvSpPr>
        <p:spPr>
          <a:xfrm>
            <a:off x="6230855" y="5360282"/>
            <a:ext cx="902811" cy="369332"/>
          </a:xfrm>
          <a:prstGeom prst="rect">
            <a:avLst/>
          </a:prstGeom>
          <a:noFill/>
        </p:spPr>
        <p:txBody>
          <a:bodyPr wrap="none" lIns="91385" tIns="45695" rIns="91385" bIns="45695" rtlCol="0">
            <a:spAutoFit/>
          </a:bodyPr>
          <a:lstStyle/>
          <a:p>
            <a:r>
              <a:rPr lang="en-US" dirty="0" smtClean="0">
                <a:solidFill>
                  <a:srgbClr val="FFFFFF"/>
                </a:solidFill>
              </a:rPr>
              <a:t>para-H</a:t>
            </a:r>
            <a:r>
              <a:rPr lang="en-US" baseline="-25000" dirty="0" smtClean="0">
                <a:solidFill>
                  <a:srgbClr val="FFFFFF"/>
                </a:solidFill>
              </a:rPr>
              <a:t>2</a:t>
            </a:r>
            <a:endParaRPr lang="en-US" baseline="-25000" dirty="0">
              <a:solidFill>
                <a:srgbClr val="FFFFFF"/>
              </a:solidFill>
            </a:endParaRPr>
          </a:p>
        </p:txBody>
      </p:sp>
      <p:sp>
        <p:nvSpPr>
          <p:cNvPr id="13" name="Multiply 12"/>
          <p:cNvSpPr>
            <a:spLocks noChangeAspect="1"/>
          </p:cNvSpPr>
          <p:nvPr/>
        </p:nvSpPr>
        <p:spPr>
          <a:xfrm>
            <a:off x="5938146" y="4646669"/>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4" name="Multiply 13"/>
          <p:cNvSpPr>
            <a:spLocks noChangeAspect="1"/>
          </p:cNvSpPr>
          <p:nvPr/>
        </p:nvSpPr>
        <p:spPr>
          <a:xfrm>
            <a:off x="6997689" y="466602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5" name="Multiply 14"/>
          <p:cNvSpPr>
            <a:spLocks noChangeAspect="1"/>
          </p:cNvSpPr>
          <p:nvPr/>
        </p:nvSpPr>
        <p:spPr>
          <a:xfrm>
            <a:off x="6992850" y="636661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6" name="Multiply 15"/>
          <p:cNvSpPr>
            <a:spLocks noChangeAspect="1"/>
          </p:cNvSpPr>
          <p:nvPr/>
        </p:nvSpPr>
        <p:spPr>
          <a:xfrm>
            <a:off x="5947823" y="6361773"/>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8" name="Content Placeholder 2"/>
          <p:cNvSpPr>
            <a:spLocks noGrp="1"/>
          </p:cNvSpPr>
          <p:nvPr>
            <p:ph idx="1"/>
          </p:nvPr>
        </p:nvSpPr>
        <p:spPr>
          <a:xfrm>
            <a:off x="112212" y="4171326"/>
            <a:ext cx="4334934" cy="2339890"/>
          </a:xfrm>
        </p:spPr>
        <p:txBody>
          <a:bodyPr>
            <a:normAutofit fontScale="85000" lnSpcReduction="20000"/>
          </a:bodyPr>
          <a:lstStyle/>
          <a:p>
            <a:r>
              <a:rPr lang="en-US" dirty="0" smtClean="0"/>
              <a:t>Fully coupled moderators</a:t>
            </a:r>
          </a:p>
          <a:p>
            <a:pPr lvl="1"/>
            <a:r>
              <a:rPr lang="en-US" dirty="0" smtClean="0"/>
              <a:t>No compromise</a:t>
            </a:r>
          </a:p>
          <a:p>
            <a:pPr lvl="1"/>
            <a:r>
              <a:rPr lang="en-US" dirty="0" smtClean="0"/>
              <a:t>Time structure determined mainly by proton pulse length</a:t>
            </a:r>
          </a:p>
          <a:p>
            <a:r>
              <a:rPr lang="en-US" dirty="0" smtClean="0"/>
              <a:t>Hydrogen for cold spectrum</a:t>
            </a:r>
          </a:p>
          <a:p>
            <a:r>
              <a:rPr lang="en-US" dirty="0" smtClean="0"/>
              <a:t>Water for thermal spectrum</a:t>
            </a:r>
          </a:p>
          <a:p>
            <a:r>
              <a:rPr lang="en-US" dirty="0" smtClean="0"/>
              <a:t>All </a:t>
            </a:r>
            <a:r>
              <a:rPr lang="en-US" dirty="0" err="1" smtClean="0"/>
              <a:t>beamports</a:t>
            </a:r>
            <a:r>
              <a:rPr lang="en-US" dirty="0" smtClean="0"/>
              <a:t> can view both</a:t>
            </a:r>
          </a:p>
        </p:txBody>
      </p:sp>
      <p:sp>
        <p:nvSpPr>
          <p:cNvPr id="22" name="Slide Number Placeholder 3"/>
          <p:cNvSpPr txBox="1">
            <a:spLocks/>
          </p:cNvSpPr>
          <p:nvPr/>
        </p:nvSpPr>
        <p:spPr>
          <a:xfrm>
            <a:off x="6496099" y="3730000"/>
            <a:ext cx="2133600" cy="365125"/>
          </a:xfrm>
          <a:prstGeom prst="rect">
            <a:avLst/>
          </a:prstGeom>
        </p:spPr>
        <p:txBody>
          <a:bodyPr vert="horz" lIns="91432" tIns="45716" rIns="91432" bIns="45716" rtlCol="0" anchor="ctr"/>
          <a:lstStyle>
            <a:defPPr>
              <a:defRPr lang="sv-SE"/>
            </a:defPPr>
            <a:lvl1pPr marL="0" algn="r" defTabSz="914319" rtl="0" eaLnBrk="1" latinLnBrk="0" hangingPunct="1">
              <a:defRPr sz="1200" kern="1200">
                <a:solidFill>
                  <a:schemeClr val="tx1">
                    <a:tint val="75000"/>
                  </a:schemeClr>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a:lstStyle>
          <a:p>
            <a:fld id="{551115BC-487E-4422-894C-CB7CD3E79223}" type="slidenum">
              <a:rPr lang="sv-SE" smtClean="0"/>
              <a:pPr/>
              <a:t>5</a:t>
            </a:fld>
            <a:endParaRPr lang="sv-SE" dirty="0"/>
          </a:p>
        </p:txBody>
      </p:sp>
      <p:pic>
        <p:nvPicPr>
          <p:cNvPr id="23" name="Picture 22" descr="Screen Shot 2016-06-19 at 15.27.09.png"/>
          <p:cNvPicPr>
            <a:picLocks noChangeAspect="1"/>
          </p:cNvPicPr>
          <p:nvPr/>
        </p:nvPicPr>
        <p:blipFill rotWithShape="1">
          <a:blip r:embed="rId3" cstate="screen">
            <a:extLst>
              <a:ext uri="{28A0092B-C50C-407E-A947-70E740481C1C}">
                <a14:useLocalDpi xmlns:a14="http://schemas.microsoft.com/office/drawing/2010/main"/>
              </a:ext>
            </a:extLst>
          </a:blip>
          <a:srcRect b="37682"/>
          <a:stretch/>
        </p:blipFill>
        <p:spPr>
          <a:xfrm>
            <a:off x="4722322" y="1436337"/>
            <a:ext cx="4402666" cy="2808012"/>
          </a:xfrm>
          <a:prstGeom prst="rect">
            <a:avLst/>
          </a:prstGeom>
        </p:spPr>
      </p:pic>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cxnSp>
        <p:nvCxnSpPr>
          <p:cNvPr id="25" name="Straight Arrow Connector 24"/>
          <p:cNvCxnSpPr/>
          <p:nvPr/>
        </p:nvCxnSpPr>
        <p:spPr>
          <a:xfrm>
            <a:off x="6129965" y="2745253"/>
            <a:ext cx="141515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95633" y="2530404"/>
            <a:ext cx="530915" cy="276999"/>
          </a:xfrm>
          <a:prstGeom prst="rect">
            <a:avLst/>
          </a:prstGeom>
          <a:noFill/>
        </p:spPr>
        <p:txBody>
          <a:bodyPr wrap="none" rtlCol="0">
            <a:spAutoFit/>
          </a:bodyPr>
          <a:lstStyle/>
          <a:p>
            <a:r>
              <a:rPr lang="en-US" sz="1200" smtClean="0"/>
              <a:t>20cm</a:t>
            </a:r>
            <a:endParaRPr lang="en-US" sz="1200"/>
          </a:p>
        </p:txBody>
      </p:sp>
    </p:spTree>
    <p:extLst>
      <p:ext uri="{BB962C8B-B14F-4D97-AF65-F5344CB8AC3E}">
        <p14:creationId xmlns:p14="http://schemas.microsoft.com/office/powerpoint/2010/main" val="2080810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6</a:t>
            </a:fld>
            <a:endParaRPr lang="sv-SE" dirty="0"/>
          </a:p>
        </p:txBody>
      </p:sp>
      <p:pic>
        <p:nvPicPr>
          <p:cNvPr id="6" name="Picture 5" descr="bf1.pdf"/>
          <p:cNvPicPr>
            <a:picLocks noChangeAspect="1"/>
          </p:cNvPicPr>
          <p:nvPr/>
        </p:nvPicPr>
        <p:blipFill rotWithShape="1">
          <a:blip r:embed="rId2">
            <a:extLst>
              <a:ext uri="{28A0092B-C50C-407E-A947-70E740481C1C}">
                <a14:useLocalDpi xmlns:a14="http://schemas.microsoft.com/office/drawing/2010/main" val="0"/>
              </a:ext>
            </a:extLst>
          </a:blip>
          <a:srcRect l="37264" t="18435" r="37388" b="41719"/>
          <a:stretch/>
        </p:blipFill>
        <p:spPr>
          <a:xfrm rot="5400000">
            <a:off x="5405958" y="3096662"/>
            <a:ext cx="2455336" cy="4995334"/>
          </a:xfrm>
          <a:prstGeom prst="rect">
            <a:avLst/>
          </a:prstGeom>
        </p:spPr>
      </p:pic>
      <p:sp>
        <p:nvSpPr>
          <p:cNvPr id="10" name="TextBox 9"/>
          <p:cNvSpPr txBox="1"/>
          <p:nvPr/>
        </p:nvSpPr>
        <p:spPr>
          <a:xfrm>
            <a:off x="6231252" y="4809230"/>
            <a:ext cx="732893" cy="369332"/>
          </a:xfrm>
          <a:prstGeom prst="rect">
            <a:avLst/>
          </a:prstGeom>
          <a:noFill/>
        </p:spPr>
        <p:txBody>
          <a:bodyPr wrap="none" lIns="91385" tIns="45695" rIns="91385" bIns="45695" rtlCol="0">
            <a:spAutoFit/>
          </a:bodyPr>
          <a:lstStyle/>
          <a:p>
            <a:r>
              <a:rPr lang="en-US" dirty="0" smtClean="0"/>
              <a:t>water</a:t>
            </a:r>
            <a:endParaRPr lang="en-US" dirty="0"/>
          </a:p>
        </p:txBody>
      </p:sp>
      <p:sp>
        <p:nvSpPr>
          <p:cNvPr id="12" name="TextBox 11"/>
          <p:cNvSpPr txBox="1"/>
          <p:nvPr/>
        </p:nvSpPr>
        <p:spPr>
          <a:xfrm>
            <a:off x="6230855" y="5360282"/>
            <a:ext cx="902811" cy="369332"/>
          </a:xfrm>
          <a:prstGeom prst="rect">
            <a:avLst/>
          </a:prstGeom>
          <a:noFill/>
        </p:spPr>
        <p:txBody>
          <a:bodyPr wrap="none" lIns="91385" tIns="45695" rIns="91385" bIns="45695" rtlCol="0">
            <a:spAutoFit/>
          </a:bodyPr>
          <a:lstStyle/>
          <a:p>
            <a:r>
              <a:rPr lang="en-US" dirty="0" smtClean="0">
                <a:solidFill>
                  <a:srgbClr val="FFFFFF"/>
                </a:solidFill>
              </a:rPr>
              <a:t>para-H</a:t>
            </a:r>
            <a:r>
              <a:rPr lang="en-US" baseline="-25000" dirty="0" smtClean="0">
                <a:solidFill>
                  <a:srgbClr val="FFFFFF"/>
                </a:solidFill>
              </a:rPr>
              <a:t>2</a:t>
            </a:r>
            <a:endParaRPr lang="en-US" baseline="-25000" dirty="0">
              <a:solidFill>
                <a:srgbClr val="FFFFFF"/>
              </a:solidFill>
            </a:endParaRPr>
          </a:p>
        </p:txBody>
      </p:sp>
      <p:sp>
        <p:nvSpPr>
          <p:cNvPr id="13" name="Multiply 12"/>
          <p:cNvSpPr>
            <a:spLocks noChangeAspect="1"/>
          </p:cNvSpPr>
          <p:nvPr/>
        </p:nvSpPr>
        <p:spPr>
          <a:xfrm>
            <a:off x="5938146" y="4646669"/>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4" name="Multiply 13"/>
          <p:cNvSpPr>
            <a:spLocks noChangeAspect="1"/>
          </p:cNvSpPr>
          <p:nvPr/>
        </p:nvSpPr>
        <p:spPr>
          <a:xfrm>
            <a:off x="6997689" y="466602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5" name="Multiply 14"/>
          <p:cNvSpPr>
            <a:spLocks noChangeAspect="1"/>
          </p:cNvSpPr>
          <p:nvPr/>
        </p:nvSpPr>
        <p:spPr>
          <a:xfrm>
            <a:off x="6992850" y="636661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6" name="Multiply 15"/>
          <p:cNvSpPr>
            <a:spLocks noChangeAspect="1"/>
          </p:cNvSpPr>
          <p:nvPr/>
        </p:nvSpPr>
        <p:spPr>
          <a:xfrm>
            <a:off x="5947823" y="6361773"/>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8" name="Content Placeholder 2"/>
          <p:cNvSpPr>
            <a:spLocks noGrp="1"/>
          </p:cNvSpPr>
          <p:nvPr>
            <p:ph idx="1"/>
          </p:nvPr>
        </p:nvSpPr>
        <p:spPr>
          <a:xfrm>
            <a:off x="112212" y="4171326"/>
            <a:ext cx="4334934" cy="2339890"/>
          </a:xfrm>
        </p:spPr>
        <p:txBody>
          <a:bodyPr>
            <a:normAutofit fontScale="85000" lnSpcReduction="20000"/>
          </a:bodyPr>
          <a:lstStyle/>
          <a:p>
            <a:r>
              <a:rPr lang="en-US" dirty="0" smtClean="0"/>
              <a:t>Fully coupled moderators</a:t>
            </a:r>
          </a:p>
          <a:p>
            <a:pPr lvl="1"/>
            <a:r>
              <a:rPr lang="en-US" dirty="0" smtClean="0"/>
              <a:t>No compromise</a:t>
            </a:r>
          </a:p>
          <a:p>
            <a:pPr lvl="1"/>
            <a:r>
              <a:rPr lang="en-US" dirty="0" smtClean="0"/>
              <a:t>Time structure determined mainly by proton pulse length</a:t>
            </a:r>
          </a:p>
          <a:p>
            <a:r>
              <a:rPr lang="en-US" dirty="0" smtClean="0"/>
              <a:t>Hydrogen for cold spectrum</a:t>
            </a:r>
          </a:p>
          <a:p>
            <a:r>
              <a:rPr lang="en-US" dirty="0" smtClean="0"/>
              <a:t>Water for thermal spectrum</a:t>
            </a:r>
          </a:p>
          <a:p>
            <a:r>
              <a:rPr lang="en-US" dirty="0" smtClean="0"/>
              <a:t>All </a:t>
            </a:r>
            <a:r>
              <a:rPr lang="en-US" dirty="0" err="1" smtClean="0"/>
              <a:t>beamports</a:t>
            </a:r>
            <a:r>
              <a:rPr lang="en-US" dirty="0" smtClean="0"/>
              <a:t> can view both</a:t>
            </a:r>
          </a:p>
        </p:txBody>
      </p:sp>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grpSp>
        <p:nvGrpSpPr>
          <p:cNvPr id="8" name="Group 7"/>
          <p:cNvGrpSpPr/>
          <p:nvPr/>
        </p:nvGrpSpPr>
        <p:grpSpPr>
          <a:xfrm>
            <a:off x="2724425" y="1196584"/>
            <a:ext cx="3821185" cy="4052479"/>
            <a:chOff x="2724425" y="1196584"/>
            <a:chExt cx="3821185" cy="4052479"/>
          </a:xfrm>
        </p:grpSpPr>
        <p:cxnSp>
          <p:nvCxnSpPr>
            <p:cNvPr id="21" name="Straight Connector 20"/>
            <p:cNvCxnSpPr/>
            <p:nvPr/>
          </p:nvCxnSpPr>
          <p:spPr>
            <a:xfrm rot="5040000">
              <a:off x="4095119" y="299658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4680000">
              <a:off x="3909029" y="302605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4320000">
              <a:off x="3727040" y="307482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3960000">
              <a:off x="3551145" y="314234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3600000">
              <a:off x="3383270" y="322787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3240000">
              <a:off x="3225257" y="3330493"/>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2880000">
              <a:off x="3078835" y="3449063"/>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2520000">
              <a:off x="2945610" y="358228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2160000">
              <a:off x="2827040" y="372871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800000">
              <a:off x="2724425" y="3886724"/>
              <a:ext cx="3600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6650894" y="1184984"/>
            <a:ext cx="3834064" cy="4062339"/>
            <a:chOff x="4065976" y="2742176"/>
            <a:chExt cx="3834064" cy="4062339"/>
          </a:xfrm>
        </p:grpSpPr>
        <p:cxnSp>
          <p:nvCxnSpPr>
            <p:cNvPr id="37" name="Straight Connector 36"/>
            <p:cNvCxnSpPr/>
            <p:nvPr/>
          </p:nvCxnSpPr>
          <p:spPr>
            <a:xfrm rot="5400000">
              <a:off x="5637701" y="454217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040000">
              <a:off x="5449549" y="455203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4680000">
              <a:off x="5263459" y="458151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4320000">
              <a:off x="5081470" y="463027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3960000">
              <a:off x="4905575" y="469779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3600000">
              <a:off x="4737700" y="478333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3240000">
              <a:off x="4579687" y="4885945"/>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2880000">
              <a:off x="4433265" y="5004515"/>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2520000">
              <a:off x="4300040" y="513774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2160000">
              <a:off x="4181470" y="528416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800000">
              <a:off x="4065976" y="5433590"/>
              <a:ext cx="3600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flipV="1">
            <a:off x="2712998" y="6011847"/>
            <a:ext cx="3821185" cy="4052479"/>
            <a:chOff x="2724425" y="1196584"/>
            <a:chExt cx="3821185" cy="4052479"/>
          </a:xfrm>
        </p:grpSpPr>
        <p:cxnSp>
          <p:nvCxnSpPr>
            <p:cNvPr id="49" name="Straight Connector 48"/>
            <p:cNvCxnSpPr/>
            <p:nvPr/>
          </p:nvCxnSpPr>
          <p:spPr>
            <a:xfrm rot="5040000">
              <a:off x="4095119" y="299658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4680000">
              <a:off x="3909029" y="302605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4320000">
              <a:off x="3727040" y="307482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3960000">
              <a:off x="3551145" y="314234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3600000">
              <a:off x="3383270" y="322787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3240000">
              <a:off x="3225257" y="3330493"/>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2880000">
              <a:off x="3078835" y="3449063"/>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2520000">
              <a:off x="2945610" y="358228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2160000">
              <a:off x="2827040" y="372871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800000">
              <a:off x="2724425" y="3886724"/>
              <a:ext cx="3600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flipH="1" flipV="1">
            <a:off x="6662327" y="6013963"/>
            <a:ext cx="3834064" cy="4062339"/>
            <a:chOff x="4065976" y="2742176"/>
            <a:chExt cx="3834064" cy="4062339"/>
          </a:xfrm>
        </p:grpSpPr>
        <p:cxnSp>
          <p:nvCxnSpPr>
            <p:cNvPr id="60" name="Straight Connector 59"/>
            <p:cNvCxnSpPr/>
            <p:nvPr/>
          </p:nvCxnSpPr>
          <p:spPr>
            <a:xfrm rot="5400000">
              <a:off x="5637701" y="454217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040000">
              <a:off x="5449549" y="455203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4680000">
              <a:off x="5263459" y="458151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4320000">
              <a:off x="5081470" y="463027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3960000">
              <a:off x="4905575" y="4697794"/>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3600000">
              <a:off x="4737700" y="478333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3240000">
              <a:off x="4579687" y="4885945"/>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2880000">
              <a:off x="4433265" y="5004515"/>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2520000">
              <a:off x="4300040" y="5137740"/>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2160000">
              <a:off x="4181470" y="5284162"/>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800000">
              <a:off x="4065976" y="5433590"/>
              <a:ext cx="3600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rot="5103225">
            <a:off x="5244810" y="2308058"/>
            <a:ext cx="1577611" cy="369332"/>
          </a:xfrm>
          <a:prstGeom prst="rect">
            <a:avLst/>
          </a:prstGeom>
          <a:noFill/>
        </p:spPr>
        <p:txBody>
          <a:bodyPr wrap="none" rtlCol="0">
            <a:spAutoFit/>
          </a:bodyPr>
          <a:lstStyle/>
          <a:p>
            <a:r>
              <a:rPr lang="en-US" smtClean="0"/>
              <a:t>beamport axes</a:t>
            </a:r>
            <a:endParaRPr lang="en-US"/>
          </a:p>
        </p:txBody>
      </p:sp>
    </p:spTree>
    <p:extLst>
      <p:ext uri="{BB962C8B-B14F-4D97-AF65-F5344CB8AC3E}">
        <p14:creationId xmlns:p14="http://schemas.microsoft.com/office/powerpoint/2010/main" val="821119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1792028">
            <a:off x="7994892" y="-81448"/>
            <a:ext cx="655200" cy="5556745"/>
          </a:xfrm>
          <a:prstGeom prst="rect">
            <a:avLst/>
          </a:prstGeom>
          <a:solidFill>
            <a:srgbClr val="00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rot="1800000" flipH="1" flipV="1">
            <a:off x="8212514" y="679449"/>
            <a:ext cx="0" cy="439199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7</a:t>
            </a:fld>
            <a:endParaRPr lang="sv-SE" dirty="0"/>
          </a:p>
        </p:txBody>
      </p:sp>
      <p:pic>
        <p:nvPicPr>
          <p:cNvPr id="6" name="Picture 5" descr="bf1.pdf"/>
          <p:cNvPicPr>
            <a:picLocks noChangeAspect="1"/>
          </p:cNvPicPr>
          <p:nvPr/>
        </p:nvPicPr>
        <p:blipFill rotWithShape="1">
          <a:blip r:embed="rId2">
            <a:extLst>
              <a:ext uri="{28A0092B-C50C-407E-A947-70E740481C1C}">
                <a14:useLocalDpi xmlns:a14="http://schemas.microsoft.com/office/drawing/2010/main" val="0"/>
              </a:ext>
            </a:extLst>
          </a:blip>
          <a:srcRect l="37264" t="18435" r="37388" b="41719"/>
          <a:stretch/>
        </p:blipFill>
        <p:spPr>
          <a:xfrm rot="5400000">
            <a:off x="5405958" y="3096662"/>
            <a:ext cx="2455336" cy="4995334"/>
          </a:xfrm>
          <a:prstGeom prst="rect">
            <a:avLst/>
          </a:prstGeom>
        </p:spPr>
      </p:pic>
      <p:sp>
        <p:nvSpPr>
          <p:cNvPr id="10" name="TextBox 9"/>
          <p:cNvSpPr txBox="1"/>
          <p:nvPr/>
        </p:nvSpPr>
        <p:spPr>
          <a:xfrm>
            <a:off x="6231252" y="4809230"/>
            <a:ext cx="732893" cy="369332"/>
          </a:xfrm>
          <a:prstGeom prst="rect">
            <a:avLst/>
          </a:prstGeom>
          <a:noFill/>
        </p:spPr>
        <p:txBody>
          <a:bodyPr wrap="none" lIns="91385" tIns="45695" rIns="91385" bIns="45695" rtlCol="0">
            <a:spAutoFit/>
          </a:bodyPr>
          <a:lstStyle/>
          <a:p>
            <a:r>
              <a:rPr lang="en-US" dirty="0" smtClean="0"/>
              <a:t>water</a:t>
            </a:r>
            <a:endParaRPr lang="en-US" dirty="0"/>
          </a:p>
        </p:txBody>
      </p:sp>
      <p:sp>
        <p:nvSpPr>
          <p:cNvPr id="12" name="TextBox 11"/>
          <p:cNvSpPr txBox="1"/>
          <p:nvPr/>
        </p:nvSpPr>
        <p:spPr>
          <a:xfrm>
            <a:off x="6230855" y="5360282"/>
            <a:ext cx="902811" cy="369332"/>
          </a:xfrm>
          <a:prstGeom prst="rect">
            <a:avLst/>
          </a:prstGeom>
          <a:noFill/>
        </p:spPr>
        <p:txBody>
          <a:bodyPr wrap="none" lIns="91385" tIns="45695" rIns="91385" bIns="45695" rtlCol="0">
            <a:spAutoFit/>
          </a:bodyPr>
          <a:lstStyle/>
          <a:p>
            <a:r>
              <a:rPr lang="en-US" dirty="0" smtClean="0">
                <a:solidFill>
                  <a:srgbClr val="FFFFFF"/>
                </a:solidFill>
              </a:rPr>
              <a:t>para-H</a:t>
            </a:r>
            <a:r>
              <a:rPr lang="en-US" baseline="-25000" dirty="0" smtClean="0">
                <a:solidFill>
                  <a:srgbClr val="FFFFFF"/>
                </a:solidFill>
              </a:rPr>
              <a:t>2</a:t>
            </a:r>
            <a:endParaRPr lang="en-US" baseline="-25000" dirty="0">
              <a:solidFill>
                <a:srgbClr val="FFFFFF"/>
              </a:solidFill>
            </a:endParaRPr>
          </a:p>
        </p:txBody>
      </p:sp>
      <p:sp>
        <p:nvSpPr>
          <p:cNvPr id="13" name="Multiply 12"/>
          <p:cNvSpPr>
            <a:spLocks noChangeAspect="1"/>
          </p:cNvSpPr>
          <p:nvPr/>
        </p:nvSpPr>
        <p:spPr>
          <a:xfrm>
            <a:off x="5938146" y="4646669"/>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4" name="Multiply 13"/>
          <p:cNvSpPr>
            <a:spLocks noChangeAspect="1"/>
          </p:cNvSpPr>
          <p:nvPr/>
        </p:nvSpPr>
        <p:spPr>
          <a:xfrm>
            <a:off x="6997689" y="466602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5" name="Multiply 14"/>
          <p:cNvSpPr>
            <a:spLocks noChangeAspect="1"/>
          </p:cNvSpPr>
          <p:nvPr/>
        </p:nvSpPr>
        <p:spPr>
          <a:xfrm>
            <a:off x="6992850" y="636661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6" name="Multiply 15"/>
          <p:cNvSpPr>
            <a:spLocks noChangeAspect="1"/>
          </p:cNvSpPr>
          <p:nvPr/>
        </p:nvSpPr>
        <p:spPr>
          <a:xfrm>
            <a:off x="5947823" y="6361773"/>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8" name="Content Placeholder 2"/>
          <p:cNvSpPr>
            <a:spLocks noGrp="1"/>
          </p:cNvSpPr>
          <p:nvPr>
            <p:ph idx="1"/>
          </p:nvPr>
        </p:nvSpPr>
        <p:spPr>
          <a:xfrm>
            <a:off x="112212" y="4171326"/>
            <a:ext cx="4334934" cy="2339890"/>
          </a:xfrm>
        </p:spPr>
        <p:txBody>
          <a:bodyPr>
            <a:normAutofit fontScale="85000" lnSpcReduction="20000"/>
          </a:bodyPr>
          <a:lstStyle/>
          <a:p>
            <a:r>
              <a:rPr lang="en-US" dirty="0" smtClean="0"/>
              <a:t>Fully coupled moderators</a:t>
            </a:r>
          </a:p>
          <a:p>
            <a:pPr lvl="1"/>
            <a:r>
              <a:rPr lang="en-US" dirty="0" smtClean="0"/>
              <a:t>No compromise</a:t>
            </a:r>
          </a:p>
          <a:p>
            <a:pPr lvl="1"/>
            <a:r>
              <a:rPr lang="en-US" dirty="0" smtClean="0"/>
              <a:t>Time structure determined mainly by proton pulse length</a:t>
            </a:r>
          </a:p>
          <a:p>
            <a:r>
              <a:rPr lang="en-US" dirty="0" smtClean="0"/>
              <a:t>Hydrogen for cold spectrum</a:t>
            </a:r>
          </a:p>
          <a:p>
            <a:r>
              <a:rPr lang="en-US" dirty="0" smtClean="0"/>
              <a:t>Water for thermal spectrum</a:t>
            </a:r>
          </a:p>
          <a:p>
            <a:r>
              <a:rPr lang="en-US" dirty="0" smtClean="0"/>
              <a:t>All </a:t>
            </a:r>
            <a:r>
              <a:rPr lang="en-US" dirty="0" err="1" smtClean="0"/>
              <a:t>beamports</a:t>
            </a:r>
            <a:r>
              <a:rPr lang="en-US" dirty="0" smtClean="0"/>
              <a:t> can view both</a:t>
            </a:r>
          </a:p>
        </p:txBody>
      </p:sp>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sp>
        <p:nvSpPr>
          <p:cNvPr id="3" name="TextBox 2"/>
          <p:cNvSpPr txBox="1"/>
          <p:nvPr/>
        </p:nvSpPr>
        <p:spPr>
          <a:xfrm>
            <a:off x="6500716" y="4106203"/>
            <a:ext cx="926857" cy="369332"/>
          </a:xfrm>
          <a:prstGeom prst="rect">
            <a:avLst/>
          </a:prstGeom>
          <a:noFill/>
        </p:spPr>
        <p:txBody>
          <a:bodyPr wrap="none" rtlCol="0">
            <a:spAutoFit/>
          </a:bodyPr>
          <a:lstStyle/>
          <a:p>
            <a:r>
              <a:rPr lang="en-US" smtClean="0">
                <a:solidFill>
                  <a:srgbClr val="C00000"/>
                </a:solidFill>
              </a:rPr>
              <a:t>thermal</a:t>
            </a:r>
            <a:endParaRPr lang="en-US">
              <a:solidFill>
                <a:srgbClr val="C00000"/>
              </a:solidFill>
            </a:endParaRPr>
          </a:p>
        </p:txBody>
      </p:sp>
      <p:sp>
        <p:nvSpPr>
          <p:cNvPr id="19" name="TextBox 18"/>
          <p:cNvSpPr txBox="1"/>
          <p:nvPr/>
        </p:nvSpPr>
        <p:spPr>
          <a:xfrm>
            <a:off x="7376505" y="4105851"/>
            <a:ext cx="577146" cy="369332"/>
          </a:xfrm>
          <a:prstGeom prst="rect">
            <a:avLst/>
          </a:prstGeom>
          <a:noFill/>
        </p:spPr>
        <p:txBody>
          <a:bodyPr wrap="none" rtlCol="0">
            <a:spAutoFit/>
          </a:bodyPr>
          <a:lstStyle/>
          <a:p>
            <a:r>
              <a:rPr lang="en-US" smtClean="0">
                <a:solidFill>
                  <a:srgbClr val="002060"/>
                </a:solidFill>
              </a:rPr>
              <a:t>cold</a:t>
            </a:r>
            <a:endParaRPr lang="en-US" dirty="0">
              <a:solidFill>
                <a:srgbClr val="002060"/>
              </a:solidFill>
            </a:endParaRPr>
          </a:p>
        </p:txBody>
      </p:sp>
    </p:spTree>
    <p:extLst>
      <p:ext uri="{BB962C8B-B14F-4D97-AF65-F5344CB8AC3E}">
        <p14:creationId xmlns:p14="http://schemas.microsoft.com/office/powerpoint/2010/main" val="40092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5.55556E-7 2.96296E-6 L -0.03229 -0.02292 " pathEditMode="relative" rAng="0" ptsTypes="AA">
                                      <p:cBhvr>
                                        <p:cTn id="6" dur="2000" fill="hold"/>
                                        <p:tgtEl>
                                          <p:spTgt spid="49"/>
                                        </p:tgtEl>
                                        <p:attrNameLst>
                                          <p:attrName>ppt_x</p:attrName>
                                          <p:attrName>ppt_y</p:attrName>
                                        </p:attrNameLst>
                                      </p:cBhvr>
                                      <p:rCtr x="-1615" y="-115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0" presetClass="path" presetSubtype="0" accel="50000" decel="50000" fill="hold" grpId="0" nodeType="withEffect">
                                  <p:stCondLst>
                                    <p:cond delay="0"/>
                                  </p:stCondLst>
                                  <p:childTnLst>
                                    <p:animMotion origin="layout" path="M -0.04149 -0.0007 L 0.01944 0.05092 " pathEditMode="relative" rAng="0" ptsTypes="AA">
                                      <p:cBhvr>
                                        <p:cTn id="15" dur="2000" fill="hold"/>
                                        <p:tgtEl>
                                          <p:spTgt spid="49"/>
                                        </p:tgtEl>
                                        <p:attrNameLst>
                                          <p:attrName>ppt_x</p:attrName>
                                          <p:attrName>ppt_y</p:attrName>
                                        </p:attrNameLst>
                                      </p:cBhvr>
                                      <p:rCtr x="3038" y="2569"/>
                                    </p:animMotion>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3" grpId="0"/>
      <p:bldP spid="3" grpId="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rot="1740000">
            <a:off x="7962246" y="1219472"/>
            <a:ext cx="655200" cy="4320000"/>
          </a:xfrm>
          <a:prstGeom prst="rect">
            <a:avLst/>
          </a:prstGeom>
          <a:solidFill>
            <a:srgbClr val="3366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rot="1860000">
            <a:off x="7655801" y="-119945"/>
            <a:ext cx="655200" cy="5556745"/>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rot="1800000" flipH="1" flipV="1">
            <a:off x="8212514" y="679449"/>
            <a:ext cx="0" cy="439199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ESS Moderator Design: Butterfly</a:t>
            </a:r>
            <a:endParaRPr lang="en-US" dirty="0"/>
          </a:p>
        </p:txBody>
      </p:sp>
      <p:sp>
        <p:nvSpPr>
          <p:cNvPr id="4" name="Slide Number Placeholder 3"/>
          <p:cNvSpPr>
            <a:spLocks noGrp="1"/>
          </p:cNvSpPr>
          <p:nvPr>
            <p:ph type="sldNum" sz="quarter" idx="12"/>
          </p:nvPr>
        </p:nvSpPr>
        <p:spPr>
          <a:xfrm>
            <a:off x="6654800" y="6356351"/>
            <a:ext cx="2133600" cy="365125"/>
          </a:xfrm>
        </p:spPr>
        <p:txBody>
          <a:bodyPr/>
          <a:lstStyle/>
          <a:p>
            <a:fld id="{551115BC-487E-4422-894C-CB7CD3E79223}" type="slidenum">
              <a:rPr lang="sv-SE" smtClean="0"/>
              <a:t>8</a:t>
            </a:fld>
            <a:endParaRPr lang="sv-SE" dirty="0"/>
          </a:p>
        </p:txBody>
      </p:sp>
      <p:pic>
        <p:nvPicPr>
          <p:cNvPr id="6" name="Picture 5" descr="bf1.pdf"/>
          <p:cNvPicPr>
            <a:picLocks noChangeAspect="1"/>
          </p:cNvPicPr>
          <p:nvPr/>
        </p:nvPicPr>
        <p:blipFill rotWithShape="1">
          <a:blip r:embed="rId2">
            <a:extLst>
              <a:ext uri="{28A0092B-C50C-407E-A947-70E740481C1C}">
                <a14:useLocalDpi xmlns:a14="http://schemas.microsoft.com/office/drawing/2010/main" val="0"/>
              </a:ext>
            </a:extLst>
          </a:blip>
          <a:srcRect l="37264" t="18435" r="37388" b="41719"/>
          <a:stretch/>
        </p:blipFill>
        <p:spPr>
          <a:xfrm rot="5400000">
            <a:off x="5405958" y="3096662"/>
            <a:ext cx="2455336" cy="4995334"/>
          </a:xfrm>
          <a:prstGeom prst="rect">
            <a:avLst/>
          </a:prstGeom>
        </p:spPr>
      </p:pic>
      <p:sp>
        <p:nvSpPr>
          <p:cNvPr id="10" name="TextBox 9"/>
          <p:cNvSpPr txBox="1"/>
          <p:nvPr/>
        </p:nvSpPr>
        <p:spPr>
          <a:xfrm>
            <a:off x="6231252" y="4809230"/>
            <a:ext cx="732893" cy="369332"/>
          </a:xfrm>
          <a:prstGeom prst="rect">
            <a:avLst/>
          </a:prstGeom>
          <a:noFill/>
        </p:spPr>
        <p:txBody>
          <a:bodyPr wrap="none" lIns="91385" tIns="45695" rIns="91385" bIns="45695" rtlCol="0">
            <a:spAutoFit/>
          </a:bodyPr>
          <a:lstStyle/>
          <a:p>
            <a:r>
              <a:rPr lang="en-US" dirty="0" smtClean="0"/>
              <a:t>water</a:t>
            </a:r>
            <a:endParaRPr lang="en-US" dirty="0"/>
          </a:p>
        </p:txBody>
      </p:sp>
      <p:sp>
        <p:nvSpPr>
          <p:cNvPr id="12" name="TextBox 11"/>
          <p:cNvSpPr txBox="1"/>
          <p:nvPr/>
        </p:nvSpPr>
        <p:spPr>
          <a:xfrm>
            <a:off x="6230855" y="5360282"/>
            <a:ext cx="902811" cy="369332"/>
          </a:xfrm>
          <a:prstGeom prst="rect">
            <a:avLst/>
          </a:prstGeom>
          <a:noFill/>
        </p:spPr>
        <p:txBody>
          <a:bodyPr wrap="none" lIns="91385" tIns="45695" rIns="91385" bIns="45695" rtlCol="0">
            <a:spAutoFit/>
          </a:bodyPr>
          <a:lstStyle/>
          <a:p>
            <a:r>
              <a:rPr lang="en-US" dirty="0" smtClean="0">
                <a:solidFill>
                  <a:srgbClr val="FFFFFF"/>
                </a:solidFill>
              </a:rPr>
              <a:t>para-H</a:t>
            </a:r>
            <a:r>
              <a:rPr lang="en-US" baseline="-25000" dirty="0" smtClean="0">
                <a:solidFill>
                  <a:srgbClr val="FFFFFF"/>
                </a:solidFill>
              </a:rPr>
              <a:t>2</a:t>
            </a:r>
            <a:endParaRPr lang="en-US" baseline="-25000" dirty="0">
              <a:solidFill>
                <a:srgbClr val="FFFFFF"/>
              </a:solidFill>
            </a:endParaRPr>
          </a:p>
        </p:txBody>
      </p:sp>
      <p:sp>
        <p:nvSpPr>
          <p:cNvPr id="13" name="Multiply 12"/>
          <p:cNvSpPr>
            <a:spLocks noChangeAspect="1"/>
          </p:cNvSpPr>
          <p:nvPr/>
        </p:nvSpPr>
        <p:spPr>
          <a:xfrm>
            <a:off x="5938146" y="4646669"/>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4" name="Multiply 13"/>
          <p:cNvSpPr>
            <a:spLocks noChangeAspect="1"/>
          </p:cNvSpPr>
          <p:nvPr/>
        </p:nvSpPr>
        <p:spPr>
          <a:xfrm>
            <a:off x="6997689" y="466602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5" name="Multiply 14"/>
          <p:cNvSpPr>
            <a:spLocks noChangeAspect="1"/>
          </p:cNvSpPr>
          <p:nvPr/>
        </p:nvSpPr>
        <p:spPr>
          <a:xfrm>
            <a:off x="6992850" y="6366612"/>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6" name="Multiply 15"/>
          <p:cNvSpPr>
            <a:spLocks noChangeAspect="1"/>
          </p:cNvSpPr>
          <p:nvPr/>
        </p:nvSpPr>
        <p:spPr>
          <a:xfrm>
            <a:off x="5947823" y="6361773"/>
            <a:ext cx="254000" cy="241905"/>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85" tIns="45695" rIns="91385" bIns="45695" spcCol="0" rtlCol="0" anchor="ctr"/>
          <a:lstStyle/>
          <a:p>
            <a:pPr algn="ctr"/>
            <a:endParaRPr lang="en-US"/>
          </a:p>
        </p:txBody>
      </p:sp>
      <p:sp>
        <p:nvSpPr>
          <p:cNvPr id="18" name="Content Placeholder 2"/>
          <p:cNvSpPr>
            <a:spLocks noGrp="1"/>
          </p:cNvSpPr>
          <p:nvPr>
            <p:ph idx="1"/>
          </p:nvPr>
        </p:nvSpPr>
        <p:spPr>
          <a:xfrm>
            <a:off x="112212" y="4171326"/>
            <a:ext cx="4334934" cy="2339890"/>
          </a:xfrm>
        </p:spPr>
        <p:txBody>
          <a:bodyPr>
            <a:normAutofit fontScale="85000" lnSpcReduction="20000"/>
          </a:bodyPr>
          <a:lstStyle/>
          <a:p>
            <a:r>
              <a:rPr lang="en-US" dirty="0" smtClean="0"/>
              <a:t>Fully coupled moderators</a:t>
            </a:r>
          </a:p>
          <a:p>
            <a:pPr lvl="1"/>
            <a:r>
              <a:rPr lang="en-US" dirty="0" smtClean="0"/>
              <a:t>No compromise</a:t>
            </a:r>
          </a:p>
          <a:p>
            <a:pPr lvl="1"/>
            <a:r>
              <a:rPr lang="en-US" dirty="0" smtClean="0"/>
              <a:t>Time structure determined mainly by proton pulse length</a:t>
            </a:r>
          </a:p>
          <a:p>
            <a:r>
              <a:rPr lang="en-US" dirty="0" smtClean="0"/>
              <a:t>Hydrogen for cold spectrum</a:t>
            </a:r>
          </a:p>
          <a:p>
            <a:r>
              <a:rPr lang="en-US" dirty="0" smtClean="0"/>
              <a:t>Water for thermal spectrum</a:t>
            </a:r>
          </a:p>
          <a:p>
            <a:r>
              <a:rPr lang="en-US" dirty="0" smtClean="0"/>
              <a:t>All </a:t>
            </a:r>
            <a:r>
              <a:rPr lang="en-US" dirty="0" err="1" smtClean="0"/>
              <a:t>beamports</a:t>
            </a:r>
            <a:r>
              <a:rPr lang="en-US" dirty="0" smtClean="0"/>
              <a:t> can view both</a:t>
            </a:r>
          </a:p>
        </p:txBody>
      </p:sp>
      <p:sp>
        <p:nvSpPr>
          <p:cNvPr id="24" name="TextBox 23"/>
          <p:cNvSpPr txBox="1"/>
          <p:nvPr/>
        </p:nvSpPr>
        <p:spPr>
          <a:xfrm>
            <a:off x="689904" y="1604288"/>
            <a:ext cx="3729901" cy="2308274"/>
          </a:xfrm>
          <a:prstGeom prst="rect">
            <a:avLst/>
          </a:prstGeom>
          <a:noFill/>
        </p:spPr>
        <p:txBody>
          <a:bodyPr wrap="square" lIns="91385" tIns="45695" rIns="91385" bIns="45695" rtlCol="0">
            <a:spAutoFit/>
          </a:bodyPr>
          <a:lstStyle/>
          <a:p>
            <a:r>
              <a:rPr lang="en-US" sz="2400" u="sng" dirty="0" smtClean="0"/>
              <a:t>Above target</a:t>
            </a:r>
            <a:r>
              <a:rPr lang="en-US" sz="2400" dirty="0" smtClean="0"/>
              <a:t>: </a:t>
            </a:r>
          </a:p>
          <a:p>
            <a:r>
              <a:rPr lang="en-US" sz="2400" dirty="0" smtClean="0"/>
              <a:t>3cm tall butterfly</a:t>
            </a:r>
          </a:p>
          <a:p>
            <a:r>
              <a:rPr lang="en-US" sz="2400" dirty="0" smtClean="0"/>
              <a:t>moderator assembly</a:t>
            </a:r>
          </a:p>
          <a:p>
            <a:endParaRPr lang="en-US" sz="2400" dirty="0" smtClean="0"/>
          </a:p>
          <a:p>
            <a:r>
              <a:rPr lang="en-US" sz="2400" u="sng" dirty="0" smtClean="0"/>
              <a:t>Below target</a:t>
            </a:r>
            <a:r>
              <a:rPr lang="en-US" sz="2400" dirty="0" smtClean="0"/>
              <a:t>: </a:t>
            </a:r>
          </a:p>
          <a:p>
            <a:r>
              <a:rPr lang="en-US" sz="2400" dirty="0" smtClean="0"/>
              <a:t>space for future upgrade</a:t>
            </a:r>
            <a:endParaRPr lang="en-US" sz="2400" dirty="0"/>
          </a:p>
        </p:txBody>
      </p:sp>
    </p:spTree>
    <p:extLst>
      <p:ext uri="{BB962C8B-B14F-4D97-AF65-F5344CB8AC3E}">
        <p14:creationId xmlns:p14="http://schemas.microsoft.com/office/powerpoint/2010/main" val="1622097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Adapting the pulse width</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cxnSp>
        <p:nvCxnSpPr>
          <p:cNvPr id="6" name="Straight Arrow Connector 5"/>
          <p:cNvCxnSpPr/>
          <p:nvPr/>
        </p:nvCxnSpPr>
        <p:spPr bwMode="auto">
          <a:xfrm flipV="1">
            <a:off x="364062" y="6052370"/>
            <a:ext cx="3662707" cy="4311"/>
          </a:xfrm>
          <a:prstGeom prst="straightConnector1">
            <a:avLst/>
          </a:prstGeom>
          <a:solidFill>
            <a:srgbClr val="00CC99"/>
          </a:solidFill>
          <a:ln w="28575" cap="flat" cmpd="sng" algn="ctr">
            <a:solidFill>
              <a:srgbClr val="000000"/>
            </a:solidFill>
            <a:prstDash val="solid"/>
            <a:round/>
            <a:headEnd type="none" w="med" len="med"/>
            <a:tailEnd type="arrow"/>
          </a:ln>
          <a:effectLst/>
        </p:spPr>
      </p:cxnSp>
      <p:cxnSp>
        <p:nvCxnSpPr>
          <p:cNvPr id="7" name="Straight Connector 6"/>
          <p:cNvCxnSpPr/>
          <p:nvPr/>
        </p:nvCxnSpPr>
        <p:spPr bwMode="auto">
          <a:xfrm rot="5400000">
            <a:off x="332937" y="6089852"/>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cxnSp>
        <p:nvCxnSpPr>
          <p:cNvPr id="8" name="Straight Connector 7"/>
          <p:cNvCxnSpPr/>
          <p:nvPr/>
        </p:nvCxnSpPr>
        <p:spPr bwMode="auto">
          <a:xfrm rot="5400000">
            <a:off x="1128780" y="6096736"/>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sp>
        <p:nvSpPr>
          <p:cNvPr id="9" name="TextBox 8"/>
          <p:cNvSpPr txBox="1"/>
          <p:nvPr/>
        </p:nvSpPr>
        <p:spPr>
          <a:xfrm>
            <a:off x="99197" y="6096360"/>
            <a:ext cx="533877" cy="319656"/>
          </a:xfrm>
          <a:prstGeom prst="rect">
            <a:avLst/>
          </a:prstGeom>
          <a:noFill/>
        </p:spPr>
        <p:txBody>
          <a:bodyPr wrap="square" lIns="56279" tIns="28140" rIns="56279" bIns="28140" rtlCol="0">
            <a:spAutoFit/>
          </a:bodyPr>
          <a:lstStyle/>
          <a:p>
            <a:pPr fontAlgn="auto">
              <a:spcBef>
                <a:spcPts val="0"/>
              </a:spcBef>
              <a:spcAft>
                <a:spcPts val="0"/>
              </a:spcAft>
            </a:pPr>
            <a:r>
              <a:rPr lang="en-GB" sz="1700" kern="0" dirty="0">
                <a:solidFill>
                  <a:sysClr val="windowText" lastClr="000000"/>
                </a:solidFill>
                <a:latin typeface="TitilliumText22L 800 wt"/>
                <a:ea typeface="ヒラギノ角ゴ ProN W3" charset="0"/>
                <a:cs typeface="ヒラギノ角ゴ ProN W3" charset="0"/>
              </a:rPr>
              <a:t>0</a:t>
            </a:r>
          </a:p>
        </p:txBody>
      </p:sp>
      <p:sp>
        <p:nvSpPr>
          <p:cNvPr id="10" name="TextBox 9"/>
          <p:cNvSpPr txBox="1"/>
          <p:nvPr/>
        </p:nvSpPr>
        <p:spPr>
          <a:xfrm>
            <a:off x="863235" y="6115490"/>
            <a:ext cx="829329" cy="319656"/>
          </a:xfrm>
          <a:prstGeom prst="rect">
            <a:avLst/>
          </a:prstGeom>
          <a:noFill/>
        </p:spPr>
        <p:txBody>
          <a:bodyPr wrap="square" lIns="56279" tIns="28140" rIns="56279" bIns="28140" rtlCol="0">
            <a:spAutoFit/>
          </a:bodyPr>
          <a:lstStyle/>
          <a:p>
            <a:pPr fontAlgn="auto">
              <a:spcBef>
                <a:spcPts val="0"/>
              </a:spcBef>
              <a:spcAft>
                <a:spcPts val="0"/>
              </a:spcAft>
            </a:pPr>
            <a:r>
              <a:rPr lang="en-GB" sz="1700" kern="0" dirty="0">
                <a:solidFill>
                  <a:sysClr val="windowText" lastClr="000000"/>
                </a:solidFill>
                <a:latin typeface="TitilliumText22L 800 wt"/>
                <a:ea typeface="ヒラギノ角ゴ ProN W3" charset="0"/>
                <a:cs typeface="ヒラギノ角ゴ ProN W3" charset="0"/>
              </a:rPr>
              <a:t>100</a:t>
            </a:r>
            <a:r>
              <a:rPr lang="en-GB" sz="1700" kern="0" dirty="0">
                <a:solidFill>
                  <a:sysClr val="windowText" lastClr="000000"/>
                </a:solidFill>
                <a:latin typeface="TitilliumText22L 800 wt"/>
                <a:ea typeface="Lucida Grande"/>
                <a:cs typeface="Lucida Grande"/>
              </a:rPr>
              <a:t>μ</a:t>
            </a:r>
            <a:r>
              <a:rPr lang="en-GB" sz="1700" kern="0" dirty="0">
                <a:solidFill>
                  <a:sysClr val="windowText" lastClr="000000"/>
                </a:solidFill>
                <a:latin typeface="TitilliumText22L 800 wt"/>
                <a:ea typeface="ヒラギノ角ゴ ProN W3" charset="0"/>
                <a:cs typeface="ヒラギノ角ゴ ProN W3" charset="0"/>
              </a:rPr>
              <a:t>s</a:t>
            </a:r>
          </a:p>
        </p:txBody>
      </p:sp>
      <p:cxnSp>
        <p:nvCxnSpPr>
          <p:cNvPr id="11" name="Straight Connector 10"/>
          <p:cNvCxnSpPr/>
          <p:nvPr/>
        </p:nvCxnSpPr>
        <p:spPr bwMode="auto">
          <a:xfrm rot="5400000">
            <a:off x="2034984" y="6099512"/>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sp>
        <p:nvSpPr>
          <p:cNvPr id="12" name="TextBox 11"/>
          <p:cNvSpPr txBox="1"/>
          <p:nvPr/>
        </p:nvSpPr>
        <p:spPr>
          <a:xfrm>
            <a:off x="1769440" y="6118265"/>
            <a:ext cx="737562" cy="319656"/>
          </a:xfrm>
          <a:prstGeom prst="rect">
            <a:avLst/>
          </a:prstGeom>
          <a:noFill/>
        </p:spPr>
        <p:txBody>
          <a:bodyPr wrap="square" lIns="56279" tIns="28140" rIns="56279" bIns="28140" rtlCol="0">
            <a:spAutoFit/>
          </a:bodyPr>
          <a:lstStyle/>
          <a:p>
            <a:pPr fontAlgn="auto">
              <a:spcBef>
                <a:spcPts val="0"/>
              </a:spcBef>
              <a:spcAft>
                <a:spcPts val="0"/>
              </a:spcAft>
            </a:pPr>
            <a:r>
              <a:rPr lang="en-GB" sz="1700" kern="0" dirty="0">
                <a:solidFill>
                  <a:sysClr val="windowText" lastClr="000000"/>
                </a:solidFill>
                <a:latin typeface="TitilliumText22L 800 wt"/>
                <a:ea typeface="ヒラギノ角ゴ ProN W3" charset="0"/>
                <a:cs typeface="ヒラギノ角ゴ ProN W3" charset="0"/>
              </a:rPr>
              <a:t>200</a:t>
            </a:r>
            <a:r>
              <a:rPr lang="en-GB" sz="1700" kern="0" dirty="0">
                <a:solidFill>
                  <a:sysClr val="windowText" lastClr="000000"/>
                </a:solidFill>
                <a:latin typeface="TitilliumText22L 800 wt"/>
                <a:ea typeface="Lucida Grande"/>
                <a:cs typeface="Lucida Grande"/>
              </a:rPr>
              <a:t>μ</a:t>
            </a:r>
            <a:r>
              <a:rPr lang="en-GB" sz="1700" kern="0" dirty="0">
                <a:solidFill>
                  <a:sysClr val="windowText" lastClr="000000"/>
                </a:solidFill>
                <a:latin typeface="TitilliumText22L 800 wt"/>
                <a:ea typeface="ヒラギノ角ゴ ProN W3" charset="0"/>
                <a:cs typeface="ヒラギノ角ゴ ProN W3" charset="0"/>
              </a:rPr>
              <a:t>s</a:t>
            </a:r>
          </a:p>
        </p:txBody>
      </p:sp>
      <p:sp>
        <p:nvSpPr>
          <p:cNvPr id="13" name="Freeform 12"/>
          <p:cNvSpPr/>
          <p:nvPr/>
        </p:nvSpPr>
        <p:spPr bwMode="auto">
          <a:xfrm>
            <a:off x="408896" y="3669596"/>
            <a:ext cx="3397959" cy="2387086"/>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noFill/>
          <a:ln w="28575" cap="flat" cmpd="sng" algn="ctr">
            <a:solidFill>
              <a:srgbClr val="000000"/>
            </a:solidFill>
            <a:prstDash val="solid"/>
            <a:round/>
            <a:headEnd type="none" w="med" len="med"/>
            <a:tailEnd type="none" w="med" len="med"/>
          </a:ln>
          <a:effectLst/>
        </p:spPr>
        <p:txBody>
          <a:bodyPr vert="horz" wrap="square" lIns="80044" tIns="40022" rIns="80044" bIns="40022" numCol="1" rtlCol="0" anchor="t" anchorCtr="0" compatLnSpc="1">
            <a:prstTxWarp prst="textNoShape">
              <a:avLst/>
            </a:prstTxWarp>
          </a:bodyPr>
          <a:lstStyle/>
          <a:p>
            <a:pPr defTabSz="800442"/>
            <a:endParaRPr lang="en-US" sz="3700"/>
          </a:p>
        </p:txBody>
      </p:sp>
      <p:sp>
        <p:nvSpPr>
          <p:cNvPr id="14" name="Freeform 13"/>
          <p:cNvSpPr/>
          <p:nvPr/>
        </p:nvSpPr>
        <p:spPr bwMode="auto">
          <a:xfrm>
            <a:off x="421312" y="4683629"/>
            <a:ext cx="1880219" cy="1375829"/>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noFill/>
          <a:ln w="28575" cap="flat" cmpd="sng" algn="ctr">
            <a:solidFill>
              <a:srgbClr val="FF0000"/>
            </a:solidFill>
            <a:prstDash val="solid"/>
            <a:round/>
            <a:headEnd type="none" w="med" len="med"/>
            <a:tailEnd type="none" w="med" len="med"/>
          </a:ln>
          <a:effectLst/>
        </p:spPr>
        <p:txBody>
          <a:bodyPr vert="horz" wrap="square" lIns="80044" tIns="40022" rIns="80044" bIns="40022" numCol="1" rtlCol="0" anchor="t" anchorCtr="0" compatLnSpc="1">
            <a:prstTxWarp prst="textNoShape">
              <a:avLst/>
            </a:prstTxWarp>
          </a:bodyPr>
          <a:lstStyle/>
          <a:p>
            <a:pPr defTabSz="800442"/>
            <a:endParaRPr lang="en-US" sz="3700"/>
          </a:p>
        </p:txBody>
      </p:sp>
      <p:sp>
        <p:nvSpPr>
          <p:cNvPr id="15" name="Freeform 14"/>
          <p:cNvSpPr/>
          <p:nvPr/>
        </p:nvSpPr>
        <p:spPr bwMode="auto">
          <a:xfrm>
            <a:off x="441340" y="5203334"/>
            <a:ext cx="924662" cy="856833"/>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noFill/>
          <a:ln w="28575" cap="flat" cmpd="sng" algn="ctr">
            <a:solidFill>
              <a:srgbClr val="008000"/>
            </a:solidFill>
            <a:prstDash val="solid"/>
            <a:round/>
            <a:headEnd type="none" w="med" len="med"/>
            <a:tailEnd type="none" w="med" len="med"/>
          </a:ln>
          <a:effectLst/>
        </p:spPr>
        <p:txBody>
          <a:bodyPr vert="horz" wrap="square" lIns="80044" tIns="40022" rIns="80044" bIns="40022" numCol="1" rtlCol="0" anchor="t" anchorCtr="0" compatLnSpc="1">
            <a:prstTxWarp prst="textNoShape">
              <a:avLst/>
            </a:prstTxWarp>
          </a:bodyPr>
          <a:lstStyle/>
          <a:p>
            <a:pPr defTabSz="800442"/>
            <a:endParaRPr lang="en-US" sz="3700"/>
          </a:p>
        </p:txBody>
      </p:sp>
      <p:cxnSp>
        <p:nvCxnSpPr>
          <p:cNvPr id="16" name="Straight Arrow Connector 15"/>
          <p:cNvCxnSpPr/>
          <p:nvPr/>
        </p:nvCxnSpPr>
        <p:spPr bwMode="auto">
          <a:xfrm flipH="1" flipV="1">
            <a:off x="304883" y="2509040"/>
            <a:ext cx="59261" cy="3567481"/>
          </a:xfrm>
          <a:prstGeom prst="straightConnector1">
            <a:avLst/>
          </a:prstGeom>
          <a:solidFill>
            <a:srgbClr val="00CC99"/>
          </a:solidFill>
          <a:ln w="28575" cap="flat" cmpd="sng" algn="ctr">
            <a:solidFill>
              <a:srgbClr val="000000"/>
            </a:solidFill>
            <a:prstDash val="solid"/>
            <a:round/>
            <a:headEnd type="none" w="med" len="med"/>
            <a:tailEnd type="arrow"/>
          </a:ln>
          <a:effectLst/>
        </p:spPr>
      </p:cxnSp>
      <p:sp>
        <p:nvSpPr>
          <p:cNvPr id="27" name="AutoShape 2"/>
          <p:cNvSpPr>
            <a:spLocks/>
          </p:cNvSpPr>
          <p:nvPr/>
        </p:nvSpPr>
        <p:spPr bwMode="auto">
          <a:xfrm>
            <a:off x="4327513" y="2748583"/>
            <a:ext cx="4714887" cy="3303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algn="ctr" defTabSz="1170147">
              <a:defRPr/>
            </a:pPr>
            <a:endParaRPr lang="en-US" sz="5200">
              <a:solidFill>
                <a:srgbClr val="FFFFFF"/>
              </a:solidFill>
              <a:latin typeface="Gill Sans" charset="0"/>
              <a:cs typeface="Gill Sans" charset="0"/>
              <a:sym typeface="Gill Sans" charset="0"/>
            </a:endParaRPr>
          </a:p>
        </p:txBody>
      </p:sp>
      <p:sp>
        <p:nvSpPr>
          <p:cNvPr id="24" name="Trapezoid 23"/>
          <p:cNvSpPr/>
          <p:nvPr/>
        </p:nvSpPr>
        <p:spPr>
          <a:xfrm>
            <a:off x="6065176" y="2758744"/>
            <a:ext cx="1717467" cy="3284298"/>
          </a:xfrm>
          <a:prstGeom prst="trapezoid">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84"/>
          <p:cNvSpPr/>
          <p:nvPr/>
        </p:nvSpPr>
        <p:spPr>
          <a:xfrm>
            <a:off x="5699103" y="2831953"/>
            <a:ext cx="462955" cy="3215332"/>
          </a:xfrm>
          <a:prstGeom prst="triangle">
            <a:avLst/>
          </a:prstGeom>
          <a:solidFill>
            <a:srgbClr val="44A1D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209049" y="6115490"/>
            <a:ext cx="533877" cy="319656"/>
          </a:xfrm>
          <a:prstGeom prst="rect">
            <a:avLst/>
          </a:prstGeom>
          <a:noFill/>
        </p:spPr>
        <p:txBody>
          <a:bodyPr wrap="square" lIns="56279" tIns="28140" rIns="56279" bIns="28140" rtlCol="0">
            <a:spAutoFit/>
          </a:bodyPr>
          <a:lstStyle/>
          <a:p>
            <a:pPr fontAlgn="auto">
              <a:spcBef>
                <a:spcPts val="0"/>
              </a:spcBef>
              <a:spcAft>
                <a:spcPts val="0"/>
              </a:spcAft>
            </a:pPr>
            <a:r>
              <a:rPr lang="en-GB" sz="1700" kern="0" dirty="0">
                <a:solidFill>
                  <a:sysClr val="windowText" lastClr="000000"/>
                </a:solidFill>
                <a:latin typeface="TitilliumText22L 800 wt"/>
                <a:ea typeface="ヒラギノ角ゴ ProN W3" charset="0"/>
                <a:cs typeface="ヒラギノ角ゴ ProN W3" charset="0"/>
              </a:rPr>
              <a:t>0</a:t>
            </a:r>
          </a:p>
        </p:txBody>
      </p:sp>
      <p:sp>
        <p:nvSpPr>
          <p:cNvPr id="32" name="TextBox 31"/>
          <p:cNvSpPr txBox="1"/>
          <p:nvPr/>
        </p:nvSpPr>
        <p:spPr>
          <a:xfrm>
            <a:off x="7614907" y="6131263"/>
            <a:ext cx="694380" cy="319656"/>
          </a:xfrm>
          <a:prstGeom prst="rect">
            <a:avLst/>
          </a:prstGeom>
          <a:noFill/>
        </p:spPr>
        <p:txBody>
          <a:bodyPr wrap="square" lIns="56279" tIns="28140" rIns="56279" bIns="28140" rtlCol="0">
            <a:spAutoFit/>
          </a:bodyPr>
          <a:lstStyle/>
          <a:p>
            <a:pPr fontAlgn="auto">
              <a:spcBef>
                <a:spcPts val="0"/>
              </a:spcBef>
              <a:spcAft>
                <a:spcPts val="0"/>
              </a:spcAft>
            </a:pPr>
            <a:r>
              <a:rPr lang="en-GB" sz="1700" kern="0" dirty="0" smtClean="0">
                <a:solidFill>
                  <a:sysClr val="windowText" lastClr="000000"/>
                </a:solidFill>
                <a:latin typeface="TitilliumText22L 800 wt"/>
                <a:ea typeface="ヒラギノ角ゴ ProN W3" charset="0"/>
                <a:cs typeface="ヒラギノ角ゴ ProN W3" charset="0"/>
              </a:rPr>
              <a:t>3 </a:t>
            </a:r>
            <a:r>
              <a:rPr lang="en-GB" sz="1700" kern="0" dirty="0" err="1" smtClean="0">
                <a:solidFill>
                  <a:sysClr val="windowText" lastClr="000000"/>
                </a:solidFill>
                <a:latin typeface="TitilliumText22L 800 wt"/>
                <a:ea typeface="Lucida Grande"/>
                <a:cs typeface="Lucida Grande"/>
              </a:rPr>
              <a:t>m</a:t>
            </a:r>
            <a:r>
              <a:rPr lang="en-GB" sz="1700" kern="0" dirty="0" err="1" smtClean="0">
                <a:solidFill>
                  <a:sysClr val="windowText" lastClr="000000"/>
                </a:solidFill>
                <a:latin typeface="TitilliumText22L 800 wt"/>
                <a:ea typeface="ヒラギノ角ゴ ProN W3" charset="0"/>
                <a:cs typeface="ヒラギノ角ゴ ProN W3" charset="0"/>
              </a:rPr>
              <a:t>s</a:t>
            </a:r>
            <a:endParaRPr lang="en-GB" sz="1700" kern="0" dirty="0">
              <a:solidFill>
                <a:sysClr val="windowText" lastClr="000000"/>
              </a:solidFill>
              <a:latin typeface="TitilliumText22L 800 wt"/>
              <a:ea typeface="ヒラギノ角ゴ ProN W3" charset="0"/>
              <a:cs typeface="ヒラギノ角ゴ ProN W3" charset="0"/>
            </a:endParaRPr>
          </a:p>
        </p:txBody>
      </p:sp>
      <p:cxnSp>
        <p:nvCxnSpPr>
          <p:cNvPr id="34" name="Straight Arrow Connector 33"/>
          <p:cNvCxnSpPr/>
          <p:nvPr/>
        </p:nvCxnSpPr>
        <p:spPr bwMode="auto">
          <a:xfrm flipH="1" flipV="1">
            <a:off x="4260056" y="2516448"/>
            <a:ext cx="59261" cy="3567481"/>
          </a:xfrm>
          <a:prstGeom prst="straightConnector1">
            <a:avLst/>
          </a:prstGeom>
          <a:solidFill>
            <a:srgbClr val="00CC99"/>
          </a:solidFill>
          <a:ln w="28575" cap="flat" cmpd="sng" algn="ctr">
            <a:solidFill>
              <a:srgbClr val="000000"/>
            </a:solidFill>
            <a:prstDash val="solid"/>
            <a:round/>
            <a:headEnd type="none" w="med" len="med"/>
            <a:tailEnd type="arrow"/>
          </a:ln>
          <a:effectLst/>
        </p:spPr>
      </p:cxnSp>
      <p:cxnSp>
        <p:nvCxnSpPr>
          <p:cNvPr id="36" name="Straight Connector 35"/>
          <p:cNvCxnSpPr/>
          <p:nvPr/>
        </p:nvCxnSpPr>
        <p:spPr bwMode="auto">
          <a:xfrm rot="5400000">
            <a:off x="4284040" y="6082714"/>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rot="5400000">
            <a:off x="5413677" y="6086423"/>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rot="5400000">
            <a:off x="7672950" y="6076389"/>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rot="5400000">
            <a:off x="6543314" y="6083023"/>
            <a:ext cx="72000" cy="1812"/>
          </a:xfrm>
          <a:prstGeom prst="line">
            <a:avLst/>
          </a:prstGeom>
          <a:solidFill>
            <a:srgbClr val="00CC99"/>
          </a:solidFill>
          <a:ln w="28575" cap="flat" cmpd="sng" algn="ctr">
            <a:solidFill>
              <a:srgbClr val="000000"/>
            </a:solidFill>
            <a:prstDash val="solid"/>
            <a:round/>
            <a:headEnd type="none" w="med" len="med"/>
            <a:tailEnd type="none" w="med" len="med"/>
          </a:ln>
          <a:effectLst/>
        </p:spPr>
      </p:cxnSp>
      <p:sp>
        <p:nvSpPr>
          <p:cNvPr id="44" name="Isosceles Triangle 84"/>
          <p:cNvSpPr/>
          <p:nvPr/>
        </p:nvSpPr>
        <p:spPr>
          <a:xfrm>
            <a:off x="5585158" y="2842898"/>
            <a:ext cx="137544" cy="3215332"/>
          </a:xfrm>
          <a:prstGeom prst="triangle">
            <a:avLst/>
          </a:prstGeom>
          <a:solidFill>
            <a:srgbClr val="44A1D4">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bwMode="auto">
          <a:xfrm flipV="1">
            <a:off x="4319235" y="6032882"/>
            <a:ext cx="4824765" cy="31208"/>
          </a:xfrm>
          <a:prstGeom prst="straightConnector1">
            <a:avLst/>
          </a:prstGeom>
          <a:solidFill>
            <a:srgbClr val="00CC99"/>
          </a:solidFill>
          <a:ln w="28575" cap="flat" cmpd="sng" algn="ctr">
            <a:solidFill>
              <a:srgbClr val="000000"/>
            </a:solidFill>
            <a:prstDash val="solid"/>
            <a:round/>
            <a:headEnd type="none" w="med" len="med"/>
            <a:tailEnd type="arrow"/>
          </a:ln>
          <a:effectLst/>
        </p:spPr>
      </p:cxnSp>
      <p:sp>
        <p:nvSpPr>
          <p:cNvPr id="45" name="TextBox 44"/>
          <p:cNvSpPr txBox="1"/>
          <p:nvPr/>
        </p:nvSpPr>
        <p:spPr>
          <a:xfrm rot="16200000">
            <a:off x="3598528" y="3790665"/>
            <a:ext cx="1001358" cy="318440"/>
          </a:xfrm>
          <a:prstGeom prst="rect">
            <a:avLst/>
          </a:prstGeom>
          <a:noFill/>
        </p:spPr>
        <p:txBody>
          <a:bodyPr wrap="square" lIns="56279" tIns="28140" rIns="56279" bIns="28140" rtlCol="0">
            <a:spAutoFit/>
          </a:bodyPr>
          <a:lstStyle/>
          <a:p>
            <a:pPr fontAlgn="auto">
              <a:spcBef>
                <a:spcPts val="0"/>
              </a:spcBef>
              <a:spcAft>
                <a:spcPts val="0"/>
              </a:spcAft>
            </a:pPr>
            <a:r>
              <a:rPr lang="en-GB" sz="1700" kern="0" smtClean="0">
                <a:solidFill>
                  <a:sysClr val="windowText" lastClr="000000"/>
                </a:solidFill>
                <a:latin typeface="TitilliumText22L 800 wt"/>
                <a:ea typeface="ヒラギノ角ゴ ProN W3" charset="0"/>
                <a:cs typeface="ヒラギノ角ゴ ProN W3" charset="0"/>
              </a:rPr>
              <a:t>Intensity</a:t>
            </a:r>
            <a:endParaRPr lang="en-GB" sz="1700" kern="0" dirty="0">
              <a:solidFill>
                <a:sysClr val="windowText" lastClr="000000"/>
              </a:solidFill>
              <a:latin typeface="TitilliumText22L 800 wt"/>
              <a:ea typeface="ヒラギノ角ゴ ProN W3" charset="0"/>
              <a:cs typeface="ヒラギノ角ゴ ProN W3" charset="0"/>
            </a:endParaRPr>
          </a:p>
        </p:txBody>
      </p:sp>
      <p:sp>
        <p:nvSpPr>
          <p:cNvPr id="46" name="TextBox 45"/>
          <p:cNvSpPr txBox="1"/>
          <p:nvPr/>
        </p:nvSpPr>
        <p:spPr>
          <a:xfrm rot="16200000">
            <a:off x="-333107" y="3912585"/>
            <a:ext cx="1001358" cy="318440"/>
          </a:xfrm>
          <a:prstGeom prst="rect">
            <a:avLst/>
          </a:prstGeom>
          <a:noFill/>
        </p:spPr>
        <p:txBody>
          <a:bodyPr wrap="square" lIns="56279" tIns="28140" rIns="56279" bIns="28140" rtlCol="0">
            <a:spAutoFit/>
          </a:bodyPr>
          <a:lstStyle/>
          <a:p>
            <a:pPr fontAlgn="auto">
              <a:spcBef>
                <a:spcPts val="0"/>
              </a:spcBef>
              <a:spcAft>
                <a:spcPts val="0"/>
              </a:spcAft>
            </a:pPr>
            <a:r>
              <a:rPr lang="en-GB" sz="1700" kern="0" smtClean="0">
                <a:solidFill>
                  <a:sysClr val="windowText" lastClr="000000"/>
                </a:solidFill>
                <a:latin typeface="TitilliumText22L 800 wt"/>
                <a:ea typeface="ヒラギノ角ゴ ProN W3" charset="0"/>
                <a:cs typeface="ヒラギノ角ゴ ProN W3" charset="0"/>
              </a:rPr>
              <a:t>Intensity</a:t>
            </a:r>
            <a:endParaRPr lang="en-GB" sz="1700" kern="0" dirty="0">
              <a:solidFill>
                <a:sysClr val="windowText" lastClr="000000"/>
              </a:solidFill>
              <a:latin typeface="TitilliumText22L 800 wt"/>
              <a:ea typeface="ヒラギノ角ゴ ProN W3" charset="0"/>
              <a:cs typeface="ヒラギノ角ゴ ProN W3" charset="0"/>
            </a:endParaRPr>
          </a:p>
        </p:txBody>
      </p:sp>
      <p:sp>
        <p:nvSpPr>
          <p:cNvPr id="47" name="TextBox 46"/>
          <p:cNvSpPr txBox="1"/>
          <p:nvPr/>
        </p:nvSpPr>
        <p:spPr>
          <a:xfrm>
            <a:off x="-41909" y="1715332"/>
            <a:ext cx="4422003" cy="769441"/>
          </a:xfrm>
          <a:prstGeom prst="rect">
            <a:avLst/>
          </a:prstGeom>
          <a:noFill/>
        </p:spPr>
        <p:txBody>
          <a:bodyPr wrap="square" rtlCol="0">
            <a:spAutoFit/>
          </a:bodyPr>
          <a:lstStyle/>
          <a:p>
            <a:r>
              <a:rPr lang="en-US" sz="2400" dirty="0" smtClean="0"/>
              <a:t>Short-Pulse Source</a:t>
            </a:r>
          </a:p>
          <a:p>
            <a:r>
              <a:rPr lang="en-US" sz="2000" dirty="0" smtClean="0"/>
              <a:t>- set pulse width by choosing moderator</a:t>
            </a:r>
            <a:endParaRPr lang="en-US" sz="2000" dirty="0"/>
          </a:p>
        </p:txBody>
      </p:sp>
      <p:sp>
        <p:nvSpPr>
          <p:cNvPr id="48" name="TextBox 47"/>
          <p:cNvSpPr txBox="1"/>
          <p:nvPr/>
        </p:nvSpPr>
        <p:spPr>
          <a:xfrm>
            <a:off x="4289686" y="1715332"/>
            <a:ext cx="4937143" cy="769441"/>
          </a:xfrm>
          <a:prstGeom prst="rect">
            <a:avLst/>
          </a:prstGeom>
          <a:noFill/>
        </p:spPr>
        <p:txBody>
          <a:bodyPr wrap="square" rtlCol="0">
            <a:spAutoFit/>
          </a:bodyPr>
          <a:lstStyle/>
          <a:p>
            <a:r>
              <a:rPr lang="en-US" sz="2400" dirty="0" smtClean="0"/>
              <a:t>ESS</a:t>
            </a:r>
          </a:p>
          <a:p>
            <a:r>
              <a:rPr lang="en-US" sz="2000" dirty="0" smtClean="0"/>
              <a:t>- set pulse width using pulse-shaping chopper</a:t>
            </a:r>
            <a:endParaRPr lang="en-US" sz="2000" dirty="0"/>
          </a:p>
        </p:txBody>
      </p:sp>
      <p:sp>
        <p:nvSpPr>
          <p:cNvPr id="49" name="TextBox 48"/>
          <p:cNvSpPr txBox="1"/>
          <p:nvPr/>
        </p:nvSpPr>
        <p:spPr>
          <a:xfrm>
            <a:off x="1553221" y="3959672"/>
            <a:ext cx="849848" cy="338554"/>
          </a:xfrm>
          <a:prstGeom prst="rect">
            <a:avLst/>
          </a:prstGeom>
          <a:noFill/>
        </p:spPr>
        <p:txBody>
          <a:bodyPr wrap="none" rtlCol="0">
            <a:spAutoFit/>
          </a:bodyPr>
          <a:lstStyle/>
          <a:p>
            <a:r>
              <a:rPr lang="en-US" sz="1600" dirty="0" smtClean="0"/>
              <a:t>coupled</a:t>
            </a:r>
            <a:endParaRPr lang="en-US" sz="1600" dirty="0"/>
          </a:p>
        </p:txBody>
      </p:sp>
      <p:sp>
        <p:nvSpPr>
          <p:cNvPr id="51" name="TextBox 50"/>
          <p:cNvSpPr txBox="1"/>
          <p:nvPr/>
        </p:nvSpPr>
        <p:spPr>
          <a:xfrm>
            <a:off x="1147359" y="5009716"/>
            <a:ext cx="1059842" cy="338554"/>
          </a:xfrm>
          <a:prstGeom prst="rect">
            <a:avLst/>
          </a:prstGeom>
          <a:noFill/>
        </p:spPr>
        <p:txBody>
          <a:bodyPr wrap="none" rtlCol="0">
            <a:spAutoFit/>
          </a:bodyPr>
          <a:lstStyle/>
          <a:p>
            <a:r>
              <a:rPr lang="en-US" sz="1600" smtClean="0">
                <a:solidFill>
                  <a:srgbClr val="FF0000"/>
                </a:solidFill>
              </a:rPr>
              <a:t>decoupled</a:t>
            </a:r>
            <a:endParaRPr lang="en-US" sz="1600" dirty="0">
              <a:solidFill>
                <a:srgbClr val="FF0000"/>
              </a:solidFill>
            </a:endParaRPr>
          </a:p>
        </p:txBody>
      </p:sp>
      <p:sp>
        <p:nvSpPr>
          <p:cNvPr id="52" name="TextBox 51"/>
          <p:cNvSpPr txBox="1"/>
          <p:nvPr/>
        </p:nvSpPr>
        <p:spPr>
          <a:xfrm>
            <a:off x="895515" y="5550238"/>
            <a:ext cx="954107" cy="338554"/>
          </a:xfrm>
          <a:prstGeom prst="rect">
            <a:avLst/>
          </a:prstGeom>
          <a:noFill/>
        </p:spPr>
        <p:txBody>
          <a:bodyPr wrap="none" rtlCol="0">
            <a:spAutoFit/>
          </a:bodyPr>
          <a:lstStyle/>
          <a:p>
            <a:r>
              <a:rPr lang="en-US" sz="1600" smtClean="0">
                <a:solidFill>
                  <a:srgbClr val="00B050"/>
                </a:solidFill>
              </a:rPr>
              <a:t>poisoned</a:t>
            </a:r>
            <a:endParaRPr lang="en-US" sz="1600" dirty="0">
              <a:solidFill>
                <a:srgbClr val="00B050"/>
              </a:solidFill>
            </a:endParaRPr>
          </a:p>
        </p:txBody>
      </p:sp>
    </p:spTree>
    <p:extLst>
      <p:ext uri="{BB962C8B-B14F-4D97-AF65-F5344CB8AC3E}">
        <p14:creationId xmlns:p14="http://schemas.microsoft.com/office/powerpoint/2010/main" val="681654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K-ESS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70127AF-A0D2-43A7-B8C1-5693D4A72E9B}" vid="{20A7B70E-709A-4B11-B590-AFAC8FD48F89}"/>
    </a:ext>
  </a:extLst>
</a:theme>
</file>

<file path=ppt/theme/theme3.xml><?xml version="1.0" encoding="utf-8"?>
<a:theme xmlns:a="http://schemas.openxmlformats.org/drawingml/2006/main" name="1_hzg_deutsch_v2">
  <a:themeElements>
    <a:clrScheme name="1_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1_hzg_deutsch_v2">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K-ESS_PowerPoint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70127AF-A0D2-43A7-B8C1-5693D4A72E9B}" vid="{20A7B70E-709A-4B11-B590-AFAC8FD48F8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93197</TotalTime>
  <Words>2439</Words>
  <Application>Microsoft Macintosh PowerPoint</Application>
  <PresentationFormat>On-screen Show (4:3)</PresentationFormat>
  <Paragraphs>1178</Paragraphs>
  <Slides>46</Slides>
  <Notes>6</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46</vt:i4>
      </vt:variant>
    </vt:vector>
  </HeadingPairs>
  <TitlesOfParts>
    <vt:vector size="66" baseType="lpstr">
      <vt:lpstr>Calibri</vt:lpstr>
      <vt:lpstr>Gill Sans</vt:lpstr>
      <vt:lpstr>Helvetica</vt:lpstr>
      <vt:lpstr>Helvetica Light</vt:lpstr>
      <vt:lpstr>Lucida Grande</vt:lpstr>
      <vt:lpstr>ＭＳ Ｐゴシック</vt:lpstr>
      <vt:lpstr>Symbol</vt:lpstr>
      <vt:lpstr>Tahoma</vt:lpstr>
      <vt:lpstr>Times New Roman</vt:lpstr>
      <vt:lpstr>TitilliumText22L 800 wt</vt:lpstr>
      <vt:lpstr>Wingdings 3</vt:lpstr>
      <vt:lpstr>Zapf Dingbats</vt:lpstr>
      <vt:lpstr>ヒラギノ角ゴ Pro W3</vt:lpstr>
      <vt:lpstr>ヒラギノ角ゴ ProN W3</vt:lpstr>
      <vt:lpstr>Arial</vt:lpstr>
      <vt:lpstr>ESS Core Powerpoint</vt:lpstr>
      <vt:lpstr>UK-ESS_PowerPoint_template</vt:lpstr>
      <vt:lpstr>1_hzg_deutsch_v2</vt:lpstr>
      <vt:lpstr>1_UK-ESS_PowerPoint_template</vt:lpstr>
      <vt:lpstr>Image</vt:lpstr>
      <vt:lpstr>Present Status of Instruments at ESS</vt:lpstr>
      <vt:lpstr>Long-pulse performance</vt:lpstr>
      <vt:lpstr>Long-pulse performance</vt:lpstr>
      <vt:lpstr>ESS Moderator Design: Butterfly</vt:lpstr>
      <vt:lpstr>ESS Moderator Design: Butterfly</vt:lpstr>
      <vt:lpstr>ESS Moderator Design: Butterfly</vt:lpstr>
      <vt:lpstr>ESS Moderator Design: Butterfly</vt:lpstr>
      <vt:lpstr>ESS Moderator Design: Butterfly</vt:lpstr>
      <vt:lpstr>Adapting the pulse width</vt:lpstr>
      <vt:lpstr>Impact on bandwidth of pulse-shaping chopper</vt:lpstr>
      <vt:lpstr>Impact on bandwidth of pulse-shaping chopper</vt:lpstr>
      <vt:lpstr>Impact on bandwidth of pulse-shaping chopper</vt:lpstr>
      <vt:lpstr>Impact on bandwidth of pulse-shaping chopper</vt:lpstr>
      <vt:lpstr>Impact on bandwidth of pulse-shaping chopper</vt:lpstr>
      <vt:lpstr>Impact on bandwidth of pulse-shaping chopper</vt:lpstr>
      <vt:lpstr>Impact on bandwidth of pulse-shaping chopper</vt:lpstr>
      <vt:lpstr>Impact on bandwidth of pulse-shaping chopper</vt:lpstr>
      <vt:lpstr>Hall Layout</vt:lpstr>
      <vt:lpstr>Hall Layout</vt:lpstr>
      <vt:lpstr>Hall Layout</vt:lpstr>
      <vt:lpstr>Beamport separation</vt:lpstr>
      <vt:lpstr>Beamport separation</vt:lpstr>
      <vt:lpstr>Beamport separation</vt:lpstr>
      <vt:lpstr>Upgradeability</vt:lpstr>
      <vt:lpstr>Upgradeability</vt:lpstr>
      <vt:lpstr>Upgradeability</vt:lpstr>
      <vt:lpstr>ESS Advantages</vt:lpstr>
      <vt:lpstr>Built by In-Kind Collaborations</vt:lpstr>
      <vt:lpstr>Instrument Proposal Rounds</vt:lpstr>
      <vt:lpstr>Instrument Proposal Rounds</vt:lpstr>
      <vt:lpstr>Instrument Proposal Rounds</vt:lpstr>
      <vt:lpstr>Instrument Proposal Rounds</vt:lpstr>
      <vt:lpstr>Instrument Proposal Rounds</vt:lpstr>
      <vt:lpstr>Instrument Suite</vt:lpstr>
      <vt:lpstr>Thank you!</vt:lpstr>
      <vt:lpstr>Backup slides</vt:lpstr>
      <vt:lpstr>ESS Moderator Design: Butterfly</vt:lpstr>
      <vt:lpstr>ESS Moderator Design: Butterfly</vt:lpstr>
      <vt:lpstr>ESS Moderator Design: Butterfly</vt:lpstr>
      <vt:lpstr>TDR Reference Suite 2013</vt:lpstr>
      <vt:lpstr>Instrument Selection 2010-14</vt:lpstr>
      <vt:lpstr>Instrument Selection 2010-14</vt:lpstr>
      <vt:lpstr>15 Instruments selected so far  8 to be in user operation by 2023</vt:lpstr>
      <vt:lpstr>Tentative Instrument Ramp-up</vt:lpstr>
      <vt:lpstr>Internal* Neutron Beam Instrument Schedule    Draft for Discussion   V3.4, 15th September 2017 </vt:lpstr>
      <vt:lpstr>Instrument Performance &amp; Upgrades</vt:lpstr>
    </vt:vector>
  </TitlesOfParts>
  <Manager/>
  <Company>ESS</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Ken Andersen</dc:creator>
  <cp:keywords/>
  <dc:description/>
  <cp:lastModifiedBy>Ken Andersen</cp:lastModifiedBy>
  <cp:revision>627</cp:revision>
  <dcterms:created xsi:type="dcterms:W3CDTF">2013-10-29T16:05:10Z</dcterms:created>
  <dcterms:modified xsi:type="dcterms:W3CDTF">2018-01-18T15:38:41Z</dcterms:modified>
  <cp:category/>
</cp:coreProperties>
</file>