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343" r:id="rId2"/>
    <p:sldId id="342" r:id="rId3"/>
    <p:sldId id="349" r:id="rId4"/>
    <p:sldId id="352" r:id="rId5"/>
    <p:sldId id="348" r:id="rId6"/>
    <p:sldId id="344" r:id="rId7"/>
    <p:sldId id="351" r:id="rId8"/>
    <p:sldId id="353" r:id="rId9"/>
    <p:sldId id="346" r:id="rId10"/>
    <p:sldId id="347" r:id="rId11"/>
    <p:sldId id="345" r:id="rId12"/>
    <p:sldId id="350" r:id="rId13"/>
    <p:sldId id="354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13" userDrawn="1">
          <p15:clr>
            <a:srgbClr val="A4A3A4"/>
          </p15:clr>
        </p15:guide>
        <p15:guide id="3" orient="horz" pos="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B7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3" autoAdjust="0"/>
    <p:restoredTop sz="97363" autoAdjust="0"/>
  </p:normalViewPr>
  <p:slideViewPr>
    <p:cSldViewPr>
      <p:cViewPr>
        <p:scale>
          <a:sx n="180" d="100"/>
          <a:sy n="180" d="100"/>
        </p:scale>
        <p:origin x="792" y="88"/>
      </p:cViewPr>
      <p:guideLst>
        <p:guide pos="113"/>
        <p:guide orient="horz" pos="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2018-02-20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2018-02-20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2018-02-20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2018-02-20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2018-02-20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82589"/>
            <a:ext cx="713913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233B-D569-4A6E-878F-CDE152514C47}" type="datetime1">
              <a:rPr lang="sv-SE" smtClean="0"/>
              <a:t>2018-02-20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Rektangel 6"/>
          <p:cNvSpPr/>
          <p:nvPr userDrawn="1"/>
        </p:nvSpPr>
        <p:spPr>
          <a:xfrm>
            <a:off x="0" y="2636912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3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6"/>
          <p:cNvSpPr/>
          <p:nvPr userDrawn="1"/>
        </p:nvSpPr>
        <p:spPr>
          <a:xfrm>
            <a:off x="0" y="3429000"/>
            <a:ext cx="9144000" cy="858290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8" name="Rektangel 6"/>
          <p:cNvSpPr/>
          <p:nvPr userDrawn="1"/>
        </p:nvSpPr>
        <p:spPr>
          <a:xfrm>
            <a:off x="2495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294112"/>
            <a:ext cx="7139136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2018-02-20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2018-02-20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nfluence.esss.lu.se/display/DMSC/ESS+Readout+System+Not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DMSC - Detector Group </a:t>
            </a:r>
            <a:br>
              <a:rPr lang="en-US" sz="4000" b="1" dirty="0" smtClean="0"/>
            </a:br>
            <a:r>
              <a:rPr lang="en-US" sz="4000" b="1" dirty="0" smtClean="0"/>
              <a:t>Readout Meeting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Morten </a:t>
            </a:r>
            <a:r>
              <a:rPr lang="en-US" sz="2400" dirty="0" err="1" smtClean="0">
                <a:solidFill>
                  <a:schemeClr val="tx1"/>
                </a:solidFill>
              </a:rPr>
              <a:t>Jagd</a:t>
            </a:r>
            <a:r>
              <a:rPr lang="en-US" sz="2400" dirty="0" smtClean="0">
                <a:solidFill>
                  <a:schemeClr val="tx1"/>
                </a:solidFill>
              </a:rPr>
              <a:t> Christensen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European Spallation Source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Data Management and Software Centre (DMSC)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Copenhagen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 Data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sp>
        <p:nvSpPr>
          <p:cNvPr id="6" name="Rounded Rectangle 5"/>
          <p:cNvSpPr/>
          <p:nvPr/>
        </p:nvSpPr>
        <p:spPr>
          <a:xfrm>
            <a:off x="2267744" y="2104943"/>
            <a:ext cx="865497" cy="936104"/>
          </a:xfrm>
          <a:prstGeom prst="roundRect">
            <a:avLst>
              <a:gd name="adj" fmla="val 663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readout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1640830" y="2168727"/>
            <a:ext cx="72008" cy="834008"/>
            <a:chOff x="1640830" y="2168727"/>
            <a:chExt cx="72008" cy="834008"/>
          </a:xfrm>
        </p:grpSpPr>
        <p:sp>
          <p:nvSpPr>
            <p:cNvPr id="110" name="Rectangle 109"/>
            <p:cNvSpPr/>
            <p:nvPr/>
          </p:nvSpPr>
          <p:spPr>
            <a:xfrm rot="5400000">
              <a:off x="1640830" y="21687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rot="5400000">
              <a:off x="1640830" y="23211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rot="5400000">
              <a:off x="1640830" y="24735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 rot="5400000">
              <a:off x="1640830" y="26259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 rot="5400000">
              <a:off x="1640830" y="27783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 rot="5400000">
              <a:off x="1640830" y="29307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249788" y="2076165"/>
            <a:ext cx="391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ch1</a:t>
            </a:r>
          </a:p>
          <a:p>
            <a:r>
              <a:rPr lang="en-US" sz="1000" dirty="0" smtClean="0"/>
              <a:t>ch2</a:t>
            </a:r>
          </a:p>
          <a:p>
            <a:r>
              <a:rPr lang="en-US" sz="1000" dirty="0" smtClean="0"/>
              <a:t>ch3</a:t>
            </a:r>
          </a:p>
          <a:p>
            <a:r>
              <a:rPr lang="en-US" sz="1000" dirty="0" smtClean="0"/>
              <a:t>ch4</a:t>
            </a:r>
          </a:p>
          <a:p>
            <a:r>
              <a:rPr lang="en-US" sz="1000" dirty="0" smtClean="0"/>
              <a:t>ch5</a:t>
            </a:r>
          </a:p>
          <a:p>
            <a:r>
              <a:rPr lang="en-US" sz="1000" dirty="0" smtClean="0"/>
              <a:t>ch6</a:t>
            </a:r>
            <a:endParaRPr lang="en-US" sz="1000" dirty="0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3287884" y="2568434"/>
            <a:ext cx="792825" cy="4561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4216277" y="1700808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static </a:t>
            </a:r>
            <a:r>
              <a:rPr lang="en-US" dirty="0" err="1" smtClean="0"/>
              <a:t>ip</a:t>
            </a:r>
            <a:r>
              <a:rPr lang="en-US" dirty="0" smtClean="0"/>
              <a:t>, dynamic port mapping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211960" y="3717032"/>
            <a:ext cx="367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ip</a:t>
            </a:r>
            <a:r>
              <a:rPr lang="en-US" dirty="0" smtClean="0"/>
              <a:t> and port mapping</a:t>
            </a:r>
            <a:endParaRPr lang="en-US" dirty="0"/>
          </a:p>
        </p:txBody>
      </p:sp>
      <p:grpSp>
        <p:nvGrpSpPr>
          <p:cNvPr id="144" name="Group 143"/>
          <p:cNvGrpSpPr/>
          <p:nvPr/>
        </p:nvGrpSpPr>
        <p:grpSpPr>
          <a:xfrm>
            <a:off x="1807640" y="2210090"/>
            <a:ext cx="360040" cy="741827"/>
            <a:chOff x="1807640" y="2210090"/>
            <a:chExt cx="360040" cy="741827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1807640" y="2210090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1807640" y="2369213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807640" y="2514889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1807640" y="2660565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807640" y="2806241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807640" y="2951917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4279651" y="2221356"/>
            <a:ext cx="2017410" cy="749119"/>
            <a:chOff x="5401392" y="3409485"/>
            <a:chExt cx="2017410" cy="749119"/>
          </a:xfrm>
        </p:grpSpPr>
        <p:sp>
          <p:nvSpPr>
            <p:cNvPr id="129" name="Rectangle 128"/>
            <p:cNvSpPr/>
            <p:nvPr/>
          </p:nvSpPr>
          <p:spPr>
            <a:xfrm>
              <a:off x="5401392" y="3409485"/>
              <a:ext cx="2017410" cy="7491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5883871" y="3632062"/>
              <a:ext cx="1424433" cy="0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5883871" y="3966156"/>
              <a:ext cx="1424433" cy="0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136"/>
            <p:cNvSpPr/>
            <p:nvPr/>
          </p:nvSpPr>
          <p:spPr>
            <a:xfrm>
              <a:off x="5987008" y="3462100"/>
              <a:ext cx="314370" cy="30161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CPU00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406922" y="3462100"/>
              <a:ext cx="314370" cy="3016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CPU01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987008" y="3808562"/>
              <a:ext cx="314370" cy="30161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CPU02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406922" y="3808562"/>
              <a:ext cx="314370" cy="3016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CPU03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6812632" y="3460715"/>
              <a:ext cx="314370" cy="64945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CPU04</a:t>
              </a:r>
            </a:p>
          </p:txBody>
        </p:sp>
        <p:grpSp>
          <p:nvGrpSpPr>
            <p:cNvPr id="156" name="Group 155"/>
            <p:cNvGrpSpPr/>
            <p:nvPr/>
          </p:nvGrpSpPr>
          <p:grpSpPr>
            <a:xfrm>
              <a:off x="5564815" y="3511682"/>
              <a:ext cx="159313" cy="252028"/>
              <a:chOff x="1475656" y="2348880"/>
              <a:chExt cx="216024" cy="360040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flipV="1">
                <a:off x="1691680" y="2348880"/>
                <a:ext cx="0" cy="36004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1475656" y="2348880"/>
                <a:ext cx="0" cy="36004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1475656" y="2708920"/>
                <a:ext cx="216024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1511994" y="2636912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511994" y="2564904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511994" y="2492896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511994" y="2420888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/>
          </p:nvGrpSpPr>
          <p:grpSpPr>
            <a:xfrm>
              <a:off x="5564815" y="3839317"/>
              <a:ext cx="159313" cy="252028"/>
              <a:chOff x="1475656" y="2348880"/>
              <a:chExt cx="216024" cy="360040"/>
            </a:xfrm>
          </p:grpSpPr>
          <p:cxnSp>
            <p:nvCxnSpPr>
              <p:cNvPr id="158" name="Straight Connector 157"/>
              <p:cNvCxnSpPr/>
              <p:nvPr/>
            </p:nvCxnSpPr>
            <p:spPr>
              <a:xfrm flipV="1">
                <a:off x="1691680" y="2348880"/>
                <a:ext cx="0" cy="36004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V="1">
                <a:off x="1475656" y="2348880"/>
                <a:ext cx="0" cy="36004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1475656" y="2708920"/>
                <a:ext cx="216024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1511994" y="2636912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1511994" y="2564904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511994" y="2492896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511994" y="2420888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4" name="Straight Connector 223"/>
          <p:cNvCxnSpPr/>
          <p:nvPr/>
        </p:nvCxnSpPr>
        <p:spPr>
          <a:xfrm>
            <a:off x="1185382" y="2591119"/>
            <a:ext cx="980056" cy="0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187624" y="4221088"/>
            <a:ext cx="5113754" cy="1629792"/>
            <a:chOff x="1187624" y="4221088"/>
            <a:chExt cx="5113754" cy="1629792"/>
          </a:xfrm>
        </p:grpSpPr>
        <p:sp>
          <p:nvSpPr>
            <p:cNvPr id="80" name="Rounded Rectangle 79"/>
            <p:cNvSpPr/>
            <p:nvPr/>
          </p:nvSpPr>
          <p:spPr>
            <a:xfrm>
              <a:off x="2267744" y="4530344"/>
              <a:ext cx="865497" cy="936104"/>
            </a:xfrm>
            <a:prstGeom prst="roundRect">
              <a:avLst>
                <a:gd name="adj" fmla="val 663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readout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1640830" y="4592846"/>
              <a:ext cx="72008" cy="834008"/>
              <a:chOff x="1676834" y="4265142"/>
              <a:chExt cx="72008" cy="834008"/>
            </a:xfrm>
          </p:grpSpPr>
          <p:sp>
            <p:nvSpPr>
              <p:cNvPr id="116" name="Rectangle 115"/>
              <p:cNvSpPr/>
              <p:nvPr/>
            </p:nvSpPr>
            <p:spPr>
              <a:xfrm rot="5400000">
                <a:off x="1676834" y="42651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 rot="5400000">
                <a:off x="1676834" y="44175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5400000">
                <a:off x="1676834" y="45699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 rot="5400000">
                <a:off x="1676834" y="47223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 rot="5400000">
                <a:off x="1676834" y="48747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 rot="5400000">
                <a:off x="1676834" y="50271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24" name="Straight Connector 123"/>
            <p:cNvCxnSpPr/>
            <p:nvPr/>
          </p:nvCxnSpPr>
          <p:spPr>
            <a:xfrm>
              <a:off x="1187624" y="5013831"/>
              <a:ext cx="980056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1249788" y="4501286"/>
              <a:ext cx="3910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ch1</a:t>
              </a:r>
            </a:p>
            <a:p>
              <a:r>
                <a:rPr lang="en-US" sz="1000" dirty="0" smtClean="0"/>
                <a:t>ch2</a:t>
              </a:r>
            </a:p>
            <a:p>
              <a:r>
                <a:rPr lang="en-US" sz="1000" dirty="0" smtClean="0"/>
                <a:t>ch3</a:t>
              </a:r>
            </a:p>
            <a:p>
              <a:r>
                <a:rPr lang="en-US" sz="1000" dirty="0" smtClean="0"/>
                <a:t>ch4</a:t>
              </a:r>
            </a:p>
            <a:p>
              <a:r>
                <a:rPr lang="en-US" sz="1000" dirty="0" smtClean="0"/>
                <a:t>ch5</a:t>
              </a:r>
            </a:p>
            <a:p>
              <a:r>
                <a:rPr lang="en-US" sz="1000" dirty="0" smtClean="0"/>
                <a:t>ch6</a:t>
              </a:r>
              <a:endParaRPr lang="en-US" sz="1000" dirty="0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3287884" y="4694841"/>
              <a:ext cx="792825" cy="4561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287884" y="5234447"/>
              <a:ext cx="792825" cy="4561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5" name="Group 144"/>
            <p:cNvGrpSpPr/>
            <p:nvPr/>
          </p:nvGrpSpPr>
          <p:grpSpPr>
            <a:xfrm>
              <a:off x="1810844" y="4638203"/>
              <a:ext cx="360040" cy="741827"/>
              <a:chOff x="1807640" y="2210090"/>
              <a:chExt cx="360040" cy="741827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>
                <a:off x="1807640" y="2210090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1807640" y="2369213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1807640" y="2514889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1807640" y="2660565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807640" y="2806241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807640" y="2951917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Group 225"/>
            <p:cNvGrpSpPr/>
            <p:nvPr/>
          </p:nvGrpSpPr>
          <p:grpSpPr>
            <a:xfrm>
              <a:off x="4283968" y="4221088"/>
              <a:ext cx="2017410" cy="749119"/>
              <a:chOff x="5401392" y="3409485"/>
              <a:chExt cx="2017410" cy="749119"/>
            </a:xfrm>
          </p:grpSpPr>
          <p:sp>
            <p:nvSpPr>
              <p:cNvPr id="227" name="Rectangle 226"/>
              <p:cNvSpPr/>
              <p:nvPr/>
            </p:nvSpPr>
            <p:spPr>
              <a:xfrm>
                <a:off x="5401392" y="3409485"/>
                <a:ext cx="2017410" cy="74911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28" name="Straight Connector 227"/>
              <p:cNvCxnSpPr/>
              <p:nvPr/>
            </p:nvCxnSpPr>
            <p:spPr>
              <a:xfrm>
                <a:off x="5883871" y="3632062"/>
                <a:ext cx="14244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stealt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>
                <a:off x="5883871" y="3966156"/>
                <a:ext cx="14244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stealt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Rectangle 229"/>
              <p:cNvSpPr/>
              <p:nvPr/>
            </p:nvSpPr>
            <p:spPr>
              <a:xfrm>
                <a:off x="5987008" y="3462100"/>
                <a:ext cx="314370" cy="3016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CPU00</a:t>
                </a: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6406922" y="3462100"/>
                <a:ext cx="314370" cy="3016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CPU01</a:t>
                </a: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5987008" y="3808562"/>
                <a:ext cx="314370" cy="3016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CPU02</a:t>
                </a: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6406922" y="3808562"/>
                <a:ext cx="314370" cy="3016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CPU03</a:t>
                </a: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6812632" y="3460715"/>
                <a:ext cx="314370" cy="64945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CPU04</a:t>
                </a:r>
              </a:p>
            </p:txBody>
          </p:sp>
          <p:grpSp>
            <p:nvGrpSpPr>
              <p:cNvPr id="235" name="Group 234"/>
              <p:cNvGrpSpPr/>
              <p:nvPr/>
            </p:nvGrpSpPr>
            <p:grpSpPr>
              <a:xfrm>
                <a:off x="5564815" y="3511682"/>
                <a:ext cx="159313" cy="252028"/>
                <a:chOff x="1475656" y="2348880"/>
                <a:chExt cx="216024" cy="360040"/>
              </a:xfrm>
            </p:grpSpPr>
            <p:cxnSp>
              <p:nvCxnSpPr>
                <p:cNvPr id="244" name="Straight Connector 243"/>
                <p:cNvCxnSpPr/>
                <p:nvPr/>
              </p:nvCxnSpPr>
              <p:spPr>
                <a:xfrm flipV="1">
                  <a:off x="1691680" y="2348880"/>
                  <a:ext cx="0" cy="36004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flipV="1">
                  <a:off x="1475656" y="2348880"/>
                  <a:ext cx="0" cy="36004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1475656" y="2708920"/>
                  <a:ext cx="216024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1511994" y="2636912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1511994" y="2564904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>
                  <a:off x="1511994" y="2492896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1511994" y="2420888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5564815" y="3839317"/>
                <a:ext cx="159313" cy="252028"/>
                <a:chOff x="1475656" y="2348880"/>
                <a:chExt cx="216024" cy="360040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flipV="1">
                  <a:off x="1691680" y="2348880"/>
                  <a:ext cx="0" cy="36004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V="1">
                  <a:off x="1475656" y="2348880"/>
                  <a:ext cx="0" cy="36004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1475656" y="2708920"/>
                  <a:ext cx="216024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1511994" y="2636912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1511994" y="2564904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1511994" y="2492896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1511994" y="2420888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1" name="Group 250"/>
            <p:cNvGrpSpPr/>
            <p:nvPr/>
          </p:nvGrpSpPr>
          <p:grpSpPr>
            <a:xfrm>
              <a:off x="4276476" y="5101761"/>
              <a:ext cx="2017410" cy="749119"/>
              <a:chOff x="5401392" y="3409485"/>
              <a:chExt cx="2017410" cy="749119"/>
            </a:xfrm>
          </p:grpSpPr>
          <p:sp>
            <p:nvSpPr>
              <p:cNvPr id="252" name="Rectangle 251"/>
              <p:cNvSpPr/>
              <p:nvPr/>
            </p:nvSpPr>
            <p:spPr>
              <a:xfrm>
                <a:off x="5401392" y="3409485"/>
                <a:ext cx="2017410" cy="74911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>
                <a:off x="5883871" y="3632062"/>
                <a:ext cx="14244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stealt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5883871" y="3966156"/>
                <a:ext cx="14244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stealt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5" name="Rectangle 254"/>
              <p:cNvSpPr/>
              <p:nvPr/>
            </p:nvSpPr>
            <p:spPr>
              <a:xfrm>
                <a:off x="5987008" y="3462100"/>
                <a:ext cx="314370" cy="3016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CPU00</a:t>
                </a: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6406922" y="3462100"/>
                <a:ext cx="314370" cy="3016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CPU01</a:t>
                </a:r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5987008" y="3808562"/>
                <a:ext cx="314370" cy="3016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CPU02</a:t>
                </a: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6406922" y="3808562"/>
                <a:ext cx="314370" cy="30161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CPU03</a:t>
                </a: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6812632" y="3460715"/>
                <a:ext cx="314370" cy="64945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800" dirty="0" smtClean="0">
                    <a:solidFill>
                      <a:srgbClr val="000000"/>
                    </a:solidFill>
                  </a:rPr>
                  <a:t>CPU04</a:t>
                </a:r>
              </a:p>
            </p:txBody>
          </p:sp>
          <p:grpSp>
            <p:nvGrpSpPr>
              <p:cNvPr id="260" name="Group 259"/>
              <p:cNvGrpSpPr/>
              <p:nvPr/>
            </p:nvGrpSpPr>
            <p:grpSpPr>
              <a:xfrm>
                <a:off x="5564815" y="3511682"/>
                <a:ext cx="159313" cy="252028"/>
                <a:chOff x="1475656" y="2348880"/>
                <a:chExt cx="216024" cy="360040"/>
              </a:xfrm>
            </p:grpSpPr>
            <p:cxnSp>
              <p:nvCxnSpPr>
                <p:cNvPr id="269" name="Straight Connector 268"/>
                <p:cNvCxnSpPr/>
                <p:nvPr/>
              </p:nvCxnSpPr>
              <p:spPr>
                <a:xfrm flipV="1">
                  <a:off x="1691680" y="2348880"/>
                  <a:ext cx="0" cy="36004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 flipV="1">
                  <a:off x="1475656" y="2348880"/>
                  <a:ext cx="0" cy="36004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>
                  <a:off x="1475656" y="2708920"/>
                  <a:ext cx="216024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>
                  <a:off x="1511994" y="2636912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/>
              </p:nvCxnSpPr>
              <p:spPr>
                <a:xfrm>
                  <a:off x="1511994" y="2564904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>
                  <a:off x="1511994" y="2492896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>
                  <a:off x="1511994" y="2420888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1" name="Group 260"/>
              <p:cNvGrpSpPr/>
              <p:nvPr/>
            </p:nvGrpSpPr>
            <p:grpSpPr>
              <a:xfrm>
                <a:off x="5564815" y="3839317"/>
                <a:ext cx="159313" cy="252028"/>
                <a:chOff x="1475656" y="2348880"/>
                <a:chExt cx="216024" cy="360040"/>
              </a:xfrm>
            </p:grpSpPr>
            <p:cxnSp>
              <p:nvCxnSpPr>
                <p:cNvPr id="262" name="Straight Connector 261"/>
                <p:cNvCxnSpPr/>
                <p:nvPr/>
              </p:nvCxnSpPr>
              <p:spPr>
                <a:xfrm flipV="1">
                  <a:off x="1691680" y="2348880"/>
                  <a:ext cx="0" cy="36004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V="1">
                  <a:off x="1475656" y="2348880"/>
                  <a:ext cx="0" cy="36004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1475656" y="2708920"/>
                  <a:ext cx="216024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1511994" y="2636912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1511994" y="2564904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1511994" y="2492896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1511994" y="2420888"/>
                  <a:ext cx="144016" cy="0"/>
                </a:xfrm>
                <a:prstGeom prst="line">
                  <a:avLst/>
                </a:prstGeom>
                <a:ln w="12700" cap="rnd">
                  <a:solidFill>
                    <a:schemeClr val="tx1"/>
                  </a:solidFill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70780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Detector Panel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grpSp>
        <p:nvGrpSpPr>
          <p:cNvPr id="11" name="Group 10"/>
          <p:cNvGrpSpPr/>
          <p:nvPr/>
        </p:nvGrpSpPr>
        <p:grpSpPr>
          <a:xfrm>
            <a:off x="530370" y="2679998"/>
            <a:ext cx="2814822" cy="2606453"/>
            <a:chOff x="2010576" y="2780928"/>
            <a:chExt cx="1222232" cy="1224136"/>
          </a:xfrm>
        </p:grpSpPr>
        <p:grpSp>
          <p:nvGrpSpPr>
            <p:cNvPr id="14" name="Group 13"/>
            <p:cNvGrpSpPr/>
            <p:nvPr/>
          </p:nvGrpSpPr>
          <p:grpSpPr>
            <a:xfrm>
              <a:off x="2010576" y="2780928"/>
              <a:ext cx="1222232" cy="1224136"/>
              <a:chOff x="2658648" y="2823977"/>
              <a:chExt cx="1222232" cy="1224136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771800" y="2924944"/>
                <a:ext cx="1008112" cy="100811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2843808" y="2823977"/>
                <a:ext cx="864096" cy="1224136"/>
                <a:chOff x="2843808" y="2823977"/>
                <a:chExt cx="864096" cy="1224136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8438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29962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31486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3331096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3483496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3635896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2843808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2996208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3148608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3331096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3483496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2" name="Rectangle 251"/>
                <p:cNvSpPr/>
                <p:nvPr/>
              </p:nvSpPr>
              <p:spPr>
                <a:xfrm>
                  <a:off x="3635896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 rot="5400000">
                <a:off x="2851112" y="2817191"/>
                <a:ext cx="837304" cy="1222232"/>
                <a:chOff x="2840512" y="2823977"/>
                <a:chExt cx="837304" cy="1222232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8438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9962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31486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3010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34534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36058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28405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29929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31453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32977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7" name="Rectangle 256"/>
                <p:cNvSpPr/>
                <p:nvPr/>
              </p:nvSpPr>
              <p:spPr>
                <a:xfrm>
                  <a:off x="34501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36025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cxnSp>
          <p:nvCxnSpPr>
            <p:cNvPr id="235" name="Straight Connector 234"/>
            <p:cNvCxnSpPr/>
            <p:nvPr/>
          </p:nvCxnSpPr>
          <p:spPr>
            <a:xfrm>
              <a:off x="2123728" y="3386688"/>
              <a:ext cx="1008112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V="1">
              <a:off x="2623926" y="2881895"/>
              <a:ext cx="0" cy="1008112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0" name="Rectangle 259"/>
          <p:cNvSpPr/>
          <p:nvPr/>
        </p:nvSpPr>
        <p:spPr>
          <a:xfrm>
            <a:off x="5508104" y="3191137"/>
            <a:ext cx="1584176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308" name="Straight Connector 307"/>
          <p:cNvCxnSpPr/>
          <p:nvPr/>
        </p:nvCxnSpPr>
        <p:spPr>
          <a:xfrm>
            <a:off x="5595839" y="3505115"/>
            <a:ext cx="1424433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5595839" y="3839209"/>
            <a:ext cx="1424433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5595839" y="4173303"/>
            <a:ext cx="1424433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5595839" y="4507397"/>
            <a:ext cx="1424433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3" name="Rectangle 282"/>
          <p:cNvSpPr/>
          <p:nvPr/>
        </p:nvSpPr>
        <p:spPr>
          <a:xfrm>
            <a:off x="5698976" y="3335153"/>
            <a:ext cx="314370" cy="30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CPU00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6118890" y="3335153"/>
            <a:ext cx="314370" cy="30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6524600" y="3335153"/>
            <a:ext cx="314370" cy="30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CPU02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5698976" y="3681615"/>
            <a:ext cx="314370" cy="30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CPU03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6118890" y="3681615"/>
            <a:ext cx="314370" cy="30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CPU04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524600" y="3681615"/>
            <a:ext cx="314370" cy="30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CPU05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5698976" y="4028077"/>
            <a:ext cx="314370" cy="30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CPU06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6118890" y="4028077"/>
            <a:ext cx="314370" cy="30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CPU07</a:t>
            </a:r>
          </a:p>
        </p:txBody>
      </p:sp>
      <p:sp>
        <p:nvSpPr>
          <p:cNvPr id="304" name="Rectangle 303"/>
          <p:cNvSpPr/>
          <p:nvPr/>
        </p:nvSpPr>
        <p:spPr>
          <a:xfrm>
            <a:off x="6524600" y="4028077"/>
            <a:ext cx="314370" cy="30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CPU08</a:t>
            </a:r>
          </a:p>
        </p:txBody>
      </p:sp>
      <p:sp>
        <p:nvSpPr>
          <p:cNvPr id="305" name="Rectangle 304"/>
          <p:cNvSpPr/>
          <p:nvPr/>
        </p:nvSpPr>
        <p:spPr>
          <a:xfrm>
            <a:off x="5698976" y="4374539"/>
            <a:ext cx="314370" cy="30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CPU09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6118890" y="4374539"/>
            <a:ext cx="314370" cy="30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CPU10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6524600" y="4374539"/>
            <a:ext cx="314370" cy="30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CPU11</a:t>
            </a:r>
          </a:p>
        </p:txBody>
      </p:sp>
      <p:cxnSp>
        <p:nvCxnSpPr>
          <p:cNvPr id="312" name="Straight Connector 311"/>
          <p:cNvCxnSpPr/>
          <p:nvPr/>
        </p:nvCxnSpPr>
        <p:spPr>
          <a:xfrm>
            <a:off x="2512928" y="3399551"/>
            <a:ext cx="2923168" cy="10556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2512928" y="4507397"/>
            <a:ext cx="2923168" cy="0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5436096" y="2944916"/>
            <a:ext cx="158545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Intel x86_64CPU </a:t>
            </a:r>
            <a:endParaRPr lang="en-US" sz="1000" dirty="0">
              <a:cs typeface="Consolas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693355" y="2210966"/>
            <a:ext cx="256891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cs typeface="Consolas"/>
              </a:rPr>
              <a:t>NMX panel, VMM3 readout</a:t>
            </a:r>
            <a:endParaRPr lang="en-US" sz="1400" dirty="0">
              <a:cs typeface="Consola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48268" y="2210965"/>
            <a:ext cx="256891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cs typeface="Consolas"/>
              </a:rPr>
              <a:t>NMX panel, VMM3 readout</a:t>
            </a:r>
            <a:endParaRPr lang="en-US" sz="1400" dirty="0">
              <a:cs typeface="Consolas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932797" y="2690974"/>
            <a:ext cx="865497" cy="2442156"/>
          </a:xfrm>
          <a:prstGeom prst="roundRect">
            <a:avLst>
              <a:gd name="adj" fmla="val 663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readout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Detector Panel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  <p:grpSp>
        <p:nvGrpSpPr>
          <p:cNvPr id="11" name="Group 10"/>
          <p:cNvGrpSpPr/>
          <p:nvPr/>
        </p:nvGrpSpPr>
        <p:grpSpPr>
          <a:xfrm>
            <a:off x="530370" y="2679998"/>
            <a:ext cx="2814822" cy="2606453"/>
            <a:chOff x="2010576" y="2780928"/>
            <a:chExt cx="1222232" cy="1224136"/>
          </a:xfrm>
        </p:grpSpPr>
        <p:grpSp>
          <p:nvGrpSpPr>
            <p:cNvPr id="14" name="Group 13"/>
            <p:cNvGrpSpPr/>
            <p:nvPr/>
          </p:nvGrpSpPr>
          <p:grpSpPr>
            <a:xfrm>
              <a:off x="2010576" y="2780928"/>
              <a:ext cx="1222232" cy="1224136"/>
              <a:chOff x="2658648" y="2823977"/>
              <a:chExt cx="1222232" cy="1224136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771800" y="2924944"/>
                <a:ext cx="1008112" cy="100811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2843808" y="2823977"/>
                <a:ext cx="864096" cy="1224136"/>
                <a:chOff x="2843808" y="2823977"/>
                <a:chExt cx="864096" cy="1224136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8438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29962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31486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3331096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3483496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3635896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2843808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2996208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3148608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3331096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3483496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2" name="Rectangle 251"/>
                <p:cNvSpPr/>
                <p:nvPr/>
              </p:nvSpPr>
              <p:spPr>
                <a:xfrm>
                  <a:off x="3635896" y="3976105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 rot="5400000">
                <a:off x="2851112" y="2817191"/>
                <a:ext cx="837304" cy="1222232"/>
                <a:chOff x="2840512" y="2823977"/>
                <a:chExt cx="837304" cy="1222232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8438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9962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31486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3010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34534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3605808" y="2823977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28405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29929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31453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32977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7" name="Rectangle 256"/>
                <p:cNvSpPr/>
                <p:nvPr/>
              </p:nvSpPr>
              <p:spPr>
                <a:xfrm>
                  <a:off x="34501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3602512" y="3974201"/>
                  <a:ext cx="72008" cy="72008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600" dirty="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cxnSp>
          <p:nvCxnSpPr>
            <p:cNvPr id="235" name="Straight Connector 234"/>
            <p:cNvCxnSpPr/>
            <p:nvPr/>
          </p:nvCxnSpPr>
          <p:spPr>
            <a:xfrm>
              <a:off x="2123728" y="3386688"/>
              <a:ext cx="1008112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V="1">
              <a:off x="2623926" y="2881895"/>
              <a:ext cx="0" cy="1008112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0" name="Rectangle 259"/>
          <p:cNvSpPr/>
          <p:nvPr/>
        </p:nvSpPr>
        <p:spPr>
          <a:xfrm>
            <a:off x="5508104" y="3191137"/>
            <a:ext cx="1584176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308" name="Straight Connector 307"/>
          <p:cNvCxnSpPr/>
          <p:nvPr/>
        </p:nvCxnSpPr>
        <p:spPr>
          <a:xfrm>
            <a:off x="5595839" y="3505115"/>
            <a:ext cx="1424433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5595839" y="3839209"/>
            <a:ext cx="1424433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5595839" y="4173303"/>
            <a:ext cx="1424433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5595839" y="4507397"/>
            <a:ext cx="1424433" cy="0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3" name="Rectangle 282"/>
          <p:cNvSpPr/>
          <p:nvPr/>
        </p:nvSpPr>
        <p:spPr>
          <a:xfrm>
            <a:off x="5698976" y="3335153"/>
            <a:ext cx="314370" cy="30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CPU00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6118890" y="3335153"/>
            <a:ext cx="314370" cy="30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6524600" y="3335153"/>
            <a:ext cx="314370" cy="30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CPU02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5698976" y="3681615"/>
            <a:ext cx="314370" cy="30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CPU03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6118890" y="3681615"/>
            <a:ext cx="314370" cy="30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CPU04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524600" y="3681615"/>
            <a:ext cx="314370" cy="30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CPU05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5698976" y="4028077"/>
            <a:ext cx="314370" cy="30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CPU06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6118890" y="4028077"/>
            <a:ext cx="314370" cy="30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CPU07</a:t>
            </a:r>
          </a:p>
        </p:txBody>
      </p:sp>
      <p:sp>
        <p:nvSpPr>
          <p:cNvPr id="304" name="Rectangle 303"/>
          <p:cNvSpPr/>
          <p:nvPr/>
        </p:nvSpPr>
        <p:spPr>
          <a:xfrm>
            <a:off x="6524600" y="4028077"/>
            <a:ext cx="314370" cy="30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CPU08</a:t>
            </a:r>
          </a:p>
        </p:txBody>
      </p:sp>
      <p:sp>
        <p:nvSpPr>
          <p:cNvPr id="305" name="Rectangle 304"/>
          <p:cNvSpPr/>
          <p:nvPr/>
        </p:nvSpPr>
        <p:spPr>
          <a:xfrm>
            <a:off x="5698976" y="4374539"/>
            <a:ext cx="314370" cy="30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CPU09</a:t>
            </a:r>
          </a:p>
        </p:txBody>
      </p:sp>
      <p:sp>
        <p:nvSpPr>
          <p:cNvPr id="306" name="Rectangle 305"/>
          <p:cNvSpPr/>
          <p:nvPr/>
        </p:nvSpPr>
        <p:spPr>
          <a:xfrm>
            <a:off x="6118890" y="4374539"/>
            <a:ext cx="314370" cy="30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CPU10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6524600" y="4374539"/>
            <a:ext cx="314370" cy="30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CPU11</a:t>
            </a:r>
          </a:p>
        </p:txBody>
      </p:sp>
      <p:cxnSp>
        <p:nvCxnSpPr>
          <p:cNvPr id="312" name="Straight Connector 311"/>
          <p:cNvCxnSpPr/>
          <p:nvPr/>
        </p:nvCxnSpPr>
        <p:spPr>
          <a:xfrm flipV="1">
            <a:off x="2512928" y="3505115"/>
            <a:ext cx="2923168" cy="452117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2512928" y="3957232"/>
            <a:ext cx="2923168" cy="550165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5436096" y="2944916"/>
            <a:ext cx="158545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Consolas"/>
              </a:rPr>
              <a:t>Intel x86_64CPU </a:t>
            </a:r>
            <a:endParaRPr lang="en-US" sz="1000" dirty="0">
              <a:cs typeface="Consolas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693355" y="2210966"/>
            <a:ext cx="256891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cs typeface="Consolas"/>
              </a:rPr>
              <a:t>NMX panel, VMM3 readout</a:t>
            </a:r>
            <a:endParaRPr lang="en-US" sz="1400" dirty="0">
              <a:cs typeface="Consola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48268" y="2210965"/>
            <a:ext cx="256891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cs typeface="Consolas"/>
              </a:rPr>
              <a:t>NMX panel, VMM3 readout</a:t>
            </a:r>
            <a:endParaRPr lang="en-US" sz="1400" dirty="0">
              <a:cs typeface="Consolas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932797" y="2690974"/>
            <a:ext cx="865497" cy="2442156"/>
          </a:xfrm>
          <a:prstGeom prst="roundRect">
            <a:avLst>
              <a:gd name="adj" fmla="val 663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readout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 list for the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Roadmap for the DG/DMSC interface</a:t>
            </a:r>
          </a:p>
          <a:p>
            <a:r>
              <a:rPr lang="en-US" dirty="0" smtClean="0"/>
              <a:t>Roles and responsibilities </a:t>
            </a:r>
          </a:p>
          <a:p>
            <a:r>
              <a:rPr lang="en-US" dirty="0" smtClean="0"/>
              <a:t>Early detector readout prototype</a:t>
            </a:r>
          </a:p>
          <a:p>
            <a:pPr lvl="1"/>
            <a:r>
              <a:rPr lang="en-US" dirty="0" smtClean="0"/>
              <a:t>first expected instrument, easiest implementation or most common readout technology (</a:t>
            </a:r>
            <a:r>
              <a:rPr lang="en-US" dirty="0" err="1" smtClean="0"/>
              <a:t>vmm</a:t>
            </a:r>
            <a:r>
              <a:rPr lang="en-US" dirty="0" smtClean="0"/>
              <a:t>?)</a:t>
            </a:r>
          </a:p>
          <a:p>
            <a:r>
              <a:rPr lang="en-US" dirty="0" smtClean="0"/>
              <a:t>Documentation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8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Documentation/Process</a:t>
            </a:r>
            <a:endParaRPr lang="en-US" dirty="0" smtClean="0"/>
          </a:p>
          <a:p>
            <a:r>
              <a:rPr lang="en-US" dirty="0" smtClean="0"/>
              <a:t>Design/Implementation</a:t>
            </a:r>
          </a:p>
          <a:p>
            <a:pPr lvl="1"/>
            <a:r>
              <a:rPr lang="en-US" dirty="0" smtClean="0"/>
              <a:t>Readout protocol</a:t>
            </a:r>
            <a:endParaRPr lang="en-US" dirty="0" smtClean="0"/>
          </a:p>
          <a:p>
            <a:r>
              <a:rPr lang="en-US" dirty="0" smtClean="0"/>
              <a:t>Considerations</a:t>
            </a:r>
          </a:p>
          <a:p>
            <a:pPr lvl="1"/>
            <a:r>
              <a:rPr lang="en-US" dirty="0" smtClean="0"/>
              <a:t>Readout ‘load balancing’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3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Documentation/Process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we put this stuff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Temporary(?) </a:t>
            </a:r>
            <a:r>
              <a:rPr lang="en-US" dirty="0" smtClean="0">
                <a:hlinkClick r:id="rId2"/>
              </a:rPr>
              <a:t>Wiki </a:t>
            </a:r>
            <a:r>
              <a:rPr lang="en-US" dirty="0">
                <a:hlinkClick r:id="rId2"/>
              </a:rPr>
              <a:t>page </a:t>
            </a:r>
            <a:r>
              <a:rPr lang="en-US" dirty="0"/>
              <a:t>created with initial encapsulation </a:t>
            </a:r>
            <a:r>
              <a:rPr lang="en-US" dirty="0" smtClean="0"/>
              <a:t>suggestion (may 2017)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comments and requests have been </a:t>
            </a:r>
            <a:r>
              <a:rPr lang="en-US" dirty="0" smtClean="0"/>
              <a:t>added</a:t>
            </a:r>
          </a:p>
          <a:p>
            <a:r>
              <a:rPr lang="en-US" dirty="0" smtClean="0"/>
              <a:t>Is this the right format?</a:t>
            </a:r>
            <a:endParaRPr lang="en-US" dirty="0" smtClean="0"/>
          </a:p>
          <a:p>
            <a:r>
              <a:rPr lang="en-US" dirty="0" smtClean="0"/>
              <a:t>Is it sufficiently detailed currently?</a:t>
            </a:r>
          </a:p>
          <a:p>
            <a:pPr lvl="1"/>
            <a:r>
              <a:rPr lang="en-US" dirty="0"/>
              <a:t>New data types needed (?) </a:t>
            </a:r>
            <a:r>
              <a:rPr lang="en-US" dirty="0" smtClean="0"/>
              <a:t>- pulse time, heartbeat</a:t>
            </a:r>
          </a:p>
          <a:p>
            <a:pPr lvl="1"/>
            <a:r>
              <a:rPr lang="en-US" dirty="0" smtClean="0"/>
              <a:t>(Addressing, packet sizes,...)</a:t>
            </a:r>
            <a:endParaRPr lang="en-US" dirty="0"/>
          </a:p>
          <a:p>
            <a:r>
              <a:rPr lang="en-US" dirty="0" smtClean="0"/>
              <a:t>How do we work on it?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729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Design/Implementation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</a:p>
          <a:p>
            <a:pPr lvl="1"/>
            <a:r>
              <a:rPr lang="en-US" dirty="0" smtClean="0"/>
              <a:t>Outline of packet encapsulation</a:t>
            </a:r>
          </a:p>
          <a:p>
            <a:pPr lvl="1"/>
            <a:r>
              <a:rPr lang="en-US" dirty="0" smtClean="0"/>
              <a:t>Promise of 100G data transmission</a:t>
            </a:r>
          </a:p>
          <a:p>
            <a:r>
              <a:rPr lang="en-US" dirty="0" smtClean="0"/>
              <a:t>Would like</a:t>
            </a:r>
          </a:p>
          <a:p>
            <a:pPr lvl="1"/>
            <a:r>
              <a:rPr lang="en-US" dirty="0" smtClean="0"/>
              <a:t>discussion of DG TX / DMSC RX interface</a:t>
            </a:r>
          </a:p>
          <a:p>
            <a:pPr lvl="1"/>
            <a:r>
              <a:rPr lang="en-US" dirty="0" smtClean="0"/>
              <a:t>detailed network topology and addressing discussions</a:t>
            </a:r>
          </a:p>
          <a:p>
            <a:pPr lvl="1"/>
            <a:r>
              <a:rPr lang="en-US" dirty="0" smtClean="0"/>
              <a:t>new data types (?)</a:t>
            </a:r>
          </a:p>
          <a:p>
            <a:pPr lvl="1"/>
            <a:r>
              <a:rPr lang="en-US" dirty="0" smtClean="0"/>
              <a:t>ideas/specifics of the expected processing hardware for DMSC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95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Consideration: Speed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 by </a:t>
            </a:r>
            <a:r>
              <a:rPr lang="en-US" dirty="0" err="1" smtClean="0"/>
              <a:t>parallelisation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General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distribute </a:t>
            </a:r>
            <a:r>
              <a:rPr lang="en-US" dirty="0"/>
              <a:t>readouts across multiple EFU’s </a:t>
            </a:r>
          </a:p>
          <a:p>
            <a:pPr lvl="1"/>
            <a:r>
              <a:rPr lang="en-US" dirty="0"/>
              <a:t>distribute readouts to a EFU across multiple queues</a:t>
            </a:r>
          </a:p>
          <a:p>
            <a:pPr lvl="1"/>
            <a:r>
              <a:rPr lang="en-US" dirty="0" smtClean="0"/>
              <a:t>can have implications for design of readout backend</a:t>
            </a:r>
          </a:p>
        </p:txBody>
      </p:sp>
    </p:spTree>
    <p:extLst>
      <p:ext uri="{BB962C8B-B14F-4D97-AF65-F5344CB8AC3E}">
        <p14:creationId xmlns:p14="http://schemas.microsoft.com/office/powerpoint/2010/main" val="16376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Considerations: Data </a:t>
            </a:r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Topology</a:t>
            </a:r>
          </a:p>
          <a:p>
            <a:pPr lvl="1"/>
            <a:r>
              <a:rPr lang="en-US" dirty="0"/>
              <a:t>A readout master sends to one or more EFUs</a:t>
            </a:r>
          </a:p>
          <a:p>
            <a:pPr lvl="1"/>
            <a:r>
              <a:rPr lang="en-US" dirty="0"/>
              <a:t>EFUs receive from one or more RO </a:t>
            </a:r>
            <a:r>
              <a:rPr lang="en-US" dirty="0" smtClean="0"/>
              <a:t>Masters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to get the relevant readout data to the right destination?</a:t>
            </a:r>
          </a:p>
          <a:p>
            <a:pPr lvl="1"/>
            <a:r>
              <a:rPr lang="en-US" dirty="0" smtClean="0"/>
              <a:t>mapping ‘channels’ to IP/UDP destinations</a:t>
            </a:r>
          </a:p>
          <a:p>
            <a:pPr lvl="1"/>
            <a:r>
              <a:rPr lang="en-US" dirty="0" smtClean="0"/>
              <a:t>a single IP/UDP port may not be </a:t>
            </a:r>
            <a:r>
              <a:rPr lang="en-US" dirty="0" smtClean="0"/>
              <a:t>sufficient</a:t>
            </a:r>
          </a:p>
          <a:p>
            <a:r>
              <a:rPr lang="en-US" dirty="0" smtClean="0"/>
              <a:t>Duplication?</a:t>
            </a:r>
          </a:p>
          <a:p>
            <a:pPr lvl="1"/>
            <a:r>
              <a:rPr lang="en-US" dirty="0" smtClean="0"/>
              <a:t>‘overlapping’ regions, can they be transmitted to multiple receivers?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up by </a:t>
            </a:r>
            <a:r>
              <a:rPr lang="en-US" dirty="0" err="1" smtClean="0"/>
              <a:t>parallelisation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 smtClean="0"/>
              <a:t>detectors are easy</a:t>
            </a:r>
          </a:p>
          <a:p>
            <a:pPr lvl="1"/>
            <a:r>
              <a:rPr lang="en-US" dirty="0" err="1" smtClean="0"/>
              <a:t>Multiblade</a:t>
            </a:r>
            <a:r>
              <a:rPr lang="en-US" dirty="0"/>
              <a:t> </a:t>
            </a:r>
            <a:r>
              <a:rPr lang="en-US" dirty="0" smtClean="0"/>
              <a:t>- blades are independent</a:t>
            </a:r>
          </a:p>
          <a:p>
            <a:pPr lvl="1"/>
            <a:r>
              <a:rPr lang="en-US" dirty="0" smtClean="0"/>
              <a:t>Multigrid – </a:t>
            </a:r>
            <a:r>
              <a:rPr lang="en-US" dirty="0" smtClean="0"/>
              <a:t>grid stacks </a:t>
            </a:r>
            <a:r>
              <a:rPr lang="en-US" dirty="0" smtClean="0"/>
              <a:t>are independent</a:t>
            </a:r>
          </a:p>
          <a:p>
            <a:pPr lvl="1"/>
            <a:r>
              <a:rPr lang="en-US" dirty="0" err="1" smtClean="0"/>
              <a:t>SoNDe</a:t>
            </a:r>
            <a:r>
              <a:rPr lang="en-US" dirty="0"/>
              <a:t> </a:t>
            </a:r>
            <a:r>
              <a:rPr lang="en-US" dirty="0" smtClean="0"/>
              <a:t>– comes as detector pixels (more or less)</a:t>
            </a:r>
            <a:endParaRPr lang="en-US" dirty="0" smtClean="0"/>
          </a:p>
          <a:p>
            <a:pPr lvl="1"/>
            <a:r>
              <a:rPr lang="en-US" dirty="0" smtClean="0"/>
              <a:t>DREAM </a:t>
            </a:r>
            <a:r>
              <a:rPr lang="en-US" dirty="0" smtClean="0"/>
              <a:t>– comes as detector </a:t>
            </a:r>
            <a:r>
              <a:rPr lang="en-US" dirty="0" smtClean="0"/>
              <a:t>pixels (more or less)</a:t>
            </a:r>
            <a:endParaRPr lang="en-US" dirty="0" smtClean="0"/>
          </a:p>
          <a:p>
            <a:r>
              <a:rPr lang="en-US" dirty="0" smtClean="0"/>
              <a:t>At least one is complicated</a:t>
            </a:r>
          </a:p>
          <a:p>
            <a:pPr lvl="1"/>
            <a:r>
              <a:rPr lang="en-US" dirty="0" err="1" smtClean="0"/>
              <a:t>Gd</a:t>
            </a:r>
            <a:r>
              <a:rPr lang="en-US" dirty="0" smtClean="0"/>
              <a:t>-GEM – panels are independent, but cannot easily be segmented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NMX Speedup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60848"/>
            <a:ext cx="4504864" cy="37850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3902040" cy="396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 Data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sp>
        <p:nvSpPr>
          <p:cNvPr id="6" name="Rounded Rectangle 5"/>
          <p:cNvSpPr/>
          <p:nvPr/>
        </p:nvSpPr>
        <p:spPr>
          <a:xfrm>
            <a:off x="2267744" y="2392975"/>
            <a:ext cx="865497" cy="936104"/>
          </a:xfrm>
          <a:prstGeom prst="roundRect">
            <a:avLst>
              <a:gd name="adj" fmla="val 663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readout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15062" y="2572696"/>
            <a:ext cx="2017410" cy="576662"/>
            <a:chOff x="4324226" y="2276872"/>
            <a:chExt cx="2017410" cy="576662"/>
          </a:xfrm>
        </p:grpSpPr>
        <p:sp>
          <p:nvSpPr>
            <p:cNvPr id="11" name="Rectangle 10"/>
            <p:cNvSpPr/>
            <p:nvPr/>
          </p:nvSpPr>
          <p:spPr>
            <a:xfrm>
              <a:off x="4324226" y="2276872"/>
              <a:ext cx="2017410" cy="57666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4797925" y="2572995"/>
              <a:ext cx="1424433" cy="0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4901062" y="2403033"/>
              <a:ext cx="314370" cy="30161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CPU00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20976" y="2403033"/>
              <a:ext cx="314370" cy="3016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CPU01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26686" y="2403033"/>
              <a:ext cx="314370" cy="30161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CPU02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4478869" y="2452615"/>
              <a:ext cx="159313" cy="252028"/>
              <a:chOff x="1475656" y="2348880"/>
              <a:chExt cx="216024" cy="36004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V="1">
                <a:off x="1691680" y="2348880"/>
                <a:ext cx="0" cy="36004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1475656" y="2348880"/>
                <a:ext cx="0" cy="36004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1475656" y="2708920"/>
                <a:ext cx="216024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1511994" y="2636912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511994" y="2564904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1511994" y="2492896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511994" y="2420888"/>
                <a:ext cx="144016" cy="0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oup 122"/>
          <p:cNvGrpSpPr/>
          <p:nvPr/>
        </p:nvGrpSpPr>
        <p:grpSpPr>
          <a:xfrm>
            <a:off x="1640830" y="2456759"/>
            <a:ext cx="72008" cy="834008"/>
            <a:chOff x="1640830" y="2168727"/>
            <a:chExt cx="72008" cy="834008"/>
          </a:xfrm>
        </p:grpSpPr>
        <p:sp>
          <p:nvSpPr>
            <p:cNvPr id="110" name="Rectangle 109"/>
            <p:cNvSpPr/>
            <p:nvPr/>
          </p:nvSpPr>
          <p:spPr>
            <a:xfrm rot="5400000">
              <a:off x="1640830" y="21687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 rot="5400000">
              <a:off x="1640830" y="23211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 rot="5400000">
              <a:off x="1640830" y="24735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 rot="5400000">
              <a:off x="1640830" y="26259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 rot="5400000">
              <a:off x="1640830" y="27783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 rot="5400000">
              <a:off x="1640830" y="2930727"/>
              <a:ext cx="72008" cy="7200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6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249788" y="2364197"/>
            <a:ext cx="391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ch1</a:t>
            </a:r>
          </a:p>
          <a:p>
            <a:r>
              <a:rPr lang="en-US" sz="1000" dirty="0" smtClean="0"/>
              <a:t>ch2</a:t>
            </a:r>
          </a:p>
          <a:p>
            <a:r>
              <a:rPr lang="en-US" sz="1000" dirty="0" smtClean="0"/>
              <a:t>ch3</a:t>
            </a:r>
          </a:p>
          <a:p>
            <a:r>
              <a:rPr lang="en-US" sz="1000" dirty="0" smtClean="0"/>
              <a:t>ch4</a:t>
            </a:r>
          </a:p>
          <a:p>
            <a:r>
              <a:rPr lang="en-US" sz="1000" dirty="0" smtClean="0"/>
              <a:t>ch5</a:t>
            </a:r>
          </a:p>
          <a:p>
            <a:r>
              <a:rPr lang="en-US" sz="1000" dirty="0" smtClean="0"/>
              <a:t>ch6</a:t>
            </a:r>
            <a:endParaRPr lang="en-US" sz="1000" dirty="0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3287884" y="2856466"/>
            <a:ext cx="792825" cy="4561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4283969" y="19888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static </a:t>
            </a:r>
            <a:r>
              <a:rPr lang="en-US" dirty="0" err="1" smtClean="0"/>
              <a:t>ip</a:t>
            </a:r>
            <a:endParaRPr lang="en-US" dirty="0"/>
          </a:p>
        </p:txBody>
      </p:sp>
      <p:grpSp>
        <p:nvGrpSpPr>
          <p:cNvPr id="144" name="Group 143"/>
          <p:cNvGrpSpPr/>
          <p:nvPr/>
        </p:nvGrpSpPr>
        <p:grpSpPr>
          <a:xfrm>
            <a:off x="1807640" y="2498122"/>
            <a:ext cx="360040" cy="741827"/>
            <a:chOff x="1807640" y="2210090"/>
            <a:chExt cx="360040" cy="741827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1807640" y="2210090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1807640" y="2369213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807640" y="2514889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1807640" y="2660565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807640" y="2806241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807640" y="2951917"/>
              <a:ext cx="36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1187624" y="3828419"/>
            <a:ext cx="6336704" cy="1760821"/>
            <a:chOff x="1187624" y="3828419"/>
            <a:chExt cx="6336704" cy="1760821"/>
          </a:xfrm>
        </p:grpSpPr>
        <p:sp>
          <p:nvSpPr>
            <p:cNvPr id="80" name="Rounded Rectangle 79"/>
            <p:cNvSpPr/>
            <p:nvPr/>
          </p:nvSpPr>
          <p:spPr>
            <a:xfrm>
              <a:off x="2267744" y="4490672"/>
              <a:ext cx="865497" cy="936104"/>
            </a:xfrm>
            <a:prstGeom prst="roundRect">
              <a:avLst>
                <a:gd name="adj" fmla="val 663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readout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4315062" y="4328209"/>
              <a:ext cx="2017410" cy="1261031"/>
              <a:chOff x="4315062" y="3248089"/>
              <a:chExt cx="2017410" cy="1261031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4315062" y="3248089"/>
                <a:ext cx="2017410" cy="576662"/>
                <a:chOff x="4324226" y="2276872"/>
                <a:chExt cx="2017410" cy="576662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4324226" y="2276872"/>
                  <a:ext cx="2017410" cy="576662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1200" dirty="0" smtClean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4797925" y="2572995"/>
                  <a:ext cx="142443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stealt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Rectangle 83"/>
                <p:cNvSpPr/>
                <p:nvPr/>
              </p:nvSpPr>
              <p:spPr>
                <a:xfrm>
                  <a:off x="4901062" y="2403033"/>
                  <a:ext cx="314370" cy="3016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>
                      <a:solidFill>
                        <a:srgbClr val="000000"/>
                      </a:solidFill>
                    </a:rPr>
                    <a:t>CPU00</a:t>
                  </a: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5320976" y="2403033"/>
                  <a:ext cx="314370" cy="30161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>
                      <a:solidFill>
                        <a:srgbClr val="000000"/>
                      </a:solidFill>
                    </a:rPr>
                    <a:t>CPU01</a:t>
                  </a: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5726686" y="2403033"/>
                  <a:ext cx="314370" cy="30161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>
                      <a:solidFill>
                        <a:srgbClr val="000000"/>
                      </a:solidFill>
                    </a:rPr>
                    <a:t>CPU02</a:t>
                  </a:r>
                </a:p>
              </p:txBody>
            </p:sp>
            <p:grpSp>
              <p:nvGrpSpPr>
                <p:cNvPr id="87" name="Group 86"/>
                <p:cNvGrpSpPr/>
                <p:nvPr/>
              </p:nvGrpSpPr>
              <p:grpSpPr>
                <a:xfrm>
                  <a:off x="4478869" y="2452615"/>
                  <a:ext cx="159313" cy="252028"/>
                  <a:chOff x="1475656" y="2348880"/>
                  <a:chExt cx="216024" cy="360040"/>
                </a:xfrm>
              </p:grpSpPr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1691680" y="2348880"/>
                    <a:ext cx="0" cy="36004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V="1">
                    <a:off x="1475656" y="2348880"/>
                    <a:ext cx="0" cy="36004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>
                    <a:off x="1475656" y="2708920"/>
                    <a:ext cx="216024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1511994" y="2636912"/>
                    <a:ext cx="144016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1511994" y="2564904"/>
                    <a:ext cx="144016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1511994" y="2492896"/>
                    <a:ext cx="144016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1511994" y="2420888"/>
                    <a:ext cx="144016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5" name="Group 94"/>
              <p:cNvGrpSpPr/>
              <p:nvPr/>
            </p:nvGrpSpPr>
            <p:grpSpPr>
              <a:xfrm>
                <a:off x="4315062" y="3932458"/>
                <a:ext cx="2017410" cy="576662"/>
                <a:chOff x="4324226" y="2276872"/>
                <a:chExt cx="2017410" cy="576662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4324226" y="2276872"/>
                  <a:ext cx="2017410" cy="576662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US" sz="1200" dirty="0" smtClean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4797925" y="2572995"/>
                  <a:ext cx="142443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stealt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Rectangle 97"/>
                <p:cNvSpPr/>
                <p:nvPr/>
              </p:nvSpPr>
              <p:spPr>
                <a:xfrm>
                  <a:off x="4901062" y="2403033"/>
                  <a:ext cx="314370" cy="3016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>
                      <a:solidFill>
                        <a:srgbClr val="000000"/>
                      </a:solidFill>
                    </a:rPr>
                    <a:t>CPU00</a:t>
                  </a: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5320976" y="2403033"/>
                  <a:ext cx="314370" cy="30161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>
                      <a:solidFill>
                        <a:srgbClr val="000000"/>
                      </a:solidFill>
                    </a:rPr>
                    <a:t>CPU01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5726686" y="2403033"/>
                  <a:ext cx="314370" cy="30161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800" dirty="0" smtClean="0">
                      <a:solidFill>
                        <a:srgbClr val="000000"/>
                      </a:solidFill>
                    </a:rPr>
                    <a:t>CPU02</a:t>
                  </a:r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4478869" y="2452615"/>
                  <a:ext cx="159313" cy="252028"/>
                  <a:chOff x="1475656" y="2348880"/>
                  <a:chExt cx="216024" cy="360040"/>
                </a:xfrm>
              </p:grpSpPr>
              <p:cxnSp>
                <p:nvCxnSpPr>
                  <p:cNvPr id="102" name="Straight Connector 101"/>
                  <p:cNvCxnSpPr/>
                  <p:nvPr/>
                </p:nvCxnSpPr>
                <p:spPr>
                  <a:xfrm flipV="1">
                    <a:off x="1691680" y="2348880"/>
                    <a:ext cx="0" cy="36004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flipV="1">
                    <a:off x="1475656" y="2348880"/>
                    <a:ext cx="0" cy="36004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1475656" y="2708920"/>
                    <a:ext cx="216024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1511994" y="2636912"/>
                    <a:ext cx="144016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1511994" y="2564904"/>
                    <a:ext cx="144016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1511994" y="2492896"/>
                    <a:ext cx="144016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1511994" y="2420888"/>
                    <a:ext cx="144016" cy="0"/>
                  </a:xfrm>
                  <a:prstGeom prst="line">
                    <a:avLst/>
                  </a:prstGeom>
                  <a:ln w="12700" cap="rnd">
                    <a:solidFill>
                      <a:schemeClr val="tx1"/>
                    </a:solidFill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2" name="Group 121"/>
            <p:cNvGrpSpPr/>
            <p:nvPr/>
          </p:nvGrpSpPr>
          <p:grpSpPr>
            <a:xfrm>
              <a:off x="1640830" y="4553174"/>
              <a:ext cx="72008" cy="834008"/>
              <a:chOff x="1676834" y="4265142"/>
              <a:chExt cx="72008" cy="834008"/>
            </a:xfrm>
          </p:grpSpPr>
          <p:sp>
            <p:nvSpPr>
              <p:cNvPr id="116" name="Rectangle 115"/>
              <p:cNvSpPr/>
              <p:nvPr/>
            </p:nvSpPr>
            <p:spPr>
              <a:xfrm rot="5400000">
                <a:off x="1676834" y="42651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 rot="5400000">
                <a:off x="1676834" y="44175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5400000">
                <a:off x="1676834" y="45699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 rot="5400000">
                <a:off x="1676834" y="47223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 rot="5400000">
                <a:off x="1676834" y="48747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 rot="5400000">
                <a:off x="1676834" y="5027142"/>
                <a:ext cx="72008" cy="720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600" dirty="0" smtClean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24" name="Straight Connector 123"/>
            <p:cNvCxnSpPr/>
            <p:nvPr/>
          </p:nvCxnSpPr>
          <p:spPr>
            <a:xfrm>
              <a:off x="1187624" y="4974159"/>
              <a:ext cx="980056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1249788" y="4461614"/>
              <a:ext cx="3910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ch1</a:t>
              </a:r>
            </a:p>
            <a:p>
              <a:r>
                <a:rPr lang="en-US" sz="1000" dirty="0" smtClean="0"/>
                <a:t>ch2</a:t>
              </a:r>
            </a:p>
            <a:p>
              <a:r>
                <a:rPr lang="en-US" sz="1000" dirty="0" smtClean="0"/>
                <a:t>ch3</a:t>
              </a:r>
            </a:p>
            <a:p>
              <a:r>
                <a:rPr lang="en-US" sz="1000" dirty="0" smtClean="0"/>
                <a:t>ch4</a:t>
              </a:r>
            </a:p>
            <a:p>
              <a:r>
                <a:rPr lang="en-US" sz="1000" dirty="0" smtClean="0"/>
                <a:t>ch5</a:t>
              </a:r>
            </a:p>
            <a:p>
              <a:r>
                <a:rPr lang="en-US" sz="1000" dirty="0" smtClean="0"/>
                <a:t>ch6</a:t>
              </a:r>
              <a:endParaRPr lang="en-US" sz="1000" dirty="0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3287884" y="4655169"/>
              <a:ext cx="792825" cy="4561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287884" y="5194775"/>
              <a:ext cx="792825" cy="4561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4279651" y="3828419"/>
              <a:ext cx="3244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dynamic </a:t>
              </a:r>
              <a:r>
                <a:rPr lang="en-US" dirty="0" err="1" smtClean="0"/>
                <a:t>ip</a:t>
              </a:r>
              <a:r>
                <a:rPr lang="en-US" dirty="0" smtClean="0"/>
                <a:t> mapping</a:t>
              </a:r>
              <a:endParaRPr lang="en-US" dirty="0"/>
            </a:p>
          </p:txBody>
        </p:sp>
        <p:grpSp>
          <p:nvGrpSpPr>
            <p:cNvPr id="145" name="Group 144"/>
            <p:cNvGrpSpPr/>
            <p:nvPr/>
          </p:nvGrpSpPr>
          <p:grpSpPr>
            <a:xfrm>
              <a:off x="1810844" y="4598531"/>
              <a:ext cx="360040" cy="741827"/>
              <a:chOff x="1807640" y="2210090"/>
              <a:chExt cx="360040" cy="741827"/>
            </a:xfrm>
          </p:grpSpPr>
          <p:cxnSp>
            <p:nvCxnSpPr>
              <p:cNvPr id="146" name="Straight Connector 145"/>
              <p:cNvCxnSpPr/>
              <p:nvPr/>
            </p:nvCxnSpPr>
            <p:spPr>
              <a:xfrm>
                <a:off x="1807640" y="2210090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1807640" y="2369213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1807640" y="2514889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1807640" y="2660565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807640" y="2806241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807640" y="2951917"/>
                <a:ext cx="3600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2543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8067</TotalTime>
  <Words>460</Words>
  <Application>Microsoft Macintosh PowerPoint</Application>
  <PresentationFormat>On-screen Show (4:3)</PresentationFormat>
  <Paragraphs>166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Consolas</vt:lpstr>
      <vt:lpstr>Arial</vt:lpstr>
      <vt:lpstr>ESS Core Powerpoint</vt:lpstr>
      <vt:lpstr>2nd DMSC - Detector Group  Readout Meeting</vt:lpstr>
      <vt:lpstr>Topics</vt:lpstr>
      <vt:lpstr>Documentation/Process</vt:lpstr>
      <vt:lpstr>Design/Implementation</vt:lpstr>
      <vt:lpstr>Consideration: Speed up</vt:lpstr>
      <vt:lpstr>Considerations: Data path</vt:lpstr>
      <vt:lpstr>Speed up by parallelisation</vt:lpstr>
      <vt:lpstr>NMX Speedup</vt:lpstr>
      <vt:lpstr>Readout Data Paths</vt:lpstr>
      <vt:lpstr>Readout Data Paths</vt:lpstr>
      <vt:lpstr>Single Detector Panel</vt:lpstr>
      <vt:lpstr>Single Detector Panel</vt:lpstr>
      <vt:lpstr>Wish list for the collaboration</vt:lpstr>
    </vt:vector>
  </TitlesOfParts>
  <Company>ESS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Microsoft Office User</cp:lastModifiedBy>
  <cp:revision>270</cp:revision>
  <cp:lastPrinted>2017-12-14T08:59:07Z</cp:lastPrinted>
  <dcterms:created xsi:type="dcterms:W3CDTF">2013-10-29T16:05:10Z</dcterms:created>
  <dcterms:modified xsi:type="dcterms:W3CDTF">2018-02-20T16:04:33Z</dcterms:modified>
</cp:coreProperties>
</file>