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73"/>
    <a:srgbClr val="0EB6F2"/>
    <a:srgbClr val="09AAE5"/>
    <a:srgbClr val="049FD7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2" autoAdjust="0"/>
    <p:restoredTop sz="94526" autoAdjust="0"/>
  </p:normalViewPr>
  <p:slideViewPr>
    <p:cSldViewPr>
      <p:cViewPr>
        <p:scale>
          <a:sx n="144" d="100"/>
          <a:sy n="144" d="100"/>
        </p:scale>
        <p:origin x="-152" y="-112"/>
      </p:cViewPr>
      <p:guideLst>
        <p:guide orient="horz" pos="411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504E8-176B-0140-9B1A-05F28266D0EE}" type="doc">
      <dgm:prSet loTypeId="urn:microsoft.com/office/officeart/2005/8/layout/vList6" loCatId="" qsTypeId="urn:microsoft.com/office/officeart/2005/8/quickstyle/simple1" qsCatId="simple" csTypeId="urn:microsoft.com/office/officeart/2005/8/colors/accent5_3" csCatId="accent5" phldr="1"/>
      <dgm:spPr/>
    </dgm:pt>
    <dgm:pt modelId="{A0EB3A57-F369-044E-B02A-0F315EE3977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/>
            <a:t>Mechanical Engineer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rgbClr val="7030A0"/>
              </a:solidFill>
            </a:rPr>
            <a:t>CERN – ATLAS Detector</a:t>
          </a:r>
        </a:p>
      </dgm:t>
    </dgm:pt>
    <dgm:pt modelId="{FB064346-8D02-6245-8AD0-FF79964E6FD7}" type="parTrans" cxnId="{508409E6-EB87-A246-B43F-BA172876C1CF}">
      <dgm:prSet/>
      <dgm:spPr/>
      <dgm:t>
        <a:bodyPr/>
        <a:lstStyle/>
        <a:p>
          <a:endParaRPr lang="en-US"/>
        </a:p>
      </dgm:t>
    </dgm:pt>
    <dgm:pt modelId="{DE37B82E-2128-4942-B11C-B624889014F6}" type="sibTrans" cxnId="{508409E6-EB87-A246-B43F-BA172876C1CF}">
      <dgm:prSet/>
      <dgm:spPr/>
      <dgm:t>
        <a:bodyPr/>
        <a:lstStyle/>
        <a:p>
          <a:endParaRPr lang="en-US"/>
        </a:p>
      </dgm:t>
    </dgm:pt>
    <dgm:pt modelId="{4AA652FB-38F0-DA46-87D6-B48E88DACB0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/>
            <a:t>Project Engineer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rgbClr val="7030A0"/>
              </a:solidFill>
            </a:rPr>
            <a:t>EACE S.A.</a:t>
          </a:r>
          <a:endParaRPr lang="en-US" sz="1200" dirty="0">
            <a:solidFill>
              <a:srgbClr val="7030A0"/>
            </a:solidFill>
          </a:endParaRPr>
        </a:p>
      </dgm:t>
    </dgm:pt>
    <dgm:pt modelId="{F96FA98F-8ED7-A343-B04F-775AA1403504}" type="parTrans" cxnId="{A46F5528-FA5D-6B45-8C27-29158B2C71C1}">
      <dgm:prSet/>
      <dgm:spPr/>
      <dgm:t>
        <a:bodyPr/>
        <a:lstStyle/>
        <a:p>
          <a:endParaRPr lang="en-US"/>
        </a:p>
      </dgm:t>
    </dgm:pt>
    <dgm:pt modelId="{023CCCA4-93E6-2E4D-BC32-0D98640F09D2}" type="sibTrans" cxnId="{A46F5528-FA5D-6B45-8C27-29158B2C71C1}">
      <dgm:prSet/>
      <dgm:spPr/>
      <dgm:t>
        <a:bodyPr/>
        <a:lstStyle/>
        <a:p>
          <a:endParaRPr lang="en-US"/>
        </a:p>
      </dgm:t>
    </dgm:pt>
    <dgm:pt modelId="{A75F46E4-AF94-994E-BB06-FD348040726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/>
            <a:t>Project Engineer </a:t>
          </a:r>
        </a:p>
        <a:p>
          <a:pPr>
            <a:spcAft>
              <a:spcPts val="0"/>
            </a:spcAft>
          </a:pPr>
          <a:r>
            <a:rPr lang="en-US" sz="1200" dirty="0" err="1" smtClean="0">
              <a:solidFill>
                <a:srgbClr val="7030A0"/>
              </a:solidFill>
            </a:rPr>
            <a:t>Powertechnics</a:t>
          </a:r>
          <a:r>
            <a:rPr lang="en-US" sz="1200" dirty="0" smtClean="0">
              <a:solidFill>
                <a:srgbClr val="7030A0"/>
              </a:solidFill>
            </a:rPr>
            <a:t> Portugal S.A.</a:t>
          </a:r>
          <a:endParaRPr lang="en-US" sz="1200" dirty="0">
            <a:solidFill>
              <a:srgbClr val="7030A0"/>
            </a:solidFill>
          </a:endParaRPr>
        </a:p>
      </dgm:t>
    </dgm:pt>
    <dgm:pt modelId="{859AED44-3F5B-1C45-BD11-CAE88C8325A1}" type="parTrans" cxnId="{4397F33C-D1B9-8E40-A3B8-A5D6503CA345}">
      <dgm:prSet/>
      <dgm:spPr/>
      <dgm:t>
        <a:bodyPr/>
        <a:lstStyle/>
        <a:p>
          <a:endParaRPr lang="en-US"/>
        </a:p>
      </dgm:t>
    </dgm:pt>
    <dgm:pt modelId="{CAF65079-7483-194A-9606-78336CC87419}" type="sibTrans" cxnId="{4397F33C-D1B9-8E40-A3B8-A5D6503CA345}">
      <dgm:prSet/>
      <dgm:spPr/>
      <dgm:t>
        <a:bodyPr/>
        <a:lstStyle/>
        <a:p>
          <a:endParaRPr lang="en-US"/>
        </a:p>
      </dgm:t>
    </dgm:pt>
    <dgm:pt modelId="{26BE8000-0420-9047-BB65-708051435C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Design Engineer Cryogenics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rgbClr val="7030A0"/>
              </a:solidFill>
            </a:rPr>
            <a:t>ESS - EIS</a:t>
          </a:r>
          <a:endParaRPr lang="en-US" sz="1200" dirty="0">
            <a:solidFill>
              <a:srgbClr val="7030A0"/>
            </a:solidFill>
          </a:endParaRPr>
        </a:p>
      </dgm:t>
    </dgm:pt>
    <dgm:pt modelId="{5E20F3C1-F7F2-464D-A382-5ECFD297B960}" type="parTrans" cxnId="{4610B0D7-B97B-7F4F-93F7-1EADE4FA5032}">
      <dgm:prSet/>
      <dgm:spPr/>
      <dgm:t>
        <a:bodyPr/>
        <a:lstStyle/>
        <a:p>
          <a:endParaRPr lang="en-US"/>
        </a:p>
      </dgm:t>
    </dgm:pt>
    <dgm:pt modelId="{D65B248E-2560-ED41-984A-38F4932694C6}" type="sibTrans" cxnId="{4610B0D7-B97B-7F4F-93F7-1EADE4FA5032}">
      <dgm:prSet/>
      <dgm:spPr/>
      <dgm:t>
        <a:bodyPr/>
        <a:lstStyle/>
        <a:p>
          <a:endParaRPr lang="en-US"/>
        </a:p>
      </dgm:t>
    </dgm:pt>
    <dgm:pt modelId="{AF310F66-2121-D14F-9CCA-A542423AB24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/>
            <a:t>Mechanical Engineer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rgbClr val="7030A0"/>
              </a:solidFill>
            </a:rPr>
            <a:t>CERN - CAST Experiment </a:t>
          </a:r>
          <a:endParaRPr lang="en-US" sz="1200" dirty="0">
            <a:solidFill>
              <a:srgbClr val="7030A0"/>
            </a:solidFill>
          </a:endParaRPr>
        </a:p>
      </dgm:t>
    </dgm:pt>
    <dgm:pt modelId="{54D9D4E3-219C-6B4E-819F-28B776F089A3}" type="parTrans" cxnId="{4446DF15-E740-0048-98B8-B422C6DE9F42}">
      <dgm:prSet/>
      <dgm:spPr/>
      <dgm:t>
        <a:bodyPr/>
        <a:lstStyle/>
        <a:p>
          <a:endParaRPr lang="en-US"/>
        </a:p>
      </dgm:t>
    </dgm:pt>
    <dgm:pt modelId="{A007A31A-EB93-9245-BACA-8A69431C05DD}" type="sibTrans" cxnId="{4446DF15-E740-0048-98B8-B422C6DE9F42}">
      <dgm:prSet/>
      <dgm:spPr/>
      <dgm:t>
        <a:bodyPr/>
        <a:lstStyle/>
        <a:p>
          <a:endParaRPr lang="en-US"/>
        </a:p>
      </dgm:t>
    </dgm:pt>
    <dgm:pt modelId="{1C980EC4-9C1A-5746-ACC7-6642F307FF7A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600" dirty="0" smtClean="0"/>
            <a:t>Applied Fellow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200" dirty="0" smtClean="0">
              <a:solidFill>
                <a:srgbClr val="7030A0"/>
              </a:solidFill>
            </a:rPr>
            <a:t>CERN - Technology Department</a:t>
          </a:r>
          <a:endParaRPr lang="en-US" sz="1200" dirty="0">
            <a:solidFill>
              <a:srgbClr val="7030A0"/>
            </a:solidFill>
          </a:endParaRPr>
        </a:p>
      </dgm:t>
    </dgm:pt>
    <dgm:pt modelId="{B45218AB-139E-9F4F-8B12-126DB86DE002}" type="parTrans" cxnId="{1E6C14FE-292C-4E4E-9991-58327A295A9A}">
      <dgm:prSet/>
      <dgm:spPr/>
      <dgm:t>
        <a:bodyPr/>
        <a:lstStyle/>
        <a:p>
          <a:endParaRPr lang="en-US"/>
        </a:p>
      </dgm:t>
    </dgm:pt>
    <dgm:pt modelId="{99C65295-E620-B14B-A05C-11D2365B9B31}" type="sibTrans" cxnId="{1E6C14FE-292C-4E4E-9991-58327A295A9A}">
      <dgm:prSet/>
      <dgm:spPr/>
      <dgm:t>
        <a:bodyPr/>
        <a:lstStyle/>
        <a:p>
          <a:endParaRPr lang="en-US"/>
        </a:p>
      </dgm:t>
    </dgm:pt>
    <dgm:pt modelId="{0C72D538-FCB6-BA4B-9BD3-0F1BD6C1B5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 smtClean="0"/>
            <a:t>Doctoral Student</a:t>
          </a:r>
        </a:p>
        <a:p>
          <a:pPr>
            <a:spcAft>
              <a:spcPts val="0"/>
            </a:spcAft>
          </a:pPr>
          <a:r>
            <a:rPr lang="en-US" sz="1000" dirty="0" smtClean="0">
              <a:solidFill>
                <a:srgbClr val="7030A0"/>
              </a:solidFill>
            </a:rPr>
            <a:t>CERN -  </a:t>
          </a:r>
          <a:r>
            <a:rPr lang="en-US" sz="1000" dirty="0" err="1" smtClean="0">
              <a:solidFill>
                <a:srgbClr val="7030A0"/>
              </a:solidFill>
            </a:rPr>
            <a:t>Cryolab</a:t>
          </a:r>
          <a:endParaRPr lang="en-US" sz="1000" dirty="0" smtClean="0">
            <a:solidFill>
              <a:srgbClr val="7030A0"/>
            </a:solidFill>
          </a:endParaRPr>
        </a:p>
        <a:p>
          <a:pPr>
            <a:spcAft>
              <a:spcPts val="0"/>
            </a:spcAft>
          </a:pPr>
          <a:r>
            <a:rPr lang="en-US" sz="900" dirty="0" smtClean="0"/>
            <a:t>PhD in Technological Physics  Engineering</a:t>
          </a:r>
        </a:p>
        <a:p>
          <a:pPr>
            <a:spcAft>
              <a:spcPts val="0"/>
            </a:spcAft>
          </a:pPr>
          <a:r>
            <a:rPr lang="en-US" sz="700" dirty="0" smtClean="0">
              <a:solidFill>
                <a:srgbClr val="7030A0"/>
              </a:solidFill>
            </a:rPr>
            <a:t>Technical University of Lisbon</a:t>
          </a:r>
          <a:endParaRPr lang="en-US" sz="700" dirty="0">
            <a:solidFill>
              <a:srgbClr val="7030A0"/>
            </a:solidFill>
          </a:endParaRPr>
        </a:p>
      </dgm:t>
    </dgm:pt>
    <dgm:pt modelId="{FDE35688-37E4-9F48-9CEF-997EB1866A8A}" type="parTrans" cxnId="{0D0E5BE6-B5B5-7144-9C42-85EFC89F5882}">
      <dgm:prSet/>
      <dgm:spPr/>
      <dgm:t>
        <a:bodyPr/>
        <a:lstStyle/>
        <a:p>
          <a:endParaRPr lang="en-US"/>
        </a:p>
      </dgm:t>
    </dgm:pt>
    <dgm:pt modelId="{70053530-58E3-FE40-A174-B403D237C9CC}" type="sibTrans" cxnId="{0D0E5BE6-B5B5-7144-9C42-85EFC89F5882}">
      <dgm:prSet/>
      <dgm:spPr/>
      <dgm:t>
        <a:bodyPr/>
        <a:lstStyle/>
        <a:p>
          <a:endParaRPr lang="en-US"/>
        </a:p>
      </dgm:t>
    </dgm:pt>
    <dgm:pt modelId="{C8C58F8F-A306-8B44-947F-4F8938DD6B23}">
      <dgm:prSet custT="1"/>
      <dgm:spPr/>
      <dgm:t>
        <a:bodyPr lIns="72000" anchor="ctr"/>
        <a:lstStyle/>
        <a:p>
          <a:r>
            <a:rPr lang="en-US" sz="1000" dirty="0" smtClean="0"/>
            <a:t>Design, evaluation and feasibility studies of Cogeneration Power Plants.</a:t>
          </a:r>
          <a:endParaRPr lang="en-US" sz="1000" dirty="0"/>
        </a:p>
      </dgm:t>
    </dgm:pt>
    <dgm:pt modelId="{B67262F1-3BA6-8C44-A997-D4B7B9D4FDEF}" type="parTrans" cxnId="{D4D3D982-1F16-894A-AC5E-AEBFFDEBF9B6}">
      <dgm:prSet/>
      <dgm:spPr/>
      <dgm:t>
        <a:bodyPr/>
        <a:lstStyle/>
        <a:p>
          <a:endParaRPr lang="en-US"/>
        </a:p>
      </dgm:t>
    </dgm:pt>
    <dgm:pt modelId="{801980DC-FDDB-BE4B-A22C-2184B851C500}" type="sibTrans" cxnId="{D4D3D982-1F16-894A-AC5E-AEBFFDEBF9B6}">
      <dgm:prSet/>
      <dgm:spPr/>
      <dgm:t>
        <a:bodyPr/>
        <a:lstStyle/>
        <a:p>
          <a:endParaRPr lang="en-US"/>
        </a:p>
      </dgm:t>
    </dgm:pt>
    <dgm:pt modelId="{1A8D8BFB-34CB-3242-B8CE-6782F8BAC25E}">
      <dgm:prSet custT="1"/>
      <dgm:spPr/>
      <dgm:t>
        <a:bodyPr lIns="72000" anchor="ctr"/>
        <a:lstStyle/>
        <a:p>
          <a:r>
            <a:rPr lang="en-US" sz="1000" dirty="0" smtClean="0"/>
            <a:t>See next slides</a:t>
          </a:r>
          <a:endParaRPr lang="en-US" sz="1000" dirty="0"/>
        </a:p>
      </dgm:t>
    </dgm:pt>
    <dgm:pt modelId="{2A933B72-2E06-654E-B9B0-E598E64A35DE}" type="parTrans" cxnId="{90512B9B-88A3-4844-BC0E-1BCD9C9404F4}">
      <dgm:prSet/>
      <dgm:spPr/>
      <dgm:t>
        <a:bodyPr/>
        <a:lstStyle/>
        <a:p>
          <a:endParaRPr lang="en-US"/>
        </a:p>
      </dgm:t>
    </dgm:pt>
    <dgm:pt modelId="{688E8C70-8CEE-3945-A569-F2C9057DE3D6}" type="sibTrans" cxnId="{90512B9B-88A3-4844-BC0E-1BCD9C9404F4}">
      <dgm:prSet/>
      <dgm:spPr/>
      <dgm:t>
        <a:bodyPr/>
        <a:lstStyle/>
        <a:p>
          <a:endParaRPr lang="en-US"/>
        </a:p>
      </dgm:t>
    </dgm:pt>
    <dgm:pt modelId="{3E9CE5BF-21B6-EF45-B183-226BE8D82EA7}">
      <dgm:prSet custT="1"/>
      <dgm:spPr/>
      <dgm:t>
        <a:bodyPr lIns="72000" anchor="ctr"/>
        <a:lstStyle/>
        <a:p>
          <a:r>
            <a:rPr lang="en-US" sz="1000" dirty="0" smtClean="0"/>
            <a:t>Design of Heating, Ventilation and Air Conditioning Systems (HVAC).</a:t>
          </a:r>
          <a:endParaRPr lang="en-US" sz="1000" dirty="0"/>
        </a:p>
      </dgm:t>
    </dgm:pt>
    <dgm:pt modelId="{F65D853F-604C-E140-9D72-3878025B0332}" type="parTrans" cxnId="{9FFDBEEC-DDEB-7740-8B87-2A50D6D2BBC3}">
      <dgm:prSet/>
      <dgm:spPr/>
      <dgm:t>
        <a:bodyPr/>
        <a:lstStyle/>
        <a:p>
          <a:endParaRPr lang="en-US"/>
        </a:p>
      </dgm:t>
    </dgm:pt>
    <dgm:pt modelId="{30701C42-BA30-2147-8B63-716692DA5BC2}" type="sibTrans" cxnId="{9FFDBEEC-DDEB-7740-8B87-2A50D6D2BBC3}">
      <dgm:prSet/>
      <dgm:spPr/>
      <dgm:t>
        <a:bodyPr/>
        <a:lstStyle/>
        <a:p>
          <a:endParaRPr lang="en-US"/>
        </a:p>
      </dgm:t>
    </dgm:pt>
    <dgm:pt modelId="{C20A0420-60CE-8F4A-B098-C533129316E9}">
      <dgm:prSet custT="1"/>
      <dgm:spPr/>
      <dgm:t>
        <a:bodyPr lIns="72000" anchor="ctr"/>
        <a:lstStyle/>
        <a:p>
          <a:r>
            <a:rPr lang="en-US" sz="1000" dirty="0" smtClean="0"/>
            <a:t>Design and Specification of Cooling systems for the ATLAS particle detector.</a:t>
          </a:r>
          <a:endParaRPr lang="en-US" sz="1000" dirty="0"/>
        </a:p>
      </dgm:t>
    </dgm:pt>
    <dgm:pt modelId="{1C0D0CA4-9DD7-1E47-B161-9785C3968F14}" type="parTrans" cxnId="{B5765FC4-63F7-3C47-9377-DC6FBF78C351}">
      <dgm:prSet/>
      <dgm:spPr/>
      <dgm:t>
        <a:bodyPr/>
        <a:lstStyle/>
        <a:p>
          <a:endParaRPr lang="en-US"/>
        </a:p>
      </dgm:t>
    </dgm:pt>
    <dgm:pt modelId="{91E89005-E899-6A4D-9F8E-F5FF740346AF}" type="sibTrans" cxnId="{B5765FC4-63F7-3C47-9377-DC6FBF78C351}">
      <dgm:prSet/>
      <dgm:spPr/>
      <dgm:t>
        <a:bodyPr/>
        <a:lstStyle/>
        <a:p>
          <a:endParaRPr lang="en-US"/>
        </a:p>
      </dgm:t>
    </dgm:pt>
    <dgm:pt modelId="{E1A93101-AC35-564D-9161-48BB42DD01EB}">
      <dgm:prSet custT="1"/>
      <dgm:spPr/>
      <dgm:t>
        <a:bodyPr lIns="72000" anchor="ctr"/>
        <a:lstStyle/>
        <a:p>
          <a:r>
            <a:rPr lang="en-US" sz="1000" dirty="0" smtClean="0"/>
            <a:t>Design of a Cryogenic Gas System for the CAST experiment.</a:t>
          </a:r>
          <a:endParaRPr lang="en-US" sz="1000" dirty="0"/>
        </a:p>
      </dgm:t>
    </dgm:pt>
    <dgm:pt modelId="{DDF3E520-5F47-7948-866C-5914DA57D391}" type="parTrans" cxnId="{9D6459DF-4AFF-9442-BD3A-EF73CB9C9758}">
      <dgm:prSet/>
      <dgm:spPr/>
      <dgm:t>
        <a:bodyPr/>
        <a:lstStyle/>
        <a:p>
          <a:endParaRPr lang="en-US"/>
        </a:p>
      </dgm:t>
    </dgm:pt>
    <dgm:pt modelId="{AD370319-D558-5244-804E-60E85FAD7048}" type="sibTrans" cxnId="{9D6459DF-4AFF-9442-BD3A-EF73CB9C9758}">
      <dgm:prSet/>
      <dgm:spPr/>
      <dgm:t>
        <a:bodyPr/>
        <a:lstStyle/>
        <a:p>
          <a:endParaRPr lang="en-US"/>
        </a:p>
      </dgm:t>
    </dgm:pt>
    <dgm:pt modelId="{48459DF2-6222-4549-94E4-B1489771E3F8}">
      <dgm:prSet custT="1"/>
      <dgm:spPr/>
      <dgm:t>
        <a:bodyPr lIns="72000" anchor="ctr"/>
        <a:lstStyle/>
        <a:p>
          <a:r>
            <a:rPr lang="en-US" sz="1000" dirty="0" smtClean="0"/>
            <a:t>Design of Superconducting magnets and structural optimization.</a:t>
          </a:r>
          <a:endParaRPr lang="en-US" sz="1000" dirty="0"/>
        </a:p>
      </dgm:t>
    </dgm:pt>
    <dgm:pt modelId="{48F44075-D680-D340-BD9B-6EACAE2E6F17}" type="parTrans" cxnId="{17488955-454A-A74F-A36F-83A82B1D0DF0}">
      <dgm:prSet/>
      <dgm:spPr/>
      <dgm:t>
        <a:bodyPr/>
        <a:lstStyle/>
        <a:p>
          <a:endParaRPr lang="en-US"/>
        </a:p>
      </dgm:t>
    </dgm:pt>
    <dgm:pt modelId="{8FF77A85-12D5-BD4C-9166-77FFAD31948D}" type="sibTrans" cxnId="{17488955-454A-A74F-A36F-83A82B1D0DF0}">
      <dgm:prSet/>
      <dgm:spPr/>
      <dgm:t>
        <a:bodyPr/>
        <a:lstStyle/>
        <a:p>
          <a:endParaRPr lang="en-US"/>
        </a:p>
      </dgm:t>
    </dgm:pt>
    <dgm:pt modelId="{AFF318CF-E66A-A045-A5A7-F18BC90BE23F}">
      <dgm:prSet custT="1"/>
      <dgm:spPr/>
      <dgm:t>
        <a:bodyPr lIns="72000" anchor="ctr"/>
        <a:lstStyle/>
        <a:p>
          <a:r>
            <a:rPr lang="en-US" sz="1000" dirty="0" smtClean="0"/>
            <a:t>Operation, maintenance and upgrade of the Helium-3 gas system.</a:t>
          </a:r>
          <a:endParaRPr lang="en-US" sz="1000" dirty="0"/>
        </a:p>
      </dgm:t>
    </dgm:pt>
    <dgm:pt modelId="{A1EE6044-97F0-4240-80F7-15EF5AF88CBB}" type="parTrans" cxnId="{F3A536A7-5A8D-CE46-A847-5E0A0C63377D}">
      <dgm:prSet/>
      <dgm:spPr/>
      <dgm:t>
        <a:bodyPr/>
        <a:lstStyle/>
        <a:p>
          <a:endParaRPr lang="en-US"/>
        </a:p>
      </dgm:t>
    </dgm:pt>
    <dgm:pt modelId="{A0752C23-F268-2749-A417-E0C792F24ECF}" type="sibTrans" cxnId="{F3A536A7-5A8D-CE46-A847-5E0A0C63377D}">
      <dgm:prSet/>
      <dgm:spPr/>
      <dgm:t>
        <a:bodyPr/>
        <a:lstStyle/>
        <a:p>
          <a:endParaRPr lang="en-US"/>
        </a:p>
      </dgm:t>
    </dgm:pt>
    <dgm:pt modelId="{B1C59E9D-6A38-9D40-A500-98E604AFA707}">
      <dgm:prSet custT="1"/>
      <dgm:spPr/>
      <dgm:t>
        <a:bodyPr lIns="72000" anchor="ctr"/>
        <a:lstStyle/>
        <a:p>
          <a:r>
            <a:rPr lang="en-US" sz="1000" smtClean="0"/>
            <a:t>Test and Simulation of Cooling systems.</a:t>
          </a:r>
          <a:endParaRPr lang="en-US" sz="1000"/>
        </a:p>
      </dgm:t>
    </dgm:pt>
    <dgm:pt modelId="{5ADDCC71-B166-9F4B-9DC8-BA9ED62A5EE5}" type="parTrans" cxnId="{6D3FF6B4-4A7F-7A43-A696-F4F0ACEC7AD7}">
      <dgm:prSet/>
      <dgm:spPr/>
      <dgm:t>
        <a:bodyPr/>
        <a:lstStyle/>
        <a:p>
          <a:endParaRPr lang="en-US"/>
        </a:p>
      </dgm:t>
    </dgm:pt>
    <dgm:pt modelId="{39B0FEE3-09E5-F443-9E64-77BBEAF4E266}" type="sibTrans" cxnId="{6D3FF6B4-4A7F-7A43-A696-F4F0ACEC7AD7}">
      <dgm:prSet/>
      <dgm:spPr/>
      <dgm:t>
        <a:bodyPr/>
        <a:lstStyle/>
        <a:p>
          <a:endParaRPr lang="en-US"/>
        </a:p>
      </dgm:t>
    </dgm:pt>
    <dgm:pt modelId="{50D4ABD1-F5F1-BD4E-B48A-BE873F914E17}">
      <dgm:prSet custT="1"/>
      <dgm:spPr/>
      <dgm:t>
        <a:bodyPr lIns="72000" anchor="ctr"/>
        <a:lstStyle/>
        <a:p>
          <a:r>
            <a:rPr lang="en-US" sz="1000" dirty="0" smtClean="0"/>
            <a:t>Simulation, Construction, Test and Commissioning.</a:t>
          </a:r>
          <a:endParaRPr lang="en-US" sz="1000" dirty="0"/>
        </a:p>
      </dgm:t>
    </dgm:pt>
    <dgm:pt modelId="{EACF7000-5AB6-864A-BAD1-422255B2E177}" type="parTrans" cxnId="{77E9237F-108C-0A44-A03A-CDDD386191C1}">
      <dgm:prSet/>
      <dgm:spPr/>
      <dgm:t>
        <a:bodyPr/>
        <a:lstStyle/>
        <a:p>
          <a:endParaRPr lang="en-US"/>
        </a:p>
      </dgm:t>
    </dgm:pt>
    <dgm:pt modelId="{DE777BD0-144F-AA47-B029-E6C4100D0245}" type="sibTrans" cxnId="{77E9237F-108C-0A44-A03A-CDDD386191C1}">
      <dgm:prSet/>
      <dgm:spPr/>
      <dgm:t>
        <a:bodyPr/>
        <a:lstStyle/>
        <a:p>
          <a:endParaRPr lang="en-US"/>
        </a:p>
      </dgm:t>
    </dgm:pt>
    <dgm:pt modelId="{7F2DF18C-ECDD-9B4E-8FE6-4698E38DCEE1}">
      <dgm:prSet custT="1"/>
      <dgm:spPr/>
      <dgm:t>
        <a:bodyPr lIns="72000" anchor="ctr"/>
        <a:lstStyle/>
        <a:p>
          <a:r>
            <a:rPr lang="en-US" sz="1000" dirty="0" smtClean="0"/>
            <a:t>Training of personnel and gas system operation for Physics exploitation.</a:t>
          </a:r>
          <a:endParaRPr lang="en-US" sz="1000" dirty="0"/>
        </a:p>
      </dgm:t>
    </dgm:pt>
    <dgm:pt modelId="{5F273A04-8CE5-CB4B-965B-5D2CAF976AF6}" type="parTrans" cxnId="{68C8CD59-6BF9-534C-BBED-FC326EA0106F}">
      <dgm:prSet/>
      <dgm:spPr/>
      <dgm:t>
        <a:bodyPr/>
        <a:lstStyle/>
        <a:p>
          <a:endParaRPr lang="en-US"/>
        </a:p>
      </dgm:t>
    </dgm:pt>
    <dgm:pt modelId="{764CE040-E135-9F47-B560-5CCF25BA18CD}" type="sibTrans" cxnId="{68C8CD59-6BF9-534C-BBED-FC326EA0106F}">
      <dgm:prSet/>
      <dgm:spPr/>
      <dgm:t>
        <a:bodyPr/>
        <a:lstStyle/>
        <a:p>
          <a:endParaRPr lang="en-US"/>
        </a:p>
      </dgm:t>
    </dgm:pt>
    <dgm:pt modelId="{763B86C7-14CC-B248-94E1-696043426874}">
      <dgm:prSet custT="1"/>
      <dgm:spPr/>
      <dgm:t>
        <a:bodyPr lIns="72000" anchor="ctr"/>
        <a:lstStyle/>
        <a:p>
          <a:r>
            <a:rPr lang="en-US" sz="1000" smtClean="0"/>
            <a:t>Development of fabrication processes for High Field Magnets.</a:t>
          </a:r>
          <a:endParaRPr lang="en-US" sz="1000"/>
        </a:p>
      </dgm:t>
    </dgm:pt>
    <dgm:pt modelId="{B2003E5C-DA24-2446-9923-A717BAD51C5A}" type="parTrans" cxnId="{CE835D3B-70DF-1445-A64B-8FE50DD52C63}">
      <dgm:prSet/>
      <dgm:spPr/>
      <dgm:t>
        <a:bodyPr/>
        <a:lstStyle/>
        <a:p>
          <a:endParaRPr lang="en-US"/>
        </a:p>
      </dgm:t>
    </dgm:pt>
    <dgm:pt modelId="{C9F3054A-358F-8F40-8848-559905F188E1}" type="sibTrans" cxnId="{CE835D3B-70DF-1445-A64B-8FE50DD52C63}">
      <dgm:prSet/>
      <dgm:spPr/>
      <dgm:t>
        <a:bodyPr/>
        <a:lstStyle/>
        <a:p>
          <a:endParaRPr lang="en-US"/>
        </a:p>
      </dgm:t>
    </dgm:pt>
    <dgm:pt modelId="{38327E0E-BF12-A648-8742-BAE23960DDB0}">
      <dgm:prSet custT="1"/>
      <dgm:spPr/>
      <dgm:t>
        <a:bodyPr lIns="72000" anchor="ctr"/>
        <a:lstStyle/>
        <a:p>
          <a:r>
            <a:rPr lang="en-US" sz="1000" smtClean="0"/>
            <a:t>Consultancy in Computational Fluid Dynamics simulations and analysis of results.</a:t>
          </a:r>
          <a:endParaRPr lang="en-US" sz="1000"/>
        </a:p>
      </dgm:t>
    </dgm:pt>
    <dgm:pt modelId="{8AEC6466-EB1E-2B46-85CD-A4A71F71AA28}" type="parTrans" cxnId="{447764EE-14EA-8946-BA4D-37167FF7EA98}">
      <dgm:prSet/>
      <dgm:spPr/>
      <dgm:t>
        <a:bodyPr/>
        <a:lstStyle/>
        <a:p>
          <a:endParaRPr lang="en-US"/>
        </a:p>
      </dgm:t>
    </dgm:pt>
    <dgm:pt modelId="{5A466A19-8CB3-C445-B675-951044ED7BA1}" type="sibTrans" cxnId="{447764EE-14EA-8946-BA4D-37167FF7EA98}">
      <dgm:prSet/>
      <dgm:spPr/>
      <dgm:t>
        <a:bodyPr/>
        <a:lstStyle/>
        <a:p>
          <a:endParaRPr lang="en-US"/>
        </a:p>
      </dgm:t>
    </dgm:pt>
    <dgm:pt modelId="{7285CD01-4515-A54E-A85B-448C2D70CD9E}">
      <dgm:prSet custT="1"/>
      <dgm:spPr/>
      <dgm:t>
        <a:bodyPr lIns="72000" anchor="ctr"/>
        <a:lstStyle/>
        <a:p>
          <a:r>
            <a:rPr lang="en-US" sz="1000" smtClean="0"/>
            <a:t>Consultancy in general mechanics. Training and supervision of operators.</a:t>
          </a:r>
          <a:endParaRPr lang="en-US" sz="1000"/>
        </a:p>
      </dgm:t>
    </dgm:pt>
    <dgm:pt modelId="{5DDCEB01-66ED-6541-BD2C-7F116A2AD8D6}" type="parTrans" cxnId="{0009002A-72A2-2748-BBAF-9AAD691D6D02}">
      <dgm:prSet/>
      <dgm:spPr/>
      <dgm:t>
        <a:bodyPr/>
        <a:lstStyle/>
        <a:p>
          <a:endParaRPr lang="en-US"/>
        </a:p>
      </dgm:t>
    </dgm:pt>
    <dgm:pt modelId="{4B18BD84-07B6-DD43-A635-3E4558AABAD0}" type="sibTrans" cxnId="{0009002A-72A2-2748-BBAF-9AAD691D6D02}">
      <dgm:prSet/>
      <dgm:spPr/>
      <dgm:t>
        <a:bodyPr/>
        <a:lstStyle/>
        <a:p>
          <a:endParaRPr lang="en-US"/>
        </a:p>
      </dgm:t>
    </dgm:pt>
    <dgm:pt modelId="{9794433E-6783-EA4F-B64F-0E9F3162FF8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300" dirty="0" smtClean="0"/>
            <a:t>MSc in Mechanical Engineering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rgbClr val="7030A0"/>
              </a:solidFill>
            </a:rPr>
            <a:t>Technical University of Lisbon</a:t>
          </a:r>
          <a:endParaRPr lang="en-US" sz="1300" dirty="0"/>
        </a:p>
      </dgm:t>
    </dgm:pt>
    <dgm:pt modelId="{37F1CC69-B9CC-7C45-AC68-83366C826EAD}" type="parTrans" cxnId="{25659F7D-A189-C24B-BBF4-948B7C2918CF}">
      <dgm:prSet/>
      <dgm:spPr/>
      <dgm:t>
        <a:bodyPr/>
        <a:lstStyle/>
        <a:p>
          <a:endParaRPr lang="en-US"/>
        </a:p>
      </dgm:t>
    </dgm:pt>
    <dgm:pt modelId="{FDED57C1-03B4-D14A-A34C-929C835F71FC}" type="sibTrans" cxnId="{25659F7D-A189-C24B-BBF4-948B7C2918CF}">
      <dgm:prSet/>
      <dgm:spPr/>
      <dgm:t>
        <a:bodyPr/>
        <a:lstStyle/>
        <a:p>
          <a:endParaRPr lang="en-US"/>
        </a:p>
      </dgm:t>
    </dgm:pt>
    <dgm:pt modelId="{2000EFC1-4C16-3A45-BEA9-8BE083C85780}">
      <dgm:prSet custT="1"/>
      <dgm:spPr/>
      <dgm:t>
        <a:bodyPr lIns="72000" anchor="ctr"/>
        <a:lstStyle/>
        <a:p>
          <a:r>
            <a:rPr lang="en-US" sz="1000" dirty="0" smtClean="0"/>
            <a:t>Specialization: Applied Thermodynamics</a:t>
          </a:r>
          <a:endParaRPr lang="en-US" sz="1000" dirty="0"/>
        </a:p>
      </dgm:t>
    </dgm:pt>
    <dgm:pt modelId="{DAC4F65C-B04F-174B-A676-A01E46B20C17}" type="parTrans" cxnId="{4F78DFBE-AD64-DD41-9BF0-DBD931521035}">
      <dgm:prSet/>
      <dgm:spPr/>
      <dgm:t>
        <a:bodyPr/>
        <a:lstStyle/>
        <a:p>
          <a:endParaRPr lang="en-US"/>
        </a:p>
      </dgm:t>
    </dgm:pt>
    <dgm:pt modelId="{BE042C22-3351-D543-A66E-7703AE0126D8}" type="sibTrans" cxnId="{4F78DFBE-AD64-DD41-9BF0-DBD931521035}">
      <dgm:prSet/>
      <dgm:spPr/>
      <dgm:t>
        <a:bodyPr/>
        <a:lstStyle/>
        <a:p>
          <a:endParaRPr lang="en-US"/>
        </a:p>
      </dgm:t>
    </dgm:pt>
    <dgm:pt modelId="{35969D97-D396-2848-ACD5-7D8B497B078F}" type="pres">
      <dgm:prSet presAssocID="{775504E8-176B-0140-9B1A-05F28266D0EE}" presName="Name0" presStyleCnt="0">
        <dgm:presLayoutVars>
          <dgm:dir/>
          <dgm:animLvl val="lvl"/>
          <dgm:resizeHandles/>
        </dgm:presLayoutVars>
      </dgm:prSet>
      <dgm:spPr/>
    </dgm:pt>
    <dgm:pt modelId="{24AAEA1F-070E-AC48-9916-260ED086D103}" type="pres">
      <dgm:prSet presAssocID="{26BE8000-0420-9047-BB65-708051435CCC}" presName="linNode" presStyleCnt="0"/>
      <dgm:spPr/>
    </dgm:pt>
    <dgm:pt modelId="{5CAE573F-D4D3-0047-982A-7D1AE146B2FE}" type="pres">
      <dgm:prSet presAssocID="{26BE8000-0420-9047-BB65-708051435CCC}" presName="parentShp" presStyleLbl="node1" presStyleIdx="0" presStyleCnt="8" custScaleX="81336" custLinFactNeighborX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2F546-7D1D-B449-8F2A-462E3759F53B}" type="pres">
      <dgm:prSet presAssocID="{26BE8000-0420-9047-BB65-708051435CCC}" presName="childShp" presStyleLbl="bgAccFollowNode1" presStyleIdx="0" presStyleCnt="8" custScaleX="106212" custScaleY="12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593BB-A987-984C-A1C0-2375A261C140}" type="pres">
      <dgm:prSet presAssocID="{D65B248E-2560-ED41-984A-38F4932694C6}" presName="spacing" presStyleCnt="0"/>
      <dgm:spPr/>
    </dgm:pt>
    <dgm:pt modelId="{5163447B-DA71-CF4A-8AB7-0D7F545AC4C4}" type="pres">
      <dgm:prSet presAssocID="{AF310F66-2121-D14F-9CCA-A542423AB249}" presName="linNode" presStyleCnt="0"/>
      <dgm:spPr/>
    </dgm:pt>
    <dgm:pt modelId="{751725E0-933A-384A-B10F-B57735F83C95}" type="pres">
      <dgm:prSet presAssocID="{AF310F66-2121-D14F-9CCA-A542423AB249}" presName="parentShp" presStyleLbl="node1" presStyleIdx="1" presStyleCnt="8" custScaleX="81336" custLinFactNeighborX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17BF8-3857-DB42-950F-410DE35834AE}" type="pres">
      <dgm:prSet presAssocID="{AF310F66-2121-D14F-9CCA-A542423AB249}" presName="childShp" presStyleLbl="bgAccFollowNode1" presStyleIdx="1" presStyleCnt="8" custScaleX="106212" custScaleY="127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87BA9-CB94-D64D-8D22-8C972CCC84F2}" type="pres">
      <dgm:prSet presAssocID="{A007A31A-EB93-9245-BACA-8A69431C05DD}" presName="spacing" presStyleCnt="0"/>
      <dgm:spPr/>
    </dgm:pt>
    <dgm:pt modelId="{2C1C0950-4601-A142-82D5-C76AAD36D920}" type="pres">
      <dgm:prSet presAssocID="{1C980EC4-9C1A-5746-ACC7-6642F307FF7A}" presName="linNode" presStyleCnt="0"/>
      <dgm:spPr/>
    </dgm:pt>
    <dgm:pt modelId="{E89DDCE7-3667-E347-BC7D-CCDF1A49150C}" type="pres">
      <dgm:prSet presAssocID="{1C980EC4-9C1A-5746-ACC7-6642F307FF7A}" presName="parentShp" presStyleLbl="node1" presStyleIdx="2" presStyleCnt="8" custScaleX="81336" custLinFactNeighborX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2D2DB-8FD3-F845-8B4E-3EFE9E00BBE9}" type="pres">
      <dgm:prSet presAssocID="{1C980EC4-9C1A-5746-ACC7-6642F307FF7A}" presName="childShp" presStyleLbl="bgAccFollowNode1" presStyleIdx="2" presStyleCnt="8" custScaleX="106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16197-D639-5541-97C9-14F6235C559C}" type="pres">
      <dgm:prSet presAssocID="{99C65295-E620-B14B-A05C-11D2365B9B31}" presName="spacing" presStyleCnt="0"/>
      <dgm:spPr/>
    </dgm:pt>
    <dgm:pt modelId="{AB988F78-5DA8-3045-99DE-B5B464B233B2}" type="pres">
      <dgm:prSet presAssocID="{0C72D538-FCB6-BA4B-9BD3-0F1BD6C1B50E}" presName="linNode" presStyleCnt="0"/>
      <dgm:spPr/>
    </dgm:pt>
    <dgm:pt modelId="{E8642067-7B73-0E43-AE4C-B0BF00E53A5B}" type="pres">
      <dgm:prSet presAssocID="{0C72D538-FCB6-BA4B-9BD3-0F1BD6C1B50E}" presName="parentShp" presStyleLbl="node1" presStyleIdx="3" presStyleCnt="8" custScaleX="81336" custLinFactNeighborX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0596-4F19-9040-A47C-018DD832EFF8}" type="pres">
      <dgm:prSet presAssocID="{0C72D538-FCB6-BA4B-9BD3-0F1BD6C1B50E}" presName="childShp" presStyleLbl="bgAccFollowNode1" presStyleIdx="3" presStyleCnt="8" custScaleX="106201" custScaleY="13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AF57F-C555-3446-8969-4CE596C7AC06}" type="pres">
      <dgm:prSet presAssocID="{70053530-58E3-FE40-A174-B403D237C9CC}" presName="spacing" presStyleCnt="0"/>
      <dgm:spPr/>
    </dgm:pt>
    <dgm:pt modelId="{129076DC-E260-484B-8DD5-68C05CE97F25}" type="pres">
      <dgm:prSet presAssocID="{A0EB3A57-F369-044E-B02A-0F315EE39774}" presName="linNode" presStyleCnt="0"/>
      <dgm:spPr/>
    </dgm:pt>
    <dgm:pt modelId="{225271B4-F239-874D-9BD0-713C2558D86E}" type="pres">
      <dgm:prSet presAssocID="{A0EB3A57-F369-044E-B02A-0F315EE39774}" presName="parentShp" presStyleLbl="node1" presStyleIdx="4" presStyleCnt="8" custScaleX="81336" custLinFactNeighborX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FA893-4EF1-344C-9D9D-F8A5D97E04DD}" type="pres">
      <dgm:prSet presAssocID="{A0EB3A57-F369-044E-B02A-0F315EE39774}" presName="childShp" presStyleLbl="bgAccFollowNode1" presStyleIdx="4" presStyleCnt="8" custScaleX="106212" custLinFactNeighborX="0" custLinFactNeighborY="8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3DF79-8609-8B46-BEF1-FC8274217F8D}" type="pres">
      <dgm:prSet presAssocID="{DE37B82E-2128-4942-B11C-B624889014F6}" presName="spacing" presStyleCnt="0"/>
      <dgm:spPr/>
    </dgm:pt>
    <dgm:pt modelId="{7E8ABDD8-3CE1-6547-A644-BCA9014D128C}" type="pres">
      <dgm:prSet presAssocID="{4AA652FB-38F0-DA46-87D6-B48E88DACB00}" presName="linNode" presStyleCnt="0"/>
      <dgm:spPr/>
    </dgm:pt>
    <dgm:pt modelId="{90C243B6-7657-DA4F-856C-36849B22635E}" type="pres">
      <dgm:prSet presAssocID="{4AA652FB-38F0-DA46-87D6-B48E88DACB00}" presName="parentShp" presStyleLbl="node1" presStyleIdx="5" presStyleCnt="8" custScaleX="8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3F55D-D284-EC44-BA38-115C103A7712}" type="pres">
      <dgm:prSet presAssocID="{4AA652FB-38F0-DA46-87D6-B48E88DACB00}" presName="childShp" presStyleLbl="bgAccFollowNode1" presStyleIdx="5" presStyleCnt="8" custScaleX="106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EF069-4354-C746-BEA4-BB8BA7BD77C9}" type="pres">
      <dgm:prSet presAssocID="{023CCCA4-93E6-2E4D-BC32-0D98640F09D2}" presName="spacing" presStyleCnt="0"/>
      <dgm:spPr/>
    </dgm:pt>
    <dgm:pt modelId="{DBC609B0-E7CA-974E-9699-9D492D2DFD68}" type="pres">
      <dgm:prSet presAssocID="{A75F46E4-AF94-994E-BB06-FD3480407260}" presName="linNode" presStyleCnt="0"/>
      <dgm:spPr/>
    </dgm:pt>
    <dgm:pt modelId="{985C9E66-26A3-B048-AB17-3F5971664A71}" type="pres">
      <dgm:prSet presAssocID="{A75F46E4-AF94-994E-BB06-FD3480407260}" presName="parentShp" presStyleLbl="node1" presStyleIdx="6" presStyleCnt="8" custScaleX="81336" custLinFactNeighborX="-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88E5D-1AD0-8E46-BCE1-F416524F866A}" type="pres">
      <dgm:prSet presAssocID="{A75F46E4-AF94-994E-BB06-FD3480407260}" presName="childShp" presStyleLbl="bgAccFollowNode1" presStyleIdx="6" presStyleCnt="8" custScaleX="106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C6F66-1814-284E-9FAC-54B04C9441FC}" type="pres">
      <dgm:prSet presAssocID="{CAF65079-7483-194A-9606-78336CC87419}" presName="spacing" presStyleCnt="0"/>
      <dgm:spPr/>
    </dgm:pt>
    <dgm:pt modelId="{2B4C5ED3-26FA-294B-A642-F97BBC9E6687}" type="pres">
      <dgm:prSet presAssocID="{9794433E-6783-EA4F-B64F-0E9F3162FF86}" presName="linNode" presStyleCnt="0"/>
      <dgm:spPr/>
    </dgm:pt>
    <dgm:pt modelId="{6AD32F2C-739F-1446-B9BD-A0FB555DE1AC}" type="pres">
      <dgm:prSet presAssocID="{9794433E-6783-EA4F-B64F-0E9F3162FF86}" presName="parentShp" presStyleLbl="node1" presStyleIdx="7" presStyleCnt="8" custScaleX="81336" custLinFactNeighborX="-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3499A-7DCF-034E-8EBD-368BAD554433}" type="pres">
      <dgm:prSet presAssocID="{9794433E-6783-EA4F-B64F-0E9F3162FF86}" presName="childShp" presStyleLbl="bgAccFollowNode1" presStyleIdx="7" presStyleCnt="8" custScaleX="106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488955-454A-A74F-A36F-83A82B1D0DF0}" srcId="{1C980EC4-9C1A-5746-ACC7-6642F307FF7A}" destId="{48459DF2-6222-4549-94E4-B1489771E3F8}" srcOrd="0" destOrd="0" parTransId="{48F44075-D680-D340-BD9B-6EACAE2E6F17}" sibTransId="{8FF77A85-12D5-BD4C-9166-77FFAD31948D}"/>
    <dgm:cxn modelId="{0D0E5BE6-B5B5-7144-9C42-85EFC89F5882}" srcId="{775504E8-176B-0140-9B1A-05F28266D0EE}" destId="{0C72D538-FCB6-BA4B-9BD3-0F1BD6C1B50E}" srcOrd="3" destOrd="0" parTransId="{FDE35688-37E4-9F48-9CEF-997EB1866A8A}" sibTransId="{70053530-58E3-FE40-A174-B403D237C9CC}"/>
    <dgm:cxn modelId="{1E6C14FE-292C-4E4E-9991-58327A295A9A}" srcId="{775504E8-176B-0140-9B1A-05F28266D0EE}" destId="{1C980EC4-9C1A-5746-ACC7-6642F307FF7A}" srcOrd="2" destOrd="0" parTransId="{B45218AB-139E-9F4F-8B12-126DB86DE002}" sibTransId="{99C65295-E620-B14B-A05C-11D2365B9B31}"/>
    <dgm:cxn modelId="{3DE5BAB6-B185-0347-8EDC-B3AF4622A38C}" type="presOf" srcId="{A0EB3A57-F369-044E-B02A-0F315EE39774}" destId="{225271B4-F239-874D-9BD0-713C2558D86E}" srcOrd="0" destOrd="0" presId="urn:microsoft.com/office/officeart/2005/8/layout/vList6"/>
    <dgm:cxn modelId="{77E9237F-108C-0A44-A03A-CDDD386191C1}" srcId="{0C72D538-FCB6-BA4B-9BD3-0F1BD6C1B50E}" destId="{50D4ABD1-F5F1-BD4E-B48A-BE873F914E17}" srcOrd="1" destOrd="0" parTransId="{EACF7000-5AB6-864A-BAD1-422255B2E177}" sibTransId="{DE777BD0-144F-AA47-B029-E6C4100D0245}"/>
    <dgm:cxn modelId="{4F78DFBE-AD64-DD41-9BF0-DBD931521035}" srcId="{9794433E-6783-EA4F-B64F-0E9F3162FF86}" destId="{2000EFC1-4C16-3A45-BEA9-8BE083C85780}" srcOrd="0" destOrd="0" parTransId="{DAC4F65C-B04F-174B-A676-A01E46B20C17}" sibTransId="{BE042C22-3351-D543-A66E-7703AE0126D8}"/>
    <dgm:cxn modelId="{D4D3D982-1F16-894A-AC5E-AEBFFDEBF9B6}" srcId="{A75F46E4-AF94-994E-BB06-FD3480407260}" destId="{C8C58F8F-A306-8B44-947F-4F8938DD6B23}" srcOrd="0" destOrd="0" parTransId="{B67262F1-3BA6-8C44-A997-D4B7B9D4FDEF}" sibTransId="{801980DC-FDDB-BE4B-A22C-2184B851C500}"/>
    <dgm:cxn modelId="{A46F5528-FA5D-6B45-8C27-29158B2C71C1}" srcId="{775504E8-176B-0140-9B1A-05F28266D0EE}" destId="{4AA652FB-38F0-DA46-87D6-B48E88DACB00}" srcOrd="5" destOrd="0" parTransId="{F96FA98F-8ED7-A343-B04F-775AA1403504}" sibTransId="{023CCCA4-93E6-2E4D-BC32-0D98640F09D2}"/>
    <dgm:cxn modelId="{9FFDBEEC-DDEB-7740-8B87-2A50D6D2BBC3}" srcId="{4AA652FB-38F0-DA46-87D6-B48E88DACB00}" destId="{3E9CE5BF-21B6-EF45-B183-226BE8D82EA7}" srcOrd="0" destOrd="0" parTransId="{F65D853F-604C-E140-9D72-3878025B0332}" sibTransId="{30701C42-BA30-2147-8B63-716692DA5BC2}"/>
    <dgm:cxn modelId="{9D6459DF-4AFF-9442-BD3A-EF73CB9C9758}" srcId="{0C72D538-FCB6-BA4B-9BD3-0F1BD6C1B50E}" destId="{E1A93101-AC35-564D-9161-48BB42DD01EB}" srcOrd="0" destOrd="0" parTransId="{DDF3E520-5F47-7948-866C-5914DA57D391}" sibTransId="{AD370319-D558-5244-804E-60E85FAD7048}"/>
    <dgm:cxn modelId="{B6856935-C135-3844-ADD8-57877CACB39A}" type="presOf" srcId="{4AA652FB-38F0-DA46-87D6-B48E88DACB00}" destId="{90C243B6-7657-DA4F-856C-36849B22635E}" srcOrd="0" destOrd="0" presId="urn:microsoft.com/office/officeart/2005/8/layout/vList6"/>
    <dgm:cxn modelId="{736BBFD0-0B49-684B-A690-97A7C3C578C6}" type="presOf" srcId="{2000EFC1-4C16-3A45-BEA9-8BE083C85780}" destId="{B463499A-7DCF-034E-8EBD-368BAD554433}" srcOrd="0" destOrd="0" presId="urn:microsoft.com/office/officeart/2005/8/layout/vList6"/>
    <dgm:cxn modelId="{EDF59947-C53E-4943-B6AD-A33D9539EBEC}" type="presOf" srcId="{50D4ABD1-F5F1-BD4E-B48A-BE873F914E17}" destId="{CA090596-4F19-9040-A47C-018DD832EFF8}" srcOrd="0" destOrd="1" presId="urn:microsoft.com/office/officeart/2005/8/layout/vList6"/>
    <dgm:cxn modelId="{68C8CD59-6BF9-534C-BBED-FC326EA0106F}" srcId="{0C72D538-FCB6-BA4B-9BD3-0F1BD6C1B50E}" destId="{7F2DF18C-ECDD-9B4E-8FE6-4698E38DCEE1}" srcOrd="2" destOrd="0" parTransId="{5F273A04-8CE5-CB4B-965B-5D2CAF976AF6}" sibTransId="{764CE040-E135-9F47-B560-5CCF25BA18CD}"/>
    <dgm:cxn modelId="{FA57120C-F10B-4C4C-B1CF-CB7893C5F7C6}" type="presOf" srcId="{AFF318CF-E66A-A045-A5A7-F18BC90BE23F}" destId="{F0317BF8-3857-DB42-950F-410DE35834AE}" srcOrd="0" destOrd="0" presId="urn:microsoft.com/office/officeart/2005/8/layout/vList6"/>
    <dgm:cxn modelId="{447764EE-14EA-8946-BA4D-37167FF7EA98}" srcId="{AF310F66-2121-D14F-9CCA-A542423AB249}" destId="{38327E0E-BF12-A648-8742-BAE23960DDB0}" srcOrd="1" destOrd="0" parTransId="{8AEC6466-EB1E-2B46-85CD-A4A71F71AA28}" sibTransId="{5A466A19-8CB3-C445-B675-951044ED7BA1}"/>
    <dgm:cxn modelId="{DCB14625-D121-9A48-90B3-104B19F065D2}" type="presOf" srcId="{3E9CE5BF-21B6-EF45-B183-226BE8D82EA7}" destId="{9103F55D-D284-EC44-BA38-115C103A7712}" srcOrd="0" destOrd="0" presId="urn:microsoft.com/office/officeart/2005/8/layout/vList6"/>
    <dgm:cxn modelId="{0682A20A-960B-B149-A4CD-7296B4E7C4AF}" type="presOf" srcId="{C20A0420-60CE-8F4A-B098-C533129316E9}" destId="{B76FA893-4EF1-344C-9D9D-F8A5D97E04DD}" srcOrd="0" destOrd="0" presId="urn:microsoft.com/office/officeart/2005/8/layout/vList6"/>
    <dgm:cxn modelId="{3F7B1D27-8B5E-8142-B48C-5069AE13CD4C}" type="presOf" srcId="{C8C58F8F-A306-8B44-947F-4F8938DD6B23}" destId="{02B88E5D-1AD0-8E46-BCE1-F416524F866A}" srcOrd="0" destOrd="0" presId="urn:microsoft.com/office/officeart/2005/8/layout/vList6"/>
    <dgm:cxn modelId="{CE835D3B-70DF-1445-A64B-8FE50DD52C63}" srcId="{1C980EC4-9C1A-5746-ACC7-6642F307FF7A}" destId="{763B86C7-14CC-B248-94E1-696043426874}" srcOrd="1" destOrd="0" parTransId="{B2003E5C-DA24-2446-9923-A717BAD51C5A}" sibTransId="{C9F3054A-358F-8F40-8848-559905F188E1}"/>
    <dgm:cxn modelId="{BAE90921-7323-3648-9E70-C5AA907D77AF}" type="presOf" srcId="{9794433E-6783-EA4F-B64F-0E9F3162FF86}" destId="{6AD32F2C-739F-1446-B9BD-A0FB555DE1AC}" srcOrd="0" destOrd="0" presId="urn:microsoft.com/office/officeart/2005/8/layout/vList6"/>
    <dgm:cxn modelId="{D4782898-C762-824F-A11E-0A0FC948D16D}" type="presOf" srcId="{7F2DF18C-ECDD-9B4E-8FE6-4698E38DCEE1}" destId="{CA090596-4F19-9040-A47C-018DD832EFF8}" srcOrd="0" destOrd="2" presId="urn:microsoft.com/office/officeart/2005/8/layout/vList6"/>
    <dgm:cxn modelId="{1D7F637A-0A50-164D-B77A-CA0131C5DB05}" type="presOf" srcId="{763B86C7-14CC-B248-94E1-696043426874}" destId="{6492D2DB-8FD3-F845-8B4E-3EFE9E00BBE9}" srcOrd="0" destOrd="1" presId="urn:microsoft.com/office/officeart/2005/8/layout/vList6"/>
    <dgm:cxn modelId="{9E9B9709-C13E-A040-B443-8947E32C6C1C}" type="presOf" srcId="{A75F46E4-AF94-994E-BB06-FD3480407260}" destId="{985C9E66-26A3-B048-AB17-3F5971664A71}" srcOrd="0" destOrd="0" presId="urn:microsoft.com/office/officeart/2005/8/layout/vList6"/>
    <dgm:cxn modelId="{4610B0D7-B97B-7F4F-93F7-1EADE4FA5032}" srcId="{775504E8-176B-0140-9B1A-05F28266D0EE}" destId="{26BE8000-0420-9047-BB65-708051435CCC}" srcOrd="0" destOrd="0" parTransId="{5E20F3C1-F7F2-464D-A382-5ECFD297B960}" sibTransId="{D65B248E-2560-ED41-984A-38F4932694C6}"/>
    <dgm:cxn modelId="{AEA8B8F0-9435-BC4D-B05A-7A245CFA315E}" type="presOf" srcId="{48459DF2-6222-4549-94E4-B1489771E3F8}" destId="{6492D2DB-8FD3-F845-8B4E-3EFE9E00BBE9}" srcOrd="0" destOrd="0" presId="urn:microsoft.com/office/officeart/2005/8/layout/vList6"/>
    <dgm:cxn modelId="{288D0765-FA4A-4543-B9D1-2DBD4B773243}" type="presOf" srcId="{E1A93101-AC35-564D-9161-48BB42DD01EB}" destId="{CA090596-4F19-9040-A47C-018DD832EFF8}" srcOrd="0" destOrd="0" presId="urn:microsoft.com/office/officeart/2005/8/layout/vList6"/>
    <dgm:cxn modelId="{6D3FF6B4-4A7F-7A43-A696-F4F0ACEC7AD7}" srcId="{A0EB3A57-F369-044E-B02A-0F315EE39774}" destId="{B1C59E9D-6A38-9D40-A500-98E604AFA707}" srcOrd="1" destOrd="0" parTransId="{5ADDCC71-B166-9F4B-9DC8-BA9ED62A5EE5}" sibTransId="{39B0FEE3-09E5-F443-9E64-77BBEAF4E266}"/>
    <dgm:cxn modelId="{4446DF15-E740-0048-98B8-B422C6DE9F42}" srcId="{775504E8-176B-0140-9B1A-05F28266D0EE}" destId="{AF310F66-2121-D14F-9CCA-A542423AB249}" srcOrd="1" destOrd="0" parTransId="{54D9D4E3-219C-6B4E-819F-28B776F089A3}" sibTransId="{A007A31A-EB93-9245-BACA-8A69431C05DD}"/>
    <dgm:cxn modelId="{508409E6-EB87-A246-B43F-BA172876C1CF}" srcId="{775504E8-176B-0140-9B1A-05F28266D0EE}" destId="{A0EB3A57-F369-044E-B02A-0F315EE39774}" srcOrd="4" destOrd="0" parTransId="{FB064346-8D02-6245-8AD0-FF79964E6FD7}" sibTransId="{DE37B82E-2128-4942-B11C-B624889014F6}"/>
    <dgm:cxn modelId="{8C9AB7A0-A322-CD41-A742-6FEF1313F553}" type="presOf" srcId="{38327E0E-BF12-A648-8742-BAE23960DDB0}" destId="{F0317BF8-3857-DB42-950F-410DE35834AE}" srcOrd="0" destOrd="1" presId="urn:microsoft.com/office/officeart/2005/8/layout/vList6"/>
    <dgm:cxn modelId="{85BAA5CC-9D2C-4F48-B7E3-D1E9FF4EB107}" type="presOf" srcId="{0C72D538-FCB6-BA4B-9BD3-0F1BD6C1B50E}" destId="{E8642067-7B73-0E43-AE4C-B0BF00E53A5B}" srcOrd="0" destOrd="0" presId="urn:microsoft.com/office/officeart/2005/8/layout/vList6"/>
    <dgm:cxn modelId="{0009002A-72A2-2748-BBAF-9AAD691D6D02}" srcId="{AF310F66-2121-D14F-9CCA-A542423AB249}" destId="{7285CD01-4515-A54E-A85B-448C2D70CD9E}" srcOrd="2" destOrd="0" parTransId="{5DDCEB01-66ED-6541-BD2C-7F116A2AD8D6}" sibTransId="{4B18BD84-07B6-DD43-A635-3E4558AABAD0}"/>
    <dgm:cxn modelId="{74FDD7BB-C2D8-F44C-9EA8-56896711C8A6}" type="presOf" srcId="{7285CD01-4515-A54E-A85B-448C2D70CD9E}" destId="{F0317BF8-3857-DB42-950F-410DE35834AE}" srcOrd="0" destOrd="2" presId="urn:microsoft.com/office/officeart/2005/8/layout/vList6"/>
    <dgm:cxn modelId="{E5B9432E-651E-734A-ACA6-2515683A8D28}" type="presOf" srcId="{26BE8000-0420-9047-BB65-708051435CCC}" destId="{5CAE573F-D4D3-0047-982A-7D1AE146B2FE}" srcOrd="0" destOrd="0" presId="urn:microsoft.com/office/officeart/2005/8/layout/vList6"/>
    <dgm:cxn modelId="{297CFFAC-67B3-CC4C-8FE6-A2056B9D8F14}" type="presOf" srcId="{775504E8-176B-0140-9B1A-05F28266D0EE}" destId="{35969D97-D396-2848-ACD5-7D8B497B078F}" srcOrd="0" destOrd="0" presId="urn:microsoft.com/office/officeart/2005/8/layout/vList6"/>
    <dgm:cxn modelId="{43D1C66E-5FD3-5D4D-A6C7-D8548695F995}" type="presOf" srcId="{B1C59E9D-6A38-9D40-A500-98E604AFA707}" destId="{B76FA893-4EF1-344C-9D9D-F8A5D97E04DD}" srcOrd="0" destOrd="1" presId="urn:microsoft.com/office/officeart/2005/8/layout/vList6"/>
    <dgm:cxn modelId="{B7AD65CB-E255-1C48-8893-09C25AE463DE}" type="presOf" srcId="{AF310F66-2121-D14F-9CCA-A542423AB249}" destId="{751725E0-933A-384A-B10F-B57735F83C95}" srcOrd="0" destOrd="0" presId="urn:microsoft.com/office/officeart/2005/8/layout/vList6"/>
    <dgm:cxn modelId="{D631DE62-9538-1243-846B-DE37BFF61395}" type="presOf" srcId="{1C980EC4-9C1A-5746-ACC7-6642F307FF7A}" destId="{E89DDCE7-3667-E347-BC7D-CCDF1A49150C}" srcOrd="0" destOrd="0" presId="urn:microsoft.com/office/officeart/2005/8/layout/vList6"/>
    <dgm:cxn modelId="{F3A536A7-5A8D-CE46-A847-5E0A0C63377D}" srcId="{AF310F66-2121-D14F-9CCA-A542423AB249}" destId="{AFF318CF-E66A-A045-A5A7-F18BC90BE23F}" srcOrd="0" destOrd="0" parTransId="{A1EE6044-97F0-4240-80F7-15EF5AF88CBB}" sibTransId="{A0752C23-F268-2749-A417-E0C792F24ECF}"/>
    <dgm:cxn modelId="{4397F33C-D1B9-8E40-A3B8-A5D6503CA345}" srcId="{775504E8-176B-0140-9B1A-05F28266D0EE}" destId="{A75F46E4-AF94-994E-BB06-FD3480407260}" srcOrd="6" destOrd="0" parTransId="{859AED44-3F5B-1C45-BD11-CAE88C8325A1}" sibTransId="{CAF65079-7483-194A-9606-78336CC87419}"/>
    <dgm:cxn modelId="{25659F7D-A189-C24B-BBF4-948B7C2918CF}" srcId="{775504E8-176B-0140-9B1A-05F28266D0EE}" destId="{9794433E-6783-EA4F-B64F-0E9F3162FF86}" srcOrd="7" destOrd="0" parTransId="{37F1CC69-B9CC-7C45-AC68-83366C826EAD}" sibTransId="{FDED57C1-03B4-D14A-A34C-929C835F71FC}"/>
    <dgm:cxn modelId="{B5765FC4-63F7-3C47-9377-DC6FBF78C351}" srcId="{A0EB3A57-F369-044E-B02A-0F315EE39774}" destId="{C20A0420-60CE-8F4A-B098-C533129316E9}" srcOrd="0" destOrd="0" parTransId="{1C0D0CA4-9DD7-1E47-B161-9785C3968F14}" sibTransId="{91E89005-E899-6A4D-9F8E-F5FF740346AF}"/>
    <dgm:cxn modelId="{90512B9B-88A3-4844-BC0E-1BCD9C9404F4}" srcId="{26BE8000-0420-9047-BB65-708051435CCC}" destId="{1A8D8BFB-34CB-3242-B8CE-6782F8BAC25E}" srcOrd="0" destOrd="0" parTransId="{2A933B72-2E06-654E-B9B0-E598E64A35DE}" sibTransId="{688E8C70-8CEE-3945-A569-F2C9057DE3D6}"/>
    <dgm:cxn modelId="{7A6D9B01-7C6A-574D-A337-6DFFF36C0A82}" type="presOf" srcId="{1A8D8BFB-34CB-3242-B8CE-6782F8BAC25E}" destId="{66F2F546-7D1D-B449-8F2A-462E3759F53B}" srcOrd="0" destOrd="0" presId="urn:microsoft.com/office/officeart/2005/8/layout/vList6"/>
    <dgm:cxn modelId="{BB0E9EE3-7C3D-5A46-B89F-627299E851A0}" type="presParOf" srcId="{35969D97-D396-2848-ACD5-7D8B497B078F}" destId="{24AAEA1F-070E-AC48-9916-260ED086D103}" srcOrd="0" destOrd="0" presId="urn:microsoft.com/office/officeart/2005/8/layout/vList6"/>
    <dgm:cxn modelId="{CCE4E72A-B169-B246-9144-2B110F376483}" type="presParOf" srcId="{24AAEA1F-070E-AC48-9916-260ED086D103}" destId="{5CAE573F-D4D3-0047-982A-7D1AE146B2FE}" srcOrd="0" destOrd="0" presId="urn:microsoft.com/office/officeart/2005/8/layout/vList6"/>
    <dgm:cxn modelId="{A977B171-EE93-8444-8C35-A5FA7CD3AF8B}" type="presParOf" srcId="{24AAEA1F-070E-AC48-9916-260ED086D103}" destId="{66F2F546-7D1D-B449-8F2A-462E3759F53B}" srcOrd="1" destOrd="0" presId="urn:microsoft.com/office/officeart/2005/8/layout/vList6"/>
    <dgm:cxn modelId="{064A6B5B-4657-EC42-BAD9-A98F8012702E}" type="presParOf" srcId="{35969D97-D396-2848-ACD5-7D8B497B078F}" destId="{A19593BB-A987-984C-A1C0-2375A261C140}" srcOrd="1" destOrd="0" presId="urn:microsoft.com/office/officeart/2005/8/layout/vList6"/>
    <dgm:cxn modelId="{3BF03C98-6FF8-0A46-9DAD-E452F663E08C}" type="presParOf" srcId="{35969D97-D396-2848-ACD5-7D8B497B078F}" destId="{5163447B-DA71-CF4A-8AB7-0D7F545AC4C4}" srcOrd="2" destOrd="0" presId="urn:microsoft.com/office/officeart/2005/8/layout/vList6"/>
    <dgm:cxn modelId="{1C43262D-E9D2-4047-8550-CCE8F68A9119}" type="presParOf" srcId="{5163447B-DA71-CF4A-8AB7-0D7F545AC4C4}" destId="{751725E0-933A-384A-B10F-B57735F83C95}" srcOrd="0" destOrd="0" presId="urn:microsoft.com/office/officeart/2005/8/layout/vList6"/>
    <dgm:cxn modelId="{F04CC2CF-B44E-394D-93AF-C58021D6733E}" type="presParOf" srcId="{5163447B-DA71-CF4A-8AB7-0D7F545AC4C4}" destId="{F0317BF8-3857-DB42-950F-410DE35834AE}" srcOrd="1" destOrd="0" presId="urn:microsoft.com/office/officeart/2005/8/layout/vList6"/>
    <dgm:cxn modelId="{A034FF25-323D-EA4B-974B-B9553A40C17B}" type="presParOf" srcId="{35969D97-D396-2848-ACD5-7D8B497B078F}" destId="{8C587BA9-CB94-D64D-8D22-8C972CCC84F2}" srcOrd="3" destOrd="0" presId="urn:microsoft.com/office/officeart/2005/8/layout/vList6"/>
    <dgm:cxn modelId="{66BAF71C-E253-BD4D-A298-A355BAC11C7E}" type="presParOf" srcId="{35969D97-D396-2848-ACD5-7D8B497B078F}" destId="{2C1C0950-4601-A142-82D5-C76AAD36D920}" srcOrd="4" destOrd="0" presId="urn:microsoft.com/office/officeart/2005/8/layout/vList6"/>
    <dgm:cxn modelId="{C705C92C-548E-884A-A117-852AF81E21D1}" type="presParOf" srcId="{2C1C0950-4601-A142-82D5-C76AAD36D920}" destId="{E89DDCE7-3667-E347-BC7D-CCDF1A49150C}" srcOrd="0" destOrd="0" presId="urn:microsoft.com/office/officeart/2005/8/layout/vList6"/>
    <dgm:cxn modelId="{5F7F070C-2296-294D-9662-2136FADC6A27}" type="presParOf" srcId="{2C1C0950-4601-A142-82D5-C76AAD36D920}" destId="{6492D2DB-8FD3-F845-8B4E-3EFE9E00BBE9}" srcOrd="1" destOrd="0" presId="urn:microsoft.com/office/officeart/2005/8/layout/vList6"/>
    <dgm:cxn modelId="{DE473996-277D-3345-9773-8AE7374FE90A}" type="presParOf" srcId="{35969D97-D396-2848-ACD5-7D8B497B078F}" destId="{18516197-D639-5541-97C9-14F6235C559C}" srcOrd="5" destOrd="0" presId="urn:microsoft.com/office/officeart/2005/8/layout/vList6"/>
    <dgm:cxn modelId="{10F4DC8F-F1D0-5C44-9376-A0EF297C0AD9}" type="presParOf" srcId="{35969D97-D396-2848-ACD5-7D8B497B078F}" destId="{AB988F78-5DA8-3045-99DE-B5B464B233B2}" srcOrd="6" destOrd="0" presId="urn:microsoft.com/office/officeart/2005/8/layout/vList6"/>
    <dgm:cxn modelId="{BC0164C9-EF25-B44B-99B8-221CA1B8B378}" type="presParOf" srcId="{AB988F78-5DA8-3045-99DE-B5B464B233B2}" destId="{E8642067-7B73-0E43-AE4C-B0BF00E53A5B}" srcOrd="0" destOrd="0" presId="urn:microsoft.com/office/officeart/2005/8/layout/vList6"/>
    <dgm:cxn modelId="{8D61C326-BBB3-AA45-9D58-13121C979123}" type="presParOf" srcId="{AB988F78-5DA8-3045-99DE-B5B464B233B2}" destId="{CA090596-4F19-9040-A47C-018DD832EFF8}" srcOrd="1" destOrd="0" presId="urn:microsoft.com/office/officeart/2005/8/layout/vList6"/>
    <dgm:cxn modelId="{636BEC4F-19F2-594D-94B4-C05428780EC5}" type="presParOf" srcId="{35969D97-D396-2848-ACD5-7D8B497B078F}" destId="{597AF57F-C555-3446-8969-4CE596C7AC06}" srcOrd="7" destOrd="0" presId="urn:microsoft.com/office/officeart/2005/8/layout/vList6"/>
    <dgm:cxn modelId="{A734AB32-E71E-5A44-BA3E-C19D5B32FF01}" type="presParOf" srcId="{35969D97-D396-2848-ACD5-7D8B497B078F}" destId="{129076DC-E260-484B-8DD5-68C05CE97F25}" srcOrd="8" destOrd="0" presId="urn:microsoft.com/office/officeart/2005/8/layout/vList6"/>
    <dgm:cxn modelId="{74DAECCB-D6F7-3546-A3F4-19EAE6D5ECD3}" type="presParOf" srcId="{129076DC-E260-484B-8DD5-68C05CE97F25}" destId="{225271B4-F239-874D-9BD0-713C2558D86E}" srcOrd="0" destOrd="0" presId="urn:microsoft.com/office/officeart/2005/8/layout/vList6"/>
    <dgm:cxn modelId="{0DBD25D4-7B5F-0A4D-B88C-5C6A16A58346}" type="presParOf" srcId="{129076DC-E260-484B-8DD5-68C05CE97F25}" destId="{B76FA893-4EF1-344C-9D9D-F8A5D97E04DD}" srcOrd="1" destOrd="0" presId="urn:microsoft.com/office/officeart/2005/8/layout/vList6"/>
    <dgm:cxn modelId="{38363B3A-A2C3-D846-9B83-9DE53B8CC119}" type="presParOf" srcId="{35969D97-D396-2848-ACD5-7D8B497B078F}" destId="{B243DF79-8609-8B46-BEF1-FC8274217F8D}" srcOrd="9" destOrd="0" presId="urn:microsoft.com/office/officeart/2005/8/layout/vList6"/>
    <dgm:cxn modelId="{F8915987-F577-6C4F-9660-BCA4102FEB7E}" type="presParOf" srcId="{35969D97-D396-2848-ACD5-7D8B497B078F}" destId="{7E8ABDD8-3CE1-6547-A644-BCA9014D128C}" srcOrd="10" destOrd="0" presId="urn:microsoft.com/office/officeart/2005/8/layout/vList6"/>
    <dgm:cxn modelId="{4138C521-BECF-9C45-A4ED-EF0AB2CB71E6}" type="presParOf" srcId="{7E8ABDD8-3CE1-6547-A644-BCA9014D128C}" destId="{90C243B6-7657-DA4F-856C-36849B22635E}" srcOrd="0" destOrd="0" presId="urn:microsoft.com/office/officeart/2005/8/layout/vList6"/>
    <dgm:cxn modelId="{AF751D49-2AA7-7F40-92E1-13C94AA742AA}" type="presParOf" srcId="{7E8ABDD8-3CE1-6547-A644-BCA9014D128C}" destId="{9103F55D-D284-EC44-BA38-115C103A7712}" srcOrd="1" destOrd="0" presId="urn:microsoft.com/office/officeart/2005/8/layout/vList6"/>
    <dgm:cxn modelId="{BBF4B6ED-BF0D-D74D-B36B-DE95954F0323}" type="presParOf" srcId="{35969D97-D396-2848-ACD5-7D8B497B078F}" destId="{A5BEF069-4354-C746-BEA4-BB8BA7BD77C9}" srcOrd="11" destOrd="0" presId="urn:microsoft.com/office/officeart/2005/8/layout/vList6"/>
    <dgm:cxn modelId="{37FCE300-11F0-F34E-91F2-9E7B1B813AFE}" type="presParOf" srcId="{35969D97-D396-2848-ACD5-7D8B497B078F}" destId="{DBC609B0-E7CA-974E-9699-9D492D2DFD68}" srcOrd="12" destOrd="0" presId="urn:microsoft.com/office/officeart/2005/8/layout/vList6"/>
    <dgm:cxn modelId="{93BCDF81-5F96-534D-86FB-5720226D2D7D}" type="presParOf" srcId="{DBC609B0-E7CA-974E-9699-9D492D2DFD68}" destId="{985C9E66-26A3-B048-AB17-3F5971664A71}" srcOrd="0" destOrd="0" presId="urn:microsoft.com/office/officeart/2005/8/layout/vList6"/>
    <dgm:cxn modelId="{C6663697-1FA9-7E4C-92F0-019358889733}" type="presParOf" srcId="{DBC609B0-E7CA-974E-9699-9D492D2DFD68}" destId="{02B88E5D-1AD0-8E46-BCE1-F416524F866A}" srcOrd="1" destOrd="0" presId="urn:microsoft.com/office/officeart/2005/8/layout/vList6"/>
    <dgm:cxn modelId="{0C203B59-DB68-314B-8DBA-929C85131E72}" type="presParOf" srcId="{35969D97-D396-2848-ACD5-7D8B497B078F}" destId="{F85C6F66-1814-284E-9FAC-54B04C9441FC}" srcOrd="13" destOrd="0" presId="urn:microsoft.com/office/officeart/2005/8/layout/vList6"/>
    <dgm:cxn modelId="{8D77014B-A318-D442-81EA-78F62F804EA4}" type="presParOf" srcId="{35969D97-D396-2848-ACD5-7D8B497B078F}" destId="{2B4C5ED3-26FA-294B-A642-F97BBC9E6687}" srcOrd="14" destOrd="0" presId="urn:microsoft.com/office/officeart/2005/8/layout/vList6"/>
    <dgm:cxn modelId="{47276133-57FC-C149-911C-751868392CDD}" type="presParOf" srcId="{2B4C5ED3-26FA-294B-A642-F97BBC9E6687}" destId="{6AD32F2C-739F-1446-B9BD-A0FB555DE1AC}" srcOrd="0" destOrd="0" presId="urn:microsoft.com/office/officeart/2005/8/layout/vList6"/>
    <dgm:cxn modelId="{233E7C0C-41D4-D049-B383-FB3DCF9FF80D}" type="presParOf" srcId="{2B4C5ED3-26FA-294B-A642-F97BBC9E6687}" destId="{B463499A-7DCF-034E-8EBD-368BAD5544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2F546-7D1D-B449-8F2A-462E3759F53B}">
      <dsp:nvSpPr>
        <dsp:cNvPr id="0" name=""/>
        <dsp:cNvSpPr/>
      </dsp:nvSpPr>
      <dsp:spPr>
        <a:xfrm>
          <a:off x="2651921" y="2497"/>
          <a:ext cx="4905293" cy="6838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See next slides</a:t>
          </a:r>
          <a:endParaRPr lang="en-US" sz="1000" kern="1200" dirty="0"/>
        </a:p>
      </dsp:txBody>
      <dsp:txXfrm>
        <a:off x="2651921" y="87982"/>
        <a:ext cx="4648839" cy="512908"/>
      </dsp:txXfrm>
    </dsp:sp>
    <dsp:sp modelId="{5CAE573F-D4D3-0047-982A-7D1AE146B2FE}">
      <dsp:nvSpPr>
        <dsp:cNvPr id="0" name=""/>
        <dsp:cNvSpPr/>
      </dsp:nvSpPr>
      <dsp:spPr>
        <a:xfrm>
          <a:off x="129675" y="74487"/>
          <a:ext cx="2504280" cy="539898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Design Engineer Cryogenics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7030A0"/>
              </a:solidFill>
            </a:rPr>
            <a:t>ESS - EIS</a:t>
          </a:r>
          <a:endParaRPr lang="en-US" sz="1200" kern="1200" dirty="0">
            <a:solidFill>
              <a:srgbClr val="7030A0"/>
            </a:solidFill>
          </a:endParaRPr>
        </a:p>
      </dsp:txBody>
      <dsp:txXfrm>
        <a:off x="156031" y="100843"/>
        <a:ext cx="2451568" cy="487186"/>
      </dsp:txXfrm>
    </dsp:sp>
    <dsp:sp modelId="{F0317BF8-3857-DB42-950F-410DE35834AE}">
      <dsp:nvSpPr>
        <dsp:cNvPr id="0" name=""/>
        <dsp:cNvSpPr/>
      </dsp:nvSpPr>
      <dsp:spPr>
        <a:xfrm>
          <a:off x="2651921" y="740365"/>
          <a:ext cx="4905293" cy="690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Operation, maintenance and upgrade of the Helium-3 gas system.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smtClean="0"/>
            <a:t>Consultancy in Computational Fluid Dynamics simulations and analysis of results.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smtClean="0"/>
            <a:t>Consultancy in general mechanics. Training and supervision of operators.</a:t>
          </a:r>
          <a:endParaRPr lang="en-US" sz="1000" kern="1200"/>
        </a:p>
      </dsp:txBody>
      <dsp:txXfrm>
        <a:off x="2651921" y="826696"/>
        <a:ext cx="4646300" cy="517986"/>
      </dsp:txXfrm>
    </dsp:sp>
    <dsp:sp modelId="{751725E0-933A-384A-B10F-B57735F83C95}">
      <dsp:nvSpPr>
        <dsp:cNvPr id="0" name=""/>
        <dsp:cNvSpPr/>
      </dsp:nvSpPr>
      <dsp:spPr>
        <a:xfrm>
          <a:off x="129675" y="815740"/>
          <a:ext cx="2504280" cy="539898"/>
        </a:xfrm>
        <a:prstGeom prst="roundRect">
          <a:avLst/>
        </a:prstGeom>
        <a:solidFill>
          <a:schemeClr val="accent5">
            <a:shade val="80000"/>
            <a:hueOff val="29317"/>
            <a:satOff val="-320"/>
            <a:lumOff val="3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Mechanical Engineer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7030A0"/>
              </a:solidFill>
            </a:rPr>
            <a:t>CERN - CAST Experiment </a:t>
          </a:r>
          <a:endParaRPr lang="en-US" sz="1200" kern="1200" dirty="0">
            <a:solidFill>
              <a:srgbClr val="7030A0"/>
            </a:solidFill>
          </a:endParaRPr>
        </a:p>
      </dsp:txBody>
      <dsp:txXfrm>
        <a:off x="156031" y="842096"/>
        <a:ext cx="2451568" cy="487186"/>
      </dsp:txXfrm>
    </dsp:sp>
    <dsp:sp modelId="{6492D2DB-8FD3-F845-8B4E-3EFE9E00BBE9}">
      <dsp:nvSpPr>
        <dsp:cNvPr id="0" name=""/>
        <dsp:cNvSpPr/>
      </dsp:nvSpPr>
      <dsp:spPr>
        <a:xfrm>
          <a:off x="2650747" y="1485003"/>
          <a:ext cx="4910088" cy="5398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Design of Superconducting magnets and structural optimization.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smtClean="0"/>
            <a:t>Development of fabrication processes for High Field Magnets.</a:t>
          </a:r>
          <a:endParaRPr lang="en-US" sz="1000" kern="1200"/>
        </a:p>
      </dsp:txBody>
      <dsp:txXfrm>
        <a:off x="2650747" y="1552490"/>
        <a:ext cx="4707626" cy="404924"/>
      </dsp:txXfrm>
    </dsp:sp>
    <dsp:sp modelId="{E89DDCE7-3667-E347-BC7D-CCDF1A49150C}">
      <dsp:nvSpPr>
        <dsp:cNvPr id="0" name=""/>
        <dsp:cNvSpPr/>
      </dsp:nvSpPr>
      <dsp:spPr>
        <a:xfrm>
          <a:off x="126036" y="1485003"/>
          <a:ext cx="2506728" cy="539898"/>
        </a:xfrm>
        <a:prstGeom prst="roundRect">
          <a:avLst/>
        </a:prstGeom>
        <a:solidFill>
          <a:schemeClr val="accent5">
            <a:shade val="80000"/>
            <a:hueOff val="58635"/>
            <a:satOff val="-639"/>
            <a:lumOff val="7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Applied Fellow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7030A0"/>
              </a:solidFill>
            </a:rPr>
            <a:t>CERN - Technology Department</a:t>
          </a:r>
          <a:endParaRPr lang="en-US" sz="1200" kern="1200" dirty="0">
            <a:solidFill>
              <a:srgbClr val="7030A0"/>
            </a:solidFill>
          </a:endParaRPr>
        </a:p>
      </dsp:txBody>
      <dsp:txXfrm>
        <a:off x="152392" y="1511359"/>
        <a:ext cx="2454016" cy="487186"/>
      </dsp:txXfrm>
    </dsp:sp>
    <dsp:sp modelId="{CA090596-4F19-9040-A47C-018DD832EFF8}">
      <dsp:nvSpPr>
        <dsp:cNvPr id="0" name=""/>
        <dsp:cNvSpPr/>
      </dsp:nvSpPr>
      <dsp:spPr>
        <a:xfrm>
          <a:off x="2652175" y="2078891"/>
          <a:ext cx="4904785" cy="728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Design of a Cryogenic Gas System for the CAST experiment.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Simulation, Construction, Test and Commissioning.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Training of personnel and gas system operation for Physics exploitation.</a:t>
          </a:r>
          <a:endParaRPr lang="en-US" sz="1000" kern="1200" dirty="0"/>
        </a:p>
      </dsp:txBody>
      <dsp:txXfrm>
        <a:off x="2652175" y="2169904"/>
        <a:ext cx="4631745" cy="546080"/>
      </dsp:txXfrm>
    </dsp:sp>
    <dsp:sp modelId="{E8642067-7B73-0E43-AE4C-B0BF00E53A5B}">
      <dsp:nvSpPr>
        <dsp:cNvPr id="0" name=""/>
        <dsp:cNvSpPr/>
      </dsp:nvSpPr>
      <dsp:spPr>
        <a:xfrm>
          <a:off x="129929" y="2172995"/>
          <a:ext cx="2504280" cy="539898"/>
        </a:xfrm>
        <a:prstGeom prst="roundRect">
          <a:avLst/>
        </a:prstGeom>
        <a:solidFill>
          <a:schemeClr val="accent5">
            <a:shade val="80000"/>
            <a:hueOff val="87952"/>
            <a:satOff val="-959"/>
            <a:lumOff val="10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Doctoral Student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solidFill>
                <a:srgbClr val="7030A0"/>
              </a:solidFill>
            </a:rPr>
            <a:t>CERN -  </a:t>
          </a:r>
          <a:r>
            <a:rPr lang="en-US" sz="1000" kern="1200" dirty="0" err="1" smtClean="0">
              <a:solidFill>
                <a:srgbClr val="7030A0"/>
              </a:solidFill>
            </a:rPr>
            <a:t>Cryolab</a:t>
          </a:r>
          <a:endParaRPr lang="en-US" sz="1000" kern="1200" dirty="0" smtClean="0">
            <a:solidFill>
              <a:srgbClr val="7030A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/>
            <a:t>PhD in Technological Physics  Engineering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 smtClean="0">
              <a:solidFill>
                <a:srgbClr val="7030A0"/>
              </a:solidFill>
            </a:rPr>
            <a:t>Technical University of Lisbon</a:t>
          </a:r>
          <a:endParaRPr lang="en-US" sz="700" kern="1200" dirty="0">
            <a:solidFill>
              <a:srgbClr val="7030A0"/>
            </a:solidFill>
          </a:endParaRPr>
        </a:p>
      </dsp:txBody>
      <dsp:txXfrm>
        <a:off x="156285" y="2199351"/>
        <a:ext cx="2451568" cy="487186"/>
      </dsp:txXfrm>
    </dsp:sp>
    <dsp:sp modelId="{B76FA893-4EF1-344C-9D9D-F8A5D97E04DD}">
      <dsp:nvSpPr>
        <dsp:cNvPr id="0" name=""/>
        <dsp:cNvSpPr/>
      </dsp:nvSpPr>
      <dsp:spPr>
        <a:xfrm>
          <a:off x="2650747" y="2906555"/>
          <a:ext cx="4910088" cy="5398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Design and Specification of Cooling systems for the ATLAS particle detector.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smtClean="0"/>
            <a:t>Test and Simulation of Cooling systems.</a:t>
          </a:r>
          <a:endParaRPr lang="en-US" sz="1000" kern="1200"/>
        </a:p>
      </dsp:txBody>
      <dsp:txXfrm>
        <a:off x="2650747" y="2974042"/>
        <a:ext cx="4707626" cy="404924"/>
      </dsp:txXfrm>
    </dsp:sp>
    <dsp:sp modelId="{225271B4-F239-874D-9BD0-713C2558D86E}">
      <dsp:nvSpPr>
        <dsp:cNvPr id="0" name=""/>
        <dsp:cNvSpPr/>
      </dsp:nvSpPr>
      <dsp:spPr>
        <a:xfrm>
          <a:off x="126036" y="2860987"/>
          <a:ext cx="2506728" cy="539898"/>
        </a:xfrm>
        <a:prstGeom prst="roundRect">
          <a:avLst/>
        </a:prstGeom>
        <a:solidFill>
          <a:schemeClr val="accent5">
            <a:shade val="80000"/>
            <a:hueOff val="117269"/>
            <a:satOff val="-1279"/>
            <a:lumOff val="14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Mechanical Engineer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7030A0"/>
              </a:solidFill>
            </a:rPr>
            <a:t>CERN – ATLAS Detector</a:t>
          </a:r>
        </a:p>
      </dsp:txBody>
      <dsp:txXfrm>
        <a:off x="152392" y="2887343"/>
        <a:ext cx="2454016" cy="487186"/>
      </dsp:txXfrm>
    </dsp:sp>
    <dsp:sp modelId="{9103F55D-D284-EC44-BA38-115C103A7712}">
      <dsp:nvSpPr>
        <dsp:cNvPr id="0" name=""/>
        <dsp:cNvSpPr/>
      </dsp:nvSpPr>
      <dsp:spPr>
        <a:xfrm>
          <a:off x="2650747" y="3454875"/>
          <a:ext cx="4910088" cy="5398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Design of Heating, Ventilation and Air Conditioning Systems (HVAC).</a:t>
          </a:r>
          <a:endParaRPr lang="en-US" sz="1000" kern="1200" dirty="0"/>
        </a:p>
      </dsp:txBody>
      <dsp:txXfrm>
        <a:off x="2650747" y="3522362"/>
        <a:ext cx="4707626" cy="404924"/>
      </dsp:txXfrm>
    </dsp:sp>
    <dsp:sp modelId="{90C243B6-7657-DA4F-856C-36849B22635E}">
      <dsp:nvSpPr>
        <dsp:cNvPr id="0" name=""/>
        <dsp:cNvSpPr/>
      </dsp:nvSpPr>
      <dsp:spPr>
        <a:xfrm>
          <a:off x="144019" y="3454875"/>
          <a:ext cx="2506728" cy="539898"/>
        </a:xfrm>
        <a:prstGeom prst="roundRect">
          <a:avLst/>
        </a:prstGeom>
        <a:solidFill>
          <a:schemeClr val="accent5">
            <a:shade val="80000"/>
            <a:hueOff val="146586"/>
            <a:satOff val="-1599"/>
            <a:lumOff val="182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Project Engineer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7030A0"/>
              </a:solidFill>
            </a:rPr>
            <a:t>EACE S.A.</a:t>
          </a:r>
          <a:endParaRPr lang="en-US" sz="1200" kern="1200" dirty="0">
            <a:solidFill>
              <a:srgbClr val="7030A0"/>
            </a:solidFill>
          </a:endParaRPr>
        </a:p>
      </dsp:txBody>
      <dsp:txXfrm>
        <a:off x="170375" y="3481231"/>
        <a:ext cx="2454016" cy="487186"/>
      </dsp:txXfrm>
    </dsp:sp>
    <dsp:sp modelId="{02B88E5D-1AD0-8E46-BCE1-F416524F866A}">
      <dsp:nvSpPr>
        <dsp:cNvPr id="0" name=""/>
        <dsp:cNvSpPr/>
      </dsp:nvSpPr>
      <dsp:spPr>
        <a:xfrm>
          <a:off x="2650747" y="4048763"/>
          <a:ext cx="4910088" cy="5398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Design, evaluation and feasibility studies of Cogeneration Power Plants.</a:t>
          </a:r>
          <a:endParaRPr lang="en-US" sz="1000" kern="1200" dirty="0"/>
        </a:p>
      </dsp:txBody>
      <dsp:txXfrm>
        <a:off x="2650747" y="4116250"/>
        <a:ext cx="4707626" cy="404924"/>
      </dsp:txXfrm>
    </dsp:sp>
    <dsp:sp modelId="{985C9E66-26A3-B048-AB17-3F5971664A71}">
      <dsp:nvSpPr>
        <dsp:cNvPr id="0" name=""/>
        <dsp:cNvSpPr/>
      </dsp:nvSpPr>
      <dsp:spPr>
        <a:xfrm>
          <a:off x="139165" y="4048763"/>
          <a:ext cx="2506728" cy="539898"/>
        </a:xfrm>
        <a:prstGeom prst="roundRect">
          <a:avLst/>
        </a:prstGeom>
        <a:solidFill>
          <a:schemeClr val="accent5">
            <a:shade val="80000"/>
            <a:hueOff val="175904"/>
            <a:satOff val="-1918"/>
            <a:lumOff val="21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Project Engineer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err="1" smtClean="0">
              <a:solidFill>
                <a:srgbClr val="7030A0"/>
              </a:solidFill>
            </a:rPr>
            <a:t>Powertechnics</a:t>
          </a:r>
          <a:r>
            <a:rPr lang="en-US" sz="1200" kern="1200" dirty="0" smtClean="0">
              <a:solidFill>
                <a:srgbClr val="7030A0"/>
              </a:solidFill>
            </a:rPr>
            <a:t> Portugal S.A.</a:t>
          </a:r>
          <a:endParaRPr lang="en-US" sz="1200" kern="1200" dirty="0">
            <a:solidFill>
              <a:srgbClr val="7030A0"/>
            </a:solidFill>
          </a:endParaRPr>
        </a:p>
      </dsp:txBody>
      <dsp:txXfrm>
        <a:off x="165521" y="4075119"/>
        <a:ext cx="2454016" cy="487186"/>
      </dsp:txXfrm>
    </dsp:sp>
    <dsp:sp modelId="{B463499A-7DCF-034E-8EBD-368BAD554433}">
      <dsp:nvSpPr>
        <dsp:cNvPr id="0" name=""/>
        <dsp:cNvSpPr/>
      </dsp:nvSpPr>
      <dsp:spPr>
        <a:xfrm>
          <a:off x="2650747" y="4642651"/>
          <a:ext cx="4910088" cy="5398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smtClean="0"/>
            <a:t>Specialization: Applied Thermodynamics</a:t>
          </a:r>
          <a:endParaRPr lang="en-US" sz="1000" kern="1200" dirty="0"/>
        </a:p>
      </dsp:txBody>
      <dsp:txXfrm>
        <a:off x="2650747" y="4710138"/>
        <a:ext cx="4707626" cy="404924"/>
      </dsp:txXfrm>
    </dsp:sp>
    <dsp:sp modelId="{6AD32F2C-739F-1446-B9BD-A0FB555DE1AC}">
      <dsp:nvSpPr>
        <dsp:cNvPr id="0" name=""/>
        <dsp:cNvSpPr/>
      </dsp:nvSpPr>
      <dsp:spPr>
        <a:xfrm>
          <a:off x="102736" y="4642651"/>
          <a:ext cx="2506728" cy="539898"/>
        </a:xfrm>
        <a:prstGeom prst="round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MSc in Mechanical Engineering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7030A0"/>
              </a:solidFill>
            </a:rPr>
            <a:t>Technical University of Lisbon</a:t>
          </a:r>
          <a:endParaRPr lang="en-US" sz="1300" kern="1200" dirty="0"/>
        </a:p>
      </dsp:txBody>
      <dsp:txXfrm>
        <a:off x="129092" y="4669007"/>
        <a:ext cx="2454016" cy="48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48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15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01/02/2018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9AAE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1921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01/02/2018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260648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01/02/2018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01/02/2018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Tasks, Responsibilities</a:t>
            </a:r>
            <a:br>
              <a:rPr lang="en-GB" sz="4000" dirty="0" smtClean="0"/>
            </a:br>
            <a:r>
              <a:rPr lang="en-GB" sz="4000" dirty="0" smtClean="0"/>
              <a:t> Expectations and Needs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Nuno ELIAS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Engineering and Technology (MET)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Workshop: Session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 February, 2018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13847"/>
          </a:xfrm>
        </p:spPr>
        <p:txBody>
          <a:bodyPr/>
          <a:lstStyle/>
          <a:p>
            <a:r>
              <a:rPr lang="en-GB"/>
              <a:t>Who is Nuno ELIAS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426472"/>
              </p:ext>
            </p:extLst>
          </p:nvPr>
        </p:nvGraphicFramePr>
        <p:xfrm>
          <a:off x="1259632" y="1484313"/>
          <a:ext cx="7704856" cy="51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51520" y="1556792"/>
            <a:ext cx="1224135" cy="5112568"/>
            <a:chOff x="594227" y="1635784"/>
            <a:chExt cx="1322149" cy="4815427"/>
          </a:xfrm>
        </p:grpSpPr>
        <p:sp>
          <p:nvSpPr>
            <p:cNvPr id="7" name="Freeform 6"/>
            <p:cNvSpPr/>
            <p:nvPr/>
          </p:nvSpPr>
          <p:spPr>
            <a:xfrm>
              <a:off x="594227" y="1635784"/>
              <a:ext cx="1292903" cy="508615"/>
            </a:xfrm>
            <a:custGeom>
              <a:avLst/>
              <a:gdLst>
                <a:gd name="connsiteX0" fmla="*/ 0 w 1292903"/>
                <a:gd name="connsiteY0" fmla="*/ 0 h 514076"/>
                <a:gd name="connsiteX1" fmla="*/ 1035865 w 1292903"/>
                <a:gd name="connsiteY1" fmla="*/ 0 h 514076"/>
                <a:gd name="connsiteX2" fmla="*/ 1292903 w 1292903"/>
                <a:gd name="connsiteY2" fmla="*/ 257038 h 514076"/>
                <a:gd name="connsiteX3" fmla="*/ 1035865 w 1292903"/>
                <a:gd name="connsiteY3" fmla="*/ 514076 h 514076"/>
                <a:gd name="connsiteX4" fmla="*/ 0 w 1292903"/>
                <a:gd name="connsiteY4" fmla="*/ 514076 h 514076"/>
                <a:gd name="connsiteX5" fmla="*/ 0 w 1292903"/>
                <a:gd name="connsiteY5" fmla="*/ 0 h 51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514076">
                  <a:moveTo>
                    <a:pt x="1292903" y="514075"/>
                  </a:moveTo>
                  <a:lnTo>
                    <a:pt x="257038" y="514075"/>
                  </a:lnTo>
                  <a:lnTo>
                    <a:pt x="0" y="257038"/>
                  </a:lnTo>
                  <a:lnTo>
                    <a:pt x="257038" y="1"/>
                  </a:lnTo>
                  <a:lnTo>
                    <a:pt x="1292903" y="1"/>
                  </a:lnTo>
                  <a:lnTo>
                    <a:pt x="1292903" y="51407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7195" tIns="49531" rIns="92456" bIns="4953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2013(Jan)  to date</a:t>
              </a:r>
              <a:endParaRPr lang="en-US" sz="13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23472" y="2332539"/>
              <a:ext cx="1292903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25223"/>
                <a:satOff val="-624"/>
                <a:lumOff val="3570"/>
                <a:alphaOff val="0"/>
              </a:schemeClr>
            </a:fillRef>
            <a:effectRef idx="0">
              <a:schemeClr val="accent4">
                <a:shade val="80000"/>
                <a:hueOff val="-25223"/>
                <a:satOff val="-624"/>
                <a:lumOff val="3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1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300" kern="1200" dirty="0" smtClean="0"/>
                <a:t>2011(Jul)  2012(</a:t>
              </a:r>
              <a:r>
                <a:rPr lang="nb-NO" sz="1300" kern="1200" dirty="0" err="1" smtClean="0"/>
                <a:t>Dec</a:t>
              </a:r>
              <a:r>
                <a:rPr lang="nb-NO" sz="1300" kern="1200" dirty="0" smtClean="0"/>
                <a:t>)</a:t>
              </a:r>
              <a:endParaRPr lang="en-US" sz="13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3472" y="2965719"/>
              <a:ext cx="1292904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50445"/>
                <a:satOff val="-1247"/>
                <a:lumOff val="7139"/>
                <a:alphaOff val="0"/>
              </a:schemeClr>
            </a:fillRef>
            <a:effectRef idx="0">
              <a:schemeClr val="accent4">
                <a:shade val="80000"/>
                <a:hueOff val="-50445"/>
                <a:satOff val="-1247"/>
                <a:lumOff val="71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1" rIns="92457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2008(May)  2010(Nov)</a:t>
              </a:r>
              <a:endParaRPr lang="en-US" sz="13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3472" y="3632890"/>
              <a:ext cx="1292904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75668"/>
                <a:satOff val="-1871"/>
                <a:lumOff val="10709"/>
                <a:alphaOff val="0"/>
              </a:schemeClr>
            </a:fillRef>
            <a:effectRef idx="0">
              <a:schemeClr val="accent4">
                <a:shade val="80000"/>
                <a:hueOff val="-75668"/>
                <a:satOff val="-1871"/>
                <a:lumOff val="107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0" rIns="92457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2005(Jan)  2008(Apr)</a:t>
              </a:r>
              <a:endParaRPr lang="en-US" sz="13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3472" y="4265760"/>
              <a:ext cx="1292904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00890"/>
                <a:satOff val="-2494"/>
                <a:lumOff val="14279"/>
                <a:alphaOff val="0"/>
              </a:schemeClr>
            </a:fillRef>
            <a:effectRef idx="0">
              <a:schemeClr val="accent4">
                <a:shade val="80000"/>
                <a:hueOff val="-100890"/>
                <a:satOff val="-2494"/>
                <a:lumOff val="142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0" rIns="92457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2002(Apr)  2004(Dec)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3472" y="4817213"/>
              <a:ext cx="1292903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26113"/>
                <a:satOff val="-3118"/>
                <a:lumOff val="17849"/>
                <a:alphaOff val="0"/>
              </a:schemeClr>
            </a:fillRef>
            <a:effectRef idx="0">
              <a:schemeClr val="accent4">
                <a:shade val="80000"/>
                <a:hueOff val="-126113"/>
                <a:satOff val="-3118"/>
                <a:lumOff val="178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2001(Nov)  2002(Mar)</a:t>
              </a:r>
              <a:endParaRPr lang="en-US" sz="13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23472" y="5388628"/>
              <a:ext cx="1292903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51335"/>
                <a:satOff val="-3741"/>
                <a:lumOff val="21418"/>
                <a:alphaOff val="0"/>
              </a:schemeClr>
            </a:fillRef>
            <a:effectRef idx="0">
              <a:schemeClr val="accent4">
                <a:shade val="80000"/>
                <a:hueOff val="-151335"/>
                <a:satOff val="-3741"/>
                <a:lumOff val="214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2000(Jan)  2001(Jul)</a:t>
              </a:r>
              <a:endParaRPr lang="en-US" sz="13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3472" y="5942596"/>
              <a:ext cx="1292903" cy="508615"/>
            </a:xfrm>
            <a:custGeom>
              <a:avLst/>
              <a:gdLst>
                <a:gd name="connsiteX0" fmla="*/ 0 w 1292903"/>
                <a:gd name="connsiteY0" fmla="*/ 0 h 473219"/>
                <a:gd name="connsiteX1" fmla="*/ 1056294 w 1292903"/>
                <a:gd name="connsiteY1" fmla="*/ 0 h 473219"/>
                <a:gd name="connsiteX2" fmla="*/ 1292903 w 1292903"/>
                <a:gd name="connsiteY2" fmla="*/ 236610 h 473219"/>
                <a:gd name="connsiteX3" fmla="*/ 1056294 w 1292903"/>
                <a:gd name="connsiteY3" fmla="*/ 473219 h 473219"/>
                <a:gd name="connsiteX4" fmla="*/ 0 w 1292903"/>
                <a:gd name="connsiteY4" fmla="*/ 473219 h 473219"/>
                <a:gd name="connsiteX5" fmla="*/ 0 w 1292903"/>
                <a:gd name="connsiteY5" fmla="*/ 0 h 4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2903" h="473219">
                  <a:moveTo>
                    <a:pt x="1292903" y="473218"/>
                  </a:moveTo>
                  <a:lnTo>
                    <a:pt x="236609" y="473218"/>
                  </a:lnTo>
                  <a:lnTo>
                    <a:pt x="0" y="236609"/>
                  </a:lnTo>
                  <a:lnTo>
                    <a:pt x="236609" y="1"/>
                  </a:lnTo>
                  <a:lnTo>
                    <a:pt x="1292903" y="1"/>
                  </a:lnTo>
                  <a:lnTo>
                    <a:pt x="1292903" y="4732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fillRef>
            <a:effectRef idx="0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81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1996(Jul)  1999(Dec)</a:t>
              </a:r>
              <a:endParaRPr lang="en-US" sz="1300" kern="1200" dirty="0"/>
            </a:p>
          </p:txBody>
        </p:sp>
      </p:grp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6" y="235594"/>
            <a:ext cx="966839" cy="966839"/>
          </a:xfrm>
          <a:prstGeom prst="rect">
            <a:avLst/>
          </a:prstGeom>
        </p:spPr>
      </p:pic>
      <p:sp>
        <p:nvSpPr>
          <p:cNvPr id="24" name="Donut 23"/>
          <p:cNvSpPr/>
          <p:nvPr/>
        </p:nvSpPr>
        <p:spPr>
          <a:xfrm>
            <a:off x="5997859" y="0"/>
            <a:ext cx="1454461" cy="1417638"/>
          </a:xfrm>
          <a:prstGeom prst="donut">
            <a:avLst>
              <a:gd name="adj" fmla="val 16418"/>
            </a:avLst>
          </a:prstGeom>
          <a:solidFill>
            <a:srgbClr val="0EB6F2"/>
          </a:solidFill>
          <a:ln>
            <a:solidFill>
              <a:srgbClr val="0EB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139136" cy="653753"/>
          </a:xfrm>
        </p:spPr>
        <p:txBody>
          <a:bodyPr>
            <a:normAutofit fontScale="90000"/>
          </a:bodyPr>
          <a:lstStyle/>
          <a:p>
            <a:r>
              <a:rPr lang="en-GB" smtClean="0"/>
              <a:t>ESS Superconducting LINAC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68760"/>
            <a:ext cx="9107488" cy="2651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77072"/>
            <a:ext cx="8650288" cy="15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139136" cy="65375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Cavities and Cryomodules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pic>
        <p:nvPicPr>
          <p:cNvPr id="11" name="Picture 2" descr="C:\Users\reynet.IPN\Desktop\belle photo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99038"/>
            <a:ext cx="1938409" cy="1853838"/>
          </a:xfrm>
          <a:prstGeom prst="rect">
            <a:avLst/>
          </a:prstGeom>
          <a:noFill/>
        </p:spPr>
      </p:pic>
      <p:pic>
        <p:nvPicPr>
          <p:cNvPr id="16" name="Picture 15" descr="Screen%20Shot%202017-07-05%20at%2015.3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7797"/>
            <a:ext cx="1731253" cy="122059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7" name="Picture 16" descr="mb%20cavit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5956" r="5874" b="2665"/>
          <a:stretch/>
        </p:blipFill>
        <p:spPr bwMode="auto">
          <a:xfrm>
            <a:off x="705723" y="3252276"/>
            <a:ext cx="2529634" cy="12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creen%20Shot%202017-07-04%20at%2014.35.2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4936" r="2556" b="4884"/>
          <a:stretch/>
        </p:blipFill>
        <p:spPr bwMode="auto">
          <a:xfrm>
            <a:off x="713979" y="4768560"/>
            <a:ext cx="2499590" cy="118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68" y="3654012"/>
            <a:ext cx="4906532" cy="288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278037"/>
            <a:ext cx="3481765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98661" y="1278037"/>
            <a:ext cx="4962745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Cryomodules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Cryomodule wildlife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pSp>
        <p:nvGrpSpPr>
          <p:cNvPr id="25" name="Group 24"/>
          <p:cNvGrpSpPr/>
          <p:nvPr/>
        </p:nvGrpSpPr>
        <p:grpSpPr>
          <a:xfrm rot="16200000">
            <a:off x="6242893" y="2828902"/>
            <a:ext cx="994365" cy="1098901"/>
            <a:chOff x="1312545" y="71"/>
            <a:chExt cx="1310630" cy="1506471"/>
          </a:xfrm>
        </p:grpSpPr>
        <p:sp>
          <p:nvSpPr>
            <p:cNvPr id="26" name="Hexagon 25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dirty="0" smtClean="0"/>
                <a:t>Control</a:t>
              </a:r>
            </a:p>
            <a:p>
              <a:pPr algn="ctr"/>
              <a:r>
                <a:rPr lang="en-GB" sz="1200" dirty="0" smtClean="0"/>
                <a:t>System</a:t>
              </a:r>
              <a:endParaRPr lang="en-GB" sz="1200" dirty="0"/>
            </a:p>
          </p:txBody>
        </p:sp>
        <p:sp>
          <p:nvSpPr>
            <p:cNvPr id="27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</p:grpSp>
      <p:sp>
        <p:nvSpPr>
          <p:cNvPr id="36" name="Hexagon 4"/>
          <p:cNvSpPr/>
          <p:nvPr/>
        </p:nvSpPr>
        <p:spPr>
          <a:xfrm rot="16200000">
            <a:off x="6579329" y="5283627"/>
            <a:ext cx="803020" cy="8426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38" name="Hexagon 37"/>
          <p:cNvSpPr/>
          <p:nvPr/>
        </p:nvSpPr>
        <p:spPr>
          <a:xfrm>
            <a:off x="1839856" y="2872882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Beam</a:t>
            </a:r>
          </a:p>
          <a:p>
            <a:pPr algn="ctr"/>
            <a:r>
              <a:rPr lang="en-GB" sz="1100" dirty="0" smtClean="0"/>
              <a:t>Physics</a:t>
            </a:r>
            <a:endParaRPr lang="en-GB" sz="1100" dirty="0"/>
          </a:p>
        </p:txBody>
      </p:sp>
      <p:grpSp>
        <p:nvGrpSpPr>
          <p:cNvPr id="45" name="Group 44"/>
          <p:cNvGrpSpPr/>
          <p:nvPr/>
        </p:nvGrpSpPr>
        <p:grpSpPr>
          <a:xfrm rot="16200000">
            <a:off x="839925" y="3480834"/>
            <a:ext cx="1166613" cy="1224138"/>
            <a:chOff x="1312545" y="71"/>
            <a:chExt cx="1310630" cy="1506471"/>
          </a:xfrm>
        </p:grpSpPr>
        <p:sp>
          <p:nvSpPr>
            <p:cNvPr id="46" name="Hexagon 45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100" dirty="0" smtClean="0"/>
                <a:t>SRF</a:t>
              </a:r>
            </a:p>
            <a:p>
              <a:pPr algn="ctr"/>
              <a:r>
                <a:rPr lang="en-GB" sz="1100" dirty="0" smtClean="0"/>
                <a:t>Cavity</a:t>
              </a:r>
              <a:endParaRPr lang="en-GB" sz="1100" dirty="0"/>
            </a:p>
          </p:txBody>
        </p:sp>
        <p:sp>
          <p:nvSpPr>
            <p:cNvPr id="47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/>
            </a:p>
          </p:txBody>
        </p:sp>
      </p:grpSp>
      <p:sp>
        <p:nvSpPr>
          <p:cNvPr id="48" name="Hexagon 47"/>
          <p:cNvSpPr/>
          <p:nvPr/>
        </p:nvSpPr>
        <p:spPr>
          <a:xfrm>
            <a:off x="2868551" y="2215497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Beam</a:t>
            </a:r>
          </a:p>
          <a:p>
            <a:pPr algn="ctr"/>
            <a:r>
              <a:rPr lang="en-GB" sz="1100" dirty="0" smtClean="0"/>
              <a:t>Vacuum</a:t>
            </a:r>
            <a:endParaRPr lang="en-GB" sz="1100" dirty="0"/>
          </a:p>
        </p:txBody>
      </p:sp>
      <p:sp>
        <p:nvSpPr>
          <p:cNvPr id="50" name="Hexagon 49"/>
          <p:cNvSpPr/>
          <p:nvPr/>
        </p:nvSpPr>
        <p:spPr>
          <a:xfrm>
            <a:off x="1839856" y="4116716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SRF</a:t>
            </a:r>
            <a:endParaRPr lang="en-GB" sz="1100" dirty="0"/>
          </a:p>
        </p:txBody>
      </p:sp>
      <p:sp>
        <p:nvSpPr>
          <p:cNvPr id="51" name="Hexagon 50"/>
          <p:cNvSpPr/>
          <p:nvPr/>
        </p:nvSpPr>
        <p:spPr>
          <a:xfrm>
            <a:off x="3855168" y="1626672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Insulating</a:t>
            </a:r>
          </a:p>
          <a:p>
            <a:pPr algn="ctr"/>
            <a:r>
              <a:rPr lang="en-GB" sz="1100" dirty="0" smtClean="0"/>
              <a:t>Vacuum</a:t>
            </a:r>
            <a:endParaRPr lang="en-GB" sz="1100" dirty="0"/>
          </a:p>
        </p:txBody>
      </p:sp>
      <p:sp>
        <p:nvSpPr>
          <p:cNvPr id="53" name="Hexagon 52"/>
          <p:cNvSpPr/>
          <p:nvPr/>
        </p:nvSpPr>
        <p:spPr>
          <a:xfrm>
            <a:off x="2868551" y="3471594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Cryogenics</a:t>
            </a:r>
            <a:endParaRPr lang="en-GB" sz="1100" dirty="0"/>
          </a:p>
        </p:txBody>
      </p:sp>
      <p:sp>
        <p:nvSpPr>
          <p:cNvPr id="54" name="Hexagon 53"/>
          <p:cNvSpPr/>
          <p:nvPr/>
        </p:nvSpPr>
        <p:spPr>
          <a:xfrm>
            <a:off x="2855735" y="4727691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Tuning</a:t>
            </a:r>
          </a:p>
          <a:p>
            <a:pPr algn="ctr"/>
            <a:r>
              <a:rPr lang="en-GB" sz="1100" dirty="0" smtClean="0"/>
              <a:t>System</a:t>
            </a:r>
            <a:endParaRPr lang="en-GB" sz="1100" dirty="0"/>
          </a:p>
        </p:txBody>
      </p:sp>
      <p:sp>
        <p:nvSpPr>
          <p:cNvPr id="55" name="Hexagon 54"/>
          <p:cNvSpPr/>
          <p:nvPr/>
        </p:nvSpPr>
        <p:spPr>
          <a:xfrm>
            <a:off x="3855169" y="5286721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smtClean="0"/>
              <a:t>LLRF</a:t>
            </a:r>
            <a:endParaRPr lang="en-GB" sz="1100" dirty="0"/>
          </a:p>
        </p:txBody>
      </p:sp>
      <p:sp>
        <p:nvSpPr>
          <p:cNvPr id="56" name="Hexagon 55"/>
          <p:cNvSpPr/>
          <p:nvPr/>
        </p:nvSpPr>
        <p:spPr>
          <a:xfrm>
            <a:off x="4850886" y="4688527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RFDS/</a:t>
            </a:r>
          </a:p>
          <a:p>
            <a:pPr algn="ctr"/>
            <a:r>
              <a:rPr lang="en-GB" sz="1100" dirty="0" smtClean="0"/>
              <a:t>RFS</a:t>
            </a:r>
            <a:endParaRPr lang="en-GB" sz="1100" dirty="0"/>
          </a:p>
        </p:txBody>
      </p:sp>
      <p:sp>
        <p:nvSpPr>
          <p:cNvPr id="58" name="Hexagon 57"/>
          <p:cNvSpPr/>
          <p:nvPr/>
        </p:nvSpPr>
        <p:spPr>
          <a:xfrm>
            <a:off x="3848510" y="2851846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Alignment</a:t>
            </a:r>
          </a:p>
          <a:p>
            <a:pPr algn="ctr"/>
            <a:r>
              <a:rPr lang="en-GB" sz="1100" dirty="0" smtClean="0"/>
              <a:t>System</a:t>
            </a:r>
            <a:endParaRPr lang="en-GB" sz="1100" dirty="0"/>
          </a:p>
        </p:txBody>
      </p:sp>
      <p:sp>
        <p:nvSpPr>
          <p:cNvPr id="59" name="Hexagon 58"/>
          <p:cNvSpPr/>
          <p:nvPr/>
        </p:nvSpPr>
        <p:spPr>
          <a:xfrm>
            <a:off x="4860031" y="2215497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Support</a:t>
            </a:r>
          </a:p>
          <a:p>
            <a:pPr algn="ctr"/>
            <a:r>
              <a:rPr lang="en-GB" sz="1100" dirty="0" smtClean="0"/>
              <a:t>System</a:t>
            </a:r>
            <a:endParaRPr lang="en-GB" sz="1100" dirty="0"/>
          </a:p>
        </p:txBody>
      </p:sp>
      <p:sp>
        <p:nvSpPr>
          <p:cNvPr id="60" name="Hexagon 59"/>
          <p:cNvSpPr/>
          <p:nvPr/>
        </p:nvSpPr>
        <p:spPr>
          <a:xfrm>
            <a:off x="4850886" y="3463353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Transport</a:t>
            </a:r>
          </a:p>
          <a:p>
            <a:pPr algn="ctr"/>
            <a:r>
              <a:rPr lang="en-GB" sz="1100" dirty="0" smtClean="0"/>
              <a:t>System</a:t>
            </a:r>
            <a:endParaRPr lang="en-GB" sz="1100" dirty="0"/>
          </a:p>
        </p:txBody>
      </p:sp>
      <p:sp>
        <p:nvSpPr>
          <p:cNvPr id="61" name="Hexagon 60"/>
          <p:cNvSpPr/>
          <p:nvPr/>
        </p:nvSpPr>
        <p:spPr>
          <a:xfrm>
            <a:off x="3855170" y="4074859"/>
            <a:ext cx="1224137" cy="116661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dirty="0" smtClean="0"/>
              <a:t>Water</a:t>
            </a:r>
          </a:p>
          <a:p>
            <a:pPr algn="ctr"/>
            <a:r>
              <a:rPr lang="en-GB" sz="1100" dirty="0" smtClean="0"/>
              <a:t>Cooling</a:t>
            </a:r>
          </a:p>
          <a:p>
            <a:pPr algn="ctr"/>
            <a:r>
              <a:rPr lang="en-GB" sz="1100" dirty="0" smtClean="0"/>
              <a:t>System</a:t>
            </a:r>
            <a:endParaRPr lang="en-GB" sz="1100" dirty="0"/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6261670" y="4040634"/>
            <a:ext cx="994365" cy="1098902"/>
            <a:chOff x="1295396" y="32626"/>
            <a:chExt cx="1310630" cy="1506471"/>
          </a:xfrm>
        </p:grpSpPr>
        <p:sp>
          <p:nvSpPr>
            <p:cNvPr id="66" name="Hexagon 65"/>
            <p:cNvSpPr/>
            <p:nvPr/>
          </p:nvSpPr>
          <p:spPr>
            <a:xfrm rot="5400000">
              <a:off x="1197475" y="130547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dirty="0" smtClean="0"/>
                <a:t>Risks &amp; Safety</a:t>
              </a:r>
              <a:endParaRPr lang="en-GB" sz="1200" dirty="0"/>
            </a:p>
          </p:txBody>
        </p:sp>
        <p:sp>
          <p:nvSpPr>
            <p:cNvPr id="67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</p:grpSp>
      <p:sp>
        <p:nvSpPr>
          <p:cNvPr id="72" name="Hexagon 71"/>
          <p:cNvSpPr/>
          <p:nvPr/>
        </p:nvSpPr>
        <p:spPr>
          <a:xfrm>
            <a:off x="7627633" y="1375597"/>
            <a:ext cx="1248487" cy="64147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1100" dirty="0" smtClean="0"/>
              <a:t>Design &amp; Specification</a:t>
            </a:r>
            <a:endParaRPr lang="en-GB" sz="1100" dirty="0"/>
          </a:p>
        </p:txBody>
      </p:sp>
      <p:sp>
        <p:nvSpPr>
          <p:cNvPr id="73" name="Hexagon 4"/>
          <p:cNvSpPr/>
          <p:nvPr/>
        </p:nvSpPr>
        <p:spPr>
          <a:xfrm rot="16200000">
            <a:off x="7893492" y="1845496"/>
            <a:ext cx="654323" cy="661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83" name="Hexagon 82"/>
          <p:cNvSpPr/>
          <p:nvPr/>
        </p:nvSpPr>
        <p:spPr>
          <a:xfrm>
            <a:off x="7643992" y="2239692"/>
            <a:ext cx="1248487" cy="64147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1100" dirty="0" smtClean="0"/>
              <a:t>Manufacture</a:t>
            </a:r>
            <a:endParaRPr lang="en-GB" sz="1100" dirty="0"/>
          </a:p>
        </p:txBody>
      </p:sp>
      <p:sp>
        <p:nvSpPr>
          <p:cNvPr id="87" name="Hexagon 86"/>
          <p:cNvSpPr/>
          <p:nvPr/>
        </p:nvSpPr>
        <p:spPr>
          <a:xfrm>
            <a:off x="7644504" y="3110382"/>
            <a:ext cx="1248487" cy="64147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1100" dirty="0" smtClean="0"/>
              <a:t>Installation</a:t>
            </a:r>
            <a:endParaRPr lang="en-GB" sz="1100" dirty="0"/>
          </a:p>
        </p:txBody>
      </p:sp>
      <p:sp>
        <p:nvSpPr>
          <p:cNvPr id="88" name="Hexagon 87"/>
          <p:cNvSpPr/>
          <p:nvPr/>
        </p:nvSpPr>
        <p:spPr>
          <a:xfrm>
            <a:off x="7643992" y="4005064"/>
            <a:ext cx="1248487" cy="64147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1100" dirty="0" smtClean="0"/>
              <a:t>Testing</a:t>
            </a:r>
            <a:endParaRPr lang="en-GB" sz="1100" dirty="0"/>
          </a:p>
        </p:txBody>
      </p:sp>
      <p:sp>
        <p:nvSpPr>
          <p:cNvPr id="89" name="Hexagon 88"/>
          <p:cNvSpPr/>
          <p:nvPr/>
        </p:nvSpPr>
        <p:spPr>
          <a:xfrm>
            <a:off x="7643991" y="4875754"/>
            <a:ext cx="1248487" cy="64147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1100" dirty="0" smtClean="0"/>
              <a:t>Commissioning</a:t>
            </a:r>
            <a:endParaRPr lang="en-GB" sz="1100" dirty="0"/>
          </a:p>
        </p:txBody>
      </p:sp>
      <p:sp>
        <p:nvSpPr>
          <p:cNvPr id="90" name="Hexagon 89"/>
          <p:cNvSpPr/>
          <p:nvPr/>
        </p:nvSpPr>
        <p:spPr>
          <a:xfrm>
            <a:off x="7668344" y="5739849"/>
            <a:ext cx="1248487" cy="641479"/>
          </a:xfrm>
          <a:prstGeom prst="hexagon">
            <a:avLst>
              <a:gd name="adj" fmla="val 25000"/>
              <a:gd name="v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GB" sz="1100" dirty="0" smtClean="0"/>
              <a:t>Operation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9934" y="1235343"/>
            <a:ext cx="21623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00B050"/>
                </a:solidFill>
              </a:rPr>
              <a:t>Paolo </a:t>
            </a:r>
            <a:r>
              <a:rPr lang="en-US" sz="1400" dirty="0" err="1" smtClean="0">
                <a:solidFill>
                  <a:srgbClr val="00B050"/>
                </a:solidFill>
              </a:rPr>
              <a:t>Pierini</a:t>
            </a:r>
            <a:r>
              <a:rPr lang="en-US" sz="1400" dirty="0" smtClean="0">
                <a:solidFill>
                  <a:srgbClr val="00B050"/>
                </a:solidFill>
              </a:rPr>
              <a:t> (SL)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00B050"/>
                </a:solidFill>
              </a:rPr>
              <a:t>Christine </a:t>
            </a:r>
            <a:r>
              <a:rPr lang="en-US" sz="1400" dirty="0" err="1" smtClean="0">
                <a:solidFill>
                  <a:srgbClr val="00B050"/>
                </a:solidFill>
              </a:rPr>
              <a:t>Darve</a:t>
            </a:r>
            <a:r>
              <a:rPr lang="en-US" sz="1400" dirty="0" smtClean="0">
                <a:solidFill>
                  <a:srgbClr val="00B050"/>
                </a:solidFill>
              </a:rPr>
              <a:t> (WP_L)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00B050"/>
                </a:solidFill>
              </a:rPr>
              <a:t>Nuno Elias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00B050"/>
                </a:solidFill>
              </a:rPr>
              <a:t>Cecilia </a:t>
            </a:r>
            <a:r>
              <a:rPr lang="en-US" sz="1400" dirty="0" err="1" smtClean="0">
                <a:solidFill>
                  <a:srgbClr val="00B050"/>
                </a:solidFill>
              </a:rPr>
              <a:t>Maiano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00B050"/>
                </a:solidFill>
              </a:rPr>
              <a:t>Felix </a:t>
            </a:r>
            <a:r>
              <a:rPr lang="en-US" sz="1400" dirty="0" err="1" smtClean="0">
                <a:solidFill>
                  <a:srgbClr val="00B050"/>
                </a:solidFill>
              </a:rPr>
              <a:t>Schlander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400" dirty="0" smtClean="0">
                <a:solidFill>
                  <a:srgbClr val="00B050"/>
                </a:solidFill>
              </a:rPr>
              <a:t>Frederik </a:t>
            </a:r>
            <a:r>
              <a:rPr lang="en-US" sz="1400" dirty="0" err="1" smtClean="0">
                <a:solidFill>
                  <a:srgbClr val="00B050"/>
                </a:solidFill>
              </a:rPr>
              <a:t>Håkansson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400" dirty="0" err="1" smtClean="0">
                <a:solidFill>
                  <a:srgbClr val="00B050"/>
                </a:solidFill>
              </a:rPr>
              <a:t>Saeid</a:t>
            </a:r>
            <a:r>
              <a:rPr lang="en-US" sz="1400" dirty="0" smtClean="0">
                <a:solidFill>
                  <a:srgbClr val="00B050"/>
                </a:solidFill>
              </a:rPr>
              <a:t> Pirani</a:t>
            </a:r>
          </a:p>
        </p:txBody>
      </p:sp>
    </p:spTree>
    <p:extLst>
      <p:ext uri="{BB962C8B-B14F-4D97-AF65-F5344CB8AC3E}">
        <p14:creationId xmlns:p14="http://schemas.microsoft.com/office/powerpoint/2010/main" val="7228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83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Lead activities for Cryomodule Disciplines</a:t>
            </a:r>
          </a:p>
          <a:p>
            <a:pPr lvl="1"/>
            <a:r>
              <a:rPr lang="en-US" dirty="0" smtClean="0"/>
              <a:t>Cryogenics, Vacuum , Water Cooling, Control</a:t>
            </a:r>
          </a:p>
          <a:p>
            <a:r>
              <a:rPr lang="en-US" dirty="0"/>
              <a:t>Support WP4 and WP5 related activities</a:t>
            </a:r>
          </a:p>
          <a:p>
            <a:pPr lvl="1"/>
            <a:r>
              <a:rPr lang="en-US" dirty="0"/>
              <a:t>Design Integration</a:t>
            </a:r>
          </a:p>
          <a:p>
            <a:pPr lvl="1"/>
            <a:r>
              <a:rPr lang="en-US" dirty="0"/>
              <a:t>Interfacing </a:t>
            </a:r>
            <a:r>
              <a:rPr lang="en-US" dirty="0" smtClean="0"/>
              <a:t>with in-house </a:t>
            </a:r>
            <a:r>
              <a:rPr lang="en-US" dirty="0"/>
              <a:t>WPs and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Controls and Operation</a:t>
            </a:r>
          </a:p>
          <a:p>
            <a:pPr lvl="1"/>
            <a:r>
              <a:rPr lang="en-US" dirty="0" smtClean="0"/>
              <a:t>Lead activities related to Cryomodule Operation and Control</a:t>
            </a:r>
          </a:p>
          <a:p>
            <a:pPr lvl="1"/>
            <a:r>
              <a:rPr lang="en-US" dirty="0" smtClean="0"/>
              <a:t>Interface with ICS .</a:t>
            </a:r>
          </a:p>
          <a:p>
            <a:r>
              <a:rPr lang="en-US" dirty="0" smtClean="0"/>
              <a:t>Safety and Risk</a:t>
            </a:r>
          </a:p>
          <a:p>
            <a:pPr lvl="1"/>
            <a:r>
              <a:rPr lang="en-US" dirty="0" smtClean="0"/>
              <a:t>Identify and Report technical risks</a:t>
            </a:r>
          </a:p>
          <a:p>
            <a:pPr lvl="1"/>
            <a:r>
              <a:rPr lang="en-US" dirty="0" smtClean="0"/>
              <a:t>Provide expertise for risk mitigation</a:t>
            </a:r>
          </a:p>
          <a:p>
            <a:r>
              <a:rPr lang="en-US" dirty="0" smtClean="0"/>
              <a:t>Planning and Coordination</a:t>
            </a:r>
          </a:p>
          <a:p>
            <a:pPr lvl="1"/>
            <a:r>
              <a:rPr lang="en-US" dirty="0" smtClean="0"/>
              <a:t>Master and revise activities plan of relevant IKP</a:t>
            </a:r>
          </a:p>
          <a:p>
            <a:r>
              <a:rPr lang="en-US" dirty="0" smtClean="0"/>
              <a:t>Cryomodule Testing, Installation and Commissioning</a:t>
            </a:r>
          </a:p>
          <a:p>
            <a:pPr lvl="1"/>
            <a:r>
              <a:rPr lang="en-US" dirty="0" smtClean="0"/>
              <a:t>Define test plan, installation plan and commissioning activities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97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and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forum amongst Engineers</a:t>
            </a:r>
          </a:p>
          <a:p>
            <a:pPr lvl="1"/>
            <a:r>
              <a:rPr lang="en-US" dirty="0" smtClean="0"/>
              <a:t>Common problems, various approaches, best solution!</a:t>
            </a:r>
          </a:p>
          <a:p>
            <a:r>
              <a:rPr lang="en-US" dirty="0" smtClean="0"/>
              <a:t>Well defined engineering processes</a:t>
            </a:r>
          </a:p>
          <a:p>
            <a:pPr lvl="1"/>
            <a:r>
              <a:rPr lang="en-US" dirty="0" smtClean="0"/>
              <a:t>Keep it simple and everyone updated</a:t>
            </a:r>
          </a:p>
          <a:p>
            <a:pPr lvl="1"/>
            <a:endParaRPr lang="en-US" dirty="0"/>
          </a:p>
          <a:p>
            <a:r>
              <a:rPr lang="en-US" dirty="0" smtClean="0"/>
              <a:t>Training to develop and improve engineering skills</a:t>
            </a:r>
          </a:p>
          <a:p>
            <a:pPr lvl="1"/>
            <a:r>
              <a:rPr lang="en-US" dirty="0" smtClean="0"/>
              <a:t>Personally tailored, Project oriented.</a:t>
            </a:r>
          </a:p>
          <a:p>
            <a:r>
              <a:rPr lang="en-US" dirty="0" smtClean="0"/>
              <a:t>Detailed engineering design to support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13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1710</TotalTime>
  <Words>449</Words>
  <Application>Microsoft Macintosh PowerPoint</Application>
  <PresentationFormat>On-screen Show (4:3)</PresentationFormat>
  <Paragraphs>161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Wingdings</vt:lpstr>
      <vt:lpstr>Arial</vt:lpstr>
      <vt:lpstr>Office Theme</vt:lpstr>
      <vt:lpstr>Tasks, Responsibilities  Expectations and Needs</vt:lpstr>
      <vt:lpstr>Who is Nuno ELIAS</vt:lpstr>
      <vt:lpstr>ESS Superconducting LINAC </vt:lpstr>
      <vt:lpstr>Cavities and Cryomodules </vt:lpstr>
      <vt:lpstr>Cryomodule wildlife</vt:lpstr>
      <vt:lpstr>Roles and Responsibilities</vt:lpstr>
      <vt:lpstr>Expectations and Needs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Tasks, Responsibilities  Expectations and Needs</dc:title>
  <dc:creator>nuno elias</dc:creator>
  <cp:lastModifiedBy>nuno elias</cp:lastModifiedBy>
  <cp:revision>29</cp:revision>
  <dcterms:created xsi:type="dcterms:W3CDTF">2018-01-25T09:28:31Z</dcterms:created>
  <dcterms:modified xsi:type="dcterms:W3CDTF">2018-02-01T08:10:05Z</dcterms:modified>
</cp:coreProperties>
</file>