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5" r:id="rId4"/>
    <p:sldId id="266" r:id="rId5"/>
    <p:sldId id="269" r:id="rId6"/>
    <p:sldId id="271" r:id="rId7"/>
    <p:sldId id="273" r:id="rId8"/>
    <p:sldId id="276" r:id="rId9"/>
    <p:sldId id="278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2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2018-01-31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484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8731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23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586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960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864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89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0554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7035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74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305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31/01/2018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31/01/2018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31/01/2018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31/01/2018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31/01/2018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The Mechanical Engineering </a:t>
            </a:r>
            <a:r>
              <a:rPr lang="en-US" dirty="0"/>
              <a:t>&amp;</a:t>
            </a:r>
            <a:r>
              <a:rPr lang="en-US" sz="4000" dirty="0" smtClean="0"/>
              <a:t> Technology (MET)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Senad Kudumovic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31 January, 2018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4789909"/>
            <a:ext cx="262128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402682" y="399174"/>
            <a:ext cx="5647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(D01/D03)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1053"/>
            <a:ext cx="3275856" cy="41367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504" y="148478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To </a:t>
            </a:r>
            <a:r>
              <a:rPr lang="sv-SE" dirty="0" err="1" smtClean="0"/>
              <a:t>ensure</a:t>
            </a:r>
            <a:r>
              <a:rPr lang="sv-SE" dirty="0" smtClean="0"/>
              <a:t> the bunker do not fall </a:t>
            </a:r>
            <a:r>
              <a:rPr lang="sv-SE" dirty="0" err="1" smtClean="0"/>
              <a:t>inwards</a:t>
            </a:r>
            <a:r>
              <a:rPr lang="sv-SE" dirty="0" smtClean="0"/>
              <a:t>, </a:t>
            </a:r>
            <a:r>
              <a:rPr lang="sv-SE" dirty="0" err="1" smtClean="0"/>
              <a:t>bracing</a:t>
            </a:r>
            <a:r>
              <a:rPr lang="sv-SE" dirty="0" smtClean="0"/>
              <a:t> is </a:t>
            </a:r>
            <a:r>
              <a:rPr lang="sv-SE" dirty="0" err="1" smtClean="0"/>
              <a:t>arranged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makes the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much</a:t>
            </a:r>
            <a:r>
              <a:rPr lang="sv-SE" dirty="0" smtClean="0"/>
              <a:t> </a:t>
            </a:r>
            <a:r>
              <a:rPr lang="sv-SE" dirty="0" err="1" smtClean="0"/>
              <a:t>stronger</a:t>
            </a:r>
            <a:r>
              <a:rPr lang="sv-SE" dirty="0" smtClean="0"/>
              <a:t> </a:t>
            </a:r>
            <a:r>
              <a:rPr lang="sv-SE" dirty="0" err="1" smtClean="0"/>
              <a:t>inwards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outwards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68" y="4294781"/>
            <a:ext cx="774245" cy="687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29200"/>
            <a:ext cx="1353703" cy="1196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69865"/>
            <a:ext cx="1009364" cy="12779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95813" y="3039488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Top Connection </a:t>
            </a:r>
            <a:r>
              <a:rPr lang="sv-SE" dirty="0">
                <a:solidFill>
                  <a:schemeClr val="accent1"/>
                </a:solidFill>
              </a:rPr>
              <a:t>P</a:t>
            </a:r>
            <a:r>
              <a:rPr lang="sv-SE" dirty="0" smtClean="0">
                <a:solidFill>
                  <a:schemeClr val="accent1"/>
                </a:solidFill>
              </a:rPr>
              <a:t>oint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8974" y="4405578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Connection Pin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0088" y="5801531"/>
            <a:ext cx="255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Bottom Connection Point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 descr="Brace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3122"/>
            <a:ext cx="2408130" cy="263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7668344" y="4296314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ESS-0191430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02" y="1492296"/>
            <a:ext cx="3565217" cy="5075015"/>
          </a:xfrm>
          <a:prstGeom prst="rect">
            <a:avLst/>
          </a:prstGeom>
          <a:effectLst>
            <a:outerShdw dir="5400000" algn="ctr" rotWithShape="0">
              <a:srgbClr val="000000">
                <a:alpha val="0"/>
              </a:srgbClr>
            </a:outerShdw>
            <a:softEdge rad="6604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4" y="2670927"/>
            <a:ext cx="3131841" cy="4187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2682" y="399174"/>
            <a:ext cx="5647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(D01/D03)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329" y="1590811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Pillar position in </a:t>
            </a:r>
            <a:r>
              <a:rPr lang="sv-SE" dirty="0" err="1" smtClean="0"/>
              <a:t>collision</a:t>
            </a:r>
            <a:r>
              <a:rPr lang="sv-SE" dirty="0" smtClean="0"/>
              <a:t> with </a:t>
            </a:r>
            <a:r>
              <a:rPr lang="sv-SE" dirty="0" err="1" smtClean="0"/>
              <a:t>dillatation</a:t>
            </a:r>
            <a:r>
              <a:rPr lang="sv-SE" dirty="0" smtClean="0"/>
              <a:t> gap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68" y="4405577"/>
            <a:ext cx="649453" cy="576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35" y="5333100"/>
            <a:ext cx="1196553" cy="1092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7836"/>
            <a:ext cx="1009364" cy="12419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95813" y="3039488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Top Connection </a:t>
            </a:r>
            <a:r>
              <a:rPr lang="sv-SE" dirty="0">
                <a:solidFill>
                  <a:schemeClr val="accent1"/>
                </a:solidFill>
              </a:rPr>
              <a:t>P</a:t>
            </a:r>
            <a:r>
              <a:rPr lang="sv-SE" dirty="0" smtClean="0">
                <a:solidFill>
                  <a:schemeClr val="accent1"/>
                </a:solidFill>
              </a:rPr>
              <a:t>oint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8974" y="4405578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Connection Pin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0088" y="5801531"/>
            <a:ext cx="255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Bottom Connection Point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6341313"/>
            <a:ext cx="216024" cy="43204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329" y="5879526"/>
            <a:ext cx="1201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Dilatation gap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9532" y="6102788"/>
            <a:ext cx="0" cy="23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902966" y="6372671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ESS-0191430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339752" y="494729"/>
            <a:ext cx="4121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Expectations </a:t>
            </a:r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needs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556792"/>
            <a:ext cx="536197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CAD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CAD Standard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CAD Standard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Plan for CATIA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Handy tools (</a:t>
            </a:r>
            <a:r>
              <a:rPr lang="en-GB" sz="2000" dirty="0" err="1" smtClean="0"/>
              <a:t>MathCad</a:t>
            </a:r>
            <a:r>
              <a:rPr lang="en-GB" sz="2000" dirty="0" smtClean="0"/>
              <a:t>, </a:t>
            </a:r>
            <a:r>
              <a:rPr lang="en-GB" sz="2000" dirty="0" err="1" smtClean="0"/>
              <a:t>Snagit</a:t>
            </a:r>
            <a:r>
              <a:rPr lang="en-GB" sz="2000" dirty="0" smtClean="0"/>
              <a:t>…..)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700808"/>
            <a:ext cx="2362239" cy="1064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167" y="2786497"/>
            <a:ext cx="2335429" cy="1717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4947732"/>
            <a:ext cx="2448272" cy="1663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0602" y="4989866"/>
            <a:ext cx="3227281" cy="1621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255" y="4974534"/>
            <a:ext cx="2445746" cy="16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50" y="1484784"/>
            <a:ext cx="4395292" cy="288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2602632" cy="1143000"/>
          </a:xfrm>
        </p:spPr>
        <p:txBody>
          <a:bodyPr/>
          <a:lstStyle/>
          <a:p>
            <a:r>
              <a:rPr lang="sv-SE" dirty="0" smtClean="0"/>
              <a:t>Bunker </a:t>
            </a:r>
            <a:r>
              <a:rPr lang="sv-SE" dirty="0" err="1" smtClean="0"/>
              <a:t>Frame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3548" y="2204864"/>
            <a:ext cx="410445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tx1"/>
                </a:solidFill>
              </a:rPr>
              <a:t>Performing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  <a:r>
              <a:rPr lang="sv-SE" sz="2000" dirty="0" err="1" smtClean="0">
                <a:solidFill>
                  <a:schemeClr val="tx1"/>
                </a:solidFill>
              </a:rPr>
              <a:t>conceptual</a:t>
            </a:r>
            <a:r>
              <a:rPr lang="sv-SE" sz="2000" dirty="0" smtClean="0">
                <a:solidFill>
                  <a:schemeClr val="tx1"/>
                </a:solidFill>
              </a:rPr>
              <a:t>, </a:t>
            </a:r>
            <a:r>
              <a:rPr lang="sv-SE" sz="2000" dirty="0" err="1" smtClean="0">
                <a:solidFill>
                  <a:schemeClr val="tx1"/>
                </a:solidFill>
              </a:rPr>
              <a:t>detail</a:t>
            </a:r>
            <a:r>
              <a:rPr lang="sv-SE" sz="2000" dirty="0" smtClean="0">
                <a:solidFill>
                  <a:schemeClr val="tx1"/>
                </a:solidFill>
              </a:rPr>
              <a:t> design and </a:t>
            </a:r>
            <a:r>
              <a:rPr lang="sv-SE" sz="2000" dirty="0" err="1" smtClean="0">
                <a:solidFill>
                  <a:schemeClr val="tx1"/>
                </a:solidFill>
              </a:rPr>
              <a:t>drawings</a:t>
            </a:r>
            <a:endParaRPr lang="sv-S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tx1"/>
                </a:solidFill>
              </a:rPr>
              <a:t>Preparing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  <a:r>
              <a:rPr lang="sv-SE" sz="2000" dirty="0" err="1" smtClean="0">
                <a:solidFill>
                  <a:schemeClr val="tx1"/>
                </a:solidFill>
              </a:rPr>
              <a:t>specifications</a:t>
            </a:r>
            <a:r>
              <a:rPr lang="sv-SE" sz="2000" dirty="0" smtClean="0">
                <a:solidFill>
                  <a:schemeClr val="tx1"/>
                </a:solidFill>
              </a:rPr>
              <a:t> and </a:t>
            </a:r>
            <a:r>
              <a:rPr lang="sv-SE" sz="2000" dirty="0" err="1" smtClean="0">
                <a:solidFill>
                  <a:schemeClr val="tx1"/>
                </a:solidFill>
              </a:rPr>
              <a:t>reports</a:t>
            </a:r>
            <a:endParaRPr lang="sv-S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tx1"/>
                </a:solidFill>
              </a:rPr>
              <a:t>Performing</a:t>
            </a:r>
            <a:r>
              <a:rPr lang="sv-SE" sz="2000" dirty="0" smtClean="0">
                <a:solidFill>
                  <a:schemeClr val="tx1"/>
                </a:solidFill>
              </a:rPr>
              <a:t> FEA </a:t>
            </a:r>
            <a:r>
              <a:rPr lang="sv-SE" sz="2000" dirty="0" smtClean="0">
                <a:solidFill>
                  <a:schemeClr val="tx1"/>
                </a:solidFill>
              </a:rPr>
              <a:t>and hand </a:t>
            </a:r>
            <a:r>
              <a:rPr lang="sv-SE" sz="2000" dirty="0" err="1" smtClean="0">
                <a:solidFill>
                  <a:schemeClr val="tx1"/>
                </a:solidFill>
              </a:rPr>
              <a:t>calculations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tx1"/>
                </a:solidFill>
              </a:rPr>
              <a:t>Preparing</a:t>
            </a:r>
            <a:r>
              <a:rPr lang="sv-SE" sz="2000" dirty="0" smtClean="0">
                <a:solidFill>
                  <a:schemeClr val="tx1"/>
                </a:solidFill>
              </a:rPr>
              <a:t> installation </a:t>
            </a:r>
            <a:r>
              <a:rPr lang="sv-SE" sz="2000" dirty="0" err="1" smtClean="0">
                <a:solidFill>
                  <a:schemeClr val="tx1"/>
                </a:solidFill>
              </a:rPr>
              <a:t>procedure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  <a:r>
              <a:rPr lang="sv-SE" sz="2000" dirty="0" err="1" smtClean="0">
                <a:solidFill>
                  <a:schemeClr val="tx1"/>
                </a:solidFill>
              </a:rPr>
              <a:t>reports</a:t>
            </a:r>
            <a:endParaRPr lang="sv-S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Handling interfaces </a:t>
            </a:r>
            <a:r>
              <a:rPr lang="sv-SE" sz="2000" dirty="0" err="1" smtClean="0">
                <a:solidFill>
                  <a:schemeClr val="tx1"/>
                </a:solidFill>
              </a:rPr>
              <a:t>with</a:t>
            </a:r>
            <a:r>
              <a:rPr lang="sv-SE" sz="2000" dirty="0" smtClean="0">
                <a:solidFill>
                  <a:schemeClr val="tx1"/>
                </a:solidFill>
              </a:rPr>
              <a:t> CF and Target Division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74156" y="1698177"/>
            <a:ext cx="782587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R6m Frame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38927" y="1698177"/>
            <a:ext cx="1306768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tx2"/>
                </a:solidFill>
              </a:rPr>
              <a:t>Target building frame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99784" y="1698177"/>
            <a:ext cx="1321196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tx2"/>
                </a:solidFill>
              </a:rPr>
              <a:t>Instrument hall frame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32" y="2276708"/>
            <a:ext cx="5134468" cy="2039494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17" idx="2"/>
          </p:cNvCxnSpPr>
          <p:nvPr/>
        </p:nvCxnSpPr>
        <p:spPr>
          <a:xfrm>
            <a:off x="7860382" y="1944398"/>
            <a:ext cx="921783" cy="112456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</p:cNvCxnSpPr>
          <p:nvPr/>
        </p:nvCxnSpPr>
        <p:spPr>
          <a:xfrm>
            <a:off x="5992311" y="1944398"/>
            <a:ext cx="821165" cy="89759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2"/>
          </p:cNvCxnSpPr>
          <p:nvPr/>
        </p:nvCxnSpPr>
        <p:spPr>
          <a:xfrm>
            <a:off x="4565450" y="1944398"/>
            <a:ext cx="838069" cy="8365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" y="4319323"/>
            <a:ext cx="5026240" cy="25386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596336" y="4281368"/>
            <a:ext cx="162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North and West sector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491880" y="6584122"/>
            <a:ext cx="162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South and East sector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3131840" y="421778"/>
            <a:ext cx="2625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Support</a:t>
            </a:r>
            <a:r>
              <a:rPr lang="en-GB" dirty="0"/>
              <a:t> </a:t>
            </a:r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Frame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947" y="1610889"/>
            <a:ext cx="39704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Design considerations: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 bunker roof load of </a:t>
            </a:r>
            <a:r>
              <a:rPr lang="en-US" sz="1400" dirty="0" smtClean="0"/>
              <a:t>~6.6 t/m2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 additional </a:t>
            </a:r>
            <a:r>
              <a:rPr lang="en-US" sz="1400" dirty="0" smtClean="0"/>
              <a:t>3.3 t/m2 </a:t>
            </a:r>
            <a:r>
              <a:rPr lang="en-US" sz="1400" dirty="0"/>
              <a:t>for removed roof block placement during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Prevent roof blocks impacting monolith during </a:t>
            </a:r>
            <a:endParaRPr lang="en-US" sz="1400" dirty="0" smtClean="0"/>
          </a:p>
          <a:p>
            <a:r>
              <a:rPr lang="en-US" sz="1400" dirty="0" smtClean="0"/>
              <a:t>        an </a:t>
            </a:r>
            <a:r>
              <a:rPr lang="en-US" sz="1400" dirty="0"/>
              <a:t>H4 seismic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Provide </a:t>
            </a:r>
            <a:r>
              <a:rPr lang="en-US" sz="1400" dirty="0"/>
              <a:t>minimal spatial constraints for beamlines &amp;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elements to be removable as needed during maintenance   </a:t>
            </a:r>
          </a:p>
        </p:txBody>
      </p:sp>
    </p:spTree>
    <p:extLst>
      <p:ext uri="{BB962C8B-B14F-4D97-AF65-F5344CB8AC3E}">
        <p14:creationId xmlns:p14="http://schemas.microsoft.com/office/powerpoint/2010/main" val="494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391332"/>
            <a:ext cx="2051720" cy="14666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62" y="1652721"/>
            <a:ext cx="5710690" cy="1962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R6m Frame-Columns attached to large radial box beam.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sv-SE" sz="1600" dirty="0" smtClean="0"/>
              <a:t>Wall Brackets</a:t>
            </a:r>
          </a:p>
          <a:p>
            <a:r>
              <a:rPr lang="sv-SE" sz="1600" dirty="0" smtClean="0"/>
              <a:t>Connection </a:t>
            </a:r>
            <a:r>
              <a:rPr lang="sv-SE" sz="1600" dirty="0"/>
              <a:t>F</a:t>
            </a:r>
            <a:r>
              <a:rPr lang="sv-SE" sz="1600" dirty="0" smtClean="0"/>
              <a:t>langes</a:t>
            </a:r>
          </a:p>
          <a:p>
            <a:r>
              <a:rPr lang="sv-SE" sz="1600" dirty="0" smtClean="0"/>
              <a:t>R6m Box Beam</a:t>
            </a:r>
          </a:p>
          <a:p>
            <a:r>
              <a:rPr lang="sv-SE" sz="1600" dirty="0" smtClean="0"/>
              <a:t>Support Pillars and Brackets</a:t>
            </a:r>
          </a:p>
          <a:p>
            <a:r>
              <a:rPr lang="sv-SE" sz="1600" dirty="0"/>
              <a:t>Skirt Shield Blocks</a:t>
            </a:r>
          </a:p>
          <a:p>
            <a:endParaRPr lang="sv-SE" sz="1600" dirty="0"/>
          </a:p>
          <a:p>
            <a:pPr>
              <a:buFontTx/>
              <a:buChar char="-"/>
            </a:pPr>
            <a:endParaRPr lang="sv-SE" sz="1600" dirty="0"/>
          </a:p>
          <a:p>
            <a:pPr marL="0" indent="0">
              <a:buNone/>
            </a:pPr>
            <a:endParaRPr lang="sv-SE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2322684" y="405825"/>
            <a:ext cx="351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Support</a:t>
            </a:r>
            <a:r>
              <a:rPr lang="en-GB" dirty="0"/>
              <a:t> </a:t>
            </a:r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Frame-R6m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82130"/>
            <a:ext cx="4513466" cy="3879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211"/>
            <a:ext cx="3464764" cy="3245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440823"/>
            <a:ext cx="1912940" cy="15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52721"/>
            <a:ext cx="5710690" cy="1962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3491880" y="476672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R6 Beam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484784"/>
            <a:ext cx="5256584" cy="314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R6 BEAM:</a:t>
            </a:r>
          </a:p>
          <a:p>
            <a:r>
              <a:rPr lang="en-US" sz="1400" dirty="0" smtClean="0"/>
              <a:t>Made from 3 separate beams for manufacturing and installation reasons.</a:t>
            </a:r>
          </a:p>
          <a:p>
            <a:r>
              <a:rPr lang="en-US" sz="1400" dirty="0" smtClean="0"/>
              <a:t>Filled with grinded HDPE pellets</a:t>
            </a:r>
          </a:p>
          <a:p>
            <a:pPr marL="0" indent="0">
              <a:buNone/>
            </a:pPr>
            <a:r>
              <a:rPr lang="en-US" sz="1400" dirty="0" smtClean="0"/>
              <a:t>- Each beam has several different cutouts and threaded holes on top of the thick plate and holes on side flanges.</a:t>
            </a:r>
          </a:p>
          <a:p>
            <a:pPr fontAlgn="ctr"/>
            <a:r>
              <a:rPr lang="en-US" sz="1400" dirty="0" smtClean="0"/>
              <a:t>Ø150 mm holes for </a:t>
            </a:r>
            <a:r>
              <a:rPr lang="en-US" sz="1400" dirty="0"/>
              <a:t>filling with grinded HDPE pellets</a:t>
            </a:r>
            <a:endParaRPr lang="en-US" sz="1400" dirty="0" smtClean="0"/>
          </a:p>
          <a:p>
            <a:pPr fontAlgn="ctr"/>
            <a:r>
              <a:rPr lang="en-US" sz="1400" dirty="0" smtClean="0"/>
              <a:t>Ø60 mm holes for pin connection with roof blocks</a:t>
            </a:r>
          </a:p>
          <a:p>
            <a:pPr fontAlgn="ctr"/>
            <a:r>
              <a:rPr lang="en-US" sz="1400" dirty="0" smtClean="0"/>
              <a:t>M24 threaded holes for fixing skirt shield blocks</a:t>
            </a:r>
          </a:p>
          <a:p>
            <a:pPr fontAlgn="ctr"/>
            <a:r>
              <a:rPr lang="en-US" sz="1400" dirty="0" smtClean="0"/>
              <a:t>M30 threaded holes for lifting tool</a:t>
            </a:r>
          </a:p>
          <a:p>
            <a:pPr fontAlgn="ctr"/>
            <a:r>
              <a:rPr lang="en-US" sz="1400" dirty="0" smtClean="0"/>
              <a:t>16 x Ø18 for bolt connections on side flanges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4331801"/>
            <a:ext cx="4860032" cy="2524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656" y="1461531"/>
            <a:ext cx="3096344" cy="21904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15293" y="1498832"/>
            <a:ext cx="1128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ESS-0087589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72153"/>
            <a:ext cx="3083778" cy="21858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579558"/>
            <a:ext cx="1220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ESS-00127448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14" y="3544357"/>
            <a:ext cx="1608123" cy="157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21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804"/>
            <a:ext cx="2113634" cy="24192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7" y="4230436"/>
            <a:ext cx="1179542" cy="21851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477481"/>
            <a:ext cx="5427511" cy="4569628"/>
          </a:xfrm>
        </p:spPr>
        <p:txBody>
          <a:bodyPr>
            <a:noAutofit/>
          </a:bodyPr>
          <a:lstStyle/>
          <a:p>
            <a:pPr algn="just"/>
            <a:r>
              <a:rPr lang="en-US" sz="1400" dirty="0" smtClean="0"/>
              <a:t>The </a:t>
            </a:r>
            <a:r>
              <a:rPr lang="en-US" sz="1400" dirty="0"/>
              <a:t>baseline concept is to weld the lower angle brackets to the CF structure during installation. Lower and upper bracket will be </a:t>
            </a:r>
            <a:r>
              <a:rPr lang="en-US" sz="1400" dirty="0" smtClean="0"/>
              <a:t>hinged.</a:t>
            </a:r>
            <a:r>
              <a:rPr lang="sv-SE" sz="1400" dirty="0" smtClean="0"/>
              <a:t> </a:t>
            </a:r>
            <a:r>
              <a:rPr lang="en-US" sz="1400" dirty="0" smtClean="0"/>
              <a:t>This </a:t>
            </a:r>
            <a:r>
              <a:rPr lang="en-US" sz="1400" dirty="0"/>
              <a:t>hinge joint caters for a much larger possible </a:t>
            </a:r>
            <a:r>
              <a:rPr lang="en-US" sz="1400" dirty="0" smtClean="0"/>
              <a:t>misalignment since pillar position need to be vertical after installation.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Lower </a:t>
            </a:r>
            <a:r>
              <a:rPr lang="en-US" sz="1400" dirty="0"/>
              <a:t>hinge connection contain open hole on pillar plate due to lack of space for pin installation, while the upper hinge </a:t>
            </a:r>
            <a:r>
              <a:rPr lang="en-US" sz="1400" dirty="0" smtClean="0"/>
              <a:t>has standard </a:t>
            </a:r>
            <a:r>
              <a:rPr lang="en-US" sz="1400" dirty="0"/>
              <a:t>pin </a:t>
            </a:r>
            <a:r>
              <a:rPr lang="en-US" sz="1400" dirty="0" smtClean="0"/>
              <a:t>connection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sv-SE" sz="1400" dirty="0"/>
          </a:p>
          <a:p>
            <a:pPr>
              <a:buFontTx/>
              <a:buChar char="-"/>
            </a:pPr>
            <a:endParaRPr lang="sv-SE" sz="1600" dirty="0" smtClean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9" name="Rectangle 48"/>
          <p:cNvSpPr/>
          <p:nvPr/>
        </p:nvSpPr>
        <p:spPr>
          <a:xfrm>
            <a:off x="1331640" y="413994"/>
            <a:ext cx="5346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Support Pillars and Top Bracket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13634" y="3491386"/>
            <a:ext cx="891253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Support Pillar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>
            <a:stCxn id="16" idx="1"/>
          </p:cNvCxnSpPr>
          <p:nvPr/>
        </p:nvCxnSpPr>
        <p:spPr>
          <a:xfrm flipH="1" flipV="1">
            <a:off x="1413339" y="3170917"/>
            <a:ext cx="700295" cy="443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21228" y="3007829"/>
            <a:ext cx="347626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Pin 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1227" y="2597486"/>
            <a:ext cx="995697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Top bracket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1227" y="2166854"/>
            <a:ext cx="506557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Shims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2" name="Straight Arrow Connector 11"/>
          <p:cNvCxnSpPr>
            <a:stCxn id="17" idx="1"/>
          </p:cNvCxnSpPr>
          <p:nvPr/>
        </p:nvCxnSpPr>
        <p:spPr>
          <a:xfrm flipH="1" flipV="1">
            <a:off x="1331640" y="2644343"/>
            <a:ext cx="789588" cy="486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1547446" y="2391508"/>
            <a:ext cx="573781" cy="329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1"/>
          </p:cNvCxnSpPr>
          <p:nvPr/>
        </p:nvCxnSpPr>
        <p:spPr>
          <a:xfrm flipH="1" flipV="1">
            <a:off x="1345223" y="1846385"/>
            <a:ext cx="776004" cy="443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9060"/>
            <a:ext cx="4572001" cy="2858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4100920"/>
            <a:ext cx="1656386" cy="26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488" y="5178003"/>
            <a:ext cx="3104625" cy="167119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627784" y="354032"/>
            <a:ext cx="3805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4089" y="4017210"/>
            <a:ext cx="504056" cy="4610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41878" y="1587553"/>
            <a:ext cx="466065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Pillar position unchanged from PDR since they  provide no clashes and required clearance in R9 with revised IET.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Also placement of pillars </a:t>
            </a:r>
            <a:r>
              <a:rPr lang="en-US" sz="1600" dirty="0"/>
              <a:t>radiating outward from R9m selected based on load distribution onto </a:t>
            </a:r>
            <a:r>
              <a:rPr lang="en-US" sz="1600" dirty="0" smtClean="0"/>
              <a:t>floor.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Pillars positioned in between beamlines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01" y="4690983"/>
            <a:ext cx="2249605" cy="1618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219" y="4457455"/>
            <a:ext cx="28657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/>
              <a:t>Support pillar positions ESS-0051975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577" y="1441901"/>
            <a:ext cx="3920388" cy="3445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980904"/>
            <a:ext cx="2167568" cy="1561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256" y="5377441"/>
            <a:ext cx="2009797" cy="1427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32117" y="4781753"/>
            <a:ext cx="22557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/>
              <a:t>IET – Column interface ESS-0086197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5691" y="4990502"/>
            <a:ext cx="1837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NBX </a:t>
            </a:r>
            <a:r>
              <a:rPr lang="sv-SE" sz="1100" dirty="0"/>
              <a:t>– </a:t>
            </a:r>
            <a:r>
              <a:rPr lang="sv-SE" sz="1100" dirty="0" smtClean="0"/>
              <a:t>Floor </a:t>
            </a:r>
            <a:r>
              <a:rPr lang="sv-SE" sz="1100" dirty="0"/>
              <a:t>a</a:t>
            </a:r>
            <a:r>
              <a:rPr lang="sv-SE" sz="1100" dirty="0" smtClean="0"/>
              <a:t>lignment plates</a:t>
            </a:r>
          </a:p>
          <a:p>
            <a:r>
              <a:rPr lang="sv-SE" sz="1100" dirty="0" smtClean="0"/>
              <a:t> ESS-0108885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8674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06" y="3662124"/>
            <a:ext cx="1084814" cy="101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49078"/>
            <a:ext cx="1782466" cy="171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23192" y="1557965"/>
            <a:ext cx="6321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handling connection between pillars and base plates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9251" y="400626"/>
            <a:ext cx="481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(D02)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812" y="4361501"/>
            <a:ext cx="3539188" cy="2496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239" y="3492325"/>
            <a:ext cx="2953181" cy="3384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42" y="2493183"/>
            <a:ext cx="982677" cy="89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Arrow Connector 14"/>
          <p:cNvCxnSpPr/>
          <p:nvPr/>
        </p:nvCxnSpPr>
        <p:spPr>
          <a:xfrm flipH="1">
            <a:off x="2267744" y="3140968"/>
            <a:ext cx="1015956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77810" y="2610939"/>
            <a:ext cx="2547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M36 </a:t>
            </a:r>
            <a:r>
              <a:rPr lang="sv-SE" dirty="0" err="1">
                <a:solidFill>
                  <a:schemeClr val="accent1"/>
                </a:solidFill>
              </a:rPr>
              <a:t>R</a:t>
            </a:r>
            <a:r>
              <a:rPr lang="sv-SE" dirty="0" err="1" smtClean="0">
                <a:solidFill>
                  <a:schemeClr val="accent1"/>
                </a:solidFill>
              </a:rPr>
              <a:t>emote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>
                <a:solidFill>
                  <a:schemeClr val="accent1"/>
                </a:solidFill>
              </a:rPr>
              <a:t>C</a:t>
            </a:r>
            <a:r>
              <a:rPr lang="sv-SE" dirty="0" smtClean="0">
                <a:solidFill>
                  <a:schemeClr val="accent1"/>
                </a:solidFill>
              </a:rPr>
              <a:t>ontrol </a:t>
            </a:r>
            <a:r>
              <a:rPr lang="sv-SE" dirty="0" err="1">
                <a:solidFill>
                  <a:schemeClr val="accent1"/>
                </a:solidFill>
              </a:rPr>
              <a:t>N</a:t>
            </a:r>
            <a:r>
              <a:rPr lang="sv-SE" dirty="0" err="1" smtClean="0">
                <a:solidFill>
                  <a:schemeClr val="accent1"/>
                </a:solidFill>
              </a:rPr>
              <a:t>ut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195736" y="5138608"/>
            <a:ext cx="1368152" cy="46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60185" y="568738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M36 </a:t>
            </a:r>
            <a:r>
              <a:rPr lang="sv-SE" dirty="0" err="1">
                <a:solidFill>
                  <a:schemeClr val="accent1"/>
                </a:solidFill>
              </a:rPr>
              <a:t>S</a:t>
            </a:r>
            <a:r>
              <a:rPr lang="sv-SE" dirty="0" err="1" smtClean="0">
                <a:solidFill>
                  <a:schemeClr val="accent1"/>
                </a:solidFill>
              </a:rPr>
              <a:t>tud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7" y="1936725"/>
            <a:ext cx="1725244" cy="103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8" name="Straight Arrow Connector 27"/>
          <p:cNvCxnSpPr/>
          <p:nvPr/>
        </p:nvCxnSpPr>
        <p:spPr>
          <a:xfrm flipH="1">
            <a:off x="1450731" y="2493183"/>
            <a:ext cx="229022" cy="1779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29739" y="1955696"/>
            <a:ext cx="10887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Guide Pin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303585" y="4290646"/>
            <a:ext cx="1099038" cy="7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714780" y="3443390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M36 </a:t>
            </a:r>
            <a:r>
              <a:rPr lang="sv-SE" dirty="0" err="1" smtClean="0">
                <a:solidFill>
                  <a:schemeClr val="accent1"/>
                </a:solidFill>
              </a:rPr>
              <a:t>Nut</a:t>
            </a:r>
            <a:r>
              <a:rPr lang="sv-SE" dirty="0" smtClean="0">
                <a:solidFill>
                  <a:schemeClr val="accent1"/>
                </a:solidFill>
              </a:rPr>
              <a:t> and </a:t>
            </a:r>
            <a:r>
              <a:rPr lang="sv-SE" dirty="0" err="1">
                <a:solidFill>
                  <a:schemeClr val="accent1"/>
                </a:solidFill>
              </a:rPr>
              <a:t>W</a:t>
            </a:r>
            <a:r>
              <a:rPr lang="sv-SE" dirty="0" err="1" smtClean="0">
                <a:solidFill>
                  <a:schemeClr val="accent1"/>
                </a:solidFill>
              </a:rPr>
              <a:t>asher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68344" y="4423202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ESS-0101779</a:t>
            </a:r>
            <a:endParaRPr lang="en-GB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58" y="3314148"/>
            <a:ext cx="663222" cy="81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576243"/>
            <a:ext cx="1608726" cy="241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192" y="1557965"/>
            <a:ext cx="7689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 fontAlgn="ctr"/>
            <a:r>
              <a:rPr lang="en-US" sz="1600" dirty="0"/>
              <a:t>Bunker frame is built of nearly 200 pillars/beams and every pillar/beam has its own, unique destination. In order to avoid errors during an installation, each beam and pillar must be labelled - painted numbers on sides and on top of each beam and painted number on side of each pillar.</a:t>
            </a:r>
            <a:endParaRPr lang="sv-SE" sz="16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251" y="400626"/>
            <a:ext cx="481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(D02)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77004"/>
            <a:ext cx="4561704" cy="418099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51520" y="2661796"/>
            <a:ext cx="4320480" cy="421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label gives tree information about a beam/pillar position and it is defined as follows:</a:t>
            </a: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[sector]. [row]. [beam#]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[sector] – NW (North-West), or SE (South-East)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[radius] – beam/pillar radius number counted outwards from the TCS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[beam#] – beam/pillar number counted clock wise in the NW sector, and counter clockwise in the SE sector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sake of an example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NW-R9-1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 stands for:</a:t>
            </a: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North-West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Radial Beam (9 m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radius)</a:t>
            </a: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in row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81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16260</TotalTime>
  <Words>641</Words>
  <Application>Microsoft Office PowerPoint</Application>
  <PresentationFormat>On-screen Show (4:3)</PresentationFormat>
  <Paragraphs>136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Office Theme</vt:lpstr>
      <vt:lpstr>The Mechanical Engineering &amp; Technology (MET)</vt:lpstr>
      <vt:lpstr>Bunker 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Spreader bars for ESS Bunker Project</dc:title>
  <dc:creator>Dawid Patrzalek</dc:creator>
  <cp:lastModifiedBy>Senad Kudumovic</cp:lastModifiedBy>
  <cp:revision>39</cp:revision>
  <dcterms:created xsi:type="dcterms:W3CDTF">2017-08-31T12:02:01Z</dcterms:created>
  <dcterms:modified xsi:type="dcterms:W3CDTF">2018-01-31T14:13:51Z</dcterms:modified>
</cp:coreProperties>
</file>