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92" r:id="rId3"/>
    <p:sldId id="277" r:id="rId4"/>
    <p:sldId id="278" r:id="rId5"/>
    <p:sldId id="297" r:id="rId6"/>
    <p:sldId id="296" r:id="rId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39">
          <p15:clr>
            <a:srgbClr val="A4A3A4"/>
          </p15:clr>
        </p15:guide>
        <p15:guide id="4" pos="4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85841" autoAdjust="0"/>
  </p:normalViewPr>
  <p:slideViewPr>
    <p:cSldViewPr>
      <p:cViewPr>
        <p:scale>
          <a:sx n="115" d="100"/>
          <a:sy n="115" d="100"/>
        </p:scale>
        <p:origin x="1304" y="-384"/>
      </p:cViewPr>
      <p:guideLst>
        <p:guide orient="horz" pos="2160"/>
        <p:guide pos="2880"/>
        <p:guide orient="horz" pos="3639"/>
        <p:guide pos="4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Scope of deliverables:</a:t>
            </a:r>
            <a:r>
              <a:rPr lang="en-US" baseline="0" dirty="0" smtClean="0"/>
              <a:t> 15 instruments and 1 TBL</a:t>
            </a:r>
          </a:p>
          <a:p>
            <a:r>
              <a:rPr lang="en-US" baseline="0" dirty="0" smtClean="0"/>
              <a:t>Distribution in the different halls, North, East, South and West</a:t>
            </a:r>
          </a:p>
          <a:p>
            <a:r>
              <a:rPr lang="en-US" baseline="0" dirty="0" smtClean="0"/>
              <a:t>Different challenges in each of the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4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17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8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12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24/01/2018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0" y="260649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24/01/2018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2" y="319530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24/01/2018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4" y="260649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24/01/2018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24/01/2018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MET Session workshop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Job description Integration Engineer 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Clara Lopez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Senior Mechanical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0" y="5949280"/>
            <a:ext cx="4953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24 January,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60" y="1701562"/>
            <a:ext cx="6154388" cy="466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56" y="3282193"/>
            <a:ext cx="2175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VESPA -vibrational </a:t>
            </a:r>
            <a:r>
              <a:rPr lang="en-US" dirty="0"/>
              <a:t>spectroscopy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CNR Italy-ISIS UK)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5424" y="4690010"/>
            <a:ext cx="254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LoKI</a:t>
            </a:r>
            <a:r>
              <a:rPr lang="en-US" dirty="0" smtClean="0"/>
              <a:t> </a:t>
            </a:r>
            <a:r>
              <a:rPr lang="en-US" dirty="0"/>
              <a:t>Broad band SANS</a:t>
            </a:r>
            <a:endParaRPr lang="en-US" dirty="0" smtClean="0"/>
          </a:p>
          <a:p>
            <a:r>
              <a:rPr lang="en-US" dirty="0" smtClean="0"/>
              <a:t>(ISIS -UK)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5424" y="5426096"/>
            <a:ext cx="304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FREIA </a:t>
            </a:r>
            <a:r>
              <a:rPr lang="en-US" dirty="0"/>
              <a:t>Liquids Reflectometer</a:t>
            </a:r>
            <a:endParaRPr lang="en-US" dirty="0" smtClean="0"/>
          </a:p>
          <a:p>
            <a:r>
              <a:rPr lang="en-US" dirty="0" smtClean="0"/>
              <a:t>(ISIS -UK)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57376" y="3607156"/>
            <a:ext cx="244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Heimdal</a:t>
            </a:r>
            <a:r>
              <a:rPr lang="en-US" dirty="0" smtClean="0"/>
              <a:t> </a:t>
            </a:r>
            <a:r>
              <a:rPr lang="en-US" dirty="0"/>
              <a:t>Hybrid </a:t>
            </a:r>
            <a:r>
              <a:rPr lang="en-US" dirty="0" smtClean="0"/>
              <a:t>diffractometer-Denmark</a:t>
            </a:r>
          </a:p>
          <a:p>
            <a:r>
              <a:rPr lang="en-US" dirty="0" smtClean="0"/>
              <a:t>Aarhus university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08410" y="2334767"/>
            <a:ext cx="289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MIRACLES backscattering spectrometer- ESS Bilbao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5556" y="1387734"/>
            <a:ext cx="304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C-SPEC </a:t>
            </a:r>
            <a:r>
              <a:rPr lang="en-US" dirty="0"/>
              <a:t>(cold chopper spectrometer</a:t>
            </a:r>
            <a:r>
              <a:rPr lang="en-US" dirty="0" smtClean="0"/>
              <a:t>) TUM (Munich and LLB Paris)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>
            <a:off x="5745088" y="1849399"/>
            <a:ext cx="1040468" cy="753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1"/>
          </p:cNvCxnSpPr>
          <p:nvPr/>
        </p:nvCxnSpPr>
        <p:spPr>
          <a:xfrm flipH="1">
            <a:off x="6321152" y="2657933"/>
            <a:ext cx="687258" cy="365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1"/>
          </p:cNvCxnSpPr>
          <p:nvPr/>
        </p:nvCxnSpPr>
        <p:spPr>
          <a:xfrm flipH="1" flipV="1">
            <a:off x="6897216" y="3819832"/>
            <a:ext cx="460160" cy="248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245058" y="4941168"/>
            <a:ext cx="1751949" cy="72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1"/>
          </p:cNvCxnSpPr>
          <p:nvPr/>
        </p:nvCxnSpPr>
        <p:spPr>
          <a:xfrm flipH="1" flipV="1">
            <a:off x="4016896" y="5013176"/>
            <a:ext cx="2038528" cy="736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2"/>
          </p:cNvCxnSpPr>
          <p:nvPr/>
        </p:nvCxnSpPr>
        <p:spPr>
          <a:xfrm>
            <a:off x="1128926" y="4205523"/>
            <a:ext cx="1026932" cy="807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4528" y="1631634"/>
            <a:ext cx="244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Partial work:</a:t>
            </a:r>
          </a:p>
          <a:p>
            <a:r>
              <a:rPr lang="en-US" dirty="0" smtClean="0"/>
              <a:t>Odin</a:t>
            </a:r>
          </a:p>
          <a:p>
            <a:r>
              <a:rPr lang="en-US" dirty="0" smtClean="0"/>
              <a:t>Magic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0" grpId="0"/>
      <p:bldP spid="21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921303" y="4228050"/>
            <a:ext cx="4118026" cy="4534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ESS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-2107171" y="3936442"/>
            <a:ext cx="4838107" cy="3668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EU/SE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Regulations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06507" y="4365104"/>
            <a:ext cx="434868" cy="48297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54998" y="3613488"/>
            <a:ext cx="1208198" cy="2927239"/>
            <a:chOff x="5385049" y="2683349"/>
            <a:chExt cx="1208198" cy="2927239"/>
          </a:xfrm>
        </p:grpSpPr>
        <p:sp>
          <p:nvSpPr>
            <p:cNvPr id="7" name="Rectangle 6"/>
            <p:cNvSpPr/>
            <p:nvPr/>
          </p:nvSpPr>
          <p:spPr>
            <a:xfrm rot="16200000">
              <a:off x="5553442" y="4596055"/>
              <a:ext cx="1525010" cy="5040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Bunker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634301" y="3133187"/>
              <a:ext cx="1363292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Tech groups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85049" y="2683349"/>
              <a:ext cx="1208198" cy="292723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4260695" y="3827922"/>
              <a:ext cx="2907020" cy="65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NSS Project Office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1381987" y="2691893"/>
            <a:ext cx="2342388" cy="524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Left Bracket 36"/>
          <p:cNvSpPr/>
          <p:nvPr/>
        </p:nvSpPr>
        <p:spPr>
          <a:xfrm>
            <a:off x="7559236" y="1459675"/>
            <a:ext cx="324857" cy="532859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967274" y="1505621"/>
            <a:ext cx="1499903" cy="5282647"/>
            <a:chOff x="7080301" y="1530730"/>
            <a:chExt cx="1499903" cy="5282647"/>
          </a:xfrm>
        </p:grpSpPr>
        <p:sp>
          <p:nvSpPr>
            <p:cNvPr id="19" name="Rectangle 18"/>
            <p:cNvSpPr/>
            <p:nvPr/>
          </p:nvSpPr>
          <p:spPr>
            <a:xfrm>
              <a:off x="7080301" y="1530730"/>
              <a:ext cx="1440160" cy="2160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LoKI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80301" y="1804811"/>
              <a:ext cx="1440160" cy="2410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FREIA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80301" y="2098255"/>
              <a:ext cx="1440160" cy="2510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VESPA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5321" y="2434137"/>
              <a:ext cx="1440160" cy="286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MIRACLES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3754" y="3124059"/>
              <a:ext cx="1440160" cy="2784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HEIMDAL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93985" y="2782081"/>
              <a:ext cx="1440160" cy="2660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C-SPEC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03754" y="3494220"/>
              <a:ext cx="1440160" cy="2690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MAGIC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03754" y="3832221"/>
              <a:ext cx="1440160" cy="2690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ODIN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25657" y="5895204"/>
              <a:ext cx="1440160" cy="26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BIFROST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21967" y="4503217"/>
              <a:ext cx="1440160" cy="2880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BEER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32560" y="4845049"/>
              <a:ext cx="1440160" cy="2880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T-REX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40044" y="5200264"/>
              <a:ext cx="1440160" cy="2880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SKADI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29347" y="5541901"/>
              <a:ext cx="1440160" cy="2841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ESTIA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36250" y="6238948"/>
              <a:ext cx="1440160" cy="2143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NMX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29347" y="6538913"/>
              <a:ext cx="1440160" cy="2744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 BEAM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25657" y="4184776"/>
              <a:ext cx="1440160" cy="2512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DREAM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1352600" y="4848083"/>
            <a:ext cx="495893" cy="4057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724375" y="1929671"/>
            <a:ext cx="3103571" cy="3093114"/>
            <a:chOff x="2744068" y="3476317"/>
            <a:chExt cx="2895600" cy="3009900"/>
          </a:xfrm>
        </p:grpSpPr>
        <p:pic>
          <p:nvPicPr>
            <p:cNvPr id="2052" name="Picture 4" descr="elaterad bi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068" y="3476317"/>
              <a:ext cx="2895600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 rot="623075">
              <a:off x="3966980" y="4084010"/>
              <a:ext cx="152609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Design</a:t>
              </a:r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586142">
              <a:off x="3976601" y="4526212"/>
              <a:ext cx="143717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sv-SE"/>
              </a:defPPr>
              <a:lvl1pPr algn="ctr"/>
            </a:lstStyle>
            <a:p>
              <a:r>
                <a:rPr lang="en-US"/>
                <a:t>Procurement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606825">
              <a:off x="3967783" y="4922495"/>
              <a:ext cx="1399604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sv-SE"/>
              </a:defPPr>
              <a:lvl1pPr algn="ctr"/>
            </a:lstStyle>
            <a:p>
              <a:r>
                <a:rPr lang="en-US" dirty="0"/>
                <a:t>Installation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617930">
              <a:off x="3655945" y="5346685"/>
              <a:ext cx="162122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sv-SE"/>
              </a:defPPr>
              <a:lvl1pPr algn="ctr"/>
            </a:lstStyle>
            <a:p>
              <a:r>
                <a:rPr lang="en-US"/>
                <a:t>Commissioning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521565">
              <a:off x="3572424" y="5825981"/>
              <a:ext cx="162122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sv-SE"/>
              </a:defPPr>
              <a:lvl1pPr algn="ctr"/>
            </a:lstStyle>
            <a:p>
              <a:r>
                <a:rPr lang="en-US"/>
                <a:t>Operations</a:t>
              </a:r>
            </a:p>
          </p:txBody>
        </p:sp>
      </p:grpSp>
      <p:sp>
        <p:nvSpPr>
          <p:cNvPr id="55" name="Up-Down Arrow 54"/>
          <p:cNvSpPr/>
          <p:nvPr/>
        </p:nvSpPr>
        <p:spPr>
          <a:xfrm>
            <a:off x="7671625" y="1478143"/>
            <a:ext cx="161555" cy="20950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ldresultat för integ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79" y="5218435"/>
            <a:ext cx="2602050" cy="14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 rot="16200000">
            <a:off x="6481729" y="3625066"/>
            <a:ext cx="169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Instruments</a:t>
            </a:r>
            <a:endParaRPr lang="en-US" sz="2400" dirty="0"/>
          </a:p>
        </p:txBody>
      </p:sp>
      <p:sp>
        <p:nvSpPr>
          <p:cNvPr id="56" name="Left Arrow 55"/>
          <p:cNvSpPr/>
          <p:nvPr/>
        </p:nvSpPr>
        <p:spPr>
          <a:xfrm>
            <a:off x="6602055" y="3633706"/>
            <a:ext cx="593884" cy="49920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14727" y="4781112"/>
            <a:ext cx="720821" cy="48334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15126" y="1717020"/>
            <a:ext cx="3234767" cy="5019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7671625" y="3613488"/>
            <a:ext cx="161555" cy="4627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activities for Integration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482836"/>
            <a:ext cx="9289032" cy="4799559"/>
          </a:xfrm>
        </p:spPr>
        <p:txBody>
          <a:bodyPr>
            <a:noAutofit/>
          </a:bodyPr>
          <a:lstStyle/>
          <a:p>
            <a:r>
              <a:rPr lang="en-US" sz="1900" dirty="0" smtClean="0"/>
              <a:t>Single point of contact for Technical information</a:t>
            </a:r>
          </a:p>
          <a:p>
            <a:r>
              <a:rPr lang="en-US" sz="1900" dirty="0" smtClean="0"/>
              <a:t>Follow </a:t>
            </a:r>
            <a:r>
              <a:rPr lang="en-US" sz="1900" dirty="0" smtClean="0"/>
              <a:t>logs, agreements, schedule, action plans, risks assessments</a:t>
            </a:r>
            <a:r>
              <a:rPr lang="en-US" sz="1900" dirty="0" smtClean="0"/>
              <a:t>, design solutions, procurement process, etc.</a:t>
            </a:r>
            <a:endParaRPr lang="en-US" sz="1900" dirty="0" smtClean="0"/>
          </a:p>
          <a:p>
            <a:r>
              <a:rPr lang="en-US" sz="1900" dirty="0" smtClean="0"/>
              <a:t>Monitoring and chasing on going </a:t>
            </a:r>
            <a:r>
              <a:rPr lang="en-US" sz="1900" dirty="0" smtClean="0"/>
              <a:t>process: </a:t>
            </a:r>
            <a:r>
              <a:rPr lang="en-US" sz="1900" dirty="0" smtClean="0"/>
              <a:t>CAD models, documents, change request, </a:t>
            </a:r>
            <a:r>
              <a:rPr lang="en-US" sz="1900" dirty="0" smtClean="0"/>
              <a:t>design progress, development </a:t>
            </a:r>
            <a:r>
              <a:rPr lang="en-US" sz="1900" dirty="0" smtClean="0"/>
              <a:t>plans, critical constrains, </a:t>
            </a:r>
            <a:r>
              <a:rPr lang="en-US" sz="1900" dirty="0" smtClean="0"/>
              <a:t>technical reviews, etc</a:t>
            </a:r>
            <a:r>
              <a:rPr lang="en-US" sz="1900" dirty="0" smtClean="0"/>
              <a:t>. </a:t>
            </a:r>
          </a:p>
          <a:p>
            <a:r>
              <a:rPr lang="en-US" sz="1900" dirty="0" smtClean="0"/>
              <a:t>Highlighting areas of concern between ESS/NSS and instruments partners</a:t>
            </a:r>
          </a:p>
          <a:p>
            <a:r>
              <a:rPr lang="en-US" sz="1900" dirty="0" smtClean="0"/>
              <a:t>Knowledge of the work process in both parties- applied design</a:t>
            </a:r>
          </a:p>
          <a:p>
            <a:r>
              <a:rPr lang="en-US" sz="1900" dirty="0" smtClean="0"/>
              <a:t>Facilitate communication and ensure the proper flow within ESS/IKP/suppliers</a:t>
            </a:r>
          </a:p>
          <a:p>
            <a:r>
              <a:rPr lang="en-US" sz="1900" dirty="0" smtClean="0"/>
              <a:t>Help to identify interface responsible, lead to solutions, etc. </a:t>
            </a:r>
          </a:p>
          <a:p>
            <a:r>
              <a:rPr lang="en-US" sz="1900" dirty="0" smtClean="0"/>
              <a:t>Supporting simultaneous projects with different phases, align gaps</a:t>
            </a:r>
          </a:p>
          <a:p>
            <a:r>
              <a:rPr lang="en-US" sz="1900" smtClean="0"/>
              <a:t>Support </a:t>
            </a:r>
            <a:r>
              <a:rPr lang="en-US" sz="1900" dirty="0" smtClean="0"/>
              <a:t>NSS Technical activities.</a:t>
            </a:r>
          </a:p>
          <a:p>
            <a:r>
              <a:rPr lang="en-US" sz="1900" dirty="0" smtClean="0"/>
              <a:t>Coordination of installation for ISIS instruments: </a:t>
            </a:r>
            <a:r>
              <a:rPr lang="en-US" sz="1900" dirty="0" err="1" smtClean="0"/>
              <a:t>LoKI</a:t>
            </a:r>
            <a:r>
              <a:rPr lang="en-US" sz="1900" dirty="0" smtClean="0"/>
              <a:t>, Freia and Vespa (UK-Italy)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49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and needs from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482836"/>
            <a:ext cx="9289032" cy="4799559"/>
          </a:xfrm>
        </p:spPr>
        <p:txBody>
          <a:bodyPr>
            <a:noAutofit/>
          </a:bodyPr>
          <a:lstStyle/>
          <a:p>
            <a:r>
              <a:rPr lang="en-US" sz="1900" dirty="0" smtClean="0"/>
              <a:t>CAD Translation</a:t>
            </a:r>
          </a:p>
          <a:p>
            <a:r>
              <a:rPr lang="en-US" sz="1900" dirty="0" smtClean="0"/>
              <a:t>P&amp;ID</a:t>
            </a:r>
          </a:p>
          <a:p>
            <a:r>
              <a:rPr lang="en-US" sz="1900" dirty="0" smtClean="0"/>
              <a:t>Piping/cabling for instruments</a:t>
            </a:r>
          </a:p>
          <a:p>
            <a:r>
              <a:rPr lang="en-US" sz="1900" dirty="0" smtClean="0"/>
              <a:t>As built drawings</a:t>
            </a:r>
          </a:p>
          <a:p>
            <a:r>
              <a:rPr lang="en-US" sz="1900" dirty="0" smtClean="0"/>
              <a:t>Installation drawings</a:t>
            </a:r>
          </a:p>
          <a:p>
            <a:r>
              <a:rPr lang="en-US" sz="1900" dirty="0" smtClean="0"/>
              <a:t>Review drawings for procurement and TG3</a:t>
            </a:r>
          </a:p>
          <a:p>
            <a:r>
              <a:rPr lang="en-US" sz="1900" dirty="0" smtClean="0"/>
              <a:t>Specific work design: NSS and Instruments</a:t>
            </a:r>
          </a:p>
          <a:p>
            <a:r>
              <a:rPr lang="en-US" sz="1900" dirty="0" smtClean="0"/>
              <a:t>Integration envelops</a:t>
            </a:r>
          </a:p>
          <a:p>
            <a:r>
              <a:rPr lang="en-US" sz="1900" dirty="0" smtClean="0"/>
              <a:t>CE Support for instruments</a:t>
            </a:r>
          </a:p>
          <a:p>
            <a:r>
              <a:rPr lang="en-US" sz="1900" dirty="0" smtClean="0"/>
              <a:t>Personnel for installation</a:t>
            </a:r>
          </a:p>
          <a:p>
            <a:r>
              <a:rPr lang="en-US" sz="1900" dirty="0" smtClean="0"/>
              <a:t>Identification of suppliers/ materials – special cases</a:t>
            </a:r>
          </a:p>
          <a:p>
            <a:r>
              <a:rPr lang="en-US" sz="1900" dirty="0" smtClean="0"/>
              <a:t>Standards: models in 3D and 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6013915" y="2913119"/>
            <a:ext cx="352839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Quality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Project understanding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Cost/duration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Quick response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526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1030" name="Picture 6" descr="ildresultat fö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0" y="2060848"/>
            <a:ext cx="3798590" cy="3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44009"/>
      </p:ext>
    </p:extLst>
  </p:cSld>
  <p:clrMapOvr>
    <a:masterClrMapping/>
  </p:clrMapOvr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64457</TotalTime>
  <Words>344</Words>
  <Application>Microsoft Macintosh PowerPoint</Application>
  <PresentationFormat>A4 Paper (210x297 mm)</PresentationFormat>
  <Paragraphs>89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Chess Core Powerpoint</vt:lpstr>
      <vt:lpstr>MET Session workshop Job description Integration Engineer  </vt:lpstr>
      <vt:lpstr>Instruments overview</vt:lpstr>
      <vt:lpstr>Interfaces</vt:lpstr>
      <vt:lpstr>Main activities for Integration</vt:lpstr>
      <vt:lpstr>Expectations and needs from MET</vt:lpstr>
      <vt:lpstr>Questions and comments</vt:lpstr>
    </vt:vector>
  </TitlesOfParts>
  <Company>ESS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288</cp:revision>
  <cp:lastPrinted>2017-01-30T09:53:35Z</cp:lastPrinted>
  <dcterms:created xsi:type="dcterms:W3CDTF">2013-10-29T16:05:10Z</dcterms:created>
  <dcterms:modified xsi:type="dcterms:W3CDTF">2018-01-31T13:54:54Z</dcterms:modified>
</cp:coreProperties>
</file>