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427" r:id="rId3"/>
    <p:sldId id="447" r:id="rId4"/>
    <p:sldId id="558" r:id="rId5"/>
    <p:sldId id="566" r:id="rId6"/>
    <p:sldId id="561" r:id="rId7"/>
    <p:sldId id="563" r:id="rId8"/>
    <p:sldId id="562" r:id="rId9"/>
    <p:sldId id="565" r:id="rId10"/>
    <p:sldId id="569" r:id="rId11"/>
    <p:sldId id="568" r:id="rId1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16" autoAdjust="0"/>
    <p:restoredTop sz="99692" autoAdjust="0"/>
  </p:normalViewPr>
  <p:slideViewPr>
    <p:cSldViewPr snapToGrid="0">
      <p:cViewPr>
        <p:scale>
          <a:sx n="107" d="100"/>
          <a:sy n="107" d="100"/>
        </p:scale>
        <p:origin x="-5840" y="-266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31/01/18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NMX is an instrument led by ESS, </a:t>
            </a:r>
            <a:r>
              <a:rPr lang="en-US" baseline="0" dirty="0" err="1" smtClean="0"/>
              <a:t>Esko</a:t>
            </a:r>
            <a:r>
              <a:rPr lang="en-US" baseline="0" dirty="0" smtClean="0"/>
              <a:t> Oksanen, is the proposer of the instrument and currently is the instrument project leader and I am the Instrument Project Engineer,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Here on the right are the partners that participate to the instrument construction</a:t>
            </a:r>
          </a:p>
          <a:p>
            <a:r>
              <a:rPr lang="en-US" baseline="0" dirty="0" smtClean="0"/>
              <a:t>France </a:t>
            </a:r>
          </a:p>
          <a:p>
            <a:r>
              <a:rPr lang="en-US" baseline="0" dirty="0" smtClean="0"/>
              <a:t>Hungary Wigner research </a:t>
            </a:r>
            <a:r>
              <a:rPr lang="en-US" baseline="0" dirty="0" err="1" smtClean="0"/>
              <a:t>centre</a:t>
            </a:r>
            <a:endParaRPr lang="en-US" baseline="0" dirty="0" smtClean="0"/>
          </a:p>
          <a:p>
            <a:r>
              <a:rPr lang="en-US" baseline="0" dirty="0" smtClean="0"/>
              <a:t>The CERN contribution comes through the detector group for the development of the NMX neutron detectors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the left is a list of the people that are supporting us in the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271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Quasi-Laue time of flight diffractometer,</a:t>
            </a:r>
          </a:p>
          <a:p>
            <a:r>
              <a:rPr lang="en-US" dirty="0" smtClean="0"/>
              <a:t>Typical samples are small crystals of biological</a:t>
            </a:r>
            <a:r>
              <a:rPr lang="en-US" baseline="0" dirty="0" smtClean="0"/>
              <a:t> molecules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2662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8271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Missing false floor</a:t>
            </a:r>
          </a:p>
          <a:p>
            <a:r>
              <a:rPr lang="en-US" dirty="0" smtClean="0"/>
              <a:t>Logistics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416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260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31/01/18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31/01/18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31/01/18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31/01/18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31/01/18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Giuseppe Aprigliano</a:t>
            </a:r>
            <a:br>
              <a:rPr lang="en-US" sz="4000" dirty="0" smtClean="0"/>
            </a:br>
            <a:r>
              <a:rPr lang="en-US" sz="2200" dirty="0" smtClean="0"/>
              <a:t>Mechanical Engineer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000" dirty="0" smtClean="0"/>
              <a:t>NMX </a:t>
            </a:r>
            <a:r>
              <a:rPr lang="en-US" sz="2000" dirty="0" smtClean="0"/>
              <a:t>Instrument Project Engineer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000" dirty="0" smtClean="0"/>
              <a:t>Introduction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1467231" y="5949280"/>
            <a:ext cx="6695017" cy="60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</a:rPr>
              <a:t>01</a:t>
            </a:r>
            <a:r>
              <a:rPr lang="en-US" sz="1400" baseline="30000" dirty="0" smtClean="0">
                <a:solidFill>
                  <a:srgbClr val="FFFFFF"/>
                </a:solidFill>
              </a:rPr>
              <a:t>st</a:t>
            </a:r>
            <a:r>
              <a:rPr lang="en-US" sz="1400" dirty="0" smtClean="0">
                <a:solidFill>
                  <a:srgbClr val="FFFFFF"/>
                </a:solidFill>
              </a:rPr>
              <a:t> February 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GB" sz="1400" dirty="0" smtClean="0">
                <a:solidFill>
                  <a:srgbClr val="FFFFFF"/>
                </a:solidFill>
              </a:rPr>
              <a:t>, </a:t>
            </a:r>
            <a:r>
              <a:rPr lang="en-GB" sz="1400" dirty="0" smtClean="0">
                <a:solidFill>
                  <a:srgbClr val="FFFFFF"/>
                </a:solidFill>
              </a:rPr>
              <a:t>2018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services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Definition of standard components and materials (CAD)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Availability of short term design/drafting resources on demand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Availability of draft checking/reviewing capacity</a:t>
            </a:r>
          </a:p>
          <a:p>
            <a:pPr marL="0" indent="0">
              <a:buNone/>
            </a:pP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Core experience sharing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7610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956" y="2349500"/>
            <a:ext cx="4072944" cy="2628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900" y="3111500"/>
            <a:ext cx="370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Questions?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378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2413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NMX Project structure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86953"/>
            <a:ext cx="5068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2008 -2013  European </a:t>
            </a:r>
            <a:r>
              <a:rPr lang="en-US" dirty="0"/>
              <a:t>Molecular Biology Laboratory-</a:t>
            </a:r>
            <a:r>
              <a:rPr lang="en-US" dirty="0" smtClean="0"/>
              <a:t>Hamburg outstation, Germany</a:t>
            </a:r>
          </a:p>
          <a:p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Mechanical Engineer of the Instrumentation team</a:t>
            </a:r>
            <a:endParaRPr lang="en-US" dirty="0"/>
          </a:p>
          <a:p>
            <a:r>
              <a:rPr lang="en-US" dirty="0" smtClean="0"/>
              <a:t>Responsible </a:t>
            </a:r>
            <a:r>
              <a:rPr lang="en-US" dirty="0"/>
              <a:t>for </a:t>
            </a:r>
            <a:r>
              <a:rPr lang="en-US" dirty="0" smtClean="0"/>
              <a:t>mechanical integration of X</a:t>
            </a:r>
            <a:r>
              <a:rPr lang="en-US" dirty="0"/>
              <a:t>-</a:t>
            </a:r>
            <a:r>
              <a:rPr lang="en-US" dirty="0" smtClean="0"/>
              <a:t>ray </a:t>
            </a:r>
            <a:r>
              <a:rPr lang="en-US" dirty="0" err="1" smtClean="0"/>
              <a:t>beamlines</a:t>
            </a:r>
            <a:r>
              <a:rPr lang="en-US" dirty="0" smtClean="0"/>
              <a:t> </a:t>
            </a:r>
            <a:r>
              <a:rPr lang="en-US" dirty="0"/>
              <a:t>at </a:t>
            </a:r>
            <a:r>
              <a:rPr lang="en-US" dirty="0" smtClean="0"/>
              <a:t>the Synchrotron </a:t>
            </a:r>
            <a:r>
              <a:rPr lang="en-US" dirty="0"/>
              <a:t>R</a:t>
            </a:r>
            <a:r>
              <a:rPr lang="en-US" dirty="0" smtClean="0"/>
              <a:t>adiation </a:t>
            </a:r>
            <a:r>
              <a:rPr lang="en-US" dirty="0"/>
              <a:t>S</a:t>
            </a:r>
            <a:r>
              <a:rPr lang="en-US" dirty="0" smtClean="0"/>
              <a:t>ource </a:t>
            </a:r>
            <a:r>
              <a:rPr lang="en-US" dirty="0"/>
              <a:t>PETRA </a:t>
            </a:r>
            <a:r>
              <a:rPr lang="en-US" dirty="0" smtClean="0"/>
              <a:t>III (DESY).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22" y="543554"/>
            <a:ext cx="4209064" cy="27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15442"/>
          <a:stretch/>
        </p:blipFill>
        <p:spPr bwMode="auto">
          <a:xfrm>
            <a:off x="134237" y="3630732"/>
            <a:ext cx="8794750" cy="303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001778" y="5703160"/>
            <a:ext cx="3940175" cy="11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it-IT" dirty="0">
                <a:solidFill>
                  <a:schemeClr val="tx1"/>
                </a:solidFill>
                <a:cs typeface="DejaVu Sans" charset="0"/>
              </a:rPr>
              <a:t>P12 </a:t>
            </a:r>
            <a:r>
              <a:rPr lang="it-IT" dirty="0" err="1">
                <a:solidFill>
                  <a:schemeClr val="tx1"/>
                </a:solidFill>
                <a:cs typeface="DejaVu Sans" charset="0"/>
              </a:rPr>
              <a:t>BioSAXS</a:t>
            </a:r>
            <a:endParaRPr lang="it-IT" dirty="0">
              <a:solidFill>
                <a:schemeClr val="tx1"/>
              </a:solidFill>
              <a:cs typeface="DejaVu Sans" charset="0"/>
            </a:endParaRPr>
          </a:p>
          <a:p>
            <a:pPr>
              <a:lnSpc>
                <a:spcPct val="93000"/>
              </a:lnSpc>
              <a:buClrTx/>
              <a:buFontTx/>
              <a:buNone/>
            </a:pPr>
            <a:r>
              <a:rPr lang="it-IT" dirty="0">
                <a:solidFill>
                  <a:schemeClr val="tx1"/>
                </a:solidFill>
                <a:cs typeface="DejaVu Sans" charset="0"/>
              </a:rPr>
              <a:t>P13 </a:t>
            </a:r>
            <a:r>
              <a:rPr lang="it-IT" dirty="0" err="1">
                <a:solidFill>
                  <a:schemeClr val="tx1"/>
                </a:solidFill>
                <a:cs typeface="DejaVu Sans" charset="0"/>
              </a:rPr>
              <a:t>Macromolecular</a:t>
            </a:r>
            <a:r>
              <a:rPr lang="it-IT" dirty="0">
                <a:solidFill>
                  <a:schemeClr val="tx1"/>
                </a:solidFill>
                <a:cs typeface="DejaVu Sans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cs typeface="DejaVu Sans" charset="0"/>
              </a:rPr>
              <a:t>Crystallography</a:t>
            </a:r>
            <a:endParaRPr lang="it-IT" dirty="0">
              <a:solidFill>
                <a:schemeClr val="tx1"/>
              </a:solidFill>
              <a:cs typeface="DejaVu Sans" charset="0"/>
            </a:endParaRPr>
          </a:p>
          <a:p>
            <a:pPr>
              <a:lnSpc>
                <a:spcPct val="93000"/>
              </a:lnSpc>
              <a:buClrTx/>
              <a:buFontTx/>
              <a:buNone/>
            </a:pPr>
            <a:r>
              <a:rPr lang="it-IT" dirty="0">
                <a:solidFill>
                  <a:schemeClr val="tx1"/>
                </a:solidFill>
                <a:cs typeface="DejaVu Sans" charset="0"/>
              </a:rPr>
              <a:t>P14 </a:t>
            </a:r>
            <a:r>
              <a:rPr lang="it-IT" dirty="0" err="1">
                <a:solidFill>
                  <a:schemeClr val="tx1"/>
                </a:solidFill>
                <a:cs typeface="DejaVu Sans" charset="0"/>
              </a:rPr>
              <a:t>Macromolecular</a:t>
            </a:r>
            <a:r>
              <a:rPr lang="it-IT" dirty="0">
                <a:solidFill>
                  <a:schemeClr val="tx1"/>
                </a:solidFill>
                <a:cs typeface="DejaVu Sans" charset="0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cs typeface="DejaVu Sans" charset="0"/>
              </a:rPr>
              <a:t>Crystallography</a:t>
            </a:r>
            <a:endParaRPr lang="it-IT" dirty="0">
              <a:solidFill>
                <a:schemeClr val="tx1"/>
              </a:solidFill>
              <a:cs typeface="DejaVu Sans" charset="0"/>
            </a:endParaRPr>
          </a:p>
          <a:p>
            <a:pPr>
              <a:lnSpc>
                <a:spcPct val="93000"/>
              </a:lnSpc>
              <a:buClrTx/>
              <a:buFontTx/>
              <a:buNone/>
            </a:pPr>
            <a:endParaRPr lang="it-IT" dirty="0">
              <a:solidFill>
                <a:schemeClr val="tx1"/>
              </a:solidFill>
              <a:cs typeface="DejaVu Sans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1296" y="87486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Previous Employment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4791" t="21805" r="9306" b="25278"/>
          <a:stretch/>
        </p:blipFill>
        <p:spPr>
          <a:xfrm>
            <a:off x="469900" y="4573565"/>
            <a:ext cx="3028950" cy="158375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91997"/>
              </p:ext>
            </p:extLst>
          </p:nvPr>
        </p:nvGraphicFramePr>
        <p:xfrm>
          <a:off x="3693630" y="4578016"/>
          <a:ext cx="5297970" cy="184266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65990"/>
                <a:gridCol w="1765990"/>
                <a:gridCol w="1765990"/>
              </a:tblGrid>
              <a:tr h="29677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Beam property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min</a:t>
                      </a:r>
                      <a:endParaRPr lang="en-US" sz="15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max</a:t>
                      </a:r>
                      <a:endParaRPr lang="en-US" sz="15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126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Beam size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0.2mm x 0.2mm</a:t>
                      </a:r>
                      <a:endParaRPr lang="en-US" sz="1500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5mm x 5mm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26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Wavelength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1.8Å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3.55Å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677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Max divergence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±0.2°</a:t>
                      </a:r>
                      <a:endParaRPr lang="en-US" sz="15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677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Sample</a:t>
                      </a:r>
                      <a:r>
                        <a:rPr lang="en-US" sz="1500" baseline="0" dirty="0" smtClean="0"/>
                        <a:t>-Source distance</a:t>
                      </a:r>
                      <a:endParaRPr lang="en-US" sz="15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157.6m</a:t>
                      </a:r>
                      <a:endParaRPr lang="en-US" sz="15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01043" y="1545198"/>
            <a:ext cx="4342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-NMX is a Quasi-Laue time of flight diffractometer with Macromolecular </a:t>
            </a:r>
            <a:r>
              <a:rPr lang="en-GB" dirty="0"/>
              <a:t>C</a:t>
            </a:r>
            <a:r>
              <a:rPr lang="en-GB" dirty="0" smtClean="0"/>
              <a:t>rystallography as primary scientific case. </a:t>
            </a:r>
            <a:endParaRPr lang="en-GB" dirty="0"/>
          </a:p>
        </p:txBody>
      </p:sp>
      <p:sp>
        <p:nvSpPr>
          <p:cNvPr id="13" name="Shape 123"/>
          <p:cNvSpPr/>
          <p:nvPr/>
        </p:nvSpPr>
        <p:spPr>
          <a:xfrm>
            <a:off x="211659" y="1517702"/>
            <a:ext cx="3514999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7A7A7A"/>
              </a:buClr>
              <a:buFont typeface="ArialUnicodeMS"/>
              <a:defRPr sz="2400" i="1">
                <a:uFill>
                  <a:solidFill/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 i="0">
                <a:uFillTx/>
              </a:defRPr>
            </a:pPr>
            <a:endParaRPr sz="1200" i="0" dirty="0">
              <a:uFill>
                <a:solidFill/>
              </a:uFill>
            </a:endParaRPr>
          </a:p>
        </p:txBody>
      </p:sp>
      <p:sp>
        <p:nvSpPr>
          <p:cNvPr id="14" name="Shape 126"/>
          <p:cNvSpPr/>
          <p:nvPr/>
        </p:nvSpPr>
        <p:spPr>
          <a:xfrm>
            <a:off x="211294" y="1778765"/>
            <a:ext cx="4475811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7A7A7A"/>
              </a:buClr>
              <a:buFont typeface="ArialUnicodeMS"/>
              <a:defRPr sz="2400" i="1">
                <a:uFill>
                  <a:solidFill/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 i="0">
                <a:uFillTx/>
              </a:defRPr>
            </a:pPr>
            <a:endParaRPr sz="1200" i="0" dirty="0">
              <a:uFill>
                <a:solidFill/>
              </a:u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751296" y="87486"/>
            <a:ext cx="7139136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Neutron Macromolecular Crystallography instrument at ESS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55868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Since </a:t>
            </a:r>
            <a:r>
              <a:rPr lang="en-US" dirty="0"/>
              <a:t>2013 </a:t>
            </a:r>
            <a:r>
              <a:rPr lang="en-US" dirty="0" smtClean="0"/>
              <a:t>at </a:t>
            </a:r>
            <a:r>
              <a:rPr lang="en-US" dirty="0" smtClean="0"/>
              <a:t>ESS</a:t>
            </a:r>
            <a:r>
              <a:rPr lang="en-US" dirty="0"/>
              <a:t>,</a:t>
            </a:r>
            <a:r>
              <a:rPr lang="en-US" dirty="0" smtClean="0"/>
              <a:t> Lund, (Sweden)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</a:t>
            </a:r>
            <a:r>
              <a:rPr lang="en-US" dirty="0"/>
              <a:t>Since January 2014, Instrument Project Engineer for the neutron instrument NMX, responsible together with the instrument scientist to deliver one of the first instruments of the ESS instrument suite.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554" y="2513228"/>
            <a:ext cx="1270000" cy="177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13929" y="2766702"/>
            <a:ext cx="241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“Small” crystals :  0.2mm to 5mm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48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226237"/>
            <a:ext cx="59880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Zoe </a:t>
            </a:r>
            <a:r>
              <a:rPr lang="en-GB" sz="1000" dirty="0"/>
              <a:t>Fisher </a:t>
            </a:r>
            <a:r>
              <a:rPr lang="en-GB" sz="1000" dirty="0" smtClean="0"/>
              <a:t>		(ESS-SAD) </a:t>
            </a:r>
            <a:endParaRPr lang="en-GB" sz="1000" dirty="0"/>
          </a:p>
          <a:p>
            <a:r>
              <a:rPr lang="en-GB" sz="1000" dirty="0" smtClean="0"/>
              <a:t>Anders </a:t>
            </a:r>
            <a:r>
              <a:rPr lang="en-GB" sz="1000" dirty="0" err="1" smtClean="0"/>
              <a:t>Pettersson</a:t>
            </a:r>
            <a:r>
              <a:rPr lang="en-GB" sz="1000" dirty="0" smtClean="0"/>
              <a:t> 	(ESS-SAD)</a:t>
            </a:r>
            <a:endParaRPr lang="en-GB" sz="1000" dirty="0"/>
          </a:p>
          <a:p>
            <a:r>
              <a:rPr lang="en-GB" sz="1000" dirty="0" smtClean="0"/>
              <a:t>Richard </a:t>
            </a:r>
            <a:r>
              <a:rPr lang="en-GB" sz="1000" dirty="0"/>
              <a:t>Hall </a:t>
            </a:r>
            <a:r>
              <a:rPr lang="en-GB" sz="1000" dirty="0" smtClean="0"/>
              <a:t>Wilton 	(ESS -Detector group)</a:t>
            </a:r>
            <a:endParaRPr lang="en-GB" sz="1000" dirty="0"/>
          </a:p>
          <a:p>
            <a:r>
              <a:rPr lang="en-GB" sz="1000" dirty="0"/>
              <a:t>Dorothea Pfeiffer </a:t>
            </a:r>
            <a:r>
              <a:rPr lang="en-GB" sz="1000" dirty="0" smtClean="0"/>
              <a:t>	(ESS- </a:t>
            </a:r>
            <a:r>
              <a:rPr lang="en-GB" sz="1000" dirty="0"/>
              <a:t>D</a:t>
            </a:r>
            <a:r>
              <a:rPr lang="en-GB" sz="1000" dirty="0" smtClean="0"/>
              <a:t>etector group/</a:t>
            </a:r>
            <a:r>
              <a:rPr lang="en-GB" sz="1000" dirty="0"/>
              <a:t>CERN)</a:t>
            </a:r>
          </a:p>
          <a:p>
            <a:r>
              <a:rPr lang="en-GB" sz="1000" dirty="0" smtClean="0"/>
              <a:t>Phillip </a:t>
            </a:r>
            <a:r>
              <a:rPr lang="en-GB" sz="1000" dirty="0"/>
              <a:t>Bentley </a:t>
            </a:r>
            <a:r>
              <a:rPr lang="en-GB" sz="1000" dirty="0" smtClean="0"/>
              <a:t>	(ESS-NOSG)</a:t>
            </a:r>
            <a:endParaRPr lang="en-GB" sz="1000" dirty="0"/>
          </a:p>
          <a:p>
            <a:r>
              <a:rPr lang="en-GB" sz="1000" dirty="0"/>
              <a:t>Valentina Santoro </a:t>
            </a:r>
            <a:r>
              <a:rPr lang="en-GB" sz="1000" dirty="0" smtClean="0"/>
              <a:t>	(ESS-NOSG)</a:t>
            </a:r>
            <a:endParaRPr lang="en-GB" sz="1000" dirty="0"/>
          </a:p>
          <a:p>
            <a:r>
              <a:rPr lang="en-GB" sz="1000" dirty="0"/>
              <a:t>Damian Martin Rodriguez </a:t>
            </a:r>
            <a:r>
              <a:rPr lang="en-GB" sz="1000" dirty="0" smtClean="0"/>
              <a:t>	(ESS-NOSG)</a:t>
            </a:r>
            <a:endParaRPr lang="en-GB" sz="1000" dirty="0"/>
          </a:p>
          <a:p>
            <a:r>
              <a:rPr lang="en-GB" sz="1000" dirty="0" smtClean="0"/>
              <a:t>Iain Sutton 		(ESS-NCG)</a:t>
            </a:r>
            <a:endParaRPr lang="en-GB" sz="1000" dirty="0"/>
          </a:p>
          <a:p>
            <a:r>
              <a:rPr lang="en-GB" sz="1000" dirty="0"/>
              <a:t>Markus </a:t>
            </a:r>
            <a:r>
              <a:rPr lang="en-GB" sz="1000" dirty="0" smtClean="0"/>
              <a:t>Olsson	(ESS-NCG)</a:t>
            </a:r>
            <a:endParaRPr lang="en-GB" sz="1000" dirty="0"/>
          </a:p>
          <a:p>
            <a:r>
              <a:rPr lang="en-GB" sz="1000" dirty="0" smtClean="0"/>
              <a:t>Stuart </a:t>
            </a:r>
            <a:r>
              <a:rPr lang="en-GB" sz="1000" dirty="0"/>
              <a:t>Birch </a:t>
            </a:r>
            <a:r>
              <a:rPr lang="en-GB" sz="1000" dirty="0" smtClean="0"/>
              <a:t>		(ESS-PSS)</a:t>
            </a:r>
            <a:endParaRPr lang="en-GB" sz="1000" dirty="0"/>
          </a:p>
          <a:p>
            <a:r>
              <a:rPr lang="en-GB" sz="1000" dirty="0" smtClean="0"/>
              <a:t>Peter Ladd 		(ESS-Vacuum Group)</a:t>
            </a:r>
            <a:endParaRPr lang="en-GB" sz="1000" dirty="0"/>
          </a:p>
          <a:p>
            <a:r>
              <a:rPr lang="en-GB" sz="1000" dirty="0"/>
              <a:t>Marcelo Juni </a:t>
            </a:r>
            <a:r>
              <a:rPr lang="en-GB" sz="1000" dirty="0" smtClean="0"/>
              <a:t>Ferreira 	(</a:t>
            </a:r>
            <a:r>
              <a:rPr lang="en-GB" sz="1000" dirty="0"/>
              <a:t>ESS-Vacuum Group)</a:t>
            </a:r>
          </a:p>
          <a:p>
            <a:r>
              <a:rPr lang="en-GB" sz="1000" dirty="0" smtClean="0"/>
              <a:t>Thomas </a:t>
            </a:r>
            <a:r>
              <a:rPr lang="en-GB" sz="1000" dirty="0"/>
              <a:t>Gahl </a:t>
            </a:r>
            <a:r>
              <a:rPr lang="en-GB" sz="1000" dirty="0" smtClean="0"/>
              <a:t>		(ESS-MCA)</a:t>
            </a:r>
            <a:endParaRPr lang="en-GB" sz="1000" dirty="0"/>
          </a:p>
          <a:p>
            <a:r>
              <a:rPr lang="en-GB" sz="1000" dirty="0"/>
              <a:t>Paul Barron </a:t>
            </a:r>
            <a:r>
              <a:rPr lang="en-GB" sz="1000" dirty="0" smtClean="0"/>
              <a:t>		(ESS-MCA)</a:t>
            </a:r>
            <a:endParaRPr lang="en-GB" sz="1000" dirty="0"/>
          </a:p>
          <a:p>
            <a:r>
              <a:rPr lang="en-GB" sz="1000" dirty="0" smtClean="0"/>
              <a:t>Thomas Holm Rod 	(ESS-DMSC)</a:t>
            </a:r>
          </a:p>
          <a:p>
            <a:r>
              <a:rPr lang="en-GB" sz="1000" dirty="0" smtClean="0"/>
              <a:t>Jonathan Taylor 	(ESS-DMSC)</a:t>
            </a:r>
          </a:p>
          <a:p>
            <a:r>
              <a:rPr lang="en-GB" sz="1000" dirty="0" smtClean="0"/>
              <a:t>Peter </a:t>
            </a:r>
            <a:r>
              <a:rPr lang="en-GB" sz="1000" dirty="0" err="1" smtClean="0"/>
              <a:t>Sångberg</a:t>
            </a:r>
            <a:r>
              <a:rPr lang="en-GB" sz="1000" dirty="0" smtClean="0"/>
              <a:t>	(ESS-SPD)</a:t>
            </a:r>
          </a:p>
          <a:p>
            <a:r>
              <a:rPr lang="en-GB" sz="1000" dirty="0" smtClean="0"/>
              <a:t>Magnus Israelsson</a:t>
            </a:r>
            <a:r>
              <a:rPr lang="en-GB" sz="1000" dirty="0"/>
              <a:t> </a:t>
            </a:r>
            <a:r>
              <a:rPr lang="en-GB" sz="1000" dirty="0" smtClean="0"/>
              <a:t>	(ESS-Programme office)</a:t>
            </a:r>
          </a:p>
          <a:p>
            <a:endParaRPr lang="en-GB" sz="1000" dirty="0" smtClean="0"/>
          </a:p>
          <a:p>
            <a:r>
              <a:rPr lang="en-GB" sz="1000" dirty="0" smtClean="0"/>
              <a:t>Jean-Luc Ferrer 	(IBS – GSY Group, FR)</a:t>
            </a:r>
            <a:endParaRPr lang="en-GB" sz="1000" dirty="0"/>
          </a:p>
          <a:p>
            <a:r>
              <a:rPr lang="en-GB" sz="1000" dirty="0" err="1" smtClean="0"/>
              <a:t>Márton</a:t>
            </a:r>
            <a:r>
              <a:rPr lang="en-GB" sz="1000" dirty="0" smtClean="0"/>
              <a:t> </a:t>
            </a:r>
            <a:r>
              <a:rPr lang="en-GB" sz="1000" dirty="0" err="1"/>
              <a:t>Markó</a:t>
            </a:r>
            <a:r>
              <a:rPr lang="en-GB" sz="1000" dirty="0"/>
              <a:t> </a:t>
            </a:r>
            <a:r>
              <a:rPr lang="en-GB" sz="1000" dirty="0" smtClean="0"/>
              <a:t>	(Wigner Research Centre, HU)</a:t>
            </a:r>
          </a:p>
          <a:p>
            <a:r>
              <a:rPr lang="en-GB" sz="1000" dirty="0" err="1" smtClean="0"/>
              <a:t>Szabina</a:t>
            </a:r>
            <a:r>
              <a:rPr lang="en-GB" sz="1000" dirty="0" smtClean="0"/>
              <a:t> </a:t>
            </a:r>
            <a:r>
              <a:rPr lang="en-GB" sz="1000" dirty="0" err="1" smtClean="0"/>
              <a:t>Török</a:t>
            </a:r>
            <a:r>
              <a:rPr lang="en-GB" sz="1000" dirty="0" smtClean="0"/>
              <a:t>		(Centre for Energy </a:t>
            </a:r>
            <a:r>
              <a:rPr lang="en-GB" sz="1000" dirty="0" err="1" smtClean="0"/>
              <a:t>Research,HU</a:t>
            </a:r>
            <a:r>
              <a:rPr lang="en-GB" sz="1000" dirty="0" smtClean="0"/>
              <a:t>)</a:t>
            </a:r>
          </a:p>
          <a:p>
            <a:r>
              <a:rPr lang="en-GB" sz="1000" dirty="0"/>
              <a:t>Petri </a:t>
            </a:r>
            <a:r>
              <a:rPr lang="en-GB" sz="1000" dirty="0" err="1"/>
              <a:t>Kursula</a:t>
            </a:r>
            <a:r>
              <a:rPr lang="en-GB" sz="1000" dirty="0"/>
              <a:t>		(University of Bergen, NO</a:t>
            </a:r>
            <a:r>
              <a:rPr lang="en-GB" sz="1000" dirty="0" smtClean="0"/>
              <a:t>)</a:t>
            </a:r>
            <a:endParaRPr lang="en-GB" sz="1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669064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835" y="2843639"/>
            <a:ext cx="2375055" cy="447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357" y="3321160"/>
            <a:ext cx="1086309" cy="66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023" y="3419562"/>
            <a:ext cx="689393" cy="5630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183" y="4227685"/>
            <a:ext cx="1188518" cy="426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967" y="3506126"/>
            <a:ext cx="367763" cy="301445"/>
          </a:xfrm>
          <a:prstGeom prst="rect">
            <a:avLst/>
          </a:prstGeom>
        </p:spPr>
      </p:pic>
      <p:pic>
        <p:nvPicPr>
          <p:cNvPr id="57" name="csb_aarhus_logo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78962" y="5038819"/>
            <a:ext cx="1031478" cy="1083228"/>
          </a:xfrm>
          <a:prstGeom prst="rect">
            <a:avLst/>
          </a:prstGeom>
          <a:ln w="25400">
            <a:round/>
          </a:ln>
        </p:spPr>
      </p:pic>
      <p:sp>
        <p:nvSpPr>
          <p:cNvPr id="54" name="Shape 123"/>
          <p:cNvSpPr/>
          <p:nvPr/>
        </p:nvSpPr>
        <p:spPr>
          <a:xfrm>
            <a:off x="5093434" y="1461132"/>
            <a:ext cx="405056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7A7A7A"/>
              </a:buClr>
              <a:buFont typeface="ArialUnicodeMS"/>
              <a:defRPr sz="2400" i="1">
                <a:uFill>
                  <a:solidFill/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 i="0">
                <a:uFillTx/>
              </a:defRPr>
            </a:pPr>
            <a:r>
              <a:rPr lang="en-US" sz="1400" b="1" i="0" dirty="0" smtClean="0">
                <a:uFill>
                  <a:solidFill/>
                </a:uFill>
              </a:rPr>
              <a:t>Instrument </a:t>
            </a:r>
            <a:r>
              <a:rPr sz="1400" b="1" i="0" dirty="0" smtClean="0">
                <a:uFill>
                  <a:solidFill/>
                </a:uFill>
              </a:rPr>
              <a:t>Project Leader</a:t>
            </a:r>
            <a:r>
              <a:rPr lang="en-US" sz="1400" i="0" dirty="0">
                <a:uFillTx/>
              </a:rPr>
              <a:t>:</a:t>
            </a:r>
            <a:r>
              <a:rPr lang="en-US" sz="1400" i="0" dirty="0" smtClean="0"/>
              <a:t> Esko Oksanen, ESS</a:t>
            </a:r>
            <a:r>
              <a:rPr lang="en-US" sz="1400" i="0" dirty="0" smtClean="0">
                <a:uFill>
                  <a:solidFill/>
                </a:uFill>
              </a:rPr>
              <a:t> </a:t>
            </a:r>
            <a:endParaRPr sz="1400" i="0" dirty="0">
              <a:uFill>
                <a:solidFill/>
              </a:uFill>
            </a:endParaRPr>
          </a:p>
        </p:txBody>
      </p:sp>
      <p:sp>
        <p:nvSpPr>
          <p:cNvPr id="61" name="Shape 126"/>
          <p:cNvSpPr/>
          <p:nvPr/>
        </p:nvSpPr>
        <p:spPr>
          <a:xfrm>
            <a:off x="84709" y="1483862"/>
            <a:ext cx="447581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buClr>
                <a:srgbClr val="7A7A7A"/>
              </a:buClr>
              <a:buFont typeface="ArialUnicodeMS"/>
              <a:defRPr sz="2400" i="1">
                <a:uFill>
                  <a:solidFill/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 i="0">
                <a:uFillTx/>
              </a:defRPr>
            </a:pPr>
            <a:r>
              <a:rPr lang="en-US" sz="1400" b="1" i="0" dirty="0" smtClean="0">
                <a:uFill>
                  <a:solidFill/>
                </a:uFill>
              </a:rPr>
              <a:t>Instrument </a:t>
            </a:r>
            <a:r>
              <a:rPr lang="en-US" sz="1400" b="1" i="0" dirty="0" smtClean="0">
                <a:uFillTx/>
              </a:rPr>
              <a:t>Project</a:t>
            </a:r>
            <a:r>
              <a:rPr lang="en-US" sz="1400" b="1" i="0" dirty="0" smtClean="0">
                <a:uFill>
                  <a:solidFill/>
                </a:uFill>
              </a:rPr>
              <a:t> </a:t>
            </a:r>
            <a:r>
              <a:rPr sz="1400" b="1" i="0" dirty="0" smtClean="0">
                <a:uFill>
                  <a:solidFill/>
                </a:uFill>
              </a:rPr>
              <a:t>Engineer</a:t>
            </a:r>
            <a:r>
              <a:rPr lang="en-US" sz="1400" i="0" dirty="0" smtClean="0">
                <a:uFill>
                  <a:solidFill/>
                </a:uFill>
              </a:rPr>
              <a:t>: Giuseppe Aprigliano, ESS</a:t>
            </a:r>
            <a:endParaRPr sz="1400" i="0" dirty="0">
              <a:uFill>
                <a:solidFill/>
              </a:uFill>
            </a:endParaRPr>
          </a:p>
        </p:txBody>
      </p:sp>
      <p:pic>
        <p:nvPicPr>
          <p:cNvPr id="49" name="image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51145" y="2002733"/>
            <a:ext cx="1053846" cy="62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den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48325" y="5263440"/>
            <a:ext cx="720000" cy="540000"/>
          </a:xfrm>
          <a:prstGeom prst="rect">
            <a:avLst/>
          </a:prstGeom>
          <a:ln w="25400">
            <a:rou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6" name="Rectangle 55"/>
          <p:cNvSpPr/>
          <p:nvPr/>
        </p:nvSpPr>
        <p:spPr>
          <a:xfrm>
            <a:off x="5648325" y="4297914"/>
            <a:ext cx="720000" cy="540000"/>
          </a:xfrm>
          <a:prstGeom prst="rect">
            <a:avLst/>
          </a:prstGeom>
          <a:gradFill>
            <a:gsLst>
              <a:gs pos="34000">
                <a:srgbClr val="008000"/>
              </a:gs>
              <a:gs pos="37000">
                <a:schemeClr val="bg1"/>
              </a:gs>
              <a:gs pos="66000">
                <a:srgbClr val="FF0000"/>
              </a:gs>
              <a:gs pos="65000">
                <a:schemeClr val="bg1"/>
              </a:gs>
            </a:gsLst>
            <a:lin ang="1620000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3" name="Rectangle 72"/>
          <p:cNvSpPr>
            <a:spLocks/>
          </p:cNvSpPr>
          <p:nvPr/>
        </p:nvSpPr>
        <p:spPr>
          <a:xfrm>
            <a:off x="5638036" y="3148303"/>
            <a:ext cx="720000" cy="540000"/>
          </a:xfrm>
          <a:prstGeom prst="rect">
            <a:avLst/>
          </a:prstGeom>
          <a:gradFill>
            <a:gsLst>
              <a:gs pos="34000">
                <a:schemeClr val="tx2"/>
              </a:gs>
              <a:gs pos="37000">
                <a:schemeClr val="bg1"/>
              </a:gs>
              <a:gs pos="66000">
                <a:srgbClr val="FF0000"/>
              </a:gs>
              <a:gs pos="65000">
                <a:schemeClr val="bg1"/>
              </a:gs>
            </a:gsLst>
            <a:lin ang="0" scaled="0"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6940" y="2046842"/>
            <a:ext cx="586806" cy="57708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663565" y="6167076"/>
            <a:ext cx="720000" cy="540001"/>
            <a:chOff x="-2004307" y="4319728"/>
            <a:chExt cx="720000" cy="540001"/>
          </a:xfrm>
        </p:grpSpPr>
        <p:sp>
          <p:nvSpPr>
            <p:cNvPr id="31" name="Rectangle 30"/>
            <p:cNvSpPr/>
            <p:nvPr/>
          </p:nvSpPr>
          <p:spPr>
            <a:xfrm>
              <a:off x="-2004307" y="4319729"/>
              <a:ext cx="720000" cy="540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-1832911" y="4319728"/>
              <a:ext cx="114300" cy="540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-2004307" y="4542511"/>
              <a:ext cx="720000" cy="86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1804339" y="4319729"/>
              <a:ext cx="54000" cy="5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2004307" y="4556800"/>
              <a:ext cx="720000" cy="54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22835" y="6266948"/>
            <a:ext cx="2375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University of Bergen</a:t>
            </a:r>
            <a:endParaRPr lang="en-GB" dirty="0"/>
          </a:p>
        </p:txBody>
      </p:sp>
      <p:pic>
        <p:nvPicPr>
          <p:cNvPr id="1026" name="Picture 2" descr="http://www.energia.mta.hu/sites/default/files/ek_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895" y="4227685"/>
            <a:ext cx="895352" cy="48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863619"/>
            <a:ext cx="531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Budget: 			11 670 140 Euro </a:t>
            </a:r>
          </a:p>
          <a:p>
            <a:r>
              <a:rPr lang="en-US" sz="1600" dirty="0" smtClean="0"/>
              <a:t>End of construction		2021 (under review)</a:t>
            </a:r>
          </a:p>
          <a:p>
            <a:r>
              <a:rPr lang="en-US" sz="1600" dirty="0" smtClean="0"/>
              <a:t>Start of scientific program	2023 </a:t>
            </a:r>
          </a:p>
          <a:p>
            <a:r>
              <a:rPr lang="en-US" sz="1600" dirty="0" smtClean="0"/>
              <a:t>Earned value		10%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987606"/>
            <a:ext cx="5376903" cy="25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0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NMX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5" name="Picture 4" descr="04 GENERAL ASSEMB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8064"/>
            <a:ext cx="9144000" cy="437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6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Science Directorate\Scientific Projects division\Public Read Write\NMX\NMX Graphics\NMX Snapshots\2017\May\Exp Cave 2 no S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r="12738"/>
          <a:stretch/>
        </p:blipFill>
        <p:spPr bwMode="auto">
          <a:xfrm>
            <a:off x="713919" y="1445881"/>
            <a:ext cx="8043569" cy="526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Science Directorate\Scientific Projects division\Public Read Write\NMX\NMX Graphics\NMX Snapshots\2017\May\Exp Cave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r="13095"/>
          <a:stretch/>
        </p:blipFill>
        <p:spPr bwMode="auto">
          <a:xfrm>
            <a:off x="868073" y="1445881"/>
            <a:ext cx="7843664" cy="522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NMX </a:t>
            </a:r>
            <a:r>
              <a:rPr lang="en-US" dirty="0" smtClean="0"/>
              <a:t>Components</a:t>
            </a:r>
            <a:r>
              <a:rPr lang="en-US" dirty="0" smtClean="0"/>
              <a:t>: </a:t>
            </a:r>
            <a:r>
              <a:rPr lang="en-US" dirty="0" err="1" smtClean="0"/>
              <a:t>Exp</a:t>
            </a:r>
            <a:r>
              <a:rPr lang="en-US" dirty="0" smtClean="0"/>
              <a:t> cave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3" name="Oval 2"/>
          <p:cNvSpPr/>
          <p:nvPr/>
        </p:nvSpPr>
        <p:spPr>
          <a:xfrm>
            <a:off x="303687" y="1582790"/>
            <a:ext cx="340499" cy="29447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00"/>
                </a:solidFill>
              </a:rPr>
              <a:t>1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52160" y="1840456"/>
            <a:ext cx="1500035" cy="2420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278416" y="1467251"/>
            <a:ext cx="340499" cy="29447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00"/>
                </a:solidFill>
              </a:rPr>
              <a:t>2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543098" y="1730026"/>
            <a:ext cx="1793182" cy="24662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8495768" y="1920361"/>
            <a:ext cx="340499" cy="29447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00"/>
                </a:solidFill>
              </a:rPr>
              <a:t>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627620" y="2178027"/>
            <a:ext cx="932570" cy="11962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8431349" y="3079849"/>
            <a:ext cx="340499" cy="29447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0000"/>
                </a:solidFill>
              </a:rPr>
              <a:t>4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557457" y="3337515"/>
            <a:ext cx="1938311" cy="26399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21327" y="5657671"/>
            <a:ext cx="212581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1 - Endstation</a:t>
            </a:r>
          </a:p>
          <a:p>
            <a:r>
              <a:rPr lang="en-US" dirty="0" smtClean="0"/>
              <a:t>2 - Safety </a:t>
            </a:r>
            <a:r>
              <a:rPr lang="en-US" dirty="0" err="1" smtClean="0"/>
              <a:t>beamstop</a:t>
            </a:r>
            <a:endParaRPr lang="en-US" dirty="0" smtClean="0"/>
          </a:p>
          <a:p>
            <a:r>
              <a:rPr lang="en-US" dirty="0" smtClean="0"/>
              <a:t>3 - Air conditioning</a:t>
            </a:r>
          </a:p>
          <a:p>
            <a:r>
              <a:rPr lang="en-US" dirty="0" smtClean="0"/>
              <a:t>4 - Crane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NMX Endstation </a:t>
            </a:r>
            <a:r>
              <a:rPr lang="en-US" dirty="0" smtClean="0"/>
              <a:t>Components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18434" name="Picture 2" descr="G:\Science Directorate\Scientific Projects division\Public Read Write\NMX\NMX Graphics\NMX Snapshots\2017\May\Endstation area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r="7276"/>
          <a:stretch/>
        </p:blipFill>
        <p:spPr bwMode="auto">
          <a:xfrm>
            <a:off x="-1" y="1614488"/>
            <a:ext cx="9144001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6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199" y="274638"/>
                <a:ext cx="7826991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/>
                  <a:t>Gamma dose rate from </a:t>
                </a:r>
                <a:r>
                  <a:rPr lang="en-US" dirty="0" err="1"/>
                  <a:t>Gd</a:t>
                </a:r>
                <a:r>
                  <a:rPr lang="en-US" dirty="0"/>
                  <a:t> target at the sample position with 90 </a:t>
                </a:r>
                <a:r>
                  <a:rPr lang="en-US" dirty="0" smtClean="0"/>
                  <a:t>cm concrete for  </a:t>
                </a:r>
                <a14:m>
                  <m:oMath xmlns:m="http://schemas.openxmlformats.org/officeDocument/2006/math" xmlns="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5∗</m:t>
                    </m:r>
                    <m:sSup>
                      <m:sSupPr>
                        <m:ctrlPr>
                          <a:rPr lang="sv-SE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9</m:t>
                        </m:r>
                      </m:sup>
                    </m:sSup>
                  </m:oMath>
                </a14:m>
                <a:r>
                  <a:rPr lang="sv-SE" dirty="0">
                    <a:solidFill>
                      <a:srgbClr val="FF0000"/>
                    </a:solidFill>
                  </a:rPr>
                  <a:t>n/s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sv-SE" dirty="0"/>
                  <a:t/>
                </a:r>
                <a:br>
                  <a:rPr lang="sv-SE" dirty="0"/>
                </a:br>
                <a:endParaRPr lang="sv-SE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199" y="274638"/>
                <a:ext cx="7826991" cy="1143000"/>
              </a:xfrm>
              <a:blipFill rotWithShape="1">
                <a:blip r:embed="rId2"/>
                <a:stretch>
                  <a:fillRect l="-1636" b="-797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8" y="1473957"/>
            <a:ext cx="8547600" cy="534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7838" y="18775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Work performed at MTA EK, Hu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Szabina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err="1" smtClean="0">
                <a:solidFill>
                  <a:schemeClr val="bg1"/>
                </a:solidFill>
              </a:rPr>
              <a:t>Torok</a:t>
            </a:r>
            <a:r>
              <a:rPr lang="en-US" dirty="0" smtClean="0">
                <a:solidFill>
                  <a:schemeClr val="bg1"/>
                </a:solidFill>
              </a:rPr>
              <a:t>, Peter </a:t>
            </a:r>
            <a:r>
              <a:rPr lang="en-US" dirty="0" err="1" smtClean="0">
                <a:solidFill>
                  <a:schemeClr val="bg1"/>
                </a:solidFill>
              </a:rPr>
              <a:t>Zagyvai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516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 Engineer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4711"/>
            <a:ext cx="8229600" cy="4386488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WP Management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Planning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Budget management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Documentation and Reporting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WU coordination (IK/In house)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Technical coordination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Instrument </a:t>
            </a:r>
            <a:r>
              <a:rPr lang="en-US" sz="2000" dirty="0">
                <a:solidFill>
                  <a:schemeClr val="tx1"/>
                </a:solidFill>
              </a:rPr>
              <a:t>Integration (</a:t>
            </a:r>
            <a:r>
              <a:rPr lang="en-US" sz="2000" dirty="0" smtClean="0">
                <a:solidFill>
                  <a:schemeClr val="tx1"/>
                </a:solidFill>
              </a:rPr>
              <a:t>CAD/ P&amp;ID/Conceptual developments)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Interfaces management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Technical </a:t>
            </a:r>
            <a:r>
              <a:rPr lang="en-US" sz="2000" dirty="0">
                <a:solidFill>
                  <a:schemeClr val="tx1"/>
                </a:solidFill>
              </a:rPr>
              <a:t>and project </a:t>
            </a:r>
            <a:r>
              <a:rPr lang="en-US" sz="2000" dirty="0" smtClean="0">
                <a:solidFill>
                  <a:schemeClr val="tx1"/>
                </a:solidFill>
              </a:rPr>
              <a:t>documentation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In-house components development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b="1" dirty="0" smtClean="0">
                <a:solidFill>
                  <a:schemeClr val="tx1"/>
                </a:solidFill>
              </a:rPr>
              <a:t>NSS Integration activities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0" y="1460034"/>
            <a:ext cx="827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Reporting to the Neutron </a:t>
            </a:r>
            <a:r>
              <a:rPr lang="en-US" dirty="0"/>
              <a:t>S</a:t>
            </a:r>
            <a:r>
              <a:rPr lang="en-US" dirty="0" smtClean="0"/>
              <a:t>cattering Systems Project Leader: </a:t>
            </a:r>
            <a:r>
              <a:rPr lang="en-US" dirty="0" err="1" smtClean="0"/>
              <a:t>S.Kennedy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3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23213</TotalTime>
  <Words>404</Words>
  <Application>Microsoft Macintosh PowerPoint</Application>
  <PresentationFormat>On-screen Show (4:3)</PresentationFormat>
  <Paragraphs>130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ESS Core Powerpoint template</vt:lpstr>
      <vt:lpstr>Giuseppe Aprigliano Mechanical Engineer NMX Instrument Project Engineer Introduction</vt:lpstr>
      <vt:lpstr>NMX Project structure</vt:lpstr>
      <vt:lpstr>Neutron Macromolecular Crystallography instrument at ESS</vt:lpstr>
      <vt:lpstr>Project structure</vt:lpstr>
      <vt:lpstr>NMX Overview</vt:lpstr>
      <vt:lpstr>NMX Components: Exp cave</vt:lpstr>
      <vt:lpstr>NMX Endstation Components</vt:lpstr>
      <vt:lpstr> Gamma dose rate from Gd target at the sample position with 90 cm concrete for  5∗〖10〗^9n/s  </vt:lpstr>
      <vt:lpstr>Lead Engineer Responsibilities</vt:lpstr>
      <vt:lpstr>Centralized services needs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Giuseppe Aprigliano</cp:lastModifiedBy>
  <cp:revision>1179</cp:revision>
  <dcterms:created xsi:type="dcterms:W3CDTF">2013-10-29T16:05:10Z</dcterms:created>
  <dcterms:modified xsi:type="dcterms:W3CDTF">2018-01-31T14:30:26Z</dcterms:modified>
</cp:coreProperties>
</file>