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6" autoAdjust="0"/>
  </p:normalViewPr>
  <p:slideViewPr>
    <p:cSldViewPr>
      <p:cViewPr varScale="1">
        <p:scale>
          <a:sx n="123" d="100"/>
          <a:sy n="123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2018-01-25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25/01/2018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25/01/2018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25/01/2018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25/01/2018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25/01/2018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ESS-0039394.2_4%20ActC%20MC%20Floor%20Embedments.pdf" TargetMode="External"/><Relationship Id="rId7" Type="http://schemas.openxmlformats.org/officeDocument/2006/relationships/hyperlink" Target="ESS-0057421.2_3%20ActC%20MC%20Wall%20NE%20Framework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ESS-0092812.2_2%20ActC%20Anchor%20Plate%20Type%201%20Ext.pdf" TargetMode="External"/><Relationship Id="rId11" Type="http://schemas.openxmlformats.org/officeDocument/2006/relationships/image" Target="../media/image5.jpeg"/><Relationship Id="rId5" Type="http://schemas.openxmlformats.org/officeDocument/2006/relationships/hyperlink" Target="ESS-0084878.2_1%20ActC%20UID%20Anchor%20Plate%20D.pdf" TargetMode="External"/><Relationship Id="rId10" Type="http://schemas.openxmlformats.org/officeDocument/2006/relationships/image" Target="../media/image4.jpeg"/><Relationship Id="rId4" Type="http://schemas.openxmlformats.org/officeDocument/2006/relationships/hyperlink" Target="ESS-0039577.2_1%20ActC%20MC%20Ceiling%20Embedments.pdf" TargetMode="Externa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Active Cells Facility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2800" dirty="0" smtClean="0"/>
              <a:t>MET workshop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Paul Erterius</a:t>
            </a:r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Mechanical </a:t>
            </a:r>
            <a:r>
              <a:rPr lang="en-GB" sz="2000" dirty="0" smtClean="0">
                <a:solidFill>
                  <a:schemeClr val="bg1"/>
                </a:solidFill>
              </a:rPr>
              <a:t>Engineer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31 February, 2018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184576"/>
          </a:xfrm>
        </p:spPr>
        <p:txBody>
          <a:bodyPr>
            <a:normAutofit fontScale="25000" lnSpcReduction="20000"/>
          </a:bodyPr>
          <a:lstStyle/>
          <a:p>
            <a:pPr marL="177800" indent="-177800">
              <a:lnSpc>
                <a:spcPct val="170000"/>
              </a:lnSpc>
            </a:pPr>
            <a:r>
              <a:rPr lang="en-GB" sz="4800" b="1" dirty="0" smtClean="0"/>
              <a:t>My position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400" u="sng" dirty="0"/>
              <a:t>Active Cells Facility / Remote Handling </a:t>
            </a:r>
            <a:r>
              <a:rPr lang="en-GB" sz="4400" u="sng" dirty="0" smtClean="0"/>
              <a:t>Systems, WP6</a:t>
            </a:r>
            <a:r>
              <a:rPr lang="en-GB" sz="4400" dirty="0" smtClean="0"/>
              <a:t>	&lt;- Target Division &lt;- EIS Division &lt;- Fagerström </a:t>
            </a:r>
            <a:r>
              <a:rPr lang="en-GB" sz="4400" dirty="0" err="1" smtClean="0"/>
              <a:t>Industrikonsult</a:t>
            </a:r>
            <a:r>
              <a:rPr lang="en-GB" sz="4400" dirty="0" smtClean="0"/>
              <a:t> AB</a:t>
            </a:r>
            <a:br>
              <a:rPr lang="en-GB" sz="4400" dirty="0" smtClean="0"/>
            </a:br>
            <a:r>
              <a:rPr lang="en-GB" sz="4400" dirty="0" smtClean="0"/>
              <a:t> ◦ Conceptual and detail design development</a:t>
            </a:r>
            <a:br>
              <a:rPr lang="en-GB" sz="4400" dirty="0" smtClean="0"/>
            </a:br>
            <a:r>
              <a:rPr lang="en-GB" sz="4400" dirty="0" smtClean="0"/>
              <a:t> ◦ Model and design coordination</a:t>
            </a:r>
          </a:p>
          <a:p>
            <a:pPr marL="177800" indent="-177800">
              <a:lnSpc>
                <a:spcPct val="170000"/>
              </a:lnSpc>
            </a:pPr>
            <a:r>
              <a:rPr lang="en-GB" sz="4800" b="1" dirty="0"/>
              <a:t>Active Cells </a:t>
            </a:r>
            <a:r>
              <a:rPr lang="en-GB" sz="4800" b="1" dirty="0" smtClean="0"/>
              <a:t>Facility</a:t>
            </a:r>
            <a:br>
              <a:rPr lang="en-GB" sz="4800" b="1" dirty="0" smtClean="0"/>
            </a:br>
            <a:r>
              <a:rPr lang="en-GB" sz="4400" dirty="0" smtClean="0"/>
              <a:t>◌</a:t>
            </a:r>
            <a:r>
              <a:rPr lang="en-GB" sz="4400" b="1" dirty="0" smtClean="0"/>
              <a:t> </a:t>
            </a:r>
            <a:r>
              <a:rPr lang="en-GB" sz="4400" u="sng" dirty="0" smtClean="0"/>
              <a:t>General</a:t>
            </a:r>
            <a:br>
              <a:rPr lang="en-GB" sz="4400" u="sng" dirty="0" smtClean="0"/>
            </a:br>
            <a:r>
              <a:rPr lang="en-GB" sz="4400" dirty="0"/>
              <a:t> </a:t>
            </a:r>
            <a:r>
              <a:rPr lang="en-GB" sz="4400" dirty="0" smtClean="0"/>
              <a:t>◦ Hot </a:t>
            </a:r>
            <a:r>
              <a:rPr lang="en-GB" sz="4400" dirty="0"/>
              <a:t>Cell and man accessed adjacent </a:t>
            </a:r>
            <a:r>
              <a:rPr lang="en-GB" sz="4400" dirty="0" smtClean="0"/>
              <a:t>building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 ◦ </a:t>
            </a:r>
            <a:r>
              <a:rPr lang="en-GB" sz="4400" dirty="0" smtClean="0"/>
              <a:t>Tasks</a:t>
            </a:r>
            <a:r>
              <a:rPr lang="en-GB" sz="4400" dirty="0"/>
              <a:t>: Handling, size reduction and interim storage of spent Monolith components (TW, MRP, PBW and others)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> ◦ Comprises a static and a dynamic barrier (1,3m HD concrete walls and ventilation pressure cascade)</a:t>
            </a:r>
            <a:br>
              <a:rPr lang="en-GB" sz="4400" dirty="0" smtClean="0"/>
            </a:br>
            <a:r>
              <a:rPr lang="en-GB" sz="4400" dirty="0" smtClean="0"/>
              <a:t> ◦ Interior completely covered with 1.4404 sheet metal liner (Mechanical Quality Class: MQC4C/MQC3C) </a:t>
            </a:r>
            <a:br>
              <a:rPr lang="en-GB" sz="4400" dirty="0" smtClean="0"/>
            </a:br>
            <a:r>
              <a:rPr lang="en-GB" sz="4400" dirty="0" smtClean="0"/>
              <a:t>     including an embedded steel framework of liner profiles.</a:t>
            </a:r>
            <a:br>
              <a:rPr lang="en-GB" sz="4400" dirty="0" smtClean="0"/>
            </a:br>
            <a:r>
              <a:rPr lang="en-GB" sz="4400" dirty="0" smtClean="0"/>
              <a:t> ◦ </a:t>
            </a:r>
            <a:r>
              <a:rPr lang="en-US" sz="4400" dirty="0"/>
              <a:t>Approximately 4000 different embedded steel </a:t>
            </a:r>
            <a:r>
              <a:rPr lang="en-US" sz="4400" dirty="0" smtClean="0"/>
              <a:t>items.</a:t>
            </a:r>
            <a:br>
              <a:rPr lang="en-US" sz="4400" dirty="0" smtClean="0"/>
            </a:br>
            <a:r>
              <a:rPr lang="en-GB" sz="4400" dirty="0"/>
              <a:t>◌</a:t>
            </a:r>
            <a:r>
              <a:rPr lang="en-GB" sz="4400" b="1" dirty="0"/>
              <a:t> </a:t>
            </a:r>
            <a:r>
              <a:rPr lang="en-GB" sz="4400" dirty="0" smtClean="0"/>
              <a:t>Project achievement so far: </a:t>
            </a:r>
            <a:r>
              <a:rPr lang="en-GB" sz="4400" dirty="0"/>
              <a:t>Detail design -&gt; Public procurement -&gt; Manufacturing -&gt; Installation -&gt; embedment completion </a:t>
            </a:r>
            <a:endParaRPr lang="en-US" sz="4400" dirty="0"/>
          </a:p>
          <a:p>
            <a:pPr marL="271463" indent="-271463">
              <a:lnSpc>
                <a:spcPct val="170000"/>
              </a:lnSpc>
            </a:pPr>
            <a:r>
              <a:rPr lang="en-US" sz="4800" b="1" dirty="0" smtClean="0"/>
              <a:t>Drawing details</a:t>
            </a:r>
            <a:br>
              <a:rPr lang="en-US" sz="4800" b="1" dirty="0" smtClean="0"/>
            </a:br>
            <a:r>
              <a:rPr lang="en-GB" sz="4400" dirty="0"/>
              <a:t>◌</a:t>
            </a:r>
            <a:r>
              <a:rPr lang="en-GB" sz="4400" dirty="0" smtClean="0"/>
              <a:t> </a:t>
            </a:r>
            <a:r>
              <a:rPr lang="en-GB" sz="4400" dirty="0"/>
              <a:t>Combined </a:t>
            </a:r>
            <a:r>
              <a:rPr lang="en-GB" sz="4400" dirty="0" smtClean="0"/>
              <a:t>Manufacturing Drawings</a:t>
            </a:r>
            <a:r>
              <a:rPr lang="en-GB" sz="4400" dirty="0"/>
              <a:t> </a:t>
            </a:r>
            <a:r>
              <a:rPr lang="en-GB" sz="4400" dirty="0" smtClean="0"/>
              <a:t>-&gt; machining, welding and assembly consolidated on a single drawing (for each wall, floor, ceiling </a:t>
            </a:r>
            <a:r>
              <a:rPr lang="en-GB" sz="4400" dirty="0" err="1" smtClean="0"/>
              <a:t>etc</a:t>
            </a:r>
            <a:r>
              <a:rPr lang="en-GB" sz="4400" dirty="0" smtClean="0"/>
              <a:t>)</a:t>
            </a:r>
          </a:p>
          <a:p>
            <a:pPr marL="0" indent="271463">
              <a:lnSpc>
                <a:spcPct val="170000"/>
              </a:lnSpc>
              <a:buNone/>
            </a:pPr>
            <a:r>
              <a:rPr lang="en-GB" sz="4400" dirty="0" smtClean="0"/>
              <a:t>◌ Installation reference systems: Elevation annotations (RHS2000) and Gridlines (</a:t>
            </a:r>
            <a:r>
              <a:rPr lang="en-GB" sz="4400" dirty="0" err="1" smtClean="0"/>
              <a:t>Sweref</a:t>
            </a:r>
            <a:r>
              <a:rPr lang="en-GB" sz="4400" dirty="0" smtClean="0"/>
              <a:t>)	same as can be seen from the construction drawings. </a:t>
            </a:r>
          </a:p>
          <a:p>
            <a:pPr marL="0" indent="271463">
              <a:lnSpc>
                <a:spcPct val="170000"/>
              </a:lnSpc>
              <a:buNone/>
            </a:pPr>
            <a:r>
              <a:rPr lang="en-GB" sz="4400" dirty="0"/>
              <a:t>◌</a:t>
            </a:r>
            <a:r>
              <a:rPr lang="en-GB" sz="4400" dirty="0" smtClean="0"/>
              <a:t> Complementary Revision box for increased traceability of updates.</a:t>
            </a:r>
          </a:p>
          <a:p>
            <a:pPr marL="0" indent="271463">
              <a:lnSpc>
                <a:spcPct val="170000"/>
              </a:lnSpc>
              <a:buNone/>
            </a:pPr>
            <a:r>
              <a:rPr lang="en-GB" sz="4400" dirty="0"/>
              <a:t>◌</a:t>
            </a:r>
            <a:r>
              <a:rPr lang="en-GB" sz="4400" dirty="0" smtClean="0"/>
              <a:t> Design lifecycle through ECOs	(~100 ECOs consumed so far)</a:t>
            </a:r>
            <a:endParaRPr lang="en-GB" sz="4400" dirty="0"/>
          </a:p>
          <a:p>
            <a:pPr marL="0" indent="271463">
              <a:lnSpc>
                <a:spcPct val="170000"/>
              </a:lnSpc>
              <a:buNone/>
            </a:pPr>
            <a:endParaRPr lang="en-GB" sz="4400" dirty="0"/>
          </a:p>
          <a:p>
            <a:pPr marL="0" indent="0">
              <a:lnSpc>
                <a:spcPct val="170000"/>
              </a:lnSpc>
              <a:buNone/>
            </a:pPr>
            <a:r>
              <a:rPr lang="en-GB" sz="4800" dirty="0" smtClean="0"/>
              <a:t/>
            </a:r>
            <a:br>
              <a:rPr lang="en-GB" sz="4800" dirty="0" smtClean="0"/>
            </a:br>
            <a:endParaRPr lang="en-US" sz="48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 smtClean="0"/>
              <a:t/>
            </a:r>
            <a:br>
              <a:rPr lang="en-US" sz="3700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Example drawings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sp>
        <p:nvSpPr>
          <p:cNvPr id="8" name="TextBox 7">
            <a:hlinkClick r:id="rId3" action="ppaction://hlinkfile"/>
          </p:cNvPr>
          <p:cNvSpPr txBox="1"/>
          <p:nvPr/>
        </p:nvSpPr>
        <p:spPr>
          <a:xfrm>
            <a:off x="124996" y="1493202"/>
            <a:ext cx="43749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600" b="1" dirty="0" smtClean="0"/>
              <a:t>Installation drawings</a:t>
            </a:r>
          </a:p>
          <a:p>
            <a:endParaRPr lang="sv-SE" sz="1200" dirty="0" smtClean="0"/>
          </a:p>
          <a:p>
            <a:r>
              <a:rPr lang="sv-SE" sz="1200" dirty="0" smtClean="0"/>
              <a:t>   </a:t>
            </a:r>
            <a:r>
              <a:rPr lang="en-GB" sz="1200" dirty="0" smtClean="0"/>
              <a:t>◌</a:t>
            </a:r>
            <a:r>
              <a:rPr lang="en-GB" sz="1200" b="1" dirty="0" smtClean="0"/>
              <a:t> </a:t>
            </a:r>
            <a:r>
              <a:rPr lang="sv-SE" sz="1200" dirty="0" smtClean="0">
                <a:hlinkClick r:id="rId3" action="ppaction://hlinkfile"/>
              </a:rPr>
              <a:t>Liner embedments of floor and interim storage compartments</a:t>
            </a:r>
            <a:endParaRPr lang="sv-SE" sz="1200" dirty="0"/>
          </a:p>
          <a:p>
            <a:r>
              <a:rPr lang="en-GB" sz="1200" dirty="0" smtClean="0"/>
              <a:t>   ◌</a:t>
            </a:r>
            <a:r>
              <a:rPr lang="en-GB" sz="1200" b="1" dirty="0" smtClean="0"/>
              <a:t> </a:t>
            </a:r>
            <a:r>
              <a:rPr lang="sv-SE" sz="1200" dirty="0" smtClean="0">
                <a:hlinkClick r:id="rId4" action="ppaction://hlinkfile"/>
              </a:rPr>
              <a:t>Liner and anchor plate ceiling embedments</a:t>
            </a:r>
            <a:endParaRPr lang="sv-SE" sz="1200" dirty="0" smtClean="0"/>
          </a:p>
          <a:p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600" b="1" dirty="0" smtClean="0"/>
              <a:t>Manufacturing </a:t>
            </a:r>
            <a:r>
              <a:rPr lang="sv-SE" sz="1600" b="1" dirty="0"/>
              <a:t>drawings</a:t>
            </a:r>
          </a:p>
          <a:p>
            <a:r>
              <a:rPr lang="en-GB" sz="1200" dirty="0" smtClean="0"/>
              <a:t>   ◌</a:t>
            </a:r>
            <a:r>
              <a:rPr lang="en-GB" sz="1200" b="1" dirty="0" smtClean="0"/>
              <a:t> </a:t>
            </a:r>
            <a:r>
              <a:rPr lang="sv-SE" sz="1200" dirty="0" smtClean="0">
                <a:hlinkClick r:id="rId5" action="ppaction://hlinkfile"/>
              </a:rPr>
              <a:t>Anchor plate (high requirements)</a:t>
            </a:r>
            <a:endParaRPr lang="sv-SE" sz="1200" dirty="0"/>
          </a:p>
          <a:p>
            <a:r>
              <a:rPr lang="en-GB" sz="1200" dirty="0" smtClean="0"/>
              <a:t>   ◌</a:t>
            </a:r>
            <a:r>
              <a:rPr lang="en-GB" sz="1200" b="1" dirty="0" smtClean="0"/>
              <a:t> </a:t>
            </a:r>
            <a:r>
              <a:rPr lang="sv-SE" sz="1200" dirty="0">
                <a:hlinkClick r:id="rId6" action="ppaction://hlinkfile"/>
              </a:rPr>
              <a:t>Anchor </a:t>
            </a:r>
            <a:r>
              <a:rPr lang="sv-SE" sz="1200" dirty="0" smtClean="0">
                <a:hlinkClick r:id="rId6" action="ppaction://hlinkfile"/>
              </a:rPr>
              <a:t>plate (moderate requirements)</a:t>
            </a:r>
            <a:endParaRPr lang="sv-SE" sz="1200" dirty="0" smtClean="0"/>
          </a:p>
          <a:p>
            <a:r>
              <a:rPr lang="en-GB" sz="1200" dirty="0" smtClean="0"/>
              <a:t>   ◌</a:t>
            </a:r>
            <a:r>
              <a:rPr lang="en-GB" sz="1200" b="1" dirty="0" smtClean="0"/>
              <a:t> </a:t>
            </a:r>
            <a:r>
              <a:rPr lang="sv-SE" sz="1200" dirty="0" smtClean="0">
                <a:hlinkClick r:id="rId7" action="ppaction://hlinkfile"/>
              </a:rPr>
              <a:t>Liner Beam framework</a:t>
            </a:r>
            <a:endParaRPr lang="sv-SE" sz="1200" dirty="0"/>
          </a:p>
        </p:txBody>
      </p:sp>
      <p:pic>
        <p:nvPicPr>
          <p:cNvPr id="1026" name="Picture 2" descr="D:\Paul E - Docs\ActC WBS 12.6.2\(2) PICS\0) Illustrative pictures\CDR part 1\Junction box 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573016"/>
            <a:ext cx="2253520" cy="218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aul E - Docs\ActC WBS 12.6.2\(2) PICS\0) Illustrative pictures\CDR part 1\Overview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799"/>
            <a:ext cx="3888432" cy="217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Machines Directorate\Target division\Public Read Write\Design support to Active cell\2) FOTOS FROM SITE WORK\2017-05-18_22 ActC PC Floor Post-casting\IMG_1010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656" y="3933056"/>
            <a:ext cx="3028784" cy="2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Paul E - Docs\ActC WBS 12.6.2\(8) MEETINGS\2018-01-31 MECHANICAL SECTION WORKSHOP\IMG_0467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228197"/>
            <a:ext cx="2348760" cy="234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5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4722</TotalTime>
  <Words>62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Chess Core Powerpoint</vt:lpstr>
      <vt:lpstr>Active Cells Facility MET workshop</vt:lpstr>
      <vt:lpstr> Overview</vt:lpstr>
      <vt:lpstr> Example drawings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workshop</dc:title>
  <dc:creator>Bengt Jönsson</dc:creator>
  <cp:lastModifiedBy>Paul Erterius</cp:lastModifiedBy>
  <cp:revision>31</cp:revision>
  <dcterms:created xsi:type="dcterms:W3CDTF">2018-01-16T12:31:46Z</dcterms:created>
  <dcterms:modified xsi:type="dcterms:W3CDTF">2018-01-25T15:42:39Z</dcterms:modified>
</cp:coreProperties>
</file>