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09" r:id="rId3"/>
    <p:sldId id="286" r:id="rId4"/>
    <p:sldId id="287" r:id="rId5"/>
    <p:sldId id="288" r:id="rId6"/>
    <p:sldId id="305" r:id="rId7"/>
    <p:sldId id="306" r:id="rId8"/>
    <p:sldId id="284" r:id="rId9"/>
    <p:sldId id="294" r:id="rId10"/>
    <p:sldId id="285" r:id="rId11"/>
    <p:sldId id="310" r:id="rId12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64D154-F935-4D8B-866C-FA67C4DAEE49}">
          <p14:sldIdLst>
            <p14:sldId id="256"/>
            <p14:sldId id="309"/>
            <p14:sldId id="286"/>
            <p14:sldId id="287"/>
            <p14:sldId id="288"/>
            <p14:sldId id="305"/>
            <p14:sldId id="306"/>
            <p14:sldId id="284"/>
            <p14:sldId id="294"/>
            <p14:sldId id="285"/>
            <p14:sldId id="310"/>
          </p14:sldIdLst>
        </p14:section>
        <p14:section name="Miscellaneous" id="{BDC7E768-BCEB-4B90-8C01-262AF54DC7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74" autoAdjust="0"/>
  </p:normalViewPr>
  <p:slideViewPr>
    <p:cSldViewPr>
      <p:cViewPr varScale="1">
        <p:scale>
          <a:sx n="131" d="100"/>
          <a:sy n="131" d="100"/>
        </p:scale>
        <p:origin x="48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2018-01-26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850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6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622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709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755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26/01/2018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26/01/2018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26/01/2018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26/01/2018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26/01/2018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Bunker </a:t>
            </a:r>
            <a:r>
              <a:rPr lang="en-GB" sz="4000" dirty="0" smtClean="0"/>
              <a:t>Project</a:t>
            </a:r>
            <a:br>
              <a:rPr lang="en-GB" sz="4000" dirty="0" smtClean="0"/>
            </a:br>
            <a:r>
              <a:rPr lang="en-GB" sz="4000" dirty="0" smtClean="0"/>
              <a:t>Instruments interface 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Sebastian Lyrbo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Design engineer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26 January, 2018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2534473"/>
            <a:ext cx="5940152" cy="42448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5247" y="394070"/>
            <a:ext cx="6768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E3 SKADI </a:t>
            </a:r>
            <a:r>
              <a:rPr lang="en-GB" sz="3200" dirty="0" smtClean="0">
                <a:solidFill>
                  <a:schemeClr val="bg1"/>
                </a:solidFill>
              </a:rPr>
              <a:t>feedthrough drawing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8478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rgbClr val="FF0000"/>
                </a:solidFill>
              </a:rPr>
              <a:t>For </a:t>
            </a:r>
            <a:r>
              <a:rPr lang="sv-SE" dirty="0" err="1" smtClean="0">
                <a:solidFill>
                  <a:srgbClr val="FF0000"/>
                </a:solidFill>
              </a:rPr>
              <a:t>each</a:t>
            </a:r>
            <a:r>
              <a:rPr lang="sv-SE" dirty="0" smtClean="0">
                <a:solidFill>
                  <a:srgbClr val="FF0000"/>
                </a:solidFill>
              </a:rPr>
              <a:t> instrument </a:t>
            </a:r>
            <a:r>
              <a:rPr lang="sv-SE" dirty="0" err="1" smtClean="0">
                <a:solidFill>
                  <a:srgbClr val="FF0000"/>
                </a:solidFill>
              </a:rPr>
              <a:t>there’s</a:t>
            </a:r>
            <a:r>
              <a:rPr lang="sv-SE" dirty="0" smtClean="0">
                <a:solidFill>
                  <a:srgbClr val="FF0000"/>
                </a:solidFill>
              </a:rPr>
              <a:t> an </a:t>
            </a:r>
            <a:r>
              <a:rPr lang="sv-SE" dirty="0" err="1" smtClean="0">
                <a:solidFill>
                  <a:srgbClr val="FF0000"/>
                </a:solidFill>
              </a:rPr>
              <a:t>assembly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including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wall</a:t>
            </a:r>
            <a:r>
              <a:rPr lang="sv-SE" dirty="0" smtClean="0">
                <a:solidFill>
                  <a:srgbClr val="FF0000"/>
                </a:solidFill>
              </a:rPr>
              <a:t> and instrument </a:t>
            </a:r>
            <a:r>
              <a:rPr lang="sv-SE" dirty="0" err="1" smtClean="0">
                <a:solidFill>
                  <a:srgbClr val="FF0000"/>
                </a:solidFill>
              </a:rPr>
              <a:t>with</a:t>
            </a:r>
            <a:r>
              <a:rPr lang="sv-SE" dirty="0" smtClean="0">
                <a:solidFill>
                  <a:srgbClr val="FF0000"/>
                </a:solidFill>
              </a:rPr>
              <a:t> a </a:t>
            </a:r>
            <a:r>
              <a:rPr lang="sv-SE" dirty="0" err="1" smtClean="0">
                <a:solidFill>
                  <a:srgbClr val="FF0000"/>
                </a:solidFill>
              </a:rPr>
              <a:t>drawing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showing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the </a:t>
            </a:r>
            <a:r>
              <a:rPr lang="sv-SE" dirty="0" err="1" smtClean="0">
                <a:solidFill>
                  <a:srgbClr val="FF0000"/>
                </a:solidFill>
              </a:rPr>
              <a:t>feedthrough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geometry</a:t>
            </a:r>
            <a:r>
              <a:rPr lang="sv-SE" dirty="0" smtClean="0">
                <a:solidFill>
                  <a:srgbClr val="FF0000"/>
                </a:solidFill>
              </a:rPr>
              <a:t>.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All </a:t>
            </a:r>
            <a:r>
              <a:rPr lang="sv-SE" dirty="0" err="1" smtClean="0">
                <a:solidFill>
                  <a:srgbClr val="FF0000"/>
                </a:solidFill>
              </a:rPr>
              <a:t>these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assys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can</a:t>
            </a:r>
            <a:r>
              <a:rPr lang="sv-SE" dirty="0" smtClean="0">
                <a:solidFill>
                  <a:srgbClr val="FF0000"/>
                </a:solidFill>
              </a:rPr>
              <a:t> be </a:t>
            </a:r>
            <a:r>
              <a:rPr lang="sv-SE" dirty="0" err="1" smtClean="0">
                <a:solidFill>
                  <a:srgbClr val="FF0000"/>
                </a:solidFill>
              </a:rPr>
              <a:t>found</a:t>
            </a:r>
            <a:r>
              <a:rPr lang="sv-SE" dirty="0" smtClean="0">
                <a:solidFill>
                  <a:srgbClr val="FF0000"/>
                </a:solidFill>
              </a:rPr>
              <a:t> in ESS-0085974.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628800"/>
            <a:ext cx="64807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…it </a:t>
            </a:r>
            <a:r>
              <a:rPr lang="sv-SE" sz="2000" dirty="0" err="1" smtClean="0"/>
              <a:t>was</a:t>
            </a:r>
            <a:r>
              <a:rPr lang="sv-SE" sz="2000" dirty="0" smtClean="0"/>
              <a:t> </a:t>
            </a:r>
            <a:r>
              <a:rPr lang="sv-SE" sz="2000" dirty="0" err="1" smtClean="0"/>
              <a:t>decided</a:t>
            </a:r>
            <a:r>
              <a:rPr lang="sv-SE" sz="2000" dirty="0" smtClean="0"/>
              <a:t> </a:t>
            </a:r>
            <a:r>
              <a:rPr lang="sv-SE" sz="2000" dirty="0" err="1" smtClean="0"/>
              <a:t>that</a:t>
            </a:r>
            <a:r>
              <a:rPr lang="sv-SE" sz="2000" dirty="0" smtClean="0"/>
              <a:t> </a:t>
            </a: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changing</a:t>
            </a:r>
            <a:r>
              <a:rPr lang="sv-SE" sz="2000" dirty="0" smtClean="0"/>
              <a:t> from HDPE and </a:t>
            </a:r>
            <a:r>
              <a:rPr lang="sv-SE" sz="2000" dirty="0" err="1" smtClean="0"/>
              <a:t>steel</a:t>
            </a:r>
            <a:r>
              <a:rPr lang="sv-SE" sz="2000" dirty="0" smtClean="0"/>
              <a:t> in the </a:t>
            </a:r>
            <a:r>
              <a:rPr lang="sv-SE" sz="2000" dirty="0" err="1" smtClean="0"/>
              <a:t>walls</a:t>
            </a:r>
            <a:r>
              <a:rPr lang="sv-SE" sz="2000" dirty="0" smtClean="0"/>
              <a:t> to Heavy Concrete. </a:t>
            </a:r>
          </a:p>
          <a:p>
            <a:r>
              <a:rPr lang="sv-SE" sz="2000" dirty="0" err="1" smtClean="0"/>
              <a:t>This</a:t>
            </a:r>
            <a:r>
              <a:rPr lang="sv-SE" sz="2000" dirty="0" smtClean="0"/>
              <a:t> </a:t>
            </a:r>
            <a:r>
              <a:rPr lang="sv-SE" sz="2000" dirty="0" err="1" smtClean="0"/>
              <a:t>means</a:t>
            </a:r>
            <a:r>
              <a:rPr lang="sv-SE" sz="2000" dirty="0" smtClean="0"/>
              <a:t> </a:t>
            </a: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need</a:t>
            </a:r>
            <a:r>
              <a:rPr lang="sv-SE" sz="2000" dirty="0" smtClean="0"/>
              <a:t> to re-design the </a:t>
            </a:r>
            <a:r>
              <a:rPr lang="sv-SE" sz="2000" dirty="0" err="1" smtClean="0"/>
              <a:t>complete</a:t>
            </a:r>
            <a:r>
              <a:rPr lang="sv-SE" sz="2000" dirty="0" smtClean="0"/>
              <a:t> bunker </a:t>
            </a:r>
            <a:r>
              <a:rPr lang="sv-SE" sz="2000" dirty="0" err="1" smtClean="0"/>
              <a:t>wall</a:t>
            </a:r>
            <a:r>
              <a:rPr lang="sv-SE" sz="2000" dirty="0" smtClean="0"/>
              <a:t>.</a:t>
            </a:r>
          </a:p>
          <a:p>
            <a:endParaRPr lang="sv-SE" sz="2000" dirty="0" smtClean="0"/>
          </a:p>
          <a:p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have</a:t>
            </a:r>
            <a:r>
              <a:rPr lang="sv-SE" sz="2000" dirty="0" smtClean="0"/>
              <a:t> </a:t>
            </a:r>
            <a:r>
              <a:rPr lang="sv-SE" sz="2000" dirty="0" err="1" smtClean="0"/>
              <a:t>already</a:t>
            </a:r>
            <a:r>
              <a:rPr lang="sv-SE" sz="2000" dirty="0" smtClean="0"/>
              <a:t> </a:t>
            </a:r>
            <a:r>
              <a:rPr lang="sv-SE" sz="2000" dirty="0" err="1" smtClean="0"/>
              <a:t>started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the re-design and </a:t>
            </a:r>
            <a:r>
              <a:rPr lang="sv-SE" sz="2000" dirty="0" err="1" smtClean="0"/>
              <a:t>expect</a:t>
            </a:r>
            <a:r>
              <a:rPr lang="sv-SE" sz="2000" dirty="0" smtClean="0"/>
              <a:t> to </a:t>
            </a:r>
            <a:r>
              <a:rPr lang="sv-SE" sz="2000" dirty="0" err="1" smtClean="0"/>
              <a:t>have</a:t>
            </a:r>
            <a:r>
              <a:rPr lang="sv-SE" sz="2000" dirty="0" smtClean="0"/>
              <a:t> a </a:t>
            </a:r>
            <a:r>
              <a:rPr lang="sv-SE" sz="2000" dirty="0" err="1" smtClean="0"/>
              <a:t>concept</a:t>
            </a:r>
            <a:r>
              <a:rPr lang="sv-SE" sz="2000" dirty="0" smtClean="0"/>
              <a:t> ready </a:t>
            </a:r>
            <a:r>
              <a:rPr lang="sv-SE" sz="2000" dirty="0" err="1" smtClean="0"/>
              <a:t>within</a:t>
            </a:r>
            <a:r>
              <a:rPr lang="sv-SE" sz="2000" dirty="0" smtClean="0"/>
              <a:t> the </a:t>
            </a:r>
            <a:r>
              <a:rPr lang="sv-SE" sz="2000" dirty="0" err="1" smtClean="0"/>
              <a:t>next</a:t>
            </a:r>
            <a:r>
              <a:rPr lang="sv-SE" sz="2000" dirty="0" smtClean="0"/>
              <a:t> </a:t>
            </a:r>
            <a:r>
              <a:rPr lang="sv-SE" sz="2000" dirty="0" err="1" smtClean="0"/>
              <a:t>two</a:t>
            </a:r>
            <a:r>
              <a:rPr lang="sv-SE" sz="2000" dirty="0" smtClean="0"/>
              <a:t> </a:t>
            </a:r>
            <a:r>
              <a:rPr lang="sv-SE" sz="2000" dirty="0" err="1" smtClean="0"/>
              <a:t>weeks</a:t>
            </a:r>
            <a:r>
              <a:rPr lang="sv-SE" sz="2000" dirty="0" smtClean="0"/>
              <a:t>.</a:t>
            </a:r>
          </a:p>
          <a:p>
            <a:r>
              <a:rPr lang="sv-SE" sz="2000" dirty="0" smtClean="0"/>
              <a:t>If the </a:t>
            </a:r>
            <a:r>
              <a:rPr lang="sv-SE" sz="2000" dirty="0" err="1" smtClean="0"/>
              <a:t>sun</a:t>
            </a:r>
            <a:r>
              <a:rPr lang="sv-SE" sz="2000" dirty="0" smtClean="0"/>
              <a:t> </a:t>
            </a:r>
            <a:r>
              <a:rPr lang="sv-SE" sz="2000" dirty="0" err="1" smtClean="0"/>
              <a:t>shines</a:t>
            </a:r>
            <a:r>
              <a:rPr lang="sv-SE" sz="2000" dirty="0" smtClean="0"/>
              <a:t> </a:t>
            </a:r>
            <a:r>
              <a:rPr lang="sv-SE" sz="2000" dirty="0" err="1" smtClean="0"/>
              <a:t>upon</a:t>
            </a:r>
            <a:r>
              <a:rPr lang="sv-SE" sz="2000" dirty="0" smtClean="0"/>
              <a:t> </a:t>
            </a:r>
            <a:r>
              <a:rPr lang="sv-SE" sz="2000" dirty="0" err="1" smtClean="0"/>
              <a:t>us</a:t>
            </a:r>
            <a:r>
              <a:rPr lang="sv-SE" sz="2000" dirty="0" smtClean="0"/>
              <a:t>, </a:t>
            </a:r>
            <a:r>
              <a:rPr lang="sv-SE" sz="2000" dirty="0" err="1" smtClean="0"/>
              <a:t>with</a:t>
            </a:r>
            <a:r>
              <a:rPr lang="sv-SE" sz="2000" dirty="0" smtClean="0"/>
              <a:t> the </a:t>
            </a:r>
            <a:r>
              <a:rPr lang="sv-SE" sz="2000" dirty="0" err="1" smtClean="0"/>
              <a:t>help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God and </a:t>
            </a:r>
            <a:r>
              <a:rPr lang="sv-SE" sz="2000" dirty="0" err="1" smtClean="0"/>
              <a:t>with</a:t>
            </a:r>
            <a:r>
              <a:rPr lang="sv-SE" sz="2000" dirty="0" smtClean="0"/>
              <a:t> the </a:t>
            </a:r>
            <a:r>
              <a:rPr lang="sv-SE" sz="2000" dirty="0" err="1" smtClean="0"/>
              <a:t>wind</a:t>
            </a:r>
            <a:r>
              <a:rPr lang="sv-SE" sz="2000" dirty="0" smtClean="0"/>
              <a:t> in </a:t>
            </a:r>
            <a:r>
              <a:rPr lang="sv-SE" sz="2000" dirty="0" err="1" smtClean="0"/>
              <a:t>our</a:t>
            </a:r>
            <a:r>
              <a:rPr lang="sv-SE" sz="2000" dirty="0" smtClean="0"/>
              <a:t> backs </a:t>
            </a: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might</a:t>
            </a:r>
            <a:r>
              <a:rPr lang="sv-SE" sz="2000" dirty="0" smtClean="0"/>
              <a:t> </a:t>
            </a:r>
            <a:r>
              <a:rPr lang="sv-SE" sz="2000" dirty="0" err="1" smtClean="0"/>
              <a:t>even</a:t>
            </a:r>
            <a:r>
              <a:rPr lang="sv-SE" sz="2000" dirty="0" smtClean="0"/>
              <a:t> </a:t>
            </a:r>
            <a:r>
              <a:rPr lang="sv-SE" sz="2000" dirty="0" err="1" smtClean="0"/>
              <a:t>have</a:t>
            </a:r>
            <a:r>
              <a:rPr lang="sv-SE" sz="2000" dirty="0" smtClean="0"/>
              <a:t> a </a:t>
            </a:r>
            <a:r>
              <a:rPr lang="sv-SE" sz="2000" dirty="0" err="1" smtClean="0"/>
              <a:t>fairly</a:t>
            </a:r>
            <a:r>
              <a:rPr lang="sv-SE" sz="2000" dirty="0" smtClean="0"/>
              <a:t> </a:t>
            </a:r>
            <a:r>
              <a:rPr lang="sv-SE" sz="2000" dirty="0" err="1" smtClean="0"/>
              <a:t>detailed</a:t>
            </a:r>
            <a:r>
              <a:rPr lang="sv-SE" sz="2000" dirty="0" smtClean="0"/>
              <a:t> design in the end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February</a:t>
            </a:r>
            <a:r>
              <a:rPr lang="sv-SE" sz="2000" dirty="0" smtClean="0"/>
              <a:t>.</a:t>
            </a:r>
          </a:p>
          <a:p>
            <a:endParaRPr lang="sv-SE" sz="2000" dirty="0" smtClean="0"/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375247" y="394070"/>
            <a:ext cx="67687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However…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81128"/>
            <a:ext cx="4147047" cy="1605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20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483768" y="404664"/>
            <a:ext cx="462459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Wall segment drawing R15</a:t>
            </a:r>
          </a:p>
          <a:p>
            <a:r>
              <a:rPr lang="en-GB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ESS-0062127</a:t>
            </a:r>
            <a:endParaRPr 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556792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Area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responsibility</a:t>
            </a:r>
            <a:r>
              <a:rPr lang="sv-SE" dirty="0" smtClean="0"/>
              <a:t>: Interface </a:t>
            </a:r>
            <a:r>
              <a:rPr lang="sv-SE" dirty="0" err="1" smtClean="0"/>
              <a:t>between</a:t>
            </a:r>
            <a:r>
              <a:rPr lang="sv-SE" dirty="0" smtClean="0"/>
              <a:t> bunker </a:t>
            </a:r>
            <a:r>
              <a:rPr lang="sv-SE" dirty="0" err="1" smtClean="0"/>
              <a:t>wall</a:t>
            </a:r>
            <a:r>
              <a:rPr lang="sv-SE" dirty="0" smtClean="0"/>
              <a:t> and instruments.</a:t>
            </a:r>
          </a:p>
          <a:p>
            <a:endParaRPr lang="sv-SE" dirty="0" smtClean="0"/>
          </a:p>
          <a:p>
            <a:r>
              <a:rPr lang="sv-SE" dirty="0" smtClean="0"/>
              <a:t>Interfaces </a:t>
            </a:r>
            <a:r>
              <a:rPr lang="sv-SE" dirty="0" err="1" smtClean="0"/>
              <a:t>are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Feedthroughs</a:t>
            </a:r>
            <a:r>
              <a:rPr lang="sv-SE" dirty="0" smtClean="0"/>
              <a:t> – </a:t>
            </a:r>
            <a:r>
              <a:rPr lang="sv-SE" dirty="0" err="1" smtClean="0"/>
              <a:t>where</a:t>
            </a:r>
            <a:r>
              <a:rPr lang="sv-SE" dirty="0" smtClean="0"/>
              <a:t>  instruments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passing</a:t>
            </a:r>
            <a:r>
              <a:rPr lang="sv-SE" dirty="0" smtClean="0"/>
              <a:t> </a:t>
            </a:r>
            <a:r>
              <a:rPr lang="sv-SE" dirty="0" err="1" smtClean="0"/>
              <a:t>through</a:t>
            </a:r>
            <a:r>
              <a:rPr lang="sv-SE" dirty="0" smtClean="0"/>
              <a:t> the </a:t>
            </a:r>
            <a:r>
              <a:rPr lang="sv-SE" dirty="0" err="1" smtClean="0"/>
              <a:t>wall</a:t>
            </a:r>
            <a:r>
              <a:rPr lang="sv-SE" dirty="0"/>
              <a:t> </a:t>
            </a:r>
            <a:r>
              <a:rPr lang="sv-SE" dirty="0" smtClean="0"/>
              <a:t>in </a:t>
            </a:r>
            <a:r>
              <a:rPr lang="sv-SE" dirty="0" err="1" smtClean="0"/>
              <a:t>shape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 guide </a:t>
            </a:r>
            <a:r>
              <a:rPr lang="sv-SE" dirty="0" err="1" smtClean="0"/>
              <a:t>insert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Shielding</a:t>
            </a:r>
            <a:r>
              <a:rPr lang="sv-SE" dirty="0" smtClean="0"/>
              <a:t> – </a:t>
            </a:r>
            <a:r>
              <a:rPr lang="sv-SE" dirty="0" err="1" smtClean="0"/>
              <a:t>downstream</a:t>
            </a:r>
            <a:r>
              <a:rPr lang="sv-SE" dirty="0" smtClean="0"/>
              <a:t> </a:t>
            </a:r>
            <a:r>
              <a:rPr lang="sv-SE" dirty="0" err="1" smtClean="0"/>
              <a:t>side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bunker </a:t>
            </a:r>
            <a:r>
              <a:rPr lang="sv-SE" dirty="0" err="1" smtClean="0"/>
              <a:t>walls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an </a:t>
            </a:r>
            <a:r>
              <a:rPr lang="sv-SE" dirty="0" err="1" smtClean="0"/>
              <a:t>opening</a:t>
            </a:r>
            <a:r>
              <a:rPr lang="sv-SE" dirty="0" smtClean="0"/>
              <a:t>/</a:t>
            </a:r>
            <a:r>
              <a:rPr lang="sv-SE" dirty="0" err="1" smtClean="0"/>
              <a:t>cutout</a:t>
            </a:r>
            <a:r>
              <a:rPr lang="sv-SE" dirty="0" smtClean="0"/>
              <a:t> </a:t>
            </a:r>
            <a:r>
              <a:rPr lang="sv-SE" dirty="0" err="1" smtClean="0"/>
              <a:t>where</a:t>
            </a:r>
            <a:r>
              <a:rPr lang="sv-SE" dirty="0" smtClean="0"/>
              <a:t> it interfaces </a:t>
            </a:r>
            <a:r>
              <a:rPr lang="sv-SE" dirty="0" err="1" smtClean="0"/>
              <a:t>with</a:t>
            </a:r>
            <a:r>
              <a:rPr lang="sv-SE" dirty="0" smtClean="0"/>
              <a:t> the instruments </a:t>
            </a:r>
            <a:r>
              <a:rPr lang="sv-SE" dirty="0" err="1" smtClean="0"/>
              <a:t>shielding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 smtClean="0"/>
          </a:p>
          <a:p>
            <a:r>
              <a:rPr lang="sv-SE" dirty="0" err="1" smtClean="0"/>
              <a:t>Other</a:t>
            </a:r>
            <a:r>
              <a:rPr lang="sv-SE" dirty="0" smtClean="0"/>
              <a:t> tasks </a:t>
            </a:r>
            <a:r>
              <a:rPr lang="sv-SE" dirty="0" err="1" smtClean="0"/>
              <a:t>include</a:t>
            </a:r>
            <a:r>
              <a:rPr lang="sv-SE" dirty="0" smtClean="0"/>
              <a:t> design </a:t>
            </a:r>
            <a:r>
              <a:rPr lang="sv-SE" dirty="0" err="1" smtClean="0"/>
              <a:t>of</a:t>
            </a:r>
            <a:r>
              <a:rPr lang="sv-SE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R15 </a:t>
            </a:r>
            <a:r>
              <a:rPr lang="sv-SE" dirty="0" err="1" smtClean="0"/>
              <a:t>wall</a:t>
            </a:r>
            <a:r>
              <a:rPr lang="sv-SE" dirty="0" smtClean="0"/>
              <a:t>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 smtClean="0"/>
              <a:t>Temporary</a:t>
            </a:r>
            <a:r>
              <a:rPr lang="sv-SE" dirty="0" smtClean="0"/>
              <a:t> </a:t>
            </a:r>
            <a:r>
              <a:rPr lang="sv-SE" dirty="0" err="1" smtClean="0"/>
              <a:t>shielding</a:t>
            </a:r>
            <a:r>
              <a:rPr lang="sv-SE" dirty="0" smtClean="0"/>
              <a:t> </a:t>
            </a:r>
            <a:r>
              <a:rPr lang="sv-SE" dirty="0" err="1" smtClean="0"/>
              <a:t>walls</a:t>
            </a:r>
            <a:r>
              <a:rPr lang="sv-SE" dirty="0" smtClean="0"/>
              <a:t> in </a:t>
            </a:r>
            <a:r>
              <a:rPr lang="sv-SE" dirty="0" err="1" smtClean="0"/>
              <a:t>East</a:t>
            </a:r>
            <a:r>
              <a:rPr lang="sv-SE" dirty="0" smtClean="0"/>
              <a:t> </a:t>
            </a:r>
            <a:r>
              <a:rPr lang="sv-SE" dirty="0" err="1" smtClean="0"/>
              <a:t>Sector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 smtClean="0"/>
          </a:p>
          <a:p>
            <a:r>
              <a:rPr lang="sv-SE" dirty="0" err="1" smtClean="0"/>
              <a:t>Showing</a:t>
            </a:r>
            <a:r>
              <a:rPr lang="sv-SE" dirty="0" smtClean="0"/>
              <a:t> </a:t>
            </a:r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r>
              <a:rPr lang="sv-SE" dirty="0" smtClean="0"/>
              <a:t> in the </a:t>
            </a:r>
            <a:r>
              <a:rPr lang="sv-SE" dirty="0" err="1" smtClean="0"/>
              <a:t>next</a:t>
            </a:r>
            <a:r>
              <a:rPr lang="sv-SE" dirty="0" smtClean="0"/>
              <a:t> </a:t>
            </a:r>
            <a:r>
              <a:rPr lang="sv-SE" dirty="0" err="1" smtClean="0"/>
              <a:t>slides</a:t>
            </a:r>
            <a:r>
              <a:rPr lang="sv-SE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3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1143000"/>
          </a:xfrm>
        </p:spPr>
        <p:txBody>
          <a:bodyPr/>
          <a:lstStyle/>
          <a:p>
            <a:pPr algn="ctr"/>
            <a:r>
              <a:rPr lang="sv-SE" dirty="0" err="1" smtClean="0"/>
              <a:t>Insert</a:t>
            </a:r>
            <a:r>
              <a:rPr lang="sv-SE" dirty="0" smtClean="0"/>
              <a:t> installation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20" y="2279409"/>
            <a:ext cx="2400667" cy="3188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18" y="2519900"/>
            <a:ext cx="3558441" cy="2948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988840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First two layers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U-shaped feedthroughs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err="1" smtClean="0"/>
              <a:t>Upstream</a:t>
            </a:r>
            <a:r>
              <a:rPr lang="sv-SE" sz="1200" dirty="0" smtClean="0"/>
              <a:t> </a:t>
            </a:r>
            <a:r>
              <a:rPr lang="sv-SE" sz="1200" dirty="0" err="1" smtClean="0"/>
              <a:t>side</a:t>
            </a:r>
            <a:r>
              <a:rPr lang="sv-SE" sz="1200" dirty="0" smtClean="0"/>
              <a:t> - 200mm </a:t>
            </a:r>
            <a:r>
              <a:rPr lang="sv-SE" sz="1200" dirty="0" err="1" smtClean="0"/>
              <a:t>deep</a:t>
            </a:r>
            <a:r>
              <a:rPr lang="sv-SE" sz="1200" dirty="0" smtClean="0"/>
              <a:t> </a:t>
            </a:r>
            <a:r>
              <a:rPr lang="sv-SE" sz="1200" dirty="0" err="1" smtClean="0"/>
              <a:t>cutout</a:t>
            </a:r>
            <a:r>
              <a:rPr lang="sv-SE" sz="1200" dirty="0" smtClean="0"/>
              <a:t> in the </a:t>
            </a:r>
            <a:r>
              <a:rPr lang="sv-SE" sz="1200" dirty="0" err="1" smtClean="0"/>
              <a:t>first</a:t>
            </a:r>
            <a:r>
              <a:rPr lang="sv-SE" sz="1200" dirty="0" smtClean="0"/>
              <a:t> HDPE </a:t>
            </a:r>
            <a:r>
              <a:rPr lang="sv-SE" sz="1200" dirty="0" err="1" smtClean="0"/>
              <a:t>layer</a:t>
            </a:r>
            <a:r>
              <a:rPr lang="sv-SE" sz="1200" dirty="0" smtClean="0"/>
              <a:t> to make space for </a:t>
            </a:r>
            <a:r>
              <a:rPr lang="sv-SE" sz="1200" dirty="0" err="1" smtClean="0"/>
              <a:t>vertical</a:t>
            </a:r>
            <a:r>
              <a:rPr lang="sv-SE" sz="1200" dirty="0" smtClean="0"/>
              <a:t>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err="1" smtClean="0"/>
              <a:t>Downstream</a:t>
            </a:r>
            <a:r>
              <a:rPr lang="sv-SE" sz="1200" dirty="0" smtClean="0"/>
              <a:t> </a:t>
            </a:r>
            <a:r>
              <a:rPr lang="sv-SE" sz="1200" dirty="0" err="1" smtClean="0"/>
              <a:t>side</a:t>
            </a:r>
            <a:r>
              <a:rPr lang="sv-SE" sz="1200" dirty="0" smtClean="0"/>
              <a:t> - 300mm </a:t>
            </a:r>
            <a:r>
              <a:rPr lang="sv-SE" sz="1200" dirty="0" err="1" smtClean="0"/>
              <a:t>deep</a:t>
            </a:r>
            <a:r>
              <a:rPr lang="sv-SE" sz="1200" dirty="0" smtClean="0"/>
              <a:t> </a:t>
            </a:r>
            <a:r>
              <a:rPr lang="sv-SE" sz="1200" dirty="0" err="1" smtClean="0"/>
              <a:t>cutout</a:t>
            </a:r>
            <a:r>
              <a:rPr lang="sv-SE" sz="1200" dirty="0" smtClean="0"/>
              <a:t> in the </a:t>
            </a:r>
            <a:r>
              <a:rPr lang="sv-SE" sz="1200" dirty="0" err="1" smtClean="0"/>
              <a:t>outer</a:t>
            </a:r>
            <a:r>
              <a:rPr lang="sv-SE" sz="1200" dirty="0" smtClean="0"/>
              <a:t> HDPE </a:t>
            </a:r>
            <a:r>
              <a:rPr lang="sv-SE" sz="1200" dirty="0" err="1" smtClean="0"/>
              <a:t>layer</a:t>
            </a:r>
            <a:r>
              <a:rPr lang="sv-SE" sz="1200" dirty="0" smtClean="0"/>
              <a:t> for interface </a:t>
            </a:r>
            <a:r>
              <a:rPr lang="sv-SE" sz="1200" dirty="0" err="1" smtClean="0"/>
              <a:t>with</a:t>
            </a:r>
            <a:r>
              <a:rPr lang="sv-SE" sz="1200" dirty="0" smtClean="0"/>
              <a:t> instrument </a:t>
            </a:r>
            <a:r>
              <a:rPr lang="sv-SE" sz="1200" dirty="0" err="1" smtClean="0"/>
              <a:t>shielding</a:t>
            </a:r>
            <a:r>
              <a:rPr lang="sv-SE" sz="12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Laser scanning of feedthrough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Machining of shims on-site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5816" y="14756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Example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of</a:t>
            </a:r>
            <a:r>
              <a:rPr lang="sv-SE" dirty="0" smtClean="0">
                <a:solidFill>
                  <a:srgbClr val="FF0000"/>
                </a:solidFill>
              </a:rPr>
              <a:t> installation </a:t>
            </a:r>
            <a:r>
              <a:rPr lang="sv-SE" dirty="0" err="1" smtClean="0">
                <a:solidFill>
                  <a:srgbClr val="FF0000"/>
                </a:solidFill>
              </a:rPr>
              <a:t>of</a:t>
            </a:r>
            <a:r>
              <a:rPr lang="sv-SE" dirty="0" smtClean="0">
                <a:solidFill>
                  <a:srgbClr val="FF0000"/>
                </a:solidFill>
              </a:rPr>
              <a:t> an instrument </a:t>
            </a:r>
            <a:r>
              <a:rPr lang="sv-SE" dirty="0" err="1" smtClean="0">
                <a:solidFill>
                  <a:srgbClr val="FF0000"/>
                </a:solidFill>
              </a:rPr>
              <a:t>insert</a:t>
            </a:r>
            <a:r>
              <a:rPr lang="sv-SE" dirty="0" smtClean="0">
                <a:solidFill>
                  <a:srgbClr val="FF0000"/>
                </a:solidFill>
              </a:rPr>
              <a:t> in R15 </a:t>
            </a:r>
            <a:r>
              <a:rPr lang="sv-SE" dirty="0" err="1" smtClean="0">
                <a:solidFill>
                  <a:srgbClr val="FF0000"/>
                </a:solidFill>
              </a:rPr>
              <a:t>wall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988840"/>
            <a:ext cx="2736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Vertical support are mounted and bolted to the concrete floor as standard. </a:t>
            </a:r>
            <a:br>
              <a:rPr lang="en-US" sz="1200" dirty="0" smtClean="0"/>
            </a:br>
            <a:r>
              <a:rPr lang="en-US" sz="1200" dirty="0" smtClean="0"/>
              <a:t>Supports for inserts which are in dilatation joint areas (FREIA, LOKI, VESPA, E5) are bolted into the steel skid plate.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Shims are put in place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</a:t>
            </a:r>
            <a:r>
              <a:rPr lang="en-US" sz="1200" dirty="0" smtClean="0"/>
              <a:t>uide insert lifted in from the top</a:t>
            </a:r>
            <a:endParaRPr lang="sv-SE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20" y="2284227"/>
            <a:ext cx="2397040" cy="3183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18" y="2519901"/>
            <a:ext cx="3558441" cy="294816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1143000"/>
          </a:xfrm>
        </p:spPr>
        <p:txBody>
          <a:bodyPr/>
          <a:lstStyle/>
          <a:p>
            <a:pPr algn="ctr"/>
            <a:r>
              <a:rPr lang="sv-SE" dirty="0" err="1" smtClean="0"/>
              <a:t>Insert</a:t>
            </a:r>
            <a:r>
              <a:rPr lang="sv-SE" dirty="0" smtClean="0"/>
              <a:t> installation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14756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Example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of</a:t>
            </a:r>
            <a:r>
              <a:rPr lang="sv-SE" dirty="0" smtClean="0">
                <a:solidFill>
                  <a:srgbClr val="FF0000"/>
                </a:solidFill>
              </a:rPr>
              <a:t> installation </a:t>
            </a:r>
            <a:r>
              <a:rPr lang="sv-SE" dirty="0" err="1" smtClean="0">
                <a:solidFill>
                  <a:srgbClr val="FF0000"/>
                </a:solidFill>
              </a:rPr>
              <a:t>of</a:t>
            </a:r>
            <a:r>
              <a:rPr lang="sv-SE" dirty="0" smtClean="0">
                <a:solidFill>
                  <a:srgbClr val="FF0000"/>
                </a:solidFill>
              </a:rPr>
              <a:t> an instrument </a:t>
            </a:r>
            <a:r>
              <a:rPr lang="sv-SE" dirty="0" err="1" smtClean="0">
                <a:solidFill>
                  <a:srgbClr val="FF0000"/>
                </a:solidFill>
              </a:rPr>
              <a:t>insert</a:t>
            </a:r>
            <a:r>
              <a:rPr lang="sv-SE" dirty="0" smtClean="0">
                <a:solidFill>
                  <a:srgbClr val="FF0000"/>
                </a:solidFill>
              </a:rPr>
              <a:t> in R15 </a:t>
            </a:r>
            <a:r>
              <a:rPr lang="sv-SE" dirty="0" err="1" smtClean="0">
                <a:solidFill>
                  <a:srgbClr val="FF0000"/>
                </a:solidFill>
              </a:rPr>
              <a:t>wall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20" y="2283723"/>
            <a:ext cx="2397040" cy="3183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17" y="2519902"/>
            <a:ext cx="3558441" cy="2948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98884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Instrument block layer mounted</a:t>
            </a:r>
            <a:endParaRPr lang="sv-SE" sz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1143000"/>
          </a:xfrm>
        </p:spPr>
        <p:txBody>
          <a:bodyPr/>
          <a:lstStyle/>
          <a:p>
            <a:pPr algn="ctr"/>
            <a:r>
              <a:rPr lang="sv-SE" dirty="0" err="1" smtClean="0"/>
              <a:t>Insert</a:t>
            </a:r>
            <a:r>
              <a:rPr lang="sv-SE" dirty="0" smtClean="0"/>
              <a:t> installation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14756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Example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of</a:t>
            </a:r>
            <a:r>
              <a:rPr lang="sv-SE" dirty="0" smtClean="0">
                <a:solidFill>
                  <a:srgbClr val="FF0000"/>
                </a:solidFill>
              </a:rPr>
              <a:t> installation </a:t>
            </a:r>
            <a:r>
              <a:rPr lang="sv-SE" dirty="0" err="1" smtClean="0">
                <a:solidFill>
                  <a:srgbClr val="FF0000"/>
                </a:solidFill>
              </a:rPr>
              <a:t>of</a:t>
            </a:r>
            <a:r>
              <a:rPr lang="sv-SE" dirty="0" smtClean="0">
                <a:solidFill>
                  <a:srgbClr val="FF0000"/>
                </a:solidFill>
              </a:rPr>
              <a:t> an instrument </a:t>
            </a:r>
            <a:r>
              <a:rPr lang="sv-SE" dirty="0" err="1" smtClean="0">
                <a:solidFill>
                  <a:srgbClr val="FF0000"/>
                </a:solidFill>
              </a:rPr>
              <a:t>insert</a:t>
            </a:r>
            <a:r>
              <a:rPr lang="sv-SE" dirty="0" smtClean="0">
                <a:solidFill>
                  <a:srgbClr val="FF0000"/>
                </a:solidFill>
              </a:rPr>
              <a:t> in R15 </a:t>
            </a:r>
            <a:r>
              <a:rPr lang="sv-SE" dirty="0" err="1" smtClean="0">
                <a:solidFill>
                  <a:srgbClr val="FF0000"/>
                </a:solidFill>
              </a:rPr>
              <a:t>wall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17" y="2519902"/>
            <a:ext cx="3557832" cy="2947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20" y="2283725"/>
            <a:ext cx="2397040" cy="31838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988840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Top block layer mounted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Instrument </a:t>
            </a:r>
            <a:r>
              <a:rPr lang="sv-SE" sz="1200" dirty="0" err="1" smtClean="0"/>
              <a:t>utilities</a:t>
            </a:r>
            <a:r>
              <a:rPr lang="sv-SE" sz="1200" dirty="0" smtClean="0"/>
              <a:t> to be </a:t>
            </a:r>
            <a:r>
              <a:rPr lang="sv-SE" sz="1200" dirty="0" err="1" smtClean="0"/>
              <a:t>installed</a:t>
            </a:r>
            <a:r>
              <a:rPr lang="sv-SE" sz="1200" dirty="0" smtClean="0"/>
              <a:t> </a:t>
            </a:r>
            <a:r>
              <a:rPr lang="sv-SE" sz="1200" dirty="0" err="1" smtClean="0"/>
              <a:t>along</a:t>
            </a:r>
            <a:r>
              <a:rPr lang="sv-SE" sz="1200" dirty="0" smtClean="0"/>
              <a:t> the </a:t>
            </a:r>
            <a:r>
              <a:rPr lang="sv-SE" sz="1200" dirty="0" err="1" smtClean="0"/>
              <a:t>utility</a:t>
            </a:r>
            <a:r>
              <a:rPr lang="sv-SE" sz="1200" dirty="0" smtClean="0"/>
              <a:t> </a:t>
            </a:r>
            <a:r>
              <a:rPr lang="sv-SE" sz="1200" dirty="0" err="1" smtClean="0"/>
              <a:t>feedthrough</a:t>
            </a:r>
            <a:endParaRPr lang="sv-SE" sz="1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1143000"/>
          </a:xfrm>
        </p:spPr>
        <p:txBody>
          <a:bodyPr/>
          <a:lstStyle/>
          <a:p>
            <a:pPr algn="ctr"/>
            <a:r>
              <a:rPr lang="sv-SE" dirty="0" err="1" smtClean="0"/>
              <a:t>Insert</a:t>
            </a:r>
            <a:r>
              <a:rPr lang="sv-SE" dirty="0" smtClean="0"/>
              <a:t> installation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449464"/>
            <a:ext cx="4828856" cy="13486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5816" y="14756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Example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of</a:t>
            </a:r>
            <a:r>
              <a:rPr lang="sv-SE" dirty="0" smtClean="0">
                <a:solidFill>
                  <a:srgbClr val="FF0000"/>
                </a:solidFill>
              </a:rPr>
              <a:t> installation </a:t>
            </a:r>
            <a:r>
              <a:rPr lang="sv-SE" dirty="0" err="1" smtClean="0">
                <a:solidFill>
                  <a:srgbClr val="FF0000"/>
                </a:solidFill>
              </a:rPr>
              <a:t>of</a:t>
            </a:r>
            <a:r>
              <a:rPr lang="sv-SE" dirty="0" smtClean="0">
                <a:solidFill>
                  <a:srgbClr val="FF0000"/>
                </a:solidFill>
              </a:rPr>
              <a:t> an instrument </a:t>
            </a:r>
            <a:r>
              <a:rPr lang="sv-SE" dirty="0" err="1" smtClean="0">
                <a:solidFill>
                  <a:srgbClr val="FF0000"/>
                </a:solidFill>
              </a:rPr>
              <a:t>insert</a:t>
            </a:r>
            <a:r>
              <a:rPr lang="sv-SE" dirty="0" smtClean="0">
                <a:solidFill>
                  <a:srgbClr val="FF0000"/>
                </a:solidFill>
              </a:rPr>
              <a:t> in R15 </a:t>
            </a:r>
            <a:r>
              <a:rPr lang="sv-SE" dirty="0" err="1" smtClean="0">
                <a:solidFill>
                  <a:srgbClr val="FF0000"/>
                </a:solidFill>
              </a:rPr>
              <a:t>wall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20" y="2283724"/>
            <a:ext cx="2397040" cy="31838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17" y="2519902"/>
            <a:ext cx="3557832" cy="2947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98884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err="1" smtClean="0"/>
              <a:t>Utility</a:t>
            </a:r>
            <a:r>
              <a:rPr lang="sv-SE" sz="1200" dirty="0" smtClean="0"/>
              <a:t> block </a:t>
            </a:r>
            <a:r>
              <a:rPr lang="sv-SE" sz="1200" dirty="0" err="1" smtClean="0"/>
              <a:t>put</a:t>
            </a:r>
            <a:r>
              <a:rPr lang="sv-SE" sz="1200" dirty="0" smtClean="0"/>
              <a:t> in </a:t>
            </a:r>
            <a:r>
              <a:rPr lang="sv-SE" sz="1200" dirty="0" err="1" smtClean="0"/>
              <a:t>place</a:t>
            </a:r>
            <a:endParaRPr lang="sv-SE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5449464"/>
            <a:ext cx="4828856" cy="134866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1143000"/>
          </a:xfrm>
        </p:spPr>
        <p:txBody>
          <a:bodyPr/>
          <a:lstStyle/>
          <a:p>
            <a:pPr algn="ctr"/>
            <a:r>
              <a:rPr lang="sv-SE" dirty="0" err="1" smtClean="0"/>
              <a:t>Insert</a:t>
            </a:r>
            <a:r>
              <a:rPr lang="sv-SE" dirty="0" smtClean="0"/>
              <a:t> installation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147565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Example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of</a:t>
            </a:r>
            <a:r>
              <a:rPr lang="sv-SE" dirty="0" smtClean="0">
                <a:solidFill>
                  <a:srgbClr val="FF0000"/>
                </a:solidFill>
              </a:rPr>
              <a:t> installation </a:t>
            </a:r>
            <a:r>
              <a:rPr lang="sv-SE" dirty="0" err="1" smtClean="0">
                <a:solidFill>
                  <a:srgbClr val="FF0000"/>
                </a:solidFill>
              </a:rPr>
              <a:t>of</a:t>
            </a:r>
            <a:r>
              <a:rPr lang="sv-SE" dirty="0" smtClean="0">
                <a:solidFill>
                  <a:srgbClr val="FF0000"/>
                </a:solidFill>
              </a:rPr>
              <a:t> an instrument </a:t>
            </a:r>
            <a:r>
              <a:rPr lang="sv-SE" dirty="0" err="1" smtClean="0">
                <a:solidFill>
                  <a:srgbClr val="FF0000"/>
                </a:solidFill>
              </a:rPr>
              <a:t>insert</a:t>
            </a:r>
            <a:r>
              <a:rPr lang="sv-SE" dirty="0" smtClean="0">
                <a:solidFill>
                  <a:srgbClr val="FF0000"/>
                </a:solidFill>
              </a:rPr>
              <a:t> in R15 </a:t>
            </a:r>
            <a:r>
              <a:rPr lang="sv-SE" dirty="0" err="1" smtClean="0">
                <a:solidFill>
                  <a:srgbClr val="FF0000"/>
                </a:solidFill>
              </a:rPr>
              <a:t>wall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1484784"/>
            <a:ext cx="7306244" cy="5256584"/>
          </a:xfrm>
          <a:prstGeom prst="rect">
            <a:avLst/>
          </a:prstGeom>
        </p:spPr>
      </p:pic>
      <p:sp>
        <p:nvSpPr>
          <p:cNvPr id="8" name="Trapezoid 7"/>
          <p:cNvSpPr/>
          <p:nvPr/>
        </p:nvSpPr>
        <p:spPr>
          <a:xfrm rot="18670505">
            <a:off x="7360832" y="2902679"/>
            <a:ext cx="331731" cy="449138"/>
          </a:xfrm>
          <a:prstGeom prst="trapezoid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83768" y="404664"/>
            <a:ext cx="43897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E3 SKADI Wall </a:t>
            </a:r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segment</a:t>
            </a:r>
          </a:p>
          <a:p>
            <a:r>
              <a:rPr lang="sv-SE" sz="1600" dirty="0" err="1">
                <a:solidFill>
                  <a:srgbClr val="FF0000"/>
                </a:solidFill>
              </a:rPr>
              <a:t>Showing</a:t>
            </a:r>
            <a:r>
              <a:rPr lang="sv-SE" sz="1600" dirty="0">
                <a:solidFill>
                  <a:srgbClr val="FF0000"/>
                </a:solidFill>
              </a:rPr>
              <a:t> position </a:t>
            </a:r>
            <a:r>
              <a:rPr lang="sv-SE" sz="1600" dirty="0" err="1">
                <a:solidFill>
                  <a:srgbClr val="FF0000"/>
                </a:solidFill>
              </a:rPr>
              <a:t>of</a:t>
            </a:r>
            <a:r>
              <a:rPr lang="sv-SE" sz="1600" dirty="0">
                <a:solidFill>
                  <a:srgbClr val="FF0000"/>
                </a:solidFill>
              </a:rPr>
              <a:t> </a:t>
            </a:r>
            <a:r>
              <a:rPr lang="sv-SE" sz="1600" dirty="0" err="1">
                <a:solidFill>
                  <a:srgbClr val="FF0000"/>
                </a:solidFill>
              </a:rPr>
              <a:t>wall</a:t>
            </a:r>
            <a:r>
              <a:rPr lang="sv-SE" sz="1600" dirty="0">
                <a:solidFill>
                  <a:srgbClr val="FF0000"/>
                </a:solidFill>
              </a:rPr>
              <a:t>. </a:t>
            </a:r>
            <a:r>
              <a:rPr lang="sv-SE" sz="1600" dirty="0" smtClean="0">
                <a:solidFill>
                  <a:srgbClr val="FF0000"/>
                </a:solidFill>
              </a:rPr>
              <a:t>E3 </a:t>
            </a:r>
            <a:r>
              <a:rPr lang="sv-SE" sz="1600" dirty="0" err="1">
                <a:solidFill>
                  <a:srgbClr val="FF0000"/>
                </a:solidFill>
              </a:rPr>
              <a:t>shown</a:t>
            </a:r>
            <a:r>
              <a:rPr lang="sv-SE" sz="1600" dirty="0">
                <a:solidFill>
                  <a:srgbClr val="FF0000"/>
                </a:solidFill>
              </a:rPr>
              <a:t> as an </a:t>
            </a:r>
            <a:r>
              <a:rPr lang="sv-SE" sz="1600" dirty="0" err="1">
                <a:solidFill>
                  <a:srgbClr val="FF0000"/>
                </a:solidFill>
              </a:rPr>
              <a:t>example</a:t>
            </a:r>
            <a:r>
              <a:rPr lang="sv-SE" sz="1600" dirty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05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1976" y="2488789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sv-SE" sz="1200" dirty="0" err="1" smtClean="0"/>
              <a:t>Upstream</a:t>
            </a:r>
            <a:r>
              <a:rPr lang="sv-SE" sz="1200" dirty="0" smtClean="0"/>
              <a:t> </a:t>
            </a:r>
            <a:r>
              <a:rPr lang="sv-SE" sz="1200" dirty="0" err="1" smtClean="0"/>
              <a:t>side</a:t>
            </a:r>
            <a:r>
              <a:rPr lang="sv-SE" sz="1200" dirty="0" smtClean="0"/>
              <a:t> – support pillar </a:t>
            </a:r>
            <a:r>
              <a:rPr lang="sv-SE" sz="1200" dirty="0" err="1" smtClean="0"/>
              <a:t>mounted</a:t>
            </a:r>
            <a:r>
              <a:rPr lang="sv-SE" sz="1200" dirty="0" smtClean="0"/>
              <a:t> to the </a:t>
            </a:r>
            <a:r>
              <a:rPr lang="sv-SE" sz="1200" dirty="0" err="1" smtClean="0"/>
              <a:t>concrete</a:t>
            </a:r>
            <a:r>
              <a:rPr lang="sv-SE" sz="1200" dirty="0" smtClean="0"/>
              <a:t> </a:t>
            </a:r>
            <a:r>
              <a:rPr lang="sv-SE" sz="1200" dirty="0" err="1" smtClean="0"/>
              <a:t>floor</a:t>
            </a:r>
            <a:r>
              <a:rPr lang="sv-SE" sz="1200" dirty="0" smtClean="0"/>
              <a:t> in the in-</a:t>
            </a:r>
            <a:r>
              <a:rPr lang="sv-SE" sz="1200" dirty="0" err="1" smtClean="0"/>
              <a:t>wall</a:t>
            </a:r>
            <a:r>
              <a:rPr lang="sv-SE" sz="1200" dirty="0" smtClean="0"/>
              <a:t> </a:t>
            </a:r>
            <a:r>
              <a:rPr lang="sv-SE" sz="1200" dirty="0" err="1" smtClean="0"/>
              <a:t>cutout</a:t>
            </a:r>
            <a:r>
              <a:rPr lang="sv-SE" sz="1200" dirty="0" smtClean="0"/>
              <a:t> space.</a:t>
            </a:r>
          </a:p>
          <a:p>
            <a:pPr marL="228600" indent="-228600">
              <a:buFont typeface="+mj-lt"/>
              <a:buAutoNum type="arabicParenR"/>
            </a:pPr>
            <a:endParaRPr lang="sv-SE" sz="1200" dirty="0" smtClean="0"/>
          </a:p>
          <a:p>
            <a:pPr marL="228600" indent="-228600">
              <a:buFont typeface="+mj-lt"/>
              <a:buAutoNum type="arabicParenR"/>
            </a:pPr>
            <a:r>
              <a:rPr lang="sv-SE" sz="1200" dirty="0" err="1" smtClean="0"/>
              <a:t>Downstream</a:t>
            </a:r>
            <a:r>
              <a:rPr lang="sv-SE" sz="1200" dirty="0" smtClean="0"/>
              <a:t> </a:t>
            </a:r>
            <a:r>
              <a:rPr lang="sv-SE" sz="1200" dirty="0" err="1" smtClean="0"/>
              <a:t>side</a:t>
            </a:r>
            <a:r>
              <a:rPr lang="sv-SE" sz="1200" dirty="0" smtClean="0"/>
              <a:t> – support pillar </a:t>
            </a:r>
            <a:r>
              <a:rPr lang="sv-SE" sz="1200" dirty="0" err="1" smtClean="0"/>
              <a:t>mounted</a:t>
            </a:r>
            <a:r>
              <a:rPr lang="sv-SE" sz="1200" dirty="0" smtClean="0"/>
              <a:t> to the </a:t>
            </a:r>
            <a:r>
              <a:rPr lang="sv-SE" sz="1200" dirty="0" err="1" smtClean="0"/>
              <a:t>conrete</a:t>
            </a:r>
            <a:r>
              <a:rPr lang="sv-SE" sz="1200" dirty="0" smtClean="0"/>
              <a:t> </a:t>
            </a:r>
            <a:r>
              <a:rPr lang="sv-SE" sz="1200" dirty="0" err="1" smtClean="0"/>
              <a:t>floor</a:t>
            </a:r>
            <a:r>
              <a:rPr lang="sv-SE" sz="1200" dirty="0" smtClean="0"/>
              <a:t> and instrument </a:t>
            </a:r>
            <a:r>
              <a:rPr lang="sv-SE" sz="1200" dirty="0" err="1" smtClean="0"/>
              <a:t>shielding</a:t>
            </a:r>
            <a:r>
              <a:rPr lang="sv-SE" sz="1200" dirty="0" smtClean="0"/>
              <a:t> interfaces </a:t>
            </a:r>
            <a:r>
              <a:rPr lang="sv-SE" sz="1200" dirty="0" err="1" smtClean="0"/>
              <a:t>with</a:t>
            </a:r>
            <a:r>
              <a:rPr lang="sv-SE" sz="1200" dirty="0" smtClean="0"/>
              <a:t> </a:t>
            </a:r>
            <a:r>
              <a:rPr lang="sv-SE" sz="1200" dirty="0" err="1" smtClean="0"/>
              <a:t>wall</a:t>
            </a:r>
            <a:r>
              <a:rPr lang="sv-SE" sz="1200" dirty="0" smtClean="0"/>
              <a:t> </a:t>
            </a:r>
            <a:r>
              <a:rPr lang="sv-SE" sz="1200" dirty="0" err="1" smtClean="0"/>
              <a:t>cutout</a:t>
            </a:r>
            <a:r>
              <a:rPr lang="sv-SE" sz="1200" dirty="0" smtClean="0"/>
              <a:t>.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996251" y="1694802"/>
            <a:ext cx="2422839" cy="3021875"/>
            <a:chOff x="6712105" y="1700808"/>
            <a:chExt cx="2422839" cy="30218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105" y="1700808"/>
              <a:ext cx="2422839" cy="2736304"/>
            </a:xfrm>
            <a:prstGeom prst="rect">
              <a:avLst/>
            </a:prstGeom>
            <a:ln w="38100"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8627631" y="4468767"/>
              <a:ext cx="164059" cy="253916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050" dirty="0" smtClean="0"/>
                <a:t>1</a:t>
              </a:r>
              <a:endParaRPr lang="en-US" sz="1050" dirty="0"/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V="1">
              <a:off x="8709661" y="4208055"/>
              <a:ext cx="27059" cy="260712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460105" y="1694802"/>
            <a:ext cx="2645962" cy="3015869"/>
            <a:chOff x="4018251" y="1700808"/>
            <a:chExt cx="2645962" cy="301586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251" y="1700808"/>
              <a:ext cx="2645962" cy="273630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516010" y="4462761"/>
              <a:ext cx="164059" cy="253916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050" dirty="0" smtClean="0"/>
                <a:t>2</a:t>
              </a:r>
              <a:endParaRPr lang="en-US" sz="1050" dirty="0"/>
            </a:p>
          </p:txBody>
        </p:sp>
        <p:cxnSp>
          <p:nvCxnSpPr>
            <p:cNvPr id="13" name="Straight Arrow Connector 12"/>
            <p:cNvCxnSpPr>
              <a:stCxn id="10" idx="0"/>
            </p:cNvCxnSpPr>
            <p:nvPr/>
          </p:nvCxnSpPr>
          <p:spPr>
            <a:xfrm flipV="1">
              <a:off x="4598040" y="4291106"/>
              <a:ext cx="39701" cy="171655"/>
            </a:xfrm>
            <a:prstGeom prst="straightConnector1">
              <a:avLst/>
            </a:prstGeom>
            <a:ln w="127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483768" y="404664"/>
            <a:ext cx="362958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E3 SKADI interface</a:t>
            </a:r>
          </a:p>
          <a:p>
            <a:r>
              <a:rPr lang="sv-SE" sz="2000" dirty="0" err="1">
                <a:solidFill>
                  <a:schemeClr val="bg1"/>
                </a:solidFill>
              </a:rPr>
              <a:t>Assembly</a:t>
            </a:r>
            <a:r>
              <a:rPr lang="sv-SE" sz="2000" dirty="0">
                <a:solidFill>
                  <a:schemeClr val="bg1"/>
                </a:solidFill>
              </a:rPr>
              <a:t> </a:t>
            </a:r>
            <a:r>
              <a:rPr lang="sv-SE" sz="2000" dirty="0" err="1">
                <a:solidFill>
                  <a:schemeClr val="bg1"/>
                </a:solidFill>
              </a:rPr>
              <a:t>incl</a:t>
            </a:r>
            <a:r>
              <a:rPr lang="sv-SE" sz="2000" dirty="0">
                <a:solidFill>
                  <a:schemeClr val="bg1"/>
                </a:solidFill>
              </a:rPr>
              <a:t>. </a:t>
            </a:r>
            <a:r>
              <a:rPr lang="sv-SE" sz="2000" dirty="0" err="1">
                <a:solidFill>
                  <a:schemeClr val="bg1"/>
                </a:solidFill>
              </a:rPr>
              <a:t>dwg</a:t>
            </a:r>
            <a:r>
              <a:rPr lang="sv-SE" sz="2000" dirty="0">
                <a:solidFill>
                  <a:schemeClr val="bg1"/>
                </a:solidFill>
              </a:rPr>
              <a:t>: </a:t>
            </a:r>
            <a:r>
              <a:rPr lang="en-GB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ESS-0092766</a:t>
            </a:r>
            <a:endParaRPr lang="en-US" sz="2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" y="4509121"/>
            <a:ext cx="5273654" cy="2335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37" y="4746716"/>
            <a:ext cx="2528612" cy="20949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1714382"/>
            <a:ext cx="349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Section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cut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of</a:t>
            </a:r>
            <a:r>
              <a:rPr lang="sv-SE" dirty="0" smtClean="0">
                <a:solidFill>
                  <a:srgbClr val="FF0000"/>
                </a:solidFill>
              </a:rPr>
              <a:t> E3 </a:t>
            </a:r>
            <a:r>
              <a:rPr lang="sv-SE" dirty="0" err="1" smtClean="0">
                <a:solidFill>
                  <a:srgbClr val="FF0000"/>
                </a:solidFill>
              </a:rPr>
              <a:t>wall</a:t>
            </a:r>
            <a:r>
              <a:rPr lang="sv-SE" dirty="0" smtClean="0">
                <a:solidFill>
                  <a:srgbClr val="FF0000"/>
                </a:solidFill>
              </a:rPr>
              <a:t> and Instrument </a:t>
            </a:r>
            <a:r>
              <a:rPr lang="sv-SE" dirty="0" err="1" smtClean="0">
                <a:solidFill>
                  <a:srgbClr val="FF0000"/>
                </a:solidFill>
              </a:rPr>
              <a:t>installed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29867</TotalTime>
  <Words>416</Words>
  <Application>Microsoft Office PowerPoint</Application>
  <PresentationFormat>On-screen Show (4:3)</PresentationFormat>
  <Paragraphs>76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Bunker Project Instruments interface </vt:lpstr>
      <vt:lpstr>PowerPoint Presentation</vt:lpstr>
      <vt:lpstr>Insert installation</vt:lpstr>
      <vt:lpstr>Insert installation</vt:lpstr>
      <vt:lpstr>Insert installation</vt:lpstr>
      <vt:lpstr>Insert installation</vt:lpstr>
      <vt:lpstr>Insert installation</vt:lpstr>
      <vt:lpstr>PowerPoint Presentation</vt:lpstr>
      <vt:lpstr>PowerPoint Presentation</vt:lpstr>
      <vt:lpstr>PowerPoint Presentation</vt:lpstr>
      <vt:lpstr>PowerPoint Presentation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Thorbjörn Lindwall</dc:creator>
  <cp:lastModifiedBy>Sebastian Lyrbo</cp:lastModifiedBy>
  <cp:revision>383</cp:revision>
  <cp:lastPrinted>2017-06-15T18:45:19Z</cp:lastPrinted>
  <dcterms:created xsi:type="dcterms:W3CDTF">2017-03-01T12:43:36Z</dcterms:created>
  <dcterms:modified xsi:type="dcterms:W3CDTF">2018-01-26T12:46:41Z</dcterms:modified>
</cp:coreProperties>
</file>