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8" r:id="rId9"/>
    <p:sldId id="269" r:id="rId10"/>
    <p:sldId id="270" r:id="rId11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94" autoAdjust="0"/>
    <p:restoredTop sz="94674" autoAdjust="0"/>
  </p:normalViewPr>
  <p:slideViewPr>
    <p:cSldViewPr>
      <p:cViewPr varScale="1">
        <p:scale>
          <a:sx n="155" d="100"/>
          <a:sy n="155" d="100"/>
        </p:scale>
        <p:origin x="1896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2018-01-26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9355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6711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8400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7833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5744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2384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0996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26/01/2018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26/01/2018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26/01/2018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26/01/2018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26/01/2018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Bunker Wall Design</a:t>
            </a:r>
            <a:br>
              <a:rPr lang="en-GB" sz="4000" dirty="0" smtClean="0"/>
            </a:br>
            <a:r>
              <a:rPr lang="en-GB" sz="4000" dirty="0" smtClean="0"/>
              <a:t>Wall </a:t>
            </a:r>
            <a:br>
              <a:rPr lang="en-GB" sz="4000" dirty="0" smtClean="0"/>
            </a:br>
            <a:r>
              <a:rPr lang="en-GB" sz="4000" dirty="0" smtClean="0"/>
              <a:t>2018-01-31</a:t>
            </a:r>
            <a:br>
              <a:rPr lang="en-GB" sz="4000" dirty="0" smtClean="0"/>
            </a:b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Thorbjörn Lindwall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Design engineer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26 January, 2018</a:t>
            </a:fld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On the 22nd of January a decision was made to</a:t>
            </a:r>
          </a:p>
          <a:p>
            <a:pPr marL="0" indent="0">
              <a:buNone/>
            </a:pPr>
            <a:r>
              <a:rPr lang="en-US" dirty="0" smtClean="0"/>
              <a:t>replace the laminated bunker walls with </a:t>
            </a:r>
            <a:r>
              <a:rPr lang="en-US" b="1" dirty="0" smtClean="0"/>
              <a:t>heavy concrete </a:t>
            </a:r>
            <a:r>
              <a:rPr lang="en-US" dirty="0" smtClean="0"/>
              <a:t>walls.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means that we are back on square one and will start over with the design of the walls.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630" y="4725144"/>
            <a:ext cx="42195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1628800"/>
            <a:ext cx="5570948" cy="4707624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3131840" y="421778"/>
            <a:ext cx="15208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Content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67544" y="1628800"/>
            <a:ext cx="82296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dirty="0" smtClean="0"/>
              <a:t>1. Wall Layout</a:t>
            </a:r>
          </a:p>
          <a:p>
            <a:r>
              <a:rPr lang="en-US" sz="1700" dirty="0" smtClean="0"/>
              <a:t>Wall Names</a:t>
            </a:r>
          </a:p>
          <a:p>
            <a:pPr marL="0" indent="0">
              <a:buNone/>
            </a:pPr>
            <a:r>
              <a:rPr lang="en-US" sz="1700" dirty="0" smtClean="0"/>
              <a:t>2. Curved Walls (R15 &amp; R28)</a:t>
            </a:r>
          </a:p>
          <a:p>
            <a:r>
              <a:rPr lang="en-US" sz="1700" dirty="0" smtClean="0"/>
              <a:t>Layers</a:t>
            </a:r>
          </a:p>
          <a:p>
            <a:r>
              <a:rPr lang="en-US" sz="1700" dirty="0" smtClean="0"/>
              <a:t>Wall Blocks</a:t>
            </a:r>
          </a:p>
          <a:p>
            <a:r>
              <a:rPr lang="en-US" sz="1700" dirty="0" smtClean="0"/>
              <a:t>Utility Feedthrough</a:t>
            </a:r>
          </a:p>
          <a:p>
            <a:pPr marL="0" indent="0">
              <a:buNone/>
            </a:pPr>
            <a:r>
              <a:rPr lang="en-US" sz="1700" dirty="0"/>
              <a:t>3</a:t>
            </a:r>
            <a:r>
              <a:rPr lang="en-US" sz="1700" dirty="0" smtClean="0"/>
              <a:t>. Mid Walls</a:t>
            </a:r>
          </a:p>
          <a:p>
            <a:r>
              <a:rPr lang="en-US" sz="1700" dirty="0" smtClean="0"/>
              <a:t>Layers</a:t>
            </a:r>
            <a:endParaRPr lang="en-US" sz="1700" dirty="0"/>
          </a:p>
          <a:p>
            <a:pPr marL="0" indent="0">
              <a:buNone/>
            </a:pPr>
            <a:r>
              <a:rPr lang="en-US" sz="1700" dirty="0" smtClean="0"/>
              <a:t>5. Temporary Shielding</a:t>
            </a:r>
          </a:p>
          <a:p>
            <a:r>
              <a:rPr lang="en-US" sz="1700" dirty="0" smtClean="0"/>
              <a:t>Wall Blocks </a:t>
            </a:r>
          </a:p>
          <a:p>
            <a:pPr marL="0" indent="0">
              <a:buNone/>
            </a:pPr>
            <a:r>
              <a:rPr lang="en-US" sz="1700" dirty="0" smtClean="0"/>
              <a:t>6. Corner Blocks</a:t>
            </a:r>
          </a:p>
          <a:p>
            <a:r>
              <a:rPr lang="en-US" sz="1700" dirty="0" smtClean="0"/>
              <a:t>Walls Blocks</a:t>
            </a:r>
          </a:p>
          <a:p>
            <a:r>
              <a:rPr lang="en-US" sz="1700" dirty="0" smtClean="0"/>
              <a:t>Piping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 smtClean="0"/>
          </a:p>
          <a:p>
            <a:endParaRPr lang="en-US" sz="4000" dirty="0" smtClean="0"/>
          </a:p>
          <a:p>
            <a:endParaRPr lang="en-US" sz="4800" dirty="0" smtClean="0"/>
          </a:p>
          <a:p>
            <a:endParaRPr lang="en-US" sz="4800" dirty="0" smtClean="0"/>
          </a:p>
          <a:p>
            <a:endParaRPr lang="en-US" sz="6400" dirty="0" smtClean="0"/>
          </a:p>
          <a:p>
            <a:pPr marL="0" indent="0">
              <a:buNone/>
            </a:pPr>
            <a:endParaRPr lang="en-US" sz="6400" dirty="0" smtClean="0"/>
          </a:p>
          <a:p>
            <a:pPr>
              <a:buFontTx/>
              <a:buChar char="-"/>
            </a:pPr>
            <a:endParaRPr lang="en-US" sz="2200" dirty="0" smtClean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923" y="1952836"/>
            <a:ext cx="4343867" cy="4428492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67544" y="1628800"/>
            <a:ext cx="1656184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Wall Top </a:t>
            </a:r>
            <a:r>
              <a:rPr lang="en-US" sz="1800" dirty="0" err="1" smtClean="0"/>
              <a:t>Assm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ESS-0053441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>
              <a:buFontTx/>
              <a:buChar char="-"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694178" y="2780928"/>
            <a:ext cx="1444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Wall </a:t>
            </a:r>
            <a:r>
              <a:rPr lang="en-US" sz="1400" dirty="0" err="1" smtClean="0"/>
              <a:t>Assm</a:t>
            </a:r>
            <a:r>
              <a:rPr lang="en-US" sz="1400" dirty="0" smtClean="0"/>
              <a:t> - West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23728" y="5993696"/>
            <a:ext cx="2272568" cy="382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Wall </a:t>
            </a:r>
            <a:r>
              <a:rPr lang="en-US" sz="1400" dirty="0" err="1" smtClean="0"/>
              <a:t>Assm</a:t>
            </a:r>
            <a:r>
              <a:rPr lang="en-US" sz="1400" dirty="0"/>
              <a:t> </a:t>
            </a:r>
            <a:r>
              <a:rPr lang="en-US" sz="1400" dirty="0" smtClean="0"/>
              <a:t>- South- Reduced</a:t>
            </a:r>
          </a:p>
          <a:p>
            <a:pPr marL="0" indent="0">
              <a:buNone/>
            </a:pPr>
            <a:endParaRPr lang="en-US" sz="1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020505" y="2214271"/>
            <a:ext cx="1499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Wall </a:t>
            </a:r>
            <a:r>
              <a:rPr lang="en-US" sz="1400" dirty="0" err="1" smtClean="0"/>
              <a:t>Assm</a:t>
            </a:r>
            <a:r>
              <a:rPr lang="en-US" sz="1400" dirty="0" smtClean="0"/>
              <a:t> - North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70166" y="4293096"/>
            <a:ext cx="1719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Wall </a:t>
            </a:r>
            <a:r>
              <a:rPr lang="en-US" sz="1400" dirty="0" err="1" smtClean="0"/>
              <a:t>Assm</a:t>
            </a:r>
            <a:r>
              <a:rPr lang="en-US" sz="1400" dirty="0" smtClean="0"/>
              <a:t> – East - 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38844" y="5642448"/>
            <a:ext cx="1180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Mid Wall East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49335" y="1935018"/>
            <a:ext cx="12518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Mid Wall West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31840" y="421778"/>
            <a:ext cx="21693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Wall Names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6684" y="1417057"/>
            <a:ext cx="227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Bunker walls Top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36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735740"/>
            <a:ext cx="2592288" cy="24235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3372078"/>
            <a:ext cx="2834299" cy="3074881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2010045" y="427602"/>
            <a:ext cx="4448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Curved Walls (R15 &amp; R28)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403" y="1531818"/>
            <a:ext cx="2806987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Wall Layers</a:t>
            </a:r>
          </a:p>
          <a:p>
            <a:r>
              <a:rPr lang="en-US" sz="1400" dirty="0" smtClean="0"/>
              <a:t>The bunker walls are made up from </a:t>
            </a:r>
          </a:p>
          <a:p>
            <a:r>
              <a:rPr lang="en-US" sz="1400" dirty="0" smtClean="0"/>
              <a:t>50mm layers of HDPE and Steel.</a:t>
            </a:r>
          </a:p>
          <a:p>
            <a:r>
              <a:rPr lang="en-US" sz="1400" dirty="0" smtClean="0"/>
              <a:t>Each 6° wall sections contains 17</a:t>
            </a:r>
          </a:p>
          <a:p>
            <a:r>
              <a:rPr lang="en-US" sz="1400" dirty="0" smtClean="0"/>
              <a:t>Wall blocks.</a:t>
            </a:r>
          </a:p>
          <a:p>
            <a:endParaRPr lang="en-US" sz="1400" dirty="0"/>
          </a:p>
          <a:p>
            <a:r>
              <a:rPr lang="en-US" sz="1400" b="1" dirty="0" smtClean="0"/>
              <a:t>From inside to outside:</a:t>
            </a:r>
            <a:endParaRPr lang="en-US" sz="1400" b="1" dirty="0"/>
          </a:p>
          <a:p>
            <a:r>
              <a:rPr lang="en-US" sz="1200" dirty="0" smtClean="0"/>
              <a:t>450mm HDPE Borated</a:t>
            </a:r>
          </a:p>
          <a:p>
            <a:r>
              <a:rPr lang="en-US" sz="1200" dirty="0" smtClean="0"/>
              <a:t>150mm Steel</a:t>
            </a:r>
          </a:p>
          <a:p>
            <a:r>
              <a:rPr lang="en-US" sz="1200" dirty="0" smtClean="0"/>
              <a:t>150mm HDPE</a:t>
            </a:r>
          </a:p>
          <a:p>
            <a:r>
              <a:rPr lang="en-US" sz="1200" dirty="0" smtClean="0"/>
              <a:t>300mm Steel</a:t>
            </a:r>
          </a:p>
          <a:p>
            <a:r>
              <a:rPr lang="en-US" sz="1200" dirty="0" smtClean="0"/>
              <a:t>150mm HDPE</a:t>
            </a:r>
          </a:p>
          <a:p>
            <a:r>
              <a:rPr lang="en-US" sz="1200" dirty="0" smtClean="0"/>
              <a:t>200mm Steel</a:t>
            </a:r>
          </a:p>
          <a:p>
            <a:r>
              <a:rPr lang="en-US" sz="1200" dirty="0" smtClean="0"/>
              <a:t>150mm HDPE</a:t>
            </a:r>
          </a:p>
          <a:p>
            <a:r>
              <a:rPr lang="en-US" sz="1200" dirty="0" smtClean="0"/>
              <a:t>200mm Steel</a:t>
            </a:r>
          </a:p>
          <a:p>
            <a:r>
              <a:rPr lang="en-US" sz="1200" dirty="0" smtClean="0"/>
              <a:t>300mm HDPE</a:t>
            </a:r>
          </a:p>
          <a:p>
            <a:r>
              <a:rPr lang="en-US" sz="1200" dirty="0" smtClean="0"/>
              <a:t>150mm Steel</a:t>
            </a:r>
          </a:p>
          <a:p>
            <a:r>
              <a:rPr lang="en-US" sz="1200" dirty="0" smtClean="0"/>
              <a:t>300mm HDPE</a:t>
            </a:r>
          </a:p>
          <a:p>
            <a:r>
              <a:rPr lang="en-US" sz="1200" dirty="0" smtClean="0"/>
              <a:t>150mm Steel</a:t>
            </a:r>
          </a:p>
          <a:p>
            <a:r>
              <a:rPr lang="en-US" sz="1200" dirty="0" smtClean="0"/>
              <a:t>250mm HDPE</a:t>
            </a:r>
          </a:p>
          <a:p>
            <a:r>
              <a:rPr lang="en-US" sz="1200" dirty="0" smtClean="0"/>
              <a:t>150mm Steel</a:t>
            </a:r>
          </a:p>
          <a:p>
            <a:r>
              <a:rPr lang="en-US" sz="1200" dirty="0" smtClean="0"/>
              <a:t>300mm HDPE Borated</a:t>
            </a:r>
          </a:p>
          <a:p>
            <a:endParaRPr lang="en-US" sz="1400" dirty="0"/>
          </a:p>
          <a:p>
            <a:r>
              <a:rPr lang="en-US" sz="1400" b="1" dirty="0" smtClean="0"/>
              <a:t>HDPE shown in red.</a:t>
            </a:r>
          </a:p>
          <a:p>
            <a:r>
              <a:rPr lang="en-US" sz="1400" b="1" dirty="0" smtClean="0"/>
              <a:t>Steel shown in grey.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99792" y="2641065"/>
            <a:ext cx="4055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Inside  			       Outside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88224" y="6390339"/>
            <a:ext cx="21162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Complete R28 wall section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8590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2010045" y="427602"/>
            <a:ext cx="4448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Curved Walls (R15 &amp; R28)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480099"/>
            <a:ext cx="324396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Wall Blocks</a:t>
            </a:r>
          </a:p>
          <a:p>
            <a:endParaRPr lang="en-US" sz="1400" dirty="0"/>
          </a:p>
          <a:p>
            <a:r>
              <a:rPr lang="en-US" sz="1400" b="1" dirty="0" smtClean="0"/>
              <a:t>Pictures shows a typical design </a:t>
            </a:r>
          </a:p>
          <a:p>
            <a:r>
              <a:rPr lang="en-US" sz="1400" b="1" dirty="0" smtClean="0"/>
              <a:t>of wall blocks.</a:t>
            </a:r>
          </a:p>
          <a:p>
            <a:endParaRPr lang="en-US" sz="1400" dirty="0" smtClean="0"/>
          </a:p>
          <a:p>
            <a:r>
              <a:rPr lang="en-US" sz="1400" dirty="0" smtClean="0"/>
              <a:t>The steel and HDPE layers in each block</a:t>
            </a:r>
          </a:p>
          <a:p>
            <a:r>
              <a:rPr lang="en-US" sz="1400" dirty="0" smtClean="0"/>
              <a:t>are hold together using 50 or 60mm steel </a:t>
            </a:r>
          </a:p>
          <a:p>
            <a:r>
              <a:rPr lang="en-US" sz="1400" dirty="0" smtClean="0"/>
              <a:t>Rods. The rods are welded in the outer </a:t>
            </a:r>
          </a:p>
          <a:p>
            <a:r>
              <a:rPr lang="en-US" sz="1400" dirty="0" smtClean="0"/>
              <a:t>layers of the blocks.</a:t>
            </a:r>
            <a:endParaRPr lang="en-US" sz="1400" dirty="0"/>
          </a:p>
          <a:p>
            <a:endParaRPr lang="en-US" sz="14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4718627"/>
            <a:ext cx="2402417" cy="18287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4293096"/>
            <a:ext cx="2696782" cy="19176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69221" y="2069290"/>
            <a:ext cx="473809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For the block facing inside of the bunker we can’t have </a:t>
            </a:r>
          </a:p>
          <a:p>
            <a:r>
              <a:rPr lang="en-US" sz="1400" dirty="0" smtClean="0"/>
              <a:t>steel bolts thru the first block of HDPE. </a:t>
            </a:r>
          </a:p>
          <a:p>
            <a:r>
              <a:rPr lang="en-US" sz="1400" dirty="0" smtClean="0"/>
              <a:t>These layers of HDPE will be welded or screwed (HDPE screws)</a:t>
            </a:r>
          </a:p>
          <a:p>
            <a:r>
              <a:rPr lang="en-US" sz="1400" dirty="0" smtClean="0"/>
              <a:t>together to a 450mm thick block.</a:t>
            </a:r>
          </a:p>
          <a:p>
            <a:r>
              <a:rPr lang="en-US" sz="1400" dirty="0" smtClean="0"/>
              <a:t>On the first steel layer a side plate will be welded.</a:t>
            </a:r>
          </a:p>
          <a:p>
            <a:r>
              <a:rPr lang="en-US" sz="1400" dirty="0" smtClean="0"/>
              <a:t>The HDPE block will then be screw from the side to the block </a:t>
            </a:r>
          </a:p>
          <a:p>
            <a:r>
              <a:rPr lang="en-US" sz="1400" dirty="0" smtClean="0"/>
              <a:t>using screws for plastic/wood . </a:t>
            </a:r>
            <a:endParaRPr lang="en-US" sz="1400" dirty="0"/>
          </a:p>
        </p:txBody>
      </p:sp>
      <p:sp>
        <p:nvSpPr>
          <p:cNvPr id="3" name="Oval 2"/>
          <p:cNvSpPr/>
          <p:nvPr/>
        </p:nvSpPr>
        <p:spPr>
          <a:xfrm>
            <a:off x="4180706" y="4809744"/>
            <a:ext cx="494556" cy="1046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27413" y="6042507"/>
            <a:ext cx="110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Side plate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03" y="3686403"/>
            <a:ext cx="3421696" cy="235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3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2010045" y="427602"/>
            <a:ext cx="4448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Curved Walls (R15 &amp; R28)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480099"/>
            <a:ext cx="410445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Utility feedthrough</a:t>
            </a:r>
          </a:p>
          <a:p>
            <a:endParaRPr lang="en-US" sz="1400" dirty="0"/>
          </a:p>
          <a:p>
            <a:r>
              <a:rPr lang="en-US" sz="1400" b="1" dirty="0" smtClean="0"/>
              <a:t>Pictures shows a typical design </a:t>
            </a:r>
          </a:p>
          <a:p>
            <a:r>
              <a:rPr lang="en-US" sz="1400" b="1" dirty="0" smtClean="0"/>
              <a:t>of wall blocks.</a:t>
            </a:r>
          </a:p>
          <a:p>
            <a:endParaRPr lang="en-US" sz="1400" dirty="0" smtClean="0"/>
          </a:p>
          <a:p>
            <a:r>
              <a:rPr lang="en-US" sz="1400" dirty="0" smtClean="0"/>
              <a:t>To provide instrument technology inside the </a:t>
            </a:r>
          </a:p>
          <a:p>
            <a:r>
              <a:rPr lang="en-US" sz="1400" dirty="0"/>
              <a:t>b</a:t>
            </a:r>
            <a:r>
              <a:rPr lang="en-US" sz="1400" dirty="0" smtClean="0"/>
              <a:t>unker each wall section has a utility feedthrough integrated in the top wall blocks.</a:t>
            </a:r>
          </a:p>
          <a:p>
            <a:r>
              <a:rPr lang="en-US" sz="1400" dirty="0" smtClean="0"/>
              <a:t>For R28 wall sections the feedthrough is 1000x300mm.</a:t>
            </a:r>
          </a:p>
          <a:p>
            <a:r>
              <a:rPr lang="en-US" sz="1400" dirty="0"/>
              <a:t>For </a:t>
            </a:r>
            <a:r>
              <a:rPr lang="en-US" sz="1400" dirty="0" smtClean="0"/>
              <a:t>R15 </a:t>
            </a:r>
            <a:r>
              <a:rPr lang="en-US" sz="1400" dirty="0"/>
              <a:t>wall sections the feedthrough is </a:t>
            </a:r>
            <a:endParaRPr lang="en-US" sz="1400" dirty="0" smtClean="0"/>
          </a:p>
          <a:p>
            <a:r>
              <a:rPr lang="en-US" sz="1400" dirty="0" smtClean="0"/>
              <a:t>700x300mm.</a:t>
            </a:r>
          </a:p>
          <a:p>
            <a:r>
              <a:rPr lang="en-US" sz="1400" dirty="0" smtClean="0"/>
              <a:t>The feedthrough have 300mm chicane to prevent radiation leak.</a:t>
            </a:r>
          </a:p>
          <a:p>
            <a:r>
              <a:rPr lang="en-US" sz="1400" dirty="0" smtClean="0"/>
              <a:t>To increase the access to the feedthrough a removable block on the outside is added. This block also works as the end block of the chicane.</a:t>
            </a:r>
          </a:p>
          <a:p>
            <a:r>
              <a:rPr lang="en-US" sz="1400" dirty="0" smtClean="0"/>
              <a:t>The utility block is hold in place with two pins.</a:t>
            </a:r>
            <a:endParaRPr lang="en-US" sz="1400" dirty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5445224"/>
            <a:ext cx="2088232" cy="10519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490" y="4364467"/>
            <a:ext cx="2969510" cy="18088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101" y="1960743"/>
            <a:ext cx="2592288" cy="1579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2756" y="1583789"/>
            <a:ext cx="2089180" cy="278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312" y="1933200"/>
            <a:ext cx="3468337" cy="2855933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3203848" y="476672"/>
            <a:ext cx="18375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Mid Walls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738" y="1436348"/>
            <a:ext cx="410445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Mid Walls</a:t>
            </a:r>
          </a:p>
          <a:p>
            <a:endParaRPr lang="en-US" sz="1200" dirty="0"/>
          </a:p>
          <a:p>
            <a:r>
              <a:rPr lang="en-US" sz="1200" dirty="0" smtClean="0"/>
              <a:t>Same thickness and layout as for the roof.</a:t>
            </a:r>
            <a:endParaRPr lang="en-US" sz="1200" dirty="0"/>
          </a:p>
          <a:p>
            <a:endParaRPr lang="en-US" sz="1200" dirty="0"/>
          </a:p>
          <a:p>
            <a:r>
              <a:rPr lang="en-US" sz="1200" b="1" dirty="0"/>
              <a:t>From inside to outside:</a:t>
            </a:r>
          </a:p>
          <a:p>
            <a:r>
              <a:rPr lang="en-US" sz="1200" dirty="0" smtClean="0"/>
              <a:t>100mm </a:t>
            </a:r>
            <a:r>
              <a:rPr lang="en-US" sz="1200" dirty="0"/>
              <a:t>HDPE Borated</a:t>
            </a:r>
          </a:p>
          <a:p>
            <a:r>
              <a:rPr lang="en-US" sz="1200" dirty="0" smtClean="0"/>
              <a:t>50mm </a:t>
            </a:r>
            <a:r>
              <a:rPr lang="en-US" sz="1200" dirty="0"/>
              <a:t>Steel</a:t>
            </a:r>
          </a:p>
          <a:p>
            <a:r>
              <a:rPr lang="en-US" sz="1200" dirty="0" smtClean="0"/>
              <a:t>200mm </a:t>
            </a:r>
            <a:r>
              <a:rPr lang="en-US" sz="1200" dirty="0"/>
              <a:t>HDPE</a:t>
            </a:r>
          </a:p>
          <a:p>
            <a:r>
              <a:rPr lang="en-US" sz="1200" dirty="0" smtClean="0"/>
              <a:t>450mm </a:t>
            </a:r>
            <a:r>
              <a:rPr lang="en-US" sz="1200" dirty="0"/>
              <a:t>Steel</a:t>
            </a:r>
          </a:p>
          <a:p>
            <a:r>
              <a:rPr lang="en-US" sz="1200" dirty="0" smtClean="0"/>
              <a:t>400mm </a:t>
            </a:r>
            <a:r>
              <a:rPr lang="en-US" sz="1200" dirty="0"/>
              <a:t>HDPE </a:t>
            </a:r>
            <a:endParaRPr lang="en-US" sz="1200" dirty="0" smtClean="0"/>
          </a:p>
          <a:p>
            <a:r>
              <a:rPr lang="en-US" sz="1200" dirty="0" smtClean="0"/>
              <a:t>250mm Steel</a:t>
            </a:r>
          </a:p>
          <a:p>
            <a:r>
              <a:rPr lang="en-US" sz="1200" dirty="0" smtClean="0"/>
              <a:t>100mm HDPE Borated</a:t>
            </a:r>
            <a:endParaRPr lang="en-US" sz="1200" dirty="0"/>
          </a:p>
          <a:p>
            <a:endParaRPr lang="en-US" sz="1200" b="1" dirty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2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262885" y="3404215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Inside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59832" y="1901971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Outside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19872" y="1436348"/>
            <a:ext cx="16663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HDPE shown in red.</a:t>
            </a:r>
          </a:p>
          <a:p>
            <a:r>
              <a:rPr lang="en-US" sz="1400" b="1" dirty="0"/>
              <a:t>Steel shown in grey.</a:t>
            </a:r>
          </a:p>
          <a:p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320" y="4077072"/>
            <a:ext cx="1256076" cy="23550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5400" y="3925773"/>
            <a:ext cx="1241599" cy="263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4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274" y="4326469"/>
            <a:ext cx="1507631" cy="17383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351" y="1584574"/>
            <a:ext cx="2725262" cy="2526631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2668389" y="524915"/>
            <a:ext cx="3730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Temporary Shielding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312" y="1425901"/>
            <a:ext cx="410445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Wall Blocks</a:t>
            </a:r>
          </a:p>
          <a:p>
            <a:endParaRPr lang="en-US" sz="1200" dirty="0"/>
          </a:p>
          <a:p>
            <a:r>
              <a:rPr lang="en-US" sz="1200" b="1" dirty="0"/>
              <a:t>Pictures shows a typical design </a:t>
            </a:r>
          </a:p>
          <a:p>
            <a:r>
              <a:rPr lang="en-US" sz="1200" b="1" dirty="0"/>
              <a:t>of wall blocks</a:t>
            </a:r>
            <a:r>
              <a:rPr lang="en-US" sz="1200" b="1" dirty="0" smtClean="0"/>
              <a:t>.</a:t>
            </a:r>
          </a:p>
          <a:p>
            <a:endParaRPr lang="en-US" sz="1200" b="1" dirty="0"/>
          </a:p>
          <a:p>
            <a:r>
              <a:rPr lang="en-US" sz="1200" dirty="0" smtClean="0"/>
              <a:t>To reduce the cost for the bunker we can use</a:t>
            </a:r>
          </a:p>
          <a:p>
            <a:r>
              <a:rPr lang="en-US" sz="1200" dirty="0"/>
              <a:t>t</a:t>
            </a:r>
            <a:r>
              <a:rPr lang="en-US" sz="1200" dirty="0" smtClean="0"/>
              <a:t>emporary shielding in some areas. These </a:t>
            </a:r>
          </a:p>
          <a:p>
            <a:r>
              <a:rPr lang="en-US" sz="1200" dirty="0"/>
              <a:t>b</a:t>
            </a:r>
            <a:r>
              <a:rPr lang="en-US" sz="1200" dirty="0" smtClean="0"/>
              <a:t>locks are made of heavy concrete.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400" dirty="0" smtClean="0"/>
          </a:p>
        </p:txBody>
      </p:sp>
      <p:grpSp>
        <p:nvGrpSpPr>
          <p:cNvPr id="31" name="Group 30"/>
          <p:cNvGrpSpPr/>
          <p:nvPr/>
        </p:nvGrpSpPr>
        <p:grpSpPr>
          <a:xfrm>
            <a:off x="3560254" y="1644787"/>
            <a:ext cx="3892065" cy="2212338"/>
            <a:chOff x="129440" y="3376295"/>
            <a:chExt cx="4448630" cy="2671213"/>
          </a:xfrm>
        </p:grpSpPr>
        <p:sp>
          <p:nvSpPr>
            <p:cNvPr id="2" name="Oval 1"/>
            <p:cNvSpPr/>
            <p:nvPr/>
          </p:nvSpPr>
          <p:spPr>
            <a:xfrm rot="19437803">
              <a:off x="2098969" y="5167931"/>
              <a:ext cx="1023252" cy="36003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rot="20920627">
              <a:off x="1450699" y="3965239"/>
              <a:ext cx="1023252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31840" y="5401264"/>
              <a:ext cx="14462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Temporary shielding</a:t>
              </a:r>
              <a:endParaRPr lang="en-US" sz="1200" dirty="0"/>
            </a:p>
          </p:txBody>
        </p:sp>
        <p:cxnSp>
          <p:nvCxnSpPr>
            <p:cNvPr id="9" name="Straight Arrow Connector 8"/>
            <p:cNvCxnSpPr>
              <a:stCxn id="5" idx="1"/>
            </p:cNvCxnSpPr>
            <p:nvPr/>
          </p:nvCxnSpPr>
          <p:spPr>
            <a:xfrm flipH="1" flipV="1">
              <a:off x="2793688" y="5278837"/>
              <a:ext cx="338152" cy="26092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5" idx="1"/>
            </p:cNvCxnSpPr>
            <p:nvPr/>
          </p:nvCxnSpPr>
          <p:spPr>
            <a:xfrm flipH="1">
              <a:off x="2361329" y="5539764"/>
              <a:ext cx="770511" cy="507744"/>
            </a:xfrm>
            <a:prstGeom prst="straightConnector1">
              <a:avLst/>
            </a:prstGeom>
            <a:ln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5" idx="1"/>
            </p:cNvCxnSpPr>
            <p:nvPr/>
          </p:nvCxnSpPr>
          <p:spPr>
            <a:xfrm flipH="1">
              <a:off x="1906582" y="5539764"/>
              <a:ext cx="1225258" cy="439164"/>
            </a:xfrm>
            <a:prstGeom prst="straightConnector1">
              <a:avLst/>
            </a:prstGeom>
            <a:ln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29440" y="3376295"/>
              <a:ext cx="14462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Temporary shielding</a:t>
              </a:r>
              <a:endParaRPr lang="en-US" sz="1200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1575670" y="3514794"/>
              <a:ext cx="253130" cy="44012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39" idx="3"/>
            </p:cNvCxnSpPr>
            <p:nvPr/>
          </p:nvCxnSpPr>
          <p:spPr>
            <a:xfrm flipH="1">
              <a:off x="981718" y="3514795"/>
              <a:ext cx="593952" cy="501833"/>
            </a:xfrm>
            <a:prstGeom prst="straightConnector1">
              <a:avLst/>
            </a:prstGeom>
            <a:ln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6600202" y="4104463"/>
            <a:ext cx="19705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R15 temporary shielding</a:t>
            </a:r>
          </a:p>
          <a:p>
            <a:endParaRPr lang="en-US" sz="1400" dirty="0" smtClean="0"/>
          </a:p>
          <a:p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6917275" y="5952674"/>
            <a:ext cx="16373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Assembly contains five </a:t>
            </a:r>
          </a:p>
          <a:p>
            <a:r>
              <a:rPr lang="en-US" sz="1200" dirty="0" smtClean="0"/>
              <a:t>unique blocks. Block </a:t>
            </a:r>
          </a:p>
          <a:p>
            <a:r>
              <a:rPr lang="en-US" sz="1200" dirty="0" smtClean="0"/>
              <a:t>weight up to 11600Kg.</a:t>
            </a: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3984369" y="4061096"/>
            <a:ext cx="19705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R28 temporary shielding</a:t>
            </a:r>
          </a:p>
          <a:p>
            <a:endParaRPr lang="en-US" sz="1400" dirty="0" smtClean="0"/>
          </a:p>
          <a:p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4139952" y="5949280"/>
            <a:ext cx="1950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Assembly contains three </a:t>
            </a:r>
          </a:p>
          <a:p>
            <a:r>
              <a:rPr lang="en-US" sz="1200" dirty="0" smtClean="0"/>
              <a:t>unique blocks. Block weight </a:t>
            </a:r>
          </a:p>
          <a:p>
            <a:r>
              <a:rPr lang="en-US" sz="1200" dirty="0"/>
              <a:t>u</a:t>
            </a:r>
            <a:r>
              <a:rPr lang="en-US" sz="1200" dirty="0" smtClean="0"/>
              <a:t>p to 14000Kg.</a:t>
            </a:r>
            <a:endParaRPr lang="en-US" sz="1200" dirty="0"/>
          </a:p>
          <a:p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4691" y="4371514"/>
            <a:ext cx="1295051" cy="156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0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504928" y="4216539"/>
            <a:ext cx="1161222" cy="31007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2999" y="5260426"/>
            <a:ext cx="3226518" cy="11485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645" y="1517477"/>
            <a:ext cx="410445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Wall Blocks</a:t>
            </a:r>
          </a:p>
          <a:p>
            <a:endParaRPr lang="en-US" sz="1200" dirty="0" smtClean="0"/>
          </a:p>
          <a:p>
            <a:r>
              <a:rPr lang="en-US" sz="1200" dirty="0" smtClean="0"/>
              <a:t>The corner blocks are used as end pieces </a:t>
            </a:r>
          </a:p>
          <a:p>
            <a:r>
              <a:rPr lang="en-US" sz="1200" dirty="0" smtClean="0"/>
              <a:t>for the R28 walls. They are the interface </a:t>
            </a:r>
          </a:p>
          <a:p>
            <a:r>
              <a:rPr lang="en-US" sz="1200" dirty="0" smtClean="0"/>
              <a:t>between CF building and bunker wall.</a:t>
            </a:r>
          </a:p>
          <a:p>
            <a:r>
              <a:rPr lang="en-US" sz="1200" dirty="0" smtClean="0"/>
              <a:t>Material is heavy concrete.</a:t>
            </a:r>
          </a:p>
          <a:p>
            <a:endParaRPr lang="en-US" sz="1200" dirty="0"/>
          </a:p>
          <a:p>
            <a:r>
              <a:rPr lang="en-US" dirty="0" smtClean="0"/>
              <a:t>Piping</a:t>
            </a:r>
          </a:p>
          <a:p>
            <a:endParaRPr lang="en-US" sz="1200" dirty="0" smtClean="0"/>
          </a:p>
          <a:p>
            <a:r>
              <a:rPr lang="en-US" sz="1200" dirty="0" smtClean="0"/>
              <a:t>One of the mid block contains a feedthrough </a:t>
            </a:r>
          </a:p>
          <a:p>
            <a:r>
              <a:rPr lang="en-US" sz="1200" dirty="0"/>
              <a:t>f</a:t>
            </a:r>
            <a:r>
              <a:rPr lang="en-US" sz="1200" dirty="0" smtClean="0"/>
              <a:t>or cooling pipes. The pipes are used for </a:t>
            </a:r>
          </a:p>
          <a:p>
            <a:r>
              <a:rPr lang="en-US" sz="1200" dirty="0"/>
              <a:t>c</a:t>
            </a:r>
            <a:r>
              <a:rPr lang="en-US" sz="1200" dirty="0" smtClean="0"/>
              <a:t>ooling instrument technology inside the </a:t>
            </a:r>
          </a:p>
          <a:p>
            <a:r>
              <a:rPr lang="en-US" sz="1200" dirty="0"/>
              <a:t>b</a:t>
            </a:r>
            <a:r>
              <a:rPr lang="en-US" sz="1200" dirty="0" smtClean="0"/>
              <a:t>unker. All of the pipes will be casted in </a:t>
            </a:r>
          </a:p>
          <a:p>
            <a:r>
              <a:rPr lang="en-US" sz="1200" dirty="0" smtClean="0"/>
              <a:t>to the block wall block. This is to reduce </a:t>
            </a:r>
          </a:p>
          <a:p>
            <a:r>
              <a:rPr lang="en-US" sz="1200" dirty="0" smtClean="0"/>
              <a:t>radiation leak as much as possible.</a:t>
            </a:r>
          </a:p>
          <a:p>
            <a:r>
              <a:rPr lang="en-US" sz="1200" dirty="0" smtClean="0"/>
              <a:t>The pipes are also bent to create a internal chicane</a:t>
            </a:r>
          </a:p>
          <a:p>
            <a:r>
              <a:rPr lang="en-US" sz="1200" dirty="0"/>
              <a:t>i</a:t>
            </a:r>
            <a:r>
              <a:rPr lang="en-US" sz="1200" dirty="0" smtClean="0"/>
              <a:t>n the block. The design of these pipes are not </a:t>
            </a:r>
          </a:p>
          <a:p>
            <a:r>
              <a:rPr lang="en-US" sz="1200" dirty="0"/>
              <a:t>y</a:t>
            </a:r>
            <a:r>
              <a:rPr lang="en-US" sz="1200" dirty="0" smtClean="0"/>
              <a:t>et compete. </a:t>
            </a:r>
          </a:p>
          <a:p>
            <a:r>
              <a:rPr lang="en-US" sz="1200" dirty="0" smtClean="0"/>
              <a:t>Pictures show a concept design of the wall blocks.</a:t>
            </a:r>
          </a:p>
          <a:p>
            <a:endParaRPr lang="en-US" sz="1200" dirty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200" dirty="0" smtClean="0"/>
              <a:t>	Mid block with pipes Top view</a:t>
            </a:r>
            <a:endParaRPr lang="en-US" sz="1200" dirty="0"/>
          </a:p>
          <a:p>
            <a:endParaRPr lang="en-US" sz="1200" b="1" dirty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400" dirty="0" smtClean="0"/>
          </a:p>
        </p:txBody>
      </p:sp>
      <p:sp>
        <p:nvSpPr>
          <p:cNvPr id="49" name="Rectangle 48"/>
          <p:cNvSpPr/>
          <p:nvPr/>
        </p:nvSpPr>
        <p:spPr>
          <a:xfrm>
            <a:off x="2668389" y="524915"/>
            <a:ext cx="24683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Corner Blocks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0192" y="2492896"/>
            <a:ext cx="1466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Corner blocks</a:t>
            </a:r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7969" y="1457290"/>
            <a:ext cx="4191000" cy="280987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644217" y="2322998"/>
            <a:ext cx="14665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Corner blocks</a:t>
            </a:r>
          </a:p>
          <a:p>
            <a:r>
              <a:rPr lang="en-US" sz="1200" dirty="0" smtClean="0"/>
              <a:t>(Not latest design)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937969" y="6409016"/>
            <a:ext cx="2105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Mid block with pipes Side view</a:t>
            </a:r>
          </a:p>
          <a:p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657958" y="4799024"/>
            <a:ext cx="2218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Complete corner block assembly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7539" y="2555094"/>
            <a:ext cx="1445224" cy="219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8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15381</TotalTime>
  <Words>694</Words>
  <Application>Microsoft Office PowerPoint</Application>
  <PresentationFormat>On-screen Show (4:3)</PresentationFormat>
  <Paragraphs>198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 Bunker Wall Design Wall  2018-01-31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Spallation Source ERIC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Thorbjörn Lindwall</dc:creator>
  <cp:lastModifiedBy>Thorbjörn Lindwall</cp:lastModifiedBy>
  <cp:revision>197</cp:revision>
  <cp:lastPrinted>2017-06-15T18:45:19Z</cp:lastPrinted>
  <dcterms:created xsi:type="dcterms:W3CDTF">2017-03-01T12:43:36Z</dcterms:created>
  <dcterms:modified xsi:type="dcterms:W3CDTF">2018-01-26T12:38:37Z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XAccess Type">
    <vt:lpwstr>Inherited</vt:lpwstr>
  </property>
  <property fmtid="{D5CDD505-2E9C-101B-9397-08002B2CF9AE}" pid="3" name="MXActiveVersion">
    <vt:lpwstr>2</vt:lpwstr>
  </property>
  <property fmtid="{D5CDD505-2E9C-101B-9397-08002B2CF9AE}" pid="4" name="MXActual_state_Obsolete">
    <vt:lpwstr>N/A</vt:lpwstr>
  </property>
  <property fmtid="{D5CDD505-2E9C-101B-9397-08002B2CF9AE}" pid="5" name="MXActual_state_Preliminary">
    <vt:lpwstr>Nov 27, 2017</vt:lpwstr>
  </property>
  <property fmtid="{D5CDD505-2E9C-101B-9397-08002B2CF9AE}" pid="6" name="MXActual_state_Release">
    <vt:lpwstr>N/A</vt:lpwstr>
  </property>
  <property fmtid="{D5CDD505-2E9C-101B-9397-08002B2CF9AE}" pid="7" name="MXApprover">
    <vt:lpwstr/>
  </property>
  <property fmtid="{D5CDD505-2E9C-101B-9397-08002B2CF9AE}" pid="8" name="MXAuthor">
    <vt:lpwstr>Lindwall, Thorbjörn</vt:lpwstr>
  </property>
  <property fmtid="{D5CDD505-2E9C-101B-9397-08002B2CF9AE}" pid="9" name="MXCheckin Reason">
    <vt:lpwstr/>
  </property>
  <property fmtid="{D5CDD505-2E9C-101B-9397-08002B2CF9AE}" pid="10" name="MXclau">
    <vt:lpwstr>False</vt:lpwstr>
  </property>
  <property fmtid="{D5CDD505-2E9C-101B-9397-08002B2CF9AE}" pid="11" name="MXConfidentiality">
    <vt:lpwstr>Internal</vt:lpwstr>
  </property>
  <property fmtid="{D5CDD505-2E9C-101B-9397-08002B2CF9AE}" pid="12" name="MXCurrent">
    <vt:lpwstr>Preliminary</vt:lpwstr>
  </property>
  <property fmtid="{D5CDD505-2E9C-101B-9397-08002B2CF9AE}" pid="13" name="MXCurrent.Localized">
    <vt:lpwstr>Preliminary</vt:lpwstr>
  </property>
  <property fmtid="{D5CDD505-2E9C-101B-9397-08002B2CF9AE}" pid="14" name="MXDescription">
    <vt:lpwstr>Bunker walls design and assembly details.</vt:lpwstr>
  </property>
  <property fmtid="{D5CDD505-2E9C-101B-9397-08002B2CF9AE}" pid="15" name="MXDesignated User">
    <vt:lpwstr>Unassigned</vt:lpwstr>
  </property>
  <property fmtid="{D5CDD505-2E9C-101B-9397-08002B2CF9AE}" pid="16" name="MXdmg_GeneratedFrom">
    <vt:lpwstr/>
  </property>
  <property fmtid="{D5CDD505-2E9C-101B-9397-08002B2CF9AE}" pid="17" name="MXdmg_Language">
    <vt:lpwstr>en</vt:lpwstr>
  </property>
  <property fmtid="{D5CDD505-2E9C-101B-9397-08002B2CF9AE}" pid="18" name="MXdmg_LastSourceFileCheckin">
    <vt:lpwstr>Nov 28, 2017</vt:lpwstr>
  </property>
  <property fmtid="{D5CDD505-2E9C-101B-9397-08002B2CF9AE}" pid="19" name="MXdmg_Stamp">
    <vt:lpwstr>No</vt:lpwstr>
  </property>
  <property fmtid="{D5CDD505-2E9C-101B-9397-08002B2CF9AE}" pid="20" name="MXdmg_SystemId">
    <vt:lpwstr/>
  </property>
  <property fmtid="{D5CDD505-2E9C-101B-9397-08002B2CF9AE}" pid="21" name="MXdmg_WorkflowType">
    <vt:lpwstr>Release</vt:lpwstr>
  </property>
  <property fmtid="{D5CDD505-2E9C-101B-9397-08002B2CF9AE}" pid="22" name="MXEmail">
    <vt:lpwstr>Thorbjorn.Lindwall@esss.se</vt:lpwstr>
  </property>
  <property fmtid="{D5CDD505-2E9C-101B-9397-08002B2CF9AE}" pid="23" name="MXess_LevelOfMaturity">
    <vt:lpwstr/>
  </property>
  <property fmtid="{D5CDD505-2E9C-101B-9397-08002B2CF9AE}" pid="24" name="MXFile Created Date">
    <vt:lpwstr/>
  </property>
  <property fmtid="{D5CDD505-2E9C-101B-9397-08002B2CF9AE}" pid="25" name="MXFile Dimension">
    <vt:lpwstr/>
  </property>
  <property fmtid="{D5CDD505-2E9C-101B-9397-08002B2CF9AE}" pid="26" name="MXFile Duration">
    <vt:lpwstr>0.0</vt:lpwstr>
  </property>
  <property fmtid="{D5CDD505-2E9C-101B-9397-08002B2CF9AE}" pid="27" name="MXFile Modified Date">
    <vt:lpwstr/>
  </property>
  <property fmtid="{D5CDD505-2E9C-101B-9397-08002B2CF9AE}" pid="28" name="MXFile Size">
    <vt:lpwstr>0</vt:lpwstr>
  </property>
  <property fmtid="{D5CDD505-2E9C-101B-9397-08002B2CF9AE}" pid="29" name="MXFile Type">
    <vt:lpwstr/>
  </property>
  <property fmtid="{D5CDD505-2E9C-101B-9397-08002B2CF9AE}" pid="30" name="MXFirstName">
    <vt:lpwstr>Thorbjörn</vt:lpwstr>
  </property>
  <property fmtid="{D5CDD505-2E9C-101B-9397-08002B2CF9AE}" pid="31" name="MXIs Version Object">
    <vt:lpwstr>False</vt:lpwstr>
  </property>
  <property fmtid="{D5CDD505-2E9C-101B-9397-08002B2CF9AE}" pid="32" name="MXLanguage">
    <vt:lpwstr>English</vt:lpwstr>
  </property>
  <property fmtid="{D5CDD505-2E9C-101B-9397-08002B2CF9AE}" pid="33" name="MXLastName">
    <vt:lpwstr>Lindwall</vt:lpwstr>
  </property>
  <property fmtid="{D5CDD505-2E9C-101B-9397-08002B2CF9AE}" pid="34" name="MXLatestVersion">
    <vt:lpwstr>2</vt:lpwstr>
  </property>
  <property fmtid="{D5CDD505-2E9C-101B-9397-08002B2CF9AE}" pid="35" name="MXLegacy Id">
    <vt:lpwstr/>
  </property>
  <property fmtid="{D5CDD505-2E9C-101B-9397-08002B2CF9AE}" pid="36" name="MXLink">
    <vt:lpwstr/>
  </property>
  <property fmtid="{D5CDD505-2E9C-101B-9397-08002B2CF9AE}" pid="37" name="MXMiddleName">
    <vt:lpwstr>Unknown</vt:lpwstr>
  </property>
  <property fmtid="{D5CDD505-2E9C-101B-9397-08002B2CF9AE}" pid="38" name="MXMove Files To Version">
    <vt:lpwstr>False</vt:lpwstr>
  </property>
  <property fmtid="{D5CDD505-2E9C-101B-9397-08002B2CF9AE}" pid="39" name="MXName">
    <vt:lpwstr>ESS-0121142</vt:lpwstr>
  </property>
  <property fmtid="{D5CDD505-2E9C-101B-9397-08002B2CF9AE}" pid="40" name="MXOriginator">
    <vt:lpwstr>thorbjornlindwall</vt:lpwstr>
  </property>
  <property fmtid="{D5CDD505-2E9C-101B-9397-08002B2CF9AE}" pid="41" name="MXPolicy">
    <vt:lpwstr>Open Document</vt:lpwstr>
  </property>
  <property fmtid="{D5CDD505-2E9C-101B-9397-08002B2CF9AE}" pid="42" name="MXPolicy.Localized">
    <vt:lpwstr>Open Document</vt:lpwstr>
  </property>
  <property fmtid="{D5CDD505-2E9C-101B-9397-08002B2CF9AE}" pid="43" name="MXPrinted Date">
    <vt:lpwstr>Nov 28, 2017</vt:lpwstr>
  </property>
  <property fmtid="{D5CDD505-2E9C-101B-9397-08002B2CF9AE}" pid="44" name="MXPrinted Version">
    <vt:lpwstr>(2)</vt:lpwstr>
  </property>
  <property fmtid="{D5CDD505-2E9C-101B-9397-08002B2CF9AE}" pid="45" name="MXReference">
    <vt:lpwstr/>
  </property>
  <property fmtid="{D5CDD505-2E9C-101B-9397-08002B2CF9AE}" pid="46" name="MXRev">
    <vt:lpwstr>2</vt:lpwstr>
  </property>
  <property fmtid="{D5CDD505-2E9C-101B-9397-08002B2CF9AE}" pid="47" name="MXRevision">
    <vt:lpwstr>2</vt:lpwstr>
  </property>
  <property fmtid="{D5CDD505-2E9C-101B-9397-08002B2CF9AE}" pid="48" name="MXSignatures_state_Obsolete">
    <vt:lpwstr/>
  </property>
  <property fmtid="{D5CDD505-2E9C-101B-9397-08002B2CF9AE}" pid="49" name="MXSignatures_state_Preliminary">
    <vt:lpwstr/>
  </property>
  <property fmtid="{D5CDD505-2E9C-101B-9397-08002B2CF9AE}" pid="50" name="MXSignatures_state_Release">
    <vt:lpwstr/>
  </property>
  <property fmtid="{D5CDD505-2E9C-101B-9397-08002B2CF9AE}" pid="51" name="MXSubmitter">
    <vt:lpwstr>Lindwall, Thorbjörn</vt:lpwstr>
  </property>
  <property fmtid="{D5CDD505-2E9C-101B-9397-08002B2CF9AE}" pid="52" name="MXSuspend Versioning">
    <vt:lpwstr>False</vt:lpwstr>
  </property>
  <property fmtid="{D5CDD505-2E9C-101B-9397-08002B2CF9AE}" pid="53" name="MXTitle">
    <vt:lpwstr>Bunker walls design overview</vt:lpwstr>
  </property>
  <property fmtid="{D5CDD505-2E9C-101B-9397-08002B2CF9AE}" pid="54" name="MXTVADummy1">
    <vt:lpwstr/>
  </property>
  <property fmtid="{D5CDD505-2E9C-101B-9397-08002B2CF9AE}" pid="55" name="MXTVADummy2">
    <vt:lpwstr/>
  </property>
  <property fmtid="{D5CDD505-2E9C-101B-9397-08002B2CF9AE}" pid="56" name="MXTVADummy3">
    <vt:lpwstr/>
  </property>
  <property fmtid="{D5CDD505-2E9C-101B-9397-08002B2CF9AE}" pid="57" name="MXType">
    <vt:lpwstr>dmg_Presentation</vt:lpwstr>
  </property>
  <property fmtid="{D5CDD505-2E9C-101B-9397-08002B2CF9AE}" pid="58" name="MXType.Localized">
    <vt:lpwstr>Presentation</vt:lpwstr>
  </property>
  <property fmtid="{D5CDD505-2E9C-101B-9397-08002B2CF9AE}" pid="59" name="MXUser">
    <vt:lpwstr>thorbjornlindwall</vt:lpwstr>
  </property>
  <property fmtid="{D5CDD505-2E9C-101B-9397-08002B2CF9AE}" pid="60" name="MXVersion">
    <vt:lpwstr>2</vt:lpwstr>
  </property>
</Properties>
</file>