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3" r:id="rId3"/>
    <p:sldId id="275" r:id="rId4"/>
    <p:sldId id="278" r:id="rId5"/>
    <p:sldId id="285" r:id="rId6"/>
    <p:sldId id="286" r:id="rId7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ABD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5BCC-4E5E-43C3-AAAB-C20A680E29C5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F763-F45D-42AA-A097-2B1143084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84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13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74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52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47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MET Section Workshop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Mattias Wilborgsson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Work Unit Lead</a:t>
            </a:r>
          </a:p>
          <a:p>
            <a:r>
              <a:rPr lang="en-GB" sz="2000" dirty="0">
                <a:solidFill>
                  <a:schemeClr val="bg1"/>
                </a:solidFill>
              </a:rPr>
              <a:t>Target Division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BBFA6683-B7D4-2048-84A5-DC897BFBCAED}" type="datetime3">
              <a:rPr lang="en-GB" sz="1400" smtClean="0">
                <a:solidFill>
                  <a:srgbClr val="FFFFFF"/>
                </a:solidFill>
              </a:rPr>
              <a:t>30 January,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ESS</a:t>
            </a:r>
            <a:endParaRPr lang="en-US" sz="26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79512" y="1628800"/>
            <a:ext cx="8784976" cy="496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Started at ESS in August 2015 as Design Support to the Active Cell Facility</a:t>
            </a:r>
          </a:p>
          <a:p>
            <a:r>
              <a:rPr lang="en-GB" sz="2000" dirty="0"/>
              <a:t>Design of Stainless steel liner</a:t>
            </a:r>
          </a:p>
          <a:p>
            <a:pPr lvl="1"/>
            <a:r>
              <a:rPr lang="en-GB" sz="1600" dirty="0"/>
              <a:t>Drawings</a:t>
            </a:r>
          </a:p>
          <a:p>
            <a:pPr lvl="1"/>
            <a:r>
              <a:rPr lang="en-GB" sz="1600" dirty="0"/>
              <a:t>Inspection plans</a:t>
            </a:r>
          </a:p>
          <a:p>
            <a:pPr marL="0" indent="0">
              <a:buNone/>
            </a:pPr>
            <a:r>
              <a:rPr lang="en-GB" sz="2000" dirty="0"/>
              <a:t>April 2016, Work Unit Lead</a:t>
            </a:r>
          </a:p>
          <a:p>
            <a:r>
              <a:rPr lang="en-GB" sz="2000" dirty="0"/>
              <a:t>Proton Beam Window</a:t>
            </a:r>
          </a:p>
          <a:p>
            <a:r>
              <a:rPr lang="en-GB" sz="2000" dirty="0"/>
              <a:t>Proton Beam Instrumentation Plug </a:t>
            </a:r>
          </a:p>
          <a:p>
            <a:r>
              <a:rPr lang="en-GB" sz="2000" dirty="0"/>
              <a:t>Tuning Beam Dump</a:t>
            </a:r>
          </a:p>
          <a:p>
            <a:r>
              <a:rPr lang="en-GB" sz="2000" dirty="0"/>
              <a:t>ESS-Bilbao, Spanish In-Kind contribution</a:t>
            </a:r>
          </a:p>
          <a:p>
            <a:r>
              <a:rPr lang="en-GB" sz="2000"/>
              <a:t>Responsibility as WUL</a:t>
            </a:r>
            <a:endParaRPr lang="en-GB" sz="2000" dirty="0"/>
          </a:p>
          <a:p>
            <a:pPr lvl="1"/>
            <a:r>
              <a:rPr lang="en-GB" sz="1600" dirty="0"/>
              <a:t>Ensure fulfilment of ESS requirements</a:t>
            </a:r>
          </a:p>
          <a:p>
            <a:pPr lvl="1"/>
            <a:r>
              <a:rPr lang="en-GB" sz="1600" dirty="0"/>
              <a:t>Coordinate interfaces </a:t>
            </a:r>
          </a:p>
          <a:p>
            <a:pPr lvl="1"/>
            <a:r>
              <a:rPr lang="en-GB" sz="1600" dirty="0"/>
              <a:t>Guide and support ESS-Bilbao (ESS procedures, Chess, expertise) </a:t>
            </a:r>
          </a:p>
          <a:p>
            <a:pPr lvl="1"/>
            <a:r>
              <a:rPr lang="en-GB" sz="1600" dirty="0"/>
              <a:t>Review design documentation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6187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20313" r="6214" b="20710"/>
          <a:stretch/>
        </p:blipFill>
        <p:spPr>
          <a:xfrm>
            <a:off x="5039115" y="4853135"/>
            <a:ext cx="2519657" cy="1800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1905" b="7819"/>
          <a:stretch/>
        </p:blipFill>
        <p:spPr>
          <a:xfrm>
            <a:off x="6030006" y="1930740"/>
            <a:ext cx="2988645" cy="27138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Proton Beam Window (PBW)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80648" y="1345630"/>
            <a:ext cx="4031312" cy="532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2000" baseline="30000" dirty="0"/>
          </a:p>
          <a:p>
            <a:r>
              <a:rPr lang="en-GB" sz="1900" dirty="0"/>
              <a:t>Function</a:t>
            </a:r>
          </a:p>
          <a:p>
            <a:pPr lvl="1"/>
            <a:r>
              <a:rPr lang="en-GB" sz="1600" dirty="0"/>
              <a:t>Separating the monolith atmosphere from the ultra high vacuum of the accelerator beam pipe</a:t>
            </a:r>
          </a:p>
          <a:p>
            <a:r>
              <a:rPr lang="en-GB" sz="1900" dirty="0"/>
              <a:t>Position</a:t>
            </a:r>
          </a:p>
          <a:p>
            <a:pPr lvl="1"/>
            <a:r>
              <a:rPr lang="en-GB" sz="1600" dirty="0"/>
              <a:t>Located approximately 1.5 m into the monolith steel shielding</a:t>
            </a:r>
          </a:p>
          <a:p>
            <a:r>
              <a:rPr lang="en-GB" sz="1900" dirty="0"/>
              <a:t>Expected</a:t>
            </a:r>
            <a:r>
              <a:rPr lang="en-GB" sz="2000" dirty="0"/>
              <a:t> lifetime </a:t>
            </a:r>
          </a:p>
          <a:p>
            <a:pPr lvl="1"/>
            <a:r>
              <a:rPr lang="en-GB" sz="1600" dirty="0"/>
              <a:t>A half up to one year at full power operation (5 MW)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07264" y="1821923"/>
            <a:ext cx="105150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u="dashLongHeavy" dirty="0">
                <a:uFill>
                  <a:solidFill>
                    <a:schemeClr val="accent2"/>
                  </a:solidFill>
                </a:uFill>
              </a:rPr>
              <a:t>Window </a:t>
            </a:r>
          </a:p>
          <a:p>
            <a:r>
              <a:rPr lang="en-GB" sz="1600" b="1" u="dashLongHeavy" dirty="0">
                <a:uFill>
                  <a:solidFill>
                    <a:schemeClr val="accent2"/>
                  </a:solidFill>
                </a:uFill>
              </a:rPr>
              <a:t>Al6061-T6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09885" y="5770976"/>
            <a:ext cx="2808763" cy="812054"/>
            <a:chOff x="2627803" y="5684258"/>
            <a:chExt cx="2254732" cy="1411514"/>
          </a:xfrm>
        </p:grpSpPr>
        <p:sp>
          <p:nvSpPr>
            <p:cNvPr id="11" name="TextBox 10"/>
            <p:cNvSpPr txBox="1"/>
            <p:nvPr/>
          </p:nvSpPr>
          <p:spPr>
            <a:xfrm>
              <a:off x="3736927" y="5926222"/>
              <a:ext cx="1145608" cy="1169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u="dashLongHeavy" dirty="0">
                  <a:uFill>
                    <a:solidFill>
                      <a:schemeClr val="accent2"/>
                    </a:solidFill>
                  </a:uFill>
                </a:rPr>
                <a:t>Luminescent </a:t>
              </a:r>
            </a:p>
            <a:p>
              <a:r>
                <a:rPr lang="en-GB" sz="1600" b="1" u="dashLongHeavy" dirty="0">
                  <a:uFill>
                    <a:solidFill>
                      <a:schemeClr val="accent2"/>
                    </a:solidFill>
                  </a:uFill>
                </a:rPr>
                <a:t>coating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2627803" y="5684258"/>
              <a:ext cx="1109124" cy="826740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>
            <a:stCxn id="45" idx="2"/>
          </p:cNvCxnSpPr>
          <p:nvPr/>
        </p:nvCxnSpPr>
        <p:spPr>
          <a:xfrm>
            <a:off x="5433017" y="2406698"/>
            <a:ext cx="1803279" cy="662262"/>
          </a:xfrm>
          <a:prstGeom prst="straightConnector1">
            <a:avLst/>
          </a:prstGeom>
          <a:ln w="22225">
            <a:solidFill>
              <a:srgbClr val="C0504D"/>
            </a:solidFill>
            <a:prstDash val="dash"/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91541" y="5059477"/>
            <a:ext cx="359417" cy="1387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Box 28"/>
          <p:cNvSpPr txBox="1"/>
          <p:nvPr/>
        </p:nvSpPr>
        <p:spPr>
          <a:xfrm>
            <a:off x="3679884" y="5910297"/>
            <a:ext cx="122982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u="dashLongHeavy" dirty="0">
                <a:uFill>
                  <a:solidFill>
                    <a:schemeClr val="accent2"/>
                  </a:solidFill>
                </a:uFill>
              </a:rPr>
              <a:t>Space claim </a:t>
            </a:r>
          </a:p>
          <a:p>
            <a:r>
              <a:rPr lang="en-GB" sz="1600" b="1" u="dashLongHeavy" dirty="0">
                <a:uFill>
                  <a:solidFill>
                    <a:schemeClr val="accent2"/>
                  </a:solidFill>
                </a:uFill>
              </a:rPr>
              <a:t>APTM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V="1">
            <a:off x="4909708" y="6093296"/>
            <a:ext cx="595683" cy="109389"/>
          </a:xfrm>
          <a:prstGeom prst="straightConnector1">
            <a:avLst/>
          </a:prstGeom>
          <a:ln w="22225">
            <a:solidFill>
              <a:srgbClr val="C0504D"/>
            </a:solidFill>
            <a:prstDash val="dash"/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Proton Beam Instrumentation Plug (PBIP)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80648" y="1345630"/>
            <a:ext cx="3624926" cy="513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2000" baseline="30000" dirty="0"/>
          </a:p>
          <a:p>
            <a:r>
              <a:rPr lang="en-GB" sz="1900" dirty="0"/>
              <a:t>Function</a:t>
            </a:r>
          </a:p>
          <a:p>
            <a:pPr lvl="1"/>
            <a:r>
              <a:rPr lang="en-GB" sz="1600" dirty="0"/>
              <a:t>Support, cool and align the PBI</a:t>
            </a:r>
          </a:p>
          <a:p>
            <a:pPr lvl="1"/>
            <a:r>
              <a:rPr lang="en-GB" sz="1600" dirty="0"/>
              <a:t>Allow an optical view of the proton beam window and the beam entrance window</a:t>
            </a:r>
          </a:p>
          <a:p>
            <a:r>
              <a:rPr lang="en-GB" sz="1900" dirty="0"/>
              <a:t>Position</a:t>
            </a:r>
          </a:p>
          <a:p>
            <a:pPr lvl="1"/>
            <a:r>
              <a:rPr lang="en-GB" sz="1600" dirty="0"/>
              <a:t>Located between PBW and TW</a:t>
            </a:r>
          </a:p>
          <a:p>
            <a:r>
              <a:rPr lang="en-GB" sz="1900" dirty="0"/>
              <a:t>Minimum lifetime of PBI part</a:t>
            </a:r>
          </a:p>
          <a:p>
            <a:pPr lvl="1"/>
            <a:r>
              <a:rPr lang="en-GB" sz="1600" dirty="0"/>
              <a:t>Two years at full power operation (5 MW)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F1B2A-B897-445E-858D-7B56CEF810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6" t="18201" r="7601" b="26463"/>
          <a:stretch/>
        </p:blipFill>
        <p:spPr>
          <a:xfrm>
            <a:off x="5421266" y="5157192"/>
            <a:ext cx="3678346" cy="152338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499BFA-419C-4940-99D5-73964DDCA97C}"/>
              </a:ext>
            </a:extLst>
          </p:cNvPr>
          <p:cNvGrpSpPr/>
          <p:nvPr/>
        </p:nvGrpSpPr>
        <p:grpSpPr>
          <a:xfrm>
            <a:off x="5939665" y="6391604"/>
            <a:ext cx="720679" cy="341314"/>
            <a:chOff x="4447451" y="7344357"/>
            <a:chExt cx="850239" cy="3704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3F3C4F-CA75-4ED4-B4E3-6383F8B65061}"/>
                </a:ext>
              </a:extLst>
            </p:cNvPr>
            <p:cNvSpPr txBox="1"/>
            <p:nvPr/>
          </p:nvSpPr>
          <p:spPr>
            <a:xfrm>
              <a:off x="4807491" y="7437850"/>
              <a:ext cx="4901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b="1" u="dashLongHeavy" dirty="0">
                  <a:uFill>
                    <a:solidFill>
                      <a:schemeClr val="accent2"/>
                    </a:solidFill>
                  </a:uFill>
                </a:rPr>
                <a:t>PBW</a:t>
              </a:r>
              <a:endParaRPr lang="en-GB" sz="1600" b="1" u="dashLongHeavy" dirty="0">
                <a:uFill>
                  <a:solidFill>
                    <a:schemeClr val="accent2"/>
                  </a:solidFill>
                </a:u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EAA0833-32F3-4C69-883C-CCB991C0EC6A}"/>
                </a:ext>
              </a:extLst>
            </p:cNvPr>
            <p:cNvCxnSpPr>
              <a:stCxn id="7" idx="1"/>
            </p:cNvCxnSpPr>
            <p:nvPr/>
          </p:nvCxnSpPr>
          <p:spPr>
            <a:xfrm flipH="1" flipV="1">
              <a:off x="4447451" y="7344357"/>
              <a:ext cx="360040" cy="231993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2C1A58-0DFF-4ED7-8B52-84B7035D9094}"/>
              </a:ext>
            </a:extLst>
          </p:cNvPr>
          <p:cNvGrpSpPr/>
          <p:nvPr/>
        </p:nvGrpSpPr>
        <p:grpSpPr>
          <a:xfrm>
            <a:off x="7293474" y="6108342"/>
            <a:ext cx="1036753" cy="572233"/>
            <a:chOff x="4454056" y="7053440"/>
            <a:chExt cx="1223135" cy="6211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14AA7-B448-4A00-A6DB-AF106F672C0A}"/>
                </a:ext>
              </a:extLst>
            </p:cNvPr>
            <p:cNvSpPr txBox="1"/>
            <p:nvPr/>
          </p:nvSpPr>
          <p:spPr>
            <a:xfrm>
              <a:off x="4454056" y="7397593"/>
              <a:ext cx="8034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b="1" u="dashLongHeavy" dirty="0">
                  <a:uFill>
                    <a:solidFill>
                      <a:schemeClr val="accent2"/>
                    </a:solidFill>
                  </a:uFill>
                </a:rPr>
                <a:t>TW/ BEW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E028E7-AC15-46C3-ABC3-5A2B58FA904B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5257481" y="7053440"/>
              <a:ext cx="419710" cy="482653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BF2797-9D09-4F74-9933-2A7C8EC14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487030"/>
            <a:ext cx="3519500" cy="3335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1269E-2360-4F1D-B4CC-2F2EA6997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924944"/>
            <a:ext cx="1291073" cy="28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Tuning Beam Dump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79512" y="1628800"/>
            <a:ext cx="3936916" cy="496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Function</a:t>
            </a:r>
          </a:p>
          <a:p>
            <a:pPr lvl="1"/>
            <a:r>
              <a:rPr lang="en-GB" sz="1600" dirty="0"/>
              <a:t>Receive and stop beam during beam study (12.5 kW)</a:t>
            </a:r>
          </a:p>
          <a:p>
            <a:r>
              <a:rPr lang="en-GB" sz="2000" dirty="0"/>
              <a:t>Position</a:t>
            </a:r>
          </a:p>
          <a:p>
            <a:pPr lvl="1"/>
            <a:r>
              <a:rPr lang="en-GB" sz="1600" dirty="0"/>
              <a:t>In beam dump cave at the end of the ESS </a:t>
            </a:r>
            <a:r>
              <a:rPr lang="en-GB" sz="1600" dirty="0" err="1"/>
              <a:t>linac</a:t>
            </a:r>
            <a:r>
              <a:rPr lang="en-GB" sz="1600" dirty="0"/>
              <a:t> in A2T area</a:t>
            </a:r>
          </a:p>
          <a:p>
            <a:r>
              <a:rPr lang="en-GB" sz="2000" dirty="0"/>
              <a:t>Expected lifetime</a:t>
            </a:r>
          </a:p>
          <a:p>
            <a:pPr lvl="1"/>
            <a:r>
              <a:rPr lang="en-GB" sz="1600" dirty="0"/>
              <a:t>lifetime 40 years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36096" y="1565822"/>
            <a:ext cx="3344863" cy="2130018"/>
            <a:chOff x="35425" y="3365241"/>
            <a:chExt cx="5977422" cy="372259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81" r="11179"/>
            <a:stretch/>
          </p:blipFill>
          <p:spPr>
            <a:xfrm>
              <a:off x="35496" y="3365241"/>
              <a:ext cx="5977351" cy="3376127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3374605" y="6046248"/>
              <a:ext cx="681523" cy="62738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5707" tIns="42853" rIns="85707" bIns="42853"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>
              <a:stCxn id="17" idx="3"/>
              <a:endCxn id="15" idx="2"/>
            </p:cNvCxnSpPr>
            <p:nvPr/>
          </p:nvCxnSpPr>
          <p:spPr>
            <a:xfrm flipV="1">
              <a:off x="2483697" y="6359940"/>
              <a:ext cx="890908" cy="3513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5425" y="6334780"/>
              <a:ext cx="2448272" cy="753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+mj-lt"/>
                </a:rPr>
                <a:t>Position of the Tuning Beam Dump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A966917-1B71-44A4-A843-781C12717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717032"/>
            <a:ext cx="3988745" cy="28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MET</a:t>
            </a:r>
            <a:endParaRPr lang="en-US" sz="26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79512" y="1628800"/>
            <a:ext cx="8784976" cy="496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ESS need a guideline for review of drawings</a:t>
            </a:r>
            <a:endParaRPr lang="en-GB" sz="1600" dirty="0"/>
          </a:p>
          <a:p>
            <a:r>
              <a:rPr lang="en-GB" sz="2000" dirty="0"/>
              <a:t>What expertise do we have in MET/ EIS and how to find it?</a:t>
            </a:r>
          </a:p>
          <a:p>
            <a:r>
              <a:rPr lang="en-GB" sz="2000" dirty="0"/>
              <a:t>High workload and tight deliveries within well </a:t>
            </a:r>
            <a:r>
              <a:rPr lang="en-GB" sz="2000"/>
              <a:t>advanced projects </a:t>
            </a:r>
            <a:r>
              <a:rPr lang="en-GB" sz="2000" dirty="0"/>
              <a:t>makes it difficult to embrace new procedures and guidelines. 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3256622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27297</TotalTime>
  <Words>258</Words>
  <Application>Microsoft Office PowerPoint</Application>
  <PresentationFormat>Bildspel på skärmen (4:3)</PresentationFormat>
  <Paragraphs>65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ESS Core Powerpoint template</vt:lpstr>
      <vt:lpstr>MET Section Workshop</vt:lpstr>
      <vt:lpstr>ESS</vt:lpstr>
      <vt:lpstr>Proton Beam Window (PBW)</vt:lpstr>
      <vt:lpstr>Proton Beam Instrumentation Plug (PBIP)</vt:lpstr>
      <vt:lpstr>Tuning Beam Dump</vt:lpstr>
      <vt:lpstr>MET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Mattias Wilborgsson</cp:lastModifiedBy>
  <cp:revision>145</cp:revision>
  <cp:lastPrinted>2016-09-12T14:26:57Z</cp:lastPrinted>
  <dcterms:created xsi:type="dcterms:W3CDTF">2013-10-29T16:05:10Z</dcterms:created>
  <dcterms:modified xsi:type="dcterms:W3CDTF">2018-01-30T09:29:42Z</dcterms:modified>
</cp:coreProperties>
</file>