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95" r:id="rId2"/>
    <p:sldId id="301" r:id="rId3"/>
    <p:sldId id="308" r:id="rId4"/>
    <p:sldId id="307" r:id="rId5"/>
    <p:sldId id="309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384" autoAdjust="0"/>
  </p:normalViewPr>
  <p:slideViewPr>
    <p:cSldViewPr>
      <p:cViewPr varScale="1">
        <p:scale>
          <a:sx n="120" d="100"/>
          <a:sy n="120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23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46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cells facility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 wheel and shaft CASK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5" name="Bildobjekt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0" y="1417638"/>
            <a:ext cx="9144000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handling High bay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"/>
          <a:stretch/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NBEX Neutron Beam Extraction System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6309" r="34815" b="12000"/>
          <a:stretch/>
        </p:blipFill>
        <p:spPr>
          <a:xfrm flipH="1">
            <a:off x="107504" y="1556792"/>
            <a:ext cx="3183466" cy="4131733"/>
          </a:xfrm>
          <a:prstGeom prst="rect">
            <a:avLst/>
          </a:prstGeom>
        </p:spPr>
      </p:pic>
      <p:pic>
        <p:nvPicPr>
          <p:cNvPr id="10" name="Picture 9" descr="C:\data\HiT\Projects\ESS 2017\NBEX\2017-06-09_Overviews\0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1857"/>
          <a:stretch/>
        </p:blipFill>
        <p:spPr bwMode="auto">
          <a:xfrm>
            <a:off x="3348043" y="1844824"/>
            <a:ext cx="56884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 txBox="1"/>
          <p:nvPr/>
        </p:nvSpPr>
        <p:spPr>
          <a:xfrm>
            <a:off x="395536" y="568852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 Monolith, location of Neutron Beam Port Insert</a:t>
            </a:r>
            <a:endParaRPr lang="en-GB" dirty="0"/>
          </a:p>
        </p:txBody>
      </p:sp>
      <p:sp>
        <p:nvSpPr>
          <p:cNvPr id="12" name="TextBox 9"/>
          <p:cNvSpPr txBox="1"/>
          <p:nvPr/>
        </p:nvSpPr>
        <p:spPr>
          <a:xfrm>
            <a:off x="3348043" y="4942910"/>
            <a:ext cx="568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Outside of Monolith and Monolith Basement, location of Light Shutter System comprising the `Vertical Actuators’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Possible path forward?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12" name="TextBox 9"/>
          <p:cNvSpPr txBox="1"/>
          <p:nvPr/>
        </p:nvSpPr>
        <p:spPr>
          <a:xfrm>
            <a:off x="457200" y="5013176"/>
            <a:ext cx="7787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Systemic thinking</a:t>
            </a:r>
            <a:r>
              <a:rPr lang="en-US" dirty="0"/>
              <a:t>, or slightly shorter, system-thinking, refers to the importance of being able to see the entire system of the organization and how the elements form a coherent whole.</a:t>
            </a:r>
          </a:p>
          <a:p>
            <a:r>
              <a:rPr lang="en-US" b="1" dirty="0"/>
              <a:t>Systematic work </a:t>
            </a:r>
            <a:r>
              <a:rPr lang="en-US" dirty="0"/>
              <a:t>has more to do with endurance in combination with consistent work.</a:t>
            </a:r>
            <a:endParaRPr lang="en-GB" dirty="0"/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B30E0751-DC09-4078-9D65-43F9E0B9E589}"/>
              </a:ext>
            </a:extLst>
          </p:cNvPr>
          <p:cNvGrpSpPr/>
          <p:nvPr/>
        </p:nvGrpSpPr>
        <p:grpSpPr>
          <a:xfrm>
            <a:off x="2533650" y="2100263"/>
            <a:ext cx="2038350" cy="1328737"/>
            <a:chOff x="0" y="0"/>
            <a:chExt cx="2038350" cy="1328737"/>
          </a:xfrm>
        </p:grpSpPr>
        <p:sp>
          <p:nvSpPr>
            <p:cNvPr id="50" name="Rektangel: ett hörn rundat 49">
              <a:extLst>
                <a:ext uri="{FF2B5EF4-FFF2-40B4-BE49-F238E27FC236}">
                  <a16:creationId xmlns:a16="http://schemas.microsoft.com/office/drawing/2014/main" id="{BD4BC016-E15A-4E05-A1EF-41B090A40757}"/>
                </a:ext>
              </a:extLst>
            </p:cNvPr>
            <p:cNvSpPr/>
            <p:nvPr/>
          </p:nvSpPr>
          <p:spPr>
            <a:xfrm rot="16200000">
              <a:off x="354806" y="-354806"/>
              <a:ext cx="1328737" cy="2038350"/>
            </a:xfrm>
            <a:prstGeom prst="round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ktangel: ett hörn rundat 4">
              <a:extLst>
                <a:ext uri="{FF2B5EF4-FFF2-40B4-BE49-F238E27FC236}">
                  <a16:creationId xmlns:a16="http://schemas.microsoft.com/office/drawing/2014/main" id="{CFB69C28-69BE-49ED-B235-8045CC0DFD23}"/>
                </a:ext>
              </a:extLst>
            </p:cNvPr>
            <p:cNvSpPr txBox="1"/>
            <p:nvPr/>
          </p:nvSpPr>
          <p:spPr>
            <a:xfrm rot="21600000">
              <a:off x="0" y="0"/>
              <a:ext cx="2038350" cy="996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kern="1200" dirty="0"/>
                <a:t>Common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kern="1200" dirty="0"/>
                <a:t> visions</a:t>
              </a:r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F862E861-79E8-4199-938E-86A6EBAA14DC}"/>
              </a:ext>
            </a:extLst>
          </p:cNvPr>
          <p:cNvGrpSpPr/>
          <p:nvPr/>
        </p:nvGrpSpPr>
        <p:grpSpPr>
          <a:xfrm>
            <a:off x="4571999" y="2060228"/>
            <a:ext cx="2038351" cy="1368772"/>
            <a:chOff x="2038349" y="-40035"/>
            <a:chExt cx="2038351" cy="1368772"/>
          </a:xfrm>
        </p:grpSpPr>
        <p:sp>
          <p:nvSpPr>
            <p:cNvPr id="48" name="Rektangel: ett hörn rundat 47">
              <a:extLst>
                <a:ext uri="{FF2B5EF4-FFF2-40B4-BE49-F238E27FC236}">
                  <a16:creationId xmlns:a16="http://schemas.microsoft.com/office/drawing/2014/main" id="{3165A552-7931-4B66-B258-6551746211CC}"/>
                </a:ext>
              </a:extLst>
            </p:cNvPr>
            <p:cNvSpPr/>
            <p:nvPr/>
          </p:nvSpPr>
          <p:spPr>
            <a:xfrm>
              <a:off x="2038350" y="0"/>
              <a:ext cx="2038350" cy="1328737"/>
            </a:xfrm>
            <a:prstGeom prst="round1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ktangel: ett hörn rundat 6">
              <a:extLst>
                <a:ext uri="{FF2B5EF4-FFF2-40B4-BE49-F238E27FC236}">
                  <a16:creationId xmlns:a16="http://schemas.microsoft.com/office/drawing/2014/main" id="{0D778264-7A3D-431B-BA0C-AD8302449068}"/>
                </a:ext>
              </a:extLst>
            </p:cNvPr>
            <p:cNvSpPr txBox="1"/>
            <p:nvPr/>
          </p:nvSpPr>
          <p:spPr>
            <a:xfrm>
              <a:off x="2038349" y="-40035"/>
              <a:ext cx="2038350" cy="996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Personal knowledge and skills</a:t>
              </a:r>
              <a:endParaRPr lang="en-US" sz="1600" kern="1200" dirty="0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787F9A9-818E-40BA-AE20-77DD64FDFD1D}"/>
              </a:ext>
            </a:extLst>
          </p:cNvPr>
          <p:cNvGrpSpPr/>
          <p:nvPr/>
        </p:nvGrpSpPr>
        <p:grpSpPr>
          <a:xfrm>
            <a:off x="2533650" y="3429000"/>
            <a:ext cx="2038350" cy="1328737"/>
            <a:chOff x="0" y="1328737"/>
            <a:chExt cx="2038350" cy="1328737"/>
          </a:xfrm>
        </p:grpSpPr>
        <p:sp>
          <p:nvSpPr>
            <p:cNvPr id="46" name="Rektangel: ett hörn rundat 45">
              <a:extLst>
                <a:ext uri="{FF2B5EF4-FFF2-40B4-BE49-F238E27FC236}">
                  <a16:creationId xmlns:a16="http://schemas.microsoft.com/office/drawing/2014/main" id="{590035B2-4D8F-4D93-9F52-B9B87C6EC55C}"/>
                </a:ext>
              </a:extLst>
            </p:cNvPr>
            <p:cNvSpPr/>
            <p:nvPr/>
          </p:nvSpPr>
          <p:spPr>
            <a:xfrm rot="10800000">
              <a:off x="0" y="1328737"/>
              <a:ext cx="2038350" cy="1328737"/>
            </a:xfrm>
            <a:prstGeom prst="round1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ktangel: ett hörn rundat 8">
              <a:extLst>
                <a:ext uri="{FF2B5EF4-FFF2-40B4-BE49-F238E27FC236}">
                  <a16:creationId xmlns:a16="http://schemas.microsoft.com/office/drawing/2014/main" id="{5DC725FD-7A2D-432E-A5DB-162DABBC52D2}"/>
                </a:ext>
              </a:extLst>
            </p:cNvPr>
            <p:cNvSpPr txBox="1"/>
            <p:nvPr/>
          </p:nvSpPr>
          <p:spPr>
            <a:xfrm rot="21600000">
              <a:off x="0" y="1660921"/>
              <a:ext cx="2038350" cy="996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Team learning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02692A0F-EC08-4679-94E6-C1C1748B1F0D}"/>
              </a:ext>
            </a:extLst>
          </p:cNvPr>
          <p:cNvGrpSpPr/>
          <p:nvPr/>
        </p:nvGrpSpPr>
        <p:grpSpPr>
          <a:xfrm>
            <a:off x="4572000" y="3429000"/>
            <a:ext cx="2038350" cy="1328737"/>
            <a:chOff x="2038350" y="1328737"/>
            <a:chExt cx="2038350" cy="1328737"/>
          </a:xfrm>
        </p:grpSpPr>
        <p:sp>
          <p:nvSpPr>
            <p:cNvPr id="44" name="Rektangel: ett hörn rundat 43">
              <a:extLst>
                <a:ext uri="{FF2B5EF4-FFF2-40B4-BE49-F238E27FC236}">
                  <a16:creationId xmlns:a16="http://schemas.microsoft.com/office/drawing/2014/main" id="{D0ACF265-11B6-47E4-8B5B-EB7B02FF9E95}"/>
                </a:ext>
              </a:extLst>
            </p:cNvPr>
            <p:cNvSpPr/>
            <p:nvPr/>
          </p:nvSpPr>
          <p:spPr>
            <a:xfrm rot="5400000">
              <a:off x="2393156" y="973931"/>
              <a:ext cx="1328737" cy="2038350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ktangel: ett hörn rundat 10">
              <a:extLst>
                <a:ext uri="{FF2B5EF4-FFF2-40B4-BE49-F238E27FC236}">
                  <a16:creationId xmlns:a16="http://schemas.microsoft.com/office/drawing/2014/main" id="{18217ABA-5351-4864-ABE6-50AA6C11AD3E}"/>
                </a:ext>
              </a:extLst>
            </p:cNvPr>
            <p:cNvSpPr txBox="1"/>
            <p:nvPr/>
          </p:nvSpPr>
          <p:spPr>
            <a:xfrm>
              <a:off x="2038350" y="1660921"/>
              <a:ext cx="2038350" cy="996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Thought models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B6A7BBF4-5462-4F1B-9B01-3AB7322750E4}"/>
              </a:ext>
            </a:extLst>
          </p:cNvPr>
          <p:cNvGrpSpPr/>
          <p:nvPr/>
        </p:nvGrpSpPr>
        <p:grpSpPr>
          <a:xfrm>
            <a:off x="3630679" y="2970270"/>
            <a:ext cx="1882640" cy="917460"/>
            <a:chOff x="1097029" y="870007"/>
            <a:chExt cx="1882640" cy="917460"/>
          </a:xfrm>
        </p:grpSpPr>
        <p:sp>
          <p:nvSpPr>
            <p:cNvPr id="42" name="Rektangel: rundade hörn 41">
              <a:extLst>
                <a:ext uri="{FF2B5EF4-FFF2-40B4-BE49-F238E27FC236}">
                  <a16:creationId xmlns:a16="http://schemas.microsoft.com/office/drawing/2014/main" id="{E8895E0D-6E54-4E7E-BEF9-9081FE6B3BE7}"/>
                </a:ext>
              </a:extLst>
            </p:cNvPr>
            <p:cNvSpPr/>
            <p:nvPr/>
          </p:nvSpPr>
          <p:spPr>
            <a:xfrm>
              <a:off x="1097029" y="870007"/>
              <a:ext cx="1882640" cy="917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ktangel: rundade hörn 12">
              <a:extLst>
                <a:ext uri="{FF2B5EF4-FFF2-40B4-BE49-F238E27FC236}">
                  <a16:creationId xmlns:a16="http://schemas.microsoft.com/office/drawing/2014/main" id="{2DCA569F-93AF-4CE8-B2CB-D5F5FC945176}"/>
                </a:ext>
              </a:extLst>
            </p:cNvPr>
            <p:cNvSpPr txBox="1"/>
            <p:nvPr/>
          </p:nvSpPr>
          <p:spPr>
            <a:xfrm>
              <a:off x="1141816" y="914794"/>
              <a:ext cx="1793066" cy="82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Systemic thinking</a:t>
              </a:r>
              <a:endParaRPr lang="sv-SE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965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115</Words>
  <Application>Microsoft Office PowerPoint</Application>
  <PresentationFormat>Bildspel på skärmen (4:3)</PresentationFormat>
  <Paragraphs>22</Paragraphs>
  <Slides>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Active cells facility</vt:lpstr>
      <vt:lpstr>Target wheel and shaft CASK</vt:lpstr>
      <vt:lpstr>Remote handling High bay</vt:lpstr>
      <vt:lpstr>NBEX Neutron Beam Extraction System</vt:lpstr>
      <vt:lpstr>Possible path forward?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Lennart Åström</cp:lastModifiedBy>
  <cp:revision>169</cp:revision>
  <dcterms:created xsi:type="dcterms:W3CDTF">2013-10-29T16:05:10Z</dcterms:created>
  <dcterms:modified xsi:type="dcterms:W3CDTF">2018-02-05T13:06:54Z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Oct 4, 2016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Åström, Lennart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/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Oct 4, 2016</vt:lpwstr>
  </property>
  <property fmtid="{D5CDD505-2E9C-101B-9397-08002B2CF9AE}" pid="19" name="MXEmail">
    <vt:lpwstr>lennart.astrom@esss.se</vt:lpwstr>
  </property>
  <property fmtid="{D5CDD505-2E9C-101B-9397-08002B2CF9AE}" pid="20" name="MXess_LevelOfMaturity">
    <vt:lpwstr/>
  </property>
  <property fmtid="{D5CDD505-2E9C-101B-9397-08002B2CF9AE}" pid="21" name="MXFirstName">
    <vt:lpwstr>Lennart</vt:lpwstr>
  </property>
  <property fmtid="{D5CDD505-2E9C-101B-9397-08002B2CF9AE}" pid="22" name="MXIs Version Object">
    <vt:lpwstr>False</vt:lpwstr>
  </property>
  <property fmtid="{D5CDD505-2E9C-101B-9397-08002B2CF9AE}" pid="23" name="MXLanguage">
    <vt:lpwstr>English</vt:lpwstr>
  </property>
  <property fmtid="{D5CDD505-2E9C-101B-9397-08002B2CF9AE}" pid="24" name="MXLastName">
    <vt:lpwstr>Åström</vt:lpwstr>
  </property>
  <property fmtid="{D5CDD505-2E9C-101B-9397-08002B2CF9AE}" pid="25" name="MXLatestVersion">
    <vt:lpwstr>1</vt:lpwstr>
  </property>
  <property fmtid="{D5CDD505-2E9C-101B-9397-08002B2CF9AE}" pid="26" name="MXLegacy Id">
    <vt:lpwstr/>
  </property>
  <property fmtid="{D5CDD505-2E9C-101B-9397-08002B2CF9AE}" pid="27" name="MXLink">
    <vt:lpwstr/>
  </property>
  <property fmtid="{D5CDD505-2E9C-101B-9397-08002B2CF9AE}" pid="28" name="MXMiddleName">
    <vt:lpwstr>Unknown</vt:lpwstr>
  </property>
  <property fmtid="{D5CDD505-2E9C-101B-9397-08002B2CF9AE}" pid="29" name="MXMove Files To Version">
    <vt:lpwstr>False</vt:lpwstr>
  </property>
  <property fmtid="{D5CDD505-2E9C-101B-9397-08002B2CF9AE}" pid="30" name="MXName">
    <vt:lpwstr>ESS-0076771</vt:lpwstr>
  </property>
  <property fmtid="{D5CDD505-2E9C-101B-9397-08002B2CF9AE}" pid="31" name="MXOriginator">
    <vt:lpwstr>lennartastrom</vt:lpwstr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Oct 4, 2016</vt:lpwstr>
  </property>
  <property fmtid="{D5CDD505-2E9C-101B-9397-08002B2CF9AE}" pid="35" name="MXPrinted Version">
    <vt:lpwstr>(1)</vt:lpwstr>
  </property>
  <property fmtid="{D5CDD505-2E9C-101B-9397-08002B2CF9AE}" pid="36" name="MXReference">
    <vt:lpwstr/>
  </property>
  <property fmtid="{D5CDD505-2E9C-101B-9397-08002B2CF9AE}" pid="37" name="MXRev">
    <vt:lpwstr>1</vt:lpwstr>
  </property>
  <property fmtid="{D5CDD505-2E9C-101B-9397-08002B2CF9AE}" pid="38" name="MXRevision">
    <vt:lpwstr>1</vt:lpwstr>
  </property>
  <property fmtid="{D5CDD505-2E9C-101B-9397-08002B2CF9AE}" pid="39" name="MXSignatures_state_Obsolete">
    <vt:lpwstr/>
  </property>
  <property fmtid="{D5CDD505-2E9C-101B-9397-08002B2CF9AE}" pid="40" name="MXSignatures_state_Preliminary">
    <vt:lpwstr/>
  </property>
  <property fmtid="{D5CDD505-2E9C-101B-9397-08002B2CF9AE}" pid="41" name="MXSignatures_state_Release">
    <vt:lpwstr/>
  </property>
  <property fmtid="{D5CDD505-2E9C-101B-9397-08002B2CF9AE}" pid="42" name="MXSubmitter">
    <vt:lpwstr>Åström, Lennart</vt:lpwstr>
  </property>
  <property fmtid="{D5CDD505-2E9C-101B-9397-08002B2CF9AE}" pid="43" name="MXSuspend Versioning">
    <vt:lpwstr>False</vt:lpwstr>
  </property>
  <property fmtid="{D5CDD505-2E9C-101B-9397-08002B2CF9AE}" pid="44" name="MXTitle">
    <vt:lpwstr>CASKS PDR Requirements Presentation</vt:lpwstr>
  </property>
  <property fmtid="{D5CDD505-2E9C-101B-9397-08002B2CF9AE}" pid="45" name="MXTVADummy1">
    <vt:lpwstr/>
  </property>
  <property fmtid="{D5CDD505-2E9C-101B-9397-08002B2CF9AE}" pid="46" name="MXTVADummy2">
    <vt:lpwstr/>
  </property>
  <property fmtid="{D5CDD505-2E9C-101B-9397-08002B2CF9AE}" pid="47" name="MXTVADummy3">
    <vt:lpwstr/>
  </property>
  <property fmtid="{D5CDD505-2E9C-101B-9397-08002B2CF9AE}" pid="48" name="MXType">
    <vt:lpwstr>dmg_Presentation</vt:lpwstr>
  </property>
  <property fmtid="{D5CDD505-2E9C-101B-9397-08002B2CF9AE}" pid="49" name="MXType.Localized">
    <vt:lpwstr>Presentation</vt:lpwstr>
  </property>
  <property fmtid="{D5CDD505-2E9C-101B-9397-08002B2CF9AE}" pid="50" name="MXUser">
    <vt:lpwstr>lennartastrom</vt:lpwstr>
  </property>
  <property fmtid="{D5CDD505-2E9C-101B-9397-08002B2CF9AE}" pid="51" name="MXVersion">
    <vt:lpwstr>1</vt:lpwstr>
  </property>
</Properties>
</file>