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7" r:id="rId4"/>
    <p:sldId id="274" r:id="rId5"/>
    <p:sldId id="270" r:id="rId6"/>
    <p:sldId id="278" r:id="rId7"/>
    <p:sldId id="279" r:id="rId8"/>
    <p:sldId id="260" r:id="rId9"/>
    <p:sldId id="280" r:id="rId10"/>
    <p:sldId id="275" r:id="rId11"/>
    <p:sldId id="276" r:id="rId12"/>
    <p:sldId id="273" r:id="rId13"/>
    <p:sldId id="263" r:id="rId14"/>
    <p:sldId id="264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6" autoAdjust="0"/>
    <p:restoredTop sz="86632" autoAdjust="0"/>
  </p:normalViewPr>
  <p:slideViewPr>
    <p:cSldViewPr>
      <p:cViewPr varScale="1">
        <p:scale>
          <a:sx n="95" d="100"/>
          <a:sy n="95" d="100"/>
        </p:scale>
        <p:origin x="641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446D2-71AB-4DEF-826F-52832B202E3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66651A-3F06-44AF-B170-2E4444671D17}">
      <dgm:prSet phldrT="[Text]" custT="1"/>
      <dgm:spPr>
        <a:xfrm>
          <a:off x="2003264" y="1601873"/>
          <a:ext cx="997650" cy="66519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sv-SE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</a:t>
          </a:r>
        </a:p>
        <a:p>
          <a:r>
            <a:rPr lang="sv-SE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Electrical</a:t>
          </a:r>
        </a:p>
      </dgm:t>
    </dgm:pt>
    <dgm:pt modelId="{DBC540BE-4FA3-47FA-9486-816D62CEC151}" type="parTrans" cxnId="{69F6008A-9122-4D89-BA82-3C05B8E69E38}">
      <dgm:prSet/>
      <dgm:spPr/>
      <dgm:t>
        <a:bodyPr/>
        <a:lstStyle/>
        <a:p>
          <a:endParaRPr lang="en-US" sz="1200"/>
        </a:p>
      </dgm:t>
    </dgm:pt>
    <dgm:pt modelId="{498F2AD0-854D-4BD3-A5E2-B83F94030624}" type="sibTrans" cxnId="{69F6008A-9122-4D89-BA82-3C05B8E69E38}">
      <dgm:prSet/>
      <dgm:spPr/>
      <dgm:t>
        <a:bodyPr/>
        <a:lstStyle/>
        <a:p>
          <a:endParaRPr lang="en-US" sz="1200"/>
        </a:p>
      </dgm:t>
    </dgm:pt>
    <dgm:pt modelId="{A2883BDF-2532-4986-96A0-103416584510}">
      <dgm:prSet phldrT="[Text]" custT="1"/>
      <dgm:spPr>
        <a:xfrm>
          <a:off x="698274" y="1296967"/>
          <a:ext cx="1001961" cy="583091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D05 Substation</a:t>
          </a:r>
        </a:p>
      </dgm:t>
    </dgm:pt>
    <dgm:pt modelId="{6C039CCB-7284-4770-B138-E44B2620D6D4}" type="parTrans" cxnId="{11BCEFC2-9055-425D-9113-1E75466DEB15}">
      <dgm:prSet/>
      <dgm:spPr>
        <a:xfrm rot="11692274">
          <a:off x="1694985" y="1761777"/>
          <a:ext cx="313529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5C586FBB-A1CC-4CA9-A84C-20188081B676}" type="sibTrans" cxnId="{11BCEFC2-9055-425D-9113-1E75466DEB15}">
      <dgm:prSet/>
      <dgm:spPr/>
      <dgm:t>
        <a:bodyPr/>
        <a:lstStyle/>
        <a:p>
          <a:endParaRPr lang="en-US" sz="1200"/>
        </a:p>
      </dgm:t>
    </dgm:pt>
    <dgm:pt modelId="{6025A59E-7F9A-48F0-A2A6-03F7D48B6747}">
      <dgm:prSet custT="1"/>
      <dgm:spPr>
        <a:xfrm>
          <a:off x="1243080" y="2821957"/>
          <a:ext cx="913675" cy="61489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 Transport</a:t>
          </a:r>
        </a:p>
      </dgm:t>
    </dgm:pt>
    <dgm:pt modelId="{F8AA7A24-371A-4F99-BF59-04900542EBDC}" type="parTrans" cxnId="{D2DB596B-78B1-4AF7-B7C0-EAD241E2D1DA}">
      <dgm:prSet/>
      <dgm:spPr>
        <a:xfrm rot="7432430">
          <a:off x="1758398" y="2544512"/>
          <a:ext cx="668327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32F09896-8F29-4B9B-AF2B-A0B47138F9A7}" type="sibTrans" cxnId="{D2DB596B-78B1-4AF7-B7C0-EAD241E2D1DA}">
      <dgm:prSet/>
      <dgm:spPr/>
      <dgm:t>
        <a:bodyPr/>
        <a:lstStyle/>
        <a:p>
          <a:endParaRPr lang="en-US" sz="1200"/>
        </a:p>
      </dgm:t>
    </dgm:pt>
    <dgm:pt modelId="{E610EFC4-21AB-40AC-8EE7-45DF306FD096}">
      <dgm:prSet custT="1"/>
      <dgm:spPr>
        <a:xfrm>
          <a:off x="1999866" y="228401"/>
          <a:ext cx="943798" cy="575348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sv-SE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 Process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C9773D-EA2B-49B6-A828-02CFA4FAC129}" type="parTrans" cxnId="{DFABC737-5EA2-4625-A062-805D71F3C019}">
      <dgm:prSet/>
      <dgm:spPr>
        <a:xfrm rot="16126517">
          <a:off x="2087294" y="1202812"/>
          <a:ext cx="798304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A2C032B5-63F6-471E-96DC-C6F86E3D4533}" type="sibTrans" cxnId="{DFABC737-5EA2-4625-A062-805D71F3C019}">
      <dgm:prSet/>
      <dgm:spPr/>
      <dgm:t>
        <a:bodyPr/>
        <a:lstStyle/>
        <a:p>
          <a:endParaRPr lang="en-US" sz="1200"/>
        </a:p>
      </dgm:t>
    </dgm:pt>
    <dgm:pt modelId="{F9D9DD37-5E1D-4A56-B333-9A5BD45B9397}">
      <dgm:prSet custT="1"/>
      <dgm:spPr>
        <a:xfrm>
          <a:off x="2909449" y="2826028"/>
          <a:ext cx="962395" cy="59979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 HVAC </a:t>
          </a:r>
        </a:p>
      </dgm:t>
    </dgm:pt>
    <dgm:pt modelId="{B89A84BA-FEFC-42D0-ABE8-8E21F43727FE}" type="parTrans" cxnId="{0C9F2865-7820-4FBB-8A0B-F1FEFD82288A}">
      <dgm:prSet/>
      <dgm:spPr>
        <a:xfrm rot="3197124">
          <a:off x="2609916" y="2546547"/>
          <a:ext cx="697287" cy="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v-SE" sz="1200"/>
        </a:p>
      </dgm:t>
    </dgm:pt>
    <dgm:pt modelId="{AAAF1063-08AB-4455-9650-C17C9B776272}" type="sibTrans" cxnId="{0C9F2865-7820-4FBB-8A0B-F1FEFD82288A}">
      <dgm:prSet/>
      <dgm:spPr/>
      <dgm:t>
        <a:bodyPr/>
        <a:lstStyle/>
        <a:p>
          <a:endParaRPr lang="sv-SE" sz="1200"/>
        </a:p>
      </dgm:t>
    </dgm:pt>
    <dgm:pt modelId="{D1A1AF44-B2DF-4BB3-BC74-D6671766E508}">
      <dgm:prSet custT="1"/>
      <dgm:spPr>
        <a:xfrm>
          <a:off x="1999866" y="228401"/>
          <a:ext cx="943798" cy="575348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 C&amp;M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3C30F01-4EDD-434E-BAAB-235395CF94B7}" type="parTrans" cxnId="{7FD39138-51D0-40AA-98F0-5ABE0B2E5115}">
      <dgm:prSet/>
      <dgm:spPr/>
      <dgm:t>
        <a:bodyPr/>
        <a:lstStyle/>
        <a:p>
          <a:endParaRPr lang="sv-SE"/>
        </a:p>
      </dgm:t>
    </dgm:pt>
    <dgm:pt modelId="{CF6D6D6D-6E02-41F8-A09D-A0128B2AE19C}" type="sibTrans" cxnId="{7FD39138-51D0-40AA-98F0-5ABE0B2E5115}">
      <dgm:prSet/>
      <dgm:spPr/>
      <dgm:t>
        <a:bodyPr/>
        <a:lstStyle/>
        <a:p>
          <a:endParaRPr lang="sv-SE"/>
        </a:p>
      </dgm:t>
    </dgm:pt>
    <dgm:pt modelId="{0B657C55-42F5-4AB6-8FE6-7401F9EFA4F3}" type="pres">
      <dgm:prSet presAssocID="{DD3446D2-71AB-4DEF-826F-52832B20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D7B2B03-7481-4B66-AD4F-1D220455A65D}" type="pres">
      <dgm:prSet presAssocID="{9266651A-3F06-44AF-B170-2E4444671D17}" presName="singleCycle" presStyleCnt="0"/>
      <dgm:spPr/>
    </dgm:pt>
    <dgm:pt modelId="{FD21DF64-A841-429C-AA01-8913BBADCF56}" type="pres">
      <dgm:prSet presAssocID="{9266651A-3F06-44AF-B170-2E4444671D17}" presName="singleCenter" presStyleLbl="node1" presStyleIdx="0" presStyleCnt="6" custScaleX="92375" custScaleY="61592">
        <dgm:presLayoutVars>
          <dgm:chMax val="7"/>
          <dgm:chPref val="7"/>
        </dgm:presLayoutVars>
      </dgm:prSet>
      <dgm:spPr>
        <a:prstGeom prst="ellipse">
          <a:avLst/>
        </a:prstGeom>
      </dgm:spPr>
    </dgm:pt>
    <dgm:pt modelId="{7AD6258E-B52F-4AD0-9EFD-810172C4E2DE}" type="pres">
      <dgm:prSet presAssocID="{A1C9773D-EA2B-49B6-A828-02CFA4FAC129}" presName="Name56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8304" y="0"/>
              </a:lnTo>
            </a:path>
          </a:pathLst>
        </a:custGeom>
      </dgm:spPr>
    </dgm:pt>
    <dgm:pt modelId="{EE44E5FB-B2D6-4A36-B683-CC4E20F1492D}" type="pres">
      <dgm:prSet presAssocID="{E610EFC4-21AB-40AC-8EE7-45DF306FD096}" presName="text0" presStyleLbl="node1" presStyleIdx="1" presStyleCnt="6" custScaleX="130431" custScaleY="79512" custRadScaleRad="93848" custRadScaleInc="-3402">
        <dgm:presLayoutVars>
          <dgm:bulletEnabled val="1"/>
        </dgm:presLayoutVars>
      </dgm:prSet>
      <dgm:spPr>
        <a:prstGeom prst="roundRect">
          <a:avLst/>
        </a:prstGeom>
      </dgm:spPr>
    </dgm:pt>
    <dgm:pt modelId="{942816CA-193C-4C8D-83D1-1853A85E2854}" type="pres">
      <dgm:prSet presAssocID="{63C30F01-4EDD-434E-BAAB-235395CF94B7}" presName="Name56" presStyleLbl="parChTrans1D2" presStyleIdx="1" presStyleCnt="5"/>
      <dgm:spPr/>
    </dgm:pt>
    <dgm:pt modelId="{3F964DCD-0E6F-4470-8961-18F3303C111A}" type="pres">
      <dgm:prSet presAssocID="{D1A1AF44-B2DF-4BB3-BC74-D6671766E508}" presName="text0" presStyleLbl="node1" presStyleIdx="2" presStyleCnt="6" custScaleX="156363" custScaleY="67823">
        <dgm:presLayoutVars>
          <dgm:bulletEnabled val="1"/>
        </dgm:presLayoutVars>
      </dgm:prSet>
      <dgm:spPr/>
    </dgm:pt>
    <dgm:pt modelId="{D92D4524-FB27-4D76-AFD8-F760A1151012}" type="pres">
      <dgm:prSet presAssocID="{B89A84BA-FEFC-42D0-ABE8-8E21F43727FE}" presName="Name56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7287" y="0"/>
              </a:lnTo>
            </a:path>
          </a:pathLst>
        </a:custGeom>
      </dgm:spPr>
    </dgm:pt>
    <dgm:pt modelId="{5B267A81-8152-4970-8A13-C0C91A69A169}" type="pres">
      <dgm:prSet presAssocID="{F9D9DD37-5E1D-4A56-B333-9A5BD45B9397}" presName="text0" presStyleLbl="node1" presStyleIdx="3" presStyleCnt="6" custScaleX="133001" custScaleY="82891" custRadScaleRad="98319" custRadScaleInc="-1985">
        <dgm:presLayoutVars>
          <dgm:bulletEnabled val="1"/>
        </dgm:presLayoutVars>
      </dgm:prSet>
      <dgm:spPr>
        <a:prstGeom prst="roundRect">
          <a:avLst/>
        </a:prstGeom>
      </dgm:spPr>
    </dgm:pt>
    <dgm:pt modelId="{3287B09D-4424-4535-9938-BF7006302943}" type="pres">
      <dgm:prSet presAssocID="{F8AA7A24-371A-4F99-BF59-04900542EBDC}" presName="Name56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327" y="0"/>
              </a:lnTo>
            </a:path>
          </a:pathLst>
        </a:custGeom>
      </dgm:spPr>
    </dgm:pt>
    <dgm:pt modelId="{A6F5D4F3-4A75-4248-8E99-FE6AE9B4F1C4}" type="pres">
      <dgm:prSet presAssocID="{6025A59E-7F9A-48F0-A2A6-03F7D48B6747}" presName="text0" presStyleLbl="node1" presStyleIdx="4" presStyleCnt="6" custScaleX="126268" custScaleY="84977" custRadScaleRad="95204" custRadScaleInc="-5906">
        <dgm:presLayoutVars>
          <dgm:bulletEnabled val="1"/>
        </dgm:presLayoutVars>
      </dgm:prSet>
      <dgm:spPr>
        <a:prstGeom prst="roundRect">
          <a:avLst/>
        </a:prstGeom>
      </dgm:spPr>
    </dgm:pt>
    <dgm:pt modelId="{D09B6B9E-E5B5-42BA-8E45-DE1470670328}" type="pres">
      <dgm:prSet presAssocID="{6C039CCB-7284-4770-B138-E44B2620D6D4}" presName="Name56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29" y="0"/>
              </a:lnTo>
            </a:path>
          </a:pathLst>
        </a:custGeom>
      </dgm:spPr>
    </dgm:pt>
    <dgm:pt modelId="{91DE4753-8BEE-49E6-899D-581BEADF6E9C}" type="pres">
      <dgm:prSet presAssocID="{A2883BDF-2532-4986-96A0-103416584510}" presName="text0" presStyleLbl="node1" presStyleIdx="5" presStyleCnt="6" custScaleX="138469" custScaleY="80582" custRadScaleRad="89169" custRadScaleInc="-869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7B6C000-477E-4803-93A9-79996E48CDB3}" type="presOf" srcId="{D1A1AF44-B2DF-4BB3-BC74-D6671766E508}" destId="{3F964DCD-0E6F-4470-8961-18F3303C111A}" srcOrd="0" destOrd="0" presId="urn:microsoft.com/office/officeart/2008/layout/RadialCluster"/>
    <dgm:cxn modelId="{D0C48D1B-C4C7-4D8D-838D-2DC51B9CBC12}" type="presOf" srcId="{E610EFC4-21AB-40AC-8EE7-45DF306FD096}" destId="{EE44E5FB-B2D6-4A36-B683-CC4E20F1492D}" srcOrd="0" destOrd="0" presId="urn:microsoft.com/office/officeart/2008/layout/RadialCluster"/>
    <dgm:cxn modelId="{6FD6C92F-97AB-4CB8-8217-E518EB7EB158}" type="presOf" srcId="{DD3446D2-71AB-4DEF-826F-52832B202E39}" destId="{0B657C55-42F5-4AB6-8FE6-7401F9EFA4F3}" srcOrd="0" destOrd="0" presId="urn:microsoft.com/office/officeart/2008/layout/RadialCluster"/>
    <dgm:cxn modelId="{DFABC737-5EA2-4625-A062-805D71F3C019}" srcId="{9266651A-3F06-44AF-B170-2E4444671D17}" destId="{E610EFC4-21AB-40AC-8EE7-45DF306FD096}" srcOrd="0" destOrd="0" parTransId="{A1C9773D-EA2B-49B6-A828-02CFA4FAC129}" sibTransId="{A2C032B5-63F6-471E-96DC-C6F86E3D4533}"/>
    <dgm:cxn modelId="{7FD39138-51D0-40AA-98F0-5ABE0B2E5115}" srcId="{9266651A-3F06-44AF-B170-2E4444671D17}" destId="{D1A1AF44-B2DF-4BB3-BC74-D6671766E508}" srcOrd="1" destOrd="0" parTransId="{63C30F01-4EDD-434E-BAAB-235395CF94B7}" sibTransId="{CF6D6D6D-6E02-41F8-A09D-A0128B2AE19C}"/>
    <dgm:cxn modelId="{3770485E-6EF8-4967-979F-D0CAED2A1C70}" type="presOf" srcId="{6025A59E-7F9A-48F0-A2A6-03F7D48B6747}" destId="{A6F5D4F3-4A75-4248-8E99-FE6AE9B4F1C4}" srcOrd="0" destOrd="0" presId="urn:microsoft.com/office/officeart/2008/layout/RadialCluster"/>
    <dgm:cxn modelId="{0C9F2865-7820-4FBB-8A0B-F1FEFD82288A}" srcId="{9266651A-3F06-44AF-B170-2E4444671D17}" destId="{F9D9DD37-5E1D-4A56-B333-9A5BD45B9397}" srcOrd="2" destOrd="0" parTransId="{B89A84BA-FEFC-42D0-ABE8-8E21F43727FE}" sibTransId="{AAAF1063-08AB-4455-9650-C17C9B776272}"/>
    <dgm:cxn modelId="{F15BA367-65CD-4973-B450-3EC9E4784461}" type="presOf" srcId="{63C30F01-4EDD-434E-BAAB-235395CF94B7}" destId="{942816CA-193C-4C8D-83D1-1853A85E2854}" srcOrd="0" destOrd="0" presId="urn:microsoft.com/office/officeart/2008/layout/RadialCluster"/>
    <dgm:cxn modelId="{D2DB596B-78B1-4AF7-B7C0-EAD241E2D1DA}" srcId="{9266651A-3F06-44AF-B170-2E4444671D17}" destId="{6025A59E-7F9A-48F0-A2A6-03F7D48B6747}" srcOrd="3" destOrd="0" parTransId="{F8AA7A24-371A-4F99-BF59-04900542EBDC}" sibTransId="{32F09896-8F29-4B9B-AF2B-A0B47138F9A7}"/>
    <dgm:cxn modelId="{13F8964B-2E19-437C-86CB-9B31371A4338}" type="presOf" srcId="{6C039CCB-7284-4770-B138-E44B2620D6D4}" destId="{D09B6B9E-E5B5-42BA-8E45-DE1470670328}" srcOrd="0" destOrd="0" presId="urn:microsoft.com/office/officeart/2008/layout/RadialCluster"/>
    <dgm:cxn modelId="{69F6008A-9122-4D89-BA82-3C05B8E69E38}" srcId="{DD3446D2-71AB-4DEF-826F-52832B202E39}" destId="{9266651A-3F06-44AF-B170-2E4444671D17}" srcOrd="0" destOrd="0" parTransId="{DBC540BE-4FA3-47FA-9486-816D62CEC151}" sibTransId="{498F2AD0-854D-4BD3-A5E2-B83F94030624}"/>
    <dgm:cxn modelId="{1C2DFA9A-9C12-45CB-9D6E-75B8135983C9}" type="presOf" srcId="{A1C9773D-EA2B-49B6-A828-02CFA4FAC129}" destId="{7AD6258E-B52F-4AD0-9EFD-810172C4E2DE}" srcOrd="0" destOrd="0" presId="urn:microsoft.com/office/officeart/2008/layout/RadialCluster"/>
    <dgm:cxn modelId="{DA7A93B9-88AC-46A2-AC78-31065F4A8F77}" type="presOf" srcId="{B89A84BA-FEFC-42D0-ABE8-8E21F43727FE}" destId="{D92D4524-FB27-4D76-AFD8-F760A1151012}" srcOrd="0" destOrd="0" presId="urn:microsoft.com/office/officeart/2008/layout/RadialCluster"/>
    <dgm:cxn modelId="{010946BD-6D19-4E87-AE36-04A81C47670D}" type="presOf" srcId="{F8AA7A24-371A-4F99-BF59-04900542EBDC}" destId="{3287B09D-4424-4535-9938-BF7006302943}" srcOrd="0" destOrd="0" presId="urn:microsoft.com/office/officeart/2008/layout/RadialCluster"/>
    <dgm:cxn modelId="{11BCEFC2-9055-425D-9113-1E75466DEB15}" srcId="{9266651A-3F06-44AF-B170-2E4444671D17}" destId="{A2883BDF-2532-4986-96A0-103416584510}" srcOrd="4" destOrd="0" parTransId="{6C039CCB-7284-4770-B138-E44B2620D6D4}" sibTransId="{5C586FBB-A1CC-4CA9-A84C-20188081B676}"/>
    <dgm:cxn modelId="{D04674D4-B79D-4B1E-9F8B-CBE1974FF4B2}" type="presOf" srcId="{A2883BDF-2532-4986-96A0-103416584510}" destId="{91DE4753-8BEE-49E6-899D-581BEADF6E9C}" srcOrd="0" destOrd="0" presId="urn:microsoft.com/office/officeart/2008/layout/RadialCluster"/>
    <dgm:cxn modelId="{BA1781D5-C845-4307-BC5D-27A98A402127}" type="presOf" srcId="{F9D9DD37-5E1D-4A56-B333-9A5BD45B9397}" destId="{5B267A81-8152-4970-8A13-C0C91A69A169}" srcOrd="0" destOrd="0" presId="urn:microsoft.com/office/officeart/2008/layout/RadialCluster"/>
    <dgm:cxn modelId="{49B3CDEB-E010-49BC-9F18-B03CC839558A}" type="presOf" srcId="{9266651A-3F06-44AF-B170-2E4444671D17}" destId="{FD21DF64-A841-429C-AA01-8913BBADCF56}" srcOrd="0" destOrd="0" presId="urn:microsoft.com/office/officeart/2008/layout/RadialCluster"/>
    <dgm:cxn modelId="{CC14298E-1667-4636-A52D-9899629F0DF0}" type="presParOf" srcId="{0B657C55-42F5-4AB6-8FE6-7401F9EFA4F3}" destId="{ED7B2B03-7481-4B66-AD4F-1D220455A65D}" srcOrd="0" destOrd="0" presId="urn:microsoft.com/office/officeart/2008/layout/RadialCluster"/>
    <dgm:cxn modelId="{36441039-5273-4CFA-B4B3-7BFAD60796CF}" type="presParOf" srcId="{ED7B2B03-7481-4B66-AD4F-1D220455A65D}" destId="{FD21DF64-A841-429C-AA01-8913BBADCF56}" srcOrd="0" destOrd="0" presId="urn:microsoft.com/office/officeart/2008/layout/RadialCluster"/>
    <dgm:cxn modelId="{2BA74B55-08D2-40C6-A4DC-F3E2E50D5E1F}" type="presParOf" srcId="{ED7B2B03-7481-4B66-AD4F-1D220455A65D}" destId="{7AD6258E-B52F-4AD0-9EFD-810172C4E2DE}" srcOrd="1" destOrd="0" presId="urn:microsoft.com/office/officeart/2008/layout/RadialCluster"/>
    <dgm:cxn modelId="{A8B02B9C-C71B-4C57-B398-BE5944127561}" type="presParOf" srcId="{ED7B2B03-7481-4B66-AD4F-1D220455A65D}" destId="{EE44E5FB-B2D6-4A36-B683-CC4E20F1492D}" srcOrd="2" destOrd="0" presId="urn:microsoft.com/office/officeart/2008/layout/RadialCluster"/>
    <dgm:cxn modelId="{FB2FFC2D-F5B9-4D36-BEF2-532855365287}" type="presParOf" srcId="{ED7B2B03-7481-4B66-AD4F-1D220455A65D}" destId="{942816CA-193C-4C8D-83D1-1853A85E2854}" srcOrd="3" destOrd="0" presId="urn:microsoft.com/office/officeart/2008/layout/RadialCluster"/>
    <dgm:cxn modelId="{5F848AAD-BE42-4517-8072-AF0F5BA19897}" type="presParOf" srcId="{ED7B2B03-7481-4B66-AD4F-1D220455A65D}" destId="{3F964DCD-0E6F-4470-8961-18F3303C111A}" srcOrd="4" destOrd="0" presId="urn:microsoft.com/office/officeart/2008/layout/RadialCluster"/>
    <dgm:cxn modelId="{9731BA3F-68FF-4EA7-95FD-D99AC53655A2}" type="presParOf" srcId="{ED7B2B03-7481-4B66-AD4F-1D220455A65D}" destId="{D92D4524-FB27-4D76-AFD8-F760A1151012}" srcOrd="5" destOrd="0" presId="urn:microsoft.com/office/officeart/2008/layout/RadialCluster"/>
    <dgm:cxn modelId="{93AD9156-AB5E-4566-A464-83517F5A931E}" type="presParOf" srcId="{ED7B2B03-7481-4B66-AD4F-1D220455A65D}" destId="{5B267A81-8152-4970-8A13-C0C91A69A169}" srcOrd="6" destOrd="0" presId="urn:microsoft.com/office/officeart/2008/layout/RadialCluster"/>
    <dgm:cxn modelId="{DB6178A9-01CA-40BC-83C8-E32E4054C94D}" type="presParOf" srcId="{ED7B2B03-7481-4B66-AD4F-1D220455A65D}" destId="{3287B09D-4424-4535-9938-BF7006302943}" srcOrd="7" destOrd="0" presId="urn:microsoft.com/office/officeart/2008/layout/RadialCluster"/>
    <dgm:cxn modelId="{1E1AD1C5-236C-41DC-AA1E-83558B496DC7}" type="presParOf" srcId="{ED7B2B03-7481-4B66-AD4F-1D220455A65D}" destId="{A6F5D4F3-4A75-4248-8E99-FE6AE9B4F1C4}" srcOrd="8" destOrd="0" presId="urn:microsoft.com/office/officeart/2008/layout/RadialCluster"/>
    <dgm:cxn modelId="{38DECF47-0B01-4732-9F4E-635C285BE3BB}" type="presParOf" srcId="{ED7B2B03-7481-4B66-AD4F-1D220455A65D}" destId="{D09B6B9E-E5B5-42BA-8E45-DE1470670328}" srcOrd="9" destOrd="0" presId="urn:microsoft.com/office/officeart/2008/layout/RadialCluster"/>
    <dgm:cxn modelId="{AA417AA3-06A1-42F1-952B-4877A7C1FC10}" type="presParOf" srcId="{ED7B2B03-7481-4B66-AD4F-1D220455A65D}" destId="{91DE4753-8BEE-49E6-899D-581BEADF6E9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1DF64-A841-429C-AA01-8913BBADCF56}">
      <dsp:nvSpPr>
        <dsp:cNvPr id="0" name=""/>
        <dsp:cNvSpPr/>
      </dsp:nvSpPr>
      <dsp:spPr>
        <a:xfrm>
          <a:off x="3446974" y="2013894"/>
          <a:ext cx="1254257" cy="8362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Electrical</a:t>
          </a:r>
        </a:p>
      </dsp:txBody>
      <dsp:txXfrm>
        <a:off x="3630656" y="2136366"/>
        <a:ext cx="886893" cy="591345"/>
      </dsp:txXfrm>
    </dsp:sp>
    <dsp:sp modelId="{7AD6258E-B52F-4AD0-9EFD-810172C4E2DE}">
      <dsp:nvSpPr>
        <dsp:cNvPr id="0" name=""/>
        <dsp:cNvSpPr/>
      </dsp:nvSpPr>
      <dsp:spPr>
        <a:xfrm rot="16126517">
          <a:off x="3552619" y="1512189"/>
          <a:ext cx="1003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8304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4E5FB-B2D6-4A36-B683-CC4E20F1492D}">
      <dsp:nvSpPr>
        <dsp:cNvPr id="0" name=""/>
        <dsp:cNvSpPr/>
      </dsp:nvSpPr>
      <dsp:spPr>
        <a:xfrm>
          <a:off x="3442703" y="287149"/>
          <a:ext cx="1186555" cy="72333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 Process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78013" y="322459"/>
        <a:ext cx="1115935" cy="652715"/>
      </dsp:txXfrm>
    </dsp:sp>
    <dsp:sp modelId="{942816CA-193C-4C8D-83D1-1853A85E2854}">
      <dsp:nvSpPr>
        <dsp:cNvPr id="0" name=""/>
        <dsp:cNvSpPr/>
      </dsp:nvSpPr>
      <dsp:spPr>
        <a:xfrm rot="20520000">
          <a:off x="4689160" y="2152051"/>
          <a:ext cx="493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33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64DCD-0E6F-4470-8961-18F3303C111A}">
      <dsp:nvSpPr>
        <dsp:cNvPr id="0" name=""/>
        <dsp:cNvSpPr/>
      </dsp:nvSpPr>
      <dsp:spPr>
        <a:xfrm>
          <a:off x="5170403" y="1536237"/>
          <a:ext cx="1422463" cy="61699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 C&amp;M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00522" y="1566356"/>
        <a:ext cx="1362225" cy="556760"/>
      </dsp:txXfrm>
    </dsp:sp>
    <dsp:sp modelId="{D92D4524-FB27-4D76-AFD8-F760A1151012}">
      <dsp:nvSpPr>
        <dsp:cNvPr id="0" name=""/>
        <dsp:cNvSpPr/>
      </dsp:nvSpPr>
      <dsp:spPr>
        <a:xfrm rot="3197124">
          <a:off x="4209665" y="3201550"/>
          <a:ext cx="8766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7287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67A81-8152-4970-8A13-C0C91A69A169}">
      <dsp:nvSpPr>
        <dsp:cNvPr id="0" name=""/>
        <dsp:cNvSpPr/>
      </dsp:nvSpPr>
      <dsp:spPr>
        <a:xfrm>
          <a:off x="4586241" y="3552916"/>
          <a:ext cx="1209934" cy="75407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 HVAC </a:t>
          </a:r>
        </a:p>
      </dsp:txBody>
      <dsp:txXfrm>
        <a:off x="4623052" y="3589727"/>
        <a:ext cx="1136312" cy="680452"/>
      </dsp:txXfrm>
    </dsp:sp>
    <dsp:sp modelId="{3287B09D-4424-4535-9938-BF7006302943}">
      <dsp:nvSpPr>
        <dsp:cNvPr id="0" name=""/>
        <dsp:cNvSpPr/>
      </dsp:nvSpPr>
      <dsp:spPr>
        <a:xfrm rot="7432430">
          <a:off x="3139126" y="3198990"/>
          <a:ext cx="8402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327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5D4F3-4A75-4248-8E99-FE6AE9B4F1C4}">
      <dsp:nvSpPr>
        <dsp:cNvPr id="0" name=""/>
        <dsp:cNvSpPr/>
      </dsp:nvSpPr>
      <dsp:spPr>
        <a:xfrm>
          <a:off x="2491263" y="3547798"/>
          <a:ext cx="1148683" cy="773051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H09 Transport</a:t>
          </a:r>
        </a:p>
      </dsp:txBody>
      <dsp:txXfrm>
        <a:off x="2529000" y="3585535"/>
        <a:ext cx="1073209" cy="697577"/>
      </dsp:txXfrm>
    </dsp:sp>
    <dsp:sp modelId="{D09B6B9E-E5B5-42BA-8E45-DE1470670328}">
      <dsp:nvSpPr>
        <dsp:cNvPr id="0" name=""/>
        <dsp:cNvSpPr/>
      </dsp:nvSpPr>
      <dsp:spPr>
        <a:xfrm rot="11692274">
          <a:off x="3059403" y="2214928"/>
          <a:ext cx="394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29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E4753-8BEE-49E6-899D-581BEADF6E9C}">
      <dsp:nvSpPr>
        <dsp:cNvPr id="0" name=""/>
        <dsp:cNvSpPr/>
      </dsp:nvSpPr>
      <dsp:spPr>
        <a:xfrm>
          <a:off x="1806326" y="1630562"/>
          <a:ext cx="1259678" cy="73306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D05 Substation</a:t>
          </a:r>
        </a:p>
      </dsp:txBody>
      <dsp:txXfrm>
        <a:off x="1842111" y="1666347"/>
        <a:ext cx="1188108" cy="661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2018-02-05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name</a:t>
            </a:r>
            <a:r>
              <a:rPr lang="sv-SE" dirty="0"/>
              <a:t> is Ralph Ahlcrona.</a:t>
            </a:r>
          </a:p>
          <a:p>
            <a:r>
              <a:rPr lang="sv-SE" dirty="0"/>
              <a:t>Electrical designer in DD for CF.</a:t>
            </a:r>
          </a:p>
          <a:p>
            <a:endParaRPr lang="sv-SE" dirty="0"/>
          </a:p>
          <a:p>
            <a:r>
              <a:rPr lang="sv-SE" dirty="0" err="1"/>
              <a:t>Presenting</a:t>
            </a:r>
            <a:r>
              <a:rPr lang="sv-SE" dirty="0"/>
              <a:t> the </a:t>
            </a:r>
            <a:r>
              <a:rPr lang="sv-SE" dirty="0" err="1"/>
              <a:t>electrical</a:t>
            </a:r>
            <a:r>
              <a:rPr lang="sv-SE" dirty="0"/>
              <a:t> systems in H09.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264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fire</a:t>
            </a:r>
            <a:r>
              <a:rPr lang="sv-SE" dirty="0"/>
              <a:t> alarm is a </a:t>
            </a:r>
            <a:r>
              <a:rPr lang="sv-SE" b="1" dirty="0"/>
              <a:t>site </a:t>
            </a:r>
            <a:r>
              <a:rPr lang="sv-SE" b="1" dirty="0" err="1"/>
              <a:t>wide</a:t>
            </a:r>
            <a:r>
              <a:rPr lang="sv-SE" b="1" dirty="0"/>
              <a:t> system </a:t>
            </a:r>
            <a:r>
              <a:rPr lang="sv-SE" dirty="0" err="1"/>
              <a:t>interconnected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b="1" dirty="0"/>
              <a:t>redundant fiber </a:t>
            </a:r>
            <a:r>
              <a:rPr lang="sv-SE" b="1" dirty="0" err="1"/>
              <a:t>network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732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alarm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designed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according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Swedish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regulations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alarm system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designed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alert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brigade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site personal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start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evacuation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alarm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detection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adapted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manual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override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detection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operations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instructions and organization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required.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806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Security</a:t>
            </a:r>
            <a:r>
              <a:rPr lang="sv-SE" b="1" dirty="0"/>
              <a:t>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001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Conventional Facilities division (CF) –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designing and constructing the building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Control System division (ICS) –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servers in the server room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Environmental, Safety &amp; Health (ES&amp;H) –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interpreting regulatory requirements and expectations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Management Centre (DMSC) –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servers in the server room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Technology division (IT) –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user of the server room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 party operator CPS –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designing, constructing, and operating the Central Process Systems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171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Lightning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standard.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11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spc="0" dirty="0"/>
              <a:t>The </a:t>
            </a:r>
            <a:r>
              <a:rPr lang="sv-SE" sz="1200" b="1" spc="0" dirty="0" err="1"/>
              <a:t>following</a:t>
            </a:r>
            <a:r>
              <a:rPr lang="sv-SE" sz="1200" b="0" spc="0" dirty="0"/>
              <a:t> </a:t>
            </a:r>
            <a:r>
              <a:rPr lang="sv-SE" sz="1200" b="1" spc="0" dirty="0" err="1"/>
              <a:t>electrical</a:t>
            </a:r>
            <a:r>
              <a:rPr lang="sv-SE" sz="1200" b="0" spc="0" dirty="0"/>
              <a:t> systems is present in </a:t>
            </a:r>
            <a:r>
              <a:rPr lang="sv-SE" sz="1200" b="1" spc="0" dirty="0"/>
              <a:t>H09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004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Interface from D05 </a:t>
            </a:r>
            <a:r>
              <a:rPr lang="sv-SE" b="1" dirty="0" err="1"/>
              <a:t>Substation</a:t>
            </a:r>
            <a:r>
              <a:rPr lang="sv-SE" b="1" dirty="0"/>
              <a:t> (</a:t>
            </a:r>
            <a:r>
              <a:rPr lang="sv-SE" b="1" dirty="0" err="1"/>
              <a:t>electrical</a:t>
            </a:r>
            <a:r>
              <a:rPr lang="sv-SE" b="1" dirty="0"/>
              <a:t> </a:t>
            </a:r>
            <a:r>
              <a:rPr lang="sv-SE" b="1" dirty="0" err="1"/>
              <a:t>power</a:t>
            </a:r>
            <a:r>
              <a:rPr lang="sv-SE" b="1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To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external</a:t>
            </a:r>
            <a:r>
              <a:rPr lang="sv-SE" dirty="0"/>
              <a:t> systems (</a:t>
            </a:r>
            <a:r>
              <a:rPr lang="sv-SE" dirty="0" err="1"/>
              <a:t>blue</a:t>
            </a:r>
            <a:r>
              <a:rPr lang="sv-SE" dirty="0"/>
              <a:t>).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49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130kV from 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EON/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Kraftringen to 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H05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Substation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Transformed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 to 20kV 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divided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grids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20kV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grids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in ”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parallell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and 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feeding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substations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around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facility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Substation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contains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transformers to 400V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voltage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connected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back-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normal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H06 Distribution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Substation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contains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700KVA 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diesel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genarators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back-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 back-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transformed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20kV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distrubuted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v-S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20kV </a:t>
            </a:r>
            <a:r>
              <a:rPr kumimoji="0" lang="sv-S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grids</a:t>
            </a: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58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H09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supplied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Substation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D05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Voltage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+mn-lt"/>
                <a:ea typeface="+mn-ea"/>
                <a:cs typeface="+mn-cs"/>
              </a:rPr>
              <a:t>(400A)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(160A)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Back-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(400A)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(160A)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back-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distribution bords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voltage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room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H09. The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(400A)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cabinet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Process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lighting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alarm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800" b="1" dirty="0"/>
              <a:t>intrusion alarm and access control</a:t>
            </a:r>
            <a:r>
              <a:rPr lang="en-US" sz="2800" dirty="0"/>
              <a:t>, and </a:t>
            </a:r>
            <a:r>
              <a:rPr lang="en-US" sz="2800" b="1" dirty="0"/>
              <a:t>critical loads in process </a:t>
            </a:r>
            <a:r>
              <a:rPr lang="en-US" sz="2800" dirty="0"/>
              <a:t>specified in </a:t>
            </a:r>
            <a:r>
              <a:rPr lang="en-US" sz="2800" b="1" dirty="0"/>
              <a:t>C&amp;M scope</a:t>
            </a:r>
            <a:r>
              <a:rPr lang="en-US" sz="2800" dirty="0"/>
              <a:t>.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23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From </a:t>
            </a:r>
            <a:r>
              <a:rPr lang="sv-SE" b="1" dirty="0"/>
              <a:t>distribution boards </a:t>
            </a:r>
            <a:r>
              <a:rPr lang="sv-SE" b="1" dirty="0" err="1"/>
              <a:t>around</a:t>
            </a:r>
            <a:r>
              <a:rPr lang="sv-SE" b="1" dirty="0"/>
              <a:t> the </a:t>
            </a:r>
            <a:r>
              <a:rPr lang="sv-SE" b="1" dirty="0" err="1"/>
              <a:t>facility</a:t>
            </a:r>
            <a:r>
              <a:rPr lang="sv-SE" b="1" dirty="0"/>
              <a:t>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voltage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distributed</a:t>
            </a:r>
            <a:r>
              <a:rPr lang="sv-SE" dirty="0"/>
              <a:t> to </a:t>
            </a:r>
            <a:r>
              <a:rPr lang="sv-SE" dirty="0" err="1"/>
              <a:t>cabinets</a:t>
            </a:r>
            <a:r>
              <a:rPr lang="sv-SE" dirty="0"/>
              <a:t> for </a:t>
            </a:r>
            <a:r>
              <a:rPr lang="sv-SE" b="1" dirty="0"/>
              <a:t>process</a:t>
            </a:r>
            <a:r>
              <a:rPr lang="sv-SE" dirty="0"/>
              <a:t>, </a:t>
            </a:r>
            <a:r>
              <a:rPr lang="sv-SE" b="1" dirty="0" err="1"/>
              <a:t>cranes</a:t>
            </a:r>
            <a:r>
              <a:rPr lang="sv-SE" dirty="0"/>
              <a:t>, </a:t>
            </a:r>
            <a:r>
              <a:rPr lang="sv-SE" b="1" dirty="0" err="1"/>
              <a:t>lighting</a:t>
            </a:r>
            <a:r>
              <a:rPr lang="sv-SE" dirty="0"/>
              <a:t>, </a:t>
            </a:r>
            <a:r>
              <a:rPr lang="sv-SE" b="1" dirty="0"/>
              <a:t>outlets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779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From </a:t>
            </a:r>
            <a:r>
              <a:rPr lang="sv-SE" b="1" dirty="0"/>
              <a:t>distribution boards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Voltage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distributed</a:t>
            </a:r>
            <a:r>
              <a:rPr lang="sv-SE" dirty="0"/>
              <a:t> </a:t>
            </a:r>
            <a:r>
              <a:rPr lang="sv-SE" b="1" dirty="0"/>
              <a:t>to </a:t>
            </a:r>
            <a:r>
              <a:rPr lang="sv-SE" b="1" dirty="0" err="1"/>
              <a:t>cabinets</a:t>
            </a:r>
            <a:r>
              <a:rPr lang="sv-SE" b="1" dirty="0"/>
              <a:t> </a:t>
            </a:r>
            <a:r>
              <a:rPr lang="sv-SE" dirty="0"/>
              <a:t>for </a:t>
            </a:r>
            <a:r>
              <a:rPr lang="sv-SE" b="1" dirty="0"/>
              <a:t>process</a:t>
            </a:r>
            <a:r>
              <a:rPr lang="sv-SE" dirty="0"/>
              <a:t>, </a:t>
            </a:r>
            <a:r>
              <a:rPr lang="sv-SE" b="1" dirty="0"/>
              <a:t>HVAC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826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Lighting</a:t>
            </a:r>
            <a:r>
              <a:rPr lang="sv-SE" dirty="0"/>
              <a:t> is design to </a:t>
            </a:r>
            <a:r>
              <a:rPr lang="sv-SE" dirty="0" err="1"/>
              <a:t>meet</a:t>
            </a:r>
            <a:r>
              <a:rPr lang="sv-SE" dirty="0"/>
              <a:t> the </a:t>
            </a:r>
            <a:r>
              <a:rPr lang="sv-SE" dirty="0" err="1"/>
              <a:t>demands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is </a:t>
            </a:r>
            <a:r>
              <a:rPr lang="sv-SE" dirty="0" err="1"/>
              <a:t>based</a:t>
            </a:r>
            <a:r>
              <a:rPr lang="sv-SE" dirty="0"/>
              <a:t> on the </a:t>
            </a:r>
            <a:r>
              <a:rPr lang="sv-SE" dirty="0" err="1"/>
              <a:t>european</a:t>
            </a:r>
            <a:r>
              <a:rPr lang="sv-SE" dirty="0"/>
              <a:t> standard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SS-EN 12464-1).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205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lighting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designed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demands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Strategy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lighting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connected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back-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(diesel generators) and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designed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 evacuation if power failure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Exit signs with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 in battery back-up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89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2018-02-05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3554"/>
            <a:ext cx="7704856" cy="468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chemeClr val="tx1"/>
                </a:solidFill>
              </a:rPr>
              <a:t>H09 </a:t>
            </a:r>
            <a:r>
              <a:rPr lang="sv-SE" sz="4000" b="1" dirty="0" err="1">
                <a:solidFill>
                  <a:schemeClr val="tx1"/>
                </a:solidFill>
              </a:rPr>
              <a:t>Electrical</a:t>
            </a:r>
            <a:endParaRPr lang="sv-SE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Ralph Ahlcrona</a:t>
            </a:r>
          </a:p>
          <a:p>
            <a:r>
              <a:rPr lang="sv-SE" sz="2000" dirty="0">
                <a:solidFill>
                  <a:schemeClr val="bg1"/>
                </a:solidFill>
              </a:rPr>
              <a:t>Designer Electrical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18-02-05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Fire</a:t>
            </a:r>
            <a:r>
              <a:rPr lang="sv-SE" dirty="0"/>
              <a:t> alarm system Site Wide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30" y="1799093"/>
            <a:ext cx="6295826" cy="49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Fire</a:t>
            </a:r>
            <a:r>
              <a:rPr lang="sv-SE" dirty="0"/>
              <a:t> alarm </a:t>
            </a:r>
            <a:r>
              <a:rPr lang="sv-SE" dirty="0" err="1"/>
              <a:t>sytem</a:t>
            </a:r>
            <a:r>
              <a:rPr lang="sv-SE" dirty="0"/>
              <a:t> H09 Waste </a:t>
            </a:r>
            <a:r>
              <a:rPr lang="sv-SE" dirty="0" err="1"/>
              <a:t>building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584" y="2996952"/>
            <a:ext cx="2890838" cy="1626096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7749"/>
            <a:ext cx="3261343" cy="38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479" y="1611089"/>
            <a:ext cx="1452433" cy="138586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549" y="5604780"/>
            <a:ext cx="4222031" cy="9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Security</a:t>
            </a:r>
            <a:r>
              <a:rPr lang="sv-SE" dirty="0"/>
              <a:t> system H09 Waste </a:t>
            </a:r>
            <a:r>
              <a:rPr lang="sv-SE" dirty="0" err="1"/>
              <a:t>building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wide basically the same as fire alarm system</a:t>
            </a:r>
          </a:p>
          <a:p>
            <a:r>
              <a:rPr lang="en-US" dirty="0"/>
              <a:t>An integrated intrusion alarm and access control system will be installed to prevent unauthorized to access the building.</a:t>
            </a:r>
          </a:p>
          <a:p>
            <a:r>
              <a:rPr lang="en-US" dirty="0"/>
              <a:t>The systems consists of card readers, magnets and detectors.</a:t>
            </a:r>
          </a:p>
          <a:p>
            <a:r>
              <a:rPr lang="en-US" dirty="0"/>
              <a:t>Activated alarm will alert site security personal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096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Communication system H09 Waste </a:t>
            </a:r>
            <a:r>
              <a:rPr lang="sv-SE" dirty="0" err="1"/>
              <a:t>Building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sv-SE" dirty="0" err="1"/>
              <a:t>Network</a:t>
            </a:r>
            <a:r>
              <a:rPr lang="sv-SE" dirty="0"/>
              <a:t> outlets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installed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the </a:t>
            </a:r>
            <a:r>
              <a:rPr lang="sv-SE" dirty="0" err="1"/>
              <a:t>building</a:t>
            </a:r>
            <a:r>
              <a:rPr lang="sv-SE" dirty="0"/>
              <a:t>.</a:t>
            </a:r>
          </a:p>
          <a:p>
            <a:r>
              <a:rPr lang="en-US" dirty="0"/>
              <a:t>Communication system will be connected to the site </a:t>
            </a:r>
            <a:r>
              <a:rPr lang="en-US" dirty="0" err="1"/>
              <a:t>fibre</a:t>
            </a:r>
            <a:r>
              <a:rPr lang="en-US" dirty="0"/>
              <a:t> backbone.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05" y="1772816"/>
            <a:ext cx="47168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88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Grounding</a:t>
            </a:r>
            <a:r>
              <a:rPr lang="sv-SE" dirty="0"/>
              <a:t> system H09 Waste </a:t>
            </a:r>
            <a:r>
              <a:rPr lang="sv-SE" dirty="0" err="1"/>
              <a:t>building</a:t>
            </a:r>
            <a:endParaRPr lang="sv-S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D6C278-15F5-4DCA-AEE5-3C862D276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8229600" cy="480289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78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Content</a:t>
            </a:r>
            <a:r>
              <a:rPr lang="sv-SE" dirty="0"/>
              <a:t> </a:t>
            </a:r>
            <a:r>
              <a:rPr lang="sv-SE" dirty="0" err="1"/>
              <a:t>electrical</a:t>
            </a:r>
            <a:r>
              <a:rPr lang="sv-SE" dirty="0"/>
              <a:t> systems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voltage</a:t>
            </a:r>
            <a:r>
              <a:rPr lang="sv-SE" dirty="0"/>
              <a:t> </a:t>
            </a:r>
            <a:r>
              <a:rPr lang="sv-SE" dirty="0" err="1"/>
              <a:t>power</a:t>
            </a:r>
            <a:endParaRPr lang="sv-SE" dirty="0"/>
          </a:p>
          <a:p>
            <a:r>
              <a:rPr lang="sv-SE" dirty="0" err="1"/>
              <a:t>Lighting</a:t>
            </a:r>
            <a:endParaRPr lang="sv-SE" dirty="0"/>
          </a:p>
          <a:p>
            <a:r>
              <a:rPr lang="sv-SE" dirty="0"/>
              <a:t>Communication</a:t>
            </a:r>
          </a:p>
          <a:p>
            <a:r>
              <a:rPr lang="sv-SE" dirty="0" err="1"/>
              <a:t>Fire</a:t>
            </a:r>
            <a:r>
              <a:rPr lang="sv-SE" dirty="0"/>
              <a:t> alarm</a:t>
            </a:r>
          </a:p>
          <a:p>
            <a:r>
              <a:rPr lang="sv-SE" dirty="0" err="1"/>
              <a:t>Security</a:t>
            </a:r>
            <a:r>
              <a:rPr lang="sv-SE" dirty="0"/>
              <a:t> systems</a:t>
            </a:r>
          </a:p>
          <a:p>
            <a:r>
              <a:rPr lang="sv-SE" dirty="0" err="1"/>
              <a:t>Grounding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594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Interfaces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9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Power </a:t>
            </a:r>
            <a:r>
              <a:rPr lang="sv-SE" dirty="0" err="1"/>
              <a:t>supply</a:t>
            </a:r>
            <a:r>
              <a:rPr lang="sv-SE" dirty="0"/>
              <a:t> Site Wide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3" y="1530499"/>
            <a:ext cx="857421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4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Power </a:t>
            </a:r>
            <a:r>
              <a:rPr lang="sv-SE" dirty="0" err="1"/>
              <a:t>supply</a:t>
            </a:r>
            <a:r>
              <a:rPr lang="sv-SE" dirty="0"/>
              <a:t> H09 Waste </a:t>
            </a:r>
            <a:r>
              <a:rPr lang="sv-SE" dirty="0" err="1"/>
              <a:t>building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1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3968" y="1922810"/>
            <a:ext cx="4278191" cy="4525963"/>
          </a:xfrm>
          <a:prstGeom prst="rect">
            <a:avLst/>
          </a:prstGeom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55C8C-D253-4375-89B6-27B43F5159F7}"/>
              </a:ext>
            </a:extLst>
          </p:cNvPr>
          <p:cNvSpPr txBox="1"/>
          <p:nvPr/>
        </p:nvSpPr>
        <p:spPr>
          <a:xfrm>
            <a:off x="281421" y="2060848"/>
            <a:ext cx="35704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err="1"/>
              <a:t>Primary</a:t>
            </a:r>
            <a:r>
              <a:rPr lang="sv-SE" dirty="0"/>
              <a:t> </a:t>
            </a:r>
            <a:r>
              <a:rPr lang="sv-SE" dirty="0" err="1"/>
              <a:t>Substation</a:t>
            </a:r>
            <a:r>
              <a:rPr lang="sv-SE" dirty="0"/>
              <a:t> H05 130kV/20kV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16E722-D2D7-44DE-8983-258C9EFF0E5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51920" y="2245514"/>
            <a:ext cx="1097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4A0F28-4625-41B8-AF7D-A8512985E6B2}"/>
              </a:ext>
            </a:extLst>
          </p:cNvPr>
          <p:cNvSpPr txBox="1"/>
          <p:nvPr/>
        </p:nvSpPr>
        <p:spPr>
          <a:xfrm>
            <a:off x="281421" y="1553478"/>
            <a:ext cx="35704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From EON/Kraftringen 130kV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778080-0892-4CA6-898A-997433F713F6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851920" y="1738144"/>
            <a:ext cx="1728192" cy="25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5AB387-4E03-4BF3-BE53-8045C799ADA7}"/>
              </a:ext>
            </a:extLst>
          </p:cNvPr>
          <p:cNvSpPr txBox="1"/>
          <p:nvPr/>
        </p:nvSpPr>
        <p:spPr>
          <a:xfrm>
            <a:off x="281421" y="2568218"/>
            <a:ext cx="357049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Distribution </a:t>
            </a:r>
            <a:r>
              <a:rPr lang="sv-SE" dirty="0" err="1"/>
              <a:t>Substation</a:t>
            </a:r>
            <a:r>
              <a:rPr lang="sv-SE" dirty="0"/>
              <a:t> H06</a:t>
            </a:r>
            <a:br>
              <a:rPr lang="sv-SE" dirty="0"/>
            </a:br>
            <a:r>
              <a:rPr lang="sv-SE" dirty="0"/>
              <a:t>8 </a:t>
            </a:r>
            <a:r>
              <a:rPr lang="sv-SE" dirty="0" err="1"/>
              <a:t>pcs</a:t>
            </a:r>
            <a:r>
              <a:rPr lang="sv-SE" dirty="0"/>
              <a:t> diesel generators 0,4kV/20kV</a:t>
            </a:r>
          </a:p>
          <a:p>
            <a:r>
              <a:rPr lang="sv-SE" dirty="0"/>
              <a:t>Startup </a:t>
            </a:r>
            <a:r>
              <a:rPr lang="sv-SE" dirty="0" err="1"/>
              <a:t>time</a:t>
            </a:r>
            <a:r>
              <a:rPr lang="sv-SE" dirty="0"/>
              <a:t> approx. 30 sec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4ECEDF-7AB7-464B-993D-BE0FD4A06182}"/>
              </a:ext>
            </a:extLst>
          </p:cNvPr>
          <p:cNvCxnSpPr>
            <a:cxnSpLocks/>
          </p:cNvCxnSpPr>
          <p:nvPr/>
        </p:nvCxnSpPr>
        <p:spPr>
          <a:xfrm>
            <a:off x="3851920" y="2708920"/>
            <a:ext cx="1097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8622683-AEC6-41C3-B842-34DEC0A5FAAF}"/>
              </a:ext>
            </a:extLst>
          </p:cNvPr>
          <p:cNvSpPr txBox="1"/>
          <p:nvPr/>
        </p:nvSpPr>
        <p:spPr>
          <a:xfrm>
            <a:off x="281421" y="3634831"/>
            <a:ext cx="35705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err="1"/>
              <a:t>Secondary</a:t>
            </a:r>
            <a:r>
              <a:rPr lang="sv-SE" dirty="0"/>
              <a:t> </a:t>
            </a:r>
            <a:r>
              <a:rPr lang="sv-SE" dirty="0" err="1"/>
              <a:t>Substation</a:t>
            </a:r>
            <a:r>
              <a:rPr lang="sv-SE" dirty="0"/>
              <a:t> D05</a:t>
            </a:r>
            <a:br>
              <a:rPr lang="sv-SE" dirty="0"/>
            </a:br>
            <a:r>
              <a:rPr lang="sv-SE" dirty="0"/>
              <a:t>GP 2 </a:t>
            </a:r>
            <a:r>
              <a:rPr lang="sv-SE" dirty="0" err="1"/>
              <a:t>pcs</a:t>
            </a:r>
            <a:r>
              <a:rPr lang="sv-SE" dirty="0"/>
              <a:t> transformers - 20kV/0,4kV</a:t>
            </a:r>
          </a:p>
          <a:p>
            <a:r>
              <a:rPr lang="sv-SE" dirty="0"/>
              <a:t>BP 2 </a:t>
            </a:r>
            <a:r>
              <a:rPr lang="sv-SE" dirty="0" err="1"/>
              <a:t>pcs</a:t>
            </a:r>
            <a:r>
              <a:rPr lang="sv-SE" dirty="0"/>
              <a:t> transformers - 20kV/0,4kV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CF4316-867C-4181-ABA8-780429DF001E}"/>
              </a:ext>
            </a:extLst>
          </p:cNvPr>
          <p:cNvCxnSpPr>
            <a:cxnSpLocks/>
          </p:cNvCxnSpPr>
          <p:nvPr/>
        </p:nvCxnSpPr>
        <p:spPr>
          <a:xfrm>
            <a:off x="3851920" y="3717032"/>
            <a:ext cx="1097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4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Distribution boards H09 Waste </a:t>
            </a:r>
            <a:r>
              <a:rPr lang="sv-SE" dirty="0" err="1"/>
              <a:t>building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567744"/>
            <a:ext cx="7441995" cy="515723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834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Distribution boards H09 Waste </a:t>
            </a:r>
            <a:r>
              <a:rPr lang="sv-SE" dirty="0" err="1"/>
              <a:t>building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600200"/>
            <a:ext cx="7025444" cy="49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5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Lighting</a:t>
            </a:r>
            <a:r>
              <a:rPr lang="sv-SE" dirty="0"/>
              <a:t> system H09 Waste </a:t>
            </a:r>
            <a:r>
              <a:rPr lang="sv-SE" dirty="0" err="1"/>
              <a:t>building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Lighting</a:t>
            </a:r>
            <a:r>
              <a:rPr lang="sv-SE" dirty="0"/>
              <a:t> in H09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adapted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and </a:t>
            </a:r>
            <a:r>
              <a:rPr lang="sv-SE" dirty="0" err="1"/>
              <a:t>environment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36913"/>
            <a:ext cx="2640942" cy="10081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469642"/>
            <a:ext cx="3395178" cy="134265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681738"/>
            <a:ext cx="3024336" cy="117139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3985482"/>
            <a:ext cx="2412217" cy="21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0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Emergency</a:t>
            </a:r>
            <a:r>
              <a:rPr lang="sv-SE" dirty="0"/>
              <a:t> </a:t>
            </a:r>
            <a:r>
              <a:rPr lang="sv-SE" dirty="0" err="1"/>
              <a:t>lighting</a:t>
            </a:r>
            <a:r>
              <a:rPr lang="sv-SE" dirty="0"/>
              <a:t> system H09 Waste </a:t>
            </a:r>
            <a:r>
              <a:rPr lang="sv-SE" dirty="0" err="1"/>
              <a:t>building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4" y="1600200"/>
            <a:ext cx="5565183" cy="4956577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93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712</Words>
  <Application>Microsoft Office PowerPoint</Application>
  <PresentationFormat>On-screen Show (4:3)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H09 Electrical</vt:lpstr>
      <vt:lpstr>Content electrical systems</vt:lpstr>
      <vt:lpstr>Interfaces</vt:lpstr>
      <vt:lpstr>Power supply Site Wide</vt:lpstr>
      <vt:lpstr>Power supply H09 Waste building</vt:lpstr>
      <vt:lpstr>Distribution boards H09 Waste building </vt:lpstr>
      <vt:lpstr>Distribution boards H09 Waste building </vt:lpstr>
      <vt:lpstr>Lighting system H09 Waste building</vt:lpstr>
      <vt:lpstr>Emergency lighting system H09 Waste building</vt:lpstr>
      <vt:lpstr>Fire alarm system Site Wide</vt:lpstr>
      <vt:lpstr>Fire alarm sytem H09 Waste building</vt:lpstr>
      <vt:lpstr>Security system H09 Waste building</vt:lpstr>
      <vt:lpstr>Communication system H09 Waste Building</vt:lpstr>
      <vt:lpstr>Grounding system H09 Waste building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Ahlcrona Ralph</cp:lastModifiedBy>
  <cp:revision>82</cp:revision>
  <dcterms:created xsi:type="dcterms:W3CDTF">2013-10-29T16:05:10Z</dcterms:created>
  <dcterms:modified xsi:type="dcterms:W3CDTF">2018-02-05T06:05:02Z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2</vt:lpwstr>
  </property>
  <property fmtid="{D5CDD505-2E9C-101B-9397-08002B2CF9AE}" pid="4" name="MXActual_state_Obsolete">
    <vt:lpwstr>Nov 8, 2016</vt:lpwstr>
  </property>
  <property fmtid="{D5CDD505-2E9C-101B-9397-08002B2CF9AE}" pid="5" name="MXActual_state_Preliminary">
    <vt:lpwstr>Aug 9, 2016</vt:lpwstr>
  </property>
  <property fmtid="{D5CDD505-2E9C-101B-9397-08002B2CF9AE}" pid="6" name="MXActual_state_Release">
    <vt:lpwstr>Aug 9, 2016</vt:lpwstr>
  </property>
  <property fmtid="{D5CDD505-2E9C-101B-9397-08002B2CF9AE}" pid="7" name="MXActual_state_Review">
    <vt:lpwstr>Aug 9, 2016</vt:lpwstr>
  </property>
  <property fmtid="{D5CDD505-2E9C-101B-9397-08002B2CF9AE}" pid="8" name="MXApprover">
    <vt:lpwstr>Meyer, Joakim</vt:lpwstr>
  </property>
  <property fmtid="{D5CDD505-2E9C-101B-9397-08002B2CF9AE}" pid="9" name="MXAuthor">
    <vt:lpwstr>Meyer, Joakim</vt:lpwstr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_AccommodationCap">
    <vt:lpwstr/>
  </property>
  <property fmtid="{D5CDD505-2E9C-101B-9397-08002B2CF9AE}" pid="13" name="MXcon_AccommodationCost">
    <vt:lpwstr>False</vt:lpwstr>
  </property>
  <property fmtid="{D5CDD505-2E9C-101B-9397-08002B2CF9AE}" pid="14" name="MXcon_AdditionalSpecialConditions">
    <vt:lpwstr/>
  </property>
  <property fmtid="{D5CDD505-2E9C-101B-9397-08002B2CF9AE}" pid="15" name="MXcon_ApprovedByLineManager">
    <vt:lpwstr>False</vt:lpwstr>
  </property>
  <property fmtid="{D5CDD505-2E9C-101B-9397-08002B2CF9AE}" pid="16" name="MXcon_BackgroundInformation">
    <vt:lpwstr/>
  </property>
  <property fmtid="{D5CDD505-2E9C-101B-9397-08002B2CF9AE}" pid="17" name="MXcon_CallOffFromFrameworkAgreement">
    <vt:lpwstr>False</vt:lpwstr>
  </property>
  <property fmtid="{D5CDD505-2E9C-101B-9397-08002B2CF9AE}" pid="18" name="MXcon_CeilingPrice">
    <vt:lpwstr/>
  </property>
  <property fmtid="{D5CDD505-2E9C-101B-9397-08002B2CF9AE}" pid="19" name="MXcon_CompanyAddress">
    <vt:lpwstr/>
  </property>
  <property fmtid="{D5CDD505-2E9C-101B-9397-08002B2CF9AE}" pid="20" name="MXcon_CompanyRegistrationNumber">
    <vt:lpwstr/>
  </property>
  <property fmtid="{D5CDD505-2E9C-101B-9397-08002B2CF9AE}" pid="21" name="MXcon_CompanyType">
    <vt:lpwstr>Limited Liability company</vt:lpwstr>
  </property>
  <property fmtid="{D5CDD505-2E9C-101B-9397-08002B2CF9AE}" pid="22" name="MXcon_ConflictOfInterestOrPersonalRelationToCounterpart">
    <vt:lpwstr>False</vt:lpwstr>
  </property>
  <property fmtid="{D5CDD505-2E9C-101B-9397-08002B2CF9AE}" pid="23" name="MXcon_ConflictOrInterest">
    <vt:lpwstr/>
  </property>
  <property fmtid="{D5CDD505-2E9C-101B-9397-08002B2CF9AE}" pid="24" name="MXcon_Country">
    <vt:lpwstr>Sweden</vt:lpwstr>
  </property>
  <property fmtid="{D5CDD505-2E9C-101B-9397-08002B2CF9AE}" pid="25" name="MXcon_Currency">
    <vt:lpwstr>SEK</vt:lpwstr>
  </property>
  <property fmtid="{D5CDD505-2E9C-101B-9397-08002B2CF9AE}" pid="26" name="MXcon_DescriptionOfTheServices">
    <vt:lpwstr/>
  </property>
  <property fmtid="{D5CDD505-2E9C-101B-9397-08002B2CF9AE}" pid="27" name="MXcon_DurationEnd">
    <vt:lpwstr/>
  </property>
  <property fmtid="{D5CDD505-2E9C-101B-9397-08002B2CF9AE}" pid="28" name="MXcon_DurationStart">
    <vt:lpwstr/>
  </property>
  <property fmtid="{D5CDD505-2E9C-101B-9397-08002B2CF9AE}" pid="29" name="MXcon_ExpensesDetails">
    <vt:lpwstr/>
  </property>
  <property fmtid="{D5CDD505-2E9C-101B-9397-08002B2CF9AE}" pid="30" name="MXcon_ExternalFundsDetails">
    <vt:lpwstr/>
  </property>
  <property fmtid="{D5CDD505-2E9C-101B-9397-08002B2CF9AE}" pid="31" name="MXcon_Fee">
    <vt:lpwstr/>
  </property>
  <property fmtid="{D5CDD505-2E9C-101B-9397-08002B2CF9AE}" pid="32" name="MXcon_FeeOptions">
    <vt:lpwstr>Hourly</vt:lpwstr>
  </property>
  <property fmtid="{D5CDD505-2E9C-101B-9397-08002B2CF9AE}" pid="33" name="MXcon_FinancedByExternalFunds">
    <vt:lpwstr>False</vt:lpwstr>
  </property>
  <property fmtid="{D5CDD505-2E9C-101B-9397-08002B2CF9AE}" pid="34" name="MXcon_ImportantCommercialOrOther">
    <vt:lpwstr/>
  </property>
  <property fmtid="{D5CDD505-2E9C-101B-9397-08002B2CF9AE}" pid="35" name="MXcon_ITEquipment">
    <vt:lpwstr>False</vt:lpwstr>
  </property>
  <property fmtid="{D5CDD505-2E9C-101B-9397-08002B2CF9AE}" pid="36" name="MXcon_ITEquipmentDetails">
    <vt:lpwstr/>
  </property>
  <property fmtid="{D5CDD505-2E9C-101B-9397-08002B2CF9AE}" pid="37" name="MXcon_NameOfConsultant">
    <vt:lpwstr/>
  </property>
  <property fmtid="{D5CDD505-2E9C-101B-9397-08002B2CF9AE}" pid="38" name="MXcon_NameOfCounterpart">
    <vt:lpwstr/>
  </property>
  <property fmtid="{D5CDD505-2E9C-101B-9397-08002B2CF9AE}" pid="39" name="MXcon_NameOfLineManager">
    <vt:lpwstr/>
  </property>
  <property fmtid="{D5CDD505-2E9C-101B-9397-08002B2CF9AE}" pid="40" name="MXcon_Notified">
    <vt:lpwstr>False</vt:lpwstr>
  </property>
  <property fmtid="{D5CDD505-2E9C-101B-9397-08002B2CF9AE}" pid="41" name="MXcon_OtherExpenses">
    <vt:lpwstr>False</vt:lpwstr>
  </property>
  <property fmtid="{D5CDD505-2E9C-101B-9397-08002B2CF9AE}" pid="42" name="MXcon_OtherRelevantInformation">
    <vt:lpwstr/>
  </property>
  <property fmtid="{D5CDD505-2E9C-101B-9397-08002B2CF9AE}" pid="43" name="MXcon_OtherRelevantInformationDescription">
    <vt:lpwstr/>
  </property>
  <property fmtid="{D5CDD505-2E9C-101B-9397-08002B2CF9AE}" pid="44" name="MXcon_ReasonForExemption">
    <vt:lpwstr/>
  </property>
  <property fmtid="{D5CDD505-2E9C-101B-9397-08002B2CF9AE}" pid="45" name="MXcon_ReportingProcedure">
    <vt:lpwstr/>
  </property>
  <property fmtid="{D5CDD505-2E9C-101B-9397-08002B2CF9AE}" pid="46" name="MXcon_SubjectToProcurement">
    <vt:lpwstr>False</vt:lpwstr>
  </property>
  <property fmtid="{D5CDD505-2E9C-101B-9397-08002B2CF9AE}" pid="47" name="MXcon_TimeScheduleAndMilestonesForCompletion">
    <vt:lpwstr/>
  </property>
  <property fmtid="{D5CDD505-2E9C-101B-9397-08002B2CF9AE}" pid="48" name="MXcon_TravelCap">
    <vt:lpwstr/>
  </property>
  <property fmtid="{D5CDD505-2E9C-101B-9397-08002B2CF9AE}" pid="49" name="MXcon_TravelCost">
    <vt:lpwstr>False</vt:lpwstr>
  </property>
  <property fmtid="{D5CDD505-2E9C-101B-9397-08002B2CF9AE}" pid="50" name="MXConfidentiality">
    <vt:lpwstr>Internal</vt:lpwstr>
  </property>
  <property fmtid="{D5CDD505-2E9C-101B-9397-08002B2CF9AE}" pid="51" name="MXCurrent">
    <vt:lpwstr>Obsolete</vt:lpwstr>
  </property>
  <property fmtid="{D5CDD505-2E9C-101B-9397-08002B2CF9AE}" pid="52" name="MXCurrent.Localized">
    <vt:lpwstr>Obsolete</vt:lpwstr>
  </property>
  <property fmtid="{D5CDD505-2E9C-101B-9397-08002B2CF9AE}" pid="53" name="MXDescription">
    <vt:lpwstr>This is the generic template to be used for powerpoint documents</vt:lpwstr>
  </property>
  <property fmtid="{D5CDD505-2E9C-101B-9397-08002B2CF9AE}" pid="54" name="MXDesignated User">
    <vt:lpwstr>Unassigned</vt:lpwstr>
  </property>
  <property fmtid="{D5CDD505-2E9C-101B-9397-08002B2CF9AE}" pid="55" name="MXdmg_GeneratedFrom">
    <vt:lpwstr/>
  </property>
  <property fmtid="{D5CDD505-2E9C-101B-9397-08002B2CF9AE}" pid="56" name="MXdmg_Language">
    <vt:lpwstr>en</vt:lpwstr>
  </property>
  <property fmtid="{D5CDD505-2E9C-101B-9397-08002B2CF9AE}" pid="57" name="MXdmg_LastSourceFileCheckin">
    <vt:lpwstr>Aug 9, 2016</vt:lpwstr>
  </property>
  <property fmtid="{D5CDD505-2E9C-101B-9397-08002B2CF9AE}" pid="58" name="MXdmg_Stamp">
    <vt:lpwstr>No</vt:lpwstr>
  </property>
  <property fmtid="{D5CDD505-2E9C-101B-9397-08002B2CF9AE}" pid="59" name="MXdmg_SystemId">
    <vt:lpwstr/>
  </property>
  <property fmtid="{D5CDD505-2E9C-101B-9397-08002B2CF9AE}" pid="60" name="MXdmg_WorkflowType">
    <vt:lpwstr>Release</vt:lpwstr>
  </property>
  <property fmtid="{D5CDD505-2E9C-101B-9397-08002B2CF9AE}" pid="61" name="MXEmail">
    <vt:lpwstr>per.pihl@afconsult.com</vt:lpwstr>
  </property>
  <property fmtid="{D5CDD505-2E9C-101B-9397-08002B2CF9AE}" pid="62" name="MXFile Created Date">
    <vt:lpwstr/>
  </property>
  <property fmtid="{D5CDD505-2E9C-101B-9397-08002B2CF9AE}" pid="63" name="MXFile Dimension">
    <vt:lpwstr/>
  </property>
  <property fmtid="{D5CDD505-2E9C-101B-9397-08002B2CF9AE}" pid="64" name="MXFile Duration">
    <vt:lpwstr>0.0</vt:lpwstr>
  </property>
  <property fmtid="{D5CDD505-2E9C-101B-9397-08002B2CF9AE}" pid="65" name="MXFile Modified Date">
    <vt:lpwstr/>
  </property>
  <property fmtid="{D5CDD505-2E9C-101B-9397-08002B2CF9AE}" pid="66" name="MXFile Size">
    <vt:lpwstr>0</vt:lpwstr>
  </property>
  <property fmtid="{D5CDD505-2E9C-101B-9397-08002B2CF9AE}" pid="67" name="MXFile Type">
    <vt:lpwstr/>
  </property>
  <property fmtid="{D5CDD505-2E9C-101B-9397-08002B2CF9AE}" pid="68" name="MXFirstName">
    <vt:lpwstr>Per</vt:lpwstr>
  </property>
  <property fmtid="{D5CDD505-2E9C-101B-9397-08002B2CF9AE}" pid="69" name="MXIs Version Object">
    <vt:lpwstr>False</vt:lpwstr>
  </property>
  <property fmtid="{D5CDD505-2E9C-101B-9397-08002B2CF9AE}" pid="70" name="MXLanguage">
    <vt:lpwstr>English</vt:lpwstr>
  </property>
  <property fmtid="{D5CDD505-2E9C-101B-9397-08002B2CF9AE}" pid="71" name="MXLastName">
    <vt:lpwstr>Pihl</vt:lpwstr>
  </property>
  <property fmtid="{D5CDD505-2E9C-101B-9397-08002B2CF9AE}" pid="72" name="MXLatestVersion">
    <vt:lpwstr>2</vt:lpwstr>
  </property>
  <property fmtid="{D5CDD505-2E9C-101B-9397-08002B2CF9AE}" pid="73" name="MXLegacy Id">
    <vt:lpwstr/>
  </property>
  <property fmtid="{D5CDD505-2E9C-101B-9397-08002B2CF9AE}" pid="74" name="MXLink">
    <vt:lpwstr/>
  </property>
  <property fmtid="{D5CDD505-2E9C-101B-9397-08002B2CF9AE}" pid="75" name="MXMiddleName">
    <vt:lpwstr>Unknown</vt:lpwstr>
  </property>
  <property fmtid="{D5CDD505-2E9C-101B-9397-08002B2CF9AE}" pid="76" name="MXMove Files To Version">
    <vt:lpwstr>False</vt:lpwstr>
  </property>
  <property fmtid="{D5CDD505-2E9C-101B-9397-08002B2CF9AE}" pid="77" name="MXName">
    <vt:lpwstr>ESS-0060907</vt:lpwstr>
  </property>
  <property fmtid="{D5CDD505-2E9C-101B-9397-08002B2CF9AE}" pid="78" name="MXOriginator">
    <vt:lpwstr>joakimmeyer</vt:lpwstr>
  </property>
  <property fmtid="{D5CDD505-2E9C-101B-9397-08002B2CF9AE}" pid="79" name="MXPolicy">
    <vt:lpwstr>Controlled Document</vt:lpwstr>
  </property>
  <property fmtid="{D5CDD505-2E9C-101B-9397-08002B2CF9AE}" pid="80" name="MXPolicy.Localized">
    <vt:lpwstr>Controlled Document</vt:lpwstr>
  </property>
  <property fmtid="{D5CDD505-2E9C-101B-9397-08002B2CF9AE}" pid="81" name="MXPrinted Date">
    <vt:lpwstr>Aug 9, 2016</vt:lpwstr>
  </property>
  <property fmtid="{D5CDD505-2E9C-101B-9397-08002B2CF9AE}" pid="82" name="MXPrinted Version">
    <vt:lpwstr>(2)</vt:lpwstr>
  </property>
  <property fmtid="{D5CDD505-2E9C-101B-9397-08002B2CF9AE}" pid="83" name="MXReference">
    <vt:lpwstr/>
  </property>
  <property fmtid="{D5CDD505-2E9C-101B-9397-08002B2CF9AE}" pid="84" name="MXRev">
    <vt:lpwstr>2</vt:lpwstr>
  </property>
  <property fmtid="{D5CDD505-2E9C-101B-9397-08002B2CF9AE}" pid="85" name="MXRevision">
    <vt:lpwstr>2</vt:lpwstr>
  </property>
  <property fmtid="{D5CDD505-2E9C-101B-9397-08002B2CF9AE}" pid="86" name="MXSignatures_state_Obsolete">
    <vt:lpwstr/>
  </property>
  <property fmtid="{D5CDD505-2E9C-101B-9397-08002B2CF9AE}" pid="87" name="MXSignatures_state_Preliminary">
    <vt:lpwstr/>
  </property>
  <property fmtid="{D5CDD505-2E9C-101B-9397-08002B2CF9AE}" pid="88" name="MXSignatures_state_Release">
    <vt:lpwstr/>
  </property>
  <property fmtid="{D5CDD505-2E9C-101B-9397-08002B2CF9AE}" pid="89" name="MXSignatures_state_Review">
    <vt:lpwstr/>
  </property>
  <property fmtid="{D5CDD505-2E9C-101B-9397-08002B2CF9AE}" pid="90" name="MXSubmitter">
    <vt:lpwstr>Meyer, Joakim</vt:lpwstr>
  </property>
  <property fmtid="{D5CDD505-2E9C-101B-9397-08002B2CF9AE}" pid="91" name="MXSuspend Versioning">
    <vt:lpwstr>False</vt:lpwstr>
  </property>
  <property fmtid="{D5CDD505-2E9C-101B-9397-08002B2CF9AE}" pid="92" name="MXTemplateName">
    <vt:lpwstr>ESS-0060907</vt:lpwstr>
  </property>
  <property fmtid="{D5CDD505-2E9C-101B-9397-08002B2CF9AE}" pid="93" name="MXTemplateReleaseDate">
    <vt:lpwstr>Aug 9, 2016</vt:lpwstr>
  </property>
  <property fmtid="{D5CDD505-2E9C-101B-9397-08002B2CF9AE}" pid="94" name="MXTemplateRev">
    <vt:lpwstr>2</vt:lpwstr>
  </property>
  <property fmtid="{D5CDD505-2E9C-101B-9397-08002B2CF9AE}" pid="95" name="MXTemplateTitle">
    <vt:lpwstr>Chess Core Powerpoint</vt:lpwstr>
  </property>
  <property fmtid="{D5CDD505-2E9C-101B-9397-08002B2CF9AE}" pid="96" name="MXTitle">
    <vt:lpwstr>Chess Core Powerpoint</vt:lpwstr>
  </property>
  <property fmtid="{D5CDD505-2E9C-101B-9397-08002B2CF9AE}" pid="97" name="MXTVADummy1">
    <vt:lpwstr/>
  </property>
  <property fmtid="{D5CDD505-2E9C-101B-9397-08002B2CF9AE}" pid="98" name="MXTVADummy2">
    <vt:lpwstr>joakimmeyer</vt:lpwstr>
  </property>
  <property fmtid="{D5CDD505-2E9C-101B-9397-08002B2CF9AE}" pid="99" name="MXTVADummy3">
    <vt:lpwstr/>
  </property>
  <property fmtid="{D5CDD505-2E9C-101B-9397-08002B2CF9AE}" pid="100" name="MXType">
    <vt:lpwstr>TVA DTM Document Template</vt:lpwstr>
  </property>
  <property fmtid="{D5CDD505-2E9C-101B-9397-08002B2CF9AE}" pid="101" name="MXType.Localized">
    <vt:lpwstr>Document Template</vt:lpwstr>
  </property>
  <property fmtid="{D5CDD505-2E9C-101B-9397-08002B2CF9AE}" pid="102" name="MXUser">
    <vt:lpwstr>perpihl</vt:lpwstr>
  </property>
  <property fmtid="{D5CDD505-2E9C-101B-9397-08002B2CF9AE}" pid="103" name="MXVersion">
    <vt:lpwstr>2</vt:lpwstr>
  </property>
</Properties>
</file>