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84" r:id="rId4"/>
    <p:sldId id="294" r:id="rId5"/>
    <p:sldId id="296" r:id="rId6"/>
    <p:sldId id="297" r:id="rId7"/>
    <p:sldId id="300" r:id="rId8"/>
    <p:sldId id="291" r:id="rId9"/>
    <p:sldId id="302" r:id="rId10"/>
    <p:sldId id="298" r:id="rId11"/>
    <p:sldId id="293" r:id="rId12"/>
    <p:sldId id="299" r:id="rId13"/>
    <p:sldId id="287" r:id="rId14"/>
    <p:sldId id="295" r:id="rId15"/>
    <p:sldId id="303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9" autoAdjust="0"/>
    <p:restoredTop sz="91337" autoAdjust="0"/>
  </p:normalViewPr>
  <p:slideViewPr>
    <p:cSldViewPr>
      <p:cViewPr varScale="1">
        <p:scale>
          <a:sx n="82" d="100"/>
          <a:sy n="82" d="100"/>
        </p:scale>
        <p:origin x="1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2018-01-31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70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324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2018-01-31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‹Nr.›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2018-01-31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‹Nr.›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2018-01-31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‹Nr.›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2018-01-31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‹Nr.›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2018-01-31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R</a:t>
            </a:r>
            <a:r>
              <a:rPr lang="en-GB" sz="4000" dirty="0" smtClean="0"/>
              <a:t>adioactive Waste Management </a:t>
            </a:r>
            <a:r>
              <a:rPr lang="en-US" sz="4000" dirty="0" smtClean="0"/>
              <a:t>in </a:t>
            </a:r>
            <a:r>
              <a:rPr lang="en-US" sz="4000" dirty="0"/>
              <a:t>the Waste building H09</a:t>
            </a:r>
            <a:r>
              <a:rPr lang="sv-SE" sz="4000" dirty="0"/>
              <a:t>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008112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Per Persson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Radioactive Waste Manager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635858" y="3706247"/>
            <a:ext cx="1867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>
                <a:solidFill>
                  <a:schemeClr val="bg1"/>
                </a:solidFill>
              </a:rPr>
              <a:t>PDR 2018-02-05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11087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Waste estimates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9668"/>
              </p:ext>
            </p:extLst>
          </p:nvPr>
        </p:nvGraphicFramePr>
        <p:xfrm>
          <a:off x="611560" y="2492896"/>
          <a:ext cx="7992888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4370"/>
                <a:gridCol w="1517841"/>
                <a:gridCol w="1903069"/>
                <a:gridCol w="1617608"/>
              </a:tblGrid>
              <a:tr h="104703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endParaRPr lang="sv-SE" sz="20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endParaRPr lang="en-US" sz="2000" b="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Waste </a:t>
                      </a:r>
                      <a:r>
                        <a:rPr lang="en-US" sz="2000" b="0" dirty="0">
                          <a:effectLst/>
                        </a:rPr>
                        <a:t>Water [m</a:t>
                      </a:r>
                      <a:r>
                        <a:rPr lang="en-US" sz="2000" b="0" baseline="30000" dirty="0">
                          <a:effectLst/>
                        </a:rPr>
                        <a:t>3</a:t>
                      </a:r>
                      <a:r>
                        <a:rPr lang="en-US" sz="2000" b="0" dirty="0">
                          <a:effectLst/>
                        </a:rPr>
                        <a:t>/year]</a:t>
                      </a:r>
                      <a:endParaRPr lang="sv-SE" sz="20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endParaRPr lang="en-US" sz="2000" b="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Ion-Exchange </a:t>
                      </a:r>
                      <a:r>
                        <a:rPr lang="en-US" sz="2000" b="0" dirty="0">
                          <a:effectLst/>
                        </a:rPr>
                        <a:t>Resin [l/year]</a:t>
                      </a:r>
                      <a:endParaRPr lang="sv-SE" sz="20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endParaRPr lang="en-US" sz="2000" b="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Solid </a:t>
                      </a:r>
                      <a:r>
                        <a:rPr lang="en-US" sz="2000" b="0" dirty="0">
                          <a:effectLst/>
                        </a:rPr>
                        <a:t>Waste </a:t>
                      </a:r>
                      <a:br>
                        <a:rPr lang="en-US" sz="2000" b="0" dirty="0">
                          <a:effectLst/>
                        </a:rPr>
                      </a:br>
                      <a:r>
                        <a:rPr lang="en-US" sz="2000" b="0" dirty="0">
                          <a:effectLst/>
                        </a:rPr>
                        <a:t>[kg/year]</a:t>
                      </a:r>
                      <a:endParaRPr lang="sv-SE" sz="20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1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Accelerator</a:t>
                      </a:r>
                      <a:endParaRPr lang="sv-SE" sz="20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11 500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91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NSS </a:t>
                      </a:r>
                      <a:endParaRPr lang="sv-SE" sz="20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6 000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23 500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36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Target</a:t>
                      </a:r>
                      <a:endParaRPr lang="sv-SE" sz="20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850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1 000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656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Waste treatment facility</a:t>
                      </a:r>
                      <a:endParaRPr lang="sv-SE" sz="20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914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∑</a:t>
                      </a:r>
                      <a:endParaRPr lang="sv-SE" sz="20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6210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1 150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36</a:t>
                      </a:r>
                      <a:r>
                        <a:rPr lang="en-US" sz="2000" baseline="0" dirty="0" smtClean="0">
                          <a:effectLst/>
                        </a:rPr>
                        <a:t> 100</a:t>
                      </a:r>
                      <a:endParaRPr lang="sv-SE" sz="2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17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layout of the </a:t>
            </a:r>
            <a:r>
              <a:rPr lang="en-GB" dirty="0"/>
              <a:t>Waste </a:t>
            </a:r>
            <a:r>
              <a:rPr lang="en-GB" dirty="0" smtClean="0"/>
              <a:t>Building (H09) </a:t>
            </a:r>
            <a:endParaRPr lang="en-GB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1" y="1484784"/>
            <a:ext cx="7373093" cy="5294143"/>
          </a:xfrm>
        </p:spPr>
      </p:pic>
      <p:sp>
        <p:nvSpPr>
          <p:cNvPr id="3" name="Rektangel 2"/>
          <p:cNvSpPr/>
          <p:nvPr/>
        </p:nvSpPr>
        <p:spPr>
          <a:xfrm rot="10800000">
            <a:off x="1979712" y="2132856"/>
            <a:ext cx="3168352" cy="3744416"/>
          </a:xfrm>
          <a:prstGeom prst="rect">
            <a:avLst/>
          </a:prstGeom>
          <a:gradFill flip="none" rotWithShape="1">
            <a:gsLst>
              <a:gs pos="20000">
                <a:srgbClr val="FF0000">
                  <a:tint val="66000"/>
                  <a:satMod val="160000"/>
                  <a:alpha val="0"/>
                  <a:lumMod val="65000"/>
                </a:srgbClr>
              </a:gs>
              <a:gs pos="10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5379"/>
            <a:ext cx="7272808" cy="65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11087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Interim Storage of Operational Radioactive Waste 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7488832" cy="108011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Working </a:t>
            </a:r>
            <a:r>
              <a:rPr lang="en-US" dirty="0">
                <a:solidFill>
                  <a:srgbClr val="000000"/>
                </a:solidFill>
              </a:rPr>
              <a:t>on an </a:t>
            </a:r>
            <a:r>
              <a:rPr lang="en-US" dirty="0" smtClean="0">
                <a:solidFill>
                  <a:srgbClr val="000000"/>
                </a:solidFill>
              </a:rPr>
              <a:t>agreement with SVAFO for Interim Storage.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501008"/>
            <a:ext cx="6690076" cy="25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1108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b="1" dirty="0" smtClean="0">
                <a:solidFill>
                  <a:srgbClr val="000000"/>
                </a:solidFill>
              </a:rPr>
              <a:t>tatus: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4752528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Waste Building: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 preliminary design </a:t>
            </a:r>
            <a:r>
              <a:rPr lang="en-US" sz="2400" dirty="0">
                <a:solidFill>
                  <a:srgbClr val="000000"/>
                </a:solidFill>
              </a:rPr>
              <a:t>for the Waste Building (H09) is to be finished within a month. </a:t>
            </a:r>
            <a:r>
              <a:rPr lang="en-US" sz="2400" dirty="0" smtClean="0">
                <a:solidFill>
                  <a:srgbClr val="000000"/>
                </a:solidFill>
              </a:rPr>
              <a:t>In operation 2021.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Active Cells: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Under construction.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In operation 2021.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74" y="3457599"/>
            <a:ext cx="401893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31986"/>
            <a:ext cx="2592288" cy="340701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763284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Thanks!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Questions?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Strategy</a:t>
            </a:r>
          </a:p>
          <a:p>
            <a:r>
              <a:rPr lang="en-US" dirty="0" smtClean="0"/>
              <a:t>Prevent the generation of radioactive waste</a:t>
            </a:r>
          </a:p>
          <a:p>
            <a:r>
              <a:rPr lang="en-US" dirty="0"/>
              <a:t>Generation of waste and radioactive emissions are to be maintained at the lowest level </a:t>
            </a:r>
            <a:r>
              <a:rPr lang="en-US" dirty="0" smtClean="0"/>
              <a:t>possible</a:t>
            </a:r>
          </a:p>
          <a:p>
            <a:r>
              <a:rPr lang="en-US" dirty="0"/>
              <a:t>Use best available technology (BAT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Manage radioactive waste </a:t>
            </a:r>
            <a:r>
              <a:rPr lang="en-US" dirty="0" smtClean="0"/>
              <a:t>safely (ALARA)</a:t>
            </a:r>
            <a:endParaRPr lang="en-US" dirty="0"/>
          </a:p>
          <a:p>
            <a:r>
              <a:rPr lang="en-US" dirty="0"/>
              <a:t>Use existing disposal routes for radioactive waste</a:t>
            </a:r>
          </a:p>
          <a:p>
            <a:r>
              <a:rPr lang="en-US" dirty="0"/>
              <a:t>Re-use materials and water when possible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69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11087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Two facilities for treatment of radioactive waste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Active </a:t>
            </a:r>
            <a:r>
              <a:rPr lang="en-US" b="1" dirty="0">
                <a:solidFill>
                  <a:srgbClr val="000000"/>
                </a:solidFill>
              </a:rPr>
              <a:t>Cells: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for solid waste with more than 10 </a:t>
            </a:r>
            <a:r>
              <a:rPr lang="en-US" dirty="0" err="1">
                <a:solidFill>
                  <a:srgbClr val="000000"/>
                </a:solidFill>
              </a:rPr>
              <a:t>mSv</a:t>
            </a:r>
            <a:r>
              <a:rPr lang="en-US" dirty="0">
                <a:solidFill>
                  <a:srgbClr val="000000"/>
                </a:solidFill>
              </a:rPr>
              <a:t>/h at the surface.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8" name="Content Placeholder 7" descr="Skärmavbild 2016-09-27 kl. 23.10.3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72" b="-24072"/>
          <a:stretch>
            <a:fillRect/>
          </a:stretch>
        </p:blipFill>
        <p:spPr>
          <a:xfrm>
            <a:off x="539552" y="1844824"/>
            <a:ext cx="8472956" cy="4886003"/>
          </a:xfrm>
        </p:spPr>
      </p:pic>
    </p:spTree>
    <p:extLst>
      <p:ext uri="{BB962C8B-B14F-4D97-AF65-F5344CB8AC3E}">
        <p14:creationId xmlns:p14="http://schemas.microsoft.com/office/powerpoint/2010/main" val="6843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388843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Waste Building: 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for all</a:t>
            </a:r>
            <a:r>
              <a:rPr lang="en-US" b="1" dirty="0" smtClean="0">
                <a:solidFill>
                  <a:srgbClr val="000000"/>
                </a:solidFill>
              </a:rPr>
              <a:t> liquid </a:t>
            </a:r>
            <a:r>
              <a:rPr lang="en-US" b="1" dirty="0">
                <a:solidFill>
                  <a:srgbClr val="000000"/>
                </a:solidFill>
              </a:rPr>
              <a:t>waste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all</a:t>
            </a:r>
            <a:r>
              <a:rPr lang="en-US" b="1" dirty="0" smtClean="0">
                <a:solidFill>
                  <a:srgbClr val="000000"/>
                </a:solidFill>
              </a:rPr>
              <a:t> resins </a:t>
            </a:r>
            <a:r>
              <a:rPr lang="en-US" dirty="0">
                <a:solidFill>
                  <a:srgbClr val="000000"/>
                </a:solidFill>
              </a:rPr>
              <a:t>and solid waste with less than 10 </a:t>
            </a:r>
            <a:r>
              <a:rPr lang="en-US" dirty="0" err="1">
                <a:solidFill>
                  <a:srgbClr val="000000"/>
                </a:solidFill>
              </a:rPr>
              <a:t>mSv</a:t>
            </a:r>
            <a:r>
              <a:rPr lang="en-US" dirty="0">
                <a:solidFill>
                  <a:srgbClr val="000000"/>
                </a:solidFill>
              </a:rPr>
              <a:t>/h at the surface.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32" y="2481358"/>
            <a:ext cx="4965264" cy="27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 </a:t>
            </a:r>
            <a:r>
              <a:rPr lang="en-GB" dirty="0" smtClean="0"/>
              <a:t>of the </a:t>
            </a:r>
            <a:r>
              <a:rPr lang="en-GB" dirty="0"/>
              <a:t>Waste </a:t>
            </a:r>
            <a:r>
              <a:rPr lang="en-GB" dirty="0" smtClean="0"/>
              <a:t>Building (H09) </a:t>
            </a:r>
            <a:endParaRPr lang="en-GB" dirty="0"/>
          </a:p>
        </p:txBody>
      </p:sp>
      <p:pic>
        <p:nvPicPr>
          <p:cNvPr id="6" name="Picture 3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8741" y="1600200"/>
            <a:ext cx="64065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2696" r="-22696"/>
          <a:stretch>
            <a:fillRect/>
          </a:stretch>
        </p:blipFill>
        <p:spPr>
          <a:xfrm>
            <a:off x="2555875" y="1600200"/>
            <a:ext cx="6130925" cy="48529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700808"/>
            <a:ext cx="223224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Schematic illustration of the steel tank for neutron-irradiated components.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steel tank </a:t>
            </a:r>
            <a:r>
              <a:rPr lang="en-US" sz="2400" dirty="0" smtClean="0"/>
              <a:t>has external </a:t>
            </a:r>
            <a:r>
              <a:rPr lang="en-US" sz="2400" dirty="0"/>
              <a:t>dimensions </a:t>
            </a:r>
            <a:r>
              <a:rPr lang="en-US" sz="2400" dirty="0" smtClean="0"/>
              <a:t>3.3*1.3*2.3 </a:t>
            </a:r>
            <a:r>
              <a:rPr lang="en-US" sz="2400" dirty="0"/>
              <a:t>m3</a:t>
            </a:r>
          </a:p>
        </p:txBody>
      </p:sp>
    </p:spTree>
    <p:extLst>
      <p:ext uri="{BB962C8B-B14F-4D97-AF65-F5344CB8AC3E}">
        <p14:creationId xmlns:p14="http://schemas.microsoft.com/office/powerpoint/2010/main" val="3991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11087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Requirements from Swedish </a:t>
            </a:r>
            <a:r>
              <a:rPr lang="en-US" b="1" dirty="0">
                <a:solidFill>
                  <a:srgbClr val="000000"/>
                </a:solidFill>
              </a:rPr>
              <a:t>Radiation Safety </a:t>
            </a:r>
            <a:r>
              <a:rPr lang="en-US" b="1" dirty="0" smtClean="0">
                <a:solidFill>
                  <a:srgbClr val="000000"/>
                </a:solidFill>
              </a:rPr>
              <a:t>Authority (SSM)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7488832" cy="38634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pecial conditions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egulations: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SSMFS 2008:27 </a:t>
            </a:r>
            <a:r>
              <a:rPr lang="en-US" sz="1600" dirty="0" smtClean="0">
                <a:solidFill>
                  <a:srgbClr val="000000"/>
                </a:solidFill>
              </a:rPr>
              <a:t>Regulations </a:t>
            </a:r>
            <a:r>
              <a:rPr lang="en-US" sz="1600" dirty="0">
                <a:solidFill>
                  <a:srgbClr val="000000"/>
                </a:solidFill>
              </a:rPr>
              <a:t>on </a:t>
            </a:r>
            <a:r>
              <a:rPr lang="en-US" sz="1600" dirty="0" smtClean="0">
                <a:solidFill>
                  <a:srgbClr val="000000"/>
                </a:solidFill>
              </a:rPr>
              <a:t>accelerators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 smtClean="0">
                <a:solidFill>
                  <a:srgbClr val="000000"/>
                </a:solidFill>
              </a:rPr>
              <a:t>sealed radiation </a:t>
            </a:r>
            <a:r>
              <a:rPr lang="en-US" sz="1600" dirty="0">
                <a:solidFill>
                  <a:srgbClr val="000000"/>
                </a:solidFill>
              </a:rPr>
              <a:t>sources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SSMFS 2008:29 </a:t>
            </a:r>
            <a:r>
              <a:rPr lang="en-US" sz="1600" dirty="0">
                <a:solidFill>
                  <a:srgbClr val="000000"/>
                </a:solidFill>
              </a:rPr>
              <a:t>General </a:t>
            </a:r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dirty="0" smtClean="0">
                <a:solidFill>
                  <a:srgbClr val="000000"/>
                </a:solidFill>
              </a:rPr>
              <a:t>ecommendations </a:t>
            </a:r>
            <a:r>
              <a:rPr lang="en-US" sz="1600" dirty="0">
                <a:solidFill>
                  <a:srgbClr val="000000"/>
                </a:solidFill>
              </a:rPr>
              <a:t>on the </a:t>
            </a:r>
            <a:r>
              <a:rPr lang="en-US" sz="1600" dirty="0" smtClean="0">
                <a:solidFill>
                  <a:srgbClr val="000000"/>
                </a:solidFill>
              </a:rPr>
              <a:t>competence </a:t>
            </a:r>
            <a:r>
              <a:rPr lang="en-US" sz="1600" dirty="0">
                <a:solidFill>
                  <a:srgbClr val="000000"/>
                </a:solidFill>
              </a:rPr>
              <a:t>of </a:t>
            </a:r>
            <a:r>
              <a:rPr lang="en-US" sz="1600" dirty="0" smtClean="0">
                <a:solidFill>
                  <a:srgbClr val="000000"/>
                </a:solidFill>
              </a:rPr>
              <a:t>radiation 		     protection </a:t>
            </a:r>
            <a:r>
              <a:rPr lang="en-US" sz="1600" dirty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xperts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SSMFS 2008:51 </a:t>
            </a:r>
            <a:r>
              <a:rPr lang="en-US" sz="1600" dirty="0">
                <a:solidFill>
                  <a:srgbClr val="000000"/>
                </a:solidFill>
              </a:rPr>
              <a:t>B</a:t>
            </a:r>
            <a:r>
              <a:rPr lang="en-US" sz="1600" dirty="0" smtClean="0">
                <a:solidFill>
                  <a:srgbClr val="000000"/>
                </a:solidFill>
              </a:rPr>
              <a:t>asic </a:t>
            </a:r>
            <a:r>
              <a:rPr lang="en-US" sz="1600" dirty="0">
                <a:solidFill>
                  <a:srgbClr val="000000"/>
                </a:solidFill>
              </a:rPr>
              <a:t>provisions for the protection of workers and the general </a:t>
            </a:r>
            <a:r>
              <a:rPr lang="en-US" sz="1600" dirty="0" smtClean="0">
                <a:solidFill>
                  <a:srgbClr val="000000"/>
                </a:solidFill>
              </a:rPr>
              <a:t>		     public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SSMFS </a:t>
            </a:r>
            <a:r>
              <a:rPr lang="en-US" sz="1600" dirty="0">
                <a:solidFill>
                  <a:srgbClr val="000000"/>
                </a:solidFill>
              </a:rPr>
              <a:t>2008:52 </a:t>
            </a:r>
            <a:r>
              <a:rPr lang="en-GB" sz="1600" dirty="0" smtClean="0">
                <a:solidFill>
                  <a:srgbClr val="000000"/>
                </a:solidFill>
              </a:rPr>
              <a:t>External </a:t>
            </a:r>
            <a:r>
              <a:rPr lang="en-GB" sz="1600" dirty="0">
                <a:solidFill>
                  <a:srgbClr val="000000"/>
                </a:solidFill>
              </a:rPr>
              <a:t>workers in operations that involve ionising </a:t>
            </a:r>
            <a:r>
              <a:rPr lang="en-GB" sz="1600" dirty="0" smtClean="0">
                <a:solidFill>
                  <a:srgbClr val="000000"/>
                </a:solidFill>
              </a:rPr>
              <a:t>radiation</a:t>
            </a:r>
            <a:endParaRPr lang="sv-SE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SSMFS </a:t>
            </a:r>
            <a:r>
              <a:rPr lang="en-US" sz="1600" dirty="0">
                <a:solidFill>
                  <a:srgbClr val="000000"/>
                </a:solidFill>
              </a:rPr>
              <a:t>2011:2 </a:t>
            </a:r>
            <a:r>
              <a:rPr lang="en-US" sz="1600" dirty="0" smtClean="0">
                <a:solidFill>
                  <a:srgbClr val="000000"/>
                </a:solidFill>
              </a:rPr>
              <a:t>  Clearance </a:t>
            </a:r>
            <a:r>
              <a:rPr lang="en-US" sz="1600" dirty="0">
                <a:solidFill>
                  <a:srgbClr val="000000"/>
                </a:solidFill>
              </a:rPr>
              <a:t>of materials, rooms, buildings and land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110871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dirty="0" smtClean="0">
                <a:solidFill>
                  <a:srgbClr val="000000"/>
                </a:solidFill>
              </a:rPr>
              <a:t>equirements from external stakeholders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7488832" cy="39604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Environmental court: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Maximum of 550 tones of radioactive waste at site at the same time.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Only sewage water that has been approved in advance </a:t>
            </a:r>
            <a:r>
              <a:rPr lang="en-US" sz="2400" dirty="0" smtClean="0">
                <a:solidFill>
                  <a:srgbClr val="000000"/>
                </a:solidFill>
              </a:rPr>
              <a:t>by the </a:t>
            </a:r>
            <a:r>
              <a:rPr lang="en-US" sz="2400" dirty="0">
                <a:solidFill>
                  <a:srgbClr val="000000"/>
                </a:solidFill>
              </a:rPr>
              <a:t>municipal </a:t>
            </a:r>
            <a:r>
              <a:rPr lang="en-US" sz="2400" dirty="0" smtClean="0">
                <a:solidFill>
                  <a:srgbClr val="000000"/>
                </a:solidFill>
              </a:rPr>
              <a:t>water and sewage company (</a:t>
            </a:r>
            <a:r>
              <a:rPr lang="en-US" sz="2400" dirty="0">
                <a:solidFill>
                  <a:srgbClr val="000000"/>
                </a:solidFill>
              </a:rPr>
              <a:t>VA </a:t>
            </a:r>
            <a:r>
              <a:rPr lang="en-US" sz="2400" dirty="0" smtClean="0">
                <a:solidFill>
                  <a:srgbClr val="000000"/>
                </a:solidFill>
              </a:rPr>
              <a:t>SYD) and </a:t>
            </a:r>
            <a:r>
              <a:rPr lang="en-US" sz="2400" dirty="0">
                <a:solidFill>
                  <a:srgbClr val="000000"/>
                </a:solidFill>
              </a:rPr>
              <a:t>the Supervisory Authorities according to the Environmental Code shall be diverted to the municipal sewage system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SKB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Contract with SKB regarding the repository for long lived waste (SFL). </a:t>
            </a:r>
            <a:r>
              <a:rPr lang="en-US" sz="2200" dirty="0">
                <a:solidFill>
                  <a:srgbClr val="000000"/>
                </a:solidFill>
              </a:rPr>
              <a:t>SFL in operation ≈ </a:t>
            </a:r>
            <a:r>
              <a:rPr lang="en-US" sz="2200" dirty="0" smtClean="0">
                <a:solidFill>
                  <a:srgbClr val="000000"/>
                </a:solidFill>
              </a:rPr>
              <a:t>2045. 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final conditioning of the waste containers not possible.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need for an off site interim storage.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9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47248" cy="11087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Off-site services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7488832" cy="39604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processes </a:t>
            </a:r>
            <a:r>
              <a:rPr lang="en-US" dirty="0">
                <a:solidFill>
                  <a:srgbClr val="000000"/>
                </a:solidFill>
              </a:rPr>
              <a:t>metallic </a:t>
            </a:r>
            <a:r>
              <a:rPr lang="en-US" dirty="0" smtClean="0">
                <a:solidFill>
                  <a:srgbClr val="000000"/>
                </a:solidFill>
              </a:rPr>
              <a:t>waste, i.e. blasting </a:t>
            </a:r>
            <a:r>
              <a:rPr lang="en-US" dirty="0">
                <a:solidFill>
                  <a:srgbClr val="000000"/>
                </a:solidFill>
              </a:rPr>
              <a:t>of metallic waste, size-reduction, melting operations and clearance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incinerate </a:t>
            </a:r>
            <a:r>
              <a:rPr lang="en-US" dirty="0">
                <a:solidFill>
                  <a:srgbClr val="000000"/>
                </a:solidFill>
              </a:rPr>
              <a:t>combustible, solid and liquid waste.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pyrolysis</a:t>
            </a:r>
            <a:r>
              <a:rPr lang="en-US" dirty="0">
                <a:solidFill>
                  <a:srgbClr val="000000"/>
                </a:solidFill>
              </a:rPr>
              <a:t>, in which material is treated by dry thermal decomposition in a controlled environment.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3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11639</TotalTime>
  <Words>449</Words>
  <Application>Microsoft Macintosh PowerPoint</Application>
  <PresentationFormat>Bildspel på skärmen (4:3)</PresentationFormat>
  <Paragraphs>119</Paragraphs>
  <Slides>15</Slides>
  <Notes>3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Calibri</vt:lpstr>
      <vt:lpstr>Tahoma</vt:lpstr>
      <vt:lpstr>Times New Roman</vt:lpstr>
      <vt:lpstr>Arial</vt:lpstr>
      <vt:lpstr>ESS Core Powerpoint</vt:lpstr>
      <vt:lpstr>Radioactive Waste Management in the Waste building H09 </vt:lpstr>
      <vt:lpstr>Radioactive Waste Management</vt:lpstr>
      <vt:lpstr>Radioactive Waste Management</vt:lpstr>
      <vt:lpstr>Radioactive Waste Management</vt:lpstr>
      <vt:lpstr>Location of the Waste Building (H09) </vt:lpstr>
      <vt:lpstr>Radioactive Waste Management</vt:lpstr>
      <vt:lpstr>Radioactive Waste Management</vt:lpstr>
      <vt:lpstr>Radioactive Waste Management</vt:lpstr>
      <vt:lpstr>Radioactive Waste Management</vt:lpstr>
      <vt:lpstr>Radioactive Waste Management</vt:lpstr>
      <vt:lpstr>Draft layout of the Waste Building (H09) </vt:lpstr>
      <vt:lpstr>PowerPoint-presentation</vt:lpstr>
      <vt:lpstr>Radioactive Waste Management</vt:lpstr>
      <vt:lpstr>Radioactive Waste Management</vt:lpstr>
      <vt:lpstr>Radioactive Waste Management</vt:lpstr>
    </vt:vector>
  </TitlesOfParts>
  <Company>ESS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Office-användare</cp:lastModifiedBy>
  <cp:revision>195</cp:revision>
  <dcterms:created xsi:type="dcterms:W3CDTF">2013-10-29T16:05:10Z</dcterms:created>
  <dcterms:modified xsi:type="dcterms:W3CDTF">2018-02-04T23:16:48Z</dcterms:modified>
</cp:coreProperties>
</file>