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74" r:id="rId2"/>
    <p:sldId id="289" r:id="rId3"/>
    <p:sldId id="275" r:id="rId4"/>
    <p:sldId id="277" r:id="rId5"/>
    <p:sldId id="279" r:id="rId6"/>
    <p:sldId id="276" r:id="rId7"/>
    <p:sldId id="288" r:id="rId8"/>
    <p:sldId id="287" r:id="rId9"/>
    <p:sldId id="278" r:id="rId10"/>
    <p:sldId id="26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56" r:id="rId19"/>
    <p:sldId id="257" r:id="rId20"/>
    <p:sldId id="266" r:id="rId21"/>
    <p:sldId id="267" r:id="rId22"/>
    <p:sldId id="268" r:id="rId2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76" autoAdjust="0"/>
  </p:normalViewPr>
  <p:slideViewPr>
    <p:cSldViewPr>
      <p:cViewPr varScale="1">
        <p:scale>
          <a:sx n="128" d="100"/>
          <a:sy n="128" d="100"/>
        </p:scale>
        <p:origin x="94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2018-02-05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141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51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6742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092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3021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157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109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682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8687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436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5806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560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05/02/2018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05/02/2018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05/02/2018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05/02/2018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05/02/2018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hess.esss.lu.se/enovia/link/ESS-0082503/21308.51166.36352.60313/vali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CFSINF/H09+Waste+treatment+facilit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H09 </a:t>
            </a:r>
            <a:r>
              <a:rPr lang="en-GB" sz="4000" dirty="0" smtClean="0"/>
              <a:t>Architectural &amp; Structural </a:t>
            </a:r>
            <a:br>
              <a:rPr lang="en-GB" sz="4000" dirty="0" smtClean="0"/>
            </a:br>
            <a:r>
              <a:rPr lang="en-GB" sz="4000" dirty="0" smtClean="0"/>
              <a:t>Preliminary Design 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Frank Kezerle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H09 </a:t>
            </a:r>
            <a:r>
              <a:rPr lang="en-GB" sz="2000" dirty="0">
                <a:solidFill>
                  <a:schemeClr val="bg1"/>
                </a:solidFill>
              </a:rPr>
              <a:t>Waste treatment facility - Baseline Agreement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5 February, 2018</a:t>
            </a:fld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H09 </a:t>
            </a:r>
            <a:r>
              <a:rPr lang="en-GB" sz="4000" dirty="0" smtClean="0"/>
              <a:t>Architectural</a:t>
            </a:r>
            <a:br>
              <a:rPr lang="en-GB" sz="4000" dirty="0" smtClean="0"/>
            </a:br>
            <a:r>
              <a:rPr lang="en-GB" sz="4000" dirty="0" smtClean="0"/>
              <a:t>Preliminary Design 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Samuel </a:t>
            </a:r>
            <a:r>
              <a:rPr lang="en-GB" sz="2000" dirty="0" smtClean="0">
                <a:solidFill>
                  <a:schemeClr val="bg1"/>
                </a:solidFill>
              </a:rPr>
              <a:t>Martin, Viggo Frost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H09 </a:t>
            </a:r>
            <a:r>
              <a:rPr lang="en-GB" sz="2000" dirty="0">
                <a:solidFill>
                  <a:schemeClr val="bg1"/>
                </a:solidFill>
              </a:rPr>
              <a:t>Waste treatment facility - Baseline Agreement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5 February, 2018</a:t>
            </a:fld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6D7B5597-3AF1-4558-B834-5BA9C89CB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71600"/>
            <a:ext cx="9144000" cy="5497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ARCHITECTURAL DESIGN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86FB453-272F-4181-AA0E-4F97344ED058}"/>
              </a:ext>
            </a:extLst>
          </p:cNvPr>
          <p:cNvSpPr txBox="1">
            <a:spLocks/>
          </p:cNvSpPr>
          <p:nvPr/>
        </p:nvSpPr>
        <p:spPr>
          <a:xfrm>
            <a:off x="6172200" y="1600200"/>
            <a:ext cx="3276600" cy="1977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b="1" u="sng" dirty="0">
                <a:solidFill>
                  <a:schemeClr val="bg1"/>
                </a:solidFill>
              </a:rPr>
              <a:t>CONSTRAINTS: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100" b="1" dirty="0">
                <a:solidFill>
                  <a:schemeClr val="bg1"/>
                </a:solidFill>
              </a:rPr>
              <a:t>- ARCHITECTURAL DESIGN MANUAL, REF G04</a:t>
            </a: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- H01 GROUND PIPES DISTANCE, &gt;3,5m</a:t>
            </a: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- MINIMAL DISTANCE TO ROAD, &gt;3m</a:t>
            </a: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- CONNECTION TO D BUILDING CULVERT</a:t>
            </a: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- REMAINING OUTSIDE E THE EXPANSIONAREA</a:t>
            </a: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  OF THE E BUILDINGS</a:t>
            </a:r>
          </a:p>
          <a:p>
            <a:pPr>
              <a:buFontTx/>
              <a:buChar char="-"/>
            </a:pPr>
            <a:endParaRPr lang="sv-SE" sz="1200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F62B6581-5F67-4660-9302-5653498902D4}"/>
              </a:ext>
            </a:extLst>
          </p:cNvPr>
          <p:cNvSpPr txBox="1">
            <a:spLocks/>
          </p:cNvSpPr>
          <p:nvPr/>
        </p:nvSpPr>
        <p:spPr>
          <a:xfrm>
            <a:off x="152400" y="5334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D BUILDING CULVERT</a:t>
            </a:r>
            <a:endParaRPr lang="en-GB" sz="1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583BEF62-9A88-4B9B-827D-FEA3D8C9A9EB}"/>
              </a:ext>
            </a:extLst>
          </p:cNvPr>
          <p:cNvSpPr txBox="1">
            <a:spLocks/>
          </p:cNvSpPr>
          <p:nvPr/>
        </p:nvSpPr>
        <p:spPr>
          <a:xfrm>
            <a:off x="2514600" y="6165850"/>
            <a:ext cx="838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GROUND PIPES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06B928E8-8630-449A-A558-70536D3E8F94}"/>
              </a:ext>
            </a:extLst>
          </p:cNvPr>
          <p:cNvSpPr txBox="1">
            <a:spLocks/>
          </p:cNvSpPr>
          <p:nvPr/>
        </p:nvSpPr>
        <p:spPr>
          <a:xfrm>
            <a:off x="8153400" y="5839254"/>
            <a:ext cx="838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GROUND PIPES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9D355A16-9058-4D20-98BA-5132BB66DC30}"/>
              </a:ext>
            </a:extLst>
          </p:cNvPr>
          <p:cNvSpPr txBox="1">
            <a:spLocks/>
          </p:cNvSpPr>
          <p:nvPr/>
        </p:nvSpPr>
        <p:spPr>
          <a:xfrm>
            <a:off x="123568" y="1600200"/>
            <a:ext cx="3643164" cy="1249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b="1" u="sng" dirty="0">
                <a:solidFill>
                  <a:schemeClr val="bg1"/>
                </a:solidFill>
              </a:rPr>
              <a:t>MEASSUREMENTS:</a:t>
            </a: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HIGH VOLUME: 1435m</a:t>
            </a:r>
            <a:r>
              <a:rPr lang="sv-SE" sz="1100" b="1" baseline="30000" dirty="0">
                <a:solidFill>
                  <a:schemeClr val="bg1"/>
                </a:solidFill>
              </a:rPr>
              <a:t>2</a:t>
            </a:r>
            <a:r>
              <a:rPr lang="sv-SE" sz="1100" b="1" dirty="0">
                <a:solidFill>
                  <a:schemeClr val="bg1"/>
                </a:solidFill>
              </a:rPr>
              <a:t>	LOW VOLUME: 448m</a:t>
            </a:r>
            <a:r>
              <a:rPr lang="sv-SE" sz="1100" b="1" baseline="30000" dirty="0">
                <a:solidFill>
                  <a:schemeClr val="bg1"/>
                </a:solidFill>
              </a:rPr>
              <a:t>2</a:t>
            </a:r>
            <a:endParaRPr lang="sv-SE" sz="11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WIDTH: 35m		WIDTH: 14m</a:t>
            </a: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LENGTH: 41m		LENGTH: 32m</a:t>
            </a:r>
          </a:p>
          <a:p>
            <a:pPr marL="0" indent="0">
              <a:buNone/>
            </a:pPr>
            <a:r>
              <a:rPr lang="sv-SE" sz="1100" b="1" dirty="0">
                <a:solidFill>
                  <a:schemeClr val="bg1"/>
                </a:solidFill>
              </a:rPr>
              <a:t>HEIGHT: 12m		HEIGHT: 4m</a:t>
            </a:r>
          </a:p>
        </p:txBody>
      </p:sp>
    </p:spTree>
    <p:extLst>
      <p:ext uri="{BB962C8B-B14F-4D97-AF65-F5344CB8AC3E}">
        <p14:creationId xmlns:p14="http://schemas.microsoft.com/office/powerpoint/2010/main" val="442394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UNCONTROLLED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05F5C21-A79F-4CF6-A168-BF2F50794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9144000" cy="54523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535D695-22D8-4156-BB03-281927452EBC}"/>
              </a:ext>
            </a:extLst>
          </p:cNvPr>
          <p:cNvSpPr txBox="1">
            <a:spLocks/>
          </p:cNvSpPr>
          <p:nvPr/>
        </p:nvSpPr>
        <p:spPr>
          <a:xfrm>
            <a:off x="767030" y="4640327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TECHNICAL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AREA</a:t>
            </a:r>
            <a:endParaRPr lang="en-GB" sz="1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DB204DF-BD47-45FB-A89B-05A4B3E688FA}"/>
              </a:ext>
            </a:extLst>
          </p:cNvPr>
          <p:cNvSpPr txBox="1">
            <a:spLocks/>
          </p:cNvSpPr>
          <p:nvPr/>
        </p:nvSpPr>
        <p:spPr>
          <a:xfrm>
            <a:off x="4571999" y="4449827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OFFICE</a:t>
            </a:r>
            <a:endParaRPr lang="en-GB" sz="1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003D848-62EC-43C6-AD26-82A2BD7C87E0}"/>
              </a:ext>
            </a:extLst>
          </p:cNvPr>
          <p:cNvSpPr txBox="1">
            <a:spLocks/>
          </p:cNvSpPr>
          <p:nvPr/>
        </p:nvSpPr>
        <p:spPr>
          <a:xfrm>
            <a:off x="3367454" y="4876800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OPERATION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CENTRE</a:t>
            </a:r>
            <a:endParaRPr lang="en-GB" sz="12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31CEC4B0-F4FF-48E6-822B-82654AD59B88}"/>
              </a:ext>
            </a:extLst>
          </p:cNvPr>
          <p:cNvSpPr txBox="1">
            <a:spLocks/>
          </p:cNvSpPr>
          <p:nvPr/>
        </p:nvSpPr>
        <p:spPr>
          <a:xfrm>
            <a:off x="7086600" y="3947319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LAB</a:t>
            </a:r>
          </a:p>
          <a:p>
            <a:pPr marL="0" indent="0" algn="ctr">
              <a:buNone/>
            </a:pPr>
            <a:r>
              <a:rPr lang="sv-SE" sz="1100" b="1" dirty="0">
                <a:solidFill>
                  <a:schemeClr val="bg1"/>
                </a:solidFill>
              </a:rPr>
              <a:t>(CONTROLLED AREA)</a:t>
            </a:r>
            <a:endParaRPr lang="en-GB" sz="11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sz="1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8067C6CD-EB06-4AD4-AE20-038626650D1B}"/>
              </a:ext>
            </a:extLst>
          </p:cNvPr>
          <p:cNvSpPr txBox="1">
            <a:spLocks/>
          </p:cNvSpPr>
          <p:nvPr/>
        </p:nvSpPr>
        <p:spPr>
          <a:xfrm>
            <a:off x="5029200" y="3306827"/>
            <a:ext cx="16764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BARRIER AREA</a:t>
            </a:r>
          </a:p>
          <a:p>
            <a:pPr marL="0" indent="0" algn="ctr">
              <a:buNone/>
            </a:pPr>
            <a:r>
              <a:rPr lang="sv-SE" sz="1100" b="1" dirty="0">
                <a:solidFill>
                  <a:schemeClr val="bg1"/>
                </a:solidFill>
              </a:rPr>
              <a:t>(CONTROLLED AREA)</a:t>
            </a:r>
            <a:endParaRPr lang="en-GB" sz="11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sz="1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B33A3B07-5740-4698-A54A-7284641ED1D8}"/>
              </a:ext>
            </a:extLst>
          </p:cNvPr>
          <p:cNvSpPr txBox="1">
            <a:spLocks/>
          </p:cNvSpPr>
          <p:nvPr/>
        </p:nvSpPr>
        <p:spPr>
          <a:xfrm>
            <a:off x="3200400" y="3513535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CHANGING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>
                <a:solidFill>
                  <a:schemeClr val="bg1"/>
                </a:solidFill>
              </a:rPr>
              <a:t>ROOMS</a:t>
            </a:r>
            <a:endParaRPr lang="en-GB" sz="12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3D4FED86-F5C8-427E-9244-CC4C6075922E}"/>
              </a:ext>
            </a:extLst>
          </p:cNvPr>
          <p:cNvSpPr txBox="1">
            <a:spLocks/>
          </p:cNvSpPr>
          <p:nvPr/>
        </p:nvSpPr>
        <p:spPr>
          <a:xfrm>
            <a:off x="2971799" y="6049565"/>
            <a:ext cx="990601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b="1" dirty="0"/>
              <a:t>ENTRANCE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45394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100 - CONTROLLED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05F5C21-A79F-4CF6-A168-BF2F50794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23510"/>
            <a:ext cx="9143998" cy="545163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B5208290-6B2C-410F-A17E-E94C1E22A295}"/>
              </a:ext>
            </a:extLst>
          </p:cNvPr>
          <p:cNvSpPr txBox="1">
            <a:spLocks/>
          </p:cNvSpPr>
          <p:nvPr/>
        </p:nvSpPr>
        <p:spPr>
          <a:xfrm>
            <a:off x="152400" y="1524000"/>
            <a:ext cx="327660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200" b="1" dirty="0"/>
              <a:t>ALL OPERATIVE LOGISTICS ARE CHANNELLED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200" b="1" dirty="0"/>
              <a:t>TROUGH THE OVERHEAD CRANE HALL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05FD8F56-F340-4B4C-BFCA-483397D2D791}"/>
              </a:ext>
            </a:extLst>
          </p:cNvPr>
          <p:cNvSpPr txBox="1">
            <a:spLocks/>
          </p:cNvSpPr>
          <p:nvPr/>
        </p:nvSpPr>
        <p:spPr>
          <a:xfrm>
            <a:off x="187411" y="5391150"/>
            <a:ext cx="1252151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D BUILDING CULVERT</a:t>
            </a:r>
            <a:endParaRPr lang="en-GB" sz="1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0376D56E-B731-4141-A6BF-8FC1AA891B2B}"/>
              </a:ext>
            </a:extLst>
          </p:cNvPr>
          <p:cNvSpPr txBox="1">
            <a:spLocks/>
          </p:cNvSpPr>
          <p:nvPr/>
        </p:nvSpPr>
        <p:spPr>
          <a:xfrm>
            <a:off x="3201943" y="5137115"/>
            <a:ext cx="685800" cy="34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GATE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A990AB81-2ACE-4047-A9AF-6424C8B09D13}"/>
              </a:ext>
            </a:extLst>
          </p:cNvPr>
          <p:cNvSpPr txBox="1">
            <a:spLocks/>
          </p:cNvSpPr>
          <p:nvPr/>
        </p:nvSpPr>
        <p:spPr>
          <a:xfrm>
            <a:off x="8207976" y="5099015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000" b="1" dirty="0"/>
              <a:t>ENTRANCE</a:t>
            </a:r>
            <a:endParaRPr lang="en-GB" sz="1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63A0F936-A5C4-465E-B58B-170D71DC292C}"/>
              </a:ext>
            </a:extLst>
          </p:cNvPr>
          <p:cNvSpPr txBox="1">
            <a:spLocks/>
          </p:cNvSpPr>
          <p:nvPr/>
        </p:nvSpPr>
        <p:spPr>
          <a:xfrm>
            <a:off x="3435178" y="3894138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OVERHEAD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CRANE HALL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103B9E64-D032-401A-8FCE-A8EE46367A82}"/>
              </a:ext>
            </a:extLst>
          </p:cNvPr>
          <p:cNvSpPr txBox="1">
            <a:spLocks/>
          </p:cNvSpPr>
          <p:nvPr/>
        </p:nvSpPr>
        <p:spPr>
          <a:xfrm>
            <a:off x="7909610" y="4012132"/>
            <a:ext cx="1524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/>
              <a:t>OPERATION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/>
              <a:t>CENTRE</a:t>
            </a:r>
            <a:endParaRPr lang="en-GB" sz="1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3CFC131-8B5E-4E39-96D3-2BB208B5A08E}"/>
              </a:ext>
            </a:extLst>
          </p:cNvPr>
          <p:cNvSpPr txBox="1">
            <a:spLocks/>
          </p:cNvSpPr>
          <p:nvPr/>
        </p:nvSpPr>
        <p:spPr>
          <a:xfrm>
            <a:off x="4996761" y="3894138"/>
            <a:ext cx="1395283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SOLID WASTE TREATMENT AREA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0E3C21B8-CD5A-49A6-BEF0-37717C237FE9}"/>
              </a:ext>
            </a:extLst>
          </p:cNvPr>
          <p:cNvSpPr txBox="1">
            <a:spLocks/>
          </p:cNvSpPr>
          <p:nvPr/>
        </p:nvSpPr>
        <p:spPr>
          <a:xfrm>
            <a:off x="2149560" y="3894138"/>
            <a:ext cx="1395283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LIQUID WASTE TREATMENT AREA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B62E19DB-EA73-4ACB-891A-9387400CE733}"/>
              </a:ext>
            </a:extLst>
          </p:cNvPr>
          <p:cNvSpPr txBox="1">
            <a:spLocks/>
          </p:cNvSpPr>
          <p:nvPr/>
        </p:nvSpPr>
        <p:spPr>
          <a:xfrm>
            <a:off x="271463" y="2598738"/>
            <a:ext cx="981075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/>
              <a:t>CEMENTATION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956A62EA-DCCC-427A-8A92-451D24F505C4}"/>
              </a:ext>
            </a:extLst>
          </p:cNvPr>
          <p:cNvSpPr txBox="1">
            <a:spLocks/>
          </p:cNvSpPr>
          <p:nvPr/>
        </p:nvSpPr>
        <p:spPr>
          <a:xfrm>
            <a:off x="6781800" y="1787525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/>
              <a:t>STAIRS TO HVAC</a:t>
            </a:r>
          </a:p>
        </p:txBody>
      </p:sp>
      <p:cxnSp>
        <p:nvCxnSpPr>
          <p:cNvPr id="5" name="Rak pilkoppling 4">
            <a:extLst>
              <a:ext uri="{FF2B5EF4-FFF2-40B4-BE49-F238E27FC236}">
                <a16:creationId xmlns="" xmlns:a16="http://schemas.microsoft.com/office/drawing/2014/main" id="{3CDB2E5B-4FF3-4F3E-BCB1-2AAD31CE25C4}"/>
              </a:ext>
            </a:extLst>
          </p:cNvPr>
          <p:cNvCxnSpPr/>
          <p:nvPr/>
        </p:nvCxnSpPr>
        <p:spPr>
          <a:xfrm>
            <a:off x="923925" y="2895600"/>
            <a:ext cx="762000" cy="838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pilkoppling 6">
            <a:extLst>
              <a:ext uri="{FF2B5EF4-FFF2-40B4-BE49-F238E27FC236}">
                <a16:creationId xmlns="" xmlns:a16="http://schemas.microsoft.com/office/drawing/2014/main" id="{A2C1CA2F-337D-4C8D-88F6-F66C0E19EFAC}"/>
              </a:ext>
            </a:extLst>
          </p:cNvPr>
          <p:cNvCxnSpPr>
            <a:cxnSpLocks/>
          </p:cNvCxnSpPr>
          <p:nvPr/>
        </p:nvCxnSpPr>
        <p:spPr>
          <a:xfrm flipH="1">
            <a:off x="6248400" y="2031207"/>
            <a:ext cx="685800" cy="6357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D7201198-0A9D-40C9-95FD-0A25715A4206}"/>
              </a:ext>
            </a:extLst>
          </p:cNvPr>
          <p:cNvSpPr txBox="1">
            <a:spLocks/>
          </p:cNvSpPr>
          <p:nvPr/>
        </p:nvSpPr>
        <p:spPr>
          <a:xfrm>
            <a:off x="7119937" y="2658872"/>
            <a:ext cx="1628775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/>
              <a:t>OPERATION CENTRE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/>
              <a:t>(CONTROLLED AREA)</a:t>
            </a:r>
            <a:endParaRPr lang="en-GB" sz="1000" dirty="0"/>
          </a:p>
        </p:txBody>
      </p:sp>
      <p:cxnSp>
        <p:nvCxnSpPr>
          <p:cNvPr id="18" name="Rak pilkoppling 17">
            <a:extLst>
              <a:ext uri="{FF2B5EF4-FFF2-40B4-BE49-F238E27FC236}">
                <a16:creationId xmlns="" xmlns:a16="http://schemas.microsoft.com/office/drawing/2014/main" id="{DB94F0B9-D702-4050-B6AB-92DF7B59312B}"/>
              </a:ext>
            </a:extLst>
          </p:cNvPr>
          <p:cNvCxnSpPr>
            <a:cxnSpLocks/>
          </p:cNvCxnSpPr>
          <p:nvPr/>
        </p:nvCxnSpPr>
        <p:spPr>
          <a:xfrm flipH="1">
            <a:off x="5943600" y="2857500"/>
            <a:ext cx="1371600" cy="4171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pilkoppling 5">
            <a:extLst>
              <a:ext uri="{FF2B5EF4-FFF2-40B4-BE49-F238E27FC236}">
                <a16:creationId xmlns="" xmlns:a16="http://schemas.microsoft.com/office/drawing/2014/main" id="{0D0EC5D3-74C4-4747-9788-2BDBAD3D9B22}"/>
              </a:ext>
            </a:extLst>
          </p:cNvPr>
          <p:cNvCxnSpPr>
            <a:cxnSpLocks/>
          </p:cNvCxnSpPr>
          <p:nvPr/>
        </p:nvCxnSpPr>
        <p:spPr>
          <a:xfrm flipH="1">
            <a:off x="7934324" y="4297111"/>
            <a:ext cx="447676" cy="5796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80BD5658-24D5-4D58-8419-885C636820E2}"/>
              </a:ext>
            </a:extLst>
          </p:cNvPr>
          <p:cNvSpPr txBox="1">
            <a:spLocks/>
          </p:cNvSpPr>
          <p:nvPr/>
        </p:nvSpPr>
        <p:spPr>
          <a:xfrm>
            <a:off x="5072062" y="3070068"/>
            <a:ext cx="685800" cy="34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GATE</a:t>
            </a:r>
          </a:p>
        </p:txBody>
      </p:sp>
    </p:spTree>
    <p:extLst>
      <p:ext uri="{BB962C8B-B14F-4D97-AF65-F5344CB8AC3E}">
        <p14:creationId xmlns:p14="http://schemas.microsoft.com/office/powerpoint/2010/main" val="365060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110 - CONTROLLED AREA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05F5C21-A79F-4CF6-A168-BF2F50794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11947" r="4413"/>
          <a:stretch/>
        </p:blipFill>
        <p:spPr>
          <a:xfrm>
            <a:off x="0" y="1417637"/>
            <a:ext cx="9144000" cy="544036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335F650-1C33-4789-B951-DBB2517DB144}"/>
              </a:ext>
            </a:extLst>
          </p:cNvPr>
          <p:cNvSpPr txBox="1">
            <a:spLocks/>
          </p:cNvSpPr>
          <p:nvPr/>
        </p:nvSpPr>
        <p:spPr>
          <a:xfrm>
            <a:off x="3429000" y="33528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OVERHEAD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CRANE HALL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178C4CC7-55D7-4CB6-BAE3-8E2EE4BCE852}"/>
              </a:ext>
            </a:extLst>
          </p:cNvPr>
          <p:cNvSpPr txBox="1">
            <a:spLocks/>
          </p:cNvSpPr>
          <p:nvPr/>
        </p:nvSpPr>
        <p:spPr>
          <a:xfrm>
            <a:off x="5334000" y="2949146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STORAGE</a:t>
            </a:r>
            <a:endParaRPr lang="en-GB" sz="1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84A88679-39FC-4871-9D58-0685CB7D2839}"/>
              </a:ext>
            </a:extLst>
          </p:cNvPr>
          <p:cNvSpPr txBox="1">
            <a:spLocks/>
          </p:cNvSpPr>
          <p:nvPr/>
        </p:nvSpPr>
        <p:spPr>
          <a:xfrm>
            <a:off x="1828800" y="3947318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STORAGE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60788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115 - CONTROLLED AREA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05F5C21-A79F-4CF6-A168-BF2F50794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12436" r="4413"/>
          <a:stretch/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99014A26-C21D-4CB3-9F5B-C8801C2A1E7C}"/>
              </a:ext>
            </a:extLst>
          </p:cNvPr>
          <p:cNvSpPr txBox="1">
            <a:spLocks/>
          </p:cNvSpPr>
          <p:nvPr/>
        </p:nvSpPr>
        <p:spPr>
          <a:xfrm>
            <a:off x="3429000" y="3048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OVERHEAD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CRANE HALL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33588E86-B095-4025-8A03-D57EE6101541}"/>
              </a:ext>
            </a:extLst>
          </p:cNvPr>
          <p:cNvSpPr txBox="1">
            <a:spLocks/>
          </p:cNvSpPr>
          <p:nvPr/>
        </p:nvSpPr>
        <p:spPr>
          <a:xfrm>
            <a:off x="4114800" y="41529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HVAC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6C3E2E5-F537-4F33-8955-7CA51E9FDA78}"/>
              </a:ext>
            </a:extLst>
          </p:cNvPr>
          <p:cNvSpPr txBox="1">
            <a:spLocks/>
          </p:cNvSpPr>
          <p:nvPr/>
        </p:nvSpPr>
        <p:spPr>
          <a:xfrm>
            <a:off x="5410200" y="2717822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/>
              <a:t>HVAC</a:t>
            </a:r>
            <a:endParaRPr lang="en-GB" sz="1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48283425-7E49-4CF6-81A7-9AB3C7F783CA}"/>
              </a:ext>
            </a:extLst>
          </p:cNvPr>
          <p:cNvSpPr txBox="1">
            <a:spLocks/>
          </p:cNvSpPr>
          <p:nvPr/>
        </p:nvSpPr>
        <p:spPr>
          <a:xfrm>
            <a:off x="719138" y="2661552"/>
            <a:ext cx="981075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CEMENTATION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="" xmlns:a16="http://schemas.microsoft.com/office/drawing/2014/main" id="{53345EB1-2511-4CE9-BD0A-AB2050BF842A}"/>
              </a:ext>
            </a:extLst>
          </p:cNvPr>
          <p:cNvCxnSpPr>
            <a:cxnSpLocks/>
          </p:cNvCxnSpPr>
          <p:nvPr/>
        </p:nvCxnSpPr>
        <p:spPr>
          <a:xfrm>
            <a:off x="1371600" y="2958414"/>
            <a:ext cx="626269" cy="5467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117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090 - CONTROLLED AREA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05F5C21-A79F-4CF6-A168-BF2F50794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11947" r="4413"/>
          <a:stretch/>
        </p:blipFill>
        <p:spPr>
          <a:xfrm>
            <a:off x="0" y="1417637"/>
            <a:ext cx="9144000" cy="544036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9201F67-1202-4A16-B13D-1ECBD0589A93}"/>
              </a:ext>
            </a:extLst>
          </p:cNvPr>
          <p:cNvSpPr txBox="1">
            <a:spLocks/>
          </p:cNvSpPr>
          <p:nvPr/>
        </p:nvSpPr>
        <p:spPr>
          <a:xfrm>
            <a:off x="4267200" y="37338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STAIR &amp; BASEMENT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cxnSp>
        <p:nvCxnSpPr>
          <p:cNvPr id="5" name="Rak pilkoppling 4">
            <a:extLst>
              <a:ext uri="{FF2B5EF4-FFF2-40B4-BE49-F238E27FC236}">
                <a16:creationId xmlns="" xmlns:a16="http://schemas.microsoft.com/office/drawing/2014/main" id="{C36C2F81-CA1B-44F8-AE2E-6FD286DAE8D6}"/>
              </a:ext>
            </a:extLst>
          </p:cNvPr>
          <p:cNvCxnSpPr>
            <a:cxnSpLocks/>
          </p:cNvCxnSpPr>
          <p:nvPr/>
        </p:nvCxnSpPr>
        <p:spPr>
          <a:xfrm flipH="1">
            <a:off x="3886200" y="3947319"/>
            <a:ext cx="6858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F3D0902C-77F7-4FB0-9480-3A6AE56ABB9F}"/>
              </a:ext>
            </a:extLst>
          </p:cNvPr>
          <p:cNvSpPr txBox="1">
            <a:spLocks/>
          </p:cNvSpPr>
          <p:nvPr/>
        </p:nvSpPr>
        <p:spPr>
          <a:xfrm>
            <a:off x="228600" y="3200400"/>
            <a:ext cx="1143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D BUILDING CULVERT</a:t>
            </a:r>
            <a:endParaRPr lang="en-GB" sz="1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sz="1000" dirty="0"/>
          </a:p>
        </p:txBody>
      </p:sp>
      <p:cxnSp>
        <p:nvCxnSpPr>
          <p:cNvPr id="9" name="Rak pilkoppling 8">
            <a:extLst>
              <a:ext uri="{FF2B5EF4-FFF2-40B4-BE49-F238E27FC236}">
                <a16:creationId xmlns="" xmlns:a16="http://schemas.microsoft.com/office/drawing/2014/main" id="{4F6B24F7-F6D4-4EEF-9757-5F4339AB1E8D}"/>
              </a:ext>
            </a:extLst>
          </p:cNvPr>
          <p:cNvCxnSpPr/>
          <p:nvPr/>
        </p:nvCxnSpPr>
        <p:spPr>
          <a:xfrm>
            <a:off x="914400" y="3657600"/>
            <a:ext cx="533400" cy="5008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298CD240-F7C7-4D5F-98AE-4E352A724F19}"/>
              </a:ext>
            </a:extLst>
          </p:cNvPr>
          <p:cNvSpPr txBox="1">
            <a:spLocks/>
          </p:cNvSpPr>
          <p:nvPr/>
        </p:nvSpPr>
        <p:spPr>
          <a:xfrm>
            <a:off x="647700" y="18288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E BUILDINGS EXPANSIONAREA</a:t>
            </a:r>
          </a:p>
        </p:txBody>
      </p:sp>
    </p:spTree>
    <p:extLst>
      <p:ext uri="{BB962C8B-B14F-4D97-AF65-F5344CB8AC3E}">
        <p14:creationId xmlns:p14="http://schemas.microsoft.com/office/powerpoint/2010/main" val="2146899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090-115 -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05F5C21-A79F-4CF6-A168-BF2F50794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50141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3E55C801-C228-4CBB-AA22-D78E7EB7F0CD}"/>
              </a:ext>
            </a:extLst>
          </p:cNvPr>
          <p:cNvSpPr txBox="1">
            <a:spLocks/>
          </p:cNvSpPr>
          <p:nvPr/>
        </p:nvSpPr>
        <p:spPr>
          <a:xfrm>
            <a:off x="3657600" y="28194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OVERHEAD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CRANE HALL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="" xmlns:a16="http://schemas.microsoft.com/office/drawing/2014/main" id="{753DE1FE-4741-4464-ACAE-6E9256B30567}"/>
              </a:ext>
            </a:extLst>
          </p:cNvPr>
          <p:cNvSpPr txBox="1">
            <a:spLocks/>
          </p:cNvSpPr>
          <p:nvPr/>
        </p:nvSpPr>
        <p:spPr>
          <a:xfrm>
            <a:off x="689902" y="2850763"/>
            <a:ext cx="20574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CULVERT FROM D BUILDING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ESCAPE ROUTE ONLY TO H09</a:t>
            </a:r>
          </a:p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sz="1000" dirty="0"/>
          </a:p>
        </p:txBody>
      </p:sp>
      <p:cxnSp>
        <p:nvCxnSpPr>
          <p:cNvPr id="21" name="Rak pilkoppling 20">
            <a:extLst>
              <a:ext uri="{FF2B5EF4-FFF2-40B4-BE49-F238E27FC236}">
                <a16:creationId xmlns="" xmlns:a16="http://schemas.microsoft.com/office/drawing/2014/main" id="{78602579-6845-430F-8132-9B00488D702C}"/>
              </a:ext>
            </a:extLst>
          </p:cNvPr>
          <p:cNvCxnSpPr/>
          <p:nvPr/>
        </p:nvCxnSpPr>
        <p:spPr>
          <a:xfrm>
            <a:off x="4572000" y="3581400"/>
            <a:ext cx="0" cy="10668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pilkoppling 26">
            <a:extLst>
              <a:ext uri="{FF2B5EF4-FFF2-40B4-BE49-F238E27FC236}">
                <a16:creationId xmlns="" xmlns:a16="http://schemas.microsoft.com/office/drawing/2014/main" id="{2A3DFA03-67FA-49AA-913B-C72CCAFB1F31}"/>
              </a:ext>
            </a:extLst>
          </p:cNvPr>
          <p:cNvCxnSpPr>
            <a:cxnSpLocks/>
          </p:cNvCxnSpPr>
          <p:nvPr/>
        </p:nvCxnSpPr>
        <p:spPr>
          <a:xfrm>
            <a:off x="1596081" y="3505200"/>
            <a:ext cx="0" cy="2057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324BBA74-9E1B-49EE-A246-0D319A6C8792}"/>
              </a:ext>
            </a:extLst>
          </p:cNvPr>
          <p:cNvSpPr txBox="1">
            <a:spLocks/>
          </p:cNvSpPr>
          <p:nvPr/>
        </p:nvSpPr>
        <p:spPr>
          <a:xfrm>
            <a:off x="7306996" y="2859752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OPERATION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000" b="1" dirty="0">
                <a:solidFill>
                  <a:schemeClr val="bg1"/>
                </a:solidFill>
              </a:rPr>
              <a:t>CENTRE AND OFFICE</a:t>
            </a:r>
          </a:p>
        </p:txBody>
      </p:sp>
      <p:cxnSp>
        <p:nvCxnSpPr>
          <p:cNvPr id="30" name="Rak pilkoppling 29">
            <a:extLst>
              <a:ext uri="{FF2B5EF4-FFF2-40B4-BE49-F238E27FC236}">
                <a16:creationId xmlns="" xmlns:a16="http://schemas.microsoft.com/office/drawing/2014/main" id="{3F547D4D-32DD-4883-A120-6F8BFB212DB1}"/>
              </a:ext>
            </a:extLst>
          </p:cNvPr>
          <p:cNvCxnSpPr>
            <a:cxnSpLocks/>
          </p:cNvCxnSpPr>
          <p:nvPr/>
        </p:nvCxnSpPr>
        <p:spPr>
          <a:xfrm>
            <a:off x="8221396" y="3352800"/>
            <a:ext cx="0" cy="1752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D2FAAA4-C0EE-4FC4-A3EC-F812F8ABDDAE}"/>
              </a:ext>
            </a:extLst>
          </p:cNvPr>
          <p:cNvSpPr txBox="1">
            <a:spLocks/>
          </p:cNvSpPr>
          <p:nvPr/>
        </p:nvSpPr>
        <p:spPr>
          <a:xfrm>
            <a:off x="0" y="2198173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E BUILDINGS EXPANSIONAREA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="" xmlns:a16="http://schemas.microsoft.com/office/drawing/2014/main" id="{78862CF1-8910-4DFC-9608-FE4DBB40CF2D}"/>
              </a:ext>
            </a:extLst>
          </p:cNvPr>
          <p:cNvCxnSpPr>
            <a:cxnSpLocks/>
          </p:cNvCxnSpPr>
          <p:nvPr/>
        </p:nvCxnSpPr>
        <p:spPr>
          <a:xfrm>
            <a:off x="762000" y="2667000"/>
            <a:ext cx="0" cy="24384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63A46ABC-E249-4158-A5A3-919D65850B9C}"/>
              </a:ext>
            </a:extLst>
          </p:cNvPr>
          <p:cNvSpPr txBox="1">
            <a:spLocks/>
          </p:cNvSpPr>
          <p:nvPr/>
        </p:nvSpPr>
        <p:spPr>
          <a:xfrm>
            <a:off x="2390003" y="2148577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LIQUID WASTE TREATMENT AREA</a:t>
            </a:r>
          </a:p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sz="1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83434498-F708-4556-ACF4-7A07322B19E5}"/>
              </a:ext>
            </a:extLst>
          </p:cNvPr>
          <p:cNvSpPr txBox="1">
            <a:spLocks/>
          </p:cNvSpPr>
          <p:nvPr/>
        </p:nvSpPr>
        <p:spPr>
          <a:xfrm>
            <a:off x="4901015" y="2155485"/>
            <a:ext cx="1447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SOLID WASTE TREATMENT AREA</a:t>
            </a:r>
          </a:p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(CONTROLLED AREA)</a:t>
            </a:r>
            <a:endParaRPr lang="en-GB" sz="1000" dirty="0"/>
          </a:p>
        </p:txBody>
      </p:sp>
      <p:cxnSp>
        <p:nvCxnSpPr>
          <p:cNvPr id="16" name="Rak pilkoppling 15">
            <a:extLst>
              <a:ext uri="{FF2B5EF4-FFF2-40B4-BE49-F238E27FC236}">
                <a16:creationId xmlns="" xmlns:a16="http://schemas.microsoft.com/office/drawing/2014/main" id="{F78756AC-D193-4A0D-846E-076C6689938B}"/>
              </a:ext>
            </a:extLst>
          </p:cNvPr>
          <p:cNvCxnSpPr>
            <a:cxnSpLocks/>
          </p:cNvCxnSpPr>
          <p:nvPr/>
        </p:nvCxnSpPr>
        <p:spPr>
          <a:xfrm>
            <a:off x="5638800" y="2819400"/>
            <a:ext cx="0" cy="18288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="" xmlns:a16="http://schemas.microsoft.com/office/drawing/2014/main" id="{4BC4E359-66AB-4A73-9FF1-8B808058D840}"/>
              </a:ext>
            </a:extLst>
          </p:cNvPr>
          <p:cNvCxnSpPr>
            <a:cxnSpLocks/>
          </p:cNvCxnSpPr>
          <p:nvPr/>
        </p:nvCxnSpPr>
        <p:spPr>
          <a:xfrm>
            <a:off x="3154062" y="2832488"/>
            <a:ext cx="0" cy="21205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koppling 19">
            <a:extLst>
              <a:ext uri="{FF2B5EF4-FFF2-40B4-BE49-F238E27FC236}">
                <a16:creationId xmlns="" xmlns:a16="http://schemas.microsoft.com/office/drawing/2014/main" id="{518C8934-4FC5-4936-BD35-C0F63AD2B24A}"/>
              </a:ext>
            </a:extLst>
          </p:cNvPr>
          <p:cNvCxnSpPr>
            <a:cxnSpLocks/>
          </p:cNvCxnSpPr>
          <p:nvPr/>
        </p:nvCxnSpPr>
        <p:spPr>
          <a:xfrm>
            <a:off x="7086600" y="3352800"/>
            <a:ext cx="0" cy="17077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598A67F2-57E2-4514-AD09-DEC3436CA842}"/>
              </a:ext>
            </a:extLst>
          </p:cNvPr>
          <p:cNvSpPr txBox="1">
            <a:spLocks/>
          </p:cNvSpPr>
          <p:nvPr/>
        </p:nvSpPr>
        <p:spPr>
          <a:xfrm>
            <a:off x="6466688" y="2859752"/>
            <a:ext cx="1164659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CHANGING</a:t>
            </a:r>
          </a:p>
          <a:p>
            <a:pPr marL="0" indent="0" algn="ctr">
              <a:buNone/>
            </a:pPr>
            <a:r>
              <a:rPr lang="sv-SE" sz="1000" b="1" dirty="0">
                <a:solidFill>
                  <a:schemeClr val="bg1"/>
                </a:solidFill>
              </a:rPr>
              <a:t>ROOMS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438262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H09 </a:t>
            </a:r>
            <a:r>
              <a:rPr lang="en-GB" sz="4000" dirty="0" smtClean="0"/>
              <a:t>Structural</a:t>
            </a:r>
            <a:br>
              <a:rPr lang="en-GB" sz="4000" dirty="0" smtClean="0"/>
            </a:br>
            <a:r>
              <a:rPr lang="en-GB" sz="4000" dirty="0" smtClean="0"/>
              <a:t>Preliminary Design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Andreas </a:t>
            </a:r>
            <a:r>
              <a:rPr lang="en-GB" sz="2000" dirty="0" smtClean="0">
                <a:solidFill>
                  <a:schemeClr val="bg1"/>
                </a:solidFill>
              </a:rPr>
              <a:t>Abrahamsson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H09 </a:t>
            </a:r>
            <a:r>
              <a:rPr lang="en-GB" sz="2000" dirty="0">
                <a:solidFill>
                  <a:schemeClr val="bg1"/>
                </a:solidFill>
              </a:rPr>
              <a:t>Waste treatment facility - Baseline Agreement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5 February, 2018</a:t>
            </a:fld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19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9BEEDAD3-CDCC-4780-9B10-6CAD3CF37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5943"/>
            <a:ext cx="9149362" cy="498341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5F2CEF-6B10-4DE2-9FEF-F63E5B31CA2A}"/>
              </a:ext>
            </a:extLst>
          </p:cNvPr>
          <p:cNvSpPr txBox="1"/>
          <p:nvPr/>
        </p:nvSpPr>
        <p:spPr>
          <a:xfrm>
            <a:off x="4191000" y="28194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PRECAST CONCRETE 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6A65FA-F4AF-49C4-9D8B-EAAE1DA0BD71}"/>
              </a:ext>
            </a:extLst>
          </p:cNvPr>
          <p:cNvSpPr txBox="1"/>
          <p:nvPr/>
        </p:nvSpPr>
        <p:spPr>
          <a:xfrm>
            <a:off x="6400800" y="4419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STEEL 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5C926B-59DD-4107-917B-772D64ADCC34}"/>
              </a:ext>
            </a:extLst>
          </p:cNvPr>
          <p:cNvSpPr txBox="1"/>
          <p:nvPr/>
        </p:nvSpPr>
        <p:spPr>
          <a:xfrm>
            <a:off x="457200" y="3916061"/>
            <a:ext cx="161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CULVERT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B07647-67E4-41F7-8CBE-B57B57AED18A}"/>
              </a:ext>
            </a:extLst>
          </p:cNvPr>
          <p:cNvSpPr txBox="1"/>
          <p:nvPr/>
        </p:nvSpPr>
        <p:spPr>
          <a:xfrm>
            <a:off x="4214337" y="6099196"/>
            <a:ext cx="161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STACK FOUNDATION</a:t>
            </a:r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INTERFACING </a:t>
            </a:r>
            <a:r>
              <a:rPr lang="en-US" sz="4000" dirty="0" smtClean="0"/>
              <a:t>DISCIPLINES &amp; STAKEHOLDERS </a:t>
            </a:r>
            <a:endParaRPr lang="en-US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FIRE</a:t>
            </a:r>
          </a:p>
          <a:p>
            <a:r>
              <a:rPr lang="en-US" dirty="0" smtClean="0"/>
              <a:t>ACOUSTICS</a:t>
            </a:r>
          </a:p>
          <a:p>
            <a:r>
              <a:rPr lang="en-US" dirty="0" smtClean="0"/>
              <a:t>ACCESS &amp; SECURITY</a:t>
            </a:r>
          </a:p>
          <a:p>
            <a:r>
              <a:rPr lang="en-US" dirty="0" smtClean="0"/>
              <a:t>SAFTEY </a:t>
            </a:r>
          </a:p>
          <a:p>
            <a:r>
              <a:rPr lang="en-US" dirty="0" smtClean="0"/>
              <a:t>LOGISTICS INTERFACE WITH CIVIL</a:t>
            </a:r>
          </a:p>
          <a:p>
            <a:r>
              <a:rPr lang="en-US" dirty="0" smtClean="0"/>
              <a:t>HVAC INT. functional space</a:t>
            </a:r>
          </a:p>
          <a:p>
            <a:r>
              <a:rPr lang="en-US" dirty="0" smtClean="0"/>
              <a:t>ELECTRICITY INT. </a:t>
            </a:r>
            <a:r>
              <a:rPr lang="en-US" dirty="0"/>
              <a:t>functional </a:t>
            </a:r>
            <a:r>
              <a:rPr lang="en-US" dirty="0" smtClean="0"/>
              <a:t>space</a:t>
            </a:r>
          </a:p>
          <a:p>
            <a:r>
              <a:rPr lang="en-US" dirty="0" smtClean="0"/>
              <a:t>PROCESS INT. </a:t>
            </a:r>
            <a:r>
              <a:rPr lang="en-US" dirty="0"/>
              <a:t>functional space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86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SUBSTRUCTURE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B99092F8-1A52-498C-9855-02BDBD553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878952"/>
            <a:ext cx="9035219" cy="414084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5EC974-2DD4-4C21-A42C-A408A78753CE}"/>
              </a:ext>
            </a:extLst>
          </p:cNvPr>
          <p:cNvSpPr txBox="1"/>
          <p:nvPr/>
        </p:nvSpPr>
        <p:spPr>
          <a:xfrm>
            <a:off x="2895600" y="2590800"/>
            <a:ext cx="161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BASEMENT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85BF55-51A5-488B-A871-DE7C7EE8DDB7}"/>
              </a:ext>
            </a:extLst>
          </p:cNvPr>
          <p:cNvSpPr txBox="1"/>
          <p:nvPr/>
        </p:nvSpPr>
        <p:spPr>
          <a:xfrm>
            <a:off x="609600" y="4068461"/>
            <a:ext cx="161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CULVERT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CAF173-9C24-425C-9B00-9B6F167662DD}"/>
              </a:ext>
            </a:extLst>
          </p:cNvPr>
          <p:cNvSpPr txBox="1"/>
          <p:nvPr/>
        </p:nvSpPr>
        <p:spPr>
          <a:xfrm>
            <a:off x="4724400" y="5181600"/>
            <a:ext cx="161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STACK FOUNDATION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835EA5-2C1D-4CF1-BC28-819931872805}"/>
              </a:ext>
            </a:extLst>
          </p:cNvPr>
          <p:cNvSpPr txBox="1"/>
          <p:nvPr/>
        </p:nvSpPr>
        <p:spPr>
          <a:xfrm>
            <a:off x="5638800" y="3626210"/>
            <a:ext cx="2262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BASE SLAB/STRIP FOOTINGS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52D31C-6597-4AB3-8EDE-8A6B314CD4E7}"/>
              </a:ext>
            </a:extLst>
          </p:cNvPr>
          <p:cNvSpPr txBox="1"/>
          <p:nvPr/>
        </p:nvSpPr>
        <p:spPr>
          <a:xfrm>
            <a:off x="6195865" y="2003531"/>
            <a:ext cx="2262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GENERAL: UPSTANDS FOR WALLS</a:t>
            </a:r>
          </a:p>
        </p:txBody>
      </p:sp>
    </p:spTree>
    <p:extLst>
      <p:ext uri="{BB962C8B-B14F-4D97-AF65-F5344CB8AC3E}">
        <p14:creationId xmlns:p14="http://schemas.microsoft.com/office/powerpoint/2010/main" val="2531981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21</a:t>
            </a:fld>
            <a:endParaRPr lang="en-GB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xmlns="" id="{8869721A-5ABD-4223-9AC3-0AEB3AAE7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" y="1504296"/>
            <a:ext cx="8934061" cy="4852054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BA9259F-744B-43F7-B61C-EF599A231C3B}"/>
              </a:ext>
            </a:extLst>
          </p:cNvPr>
          <p:cNvSpPr txBox="1"/>
          <p:nvPr/>
        </p:nvSpPr>
        <p:spPr>
          <a:xfrm>
            <a:off x="1828800" y="1981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PRECAST COLUMNS/BEAMS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F176AB-9FCE-426E-8BCF-B30C0F820B8B}"/>
              </a:ext>
            </a:extLst>
          </p:cNvPr>
          <p:cNvSpPr txBox="1"/>
          <p:nvPr/>
        </p:nvSpPr>
        <p:spPr>
          <a:xfrm>
            <a:off x="6707198" y="556941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STEEL COLUMNS/TRUSSES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7C4C432-CC38-4D94-A55C-9A6945AE9A24}"/>
              </a:ext>
            </a:extLst>
          </p:cNvPr>
          <p:cNvSpPr txBox="1"/>
          <p:nvPr/>
        </p:nvSpPr>
        <p:spPr>
          <a:xfrm>
            <a:off x="6096000" y="1600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PRECAST HOLLOWCORE SLABS</a:t>
            </a:r>
          </a:p>
          <a:p>
            <a:r>
              <a:rPr lang="sv-SE" dirty="0">
                <a:solidFill>
                  <a:srgbClr val="0070C0"/>
                </a:solidFill>
              </a:rPr>
              <a:t>(FLOORS AND ROOF)</a:t>
            </a:r>
          </a:p>
        </p:txBody>
      </p:sp>
    </p:spTree>
    <p:extLst>
      <p:ext uri="{BB962C8B-B14F-4D97-AF65-F5344CB8AC3E}">
        <p14:creationId xmlns:p14="http://schemas.microsoft.com/office/powerpoint/2010/main" val="1552145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5D83030-392A-4C9E-9F77-C1F8D5DB1EF6}"/>
              </a:ext>
            </a:extLst>
          </p:cNvPr>
          <p:cNvSpPr txBox="1"/>
          <p:nvPr/>
        </p:nvSpPr>
        <p:spPr>
          <a:xfrm>
            <a:off x="708285" y="1828800"/>
            <a:ext cx="48543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SPECIAL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ATB12K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OVERHEAD CRANES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HEAVY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r>
              <a:rPr lang="sv-SE" sz="2400" dirty="0"/>
              <a:t>CRITICAL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”LINE OF SIGHT” IN JOINTS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LEAKAGE OF CONTAMINATED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r>
              <a:rPr lang="sv-SE" sz="2400" dirty="0"/>
              <a:t>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COMPATIBLE WITH SURFACE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0896242-095E-4FA6-8BCB-C08D57FD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603232"/>
            <a:ext cx="1634538" cy="25028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6E00AF2-2297-4B14-B412-B24376291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370394"/>
            <a:ext cx="3048000" cy="2257245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/>
          <a:srcRect l="17361" t="27778" r="27083" b="13889"/>
          <a:stretch/>
        </p:blipFill>
        <p:spPr>
          <a:xfrm>
            <a:off x="5427203" y="1752600"/>
            <a:ext cx="3586313" cy="23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7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REQUIREMENTS: Cf and Stakeholder 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Architectural and Structural requirements are listed in </a:t>
            </a:r>
            <a:r>
              <a:rPr lang="en-GB" sz="2000" dirty="0">
                <a:hlinkClick r:id="rId2"/>
              </a:rPr>
              <a:t>ESS-0082503 </a:t>
            </a:r>
            <a:r>
              <a:rPr lang="en-GB" sz="2000" dirty="0"/>
              <a:t>DM--SR-TBSIDDH09-System Requirements H09 Structure.</a:t>
            </a:r>
            <a:endParaRPr lang="en-US" sz="2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t="7683" r="969" b="8521"/>
          <a:stretch/>
        </p:blipFill>
        <p:spPr>
          <a:xfrm>
            <a:off x="457200" y="2286000"/>
            <a:ext cx="7924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4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Descriptions Architectural H09</a:t>
            </a:r>
            <a:endParaRPr lang="en-US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02" t="10101" r="32111" b="29288"/>
          <a:stretch/>
        </p:blipFill>
        <p:spPr>
          <a:xfrm>
            <a:off x="4838699" y="1676400"/>
            <a:ext cx="4262967" cy="4038600"/>
          </a:xfrm>
          <a:prstGeom prst="rect">
            <a:avLst/>
          </a:prstGeo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6" name="Rektangel 5"/>
          <p:cNvSpPr/>
          <p:nvPr/>
        </p:nvSpPr>
        <p:spPr>
          <a:xfrm>
            <a:off x="152399" y="1676400"/>
            <a:ext cx="488405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Description H09 structure is a description and rationale of the expected operations of the H09 structure from an architecturally functional point of view. 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platform for stakeholder consensus to ensure that the system that is built is operationally feasible. 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sub document of the System Description H09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Waste treatment facility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1]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All system requirements and conditions on H09 Structure are listed in the requirement document 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2]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It is part of the technical baseline for the detailed design.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</a:t>
            </a:r>
            <a:r>
              <a:rPr lang="en-GB" dirty="0" smtClean="0"/>
              <a:t>BASELINE STRUCTURAL H09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/>
          <a:srcRect l="13176" t="8210" r="12414" b="6220"/>
          <a:stretch/>
        </p:blipFill>
        <p:spPr>
          <a:xfrm>
            <a:off x="2209800" y="1676400"/>
            <a:ext cx="6629400" cy="4764881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52400" y="1828800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Compilation of structural preliminary drawings based on all known requirements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153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of Structural Design H09 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50" t="13469" r="24746" b="29288"/>
          <a:stretch/>
        </p:blipFill>
        <p:spPr>
          <a:xfrm>
            <a:off x="2133600" y="3278531"/>
            <a:ext cx="4572000" cy="3379305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52400" y="1524001"/>
            <a:ext cx="8915400" cy="196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Presents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the basis of design for the structure of the H09 Waste Building as part of the larger ESS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project, </a:t>
            </a:r>
          </a:p>
          <a:p>
            <a:pPr marL="285750" indent="-285750">
              <a:lnSpc>
                <a:spcPts val="1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resent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the applicable loads acting on the structures, </a:t>
            </a: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1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oad case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combinations, analysis methodology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</a:t>
            </a:r>
          </a:p>
          <a:p>
            <a:pPr marL="285750" indent="-285750">
              <a:lnSpc>
                <a:spcPts val="1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Requirements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for the structure and design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principles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This document should be read together with both Architectural and Structural drawings of the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building</a:t>
            </a:r>
            <a:r>
              <a:rPr lang="en-GB" sz="1400" dirty="0" smtClean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6986736" cy="381000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P</a:t>
            </a:r>
            <a:r>
              <a:rPr lang="en-GB" sz="4000" b="1" dirty="0" smtClean="0"/>
              <a:t>rocedure </a:t>
            </a:r>
            <a:r>
              <a:rPr lang="en-GB" sz="4000" b="1" dirty="0"/>
              <a:t>of CF quality and review</a:t>
            </a:r>
            <a:r>
              <a:rPr lang="en-GB" b="1" dirty="0"/>
              <a:t/>
            </a:r>
            <a:br>
              <a:rPr lang="en-GB" b="1" dirty="0"/>
            </a:b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l="3467" t="18200" r="25098" b="7788"/>
          <a:stretch/>
        </p:blipFill>
        <p:spPr>
          <a:xfrm>
            <a:off x="76200" y="1447800"/>
            <a:ext cx="8915400" cy="51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1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8705" y="209188"/>
            <a:ext cx="7139136" cy="1143000"/>
          </a:xfrm>
        </p:spPr>
        <p:txBody>
          <a:bodyPr/>
          <a:lstStyle/>
          <a:p>
            <a:r>
              <a:rPr lang="en-US" dirty="0" smtClean="0"/>
              <a:t>LINKING REQUIREMENTS TO RESULTS</a:t>
            </a:r>
            <a:endParaRPr lang="en-US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955" t="11785" r="26850" b="10768"/>
          <a:stretch/>
        </p:blipFill>
        <p:spPr>
          <a:xfrm>
            <a:off x="4572000" y="1682750"/>
            <a:ext cx="4267200" cy="4673600"/>
          </a:xfrm>
          <a:prstGeom prst="rect">
            <a:avLst/>
          </a:prstGeo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6" name="Rektangel 5"/>
          <p:cNvSpPr/>
          <p:nvPr/>
        </p:nvSpPr>
        <p:spPr>
          <a:xfrm>
            <a:off x="76200" y="1682750"/>
            <a:ext cx="4572000" cy="49705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Verification &amp; Validation Protocol shall provide the link between </a:t>
            </a:r>
            <a:r>
              <a:rPr lang="en-GB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Stakeholder Requirements - BLT (PD) - CF Design (DD) - SEC (Construction) &amp; Approval (Final Inspection/ Fulfilment of requirements). 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 shall be part of the design verification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(review protocols)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construction documents providing input into the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ITP (inspection test plan)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 (method statement). 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45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H09 TECHNICAL BASELINE ARCHITECTURAL</a:t>
            </a:r>
            <a:endParaRPr lang="en-US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19" t="6734" r="12119" b="4034"/>
          <a:stretch/>
        </p:blipFill>
        <p:spPr>
          <a:xfrm>
            <a:off x="2057400" y="1524000"/>
            <a:ext cx="6858000" cy="5048250"/>
          </a:xfrm>
          <a:prstGeom prst="rect">
            <a:avLst/>
          </a:prstGeo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6" name="textruta 5"/>
          <p:cNvSpPr txBox="1"/>
          <p:nvPr/>
        </p:nvSpPr>
        <p:spPr>
          <a:xfrm>
            <a:off x="152400" y="1828800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Compilation of Architectural preliminary drawings based on all known requirements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83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2215</TotalTime>
  <Words>690</Words>
  <Application>Microsoft Office PowerPoint</Application>
  <PresentationFormat>Bildspel på skärmen (4:3)</PresentationFormat>
  <Paragraphs>189</Paragraphs>
  <Slides>22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Office Theme</vt:lpstr>
      <vt:lpstr>H09 Architectural &amp; Structural  Preliminary Design </vt:lpstr>
      <vt:lpstr>INTERFACING DISCIPLINES &amp; STAKEHOLDERS </vt:lpstr>
      <vt:lpstr>REQUIREMENTS: Cf and Stakeholder </vt:lpstr>
      <vt:lpstr>System Descriptions Architectural H09</vt:lpstr>
      <vt:lpstr>TECHNICAL BASELINE STRUCTURAL H09</vt:lpstr>
      <vt:lpstr>Basis of Structural Design H09 </vt:lpstr>
      <vt:lpstr>Procedure of CF quality and review </vt:lpstr>
      <vt:lpstr>LINKING REQUIREMENTS TO RESULTS</vt:lpstr>
      <vt:lpstr>H09 TECHNICAL BASELINE ARCHITECTURAL</vt:lpstr>
      <vt:lpstr>H09 Architectural Preliminary Design </vt:lpstr>
      <vt:lpstr>ARCHITECTURAL DESIGN</vt:lpstr>
      <vt:lpstr>UNCONTROLLED AREA</vt:lpstr>
      <vt:lpstr>LEVEL 100 - CONTROLLED AREA</vt:lpstr>
      <vt:lpstr>LEVEL 110 - CONTROLLED AREA</vt:lpstr>
      <vt:lpstr>LEVEL 115 - CONTROLLED AREA</vt:lpstr>
      <vt:lpstr>LEVEL 090 - CONTROLLED AREA</vt:lpstr>
      <vt:lpstr>LEVEL 090-115 - SECTION</vt:lpstr>
      <vt:lpstr>H09 Structural Preliminary Design</vt:lpstr>
      <vt:lpstr>OVERVIEW</vt:lpstr>
      <vt:lpstr>SUBSTRUCTURE</vt:lpstr>
      <vt:lpstr>SUPERSTRUCTURE</vt:lpstr>
      <vt:lpstr>CHALLENGES</vt:lpstr>
    </vt:vector>
  </TitlesOfParts>
  <Company>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Elise</dc:creator>
  <cp:lastModifiedBy>Kezerle, Frank</cp:lastModifiedBy>
  <cp:revision>76</cp:revision>
  <dcterms:created xsi:type="dcterms:W3CDTF">2016-12-12T06:57:40Z</dcterms:created>
  <dcterms:modified xsi:type="dcterms:W3CDTF">2018-02-05T07:53:15Z</dcterms:modified>
</cp:coreProperties>
</file>