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96" r:id="rId3"/>
    <p:sldId id="282" r:id="rId4"/>
    <p:sldId id="299" r:id="rId5"/>
    <p:sldId id="297" r:id="rId6"/>
    <p:sldId id="295" r:id="rId7"/>
    <p:sldId id="257" r:id="rId8"/>
    <p:sldId id="283" r:id="rId9"/>
    <p:sldId id="284" r:id="rId10"/>
    <p:sldId id="276" r:id="rId11"/>
    <p:sldId id="279" r:id="rId12"/>
    <p:sldId id="277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80" r:id="rId23"/>
    <p:sldId id="294" r:id="rId24"/>
    <p:sldId id="281" r:id="rId2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09" d="100"/>
          <a:sy n="109" d="100"/>
        </p:scale>
        <p:origin x="127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2018-02-02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369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9737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3465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6405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2032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8716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3147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9790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5070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19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3147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2591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70174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6848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397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9163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2597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3154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82993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9349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0587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4828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02/02/2018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02/02/2018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02/02/2018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02/02/2018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02/02/2018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H09 waste building</a:t>
            </a:r>
            <a:br>
              <a:rPr lang="en-GB" sz="4000" dirty="0"/>
            </a:br>
            <a:r>
              <a:rPr lang="en-GB" dirty="0"/>
              <a:t>project presentation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Boris Kildetoft </a:t>
            </a:r>
            <a:r>
              <a:rPr lang="en-GB" sz="1200" dirty="0">
                <a:solidFill>
                  <a:schemeClr val="bg1"/>
                </a:solidFill>
              </a:rPr>
              <a:t>Architect SAR/MSA</a:t>
            </a:r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Building owner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r>
              <a:rPr lang="en-GB" sz="1400" dirty="0">
                <a:solidFill>
                  <a:srgbClr val="FFFFFF"/>
                </a:solidFill>
              </a:rPr>
              <a:t>5 February 2018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Detailed location of H09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10</a:t>
            </a:fld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0700912-FF38-4BD2-B50D-DB73AAC893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5" b="7033"/>
          <a:stretch/>
        </p:blipFill>
        <p:spPr>
          <a:xfrm>
            <a:off x="353406" y="1471157"/>
            <a:ext cx="843718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70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H09 Controlled area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11</a:t>
            </a:fld>
            <a:endParaRPr lang="en-GB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930D39A-1093-489E-919B-A258F483B4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18" y="1449695"/>
            <a:ext cx="7288601" cy="51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53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H09 Functional layout, uncontrolled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12</a:t>
            </a:fld>
            <a:endParaRPr lang="en-GB"/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A9103E71-8E98-4F02-A0DE-D276F3A766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2" y="1449695"/>
            <a:ext cx="7288601" cy="514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90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H09 Functional layout, uncontrolled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13</a:t>
            </a:fld>
            <a:endParaRPr lang="en-GB"/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A9103E71-8E98-4F02-A0DE-D276F3A766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2" y="1449695"/>
            <a:ext cx="7288601" cy="514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80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H09 Functional layout, uncontrolled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14</a:t>
            </a:fld>
            <a:endParaRPr lang="en-GB"/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A9103E71-8E98-4F02-A0DE-D276F3A766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2" y="1449695"/>
            <a:ext cx="7288601" cy="514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06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H09 Functional layout, uncontrolled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15</a:t>
            </a:fld>
            <a:endParaRPr lang="en-GB"/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A9103E71-8E98-4F02-A0DE-D276F3A766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2" y="1449695"/>
            <a:ext cx="7288601" cy="514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6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H09 Functional layout, controlled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16</a:t>
            </a:fld>
            <a:endParaRPr lang="en-GB"/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A9103E71-8E98-4F02-A0DE-D276F3A766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2" y="1449695"/>
            <a:ext cx="7288601" cy="514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80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H09 Functional layout, controlled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17</a:t>
            </a:fld>
            <a:endParaRPr lang="en-GB"/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A9103E71-8E98-4F02-A0DE-D276F3A766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2" y="1449695"/>
            <a:ext cx="7288601" cy="514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30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H09 Functional layout, controlled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18</a:t>
            </a:fld>
            <a:endParaRPr lang="en-GB"/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A9103E71-8E98-4F02-A0DE-D276F3A766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2" y="1449695"/>
            <a:ext cx="7288601" cy="514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06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H09 Functional layout, controlled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19</a:t>
            </a:fld>
            <a:endParaRPr lang="en-GB"/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A9103E71-8E98-4F02-A0DE-D276F3A766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2" y="1449695"/>
            <a:ext cx="7288601" cy="514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3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H09 Project status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CD0F912-DEAE-45EF-A249-0504A2F4F3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17124" r="2750" b="24039"/>
          <a:stretch/>
        </p:blipFill>
        <p:spPr>
          <a:xfrm>
            <a:off x="223967" y="1988840"/>
            <a:ext cx="891143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62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H09 Functional layout, controlled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20</a:t>
            </a:fld>
            <a:endParaRPr lang="en-GB"/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A9103E71-8E98-4F02-A0DE-D276F3A766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2" y="1449695"/>
            <a:ext cx="7288601" cy="514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7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H09 Functional layout, controlled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21</a:t>
            </a:fld>
            <a:endParaRPr lang="en-GB"/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A9103E71-8E98-4F02-A0DE-D276F3A766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2" y="1449695"/>
            <a:ext cx="7288601" cy="514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05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H09 Radiation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22</a:t>
            </a:fld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D96FEE8-511F-4E93-9314-646513EFC2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99" y="1450876"/>
            <a:ext cx="7288601" cy="514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38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H09 Radiation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23</a:t>
            </a:fld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D96FEE8-511F-4E93-9314-646513EFC2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00" y="1450876"/>
            <a:ext cx="7288599" cy="514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89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H09 Logistics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24</a:t>
            </a:fld>
            <a:endParaRPr lang="en-GB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CA5B2C5-3979-4FFC-A65C-8239E97B69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99" y="1449695"/>
            <a:ext cx="7288601" cy="514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32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H09 Management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CD0F912-DEAE-45EF-A249-0504A2F4F3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9" t="15688" r="16926" b="12559"/>
          <a:stretch/>
        </p:blipFill>
        <p:spPr>
          <a:xfrm>
            <a:off x="294725" y="1448924"/>
            <a:ext cx="832412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23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002ED3-C4FB-41CD-BC16-74EA3B431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118524"/>
              </p:ext>
            </p:extLst>
          </p:nvPr>
        </p:nvGraphicFramePr>
        <p:xfrm>
          <a:off x="323530" y="1628800"/>
          <a:ext cx="8496940" cy="4048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489">
                  <a:extLst>
                    <a:ext uri="{9D8B030D-6E8A-4147-A177-3AD203B41FA5}">
                      <a16:colId xmlns:a16="http://schemas.microsoft.com/office/drawing/2014/main" val="3198123186"/>
                    </a:ext>
                  </a:extLst>
                </a:gridCol>
                <a:gridCol w="4072860">
                  <a:extLst>
                    <a:ext uri="{9D8B030D-6E8A-4147-A177-3AD203B41FA5}">
                      <a16:colId xmlns:a16="http://schemas.microsoft.com/office/drawing/2014/main" val="1766638375"/>
                    </a:ext>
                  </a:extLst>
                </a:gridCol>
                <a:gridCol w="3114591">
                  <a:extLst>
                    <a:ext uri="{9D8B030D-6E8A-4147-A177-3AD203B41FA5}">
                      <a16:colId xmlns:a16="http://schemas.microsoft.com/office/drawing/2014/main" val="711260617"/>
                    </a:ext>
                  </a:extLst>
                </a:gridCol>
              </a:tblGrid>
              <a:tr h="350107">
                <a:tc>
                  <a:txBody>
                    <a:bodyPr/>
                    <a:lstStyle/>
                    <a:p>
                      <a:r>
                        <a:rPr lang="en-GB" sz="1700" dirty="0"/>
                        <a:t>Phases</a:t>
                      </a:r>
                    </a:p>
                  </a:txBody>
                  <a:tcPr marL="84969" marR="84969" marT="42485" marB="42485"/>
                </a:tc>
                <a:tc>
                  <a:txBody>
                    <a:bodyPr/>
                    <a:lstStyle/>
                    <a:p>
                      <a:r>
                        <a:rPr lang="en-GB" sz="1700" dirty="0"/>
                        <a:t>Documentation</a:t>
                      </a:r>
                    </a:p>
                  </a:txBody>
                  <a:tcPr marL="84969" marR="84969" marT="42485" marB="42485"/>
                </a:tc>
                <a:tc>
                  <a:txBody>
                    <a:bodyPr/>
                    <a:lstStyle/>
                    <a:p>
                      <a:r>
                        <a:rPr lang="en-GB" sz="1700" dirty="0"/>
                        <a:t>Support</a:t>
                      </a:r>
                    </a:p>
                  </a:txBody>
                  <a:tcPr marL="84969" marR="84969" marT="42485" marB="42485"/>
                </a:tc>
                <a:extLst>
                  <a:ext uri="{0D108BD9-81ED-4DB2-BD59-A6C34878D82A}">
                    <a16:rowId xmlns:a16="http://schemas.microsoft.com/office/drawing/2014/main" val="600404485"/>
                  </a:ext>
                </a:extLst>
              </a:tr>
              <a:tr h="1110910">
                <a:tc>
                  <a:txBody>
                    <a:bodyPr/>
                    <a:lstStyle/>
                    <a:p>
                      <a:r>
                        <a:rPr lang="en-GB" sz="1700" dirty="0"/>
                        <a:t>Feasibility study</a:t>
                      </a:r>
                    </a:p>
                  </a:txBody>
                  <a:tcPr marL="84969" marR="84969" marT="42485" marB="42485"/>
                </a:tc>
                <a:tc>
                  <a:txBody>
                    <a:bodyPr/>
                    <a:lstStyle/>
                    <a:p>
                      <a:r>
                        <a:rPr lang="en-GB" sz="1700" dirty="0">
                          <a:solidFill>
                            <a:schemeClr val="tx1"/>
                          </a:solidFill>
                        </a:rPr>
                        <a:t>Baseline Agreement</a:t>
                      </a:r>
                    </a:p>
                    <a:p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700" dirty="0">
                          <a:solidFill>
                            <a:schemeClr val="tx1"/>
                          </a:solidFill>
                        </a:rPr>
                        <a:t>Baseline Agreement Appendix 1</a:t>
                      </a:r>
                    </a:p>
                  </a:txBody>
                  <a:tcPr marL="84969" marR="84969" marT="42485" marB="42485"/>
                </a:tc>
                <a:tc rowSpan="2">
                  <a:txBody>
                    <a:bodyPr/>
                    <a:lstStyle/>
                    <a:p>
                      <a:r>
                        <a:rPr lang="en-GB" sz="1700" dirty="0">
                          <a:solidFill>
                            <a:schemeClr val="tx1"/>
                          </a:solidFill>
                        </a:rPr>
                        <a:t>Confluence</a:t>
                      </a:r>
                    </a:p>
                    <a:p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700" dirty="0">
                          <a:solidFill>
                            <a:schemeClr val="tx1"/>
                          </a:solidFill>
                        </a:rPr>
                        <a:t>Jira</a:t>
                      </a:r>
                    </a:p>
                    <a:p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700" dirty="0">
                          <a:solidFill>
                            <a:schemeClr val="tx1"/>
                          </a:solidFill>
                        </a:rPr>
                        <a:t>Chess</a:t>
                      </a:r>
                    </a:p>
                    <a:p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</a:rPr>
                        <a:t>Overall valid design documents for ESS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 marL="88379" marR="88379" marT="44190" marB="44190"/>
                </a:tc>
                <a:extLst>
                  <a:ext uri="{0D108BD9-81ED-4DB2-BD59-A6C34878D82A}">
                    <a16:rowId xmlns:a16="http://schemas.microsoft.com/office/drawing/2014/main" val="2834950764"/>
                  </a:ext>
                </a:extLst>
              </a:tr>
              <a:tr h="2587269">
                <a:tc>
                  <a:txBody>
                    <a:bodyPr/>
                    <a:lstStyle/>
                    <a:p>
                      <a:r>
                        <a:rPr lang="en-GB" sz="1700" dirty="0"/>
                        <a:t>Preliminary design</a:t>
                      </a:r>
                    </a:p>
                  </a:txBody>
                  <a:tcPr marL="84969" marR="84969" marT="42485" marB="42485"/>
                </a:tc>
                <a:tc>
                  <a:txBody>
                    <a:bodyPr/>
                    <a:lstStyle/>
                    <a:p>
                      <a:r>
                        <a:rPr lang="en-GB" sz="1700" dirty="0"/>
                        <a:t>Documented meeting decisions</a:t>
                      </a:r>
                    </a:p>
                    <a:p>
                      <a:endParaRPr lang="en-GB" sz="1700" dirty="0"/>
                    </a:p>
                    <a:p>
                      <a:r>
                        <a:rPr lang="en-GB" sz="1700" dirty="0"/>
                        <a:t>System description </a:t>
                      </a:r>
                    </a:p>
                    <a:p>
                      <a:endParaRPr lang="en-GB" sz="1700" dirty="0"/>
                    </a:p>
                    <a:p>
                      <a:r>
                        <a:rPr lang="en-GB" sz="1700" dirty="0"/>
                        <a:t>System requirements</a:t>
                      </a:r>
                    </a:p>
                    <a:p>
                      <a:endParaRPr lang="en-GB" sz="17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/>
                        <a:t>Common Systems ICD for coordination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/>
                        <a:t>Additional system specific deliverables </a:t>
                      </a:r>
                    </a:p>
                  </a:txBody>
                  <a:tcPr marL="84969" marR="84969" marT="42485" marB="42485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509032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594EFCBF-7F38-4472-B7A7-987F666B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/>
          <a:p>
            <a:r>
              <a:rPr lang="en-GB" dirty="0"/>
              <a:t>H09 Documentation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5476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H09 Documentation, Confluence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</a:t>
            </a:fld>
            <a:endParaRPr lang="en-GB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CD0F912-DEAE-45EF-A249-0504A2F4F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01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95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H09 in the ESS context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6</a:t>
            </a:fld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5282588-D52E-4600-BAD5-18E3A6A2FE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" t="6523" r="17403" b="17465"/>
          <a:stretch/>
        </p:blipFill>
        <p:spPr>
          <a:xfrm>
            <a:off x="971600" y="1451026"/>
            <a:ext cx="7200800" cy="51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1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7B59440E-6564-420F-A9B2-2AC8783198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0"/>
          <a:stretch/>
        </p:blipFill>
        <p:spPr>
          <a:xfrm>
            <a:off x="0" y="1417638"/>
            <a:ext cx="9144000" cy="5440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ESS site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ESS site and H09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8</a:t>
            </a:fld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5B0A67E-F2CE-4E0A-8744-AA82B1FE2D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0" t="33521" r="22039" b="13209"/>
          <a:stretch/>
        </p:blipFill>
        <p:spPr>
          <a:xfrm>
            <a:off x="0" y="1556792"/>
            <a:ext cx="8891464" cy="490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09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H09 Transport routes site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9</a:t>
            </a:fld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5B0A67E-F2CE-4E0A-8744-AA82B1FE2D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7" t="33438" r="19840" b="14249"/>
          <a:stretch/>
        </p:blipFill>
        <p:spPr>
          <a:xfrm>
            <a:off x="0" y="1556792"/>
            <a:ext cx="9144000" cy="480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70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5121</TotalTime>
  <Words>195</Words>
  <Application>Microsoft Office PowerPoint</Application>
  <PresentationFormat>Bildspel på skärmen (4:3)</PresentationFormat>
  <Paragraphs>99</Paragraphs>
  <Slides>24</Slides>
  <Notes>24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H09 waste building project presentation</vt:lpstr>
      <vt:lpstr>H09 Project status </vt:lpstr>
      <vt:lpstr>H09 Management </vt:lpstr>
      <vt:lpstr>H09 Documentation </vt:lpstr>
      <vt:lpstr>H09 Documentation, Confluence </vt:lpstr>
      <vt:lpstr>H09 in the ESS context </vt:lpstr>
      <vt:lpstr>The ESS site </vt:lpstr>
      <vt:lpstr>The ESS site and H09 </vt:lpstr>
      <vt:lpstr>H09 Transport routes site </vt:lpstr>
      <vt:lpstr>Detailed location of H09 </vt:lpstr>
      <vt:lpstr>H09 Controlled area </vt:lpstr>
      <vt:lpstr>H09 Functional layout, uncontrolled </vt:lpstr>
      <vt:lpstr>H09 Functional layout, uncontrolled </vt:lpstr>
      <vt:lpstr>H09 Functional layout, uncontrolled </vt:lpstr>
      <vt:lpstr>H09 Functional layout, uncontrolled </vt:lpstr>
      <vt:lpstr>H09 Functional layout, controlled </vt:lpstr>
      <vt:lpstr>H09 Functional layout, controlled </vt:lpstr>
      <vt:lpstr>H09 Functional layout, controlled </vt:lpstr>
      <vt:lpstr>H09 Functional layout, controlled </vt:lpstr>
      <vt:lpstr>H09 Functional layout, controlled </vt:lpstr>
      <vt:lpstr>H09 Functional layout, controlled </vt:lpstr>
      <vt:lpstr>H09 Radiation </vt:lpstr>
      <vt:lpstr>H09 Radiation </vt:lpstr>
      <vt:lpstr>H09 Logistics </vt:lpstr>
    </vt:vector>
  </TitlesOfParts>
  <Company>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Boris Kildetoft</dc:creator>
  <cp:lastModifiedBy>Kildetoft Boris</cp:lastModifiedBy>
  <cp:revision>46</cp:revision>
  <dcterms:created xsi:type="dcterms:W3CDTF">2013-10-29T16:05:10Z</dcterms:created>
  <dcterms:modified xsi:type="dcterms:W3CDTF">2018-02-02T11:32:05Z</dcterms:modified>
</cp:coreProperties>
</file>