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8" r:id="rId4"/>
    <p:sldId id="276" r:id="rId5"/>
    <p:sldId id="277" r:id="rId6"/>
    <p:sldId id="271" r:id="rId7"/>
    <p:sldId id="278" r:id="rId8"/>
    <p:sldId id="270" r:id="rId9"/>
    <p:sldId id="273" r:id="rId10"/>
    <p:sldId id="274" r:id="rId11"/>
    <p:sldId id="272" r:id="rId12"/>
    <p:sldId id="25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Hansson" initials="MH" lastIdx="1" clrIdx="0">
    <p:extLst>
      <p:ext uri="{19B8F6BF-5375-455C-9EA6-DF929625EA0E}">
        <p15:presenceInfo xmlns:p15="http://schemas.microsoft.com/office/powerpoint/2012/main" userId="35f7b2743bee9d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94612" autoAdjust="0"/>
  </p:normalViewPr>
  <p:slideViewPr>
    <p:cSldViewPr>
      <p:cViewPr>
        <p:scale>
          <a:sx n="140" d="100"/>
          <a:sy n="140" d="100"/>
        </p:scale>
        <p:origin x="8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3T17:00:24.36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547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375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36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039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24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04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63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241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03/02/2018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03/02/2018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03/02/2018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03/02/2018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03/02/2018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H09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Martin Hansson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CF System Owner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3 February,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86" y="0"/>
            <a:ext cx="7139136" cy="1143000"/>
          </a:xfrm>
        </p:spPr>
        <p:txBody>
          <a:bodyPr/>
          <a:lstStyle/>
          <a:p>
            <a:r>
              <a:rPr lang="en-GB" dirty="0"/>
              <a:t>Process Flow Diagram (example 3 – </a:t>
            </a:r>
            <a:r>
              <a:rPr lang="en-GB" baseline="30000" dirty="0"/>
              <a:t>3</a:t>
            </a:r>
            <a:r>
              <a:rPr lang="en-GB" dirty="0"/>
              <a:t>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C92144-44D5-4CF1-A724-8EFD3072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18" y="847173"/>
            <a:ext cx="9144000" cy="6018535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19B40B9-8F40-41AB-96E5-0B891542EFC5}"/>
              </a:ext>
            </a:extLst>
          </p:cNvPr>
          <p:cNvCxnSpPr>
            <a:cxnSpLocks/>
          </p:cNvCxnSpPr>
          <p:nvPr/>
        </p:nvCxnSpPr>
        <p:spPr>
          <a:xfrm>
            <a:off x="1476737" y="1933146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4CF0FBD-BD71-4DD9-8834-EE8B8169CB6E}"/>
              </a:ext>
            </a:extLst>
          </p:cNvPr>
          <p:cNvCxnSpPr>
            <a:cxnSpLocks/>
          </p:cNvCxnSpPr>
          <p:nvPr/>
        </p:nvCxnSpPr>
        <p:spPr>
          <a:xfrm flipV="1">
            <a:off x="3142531" y="1933146"/>
            <a:ext cx="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8D3A1672-095E-4402-AA85-C208C50FF4FC}"/>
              </a:ext>
            </a:extLst>
          </p:cNvPr>
          <p:cNvCxnSpPr>
            <a:cxnSpLocks/>
          </p:cNvCxnSpPr>
          <p:nvPr/>
        </p:nvCxnSpPr>
        <p:spPr>
          <a:xfrm>
            <a:off x="6879272" y="5301208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DC12B55A-A1B3-4574-8331-284B94F761FD}"/>
              </a:ext>
            </a:extLst>
          </p:cNvPr>
          <p:cNvCxnSpPr>
            <a:cxnSpLocks/>
          </p:cNvCxnSpPr>
          <p:nvPr/>
        </p:nvCxnSpPr>
        <p:spPr>
          <a:xfrm>
            <a:off x="7289586" y="4077072"/>
            <a:ext cx="0" cy="1584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1D9E6A0D-58B2-4DDD-8552-09B26A808C69}"/>
              </a:ext>
            </a:extLst>
          </p:cNvPr>
          <p:cNvCxnSpPr>
            <a:cxnSpLocks/>
          </p:cNvCxnSpPr>
          <p:nvPr/>
        </p:nvCxnSpPr>
        <p:spPr>
          <a:xfrm>
            <a:off x="7289586" y="4077072"/>
            <a:ext cx="17469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795F9D5-0111-4565-BF7C-039F56C6CA94}"/>
              </a:ext>
            </a:extLst>
          </p:cNvPr>
          <p:cNvCxnSpPr>
            <a:cxnSpLocks/>
          </p:cNvCxnSpPr>
          <p:nvPr/>
        </p:nvCxnSpPr>
        <p:spPr>
          <a:xfrm>
            <a:off x="3568880" y="3640418"/>
            <a:ext cx="0" cy="216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8BE9D9DA-BEBB-47B5-B5EB-135212F04559}"/>
              </a:ext>
            </a:extLst>
          </p:cNvPr>
          <p:cNvCxnSpPr>
            <a:cxnSpLocks/>
          </p:cNvCxnSpPr>
          <p:nvPr/>
        </p:nvCxnSpPr>
        <p:spPr>
          <a:xfrm>
            <a:off x="2051720" y="3861048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A19CDEA3-380F-4199-96D5-20FCB5B22B36}"/>
              </a:ext>
            </a:extLst>
          </p:cNvPr>
          <p:cNvCxnSpPr>
            <a:cxnSpLocks/>
          </p:cNvCxnSpPr>
          <p:nvPr/>
        </p:nvCxnSpPr>
        <p:spPr>
          <a:xfrm>
            <a:off x="2051720" y="5301208"/>
            <a:ext cx="4827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1A7E50C-3D2E-434C-AC2A-E9AD45C0088B}"/>
              </a:ext>
            </a:extLst>
          </p:cNvPr>
          <p:cNvCxnSpPr>
            <a:cxnSpLocks/>
          </p:cNvCxnSpPr>
          <p:nvPr/>
        </p:nvCxnSpPr>
        <p:spPr>
          <a:xfrm flipH="1">
            <a:off x="2051720" y="3861048"/>
            <a:ext cx="10682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9096B240-0B5C-4AFC-AFE8-57BA72D2C211}"/>
              </a:ext>
            </a:extLst>
          </p:cNvPr>
          <p:cNvCxnSpPr>
            <a:cxnSpLocks/>
          </p:cNvCxnSpPr>
          <p:nvPr/>
        </p:nvCxnSpPr>
        <p:spPr>
          <a:xfrm>
            <a:off x="6869635" y="5877272"/>
            <a:ext cx="2946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&amp; Instrumentation Diagram Tank TA001 - typical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A6E4F6-0967-4422-A3CA-1A2BF76A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6" y="1340768"/>
            <a:ext cx="776032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44904"/>
            <a:ext cx="7639050" cy="447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Waste </a:t>
            </a:r>
            <a:r>
              <a:rPr lang="en-GB" sz="2400" dirty="0" err="1"/>
              <a:t>Buildning</a:t>
            </a:r>
            <a:r>
              <a:rPr lang="en-GB" sz="2400" dirty="0"/>
              <a:t> Interface – level 090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A022839-6407-46FE-9A05-6A692B9BBBE2}"/>
              </a:ext>
            </a:extLst>
          </p:cNvPr>
          <p:cNvSpPr txBox="1"/>
          <p:nvPr/>
        </p:nvSpPr>
        <p:spPr>
          <a:xfrm>
            <a:off x="2630237" y="2431104"/>
            <a:ext cx="10287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Waste Tank TA012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7403E38-EF08-41C0-89EF-953614DA5E1D}"/>
              </a:ext>
            </a:extLst>
          </p:cNvPr>
          <p:cNvSpPr txBox="1"/>
          <p:nvPr/>
        </p:nvSpPr>
        <p:spPr>
          <a:xfrm>
            <a:off x="4211960" y="1625024"/>
            <a:ext cx="125335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LEVEL 090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9CDA315-5378-4AFC-8424-D634D507392D}"/>
              </a:ext>
            </a:extLst>
          </p:cNvPr>
          <p:cNvSpPr txBox="1"/>
          <p:nvPr/>
        </p:nvSpPr>
        <p:spPr>
          <a:xfrm>
            <a:off x="107504" y="4293096"/>
            <a:ext cx="280831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INCOMING MEDIA:</a:t>
            </a:r>
          </a:p>
          <a:p>
            <a:pPr marL="214313" indent="-214313">
              <a:buFontTx/>
              <a:buChar char="-"/>
            </a:pPr>
            <a:r>
              <a:rPr lang="sv-SE" sz="1350" dirty="0" err="1"/>
              <a:t>Cooling</a:t>
            </a:r>
            <a:r>
              <a:rPr lang="sv-SE" sz="1350" dirty="0"/>
              <a:t> </a:t>
            </a:r>
            <a:r>
              <a:rPr lang="sv-SE" sz="1350" dirty="0" err="1"/>
              <a:t>Water</a:t>
            </a:r>
            <a:r>
              <a:rPr lang="sv-SE" sz="1350" dirty="0"/>
              <a:t> </a:t>
            </a:r>
            <a:r>
              <a:rPr lang="sv-SE" sz="1350" dirty="0" err="1"/>
              <a:t>Low</a:t>
            </a:r>
            <a:r>
              <a:rPr lang="sv-SE" sz="1350" dirty="0"/>
              <a:t> (CWL)</a:t>
            </a:r>
          </a:p>
          <a:p>
            <a:pPr marL="214313" indent="-214313">
              <a:buFontTx/>
              <a:buChar char="-"/>
            </a:pPr>
            <a:r>
              <a:rPr lang="sv-SE" sz="1350" dirty="0" err="1"/>
              <a:t>District</a:t>
            </a:r>
            <a:r>
              <a:rPr lang="sv-SE" sz="1350" dirty="0"/>
              <a:t> </a:t>
            </a:r>
            <a:r>
              <a:rPr lang="sv-SE" sz="1350" dirty="0" err="1"/>
              <a:t>Heating</a:t>
            </a:r>
            <a:r>
              <a:rPr lang="sv-SE" sz="1350" dirty="0"/>
              <a:t> </a:t>
            </a:r>
            <a:r>
              <a:rPr lang="sv-SE" sz="1350" dirty="0" err="1"/>
              <a:t>Low</a:t>
            </a:r>
            <a:r>
              <a:rPr lang="sv-SE" sz="1350" dirty="0"/>
              <a:t> (DHL)</a:t>
            </a:r>
          </a:p>
          <a:p>
            <a:pPr marL="214313" indent="-214313">
              <a:buFontTx/>
              <a:buChar char="-"/>
            </a:pPr>
            <a:r>
              <a:rPr lang="sv-SE" sz="1350" dirty="0"/>
              <a:t>Instrument Air (IAR)</a:t>
            </a:r>
          </a:p>
          <a:p>
            <a:pPr marL="214313" indent="-214313">
              <a:buFontTx/>
              <a:buChar char="-"/>
            </a:pPr>
            <a:r>
              <a:rPr lang="sv-SE" sz="1350" dirty="0"/>
              <a:t>De </a:t>
            </a:r>
            <a:r>
              <a:rPr lang="sv-SE" sz="1350" dirty="0" err="1"/>
              <a:t>Ionized</a:t>
            </a:r>
            <a:r>
              <a:rPr lang="sv-SE" sz="1350" dirty="0"/>
              <a:t> </a:t>
            </a:r>
            <a:r>
              <a:rPr lang="sv-SE" sz="1350" dirty="0" err="1"/>
              <a:t>Water</a:t>
            </a:r>
            <a:r>
              <a:rPr lang="sv-SE" sz="1350" dirty="0"/>
              <a:t> (DIW)</a:t>
            </a:r>
          </a:p>
          <a:p>
            <a:pPr marL="214313" indent="-214313">
              <a:buFontTx/>
              <a:buChar char="-"/>
            </a:pPr>
            <a:r>
              <a:rPr lang="sv-SE" sz="1350" dirty="0" err="1"/>
              <a:t>Ordinary</a:t>
            </a:r>
            <a:r>
              <a:rPr lang="sv-SE" sz="1350" dirty="0"/>
              <a:t> Risk Waste </a:t>
            </a:r>
            <a:r>
              <a:rPr lang="sv-SE" sz="1350" dirty="0" err="1"/>
              <a:t>Water</a:t>
            </a:r>
            <a:r>
              <a:rPr lang="sv-SE" sz="1350" dirty="0"/>
              <a:t> (ORW)</a:t>
            </a:r>
          </a:p>
          <a:p>
            <a:pPr marL="214313" indent="-214313">
              <a:buFontTx/>
              <a:buChar char="-"/>
            </a:pPr>
            <a:r>
              <a:rPr lang="sv-SE" sz="1350" dirty="0" err="1"/>
              <a:t>Radiological</a:t>
            </a:r>
            <a:r>
              <a:rPr lang="sv-SE" sz="1350" dirty="0"/>
              <a:t> Waste </a:t>
            </a:r>
            <a:r>
              <a:rPr lang="sv-SE" sz="1350" dirty="0" err="1"/>
              <a:t>Water</a:t>
            </a:r>
            <a:r>
              <a:rPr lang="sv-SE" sz="1350" dirty="0"/>
              <a:t> (RWWS)</a:t>
            </a:r>
          </a:p>
          <a:p>
            <a:pPr marL="214313" indent="-214313">
              <a:buFontTx/>
              <a:buChar char="-"/>
            </a:pPr>
            <a:r>
              <a:rPr lang="sv-SE" sz="1350" dirty="0" err="1"/>
              <a:t>Accident</a:t>
            </a:r>
            <a:r>
              <a:rPr lang="sv-SE" sz="1350" dirty="0"/>
              <a:t> Risk Waste </a:t>
            </a:r>
            <a:r>
              <a:rPr lang="sv-SE" sz="1350" dirty="0" err="1"/>
              <a:t>Water</a:t>
            </a:r>
            <a:r>
              <a:rPr lang="sv-SE" sz="1350" dirty="0"/>
              <a:t> (ARW)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56C7C10-F324-4B99-A425-0E24DDD6BFBC}"/>
              </a:ext>
            </a:extLst>
          </p:cNvPr>
          <p:cNvSpPr txBox="1"/>
          <p:nvPr/>
        </p:nvSpPr>
        <p:spPr>
          <a:xfrm>
            <a:off x="6969656" y="2200748"/>
            <a:ext cx="1253359" cy="3000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From Target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A022839-6407-46FE-9A05-6A692B9BBBE2}"/>
              </a:ext>
            </a:extLst>
          </p:cNvPr>
          <p:cNvSpPr txBox="1"/>
          <p:nvPr/>
        </p:nvSpPr>
        <p:spPr>
          <a:xfrm>
            <a:off x="2984275" y="3466201"/>
            <a:ext cx="10287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Spill Tank TA013</a:t>
            </a: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72816"/>
            <a:ext cx="5507831" cy="475773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947895" y="1863466"/>
            <a:ext cx="213407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TANK ROOM LEVEL 100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64270" y="2081676"/>
            <a:ext cx="213407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RELEASE TANKS:</a:t>
            </a:r>
          </a:p>
          <a:p>
            <a:r>
              <a:rPr lang="sv-SE" sz="2100" dirty="0"/>
              <a:t>- 2 x 40 m3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64270" y="4419631"/>
            <a:ext cx="213407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HOLD TANKS: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2 x 120 m3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2 x 30 m3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1 x 5 m3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147B5A-F366-4775-880D-8670F828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02DF2C-551A-4FED-A70F-D86C110E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Tank Room Top View</a:t>
            </a:r>
          </a:p>
        </p:txBody>
      </p:sp>
    </p:spTree>
    <p:extLst>
      <p:ext uri="{BB962C8B-B14F-4D97-AF65-F5344CB8AC3E}">
        <p14:creationId xmlns:p14="http://schemas.microsoft.com/office/powerpoint/2010/main" val="347197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556792"/>
            <a:ext cx="4735825" cy="5143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07504" y="2276872"/>
            <a:ext cx="296534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TANK ROOM WITH WASTE WATER MANIFOLDS </a:t>
            </a:r>
          </a:p>
          <a:p>
            <a:r>
              <a:rPr lang="sv-SE" sz="2100" dirty="0"/>
              <a:t>LEVEL 100-120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A4E4529-D276-4DEB-8054-5B56FD23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4FD1F5-CDE4-4682-80B5-C1E23CA3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Tank Room Side View</a:t>
            </a:r>
          </a:p>
        </p:txBody>
      </p:sp>
    </p:spTree>
    <p:extLst>
      <p:ext uri="{BB962C8B-B14F-4D97-AF65-F5344CB8AC3E}">
        <p14:creationId xmlns:p14="http://schemas.microsoft.com/office/powerpoint/2010/main" val="210851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08920"/>
            <a:ext cx="6082753" cy="299355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079155" y="2598571"/>
            <a:ext cx="213407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PUMP ROOM LEVEL 100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DAC8207-A070-4912-AB95-688946A8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3A397-45EC-4B63-9B9B-EDE7AD53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Pump room</a:t>
            </a:r>
          </a:p>
        </p:txBody>
      </p:sp>
    </p:spTree>
    <p:extLst>
      <p:ext uri="{BB962C8B-B14F-4D97-AF65-F5344CB8AC3E}">
        <p14:creationId xmlns:p14="http://schemas.microsoft.com/office/powerpoint/2010/main" val="280953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870186" cy="418688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096124" y="2042394"/>
            <a:ext cx="246658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SAMPLING POSITION LEVEL 100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739861" y="2380987"/>
            <a:ext cx="2134077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Sampling from:</a:t>
            </a:r>
          </a:p>
          <a:p>
            <a:pPr marL="342900" indent="-342900">
              <a:buFontTx/>
              <a:buChar char="-"/>
            </a:pPr>
            <a:r>
              <a:rPr lang="sv-SE" sz="2100" dirty="0" err="1"/>
              <a:t>Hold</a:t>
            </a:r>
            <a:r>
              <a:rPr lang="sv-SE" sz="2100" dirty="0"/>
              <a:t> Tanks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Release Tanks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Waste </a:t>
            </a:r>
            <a:r>
              <a:rPr lang="sv-SE" sz="2100" dirty="0" err="1"/>
              <a:t>Water</a:t>
            </a:r>
            <a:r>
              <a:rPr lang="sv-SE" sz="2100" dirty="0"/>
              <a:t> Tank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119DAB4-C4A8-48BD-B0A3-B163AE9B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F5BAE-C987-4CAB-A02E-A24E28F4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345642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93259"/>
            <a:ext cx="7483905" cy="388315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017318" y="2490925"/>
            <a:ext cx="292378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PURIFICATION ROOM L 2 LEVEL 110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699133" y="3196114"/>
            <a:ext cx="158335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 err="1"/>
              <a:t>Evaporator</a:t>
            </a:r>
            <a:r>
              <a:rPr lang="sv-SE" sz="2100" dirty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61014" y="5257820"/>
            <a:ext cx="13436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Hot DIW generator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705D50D-0016-44FF-870E-92E7E3C3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4C009A-EF0D-4DC9-9500-5091C2E0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800" dirty="0"/>
              <a:t>Purification room – Evaporator and Hot DIW </a:t>
            </a:r>
            <a:r>
              <a:rPr lang="en-GB" sz="2800" dirty="0" err="1"/>
              <a:t>generatoor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684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936456" cy="359330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731916" y="1921845"/>
            <a:ext cx="292378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PURIFICATION ROOM LEVEL 100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937254" y="4538962"/>
            <a:ext cx="158335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 err="1"/>
              <a:t>Resin</a:t>
            </a:r>
            <a:r>
              <a:rPr lang="sv-SE" sz="2100" dirty="0"/>
              <a:t> Tanks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02130" y="5094634"/>
            <a:ext cx="2554246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100" dirty="0" err="1"/>
              <a:t>Coalescer</a:t>
            </a:r>
            <a:r>
              <a:rPr lang="sv-SE" sz="2100" dirty="0"/>
              <a:t> filter </a:t>
            </a:r>
          </a:p>
          <a:p>
            <a:pPr marL="342900" indent="-342900">
              <a:buFontTx/>
              <a:buChar char="-"/>
            </a:pPr>
            <a:r>
              <a:rPr lang="sv-SE" sz="2100" dirty="0" err="1"/>
              <a:t>Particle</a:t>
            </a:r>
            <a:r>
              <a:rPr lang="sv-SE" sz="2100" dirty="0"/>
              <a:t> filter</a:t>
            </a:r>
          </a:p>
          <a:p>
            <a:pPr marL="342900" indent="-342900">
              <a:buFontTx/>
              <a:buChar char="-"/>
            </a:pPr>
            <a:r>
              <a:rPr lang="sv-SE" sz="2100" dirty="0"/>
              <a:t>Ultrafilter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FDBE74-0E94-4FC8-874E-77319D0E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A10F03-AC92-441F-AD13-866FC534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Purification room – Filtration and Ion Exchanger</a:t>
            </a:r>
          </a:p>
        </p:txBody>
      </p:sp>
    </p:spTree>
    <p:extLst>
      <p:ext uri="{BB962C8B-B14F-4D97-AF65-F5344CB8AC3E}">
        <p14:creationId xmlns:p14="http://schemas.microsoft.com/office/powerpoint/2010/main" val="119213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80928"/>
            <a:ext cx="3557588" cy="295036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771275" y="2206884"/>
            <a:ext cx="292378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LSC ROOM LEVEL 100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435052" y="3151064"/>
            <a:ext cx="672445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LSC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44504" y="4470710"/>
            <a:ext cx="1583357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 err="1"/>
              <a:t>Utility</a:t>
            </a:r>
            <a:r>
              <a:rPr lang="sv-SE" sz="2100" dirty="0"/>
              <a:t> Panel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27A1ED8-16C6-487B-A09B-34987F5B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3B2776-8C0A-44CC-A5B7-CA5CC176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Purification room – Liquid Waste Receiving Station</a:t>
            </a:r>
          </a:p>
        </p:txBody>
      </p:sp>
    </p:spTree>
    <p:extLst>
      <p:ext uri="{BB962C8B-B14F-4D97-AF65-F5344CB8AC3E}">
        <p14:creationId xmlns:p14="http://schemas.microsoft.com/office/powerpoint/2010/main" val="7595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Basis of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DEE46BA-3619-43D7-BA08-B83CB9369745}"/>
              </a:ext>
            </a:extLst>
          </p:cNvPr>
          <p:cNvSpPr txBox="1"/>
          <p:nvPr/>
        </p:nvSpPr>
        <p:spPr>
          <a:xfrm>
            <a:off x="179512" y="1772816"/>
            <a:ext cx="878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Stakeholder</a:t>
            </a:r>
            <a:r>
              <a:rPr lang="sv-SE" sz="2000" dirty="0"/>
              <a:t> </a:t>
            </a:r>
            <a:r>
              <a:rPr lang="sv-SE" sz="2000" dirty="0" err="1"/>
              <a:t>estimates</a:t>
            </a:r>
            <a:r>
              <a:rPr lang="sv-SE" sz="2000" dirty="0"/>
              <a:t>, </a:t>
            </a:r>
            <a:r>
              <a:rPr lang="sv-SE" sz="2000" dirty="0" err="1"/>
              <a:t>Scope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Process Design </a:t>
            </a:r>
            <a:r>
              <a:rPr lang="sv-SE" sz="2000" dirty="0" err="1"/>
              <a:t>only</a:t>
            </a:r>
            <a:r>
              <a:rPr lang="sv-SE" sz="2000" dirty="0"/>
              <a:t> </a:t>
            </a:r>
            <a:r>
              <a:rPr lang="sv-SE" sz="2000" dirty="0" err="1"/>
              <a:t>Liquid</a:t>
            </a:r>
            <a:r>
              <a:rPr lang="sv-SE" sz="2000" dirty="0"/>
              <a:t> Waste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41505"/>
              </p:ext>
            </p:extLst>
          </p:nvPr>
        </p:nvGraphicFramePr>
        <p:xfrm>
          <a:off x="323528" y="2648735"/>
          <a:ext cx="8363273" cy="351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8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26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Waste Water [m</a:t>
                      </a:r>
                      <a:r>
                        <a:rPr lang="en-US" sz="1600" b="0" baseline="30000" dirty="0">
                          <a:effectLst/>
                        </a:rPr>
                        <a:t>3</a:t>
                      </a:r>
                      <a:r>
                        <a:rPr lang="en-US" sz="1600" b="0" dirty="0">
                          <a:effectLst/>
                        </a:rPr>
                        <a:t>/year]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Ion-Exchange Resin [l/year]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Solid Waste </a:t>
                      </a:r>
                      <a:br>
                        <a:rPr lang="en-US" sz="1600" b="0" dirty="0">
                          <a:effectLst/>
                        </a:rPr>
                      </a:br>
                      <a:r>
                        <a:rPr lang="en-US" sz="1600" b="0" dirty="0">
                          <a:effectLst/>
                        </a:rPr>
                        <a:t>[kg/year]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Reference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8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Accelerator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11 500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ESS-0092262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8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NSS 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23 500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ESS-0020758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3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Target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850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1 000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ESS-0048270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0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Waste treatment facility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28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</a:rPr>
                        <a:t>∑</a:t>
                      </a:r>
                      <a:endParaRPr lang="sv-SE" sz="1600" b="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6210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1 150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r>
                        <a:rPr lang="en-US" sz="1600" baseline="0" dirty="0">
                          <a:effectLst/>
                        </a:rPr>
                        <a:t> 100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sv-SE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2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556792"/>
            <a:ext cx="2594741" cy="5143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535879" y="1746805"/>
            <a:ext cx="223404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2100" dirty="0"/>
              <a:t>GROUTING ROOM LEVEL 100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39C532-D2EA-4D21-9A84-4929A29E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C6D2A2-9104-4D4F-99CB-13957C7D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Grouting Room</a:t>
            </a:r>
          </a:p>
        </p:txBody>
      </p:sp>
    </p:spTree>
    <p:extLst>
      <p:ext uri="{BB962C8B-B14F-4D97-AF65-F5344CB8AC3E}">
        <p14:creationId xmlns:p14="http://schemas.microsoft.com/office/powerpoint/2010/main" val="129634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H09 Process</a:t>
            </a:r>
            <a:br>
              <a:rPr lang="en-GB" dirty="0"/>
            </a:br>
            <a:r>
              <a:rPr lang="en-GB" sz="2400" dirty="0"/>
              <a:t>Basis of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C9A16-FCE7-4DCF-BEAE-C6C1BB5055C7}"/>
              </a:ext>
            </a:extLst>
          </p:cNvPr>
          <p:cNvSpPr txBox="1"/>
          <p:nvPr/>
        </p:nvSpPr>
        <p:spPr>
          <a:xfrm>
            <a:off x="611560" y="1772816"/>
            <a:ext cx="785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Design considerations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8FF0AD-F10A-422D-8DF4-82B4B37ED459}"/>
              </a:ext>
            </a:extLst>
          </p:cNvPr>
          <p:cNvSpPr txBox="1"/>
          <p:nvPr/>
        </p:nvSpPr>
        <p:spPr>
          <a:xfrm>
            <a:off x="611560" y="2420888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Safety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Operability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Flexibility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Stakeholder input on Radioactive Waste Handling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/>
              <a:t>Platom</a:t>
            </a:r>
            <a:r>
              <a:rPr lang="en-US" sz="2000" dirty="0"/>
              <a:t> feasibility study report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/>
              <a:t>Platom</a:t>
            </a:r>
            <a:r>
              <a:rPr lang="en-US" sz="2000" dirty="0"/>
              <a:t> as specialist advisors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86" y="0"/>
            <a:ext cx="7139136" cy="1143000"/>
          </a:xfrm>
        </p:spPr>
        <p:txBody>
          <a:bodyPr/>
          <a:lstStyle/>
          <a:p>
            <a:r>
              <a:rPr lang="en-GB" dirty="0"/>
              <a:t>Process Flow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C92144-44D5-4CF1-A724-8EFD3072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465"/>
            <a:ext cx="9144000" cy="60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5" y="2085641"/>
            <a:ext cx="8039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Flow Diagram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B52DB74-5721-4D26-91A0-67652BFC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391"/>
            <a:ext cx="9144000" cy="42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Flow Diagram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FFB35F7-48F3-46E5-8DAF-D9D23F7ABD99}"/>
              </a:ext>
            </a:extLst>
          </p:cNvPr>
          <p:cNvSpPr txBox="1"/>
          <p:nvPr/>
        </p:nvSpPr>
        <p:spPr>
          <a:xfrm>
            <a:off x="683568" y="1916832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Flow “D” to tank TA0012 includes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Internal controlled sewers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Fire Water including sprinkler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H09.090.1001 is utilized for containment of Fire Water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Process tanks are vented via tensile break</a:t>
            </a:r>
          </a:p>
        </p:txBody>
      </p:sp>
    </p:spTree>
    <p:extLst>
      <p:ext uri="{BB962C8B-B14F-4D97-AF65-F5344CB8AC3E}">
        <p14:creationId xmlns:p14="http://schemas.microsoft.com/office/powerpoint/2010/main" val="17529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86" y="0"/>
            <a:ext cx="7139136" cy="1143000"/>
          </a:xfrm>
        </p:spPr>
        <p:txBody>
          <a:bodyPr/>
          <a:lstStyle/>
          <a:p>
            <a:r>
              <a:rPr lang="en-GB" dirty="0"/>
              <a:t>Process Flow Diagram (example 1 - NSS)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C92144-44D5-4CF1-A724-8EFD3072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465"/>
            <a:ext cx="9144000" cy="6018535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19B40B9-8F40-41AB-96E5-0B891542EFC5}"/>
              </a:ext>
            </a:extLst>
          </p:cNvPr>
          <p:cNvCxnSpPr/>
          <p:nvPr/>
        </p:nvCxnSpPr>
        <p:spPr>
          <a:xfrm>
            <a:off x="1504278" y="1124744"/>
            <a:ext cx="42198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4CF0FBD-BD71-4DD9-8834-EE8B8169CB6E}"/>
              </a:ext>
            </a:extLst>
          </p:cNvPr>
          <p:cNvCxnSpPr>
            <a:cxnSpLocks/>
          </p:cNvCxnSpPr>
          <p:nvPr/>
        </p:nvCxnSpPr>
        <p:spPr>
          <a:xfrm flipV="1">
            <a:off x="5710349" y="1124744"/>
            <a:ext cx="0" cy="1728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8BE9D9DA-BEBB-47B5-B5EB-135212F04559}"/>
              </a:ext>
            </a:extLst>
          </p:cNvPr>
          <p:cNvCxnSpPr>
            <a:cxnSpLocks/>
          </p:cNvCxnSpPr>
          <p:nvPr/>
        </p:nvCxnSpPr>
        <p:spPr>
          <a:xfrm>
            <a:off x="2051720" y="3861048"/>
            <a:ext cx="400382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A19CDEA3-380F-4199-96D5-20FCB5B22B36}"/>
              </a:ext>
            </a:extLst>
          </p:cNvPr>
          <p:cNvCxnSpPr>
            <a:cxnSpLocks/>
          </p:cNvCxnSpPr>
          <p:nvPr/>
        </p:nvCxnSpPr>
        <p:spPr>
          <a:xfrm>
            <a:off x="2051720" y="5301208"/>
            <a:ext cx="453650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1A7E50C-3D2E-434C-AC2A-E9AD45C0088B}"/>
              </a:ext>
            </a:extLst>
          </p:cNvPr>
          <p:cNvCxnSpPr>
            <a:cxnSpLocks/>
          </p:cNvCxnSpPr>
          <p:nvPr/>
        </p:nvCxnSpPr>
        <p:spPr>
          <a:xfrm flipH="1">
            <a:off x="2051720" y="3861048"/>
            <a:ext cx="10682" cy="14401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79A3ACEA-9AE6-4B53-87EC-8082159E97FA}"/>
              </a:ext>
            </a:extLst>
          </p:cNvPr>
          <p:cNvCxnSpPr>
            <a:cxnSpLocks/>
          </p:cNvCxnSpPr>
          <p:nvPr/>
        </p:nvCxnSpPr>
        <p:spPr>
          <a:xfrm>
            <a:off x="6581603" y="2492896"/>
            <a:ext cx="0" cy="28083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5C7EC18C-D68F-4112-9B3B-CE40B4296D57}"/>
              </a:ext>
            </a:extLst>
          </p:cNvPr>
          <p:cNvCxnSpPr>
            <a:cxnSpLocks/>
          </p:cNvCxnSpPr>
          <p:nvPr/>
        </p:nvCxnSpPr>
        <p:spPr>
          <a:xfrm>
            <a:off x="6560823" y="2479246"/>
            <a:ext cx="1230757" cy="136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8D3A1672-095E-4402-AA85-C208C50FF4FC}"/>
              </a:ext>
            </a:extLst>
          </p:cNvPr>
          <p:cNvCxnSpPr>
            <a:cxnSpLocks/>
          </p:cNvCxnSpPr>
          <p:nvPr/>
        </p:nvCxnSpPr>
        <p:spPr>
          <a:xfrm>
            <a:off x="7812360" y="2506545"/>
            <a:ext cx="0" cy="34639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DC12B55A-A1B3-4574-8331-284B94F761FD}"/>
              </a:ext>
            </a:extLst>
          </p:cNvPr>
          <p:cNvCxnSpPr>
            <a:cxnSpLocks/>
          </p:cNvCxnSpPr>
          <p:nvPr/>
        </p:nvCxnSpPr>
        <p:spPr>
          <a:xfrm>
            <a:off x="8100392" y="3645024"/>
            <a:ext cx="0" cy="2160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1D9E6A0D-58B2-4DDD-8552-09B26A808C69}"/>
              </a:ext>
            </a:extLst>
          </p:cNvPr>
          <p:cNvCxnSpPr>
            <a:cxnSpLocks/>
          </p:cNvCxnSpPr>
          <p:nvPr/>
        </p:nvCxnSpPr>
        <p:spPr>
          <a:xfrm>
            <a:off x="8100392" y="3856441"/>
            <a:ext cx="94272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795F9D5-0111-4565-BF7C-039F56C6CA94}"/>
              </a:ext>
            </a:extLst>
          </p:cNvPr>
          <p:cNvCxnSpPr>
            <a:cxnSpLocks/>
          </p:cNvCxnSpPr>
          <p:nvPr/>
        </p:nvCxnSpPr>
        <p:spPr>
          <a:xfrm>
            <a:off x="6055546" y="3623588"/>
            <a:ext cx="0" cy="2160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86" y="0"/>
            <a:ext cx="7139136" cy="1143000"/>
          </a:xfrm>
        </p:spPr>
        <p:txBody>
          <a:bodyPr/>
          <a:lstStyle/>
          <a:p>
            <a:r>
              <a:rPr lang="en-GB" dirty="0"/>
              <a:t>Process Flow Diagram (example 2 - RWW)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C92144-44D5-4CF1-A724-8EFD3072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173"/>
            <a:ext cx="9144000" cy="6018535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19B40B9-8F40-41AB-96E5-0B891542EFC5}"/>
              </a:ext>
            </a:extLst>
          </p:cNvPr>
          <p:cNvCxnSpPr>
            <a:cxnSpLocks/>
          </p:cNvCxnSpPr>
          <p:nvPr/>
        </p:nvCxnSpPr>
        <p:spPr>
          <a:xfrm>
            <a:off x="1511542" y="1628800"/>
            <a:ext cx="25774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4CF0FBD-BD71-4DD9-8834-EE8B8169CB6E}"/>
              </a:ext>
            </a:extLst>
          </p:cNvPr>
          <p:cNvCxnSpPr>
            <a:cxnSpLocks/>
          </p:cNvCxnSpPr>
          <p:nvPr/>
        </p:nvCxnSpPr>
        <p:spPr>
          <a:xfrm flipV="1">
            <a:off x="4088987" y="1628800"/>
            <a:ext cx="0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79A3ACEA-9AE6-4B53-87EC-8082159E97FA}"/>
              </a:ext>
            </a:extLst>
          </p:cNvPr>
          <p:cNvCxnSpPr>
            <a:cxnSpLocks/>
          </p:cNvCxnSpPr>
          <p:nvPr/>
        </p:nvCxnSpPr>
        <p:spPr>
          <a:xfrm>
            <a:off x="6581603" y="2492896"/>
            <a:ext cx="0" cy="38111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5C7EC18C-D68F-4112-9B3B-CE40B4296D57}"/>
              </a:ext>
            </a:extLst>
          </p:cNvPr>
          <p:cNvCxnSpPr>
            <a:cxnSpLocks/>
          </p:cNvCxnSpPr>
          <p:nvPr/>
        </p:nvCxnSpPr>
        <p:spPr>
          <a:xfrm>
            <a:off x="6581603" y="2492896"/>
            <a:ext cx="1230757" cy="136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8D3A1672-095E-4402-AA85-C208C50FF4FC}"/>
              </a:ext>
            </a:extLst>
          </p:cNvPr>
          <p:cNvCxnSpPr>
            <a:cxnSpLocks/>
          </p:cNvCxnSpPr>
          <p:nvPr/>
        </p:nvCxnSpPr>
        <p:spPr>
          <a:xfrm>
            <a:off x="7812360" y="2506545"/>
            <a:ext cx="0" cy="3463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DC12B55A-A1B3-4574-8331-284B94F761FD}"/>
              </a:ext>
            </a:extLst>
          </p:cNvPr>
          <p:cNvCxnSpPr>
            <a:cxnSpLocks/>
          </p:cNvCxnSpPr>
          <p:nvPr/>
        </p:nvCxnSpPr>
        <p:spPr>
          <a:xfrm>
            <a:off x="8100392" y="3645024"/>
            <a:ext cx="0" cy="2160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1D9E6A0D-58B2-4DDD-8552-09B26A808C69}"/>
              </a:ext>
            </a:extLst>
          </p:cNvPr>
          <p:cNvCxnSpPr>
            <a:cxnSpLocks/>
          </p:cNvCxnSpPr>
          <p:nvPr/>
        </p:nvCxnSpPr>
        <p:spPr>
          <a:xfrm>
            <a:off x="8100392" y="3856441"/>
            <a:ext cx="9427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795F9D5-0111-4565-BF7C-039F56C6CA94}"/>
              </a:ext>
            </a:extLst>
          </p:cNvPr>
          <p:cNvCxnSpPr>
            <a:cxnSpLocks/>
          </p:cNvCxnSpPr>
          <p:nvPr/>
        </p:nvCxnSpPr>
        <p:spPr>
          <a:xfrm>
            <a:off x="4355976" y="3640418"/>
            <a:ext cx="0" cy="2160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8BE9D9DA-BEBB-47B5-B5EB-135212F04559}"/>
              </a:ext>
            </a:extLst>
          </p:cNvPr>
          <p:cNvCxnSpPr>
            <a:cxnSpLocks/>
          </p:cNvCxnSpPr>
          <p:nvPr/>
        </p:nvCxnSpPr>
        <p:spPr>
          <a:xfrm>
            <a:off x="2051720" y="3861048"/>
            <a:ext cx="23042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A19CDEA3-380F-4199-96D5-20FCB5B22B36}"/>
              </a:ext>
            </a:extLst>
          </p:cNvPr>
          <p:cNvCxnSpPr>
            <a:cxnSpLocks/>
          </p:cNvCxnSpPr>
          <p:nvPr/>
        </p:nvCxnSpPr>
        <p:spPr>
          <a:xfrm>
            <a:off x="2051720" y="530120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1A7E50C-3D2E-434C-AC2A-E9AD45C0088B}"/>
              </a:ext>
            </a:extLst>
          </p:cNvPr>
          <p:cNvCxnSpPr>
            <a:cxnSpLocks/>
          </p:cNvCxnSpPr>
          <p:nvPr/>
        </p:nvCxnSpPr>
        <p:spPr>
          <a:xfrm flipH="1">
            <a:off x="2051720" y="3861048"/>
            <a:ext cx="10682" cy="1440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06764256-1C16-47FE-B5B1-9DCF00DF423A}"/>
              </a:ext>
            </a:extLst>
          </p:cNvPr>
          <p:cNvCxnSpPr>
            <a:cxnSpLocks/>
          </p:cNvCxnSpPr>
          <p:nvPr/>
        </p:nvCxnSpPr>
        <p:spPr>
          <a:xfrm>
            <a:off x="3059832" y="5301208"/>
            <a:ext cx="0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241DAF6-1EF3-4377-B2F7-E1E109D7F413}"/>
              </a:ext>
            </a:extLst>
          </p:cNvPr>
          <p:cNvCxnSpPr>
            <a:cxnSpLocks/>
          </p:cNvCxnSpPr>
          <p:nvPr/>
        </p:nvCxnSpPr>
        <p:spPr>
          <a:xfrm>
            <a:off x="3059832" y="5733256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F68E18A2-38F5-44EB-9F58-1018AF780117}"/>
              </a:ext>
            </a:extLst>
          </p:cNvPr>
          <p:cNvCxnSpPr>
            <a:cxnSpLocks/>
          </p:cNvCxnSpPr>
          <p:nvPr/>
        </p:nvCxnSpPr>
        <p:spPr>
          <a:xfrm>
            <a:off x="3779912" y="5733256"/>
            <a:ext cx="14401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E6FAB5B7-D6EE-4676-B0D1-4148195D4961}"/>
              </a:ext>
            </a:extLst>
          </p:cNvPr>
          <p:cNvCxnSpPr>
            <a:cxnSpLocks/>
          </p:cNvCxnSpPr>
          <p:nvPr/>
        </p:nvCxnSpPr>
        <p:spPr>
          <a:xfrm>
            <a:off x="3930252" y="5301208"/>
            <a:ext cx="0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7D22208E-153B-40FB-8591-04241C7673D2}"/>
              </a:ext>
            </a:extLst>
          </p:cNvPr>
          <p:cNvCxnSpPr>
            <a:cxnSpLocks/>
          </p:cNvCxnSpPr>
          <p:nvPr/>
        </p:nvCxnSpPr>
        <p:spPr>
          <a:xfrm>
            <a:off x="3923928" y="5301208"/>
            <a:ext cx="23042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11479D30-246F-4631-A1BD-CDC1497EADE3}"/>
              </a:ext>
            </a:extLst>
          </p:cNvPr>
          <p:cNvCxnSpPr>
            <a:cxnSpLocks/>
          </p:cNvCxnSpPr>
          <p:nvPr/>
        </p:nvCxnSpPr>
        <p:spPr>
          <a:xfrm>
            <a:off x="6228184" y="5301208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CD820DD3-B274-4AE7-AC1A-02FA9A1301FF}"/>
              </a:ext>
            </a:extLst>
          </p:cNvPr>
          <p:cNvCxnSpPr>
            <a:cxnSpLocks/>
          </p:cNvCxnSpPr>
          <p:nvPr/>
        </p:nvCxnSpPr>
        <p:spPr>
          <a:xfrm>
            <a:off x="6228184" y="6144534"/>
            <a:ext cx="0" cy="1647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879C1DA0-9626-4756-8BD7-ACC5C6378DC9}"/>
              </a:ext>
            </a:extLst>
          </p:cNvPr>
          <p:cNvCxnSpPr>
            <a:cxnSpLocks/>
          </p:cNvCxnSpPr>
          <p:nvPr/>
        </p:nvCxnSpPr>
        <p:spPr>
          <a:xfrm>
            <a:off x="6228184" y="6304070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62573D90-447C-46BB-BDFD-DB140D1E2EBE}"/>
              </a:ext>
            </a:extLst>
          </p:cNvPr>
          <p:cNvCxnSpPr>
            <a:cxnSpLocks/>
          </p:cNvCxnSpPr>
          <p:nvPr/>
        </p:nvCxnSpPr>
        <p:spPr>
          <a:xfrm>
            <a:off x="3758183" y="5698268"/>
            <a:ext cx="144016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330D0187-BA05-431A-9181-A85780808584}"/>
              </a:ext>
            </a:extLst>
          </p:cNvPr>
          <p:cNvCxnSpPr>
            <a:cxnSpLocks/>
          </p:cNvCxnSpPr>
          <p:nvPr/>
        </p:nvCxnSpPr>
        <p:spPr>
          <a:xfrm>
            <a:off x="3902900" y="5301208"/>
            <a:ext cx="0" cy="36004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ADFBA46E-7576-4F29-A533-EEA0EDC4D5D8}"/>
              </a:ext>
            </a:extLst>
          </p:cNvPr>
          <p:cNvCxnSpPr>
            <a:cxnSpLocks/>
          </p:cNvCxnSpPr>
          <p:nvPr/>
        </p:nvCxnSpPr>
        <p:spPr>
          <a:xfrm>
            <a:off x="3896576" y="5301208"/>
            <a:ext cx="265662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A5453B67-E9E0-4BD2-9B82-1F2F977E5A2B}"/>
              </a:ext>
            </a:extLst>
          </p:cNvPr>
          <p:cNvCxnSpPr>
            <a:cxnSpLocks/>
          </p:cNvCxnSpPr>
          <p:nvPr/>
        </p:nvCxnSpPr>
        <p:spPr>
          <a:xfrm>
            <a:off x="6553200" y="2564904"/>
            <a:ext cx="0" cy="273630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8400756A-80ED-4ECF-97DD-B5C3D53CBFBD}"/>
              </a:ext>
            </a:extLst>
          </p:cNvPr>
          <p:cNvCxnSpPr>
            <a:cxnSpLocks/>
          </p:cNvCxnSpPr>
          <p:nvPr/>
        </p:nvCxnSpPr>
        <p:spPr>
          <a:xfrm>
            <a:off x="3995936" y="2564904"/>
            <a:ext cx="255726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FE5B9BDB-D3AE-4252-B92B-D46543E6C9E9}"/>
              </a:ext>
            </a:extLst>
          </p:cNvPr>
          <p:cNvCxnSpPr>
            <a:cxnSpLocks/>
          </p:cNvCxnSpPr>
          <p:nvPr/>
        </p:nvCxnSpPr>
        <p:spPr>
          <a:xfrm>
            <a:off x="3995936" y="2564904"/>
            <a:ext cx="0" cy="28803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353</Words>
  <Application>Microsoft Office PowerPoint</Application>
  <PresentationFormat>Bildspel på skärmen (4:3)</PresentationFormat>
  <Paragraphs>138</Paragraphs>
  <Slides>20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H09 Process</vt:lpstr>
      <vt:lpstr>H09 Process Basis of Design</vt:lpstr>
      <vt:lpstr>H09 Process Basis of Design</vt:lpstr>
      <vt:lpstr>Process Flow Diagram</vt:lpstr>
      <vt:lpstr>PowerPoint-presentation</vt:lpstr>
      <vt:lpstr>Process Flow Diagram (2)</vt:lpstr>
      <vt:lpstr>Process Flow Diagram (2)</vt:lpstr>
      <vt:lpstr>Process Flow Diagram (example 1 - NSS)</vt:lpstr>
      <vt:lpstr>Process Flow Diagram (example 2 - RWW)</vt:lpstr>
      <vt:lpstr>Process Flow Diagram (example 3 – 3H)</vt:lpstr>
      <vt:lpstr>Process &amp; Instrumentation Diagram Tank TA001 - typical</vt:lpstr>
      <vt:lpstr>H09 Process Waste Buildning Interface – level 090</vt:lpstr>
      <vt:lpstr>H09 Process Tank Room Top View</vt:lpstr>
      <vt:lpstr>H09 Process Tank Room Side View</vt:lpstr>
      <vt:lpstr>H09 Process Pump room</vt:lpstr>
      <vt:lpstr>H09 Process Sampling</vt:lpstr>
      <vt:lpstr>H09 Process Purification room – Evaporator and Hot DIW generatoor</vt:lpstr>
      <vt:lpstr>H09 Process Purification room – Filtration and Ion Exchanger</vt:lpstr>
      <vt:lpstr>H09 Process Purification room – Liquid Waste Receiving Station</vt:lpstr>
      <vt:lpstr>H09 Process Grouting Room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Martin Hansson</cp:lastModifiedBy>
  <cp:revision>57</cp:revision>
  <dcterms:created xsi:type="dcterms:W3CDTF">2013-10-29T16:05:10Z</dcterms:created>
  <dcterms:modified xsi:type="dcterms:W3CDTF">2018-02-03T16:20:14Z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2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Oct 28, 2016</vt:lpwstr>
  </property>
  <property fmtid="{D5CDD505-2E9C-101B-9397-08002B2CF9AE}" pid="6" name="MXActual_state_Release">
    <vt:lpwstr>Nov 8, 2016</vt:lpwstr>
  </property>
  <property fmtid="{D5CDD505-2E9C-101B-9397-08002B2CF9AE}" pid="7" name="MXActual_state_Review">
    <vt:lpwstr>Oct 28, 2016</vt:lpwstr>
  </property>
  <property fmtid="{D5CDD505-2E9C-101B-9397-08002B2CF9AE}" pid="8" name="MXApprover">
    <vt:lpwstr>Tillman, Carl</vt:lpwstr>
  </property>
  <property fmtid="{D5CDD505-2E9C-101B-9397-08002B2CF9AE}" pid="9" name="MXAuthor">
    <vt:lpwstr>Meyer, Joakim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_AccommodationCap">
    <vt:lpwstr/>
  </property>
  <property fmtid="{D5CDD505-2E9C-101B-9397-08002B2CF9AE}" pid="13" name="MXcon_AccommodationCost">
    <vt:lpwstr>False</vt:lpwstr>
  </property>
  <property fmtid="{D5CDD505-2E9C-101B-9397-08002B2CF9AE}" pid="14" name="MXcon_AdditionalSpecialConditions">
    <vt:lpwstr/>
  </property>
  <property fmtid="{D5CDD505-2E9C-101B-9397-08002B2CF9AE}" pid="15" name="MXcon_ApprovedByLineManager">
    <vt:lpwstr>False</vt:lpwstr>
  </property>
  <property fmtid="{D5CDD505-2E9C-101B-9397-08002B2CF9AE}" pid="16" name="MXcon_BackgroundInformation">
    <vt:lpwstr/>
  </property>
  <property fmtid="{D5CDD505-2E9C-101B-9397-08002B2CF9AE}" pid="17" name="MXcon_CallOffFromFrameworkAgreement">
    <vt:lpwstr>False</vt:lpwstr>
  </property>
  <property fmtid="{D5CDD505-2E9C-101B-9397-08002B2CF9AE}" pid="18" name="MXcon_CeilingPrice">
    <vt:lpwstr/>
  </property>
  <property fmtid="{D5CDD505-2E9C-101B-9397-08002B2CF9AE}" pid="19" name="MXcon_CompanyAddress">
    <vt:lpwstr/>
  </property>
  <property fmtid="{D5CDD505-2E9C-101B-9397-08002B2CF9AE}" pid="20" name="MXcon_CompanyRegistrationNumber">
    <vt:lpwstr/>
  </property>
  <property fmtid="{D5CDD505-2E9C-101B-9397-08002B2CF9AE}" pid="21" name="MXcon_CompanyType">
    <vt:lpwstr>Limited Liability company</vt:lpwstr>
  </property>
  <property fmtid="{D5CDD505-2E9C-101B-9397-08002B2CF9AE}" pid="22" name="MXcon_ConflictOfInterestOrPersonalRelationToCounterpart">
    <vt:lpwstr>False</vt:lpwstr>
  </property>
  <property fmtid="{D5CDD505-2E9C-101B-9397-08002B2CF9AE}" pid="23" name="MXcon_ConflictOrInterest">
    <vt:lpwstr/>
  </property>
  <property fmtid="{D5CDD505-2E9C-101B-9397-08002B2CF9AE}" pid="24" name="MXcon_Country">
    <vt:lpwstr>Sweden</vt:lpwstr>
  </property>
  <property fmtid="{D5CDD505-2E9C-101B-9397-08002B2CF9AE}" pid="25" name="MXcon_Currency">
    <vt:lpwstr>SEK</vt:lpwstr>
  </property>
  <property fmtid="{D5CDD505-2E9C-101B-9397-08002B2CF9AE}" pid="26" name="MXcon_DescriptionOfTheServices">
    <vt:lpwstr/>
  </property>
  <property fmtid="{D5CDD505-2E9C-101B-9397-08002B2CF9AE}" pid="27" name="MXcon_DurationEnd">
    <vt:lpwstr/>
  </property>
  <property fmtid="{D5CDD505-2E9C-101B-9397-08002B2CF9AE}" pid="28" name="MXcon_DurationStart">
    <vt:lpwstr/>
  </property>
  <property fmtid="{D5CDD505-2E9C-101B-9397-08002B2CF9AE}" pid="29" name="MXcon_ExpensesDetails">
    <vt:lpwstr/>
  </property>
  <property fmtid="{D5CDD505-2E9C-101B-9397-08002B2CF9AE}" pid="30" name="MXcon_ExternalFundsDetails">
    <vt:lpwstr/>
  </property>
  <property fmtid="{D5CDD505-2E9C-101B-9397-08002B2CF9AE}" pid="31" name="MXcon_Fee">
    <vt:lpwstr/>
  </property>
  <property fmtid="{D5CDD505-2E9C-101B-9397-08002B2CF9AE}" pid="32" name="MXcon_FeeOptions">
    <vt:lpwstr>Hourly</vt:lpwstr>
  </property>
  <property fmtid="{D5CDD505-2E9C-101B-9397-08002B2CF9AE}" pid="33" name="MXcon_FinancedByExternalFunds">
    <vt:lpwstr>False</vt:lpwstr>
  </property>
  <property fmtid="{D5CDD505-2E9C-101B-9397-08002B2CF9AE}" pid="34" name="MXcon_ImportantCommercialOrOther">
    <vt:lpwstr/>
  </property>
  <property fmtid="{D5CDD505-2E9C-101B-9397-08002B2CF9AE}" pid="35" name="MXcon_ITEquipment">
    <vt:lpwstr>False</vt:lpwstr>
  </property>
  <property fmtid="{D5CDD505-2E9C-101B-9397-08002B2CF9AE}" pid="36" name="MXcon_ITEquipmentDetails">
    <vt:lpwstr/>
  </property>
  <property fmtid="{D5CDD505-2E9C-101B-9397-08002B2CF9AE}" pid="37" name="MXcon_NameOfConsultant">
    <vt:lpwstr/>
  </property>
  <property fmtid="{D5CDD505-2E9C-101B-9397-08002B2CF9AE}" pid="38" name="MXcon_NameOfCounterpart">
    <vt:lpwstr/>
  </property>
  <property fmtid="{D5CDD505-2E9C-101B-9397-08002B2CF9AE}" pid="39" name="MXcon_NameOfLineManager">
    <vt:lpwstr/>
  </property>
  <property fmtid="{D5CDD505-2E9C-101B-9397-08002B2CF9AE}" pid="40" name="MXcon_Notified">
    <vt:lpwstr>False</vt:lpwstr>
  </property>
  <property fmtid="{D5CDD505-2E9C-101B-9397-08002B2CF9AE}" pid="41" name="MXcon_OtherExpenses">
    <vt:lpwstr>False</vt:lpwstr>
  </property>
  <property fmtid="{D5CDD505-2E9C-101B-9397-08002B2CF9AE}" pid="42" name="MXcon_OtherRelevantInformation">
    <vt:lpwstr/>
  </property>
  <property fmtid="{D5CDD505-2E9C-101B-9397-08002B2CF9AE}" pid="43" name="MXcon_OtherRelevantInformationDescription">
    <vt:lpwstr/>
  </property>
  <property fmtid="{D5CDD505-2E9C-101B-9397-08002B2CF9AE}" pid="44" name="MXcon_ReasonForExemption">
    <vt:lpwstr/>
  </property>
  <property fmtid="{D5CDD505-2E9C-101B-9397-08002B2CF9AE}" pid="45" name="MXcon_ReportingProcedure">
    <vt:lpwstr/>
  </property>
  <property fmtid="{D5CDD505-2E9C-101B-9397-08002B2CF9AE}" pid="46" name="MXcon_SubjectToProcurement">
    <vt:lpwstr>False</vt:lpwstr>
  </property>
  <property fmtid="{D5CDD505-2E9C-101B-9397-08002B2CF9AE}" pid="47" name="MXcon_TimeScheduleAndMilestonesForCompletion">
    <vt:lpwstr/>
  </property>
  <property fmtid="{D5CDD505-2E9C-101B-9397-08002B2CF9AE}" pid="48" name="MXcon_TravelCap">
    <vt:lpwstr/>
  </property>
  <property fmtid="{D5CDD505-2E9C-101B-9397-08002B2CF9AE}" pid="49" name="MXcon_TravelCost">
    <vt:lpwstr>False</vt:lpwstr>
  </property>
  <property fmtid="{D5CDD505-2E9C-101B-9397-08002B2CF9AE}" pid="50" name="MXConfidentiality">
    <vt:lpwstr>Internal</vt:lpwstr>
  </property>
  <property fmtid="{D5CDD505-2E9C-101B-9397-08002B2CF9AE}" pid="51" name="MXCurrent">
    <vt:lpwstr>Released</vt:lpwstr>
  </property>
  <property fmtid="{D5CDD505-2E9C-101B-9397-08002B2CF9AE}" pid="52" name="MXCurrent.Localized">
    <vt:lpwstr>Released</vt:lpwstr>
  </property>
  <property fmtid="{D5CDD505-2E9C-101B-9397-08002B2CF9AE}" pid="53" name="MXDescription">
    <vt:lpwstr>This is the generic template to be used for powerpoint documents</vt:lpwstr>
  </property>
  <property fmtid="{D5CDD505-2E9C-101B-9397-08002B2CF9AE}" pid="54" name="MXDesignated User">
    <vt:lpwstr>Unassigned</vt:lpwstr>
  </property>
  <property fmtid="{D5CDD505-2E9C-101B-9397-08002B2CF9AE}" pid="55" name="MXdmg_GeneratedFrom">
    <vt:lpwstr/>
  </property>
  <property fmtid="{D5CDD505-2E9C-101B-9397-08002B2CF9AE}" pid="56" name="MXdmg_Language">
    <vt:lpwstr>en</vt:lpwstr>
  </property>
  <property fmtid="{D5CDD505-2E9C-101B-9397-08002B2CF9AE}" pid="57" name="MXdmg_LastSourceFileCheckin">
    <vt:lpwstr>Oct 28, 2016</vt:lpwstr>
  </property>
  <property fmtid="{D5CDD505-2E9C-101B-9397-08002B2CF9AE}" pid="58" name="MXdmg_Stamp">
    <vt:lpwstr>No</vt:lpwstr>
  </property>
  <property fmtid="{D5CDD505-2E9C-101B-9397-08002B2CF9AE}" pid="59" name="MXdmg_SystemId">
    <vt:lpwstr/>
  </property>
  <property fmtid="{D5CDD505-2E9C-101B-9397-08002B2CF9AE}" pid="60" name="MXdmg_WorkflowType">
    <vt:lpwstr>Release</vt:lpwstr>
  </property>
  <property fmtid="{D5CDD505-2E9C-101B-9397-08002B2CF9AE}" pid="61" name="MXEmail">
    <vt:lpwstr>Martin.Hansson2@esss.se</vt:lpwstr>
  </property>
  <property fmtid="{D5CDD505-2E9C-101B-9397-08002B2CF9AE}" pid="62" name="MXFile Created Date">
    <vt:lpwstr/>
  </property>
  <property fmtid="{D5CDD505-2E9C-101B-9397-08002B2CF9AE}" pid="63" name="MXFile Dimension">
    <vt:lpwstr/>
  </property>
  <property fmtid="{D5CDD505-2E9C-101B-9397-08002B2CF9AE}" pid="64" name="MXFile Duration">
    <vt:lpwstr>0.0</vt:lpwstr>
  </property>
  <property fmtid="{D5CDD505-2E9C-101B-9397-08002B2CF9AE}" pid="65" name="MXFile Modified Date">
    <vt:lpwstr/>
  </property>
  <property fmtid="{D5CDD505-2E9C-101B-9397-08002B2CF9AE}" pid="66" name="MXFile Size">
    <vt:lpwstr>0</vt:lpwstr>
  </property>
  <property fmtid="{D5CDD505-2E9C-101B-9397-08002B2CF9AE}" pid="67" name="MXFile Type">
    <vt:lpwstr/>
  </property>
  <property fmtid="{D5CDD505-2E9C-101B-9397-08002B2CF9AE}" pid="68" name="MXFirstName">
    <vt:lpwstr>Martin</vt:lpwstr>
  </property>
  <property fmtid="{D5CDD505-2E9C-101B-9397-08002B2CF9AE}" pid="69" name="MXIs Version Object">
    <vt:lpwstr>False</vt:lpwstr>
  </property>
  <property fmtid="{D5CDD505-2E9C-101B-9397-08002B2CF9AE}" pid="70" name="MXLanguage">
    <vt:lpwstr>English</vt:lpwstr>
  </property>
  <property fmtid="{D5CDD505-2E9C-101B-9397-08002B2CF9AE}" pid="71" name="MXLastName">
    <vt:lpwstr>Hansson</vt:lpwstr>
  </property>
  <property fmtid="{D5CDD505-2E9C-101B-9397-08002B2CF9AE}" pid="72" name="MXLatestVersion">
    <vt:lpwstr>2</vt:lpwstr>
  </property>
  <property fmtid="{D5CDD505-2E9C-101B-9397-08002B2CF9AE}" pid="73" name="MXLegacy Id">
    <vt:lpwstr/>
  </property>
  <property fmtid="{D5CDD505-2E9C-101B-9397-08002B2CF9AE}" pid="74" name="MXLink">
    <vt:lpwstr/>
  </property>
  <property fmtid="{D5CDD505-2E9C-101B-9397-08002B2CF9AE}" pid="75" name="MXMiddleName">
    <vt:lpwstr>Unknown</vt:lpwstr>
  </property>
  <property fmtid="{D5CDD505-2E9C-101B-9397-08002B2CF9AE}" pid="76" name="MXMove Files To Version">
    <vt:lpwstr>False</vt:lpwstr>
  </property>
  <property fmtid="{D5CDD505-2E9C-101B-9397-08002B2CF9AE}" pid="77" name="MXName">
    <vt:lpwstr>ESS-0060907</vt:lpwstr>
  </property>
  <property fmtid="{D5CDD505-2E9C-101B-9397-08002B2CF9AE}" pid="78" name="MXOriginator">
    <vt:lpwstr>joakimmeyer</vt:lpwstr>
  </property>
  <property fmtid="{D5CDD505-2E9C-101B-9397-08002B2CF9AE}" pid="79" name="MXPolicy">
    <vt:lpwstr>Controlled Document</vt:lpwstr>
  </property>
  <property fmtid="{D5CDD505-2E9C-101B-9397-08002B2CF9AE}" pid="80" name="MXPolicy.Localized">
    <vt:lpwstr>Controlled Document</vt:lpwstr>
  </property>
  <property fmtid="{D5CDD505-2E9C-101B-9397-08002B2CF9AE}" pid="81" name="MXPrinted Date">
    <vt:lpwstr>Nov 8, 2016</vt:lpwstr>
  </property>
  <property fmtid="{D5CDD505-2E9C-101B-9397-08002B2CF9AE}" pid="82" name="MXPrinted Version">
    <vt:lpwstr/>
  </property>
  <property fmtid="{D5CDD505-2E9C-101B-9397-08002B2CF9AE}" pid="83" name="MXReference">
    <vt:lpwstr/>
  </property>
  <property fmtid="{D5CDD505-2E9C-101B-9397-08002B2CF9AE}" pid="84" name="MXRev">
    <vt:lpwstr>3</vt:lpwstr>
  </property>
  <property fmtid="{D5CDD505-2E9C-101B-9397-08002B2CF9AE}" pid="85" name="MXRevision">
    <vt:lpwstr>3</vt:lpwstr>
  </property>
  <property fmtid="{D5CDD505-2E9C-101B-9397-08002B2CF9AE}" pid="86" name="MXSignatures_state_Obsolete">
    <vt:lpwstr/>
  </property>
  <property fmtid="{D5CDD505-2E9C-101B-9397-08002B2CF9AE}" pid="87" name="MXSignatures_state_Preliminary">
    <vt:lpwstr/>
  </property>
  <property fmtid="{D5CDD505-2E9C-101B-9397-08002B2CF9AE}" pid="88" name="MXSignatures_state_Release">
    <vt:lpwstr/>
  </property>
  <property fmtid="{D5CDD505-2E9C-101B-9397-08002B2CF9AE}" pid="89" name="MXSignatures_state_Review">
    <vt:lpwstr/>
  </property>
  <property fmtid="{D5CDD505-2E9C-101B-9397-08002B2CF9AE}" pid="90" name="MXSubmitter">
    <vt:lpwstr>Meyer, Joakim</vt:lpwstr>
  </property>
  <property fmtid="{D5CDD505-2E9C-101B-9397-08002B2CF9AE}" pid="91" name="MXSuspend Versioning">
    <vt:lpwstr>False</vt:lpwstr>
  </property>
  <property fmtid="{D5CDD505-2E9C-101B-9397-08002B2CF9AE}" pid="92" name="MXTemplateName">
    <vt:lpwstr>ESS-0060907</vt:lpwstr>
  </property>
  <property fmtid="{D5CDD505-2E9C-101B-9397-08002B2CF9AE}" pid="93" name="MXTemplateReleaseDate">
    <vt:lpwstr>Nov 8, 2016</vt:lpwstr>
  </property>
  <property fmtid="{D5CDD505-2E9C-101B-9397-08002B2CF9AE}" pid="94" name="MXTemplateRev">
    <vt:lpwstr>3</vt:lpwstr>
  </property>
  <property fmtid="{D5CDD505-2E9C-101B-9397-08002B2CF9AE}" pid="95" name="MXTemplateTitle">
    <vt:lpwstr>Chess Core Powerpoint</vt:lpwstr>
  </property>
  <property fmtid="{D5CDD505-2E9C-101B-9397-08002B2CF9AE}" pid="96" name="MXTitle">
    <vt:lpwstr>Chess Core Powerpoint</vt:lpwstr>
  </property>
  <property fmtid="{D5CDD505-2E9C-101B-9397-08002B2CF9AE}" pid="97" name="MXTVADummy1">
    <vt:lpwstr>karenjonsdottir@joakimmeyer@christoffer</vt:lpwstr>
  </property>
  <property fmtid="{D5CDD505-2E9C-101B-9397-08002B2CF9AE}" pid="98" name="MXTVADummy2">
    <vt:lpwstr>carltillman</vt:lpwstr>
  </property>
  <property fmtid="{D5CDD505-2E9C-101B-9397-08002B2CF9AE}" pid="99" name="MXTVADummy3">
    <vt:lpwstr/>
  </property>
  <property fmtid="{D5CDD505-2E9C-101B-9397-08002B2CF9AE}" pid="100" name="MXType">
    <vt:lpwstr>TVA DTM Document Template</vt:lpwstr>
  </property>
  <property fmtid="{D5CDD505-2E9C-101B-9397-08002B2CF9AE}" pid="101" name="MXType.Localized">
    <vt:lpwstr>Document Template</vt:lpwstr>
  </property>
  <property fmtid="{D5CDD505-2E9C-101B-9397-08002B2CF9AE}" pid="102" name="MXUser">
    <vt:lpwstr>martinhansson1</vt:lpwstr>
  </property>
  <property fmtid="{D5CDD505-2E9C-101B-9397-08002B2CF9AE}" pid="103" name="MXVersion">
    <vt:lpwstr>2</vt:lpwstr>
  </property>
</Properties>
</file>