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0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  <p:sldMasterId id="2147483666" r:id="rId3"/>
  </p:sldMasterIdLst>
  <p:notesMasterIdLst>
    <p:notesMasterId r:id="rId22"/>
  </p:notesMasterIdLst>
  <p:sldIdLst>
    <p:sldId id="257" r:id="rId4"/>
    <p:sldId id="513" r:id="rId5"/>
    <p:sldId id="552" r:id="rId6"/>
    <p:sldId id="573" r:id="rId7"/>
    <p:sldId id="574" r:id="rId8"/>
    <p:sldId id="551" r:id="rId9"/>
    <p:sldId id="554" r:id="rId10"/>
    <p:sldId id="564" r:id="rId11"/>
    <p:sldId id="555" r:id="rId12"/>
    <p:sldId id="568" r:id="rId13"/>
    <p:sldId id="586" r:id="rId14"/>
    <p:sldId id="569" r:id="rId15"/>
    <p:sldId id="572" r:id="rId16"/>
    <p:sldId id="556" r:id="rId17"/>
    <p:sldId id="576" r:id="rId18"/>
    <p:sldId id="557" r:id="rId19"/>
    <p:sldId id="437" r:id="rId20"/>
    <p:sldId id="258" r:id="rId21"/>
  </p:sldIdLst>
  <p:sldSz cx="9906000" cy="6858000" type="A4"/>
  <p:notesSz cx="9144000" cy="6858000"/>
  <p:custDataLst>
    <p:tags r:id="rId23"/>
  </p:custDataLst>
  <p:defaultTextStyle>
    <a:defPPr>
      <a:defRPr lang="nl-BE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07">
          <p15:clr>
            <a:srgbClr val="A4A3A4"/>
          </p15:clr>
        </p15:guide>
        <p15:guide id="2" pos="27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8FCD"/>
    <a:srgbClr val="898989"/>
    <a:srgbClr val="007DC3"/>
    <a:srgbClr val="F36D47"/>
    <a:srgbClr val="F3663F"/>
    <a:srgbClr val="0DA9FF"/>
    <a:srgbClr val="FFFF99"/>
    <a:srgbClr val="96D9FF"/>
    <a:srgbClr val="00A4FF"/>
    <a:srgbClr val="40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8195" autoAdjust="0"/>
  </p:normalViewPr>
  <p:slideViewPr>
    <p:cSldViewPr>
      <p:cViewPr varScale="1">
        <p:scale>
          <a:sx n="87" d="100"/>
          <a:sy n="87" d="100"/>
        </p:scale>
        <p:origin x="-1114" y="-86"/>
      </p:cViewPr>
      <p:guideLst>
        <p:guide orient="horz" pos="1207"/>
        <p:guide pos="27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4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5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pompon\AppData\Roaming\OpenText\OTEdit\EC_sckcen\c26012392\Myrte_RF_Power_Amplifier_176MHz_Measurements_MID71630_dat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pompon\AppData\Roaming\OpenText\OTEdit\EC_sckcen\c26012392\Myrte_RF_Power_Amplifier_176MHz_Measurements_MID71630_dat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pompon\AppData\Roaming\OpenText\OTEdit\EC_sckcen\c26012392\Myrte_RF_Power_Amplifier_176MHz_Measurements_MID71630_dat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 err="1"/>
              <a:t>Amplifiers</a:t>
            </a:r>
            <a:r>
              <a:rPr lang="fr-BE" baseline="0" dirty="0"/>
              <a:t> gain </a:t>
            </a:r>
            <a:r>
              <a:rPr lang="fr-BE" baseline="0" dirty="0" smtClean="0"/>
              <a:t>distribution (dB)</a:t>
            </a:r>
            <a:endParaRPr lang="fr-BE" dirty="0"/>
          </a:p>
        </c:rich>
      </c:tx>
      <c:layout>
        <c:manualLayout>
          <c:xMode val="edge"/>
          <c:yMode val="edge"/>
          <c:x val="0.2085127831330488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31836663729652"/>
          <c:y val="0.14744866285197289"/>
          <c:w val="0.83628529110836702"/>
          <c:h val="0.7487720953063866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Sheet1!$B$7:$B$19</c:f>
              <c:numCache>
                <c:formatCode>General</c:formatCode>
                <c:ptCount val="13"/>
                <c:pt idx="0">
                  <c:v>47.5</c:v>
                </c:pt>
                <c:pt idx="1">
                  <c:v>47.553846153846131</c:v>
                </c:pt>
                <c:pt idx="2">
                  <c:v>47.607692307692297</c:v>
                </c:pt>
                <c:pt idx="3">
                  <c:v>47.661538461538456</c:v>
                </c:pt>
                <c:pt idx="4">
                  <c:v>47.7153846153846</c:v>
                </c:pt>
                <c:pt idx="5">
                  <c:v>47.769230769230759</c:v>
                </c:pt>
                <c:pt idx="6">
                  <c:v>47.823076923076911</c:v>
                </c:pt>
                <c:pt idx="7">
                  <c:v>47.876923076923056</c:v>
                </c:pt>
                <c:pt idx="8">
                  <c:v>47.930769230769215</c:v>
                </c:pt>
                <c:pt idx="9">
                  <c:v>47.98461538461536</c:v>
                </c:pt>
                <c:pt idx="10">
                  <c:v>48.038461538461512</c:v>
                </c:pt>
                <c:pt idx="11">
                  <c:v>48.092307692307671</c:v>
                </c:pt>
                <c:pt idx="12">
                  <c:v>48.146153846153837</c:v>
                </c:pt>
              </c:numCache>
            </c:numRef>
          </c:cat>
          <c:val>
            <c:numRef>
              <c:f>Sheet1!$D$7:$D$19</c:f>
              <c:numCache>
                <c:formatCode>General</c:formatCode>
                <c:ptCount val="13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9</c:v>
                </c:pt>
                <c:pt idx="7">
                  <c:v>8</c:v>
                </c:pt>
                <c:pt idx="8">
                  <c:v>8</c:v>
                </c:pt>
                <c:pt idx="9">
                  <c:v>3</c:v>
                </c:pt>
                <c:pt idx="10">
                  <c:v>5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2-4FD5-8557-BFB4342E8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383424"/>
        <c:axId val="44024192"/>
      </c:ba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Sheet1!$B$7:$B$19</c:f>
              <c:numCache>
                <c:formatCode>General</c:formatCode>
                <c:ptCount val="13"/>
                <c:pt idx="0">
                  <c:v>47.5</c:v>
                </c:pt>
                <c:pt idx="1">
                  <c:v>47.553846153846131</c:v>
                </c:pt>
                <c:pt idx="2">
                  <c:v>47.607692307692297</c:v>
                </c:pt>
                <c:pt idx="3">
                  <c:v>47.661538461538456</c:v>
                </c:pt>
                <c:pt idx="4">
                  <c:v>47.7153846153846</c:v>
                </c:pt>
                <c:pt idx="5">
                  <c:v>47.769230769230759</c:v>
                </c:pt>
                <c:pt idx="6">
                  <c:v>47.823076923076911</c:v>
                </c:pt>
                <c:pt idx="7">
                  <c:v>47.876923076923056</c:v>
                </c:pt>
                <c:pt idx="8">
                  <c:v>47.930769230769215</c:v>
                </c:pt>
                <c:pt idx="9">
                  <c:v>47.98461538461536</c:v>
                </c:pt>
                <c:pt idx="10">
                  <c:v>48.038461538461512</c:v>
                </c:pt>
                <c:pt idx="11">
                  <c:v>48.092307692307671</c:v>
                </c:pt>
                <c:pt idx="12">
                  <c:v>48.146153846153837</c:v>
                </c:pt>
              </c:numCache>
            </c:numRef>
          </c:xVal>
          <c:yVal>
            <c:numRef>
              <c:f>Sheet1!$E$7:$E$19</c:f>
              <c:numCache>
                <c:formatCode>General</c:formatCode>
                <c:ptCount val="13"/>
                <c:pt idx="0">
                  <c:v>0.1079233895679072</c:v>
                </c:pt>
                <c:pt idx="1">
                  <c:v>0.37441179235276989</c:v>
                </c:pt>
                <c:pt idx="2">
                  <c:v>1.0575543303080552</c:v>
                </c:pt>
                <c:pt idx="3">
                  <c:v>2.4320644767758726</c:v>
                </c:pt>
                <c:pt idx="4">
                  <c:v>4.5537240383171476</c:v>
                </c:pt>
                <c:pt idx="5">
                  <c:v>6.941887311978137</c:v>
                </c:pt>
                <c:pt idx="6">
                  <c:v>8.6160386412137875</c:v>
                </c:pt>
                <c:pt idx="7">
                  <c:v>8.7067674282504033</c:v>
                </c:pt>
                <c:pt idx="8">
                  <c:v>7.1635034955201498</c:v>
                </c:pt>
                <c:pt idx="9">
                  <c:v>4.798585503993448</c:v>
                </c:pt>
                <c:pt idx="10">
                  <c:v>2.6170994467337794</c:v>
                </c:pt>
                <c:pt idx="11">
                  <c:v>1.1621078662057664</c:v>
                </c:pt>
                <c:pt idx="12">
                  <c:v>0.42013792239479358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1AE2-4FD5-8557-BFB4342E8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036096"/>
        <c:axId val="44026112"/>
      </c:scatterChart>
      <c:catAx>
        <c:axId val="433834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4024192"/>
        <c:crossesAt val="0"/>
        <c:auto val="1"/>
        <c:lblAlgn val="ctr"/>
        <c:lblOffset val="100"/>
        <c:tickMarkSkip val="1"/>
        <c:noMultiLvlLbl val="0"/>
      </c:catAx>
      <c:valAx>
        <c:axId val="4402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pallet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83424"/>
        <c:crosses val="autoZero"/>
        <c:crossBetween val="between"/>
      </c:valAx>
      <c:valAx>
        <c:axId val="4402611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44036096"/>
        <c:crosses val="max"/>
        <c:crossBetween val="midCat"/>
      </c:valAx>
      <c:valAx>
        <c:axId val="44036096"/>
        <c:scaling>
          <c:orientation val="minMax"/>
          <c:min val="47.4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26112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dirty="0" err="1"/>
              <a:t>Amplifiers</a:t>
            </a:r>
            <a:r>
              <a:rPr lang="fr-BE" baseline="0" dirty="0"/>
              <a:t> </a:t>
            </a:r>
            <a:r>
              <a:rPr lang="fr-BE" baseline="0" dirty="0" err="1"/>
              <a:t>efficiency</a:t>
            </a:r>
            <a:r>
              <a:rPr lang="fr-BE" baseline="0" dirty="0"/>
              <a:t> </a:t>
            </a:r>
            <a:r>
              <a:rPr lang="fr-BE" baseline="0" dirty="0" smtClean="0"/>
              <a:t>distribution (%)</a:t>
            </a:r>
            <a:endParaRPr lang="fr-B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616657978173364"/>
          <c:y val="0.26853690769753258"/>
          <c:w val="0.82830460077085444"/>
          <c:h val="0.7020150096717511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Sheet1!$B$33:$B$45</c:f>
              <c:numCache>
                <c:formatCode>General</c:formatCode>
                <c:ptCount val="13"/>
                <c:pt idx="0">
                  <c:v>-110</c:v>
                </c:pt>
                <c:pt idx="1">
                  <c:v>-107.69230769230768</c:v>
                </c:pt>
                <c:pt idx="2">
                  <c:v>-105.3846153846154</c:v>
                </c:pt>
                <c:pt idx="3">
                  <c:v>-103.07692307692308</c:v>
                </c:pt>
                <c:pt idx="4">
                  <c:v>-100.76923076923079</c:v>
                </c:pt>
                <c:pt idx="5">
                  <c:v>-98.461538461538467</c:v>
                </c:pt>
                <c:pt idx="6">
                  <c:v>-96.153846153846132</c:v>
                </c:pt>
                <c:pt idx="7">
                  <c:v>-93.846153846153854</c:v>
                </c:pt>
                <c:pt idx="8">
                  <c:v>-91.538461538461519</c:v>
                </c:pt>
                <c:pt idx="9">
                  <c:v>-89.230769230769241</c:v>
                </c:pt>
                <c:pt idx="10">
                  <c:v>-86.92307692307692</c:v>
                </c:pt>
                <c:pt idx="11">
                  <c:v>-84.615384615384599</c:v>
                </c:pt>
                <c:pt idx="12">
                  <c:v>-82.307692307692307</c:v>
                </c:pt>
              </c:numCache>
            </c:numRef>
          </c:cat>
          <c:val>
            <c:numRef>
              <c:f>Sheet1!$D$58:$D$70</c:f>
              <c:numCache>
                <c:formatCode>General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6</c:v>
                </c:pt>
                <c:pt idx="6">
                  <c:v>4</c:v>
                </c:pt>
                <c:pt idx="7">
                  <c:v>3</c:v>
                </c:pt>
                <c:pt idx="8">
                  <c:v>11</c:v>
                </c:pt>
                <c:pt idx="9">
                  <c:v>10</c:v>
                </c:pt>
                <c:pt idx="10">
                  <c:v>4</c:v>
                </c:pt>
                <c:pt idx="11">
                  <c:v>3</c:v>
                </c:pt>
                <c:pt idx="1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AF-4202-A8E4-1814145D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4208"/>
        <c:axId val="45056000"/>
      </c:barChart>
      <c:scatterChart>
        <c:scatterStyle val="smoothMarker"/>
        <c:varyColors val="0"/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Sheet1!$C$58:$C$70</c:f>
              <c:numCache>
                <c:formatCode>General</c:formatCode>
                <c:ptCount val="13"/>
                <c:pt idx="0">
                  <c:v>71.11999999999999</c:v>
                </c:pt>
                <c:pt idx="1">
                  <c:v>71.359999999999985</c:v>
                </c:pt>
                <c:pt idx="2">
                  <c:v>71.599999999999994</c:v>
                </c:pt>
                <c:pt idx="3">
                  <c:v>71.839999999999975</c:v>
                </c:pt>
                <c:pt idx="4">
                  <c:v>72.079999999999984</c:v>
                </c:pt>
                <c:pt idx="5">
                  <c:v>72.319999999999965</c:v>
                </c:pt>
                <c:pt idx="6">
                  <c:v>72.559999999999974</c:v>
                </c:pt>
                <c:pt idx="7">
                  <c:v>72.799999999999969</c:v>
                </c:pt>
                <c:pt idx="8">
                  <c:v>73.039999999999964</c:v>
                </c:pt>
                <c:pt idx="9">
                  <c:v>73.279999999999944</c:v>
                </c:pt>
                <c:pt idx="10">
                  <c:v>73.519999999999968</c:v>
                </c:pt>
                <c:pt idx="11">
                  <c:v>73.759999999999934</c:v>
                </c:pt>
                <c:pt idx="12">
                  <c:v>73.999999999999957</c:v>
                </c:pt>
              </c:numCache>
            </c:numRef>
          </c:xVal>
          <c:yVal>
            <c:numRef>
              <c:f>Sheet1!$E$58:$E$70</c:f>
              <c:numCache>
                <c:formatCode>General</c:formatCode>
                <c:ptCount val="13"/>
                <c:pt idx="0">
                  <c:v>8.4889340535710317E-2</c:v>
                </c:pt>
                <c:pt idx="1">
                  <c:v>0.25105831411391311</c:v>
                </c:pt>
                <c:pt idx="2">
                  <c:v>0.63974402923651841</c:v>
                </c:pt>
                <c:pt idx="3">
                  <c:v>1.4045851067554114</c:v>
                </c:pt>
                <c:pt idx="4">
                  <c:v>2.6570520481237372</c:v>
                </c:pt>
                <c:pt idx="5">
                  <c:v>4.3307413745402457</c:v>
                </c:pt>
                <c:pt idx="6">
                  <c:v>6.0818348260801569</c:v>
                </c:pt>
                <c:pt idx="7">
                  <c:v>7.3589724654533235</c:v>
                </c:pt>
                <c:pt idx="8">
                  <c:v>7.6720234127707814</c:v>
                </c:pt>
                <c:pt idx="9">
                  <c:v>6.8914854852580962</c:v>
                </c:pt>
                <c:pt idx="10">
                  <c:v>5.3336677266438963</c:v>
                </c:pt>
                <c:pt idx="11">
                  <c:v>3.5567165236369793</c:v>
                </c:pt>
                <c:pt idx="12">
                  <c:v>2.0435380711901439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CAF-4202-A8E4-1814145DCB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59456"/>
        <c:axId val="45057920"/>
      </c:scatterChart>
      <c:catAx>
        <c:axId val="4505420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crossAx val="45056000"/>
        <c:crosses val="autoZero"/>
        <c:auto val="1"/>
        <c:lblAlgn val="ctr"/>
        <c:lblOffset val="100"/>
        <c:tickMarkSkip val="1"/>
        <c:noMultiLvlLbl val="0"/>
      </c:catAx>
      <c:valAx>
        <c:axId val="4505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pallet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4208"/>
        <c:crosses val="autoZero"/>
        <c:crossBetween val="between"/>
      </c:valAx>
      <c:valAx>
        <c:axId val="450579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5059456"/>
        <c:crossesAt val="71"/>
        <c:crossBetween val="midCat"/>
      </c:valAx>
      <c:valAx>
        <c:axId val="45059456"/>
        <c:scaling>
          <c:orientation val="minMax"/>
          <c:max val="74"/>
          <c:min val="71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7920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200" dirty="0"/>
              <a:t>Output RF power and efficiency</a:t>
            </a:r>
            <a:r>
              <a:rPr lang="en-US" sz="1200" baseline="0" dirty="0"/>
              <a:t> vs. </a:t>
            </a:r>
            <a:r>
              <a:rPr lang="en-US" sz="1200" baseline="0" dirty="0" smtClean="0"/>
              <a:t>Input </a:t>
            </a:r>
            <a:r>
              <a:rPr lang="en-US" sz="1200" baseline="0" dirty="0"/>
              <a:t>RF power</a:t>
            </a:r>
            <a:endParaRPr lang="en-US" sz="1200" dirty="0"/>
          </a:p>
        </c:rich>
      </c:tx>
      <c:layout>
        <c:manualLayout>
          <c:xMode val="edge"/>
          <c:yMode val="edge"/>
          <c:x val="0.1385787184948526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390173450540905E-2"/>
          <c:y val="0.10759672944955467"/>
          <c:w val="0.90610496604591095"/>
          <c:h val="0.72822930354796334"/>
        </c:manualLayout>
      </c:layout>
      <c:scatterChart>
        <c:scatterStyle val="smoothMarker"/>
        <c:varyColors val="0"/>
        <c:ser>
          <c:idx val="0"/>
          <c:order val="0"/>
          <c:tx>
            <c:v>Pout (kW)</c:v>
          </c:tx>
          <c:marker>
            <c:symbol val="none"/>
          </c:marker>
          <c:xVal>
            <c:numRef>
              <c:f>'3.2 Power and Efficiency'!$C$10:$C$29</c:f>
              <c:numCache>
                <c:formatCode>General</c:formatCode>
                <c:ptCount val="20"/>
                <c:pt idx="0">
                  <c:v>25.118864315095781</c:v>
                </c:pt>
                <c:pt idx="1">
                  <c:v>28.183829312644534</c:v>
                </c:pt>
                <c:pt idx="2">
                  <c:v>31.622776601683785</c:v>
                </c:pt>
                <c:pt idx="3">
                  <c:v>35.481338923357534</c:v>
                </c:pt>
                <c:pt idx="4">
                  <c:v>39.810717055349727</c:v>
                </c:pt>
                <c:pt idx="5">
                  <c:v>44.668359215096295</c:v>
                </c:pt>
                <c:pt idx="6">
                  <c:v>50.118723362727209</c:v>
                </c:pt>
                <c:pt idx="7">
                  <c:v>56.234132519034887</c:v>
                </c:pt>
                <c:pt idx="8">
                  <c:v>63.095734448019314</c:v>
                </c:pt>
                <c:pt idx="9">
                  <c:v>70.794578438413794</c:v>
                </c:pt>
                <c:pt idx="10">
                  <c:v>79.432823472428097</c:v>
                </c:pt>
                <c:pt idx="11">
                  <c:v>89.125093813374534</c:v>
                </c:pt>
                <c:pt idx="12">
                  <c:v>100</c:v>
                </c:pt>
                <c:pt idx="13">
                  <c:v>112.20184543019631</c:v>
                </c:pt>
                <c:pt idx="14">
                  <c:v>125.89254117941667</c:v>
                </c:pt>
                <c:pt idx="15">
                  <c:v>141.25375446227542</c:v>
                </c:pt>
                <c:pt idx="16">
                  <c:v>158.48931924611131</c:v>
                </c:pt>
                <c:pt idx="17">
                  <c:v>177.82794100389225</c:v>
                </c:pt>
                <c:pt idx="18">
                  <c:v>199.52623149688796</c:v>
                </c:pt>
                <c:pt idx="19">
                  <c:v>223.87211385683392</c:v>
                </c:pt>
              </c:numCache>
            </c:numRef>
          </c:xVal>
          <c:yVal>
            <c:numRef>
              <c:f>'3.2 Power and Efficiency'!$E$10:$E$29</c:f>
              <c:numCache>
                <c:formatCode>General</c:formatCode>
                <c:ptCount val="20"/>
                <c:pt idx="0">
                  <c:v>4.8291250000000003</c:v>
                </c:pt>
                <c:pt idx="1">
                  <c:v>5.9640900000000006</c:v>
                </c:pt>
                <c:pt idx="2">
                  <c:v>7.3978349999999997</c:v>
                </c:pt>
                <c:pt idx="3">
                  <c:v>9.0623799999999992</c:v>
                </c:pt>
                <c:pt idx="4">
                  <c:v>11.034604</c:v>
                </c:pt>
                <c:pt idx="5">
                  <c:v>13.399876000000001</c:v>
                </c:pt>
                <c:pt idx="6">
                  <c:v>16.208316</c:v>
                </c:pt>
                <c:pt idx="7">
                  <c:v>19.508116999999999</c:v>
                </c:pt>
                <c:pt idx="8">
                  <c:v>23.381634999999999</c:v>
                </c:pt>
                <c:pt idx="9">
                  <c:v>27.917453000000002</c:v>
                </c:pt>
                <c:pt idx="10">
                  <c:v>33.357112999999998</c:v>
                </c:pt>
                <c:pt idx="11">
                  <c:v>39.304172000000001</c:v>
                </c:pt>
                <c:pt idx="12">
                  <c:v>46.030042999999999</c:v>
                </c:pt>
                <c:pt idx="13">
                  <c:v>53.291813000000005</c:v>
                </c:pt>
                <c:pt idx="14">
                  <c:v>61.190581999999999</c:v>
                </c:pt>
                <c:pt idx="15">
                  <c:v>69.270538999999999</c:v>
                </c:pt>
                <c:pt idx="16">
                  <c:v>77.042460999999989</c:v>
                </c:pt>
                <c:pt idx="17">
                  <c:v>84.523522999999997</c:v>
                </c:pt>
                <c:pt idx="18">
                  <c:v>90.756797000000006</c:v>
                </c:pt>
                <c:pt idx="19">
                  <c:v>95.668945000000008</c:v>
                </c:pt>
              </c:numCache>
            </c:numRef>
          </c:yVal>
          <c:smooth val="1"/>
        </c:ser>
        <c:ser>
          <c:idx val="1"/>
          <c:order val="1"/>
          <c:tx>
            <c:v>DC to RF efficiency (%)</c:v>
          </c:tx>
          <c:marker>
            <c:symbol val="none"/>
          </c:marker>
          <c:xVal>
            <c:numRef>
              <c:f>'3.2 Power and Efficiency'!$C$10:$C$29</c:f>
              <c:numCache>
                <c:formatCode>General</c:formatCode>
                <c:ptCount val="20"/>
                <c:pt idx="0">
                  <c:v>25.118864315095781</c:v>
                </c:pt>
                <c:pt idx="1">
                  <c:v>28.183829312644534</c:v>
                </c:pt>
                <c:pt idx="2">
                  <c:v>31.622776601683785</c:v>
                </c:pt>
                <c:pt idx="3">
                  <c:v>35.481338923357534</c:v>
                </c:pt>
                <c:pt idx="4">
                  <c:v>39.810717055349727</c:v>
                </c:pt>
                <c:pt idx="5">
                  <c:v>44.668359215096295</c:v>
                </c:pt>
                <c:pt idx="6">
                  <c:v>50.118723362727209</c:v>
                </c:pt>
                <c:pt idx="7">
                  <c:v>56.234132519034887</c:v>
                </c:pt>
                <c:pt idx="8">
                  <c:v>63.095734448019314</c:v>
                </c:pt>
                <c:pt idx="9">
                  <c:v>70.794578438413794</c:v>
                </c:pt>
                <c:pt idx="10">
                  <c:v>79.432823472428097</c:v>
                </c:pt>
                <c:pt idx="11">
                  <c:v>89.125093813374534</c:v>
                </c:pt>
                <c:pt idx="12">
                  <c:v>100</c:v>
                </c:pt>
                <c:pt idx="13">
                  <c:v>112.20184543019631</c:v>
                </c:pt>
                <c:pt idx="14">
                  <c:v>125.89254117941667</c:v>
                </c:pt>
                <c:pt idx="15">
                  <c:v>141.25375446227542</c:v>
                </c:pt>
                <c:pt idx="16">
                  <c:v>158.48931924611131</c:v>
                </c:pt>
                <c:pt idx="17">
                  <c:v>177.82794100389225</c:v>
                </c:pt>
                <c:pt idx="18">
                  <c:v>199.52623149688796</c:v>
                </c:pt>
                <c:pt idx="19">
                  <c:v>223.87211385683392</c:v>
                </c:pt>
              </c:numCache>
            </c:numRef>
          </c:xVal>
          <c:yVal>
            <c:numRef>
              <c:f>'3.2 Power and Efficiency'!$I$10:$I$29</c:f>
              <c:numCache>
                <c:formatCode>General</c:formatCode>
                <c:ptCount val="20"/>
                <c:pt idx="0">
                  <c:v>18.099999999999998</c:v>
                </c:pt>
                <c:pt idx="1">
                  <c:v>20.200000000000003</c:v>
                </c:pt>
                <c:pt idx="2">
                  <c:v>22.5</c:v>
                </c:pt>
                <c:pt idx="3">
                  <c:v>24.9</c:v>
                </c:pt>
                <c:pt idx="4">
                  <c:v>27.500000000000004</c:v>
                </c:pt>
                <c:pt idx="5">
                  <c:v>30.3</c:v>
                </c:pt>
                <c:pt idx="6">
                  <c:v>33.4</c:v>
                </c:pt>
                <c:pt idx="7">
                  <c:v>36.5</c:v>
                </c:pt>
                <c:pt idx="8">
                  <c:v>40</c:v>
                </c:pt>
                <c:pt idx="9">
                  <c:v>43.6</c:v>
                </c:pt>
                <c:pt idx="10">
                  <c:v>47.599999999999994</c:v>
                </c:pt>
                <c:pt idx="11">
                  <c:v>51.4</c:v>
                </c:pt>
                <c:pt idx="12">
                  <c:v>55.400000000000006</c:v>
                </c:pt>
                <c:pt idx="13">
                  <c:v>59</c:v>
                </c:pt>
                <c:pt idx="14">
                  <c:v>62.5</c:v>
                </c:pt>
                <c:pt idx="15">
                  <c:v>65.5</c:v>
                </c:pt>
                <c:pt idx="16">
                  <c:v>67.800000000000011</c:v>
                </c:pt>
                <c:pt idx="17">
                  <c:v>69.599999999999994</c:v>
                </c:pt>
                <c:pt idx="18">
                  <c:v>71</c:v>
                </c:pt>
                <c:pt idx="19">
                  <c:v>72.599999999999994</c:v>
                </c:pt>
              </c:numCache>
            </c:numRef>
          </c:yVal>
          <c:smooth val="1"/>
        </c:ser>
        <c:ser>
          <c:idx val="2"/>
          <c:order val="2"/>
          <c:tx>
            <c:v>AC to RF efficiency (%)</c:v>
          </c:tx>
          <c:marker>
            <c:symbol val="none"/>
          </c:marker>
          <c:xVal>
            <c:numRef>
              <c:f>'3.2 Power and Efficiency'!$C$10:$C$29</c:f>
              <c:numCache>
                <c:formatCode>General</c:formatCode>
                <c:ptCount val="20"/>
                <c:pt idx="0">
                  <c:v>25.118864315095781</c:v>
                </c:pt>
                <c:pt idx="1">
                  <c:v>28.183829312644534</c:v>
                </c:pt>
                <c:pt idx="2">
                  <c:v>31.622776601683785</c:v>
                </c:pt>
                <c:pt idx="3">
                  <c:v>35.481338923357534</c:v>
                </c:pt>
                <c:pt idx="4">
                  <c:v>39.810717055349727</c:v>
                </c:pt>
                <c:pt idx="5">
                  <c:v>44.668359215096295</c:v>
                </c:pt>
                <c:pt idx="6">
                  <c:v>50.118723362727209</c:v>
                </c:pt>
                <c:pt idx="7">
                  <c:v>56.234132519034887</c:v>
                </c:pt>
                <c:pt idx="8">
                  <c:v>63.095734448019314</c:v>
                </c:pt>
                <c:pt idx="9">
                  <c:v>70.794578438413794</c:v>
                </c:pt>
                <c:pt idx="10">
                  <c:v>79.432823472428097</c:v>
                </c:pt>
                <c:pt idx="11">
                  <c:v>89.125093813374534</c:v>
                </c:pt>
                <c:pt idx="12">
                  <c:v>100</c:v>
                </c:pt>
                <c:pt idx="13">
                  <c:v>112.20184543019631</c:v>
                </c:pt>
                <c:pt idx="14">
                  <c:v>125.89254117941667</c:v>
                </c:pt>
                <c:pt idx="15">
                  <c:v>141.25375446227542</c:v>
                </c:pt>
                <c:pt idx="16">
                  <c:v>158.48931924611131</c:v>
                </c:pt>
                <c:pt idx="17">
                  <c:v>177.82794100389225</c:v>
                </c:pt>
                <c:pt idx="18">
                  <c:v>199.52623149688796</c:v>
                </c:pt>
                <c:pt idx="19">
                  <c:v>223.87211385683392</c:v>
                </c:pt>
              </c:numCache>
            </c:numRef>
          </c:xVal>
          <c:yVal>
            <c:numRef>
              <c:f>'3.2 Power and Efficiency'!$K$10:$K$29</c:f>
              <c:numCache>
                <c:formatCode>General</c:formatCode>
                <c:ptCount val="20"/>
                <c:pt idx="0">
                  <c:v>16.400000000000002</c:v>
                </c:pt>
                <c:pt idx="1">
                  <c:v>18.399999999999999</c:v>
                </c:pt>
                <c:pt idx="2">
                  <c:v>20.5</c:v>
                </c:pt>
                <c:pt idx="3">
                  <c:v>22.900000000000002</c:v>
                </c:pt>
                <c:pt idx="4">
                  <c:v>25.3</c:v>
                </c:pt>
                <c:pt idx="5">
                  <c:v>28.000000000000004</c:v>
                </c:pt>
                <c:pt idx="6">
                  <c:v>30.8</c:v>
                </c:pt>
                <c:pt idx="7">
                  <c:v>33.800000000000004</c:v>
                </c:pt>
                <c:pt idx="8">
                  <c:v>37</c:v>
                </c:pt>
                <c:pt idx="9">
                  <c:v>40.400000000000006</c:v>
                </c:pt>
                <c:pt idx="10">
                  <c:v>44</c:v>
                </c:pt>
                <c:pt idx="11">
                  <c:v>47.599999999999994</c:v>
                </c:pt>
                <c:pt idx="12">
                  <c:v>51.2</c:v>
                </c:pt>
                <c:pt idx="13">
                  <c:v>54.6</c:v>
                </c:pt>
                <c:pt idx="14">
                  <c:v>57.8</c:v>
                </c:pt>
                <c:pt idx="15">
                  <c:v>60.4</c:v>
                </c:pt>
                <c:pt idx="16">
                  <c:v>62.4</c:v>
                </c:pt>
                <c:pt idx="17">
                  <c:v>63.9</c:v>
                </c:pt>
                <c:pt idx="18">
                  <c:v>65.100000000000009</c:v>
                </c:pt>
                <c:pt idx="19">
                  <c:v>65.7</c:v>
                </c:pt>
              </c:numCache>
            </c:numRef>
          </c:yVal>
          <c:smooth val="1"/>
        </c:ser>
        <c:ser>
          <c:idx val="3"/>
          <c:order val="3"/>
          <c:tx>
            <c:v>AC to DC efficiency (%)</c:v>
          </c:tx>
          <c:marker>
            <c:symbol val="none"/>
          </c:marker>
          <c:xVal>
            <c:numRef>
              <c:f>'3.2 Power and Efficiency'!$C$10:$C$29</c:f>
              <c:numCache>
                <c:formatCode>General</c:formatCode>
                <c:ptCount val="20"/>
                <c:pt idx="0">
                  <c:v>25.118864315095781</c:v>
                </c:pt>
                <c:pt idx="1">
                  <c:v>28.183829312644534</c:v>
                </c:pt>
                <c:pt idx="2">
                  <c:v>31.622776601683785</c:v>
                </c:pt>
                <c:pt idx="3">
                  <c:v>35.481338923357534</c:v>
                </c:pt>
                <c:pt idx="4">
                  <c:v>39.810717055349727</c:v>
                </c:pt>
                <c:pt idx="5">
                  <c:v>44.668359215096295</c:v>
                </c:pt>
                <c:pt idx="6">
                  <c:v>50.118723362727209</c:v>
                </c:pt>
                <c:pt idx="7">
                  <c:v>56.234132519034887</c:v>
                </c:pt>
                <c:pt idx="8">
                  <c:v>63.095734448019314</c:v>
                </c:pt>
                <c:pt idx="9">
                  <c:v>70.794578438413794</c:v>
                </c:pt>
                <c:pt idx="10">
                  <c:v>79.432823472428097</c:v>
                </c:pt>
                <c:pt idx="11">
                  <c:v>89.125093813374534</c:v>
                </c:pt>
                <c:pt idx="12">
                  <c:v>100</c:v>
                </c:pt>
                <c:pt idx="13">
                  <c:v>112.20184543019631</c:v>
                </c:pt>
                <c:pt idx="14">
                  <c:v>125.89254117941667</c:v>
                </c:pt>
                <c:pt idx="15">
                  <c:v>141.25375446227542</c:v>
                </c:pt>
                <c:pt idx="16">
                  <c:v>158.48931924611131</c:v>
                </c:pt>
                <c:pt idx="17">
                  <c:v>177.82794100389225</c:v>
                </c:pt>
                <c:pt idx="18">
                  <c:v>199.52623149688796</c:v>
                </c:pt>
                <c:pt idx="19">
                  <c:v>223.87211385683392</c:v>
                </c:pt>
              </c:numCache>
            </c:numRef>
          </c:xVal>
          <c:yVal>
            <c:numRef>
              <c:f>'3.2 Power and Efficiency'!$M$10:$M$29</c:f>
              <c:numCache>
                <c:formatCode>General</c:formatCode>
                <c:ptCount val="20"/>
                <c:pt idx="0">
                  <c:v>90.3</c:v>
                </c:pt>
                <c:pt idx="1">
                  <c:v>90.7</c:v>
                </c:pt>
                <c:pt idx="2">
                  <c:v>91.2</c:v>
                </c:pt>
                <c:pt idx="3">
                  <c:v>91.600000000000009</c:v>
                </c:pt>
                <c:pt idx="4">
                  <c:v>91.9</c:v>
                </c:pt>
                <c:pt idx="5">
                  <c:v>92.2</c:v>
                </c:pt>
                <c:pt idx="6">
                  <c:v>92.300000000000011</c:v>
                </c:pt>
                <c:pt idx="7">
                  <c:v>92.5</c:v>
                </c:pt>
                <c:pt idx="8">
                  <c:v>92.600000000000009</c:v>
                </c:pt>
                <c:pt idx="9">
                  <c:v>92.600000000000009</c:v>
                </c:pt>
                <c:pt idx="10">
                  <c:v>92.600000000000009</c:v>
                </c:pt>
                <c:pt idx="11">
                  <c:v>92.5</c:v>
                </c:pt>
                <c:pt idx="12">
                  <c:v>92.5</c:v>
                </c:pt>
                <c:pt idx="13">
                  <c:v>92.4</c:v>
                </c:pt>
                <c:pt idx="14">
                  <c:v>92.4</c:v>
                </c:pt>
                <c:pt idx="15">
                  <c:v>92.300000000000011</c:v>
                </c:pt>
                <c:pt idx="16">
                  <c:v>92.100000000000009</c:v>
                </c:pt>
                <c:pt idx="17">
                  <c:v>91.8</c:v>
                </c:pt>
                <c:pt idx="18">
                  <c:v>91.600000000000009</c:v>
                </c:pt>
                <c:pt idx="19">
                  <c:v>90.5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28192"/>
        <c:axId val="45530112"/>
      </c:scatterChart>
      <c:valAx>
        <c:axId val="45528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Pin(µW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5530112"/>
        <c:crosses val="autoZero"/>
        <c:crossBetween val="midCat"/>
      </c:valAx>
      <c:valAx>
        <c:axId val="455301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5281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5470336350727723"/>
          <c:y val="0.54071689297707692"/>
          <c:w val="0.36271632055378061"/>
          <c:h val="0.27806041378784041"/>
        </c:manualLayout>
      </c:layout>
      <c:overlay val="0"/>
      <c:spPr>
        <a:solidFill>
          <a:schemeClr val="bg1"/>
        </a:solidFill>
      </c:sp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fr-BE" sz="1200" dirty="0"/>
              <a:t>Gain and </a:t>
            </a:r>
            <a:r>
              <a:rPr lang="fr-BE" sz="1200" dirty="0" err="1"/>
              <a:t>absolute</a:t>
            </a:r>
            <a:r>
              <a:rPr lang="fr-BE" sz="1200" dirty="0"/>
              <a:t> Phase variation vs. Output power</a:t>
            </a:r>
          </a:p>
        </c:rich>
      </c:tx>
      <c:layout>
        <c:manualLayout>
          <c:xMode val="edge"/>
          <c:yMode val="edge"/>
          <c:x val="0.1353776007721193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931574247155861"/>
          <c:y val="0.10279325450057585"/>
          <c:w val="0.68136851505688278"/>
          <c:h val="0.73776454978184991"/>
        </c:manualLayout>
      </c:layout>
      <c:scatterChart>
        <c:scatterStyle val="smoothMarker"/>
        <c:varyColors val="0"/>
        <c:ser>
          <c:idx val="1"/>
          <c:order val="1"/>
          <c:tx>
            <c:v>Gain (dB)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'3.1.1 Power sweep'!$F$288:$F$608</c:f>
              <c:numCache>
                <c:formatCode>0.00</c:formatCode>
                <c:ptCount val="321"/>
                <c:pt idx="0">
                  <c:v>59.985726052113009</c:v>
                </c:pt>
                <c:pt idx="1">
                  <c:v>60.064676221561101</c:v>
                </c:pt>
                <c:pt idx="2">
                  <c:v>60.143240323637798</c:v>
                </c:pt>
                <c:pt idx="3">
                  <c:v>60.220028254972497</c:v>
                </c:pt>
                <c:pt idx="4">
                  <c:v>60.299789301855597</c:v>
                </c:pt>
                <c:pt idx="5">
                  <c:v>60.378561476545393</c:v>
                </c:pt>
                <c:pt idx="6">
                  <c:v>60.458711773763099</c:v>
                </c:pt>
                <c:pt idx="7">
                  <c:v>60.535734584456009</c:v>
                </c:pt>
                <c:pt idx="8">
                  <c:v>60.612312295941891</c:v>
                </c:pt>
                <c:pt idx="9">
                  <c:v>60.694393346856302</c:v>
                </c:pt>
                <c:pt idx="10">
                  <c:v>60.771941977076402</c:v>
                </c:pt>
                <c:pt idx="11">
                  <c:v>60.851602538556008</c:v>
                </c:pt>
                <c:pt idx="12">
                  <c:v>60.931246089666807</c:v>
                </c:pt>
                <c:pt idx="13">
                  <c:v>61.0100318379573</c:v>
                </c:pt>
                <c:pt idx="14">
                  <c:v>61.087422873654603</c:v>
                </c:pt>
                <c:pt idx="15">
                  <c:v>61.169103714627894</c:v>
                </c:pt>
                <c:pt idx="16">
                  <c:v>61.24667915604121</c:v>
                </c:pt>
                <c:pt idx="17">
                  <c:v>61.326047317754899</c:v>
                </c:pt>
                <c:pt idx="18">
                  <c:v>61.404324494392498</c:v>
                </c:pt>
                <c:pt idx="19">
                  <c:v>61.482771527991495</c:v>
                </c:pt>
                <c:pt idx="20">
                  <c:v>61.5580447532204</c:v>
                </c:pt>
                <c:pt idx="21">
                  <c:v>61.636458093821098</c:v>
                </c:pt>
                <c:pt idx="22">
                  <c:v>61.711985705135206</c:v>
                </c:pt>
                <c:pt idx="23">
                  <c:v>61.791610991368501</c:v>
                </c:pt>
                <c:pt idx="24">
                  <c:v>61.871543348890995</c:v>
                </c:pt>
                <c:pt idx="25">
                  <c:v>61.947892068366997</c:v>
                </c:pt>
                <c:pt idx="26">
                  <c:v>62.028005337366494</c:v>
                </c:pt>
                <c:pt idx="27">
                  <c:v>62.112111129154101</c:v>
                </c:pt>
                <c:pt idx="28">
                  <c:v>62.185500910719206</c:v>
                </c:pt>
                <c:pt idx="29">
                  <c:v>62.265567583049204</c:v>
                </c:pt>
                <c:pt idx="30">
                  <c:v>62.335381356482706</c:v>
                </c:pt>
                <c:pt idx="31">
                  <c:v>62.418625073694599</c:v>
                </c:pt>
                <c:pt idx="32">
                  <c:v>62.497308571199412</c:v>
                </c:pt>
                <c:pt idx="33">
                  <c:v>62.574633327029105</c:v>
                </c:pt>
                <c:pt idx="34">
                  <c:v>62.65211459264691</c:v>
                </c:pt>
                <c:pt idx="35">
                  <c:v>62.735499535947106</c:v>
                </c:pt>
                <c:pt idx="36">
                  <c:v>62.807300508165994</c:v>
                </c:pt>
                <c:pt idx="37">
                  <c:v>62.8915544723558</c:v>
                </c:pt>
                <c:pt idx="38">
                  <c:v>62.970265983639294</c:v>
                </c:pt>
                <c:pt idx="39">
                  <c:v>63.047174978884598</c:v>
                </c:pt>
                <c:pt idx="40">
                  <c:v>63.128340348571996</c:v>
                </c:pt>
                <c:pt idx="41">
                  <c:v>63.199064278538103</c:v>
                </c:pt>
                <c:pt idx="42">
                  <c:v>63.279098721052094</c:v>
                </c:pt>
                <c:pt idx="43">
                  <c:v>63.356760965534903</c:v>
                </c:pt>
                <c:pt idx="44">
                  <c:v>63.434512507880292</c:v>
                </c:pt>
                <c:pt idx="45">
                  <c:v>63.510142653733794</c:v>
                </c:pt>
                <c:pt idx="46">
                  <c:v>63.586729531898108</c:v>
                </c:pt>
                <c:pt idx="47">
                  <c:v>63.661033757314001</c:v>
                </c:pt>
                <c:pt idx="48">
                  <c:v>63.740092742465109</c:v>
                </c:pt>
                <c:pt idx="49">
                  <c:v>63.817025338582496</c:v>
                </c:pt>
                <c:pt idx="50">
                  <c:v>63.891661162722997</c:v>
                </c:pt>
                <c:pt idx="51">
                  <c:v>63.967651381261604</c:v>
                </c:pt>
                <c:pt idx="52">
                  <c:v>64.040030035391197</c:v>
                </c:pt>
                <c:pt idx="53">
                  <c:v>64.117755975350292</c:v>
                </c:pt>
                <c:pt idx="54">
                  <c:v>64.195566576014599</c:v>
                </c:pt>
                <c:pt idx="55">
                  <c:v>64.267342159136092</c:v>
                </c:pt>
                <c:pt idx="56">
                  <c:v>64.348060710212593</c:v>
                </c:pt>
                <c:pt idx="57">
                  <c:v>64.422422516258109</c:v>
                </c:pt>
                <c:pt idx="58">
                  <c:v>64.502756569659198</c:v>
                </c:pt>
                <c:pt idx="59">
                  <c:v>64.575312808231502</c:v>
                </c:pt>
                <c:pt idx="60">
                  <c:v>64.650697845432092</c:v>
                </c:pt>
                <c:pt idx="61">
                  <c:v>64.732368965969698</c:v>
                </c:pt>
                <c:pt idx="62">
                  <c:v>64.805501227648989</c:v>
                </c:pt>
                <c:pt idx="63">
                  <c:v>64.884047534387605</c:v>
                </c:pt>
                <c:pt idx="64">
                  <c:v>64.958977985883308</c:v>
                </c:pt>
                <c:pt idx="65">
                  <c:v>65.029671170951701</c:v>
                </c:pt>
                <c:pt idx="66">
                  <c:v>65.109488167235099</c:v>
                </c:pt>
                <c:pt idx="67">
                  <c:v>65.184087761385499</c:v>
                </c:pt>
                <c:pt idx="68">
                  <c:v>65.263693800240901</c:v>
                </c:pt>
                <c:pt idx="69">
                  <c:v>65.337483116637799</c:v>
                </c:pt>
                <c:pt idx="70">
                  <c:v>65.414036856563598</c:v>
                </c:pt>
                <c:pt idx="71">
                  <c:v>65.492150648870989</c:v>
                </c:pt>
                <c:pt idx="72">
                  <c:v>65.566137095766194</c:v>
                </c:pt>
                <c:pt idx="73">
                  <c:v>65.644312196319206</c:v>
                </c:pt>
                <c:pt idx="74">
                  <c:v>65.717059092880191</c:v>
                </c:pt>
                <c:pt idx="75">
                  <c:v>65.793425475215798</c:v>
                </c:pt>
                <c:pt idx="76">
                  <c:v>65.871060660936692</c:v>
                </c:pt>
                <c:pt idx="77">
                  <c:v>65.941835112869001</c:v>
                </c:pt>
                <c:pt idx="78">
                  <c:v>66.022591132893893</c:v>
                </c:pt>
                <c:pt idx="79">
                  <c:v>66.096532727351402</c:v>
                </c:pt>
                <c:pt idx="80">
                  <c:v>66.171110493828806</c:v>
                </c:pt>
                <c:pt idx="81">
                  <c:v>66.242687516636693</c:v>
                </c:pt>
                <c:pt idx="82">
                  <c:v>66.321501093332301</c:v>
                </c:pt>
                <c:pt idx="83">
                  <c:v>66.396625788375204</c:v>
                </c:pt>
                <c:pt idx="84">
                  <c:v>66.467720661454109</c:v>
                </c:pt>
                <c:pt idx="85">
                  <c:v>66.5445898292556</c:v>
                </c:pt>
                <c:pt idx="86">
                  <c:v>66.617299220540701</c:v>
                </c:pt>
                <c:pt idx="87">
                  <c:v>66.692141102813395</c:v>
                </c:pt>
                <c:pt idx="88">
                  <c:v>66.761299141403299</c:v>
                </c:pt>
                <c:pt idx="89">
                  <c:v>66.841195659783907</c:v>
                </c:pt>
                <c:pt idx="90">
                  <c:v>66.911597470258798</c:v>
                </c:pt>
                <c:pt idx="91">
                  <c:v>66.989275745629811</c:v>
                </c:pt>
                <c:pt idx="92">
                  <c:v>67.063895476679789</c:v>
                </c:pt>
                <c:pt idx="93">
                  <c:v>67.135272983381796</c:v>
                </c:pt>
                <c:pt idx="94">
                  <c:v>67.209590788227501</c:v>
                </c:pt>
                <c:pt idx="95">
                  <c:v>67.281318670263005</c:v>
                </c:pt>
                <c:pt idx="96">
                  <c:v>67.315699134049396</c:v>
                </c:pt>
                <c:pt idx="97">
                  <c:v>67.422682405239797</c:v>
                </c:pt>
                <c:pt idx="98">
                  <c:v>67.517340458089706</c:v>
                </c:pt>
                <c:pt idx="99">
                  <c:v>67.596480420253897</c:v>
                </c:pt>
                <c:pt idx="100">
                  <c:v>67.6794703572142</c:v>
                </c:pt>
                <c:pt idx="101">
                  <c:v>67.759805081426094</c:v>
                </c:pt>
                <c:pt idx="102">
                  <c:v>67.837038462685399</c:v>
                </c:pt>
                <c:pt idx="103">
                  <c:v>67.915986602063697</c:v>
                </c:pt>
                <c:pt idx="104">
                  <c:v>67.991443242131808</c:v>
                </c:pt>
                <c:pt idx="105">
                  <c:v>68.069000845184803</c:v>
                </c:pt>
                <c:pt idx="106">
                  <c:v>68.142992465355405</c:v>
                </c:pt>
                <c:pt idx="107">
                  <c:v>68.218618513132597</c:v>
                </c:pt>
                <c:pt idx="108">
                  <c:v>68.291694323494895</c:v>
                </c:pt>
                <c:pt idx="109">
                  <c:v>68.363772260620607</c:v>
                </c:pt>
                <c:pt idx="110">
                  <c:v>68.435911881344893</c:v>
                </c:pt>
                <c:pt idx="111">
                  <c:v>68.505938395970006</c:v>
                </c:pt>
                <c:pt idx="112">
                  <c:v>68.579103299625501</c:v>
                </c:pt>
                <c:pt idx="113">
                  <c:v>68.651458835438802</c:v>
                </c:pt>
                <c:pt idx="114">
                  <c:v>68.722505040287103</c:v>
                </c:pt>
                <c:pt idx="115">
                  <c:v>68.796098234532494</c:v>
                </c:pt>
                <c:pt idx="116">
                  <c:v>68.865113531584299</c:v>
                </c:pt>
                <c:pt idx="117">
                  <c:v>68.936643751704295</c:v>
                </c:pt>
                <c:pt idx="118">
                  <c:v>69.007890281825198</c:v>
                </c:pt>
                <c:pt idx="119">
                  <c:v>69.083841771032496</c:v>
                </c:pt>
                <c:pt idx="120">
                  <c:v>69.155164757506597</c:v>
                </c:pt>
                <c:pt idx="121">
                  <c:v>69.228461734049404</c:v>
                </c:pt>
                <c:pt idx="122">
                  <c:v>69.299565718745598</c:v>
                </c:pt>
                <c:pt idx="123">
                  <c:v>69.370375295591799</c:v>
                </c:pt>
                <c:pt idx="124">
                  <c:v>69.441456580249991</c:v>
                </c:pt>
                <c:pt idx="125">
                  <c:v>69.514112914255804</c:v>
                </c:pt>
                <c:pt idx="126">
                  <c:v>69.583377826212299</c:v>
                </c:pt>
                <c:pt idx="127">
                  <c:v>69.654794102470703</c:v>
                </c:pt>
                <c:pt idx="128">
                  <c:v>69.725130392397887</c:v>
                </c:pt>
                <c:pt idx="129">
                  <c:v>69.795648859578804</c:v>
                </c:pt>
                <c:pt idx="130">
                  <c:v>69.866455746595804</c:v>
                </c:pt>
                <c:pt idx="131">
                  <c:v>69.936894452201599</c:v>
                </c:pt>
                <c:pt idx="132">
                  <c:v>70.007326459577399</c:v>
                </c:pt>
                <c:pt idx="133">
                  <c:v>70.072167285917601</c:v>
                </c:pt>
                <c:pt idx="134">
                  <c:v>70.145889907575707</c:v>
                </c:pt>
                <c:pt idx="135">
                  <c:v>70.218302531329599</c:v>
                </c:pt>
                <c:pt idx="136">
                  <c:v>70.281012429217895</c:v>
                </c:pt>
                <c:pt idx="137">
                  <c:v>70.354443009584088</c:v>
                </c:pt>
                <c:pt idx="138">
                  <c:v>70.420324348534393</c:v>
                </c:pt>
                <c:pt idx="139">
                  <c:v>70.493167215081613</c:v>
                </c:pt>
                <c:pt idx="140">
                  <c:v>70.561383944234592</c:v>
                </c:pt>
                <c:pt idx="141">
                  <c:v>70.627788161060295</c:v>
                </c:pt>
                <c:pt idx="142">
                  <c:v>70.700579529457201</c:v>
                </c:pt>
                <c:pt idx="143">
                  <c:v>70.765149002823208</c:v>
                </c:pt>
                <c:pt idx="144">
                  <c:v>70.834969177468508</c:v>
                </c:pt>
                <c:pt idx="145">
                  <c:v>70.907130854492692</c:v>
                </c:pt>
                <c:pt idx="146">
                  <c:v>70.970866199369993</c:v>
                </c:pt>
                <c:pt idx="147">
                  <c:v>71.043793438860192</c:v>
                </c:pt>
                <c:pt idx="148">
                  <c:v>71.108694500036904</c:v>
                </c:pt>
                <c:pt idx="149">
                  <c:v>71.179006775142398</c:v>
                </c:pt>
                <c:pt idx="150">
                  <c:v>71.249140830896607</c:v>
                </c:pt>
                <c:pt idx="151">
                  <c:v>71.3121564891145</c:v>
                </c:pt>
                <c:pt idx="152">
                  <c:v>71.384035007595699</c:v>
                </c:pt>
                <c:pt idx="153">
                  <c:v>71.450449227215501</c:v>
                </c:pt>
                <c:pt idx="154">
                  <c:v>71.517616540391302</c:v>
                </c:pt>
                <c:pt idx="155">
                  <c:v>71.586294879915201</c:v>
                </c:pt>
                <c:pt idx="156">
                  <c:v>71.651597404339995</c:v>
                </c:pt>
                <c:pt idx="157">
                  <c:v>71.719874480542003</c:v>
                </c:pt>
                <c:pt idx="158">
                  <c:v>71.788923494163498</c:v>
                </c:pt>
                <c:pt idx="159">
                  <c:v>71.855122409960799</c:v>
                </c:pt>
                <c:pt idx="160">
                  <c:v>71.920493330716695</c:v>
                </c:pt>
                <c:pt idx="161">
                  <c:v>71.988578727838899</c:v>
                </c:pt>
                <c:pt idx="162">
                  <c:v>72.0546897457412</c:v>
                </c:pt>
                <c:pt idx="163">
                  <c:v>72.117784701245299</c:v>
                </c:pt>
                <c:pt idx="164">
                  <c:v>72.188225772212803</c:v>
                </c:pt>
                <c:pt idx="165">
                  <c:v>72.253106891969196</c:v>
                </c:pt>
                <c:pt idx="166">
                  <c:v>72.323204694710995</c:v>
                </c:pt>
                <c:pt idx="167">
                  <c:v>72.386757024702689</c:v>
                </c:pt>
                <c:pt idx="168">
                  <c:v>72.449366898199102</c:v>
                </c:pt>
                <c:pt idx="169">
                  <c:v>72.514746773712403</c:v>
                </c:pt>
                <c:pt idx="170">
                  <c:v>72.580920578974997</c:v>
                </c:pt>
                <c:pt idx="171">
                  <c:v>72.644759204144094</c:v>
                </c:pt>
                <c:pt idx="172">
                  <c:v>72.714364145745506</c:v>
                </c:pt>
                <c:pt idx="173">
                  <c:v>72.781193305862899</c:v>
                </c:pt>
                <c:pt idx="174">
                  <c:v>72.844095488348401</c:v>
                </c:pt>
                <c:pt idx="175">
                  <c:v>72.909978165601501</c:v>
                </c:pt>
                <c:pt idx="176">
                  <c:v>72.976172476808287</c:v>
                </c:pt>
                <c:pt idx="177">
                  <c:v>73.042734118617901</c:v>
                </c:pt>
                <c:pt idx="178">
                  <c:v>73.105650556562608</c:v>
                </c:pt>
                <c:pt idx="179">
                  <c:v>73.170713420699698</c:v>
                </c:pt>
                <c:pt idx="180">
                  <c:v>73.235388723095298</c:v>
                </c:pt>
                <c:pt idx="181">
                  <c:v>73.300174177117</c:v>
                </c:pt>
                <c:pt idx="182">
                  <c:v>73.363103077335396</c:v>
                </c:pt>
                <c:pt idx="183">
                  <c:v>73.427055420624498</c:v>
                </c:pt>
                <c:pt idx="184">
                  <c:v>73.492063080165394</c:v>
                </c:pt>
                <c:pt idx="185">
                  <c:v>73.555061722408396</c:v>
                </c:pt>
                <c:pt idx="186">
                  <c:v>73.622839314412502</c:v>
                </c:pt>
                <c:pt idx="187">
                  <c:v>73.685853393045903</c:v>
                </c:pt>
                <c:pt idx="188">
                  <c:v>73.747536687847699</c:v>
                </c:pt>
                <c:pt idx="189">
                  <c:v>73.8106033239266</c:v>
                </c:pt>
                <c:pt idx="190">
                  <c:v>73.879708983387502</c:v>
                </c:pt>
                <c:pt idx="191">
                  <c:v>73.941905826324202</c:v>
                </c:pt>
                <c:pt idx="192">
                  <c:v>74.004837834877492</c:v>
                </c:pt>
                <c:pt idx="193">
                  <c:v>74.064764640629406</c:v>
                </c:pt>
                <c:pt idx="194">
                  <c:v>74.129404222004894</c:v>
                </c:pt>
                <c:pt idx="195">
                  <c:v>74.192748444000998</c:v>
                </c:pt>
                <c:pt idx="196">
                  <c:v>74.254157159065699</c:v>
                </c:pt>
                <c:pt idx="197">
                  <c:v>74.318763884800603</c:v>
                </c:pt>
                <c:pt idx="198">
                  <c:v>74.382109952818411</c:v>
                </c:pt>
                <c:pt idx="199">
                  <c:v>74.444588503661805</c:v>
                </c:pt>
                <c:pt idx="200">
                  <c:v>74.504605672101206</c:v>
                </c:pt>
                <c:pt idx="201">
                  <c:v>74.567498897826994</c:v>
                </c:pt>
                <c:pt idx="202">
                  <c:v>74.629621162013606</c:v>
                </c:pt>
                <c:pt idx="203">
                  <c:v>74.688852490464086</c:v>
                </c:pt>
                <c:pt idx="204">
                  <c:v>74.750815039948193</c:v>
                </c:pt>
                <c:pt idx="205">
                  <c:v>74.815148026922913</c:v>
                </c:pt>
                <c:pt idx="206">
                  <c:v>74.874461584125996</c:v>
                </c:pt>
                <c:pt idx="207">
                  <c:v>74.935051835094399</c:v>
                </c:pt>
                <c:pt idx="208">
                  <c:v>74.994094790604493</c:v>
                </c:pt>
                <c:pt idx="209">
                  <c:v>75.056999535228798</c:v>
                </c:pt>
                <c:pt idx="210">
                  <c:v>75.118277077050394</c:v>
                </c:pt>
                <c:pt idx="211">
                  <c:v>75.179389036488203</c:v>
                </c:pt>
                <c:pt idx="212">
                  <c:v>75.237539906671799</c:v>
                </c:pt>
                <c:pt idx="213">
                  <c:v>75.297496907734896</c:v>
                </c:pt>
                <c:pt idx="214">
                  <c:v>75.35893720556561</c:v>
                </c:pt>
                <c:pt idx="215">
                  <c:v>75.418609928110499</c:v>
                </c:pt>
                <c:pt idx="216">
                  <c:v>75.478088757345404</c:v>
                </c:pt>
                <c:pt idx="217">
                  <c:v>75.536496306729788</c:v>
                </c:pt>
                <c:pt idx="218">
                  <c:v>75.595884316910102</c:v>
                </c:pt>
                <c:pt idx="219">
                  <c:v>75.65315230203089</c:v>
                </c:pt>
                <c:pt idx="220">
                  <c:v>75.709733576520193</c:v>
                </c:pt>
                <c:pt idx="221">
                  <c:v>75.768771224293687</c:v>
                </c:pt>
                <c:pt idx="222">
                  <c:v>75.844399002927616</c:v>
                </c:pt>
                <c:pt idx="223">
                  <c:v>75.905772082688799</c:v>
                </c:pt>
                <c:pt idx="224">
                  <c:v>75.96618546610469</c:v>
                </c:pt>
                <c:pt idx="225">
                  <c:v>76.0246594108865</c:v>
                </c:pt>
                <c:pt idx="226">
                  <c:v>76.083460839261207</c:v>
                </c:pt>
                <c:pt idx="227">
                  <c:v>76.13807710374212</c:v>
                </c:pt>
                <c:pt idx="228">
                  <c:v>76.196052989938494</c:v>
                </c:pt>
                <c:pt idx="229">
                  <c:v>76.250975440176603</c:v>
                </c:pt>
                <c:pt idx="230">
                  <c:v>76.307321370912803</c:v>
                </c:pt>
                <c:pt idx="231">
                  <c:v>76.363514769124208</c:v>
                </c:pt>
                <c:pt idx="232">
                  <c:v>76.419532541920503</c:v>
                </c:pt>
                <c:pt idx="233">
                  <c:v>76.471803650400389</c:v>
                </c:pt>
                <c:pt idx="234">
                  <c:v>76.528163076696799</c:v>
                </c:pt>
                <c:pt idx="235">
                  <c:v>76.581915180298211</c:v>
                </c:pt>
                <c:pt idx="236">
                  <c:v>76.637716631315016</c:v>
                </c:pt>
                <c:pt idx="237">
                  <c:v>76.691468299893188</c:v>
                </c:pt>
                <c:pt idx="238">
                  <c:v>76.743772547646003</c:v>
                </c:pt>
                <c:pt idx="239">
                  <c:v>76.798187075026703</c:v>
                </c:pt>
                <c:pt idx="240">
                  <c:v>76.848938460172008</c:v>
                </c:pt>
                <c:pt idx="241">
                  <c:v>76.901836196588306</c:v>
                </c:pt>
                <c:pt idx="242">
                  <c:v>76.953201288487804</c:v>
                </c:pt>
                <c:pt idx="243">
                  <c:v>77.005932165554313</c:v>
                </c:pt>
                <c:pt idx="244">
                  <c:v>77.057496551577003</c:v>
                </c:pt>
                <c:pt idx="245">
                  <c:v>77.107428957188105</c:v>
                </c:pt>
                <c:pt idx="246">
                  <c:v>77.157586199487184</c:v>
                </c:pt>
                <c:pt idx="247">
                  <c:v>77.206381548277818</c:v>
                </c:pt>
                <c:pt idx="248">
                  <c:v>77.256257770716203</c:v>
                </c:pt>
                <c:pt idx="249">
                  <c:v>77.304970039978897</c:v>
                </c:pt>
                <c:pt idx="250">
                  <c:v>77.352826066600002</c:v>
                </c:pt>
                <c:pt idx="251">
                  <c:v>77.40109540148741</c:v>
                </c:pt>
                <c:pt idx="252">
                  <c:v>77.448637075760814</c:v>
                </c:pt>
                <c:pt idx="253">
                  <c:v>77.496262602752012</c:v>
                </c:pt>
                <c:pt idx="254">
                  <c:v>77.544700912956202</c:v>
                </c:pt>
                <c:pt idx="255">
                  <c:v>77.591354522317303</c:v>
                </c:pt>
                <c:pt idx="256">
                  <c:v>77.638533305572707</c:v>
                </c:pt>
                <c:pt idx="257">
                  <c:v>77.68393752866551</c:v>
                </c:pt>
                <c:pt idx="258">
                  <c:v>77.729601499706391</c:v>
                </c:pt>
                <c:pt idx="259">
                  <c:v>77.774644741427494</c:v>
                </c:pt>
                <c:pt idx="260">
                  <c:v>77.820504329821105</c:v>
                </c:pt>
                <c:pt idx="261">
                  <c:v>77.865056561563719</c:v>
                </c:pt>
                <c:pt idx="262">
                  <c:v>77.909159836131494</c:v>
                </c:pt>
                <c:pt idx="263">
                  <c:v>77.953441825267703</c:v>
                </c:pt>
                <c:pt idx="264">
                  <c:v>77.994763738780705</c:v>
                </c:pt>
                <c:pt idx="265">
                  <c:v>78.037420422277904</c:v>
                </c:pt>
                <c:pt idx="266">
                  <c:v>78.078727336584507</c:v>
                </c:pt>
                <c:pt idx="267">
                  <c:v>78.121209499574292</c:v>
                </c:pt>
                <c:pt idx="268">
                  <c:v>78.161536344099119</c:v>
                </c:pt>
                <c:pt idx="269">
                  <c:v>78.202528491033306</c:v>
                </c:pt>
                <c:pt idx="270">
                  <c:v>78.243227814995606</c:v>
                </c:pt>
                <c:pt idx="271">
                  <c:v>78.282702444334802</c:v>
                </c:pt>
                <c:pt idx="272">
                  <c:v>78.322393869076819</c:v>
                </c:pt>
                <c:pt idx="273">
                  <c:v>78.360470515412999</c:v>
                </c:pt>
                <c:pt idx="274">
                  <c:v>78.397599755158296</c:v>
                </c:pt>
                <c:pt idx="275">
                  <c:v>78.435100655286206</c:v>
                </c:pt>
                <c:pt idx="276">
                  <c:v>78.472468229489309</c:v>
                </c:pt>
                <c:pt idx="277">
                  <c:v>78.508997022664616</c:v>
                </c:pt>
                <c:pt idx="278">
                  <c:v>78.545588743471797</c:v>
                </c:pt>
                <c:pt idx="279">
                  <c:v>78.581800429708593</c:v>
                </c:pt>
                <c:pt idx="280">
                  <c:v>78.617462082216903</c:v>
                </c:pt>
                <c:pt idx="281">
                  <c:v>78.651927625503319</c:v>
                </c:pt>
                <c:pt idx="282">
                  <c:v>78.685705254359604</c:v>
                </c:pt>
                <c:pt idx="283">
                  <c:v>78.719153480871</c:v>
                </c:pt>
                <c:pt idx="284">
                  <c:v>78.752759998479007</c:v>
                </c:pt>
                <c:pt idx="285">
                  <c:v>78.786139181447908</c:v>
                </c:pt>
                <c:pt idx="286">
                  <c:v>78.818433111079315</c:v>
                </c:pt>
                <c:pt idx="287">
                  <c:v>78.849882913979798</c:v>
                </c:pt>
                <c:pt idx="288">
                  <c:v>78.881603114575</c:v>
                </c:pt>
                <c:pt idx="289">
                  <c:v>78.911957972974605</c:v>
                </c:pt>
                <c:pt idx="290">
                  <c:v>78.942328254905917</c:v>
                </c:pt>
                <c:pt idx="291">
                  <c:v>78.972251291211307</c:v>
                </c:pt>
                <c:pt idx="292">
                  <c:v>79.000986580378594</c:v>
                </c:pt>
                <c:pt idx="293">
                  <c:v>79.030313635944111</c:v>
                </c:pt>
                <c:pt idx="294">
                  <c:v>79.05784787991891</c:v>
                </c:pt>
                <c:pt idx="295">
                  <c:v>79.085674874923299</c:v>
                </c:pt>
                <c:pt idx="296">
                  <c:v>79.113265173694003</c:v>
                </c:pt>
                <c:pt idx="297">
                  <c:v>79.140904720357412</c:v>
                </c:pt>
                <c:pt idx="298">
                  <c:v>79.169747521171303</c:v>
                </c:pt>
                <c:pt idx="299">
                  <c:v>79.196647106802402</c:v>
                </c:pt>
                <c:pt idx="300">
                  <c:v>79.222275059300799</c:v>
                </c:pt>
                <c:pt idx="301">
                  <c:v>79.248515763306514</c:v>
                </c:pt>
                <c:pt idx="302">
                  <c:v>79.273312582179116</c:v>
                </c:pt>
                <c:pt idx="303">
                  <c:v>79.297620332756992</c:v>
                </c:pt>
                <c:pt idx="304">
                  <c:v>79.324612040475103</c:v>
                </c:pt>
                <c:pt idx="305">
                  <c:v>79.348456067804307</c:v>
                </c:pt>
                <c:pt idx="306">
                  <c:v>79.373208879388415</c:v>
                </c:pt>
                <c:pt idx="307">
                  <c:v>79.397363206040311</c:v>
                </c:pt>
                <c:pt idx="308">
                  <c:v>79.418816252714095</c:v>
                </c:pt>
                <c:pt idx="309">
                  <c:v>79.444045563059504</c:v>
                </c:pt>
                <c:pt idx="310">
                  <c:v>79.464816885927107</c:v>
                </c:pt>
                <c:pt idx="311">
                  <c:v>79.483410399864312</c:v>
                </c:pt>
                <c:pt idx="312">
                  <c:v>79.508236400953194</c:v>
                </c:pt>
                <c:pt idx="313">
                  <c:v>79.527676341869395</c:v>
                </c:pt>
                <c:pt idx="314">
                  <c:v>79.547642570660003</c:v>
                </c:pt>
                <c:pt idx="315">
                  <c:v>79.567849031975214</c:v>
                </c:pt>
                <c:pt idx="316">
                  <c:v>79.586471303794298</c:v>
                </c:pt>
                <c:pt idx="317">
                  <c:v>79.605955491003698</c:v>
                </c:pt>
                <c:pt idx="318">
                  <c:v>79.623818305895725</c:v>
                </c:pt>
                <c:pt idx="319">
                  <c:v>79.640825670329605</c:v>
                </c:pt>
                <c:pt idx="320">
                  <c:v>79.660433584088096</c:v>
                </c:pt>
              </c:numCache>
            </c:numRef>
          </c:xVal>
          <c:yVal>
            <c:numRef>
              <c:f>'3.1.1 Power sweep'!$J$288:$J$608</c:f>
              <c:numCache>
                <c:formatCode>0.00</c:formatCode>
                <c:ptCount val="321"/>
                <c:pt idx="0">
                  <c:v>78.785726052113006</c:v>
                </c:pt>
                <c:pt idx="1">
                  <c:v>78.824676221561106</c:v>
                </c:pt>
                <c:pt idx="2">
                  <c:v>78.863240323637797</c:v>
                </c:pt>
                <c:pt idx="3">
                  <c:v>78.900028254972497</c:v>
                </c:pt>
                <c:pt idx="4">
                  <c:v>78.939789301855598</c:v>
                </c:pt>
                <c:pt idx="5">
                  <c:v>78.978561476545394</c:v>
                </c:pt>
                <c:pt idx="6">
                  <c:v>79.018711773763101</c:v>
                </c:pt>
                <c:pt idx="7">
                  <c:v>79.055734584456005</c:v>
                </c:pt>
                <c:pt idx="8">
                  <c:v>79.092312295941895</c:v>
                </c:pt>
                <c:pt idx="9">
                  <c:v>79.134393346856299</c:v>
                </c:pt>
                <c:pt idx="10">
                  <c:v>79.171941977076401</c:v>
                </c:pt>
                <c:pt idx="11">
                  <c:v>79.211602538556008</c:v>
                </c:pt>
                <c:pt idx="12">
                  <c:v>79.251246089666807</c:v>
                </c:pt>
                <c:pt idx="13">
                  <c:v>79.290031837957301</c:v>
                </c:pt>
                <c:pt idx="14">
                  <c:v>79.327422873654598</c:v>
                </c:pt>
                <c:pt idx="15">
                  <c:v>79.369103714627897</c:v>
                </c:pt>
                <c:pt idx="16">
                  <c:v>79.406679156041207</c:v>
                </c:pt>
                <c:pt idx="17">
                  <c:v>79.446047317754903</c:v>
                </c:pt>
                <c:pt idx="18">
                  <c:v>79.484324494392496</c:v>
                </c:pt>
                <c:pt idx="19">
                  <c:v>79.522771527991495</c:v>
                </c:pt>
                <c:pt idx="20">
                  <c:v>79.5580447532204</c:v>
                </c:pt>
                <c:pt idx="21">
                  <c:v>79.596458093821099</c:v>
                </c:pt>
                <c:pt idx="22">
                  <c:v>79.631985705135207</c:v>
                </c:pt>
                <c:pt idx="23">
                  <c:v>79.671610991368496</c:v>
                </c:pt>
                <c:pt idx="24">
                  <c:v>79.711543348890999</c:v>
                </c:pt>
                <c:pt idx="25">
                  <c:v>79.747892068366994</c:v>
                </c:pt>
                <c:pt idx="26">
                  <c:v>79.788005337366499</c:v>
                </c:pt>
                <c:pt idx="27">
                  <c:v>79.8321111291541</c:v>
                </c:pt>
                <c:pt idx="28">
                  <c:v>79.865500910719206</c:v>
                </c:pt>
                <c:pt idx="29">
                  <c:v>79.905567583049205</c:v>
                </c:pt>
                <c:pt idx="30">
                  <c:v>79.935381356482708</c:v>
                </c:pt>
                <c:pt idx="31">
                  <c:v>79.978625073694602</c:v>
                </c:pt>
                <c:pt idx="32">
                  <c:v>80.017308571199408</c:v>
                </c:pt>
                <c:pt idx="33">
                  <c:v>80.054633327029109</c:v>
                </c:pt>
                <c:pt idx="34">
                  <c:v>80.092114592646908</c:v>
                </c:pt>
                <c:pt idx="35">
                  <c:v>80.135499535947105</c:v>
                </c:pt>
                <c:pt idx="36">
                  <c:v>80.167300508165994</c:v>
                </c:pt>
                <c:pt idx="37">
                  <c:v>80.2115544723558</c:v>
                </c:pt>
                <c:pt idx="38">
                  <c:v>80.250265983639295</c:v>
                </c:pt>
                <c:pt idx="39">
                  <c:v>80.287174978884593</c:v>
                </c:pt>
                <c:pt idx="40">
                  <c:v>80.328340348571999</c:v>
                </c:pt>
                <c:pt idx="41">
                  <c:v>80.359064278538099</c:v>
                </c:pt>
                <c:pt idx="42">
                  <c:v>80.399098721052098</c:v>
                </c:pt>
                <c:pt idx="43">
                  <c:v>80.436760965534901</c:v>
                </c:pt>
                <c:pt idx="44">
                  <c:v>80.474512507880291</c:v>
                </c:pt>
                <c:pt idx="45">
                  <c:v>80.510142653733794</c:v>
                </c:pt>
                <c:pt idx="46">
                  <c:v>80.546729531898109</c:v>
                </c:pt>
                <c:pt idx="47">
                  <c:v>80.581033757314003</c:v>
                </c:pt>
                <c:pt idx="48">
                  <c:v>80.620092742465104</c:v>
                </c:pt>
                <c:pt idx="49">
                  <c:v>80.6570253385825</c:v>
                </c:pt>
                <c:pt idx="50">
                  <c:v>80.691661162722994</c:v>
                </c:pt>
                <c:pt idx="51">
                  <c:v>80.727651381261609</c:v>
                </c:pt>
                <c:pt idx="52">
                  <c:v>80.760030035391196</c:v>
                </c:pt>
                <c:pt idx="53">
                  <c:v>80.797755975350299</c:v>
                </c:pt>
                <c:pt idx="54">
                  <c:v>80.8355665760146</c:v>
                </c:pt>
                <c:pt idx="55">
                  <c:v>80.867342159136101</c:v>
                </c:pt>
                <c:pt idx="56">
                  <c:v>80.908060710212595</c:v>
                </c:pt>
                <c:pt idx="57">
                  <c:v>80.942422516258105</c:v>
                </c:pt>
                <c:pt idx="58">
                  <c:v>80.982756569659202</c:v>
                </c:pt>
                <c:pt idx="59">
                  <c:v>81.015312808231499</c:v>
                </c:pt>
                <c:pt idx="60">
                  <c:v>81.050697845432097</c:v>
                </c:pt>
                <c:pt idx="61">
                  <c:v>81.092368965969698</c:v>
                </c:pt>
                <c:pt idx="62">
                  <c:v>81.125501227648996</c:v>
                </c:pt>
                <c:pt idx="63">
                  <c:v>81.164047534387606</c:v>
                </c:pt>
                <c:pt idx="64">
                  <c:v>81.198977985883303</c:v>
                </c:pt>
                <c:pt idx="65">
                  <c:v>81.229671170951704</c:v>
                </c:pt>
                <c:pt idx="66">
                  <c:v>81.269488167235096</c:v>
                </c:pt>
                <c:pt idx="67">
                  <c:v>81.304087761385503</c:v>
                </c:pt>
                <c:pt idx="68">
                  <c:v>81.343693800240899</c:v>
                </c:pt>
                <c:pt idx="69">
                  <c:v>81.377483116637805</c:v>
                </c:pt>
                <c:pt idx="70">
                  <c:v>81.414036856563598</c:v>
                </c:pt>
                <c:pt idx="71">
                  <c:v>81.452150648870997</c:v>
                </c:pt>
                <c:pt idx="72">
                  <c:v>81.486137095766196</c:v>
                </c:pt>
                <c:pt idx="73">
                  <c:v>81.524312196319201</c:v>
                </c:pt>
                <c:pt idx="74">
                  <c:v>81.557059092880195</c:v>
                </c:pt>
                <c:pt idx="75">
                  <c:v>81.593425475215795</c:v>
                </c:pt>
                <c:pt idx="76">
                  <c:v>81.631060660936697</c:v>
                </c:pt>
                <c:pt idx="77">
                  <c:v>81.661835112868999</c:v>
                </c:pt>
                <c:pt idx="78">
                  <c:v>81.7025911328939</c:v>
                </c:pt>
                <c:pt idx="79">
                  <c:v>81.736532727351403</c:v>
                </c:pt>
                <c:pt idx="80">
                  <c:v>81.7711104938288</c:v>
                </c:pt>
                <c:pt idx="81">
                  <c:v>81.802687516636695</c:v>
                </c:pt>
                <c:pt idx="82">
                  <c:v>81.841501093332298</c:v>
                </c:pt>
                <c:pt idx="83">
                  <c:v>81.876625788375208</c:v>
                </c:pt>
                <c:pt idx="84">
                  <c:v>81.907720661454107</c:v>
                </c:pt>
                <c:pt idx="85">
                  <c:v>81.944589829255605</c:v>
                </c:pt>
                <c:pt idx="86">
                  <c:v>81.977299220540701</c:v>
                </c:pt>
                <c:pt idx="87">
                  <c:v>82.012141102813402</c:v>
                </c:pt>
                <c:pt idx="88">
                  <c:v>82.0412991414033</c:v>
                </c:pt>
                <c:pt idx="89">
                  <c:v>82.081195659783901</c:v>
                </c:pt>
                <c:pt idx="90">
                  <c:v>82.111597470258801</c:v>
                </c:pt>
                <c:pt idx="91">
                  <c:v>82.149275745629808</c:v>
                </c:pt>
                <c:pt idx="92">
                  <c:v>82.183895476679794</c:v>
                </c:pt>
                <c:pt idx="93">
                  <c:v>82.215272983381794</c:v>
                </c:pt>
                <c:pt idx="94">
                  <c:v>82.249590788227493</c:v>
                </c:pt>
                <c:pt idx="95">
                  <c:v>82.281318670263005</c:v>
                </c:pt>
                <c:pt idx="96">
                  <c:v>82.275699134049404</c:v>
                </c:pt>
                <c:pt idx="97">
                  <c:v>82.342682405239799</c:v>
                </c:pt>
                <c:pt idx="98">
                  <c:v>82.397340458089701</c:v>
                </c:pt>
                <c:pt idx="99">
                  <c:v>82.436480420253901</c:v>
                </c:pt>
                <c:pt idx="100">
                  <c:v>82.479470357214197</c:v>
                </c:pt>
                <c:pt idx="101">
                  <c:v>82.519805081426099</c:v>
                </c:pt>
                <c:pt idx="102">
                  <c:v>82.557038462685398</c:v>
                </c:pt>
                <c:pt idx="103">
                  <c:v>82.595986602063704</c:v>
                </c:pt>
                <c:pt idx="104">
                  <c:v>82.631443242131809</c:v>
                </c:pt>
                <c:pt idx="105">
                  <c:v>82.669000845184797</c:v>
                </c:pt>
                <c:pt idx="106">
                  <c:v>82.702992465355408</c:v>
                </c:pt>
                <c:pt idx="107">
                  <c:v>82.738618513132593</c:v>
                </c:pt>
                <c:pt idx="108">
                  <c:v>82.771694323494899</c:v>
                </c:pt>
                <c:pt idx="109">
                  <c:v>82.803772260620605</c:v>
                </c:pt>
                <c:pt idx="110">
                  <c:v>82.835911881344899</c:v>
                </c:pt>
                <c:pt idx="111">
                  <c:v>82.865938395970005</c:v>
                </c:pt>
                <c:pt idx="112">
                  <c:v>82.899103299625494</c:v>
                </c:pt>
                <c:pt idx="113">
                  <c:v>82.931458835438804</c:v>
                </c:pt>
                <c:pt idx="114">
                  <c:v>82.962505040287098</c:v>
                </c:pt>
                <c:pt idx="115">
                  <c:v>82.996098234532496</c:v>
                </c:pt>
                <c:pt idx="116">
                  <c:v>83.025113531584296</c:v>
                </c:pt>
                <c:pt idx="117">
                  <c:v>83.0566437517043</c:v>
                </c:pt>
                <c:pt idx="118">
                  <c:v>83.087890281825196</c:v>
                </c:pt>
                <c:pt idx="119">
                  <c:v>83.123841771032502</c:v>
                </c:pt>
                <c:pt idx="120">
                  <c:v>83.155164757506597</c:v>
                </c:pt>
                <c:pt idx="121">
                  <c:v>83.188461734049397</c:v>
                </c:pt>
                <c:pt idx="122">
                  <c:v>83.219565718745599</c:v>
                </c:pt>
                <c:pt idx="123">
                  <c:v>83.250375295591795</c:v>
                </c:pt>
                <c:pt idx="124">
                  <c:v>83.281456580249994</c:v>
                </c:pt>
                <c:pt idx="125">
                  <c:v>83.314112914255801</c:v>
                </c:pt>
                <c:pt idx="126">
                  <c:v>83.343377826212304</c:v>
                </c:pt>
                <c:pt idx="127">
                  <c:v>83.374794102470702</c:v>
                </c:pt>
                <c:pt idx="128">
                  <c:v>83.405130392397894</c:v>
                </c:pt>
                <c:pt idx="129">
                  <c:v>83.435648859578805</c:v>
                </c:pt>
                <c:pt idx="130">
                  <c:v>83.466455746595798</c:v>
                </c:pt>
                <c:pt idx="131">
                  <c:v>83.496894452201602</c:v>
                </c:pt>
                <c:pt idx="132">
                  <c:v>83.527326459577395</c:v>
                </c:pt>
                <c:pt idx="133">
                  <c:v>83.552167285917605</c:v>
                </c:pt>
                <c:pt idx="134">
                  <c:v>83.585889907575705</c:v>
                </c:pt>
                <c:pt idx="135">
                  <c:v>83.618302531329604</c:v>
                </c:pt>
                <c:pt idx="136">
                  <c:v>83.641012429217895</c:v>
                </c:pt>
                <c:pt idx="137">
                  <c:v>83.674443009584095</c:v>
                </c:pt>
                <c:pt idx="138">
                  <c:v>83.700324348534394</c:v>
                </c:pt>
                <c:pt idx="139">
                  <c:v>83.733167215081608</c:v>
                </c:pt>
                <c:pt idx="140">
                  <c:v>83.761383944234595</c:v>
                </c:pt>
                <c:pt idx="141">
                  <c:v>83.787788161060291</c:v>
                </c:pt>
                <c:pt idx="142">
                  <c:v>83.820579529457206</c:v>
                </c:pt>
                <c:pt idx="143">
                  <c:v>83.845149002823206</c:v>
                </c:pt>
                <c:pt idx="144">
                  <c:v>83.8749691774685</c:v>
                </c:pt>
                <c:pt idx="145">
                  <c:v>83.907130854492692</c:v>
                </c:pt>
                <c:pt idx="146">
                  <c:v>83.930866199370001</c:v>
                </c:pt>
                <c:pt idx="147">
                  <c:v>83.963793438860193</c:v>
                </c:pt>
                <c:pt idx="148">
                  <c:v>83.9886945000369</c:v>
                </c:pt>
                <c:pt idx="149">
                  <c:v>84.019006775142401</c:v>
                </c:pt>
                <c:pt idx="150">
                  <c:v>84.049140830896604</c:v>
                </c:pt>
                <c:pt idx="151">
                  <c:v>84.072156489114505</c:v>
                </c:pt>
                <c:pt idx="152">
                  <c:v>84.104035007595698</c:v>
                </c:pt>
                <c:pt idx="153">
                  <c:v>84.130449227215507</c:v>
                </c:pt>
                <c:pt idx="154">
                  <c:v>84.157616540391302</c:v>
                </c:pt>
                <c:pt idx="155">
                  <c:v>84.186294879915195</c:v>
                </c:pt>
                <c:pt idx="156">
                  <c:v>84.211597404339997</c:v>
                </c:pt>
                <c:pt idx="157">
                  <c:v>84.239874480541999</c:v>
                </c:pt>
                <c:pt idx="158">
                  <c:v>84.268923494163502</c:v>
                </c:pt>
                <c:pt idx="159">
                  <c:v>84.295122409960797</c:v>
                </c:pt>
                <c:pt idx="160">
                  <c:v>84.320493330716701</c:v>
                </c:pt>
                <c:pt idx="161">
                  <c:v>84.348578727838898</c:v>
                </c:pt>
                <c:pt idx="162">
                  <c:v>84.374689745741193</c:v>
                </c:pt>
                <c:pt idx="163">
                  <c:v>84.3977847012453</c:v>
                </c:pt>
                <c:pt idx="164">
                  <c:v>84.428225772212798</c:v>
                </c:pt>
                <c:pt idx="165">
                  <c:v>84.453106891969199</c:v>
                </c:pt>
                <c:pt idx="166">
                  <c:v>84.483204694710992</c:v>
                </c:pt>
                <c:pt idx="167">
                  <c:v>84.506757024702694</c:v>
                </c:pt>
                <c:pt idx="168">
                  <c:v>84.5293668981991</c:v>
                </c:pt>
                <c:pt idx="169">
                  <c:v>84.554746773712395</c:v>
                </c:pt>
                <c:pt idx="170">
                  <c:v>84.580920578974997</c:v>
                </c:pt>
                <c:pt idx="171">
                  <c:v>84.604759204144102</c:v>
                </c:pt>
                <c:pt idx="172">
                  <c:v>84.634364145745508</c:v>
                </c:pt>
                <c:pt idx="173">
                  <c:v>84.661193305862895</c:v>
                </c:pt>
                <c:pt idx="174">
                  <c:v>84.684095488348405</c:v>
                </c:pt>
                <c:pt idx="175">
                  <c:v>84.709978165601498</c:v>
                </c:pt>
                <c:pt idx="176">
                  <c:v>84.736172476808292</c:v>
                </c:pt>
                <c:pt idx="177">
                  <c:v>84.7627341186179</c:v>
                </c:pt>
                <c:pt idx="178">
                  <c:v>84.785650556562601</c:v>
                </c:pt>
                <c:pt idx="179">
                  <c:v>84.810713420699699</c:v>
                </c:pt>
                <c:pt idx="180">
                  <c:v>84.835388723095292</c:v>
                </c:pt>
                <c:pt idx="181">
                  <c:v>84.860174177117003</c:v>
                </c:pt>
                <c:pt idx="182">
                  <c:v>84.883103077335392</c:v>
                </c:pt>
                <c:pt idx="183">
                  <c:v>84.907055420624502</c:v>
                </c:pt>
                <c:pt idx="184">
                  <c:v>84.932063080165392</c:v>
                </c:pt>
                <c:pt idx="185">
                  <c:v>84.955061722408402</c:v>
                </c:pt>
                <c:pt idx="186">
                  <c:v>84.982839314412502</c:v>
                </c:pt>
                <c:pt idx="187">
                  <c:v>85.005853393045896</c:v>
                </c:pt>
                <c:pt idx="188">
                  <c:v>85.0275366878477</c:v>
                </c:pt>
                <c:pt idx="189">
                  <c:v>85.050603323926595</c:v>
                </c:pt>
                <c:pt idx="190">
                  <c:v>85.079708983387505</c:v>
                </c:pt>
                <c:pt idx="191">
                  <c:v>85.101905826324199</c:v>
                </c:pt>
                <c:pt idx="192">
                  <c:v>85.124837834877496</c:v>
                </c:pt>
                <c:pt idx="193">
                  <c:v>85.144764640629404</c:v>
                </c:pt>
                <c:pt idx="194">
                  <c:v>85.1694042220049</c:v>
                </c:pt>
                <c:pt idx="195">
                  <c:v>85.192748444000998</c:v>
                </c:pt>
                <c:pt idx="196">
                  <c:v>85.214157159065707</c:v>
                </c:pt>
                <c:pt idx="197">
                  <c:v>85.238763884800605</c:v>
                </c:pt>
                <c:pt idx="198">
                  <c:v>85.262109952818406</c:v>
                </c:pt>
                <c:pt idx="199">
                  <c:v>85.284588503661809</c:v>
                </c:pt>
                <c:pt idx="200">
                  <c:v>85.304605672101204</c:v>
                </c:pt>
                <c:pt idx="201">
                  <c:v>85.327498897826999</c:v>
                </c:pt>
                <c:pt idx="202">
                  <c:v>85.349621162013605</c:v>
                </c:pt>
                <c:pt idx="203">
                  <c:v>85.368852490464093</c:v>
                </c:pt>
                <c:pt idx="204">
                  <c:v>85.390815039948194</c:v>
                </c:pt>
                <c:pt idx="205">
                  <c:v>85.415148026922907</c:v>
                </c:pt>
                <c:pt idx="206">
                  <c:v>85.434461584125998</c:v>
                </c:pt>
                <c:pt idx="207">
                  <c:v>85.455051835094395</c:v>
                </c:pt>
                <c:pt idx="208">
                  <c:v>85.474094790604497</c:v>
                </c:pt>
                <c:pt idx="209">
                  <c:v>85.496999535228795</c:v>
                </c:pt>
                <c:pt idx="210">
                  <c:v>85.518277077050399</c:v>
                </c:pt>
                <c:pt idx="211">
                  <c:v>85.539389036488203</c:v>
                </c:pt>
                <c:pt idx="212">
                  <c:v>85.557539906671792</c:v>
                </c:pt>
                <c:pt idx="213">
                  <c:v>85.577496907734897</c:v>
                </c:pt>
                <c:pt idx="214">
                  <c:v>85.598937205565605</c:v>
                </c:pt>
                <c:pt idx="215">
                  <c:v>85.618609928110502</c:v>
                </c:pt>
                <c:pt idx="216">
                  <c:v>85.6380887573454</c:v>
                </c:pt>
                <c:pt idx="217">
                  <c:v>85.656496306729792</c:v>
                </c:pt>
                <c:pt idx="218">
                  <c:v>85.6758843169101</c:v>
                </c:pt>
                <c:pt idx="219">
                  <c:v>85.693152302030896</c:v>
                </c:pt>
                <c:pt idx="220">
                  <c:v>85.709733576520193</c:v>
                </c:pt>
                <c:pt idx="221">
                  <c:v>85.728771224293695</c:v>
                </c:pt>
                <c:pt idx="222">
                  <c:v>85.764399002927604</c:v>
                </c:pt>
                <c:pt idx="223">
                  <c:v>85.785772082688794</c:v>
                </c:pt>
                <c:pt idx="224">
                  <c:v>85.806185466104694</c:v>
                </c:pt>
                <c:pt idx="225">
                  <c:v>85.824659410886497</c:v>
                </c:pt>
                <c:pt idx="226">
                  <c:v>85.843460839261198</c:v>
                </c:pt>
                <c:pt idx="227">
                  <c:v>85.858077103742104</c:v>
                </c:pt>
                <c:pt idx="228">
                  <c:v>85.876052989938501</c:v>
                </c:pt>
                <c:pt idx="229">
                  <c:v>85.890975440176604</c:v>
                </c:pt>
                <c:pt idx="230">
                  <c:v>85.907321370912797</c:v>
                </c:pt>
                <c:pt idx="231">
                  <c:v>85.923514769124196</c:v>
                </c:pt>
                <c:pt idx="232">
                  <c:v>85.939532541920499</c:v>
                </c:pt>
                <c:pt idx="233">
                  <c:v>85.951803650400393</c:v>
                </c:pt>
                <c:pt idx="234">
                  <c:v>85.968163076696797</c:v>
                </c:pt>
                <c:pt idx="235">
                  <c:v>85.981915180298202</c:v>
                </c:pt>
                <c:pt idx="236">
                  <c:v>85.997716631315001</c:v>
                </c:pt>
                <c:pt idx="237">
                  <c:v>86.011468299893195</c:v>
                </c:pt>
                <c:pt idx="238">
                  <c:v>86.023772547646004</c:v>
                </c:pt>
                <c:pt idx="239">
                  <c:v>86.038187075026698</c:v>
                </c:pt>
                <c:pt idx="240">
                  <c:v>86.048938460171996</c:v>
                </c:pt>
                <c:pt idx="241">
                  <c:v>86.061836196588303</c:v>
                </c:pt>
                <c:pt idx="242">
                  <c:v>86.073201288487809</c:v>
                </c:pt>
                <c:pt idx="243">
                  <c:v>86.085932165554297</c:v>
                </c:pt>
                <c:pt idx="244">
                  <c:v>86.097496551576995</c:v>
                </c:pt>
                <c:pt idx="245">
                  <c:v>86.107428957188105</c:v>
                </c:pt>
                <c:pt idx="246">
                  <c:v>86.117586199487192</c:v>
                </c:pt>
                <c:pt idx="247">
                  <c:v>86.126381548277806</c:v>
                </c:pt>
                <c:pt idx="248">
                  <c:v>86.136257770716199</c:v>
                </c:pt>
                <c:pt idx="249">
                  <c:v>86.144970039978901</c:v>
                </c:pt>
                <c:pt idx="250">
                  <c:v>86.152826066599999</c:v>
                </c:pt>
                <c:pt idx="251">
                  <c:v>86.161095401487401</c:v>
                </c:pt>
                <c:pt idx="252">
                  <c:v>86.168637075760799</c:v>
                </c:pt>
                <c:pt idx="253">
                  <c:v>86.176262602752004</c:v>
                </c:pt>
                <c:pt idx="254">
                  <c:v>86.184700912956203</c:v>
                </c:pt>
                <c:pt idx="255">
                  <c:v>86.191354522317297</c:v>
                </c:pt>
                <c:pt idx="256">
                  <c:v>86.198533305572695</c:v>
                </c:pt>
                <c:pt idx="257">
                  <c:v>86.203937528665506</c:v>
                </c:pt>
                <c:pt idx="258">
                  <c:v>86.209601499706395</c:v>
                </c:pt>
                <c:pt idx="259">
                  <c:v>86.214644741427492</c:v>
                </c:pt>
                <c:pt idx="260">
                  <c:v>86.220504329821097</c:v>
                </c:pt>
                <c:pt idx="261">
                  <c:v>86.225056561563704</c:v>
                </c:pt>
                <c:pt idx="262">
                  <c:v>86.229159836131501</c:v>
                </c:pt>
                <c:pt idx="263">
                  <c:v>86.233441825267704</c:v>
                </c:pt>
                <c:pt idx="264">
                  <c:v>86.2347637387807</c:v>
                </c:pt>
                <c:pt idx="265">
                  <c:v>86.237420422277893</c:v>
                </c:pt>
                <c:pt idx="266">
                  <c:v>86.238727336584503</c:v>
                </c:pt>
                <c:pt idx="267">
                  <c:v>86.241209499574296</c:v>
                </c:pt>
                <c:pt idx="268">
                  <c:v>86.241536344099103</c:v>
                </c:pt>
                <c:pt idx="269">
                  <c:v>86.242528491033298</c:v>
                </c:pt>
                <c:pt idx="270">
                  <c:v>86.243227814995606</c:v>
                </c:pt>
                <c:pt idx="271">
                  <c:v>86.242702444334796</c:v>
                </c:pt>
                <c:pt idx="272">
                  <c:v>86.242393869076807</c:v>
                </c:pt>
                <c:pt idx="273">
                  <c:v>86.240470515412994</c:v>
                </c:pt>
                <c:pt idx="274">
                  <c:v>86.2375997551583</c:v>
                </c:pt>
                <c:pt idx="275">
                  <c:v>86.235100655286203</c:v>
                </c:pt>
                <c:pt idx="276">
                  <c:v>86.232468229489299</c:v>
                </c:pt>
                <c:pt idx="277">
                  <c:v>86.228997022664601</c:v>
                </c:pt>
                <c:pt idx="278">
                  <c:v>86.225588743471803</c:v>
                </c:pt>
                <c:pt idx="279">
                  <c:v>86.221800429708594</c:v>
                </c:pt>
                <c:pt idx="280">
                  <c:v>86.217462082216898</c:v>
                </c:pt>
                <c:pt idx="281">
                  <c:v>86.211927625503307</c:v>
                </c:pt>
                <c:pt idx="282">
                  <c:v>86.2057052543596</c:v>
                </c:pt>
                <c:pt idx="283">
                  <c:v>86.199153480871004</c:v>
                </c:pt>
                <c:pt idx="284">
                  <c:v>86.192759998479005</c:v>
                </c:pt>
                <c:pt idx="285">
                  <c:v>86.186139181447899</c:v>
                </c:pt>
                <c:pt idx="286">
                  <c:v>86.1784331110793</c:v>
                </c:pt>
                <c:pt idx="287">
                  <c:v>86.169882913979805</c:v>
                </c:pt>
                <c:pt idx="288">
                  <c:v>86.161603114575001</c:v>
                </c:pt>
                <c:pt idx="289">
                  <c:v>86.1519579729746</c:v>
                </c:pt>
                <c:pt idx="290">
                  <c:v>86.142328254905905</c:v>
                </c:pt>
                <c:pt idx="291">
                  <c:v>86.132251291211304</c:v>
                </c:pt>
                <c:pt idx="292">
                  <c:v>86.120986580378599</c:v>
                </c:pt>
                <c:pt idx="293">
                  <c:v>86.110313635944095</c:v>
                </c:pt>
                <c:pt idx="294">
                  <c:v>86.097847879918902</c:v>
                </c:pt>
                <c:pt idx="295">
                  <c:v>86.085674874923299</c:v>
                </c:pt>
                <c:pt idx="296">
                  <c:v>86.073265173693997</c:v>
                </c:pt>
                <c:pt idx="297">
                  <c:v>86.060904720357399</c:v>
                </c:pt>
                <c:pt idx="298">
                  <c:v>86.049747521171298</c:v>
                </c:pt>
                <c:pt idx="299">
                  <c:v>86.036647106802405</c:v>
                </c:pt>
                <c:pt idx="300">
                  <c:v>86.022275059300796</c:v>
                </c:pt>
                <c:pt idx="301">
                  <c:v>86.008515763306505</c:v>
                </c:pt>
                <c:pt idx="302">
                  <c:v>85.993312582179101</c:v>
                </c:pt>
                <c:pt idx="303">
                  <c:v>85.977620332756999</c:v>
                </c:pt>
                <c:pt idx="304">
                  <c:v>85.964612040475103</c:v>
                </c:pt>
                <c:pt idx="305">
                  <c:v>85.948456067804301</c:v>
                </c:pt>
                <c:pt idx="306">
                  <c:v>85.933208879388403</c:v>
                </c:pt>
                <c:pt idx="307">
                  <c:v>85.917363206040307</c:v>
                </c:pt>
                <c:pt idx="308">
                  <c:v>85.898816252714099</c:v>
                </c:pt>
                <c:pt idx="309">
                  <c:v>85.884045563059502</c:v>
                </c:pt>
                <c:pt idx="310">
                  <c:v>85.864816885927098</c:v>
                </c:pt>
                <c:pt idx="311">
                  <c:v>85.843410399864297</c:v>
                </c:pt>
                <c:pt idx="312">
                  <c:v>85.828236400953202</c:v>
                </c:pt>
                <c:pt idx="313">
                  <c:v>85.807676341869396</c:v>
                </c:pt>
                <c:pt idx="314">
                  <c:v>85.787642570659997</c:v>
                </c:pt>
                <c:pt idx="315">
                  <c:v>85.767849031975203</c:v>
                </c:pt>
                <c:pt idx="316">
                  <c:v>85.746471303794294</c:v>
                </c:pt>
                <c:pt idx="317">
                  <c:v>85.725955491003702</c:v>
                </c:pt>
                <c:pt idx="318">
                  <c:v>85.703818305895709</c:v>
                </c:pt>
                <c:pt idx="319">
                  <c:v>85.680825670329597</c:v>
                </c:pt>
                <c:pt idx="320">
                  <c:v>85.660433584088096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3D1-4658-A490-A20C044B3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590400"/>
        <c:axId val="45592576"/>
      </c:scatterChart>
      <c:scatterChart>
        <c:scatterStyle val="smoothMarker"/>
        <c:varyColors val="0"/>
        <c:ser>
          <c:idx val="0"/>
          <c:order val="0"/>
          <c:tx>
            <c:strRef>
              <c:f>'3.1.1 Power sweep'!$I$7</c:f>
              <c:strCache>
                <c:ptCount val="1"/>
                <c:pt idx="0">
                  <c:v>Absolute phase variation (deg)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'3.1.1 Power sweep'!$F$288:$F$608</c:f>
              <c:numCache>
                <c:formatCode>0.00</c:formatCode>
                <c:ptCount val="321"/>
                <c:pt idx="0">
                  <c:v>59.985726052113009</c:v>
                </c:pt>
                <c:pt idx="1">
                  <c:v>60.064676221561101</c:v>
                </c:pt>
                <c:pt idx="2">
                  <c:v>60.143240323637798</c:v>
                </c:pt>
                <c:pt idx="3">
                  <c:v>60.220028254972497</c:v>
                </c:pt>
                <c:pt idx="4">
                  <c:v>60.299789301855597</c:v>
                </c:pt>
                <c:pt idx="5">
                  <c:v>60.378561476545393</c:v>
                </c:pt>
                <c:pt idx="6">
                  <c:v>60.458711773763099</c:v>
                </c:pt>
                <c:pt idx="7">
                  <c:v>60.535734584456009</c:v>
                </c:pt>
                <c:pt idx="8">
                  <c:v>60.612312295941891</c:v>
                </c:pt>
                <c:pt idx="9">
                  <c:v>60.694393346856302</c:v>
                </c:pt>
                <c:pt idx="10">
                  <c:v>60.771941977076402</c:v>
                </c:pt>
                <c:pt idx="11">
                  <c:v>60.851602538556008</c:v>
                </c:pt>
                <c:pt idx="12">
                  <c:v>60.931246089666807</c:v>
                </c:pt>
                <c:pt idx="13">
                  <c:v>61.0100318379573</c:v>
                </c:pt>
                <c:pt idx="14">
                  <c:v>61.087422873654603</c:v>
                </c:pt>
                <c:pt idx="15">
                  <c:v>61.169103714627894</c:v>
                </c:pt>
                <c:pt idx="16">
                  <c:v>61.24667915604121</c:v>
                </c:pt>
                <c:pt idx="17">
                  <c:v>61.326047317754899</c:v>
                </c:pt>
                <c:pt idx="18">
                  <c:v>61.404324494392498</c:v>
                </c:pt>
                <c:pt idx="19">
                  <c:v>61.482771527991495</c:v>
                </c:pt>
                <c:pt idx="20">
                  <c:v>61.5580447532204</c:v>
                </c:pt>
                <c:pt idx="21">
                  <c:v>61.636458093821098</c:v>
                </c:pt>
                <c:pt idx="22">
                  <c:v>61.711985705135206</c:v>
                </c:pt>
                <c:pt idx="23">
                  <c:v>61.791610991368501</c:v>
                </c:pt>
                <c:pt idx="24">
                  <c:v>61.871543348890995</c:v>
                </c:pt>
                <c:pt idx="25">
                  <c:v>61.947892068366997</c:v>
                </c:pt>
                <c:pt idx="26">
                  <c:v>62.028005337366494</c:v>
                </c:pt>
                <c:pt idx="27">
                  <c:v>62.112111129154101</c:v>
                </c:pt>
                <c:pt idx="28">
                  <c:v>62.185500910719206</c:v>
                </c:pt>
                <c:pt idx="29">
                  <c:v>62.265567583049204</c:v>
                </c:pt>
                <c:pt idx="30">
                  <c:v>62.335381356482706</c:v>
                </c:pt>
                <c:pt idx="31">
                  <c:v>62.418625073694599</c:v>
                </c:pt>
                <c:pt idx="32">
                  <c:v>62.497308571199412</c:v>
                </c:pt>
                <c:pt idx="33">
                  <c:v>62.574633327029105</c:v>
                </c:pt>
                <c:pt idx="34">
                  <c:v>62.65211459264691</c:v>
                </c:pt>
                <c:pt idx="35">
                  <c:v>62.735499535947106</c:v>
                </c:pt>
                <c:pt idx="36">
                  <c:v>62.807300508165994</c:v>
                </c:pt>
                <c:pt idx="37">
                  <c:v>62.8915544723558</c:v>
                </c:pt>
                <c:pt idx="38">
                  <c:v>62.970265983639294</c:v>
                </c:pt>
                <c:pt idx="39">
                  <c:v>63.047174978884598</c:v>
                </c:pt>
                <c:pt idx="40">
                  <c:v>63.128340348571996</c:v>
                </c:pt>
                <c:pt idx="41">
                  <c:v>63.199064278538103</c:v>
                </c:pt>
                <c:pt idx="42">
                  <c:v>63.279098721052094</c:v>
                </c:pt>
                <c:pt idx="43">
                  <c:v>63.356760965534903</c:v>
                </c:pt>
                <c:pt idx="44">
                  <c:v>63.434512507880292</c:v>
                </c:pt>
                <c:pt idx="45">
                  <c:v>63.510142653733794</c:v>
                </c:pt>
                <c:pt idx="46">
                  <c:v>63.586729531898108</c:v>
                </c:pt>
                <c:pt idx="47">
                  <c:v>63.661033757314001</c:v>
                </c:pt>
                <c:pt idx="48">
                  <c:v>63.740092742465109</c:v>
                </c:pt>
                <c:pt idx="49">
                  <c:v>63.817025338582496</c:v>
                </c:pt>
                <c:pt idx="50">
                  <c:v>63.891661162722997</c:v>
                </c:pt>
                <c:pt idx="51">
                  <c:v>63.967651381261604</c:v>
                </c:pt>
                <c:pt idx="52">
                  <c:v>64.040030035391197</c:v>
                </c:pt>
                <c:pt idx="53">
                  <c:v>64.117755975350292</c:v>
                </c:pt>
                <c:pt idx="54">
                  <c:v>64.195566576014599</c:v>
                </c:pt>
                <c:pt idx="55">
                  <c:v>64.267342159136092</c:v>
                </c:pt>
                <c:pt idx="56">
                  <c:v>64.348060710212593</c:v>
                </c:pt>
                <c:pt idx="57">
                  <c:v>64.422422516258109</c:v>
                </c:pt>
                <c:pt idx="58">
                  <c:v>64.502756569659198</c:v>
                </c:pt>
                <c:pt idx="59">
                  <c:v>64.575312808231502</c:v>
                </c:pt>
                <c:pt idx="60">
                  <c:v>64.650697845432092</c:v>
                </c:pt>
                <c:pt idx="61">
                  <c:v>64.732368965969698</c:v>
                </c:pt>
                <c:pt idx="62">
                  <c:v>64.805501227648989</c:v>
                </c:pt>
                <c:pt idx="63">
                  <c:v>64.884047534387605</c:v>
                </c:pt>
                <c:pt idx="64">
                  <c:v>64.958977985883308</c:v>
                </c:pt>
                <c:pt idx="65">
                  <c:v>65.029671170951701</c:v>
                </c:pt>
                <c:pt idx="66">
                  <c:v>65.109488167235099</c:v>
                </c:pt>
                <c:pt idx="67">
                  <c:v>65.184087761385499</c:v>
                </c:pt>
                <c:pt idx="68">
                  <c:v>65.263693800240901</c:v>
                </c:pt>
                <c:pt idx="69">
                  <c:v>65.337483116637799</c:v>
                </c:pt>
                <c:pt idx="70">
                  <c:v>65.414036856563598</c:v>
                </c:pt>
                <c:pt idx="71">
                  <c:v>65.492150648870989</c:v>
                </c:pt>
                <c:pt idx="72">
                  <c:v>65.566137095766194</c:v>
                </c:pt>
                <c:pt idx="73">
                  <c:v>65.644312196319206</c:v>
                </c:pt>
                <c:pt idx="74">
                  <c:v>65.717059092880191</c:v>
                </c:pt>
                <c:pt idx="75">
                  <c:v>65.793425475215798</c:v>
                </c:pt>
                <c:pt idx="76">
                  <c:v>65.871060660936692</c:v>
                </c:pt>
                <c:pt idx="77">
                  <c:v>65.941835112869001</c:v>
                </c:pt>
                <c:pt idx="78">
                  <c:v>66.022591132893893</c:v>
                </c:pt>
                <c:pt idx="79">
                  <c:v>66.096532727351402</c:v>
                </c:pt>
                <c:pt idx="80">
                  <c:v>66.171110493828806</c:v>
                </c:pt>
                <c:pt idx="81">
                  <c:v>66.242687516636693</c:v>
                </c:pt>
                <c:pt idx="82">
                  <c:v>66.321501093332301</c:v>
                </c:pt>
                <c:pt idx="83">
                  <c:v>66.396625788375204</c:v>
                </c:pt>
                <c:pt idx="84">
                  <c:v>66.467720661454109</c:v>
                </c:pt>
                <c:pt idx="85">
                  <c:v>66.5445898292556</c:v>
                </c:pt>
                <c:pt idx="86">
                  <c:v>66.617299220540701</c:v>
                </c:pt>
                <c:pt idx="87">
                  <c:v>66.692141102813395</c:v>
                </c:pt>
                <c:pt idx="88">
                  <c:v>66.761299141403299</c:v>
                </c:pt>
                <c:pt idx="89">
                  <c:v>66.841195659783907</c:v>
                </c:pt>
                <c:pt idx="90">
                  <c:v>66.911597470258798</c:v>
                </c:pt>
                <c:pt idx="91">
                  <c:v>66.989275745629811</c:v>
                </c:pt>
                <c:pt idx="92">
                  <c:v>67.063895476679789</c:v>
                </c:pt>
                <c:pt idx="93">
                  <c:v>67.135272983381796</c:v>
                </c:pt>
                <c:pt idx="94">
                  <c:v>67.209590788227501</c:v>
                </c:pt>
                <c:pt idx="95">
                  <c:v>67.281318670263005</c:v>
                </c:pt>
                <c:pt idx="96">
                  <c:v>67.315699134049396</c:v>
                </c:pt>
                <c:pt idx="97">
                  <c:v>67.422682405239797</c:v>
                </c:pt>
                <c:pt idx="98">
                  <c:v>67.517340458089706</c:v>
                </c:pt>
                <c:pt idx="99">
                  <c:v>67.596480420253897</c:v>
                </c:pt>
                <c:pt idx="100">
                  <c:v>67.6794703572142</c:v>
                </c:pt>
                <c:pt idx="101">
                  <c:v>67.759805081426094</c:v>
                </c:pt>
                <c:pt idx="102">
                  <c:v>67.837038462685399</c:v>
                </c:pt>
                <c:pt idx="103">
                  <c:v>67.915986602063697</c:v>
                </c:pt>
                <c:pt idx="104">
                  <c:v>67.991443242131808</c:v>
                </c:pt>
                <c:pt idx="105">
                  <c:v>68.069000845184803</c:v>
                </c:pt>
                <c:pt idx="106">
                  <c:v>68.142992465355405</c:v>
                </c:pt>
                <c:pt idx="107">
                  <c:v>68.218618513132597</c:v>
                </c:pt>
                <c:pt idx="108">
                  <c:v>68.291694323494895</c:v>
                </c:pt>
                <c:pt idx="109">
                  <c:v>68.363772260620607</c:v>
                </c:pt>
                <c:pt idx="110">
                  <c:v>68.435911881344893</c:v>
                </c:pt>
                <c:pt idx="111">
                  <c:v>68.505938395970006</c:v>
                </c:pt>
                <c:pt idx="112">
                  <c:v>68.579103299625501</c:v>
                </c:pt>
                <c:pt idx="113">
                  <c:v>68.651458835438802</c:v>
                </c:pt>
                <c:pt idx="114">
                  <c:v>68.722505040287103</c:v>
                </c:pt>
                <c:pt idx="115">
                  <c:v>68.796098234532494</c:v>
                </c:pt>
                <c:pt idx="116">
                  <c:v>68.865113531584299</c:v>
                </c:pt>
                <c:pt idx="117">
                  <c:v>68.936643751704295</c:v>
                </c:pt>
                <c:pt idx="118">
                  <c:v>69.007890281825198</c:v>
                </c:pt>
                <c:pt idx="119">
                  <c:v>69.083841771032496</c:v>
                </c:pt>
                <c:pt idx="120">
                  <c:v>69.155164757506597</c:v>
                </c:pt>
                <c:pt idx="121">
                  <c:v>69.228461734049404</c:v>
                </c:pt>
                <c:pt idx="122">
                  <c:v>69.299565718745598</c:v>
                </c:pt>
                <c:pt idx="123">
                  <c:v>69.370375295591799</c:v>
                </c:pt>
                <c:pt idx="124">
                  <c:v>69.441456580249991</c:v>
                </c:pt>
                <c:pt idx="125">
                  <c:v>69.514112914255804</c:v>
                </c:pt>
                <c:pt idx="126">
                  <c:v>69.583377826212299</c:v>
                </c:pt>
                <c:pt idx="127">
                  <c:v>69.654794102470703</c:v>
                </c:pt>
                <c:pt idx="128">
                  <c:v>69.725130392397887</c:v>
                </c:pt>
                <c:pt idx="129">
                  <c:v>69.795648859578804</c:v>
                </c:pt>
                <c:pt idx="130">
                  <c:v>69.866455746595804</c:v>
                </c:pt>
                <c:pt idx="131">
                  <c:v>69.936894452201599</c:v>
                </c:pt>
                <c:pt idx="132">
                  <c:v>70.007326459577399</c:v>
                </c:pt>
                <c:pt idx="133">
                  <c:v>70.072167285917601</c:v>
                </c:pt>
                <c:pt idx="134">
                  <c:v>70.145889907575707</c:v>
                </c:pt>
                <c:pt idx="135">
                  <c:v>70.218302531329599</c:v>
                </c:pt>
                <c:pt idx="136">
                  <c:v>70.281012429217895</c:v>
                </c:pt>
                <c:pt idx="137">
                  <c:v>70.354443009584088</c:v>
                </c:pt>
                <c:pt idx="138">
                  <c:v>70.420324348534393</c:v>
                </c:pt>
                <c:pt idx="139">
                  <c:v>70.493167215081613</c:v>
                </c:pt>
                <c:pt idx="140">
                  <c:v>70.561383944234592</c:v>
                </c:pt>
                <c:pt idx="141">
                  <c:v>70.627788161060295</c:v>
                </c:pt>
                <c:pt idx="142">
                  <c:v>70.700579529457201</c:v>
                </c:pt>
                <c:pt idx="143">
                  <c:v>70.765149002823208</c:v>
                </c:pt>
                <c:pt idx="144">
                  <c:v>70.834969177468508</c:v>
                </c:pt>
                <c:pt idx="145">
                  <c:v>70.907130854492692</c:v>
                </c:pt>
                <c:pt idx="146">
                  <c:v>70.970866199369993</c:v>
                </c:pt>
                <c:pt idx="147">
                  <c:v>71.043793438860192</c:v>
                </c:pt>
                <c:pt idx="148">
                  <c:v>71.108694500036904</c:v>
                </c:pt>
                <c:pt idx="149">
                  <c:v>71.179006775142398</c:v>
                </c:pt>
                <c:pt idx="150">
                  <c:v>71.249140830896607</c:v>
                </c:pt>
                <c:pt idx="151">
                  <c:v>71.3121564891145</c:v>
                </c:pt>
                <c:pt idx="152">
                  <c:v>71.384035007595699</c:v>
                </c:pt>
                <c:pt idx="153">
                  <c:v>71.450449227215501</c:v>
                </c:pt>
                <c:pt idx="154">
                  <c:v>71.517616540391302</c:v>
                </c:pt>
                <c:pt idx="155">
                  <c:v>71.586294879915201</c:v>
                </c:pt>
                <c:pt idx="156">
                  <c:v>71.651597404339995</c:v>
                </c:pt>
                <c:pt idx="157">
                  <c:v>71.719874480542003</c:v>
                </c:pt>
                <c:pt idx="158">
                  <c:v>71.788923494163498</c:v>
                </c:pt>
                <c:pt idx="159">
                  <c:v>71.855122409960799</c:v>
                </c:pt>
                <c:pt idx="160">
                  <c:v>71.920493330716695</c:v>
                </c:pt>
                <c:pt idx="161">
                  <c:v>71.988578727838899</c:v>
                </c:pt>
                <c:pt idx="162">
                  <c:v>72.0546897457412</c:v>
                </c:pt>
                <c:pt idx="163">
                  <c:v>72.117784701245299</c:v>
                </c:pt>
                <c:pt idx="164">
                  <c:v>72.188225772212803</c:v>
                </c:pt>
                <c:pt idx="165">
                  <c:v>72.253106891969196</c:v>
                </c:pt>
                <c:pt idx="166">
                  <c:v>72.323204694710995</c:v>
                </c:pt>
                <c:pt idx="167">
                  <c:v>72.386757024702689</c:v>
                </c:pt>
                <c:pt idx="168">
                  <c:v>72.449366898199102</c:v>
                </c:pt>
                <c:pt idx="169">
                  <c:v>72.514746773712403</c:v>
                </c:pt>
                <c:pt idx="170">
                  <c:v>72.580920578974997</c:v>
                </c:pt>
                <c:pt idx="171">
                  <c:v>72.644759204144094</c:v>
                </c:pt>
                <c:pt idx="172">
                  <c:v>72.714364145745506</c:v>
                </c:pt>
                <c:pt idx="173">
                  <c:v>72.781193305862899</c:v>
                </c:pt>
                <c:pt idx="174">
                  <c:v>72.844095488348401</c:v>
                </c:pt>
                <c:pt idx="175">
                  <c:v>72.909978165601501</c:v>
                </c:pt>
                <c:pt idx="176">
                  <c:v>72.976172476808287</c:v>
                </c:pt>
                <c:pt idx="177">
                  <c:v>73.042734118617901</c:v>
                </c:pt>
                <c:pt idx="178">
                  <c:v>73.105650556562608</c:v>
                </c:pt>
                <c:pt idx="179">
                  <c:v>73.170713420699698</c:v>
                </c:pt>
                <c:pt idx="180">
                  <c:v>73.235388723095298</c:v>
                </c:pt>
                <c:pt idx="181">
                  <c:v>73.300174177117</c:v>
                </c:pt>
                <c:pt idx="182">
                  <c:v>73.363103077335396</c:v>
                </c:pt>
                <c:pt idx="183">
                  <c:v>73.427055420624498</c:v>
                </c:pt>
                <c:pt idx="184">
                  <c:v>73.492063080165394</c:v>
                </c:pt>
                <c:pt idx="185">
                  <c:v>73.555061722408396</c:v>
                </c:pt>
                <c:pt idx="186">
                  <c:v>73.622839314412502</c:v>
                </c:pt>
                <c:pt idx="187">
                  <c:v>73.685853393045903</c:v>
                </c:pt>
                <c:pt idx="188">
                  <c:v>73.747536687847699</c:v>
                </c:pt>
                <c:pt idx="189">
                  <c:v>73.8106033239266</c:v>
                </c:pt>
                <c:pt idx="190">
                  <c:v>73.879708983387502</c:v>
                </c:pt>
                <c:pt idx="191">
                  <c:v>73.941905826324202</c:v>
                </c:pt>
                <c:pt idx="192">
                  <c:v>74.004837834877492</c:v>
                </c:pt>
                <c:pt idx="193">
                  <c:v>74.064764640629406</c:v>
                </c:pt>
                <c:pt idx="194">
                  <c:v>74.129404222004894</c:v>
                </c:pt>
                <c:pt idx="195">
                  <c:v>74.192748444000998</c:v>
                </c:pt>
                <c:pt idx="196">
                  <c:v>74.254157159065699</c:v>
                </c:pt>
                <c:pt idx="197">
                  <c:v>74.318763884800603</c:v>
                </c:pt>
                <c:pt idx="198">
                  <c:v>74.382109952818411</c:v>
                </c:pt>
                <c:pt idx="199">
                  <c:v>74.444588503661805</c:v>
                </c:pt>
                <c:pt idx="200">
                  <c:v>74.504605672101206</c:v>
                </c:pt>
                <c:pt idx="201">
                  <c:v>74.567498897826994</c:v>
                </c:pt>
                <c:pt idx="202">
                  <c:v>74.629621162013606</c:v>
                </c:pt>
                <c:pt idx="203">
                  <c:v>74.688852490464086</c:v>
                </c:pt>
                <c:pt idx="204">
                  <c:v>74.750815039948193</c:v>
                </c:pt>
                <c:pt idx="205">
                  <c:v>74.815148026922913</c:v>
                </c:pt>
                <c:pt idx="206">
                  <c:v>74.874461584125996</c:v>
                </c:pt>
                <c:pt idx="207">
                  <c:v>74.935051835094399</c:v>
                </c:pt>
                <c:pt idx="208">
                  <c:v>74.994094790604493</c:v>
                </c:pt>
                <c:pt idx="209">
                  <c:v>75.056999535228798</c:v>
                </c:pt>
                <c:pt idx="210">
                  <c:v>75.118277077050394</c:v>
                </c:pt>
                <c:pt idx="211">
                  <c:v>75.179389036488203</c:v>
                </c:pt>
                <c:pt idx="212">
                  <c:v>75.237539906671799</c:v>
                </c:pt>
                <c:pt idx="213">
                  <c:v>75.297496907734896</c:v>
                </c:pt>
                <c:pt idx="214">
                  <c:v>75.35893720556561</c:v>
                </c:pt>
                <c:pt idx="215">
                  <c:v>75.418609928110499</c:v>
                </c:pt>
                <c:pt idx="216">
                  <c:v>75.478088757345404</c:v>
                </c:pt>
                <c:pt idx="217">
                  <c:v>75.536496306729788</c:v>
                </c:pt>
                <c:pt idx="218">
                  <c:v>75.595884316910102</c:v>
                </c:pt>
                <c:pt idx="219">
                  <c:v>75.65315230203089</c:v>
                </c:pt>
                <c:pt idx="220">
                  <c:v>75.709733576520193</c:v>
                </c:pt>
                <c:pt idx="221">
                  <c:v>75.768771224293687</c:v>
                </c:pt>
                <c:pt idx="222">
                  <c:v>75.844399002927616</c:v>
                </c:pt>
                <c:pt idx="223">
                  <c:v>75.905772082688799</c:v>
                </c:pt>
                <c:pt idx="224">
                  <c:v>75.96618546610469</c:v>
                </c:pt>
                <c:pt idx="225">
                  <c:v>76.0246594108865</c:v>
                </c:pt>
                <c:pt idx="226">
                  <c:v>76.083460839261207</c:v>
                </c:pt>
                <c:pt idx="227">
                  <c:v>76.13807710374212</c:v>
                </c:pt>
                <c:pt idx="228">
                  <c:v>76.196052989938494</c:v>
                </c:pt>
                <c:pt idx="229">
                  <c:v>76.250975440176603</c:v>
                </c:pt>
                <c:pt idx="230">
                  <c:v>76.307321370912803</c:v>
                </c:pt>
                <c:pt idx="231">
                  <c:v>76.363514769124208</c:v>
                </c:pt>
                <c:pt idx="232">
                  <c:v>76.419532541920503</c:v>
                </c:pt>
                <c:pt idx="233">
                  <c:v>76.471803650400389</c:v>
                </c:pt>
                <c:pt idx="234">
                  <c:v>76.528163076696799</c:v>
                </c:pt>
                <c:pt idx="235">
                  <c:v>76.581915180298211</c:v>
                </c:pt>
                <c:pt idx="236">
                  <c:v>76.637716631315016</c:v>
                </c:pt>
                <c:pt idx="237">
                  <c:v>76.691468299893188</c:v>
                </c:pt>
                <c:pt idx="238">
                  <c:v>76.743772547646003</c:v>
                </c:pt>
                <c:pt idx="239">
                  <c:v>76.798187075026703</c:v>
                </c:pt>
                <c:pt idx="240">
                  <c:v>76.848938460172008</c:v>
                </c:pt>
                <c:pt idx="241">
                  <c:v>76.901836196588306</c:v>
                </c:pt>
                <c:pt idx="242">
                  <c:v>76.953201288487804</c:v>
                </c:pt>
                <c:pt idx="243">
                  <c:v>77.005932165554313</c:v>
                </c:pt>
                <c:pt idx="244">
                  <c:v>77.057496551577003</c:v>
                </c:pt>
                <c:pt idx="245">
                  <c:v>77.107428957188105</c:v>
                </c:pt>
                <c:pt idx="246">
                  <c:v>77.157586199487184</c:v>
                </c:pt>
                <c:pt idx="247">
                  <c:v>77.206381548277818</c:v>
                </c:pt>
                <c:pt idx="248">
                  <c:v>77.256257770716203</c:v>
                </c:pt>
                <c:pt idx="249">
                  <c:v>77.304970039978897</c:v>
                </c:pt>
                <c:pt idx="250">
                  <c:v>77.352826066600002</c:v>
                </c:pt>
                <c:pt idx="251">
                  <c:v>77.40109540148741</c:v>
                </c:pt>
                <c:pt idx="252">
                  <c:v>77.448637075760814</c:v>
                </c:pt>
                <c:pt idx="253">
                  <c:v>77.496262602752012</c:v>
                </c:pt>
                <c:pt idx="254">
                  <c:v>77.544700912956202</c:v>
                </c:pt>
                <c:pt idx="255">
                  <c:v>77.591354522317303</c:v>
                </c:pt>
                <c:pt idx="256">
                  <c:v>77.638533305572707</c:v>
                </c:pt>
                <c:pt idx="257">
                  <c:v>77.68393752866551</c:v>
                </c:pt>
                <c:pt idx="258">
                  <c:v>77.729601499706391</c:v>
                </c:pt>
                <c:pt idx="259">
                  <c:v>77.774644741427494</c:v>
                </c:pt>
                <c:pt idx="260">
                  <c:v>77.820504329821105</c:v>
                </c:pt>
                <c:pt idx="261">
                  <c:v>77.865056561563719</c:v>
                </c:pt>
                <c:pt idx="262">
                  <c:v>77.909159836131494</c:v>
                </c:pt>
                <c:pt idx="263">
                  <c:v>77.953441825267703</c:v>
                </c:pt>
                <c:pt idx="264">
                  <c:v>77.994763738780705</c:v>
                </c:pt>
                <c:pt idx="265">
                  <c:v>78.037420422277904</c:v>
                </c:pt>
                <c:pt idx="266">
                  <c:v>78.078727336584507</c:v>
                </c:pt>
                <c:pt idx="267">
                  <c:v>78.121209499574292</c:v>
                </c:pt>
                <c:pt idx="268">
                  <c:v>78.161536344099119</c:v>
                </c:pt>
                <c:pt idx="269">
                  <c:v>78.202528491033306</c:v>
                </c:pt>
                <c:pt idx="270">
                  <c:v>78.243227814995606</c:v>
                </c:pt>
                <c:pt idx="271">
                  <c:v>78.282702444334802</c:v>
                </c:pt>
                <c:pt idx="272">
                  <c:v>78.322393869076819</c:v>
                </c:pt>
                <c:pt idx="273">
                  <c:v>78.360470515412999</c:v>
                </c:pt>
                <c:pt idx="274">
                  <c:v>78.397599755158296</c:v>
                </c:pt>
                <c:pt idx="275">
                  <c:v>78.435100655286206</c:v>
                </c:pt>
                <c:pt idx="276">
                  <c:v>78.472468229489309</c:v>
                </c:pt>
                <c:pt idx="277">
                  <c:v>78.508997022664616</c:v>
                </c:pt>
                <c:pt idx="278">
                  <c:v>78.545588743471797</c:v>
                </c:pt>
                <c:pt idx="279">
                  <c:v>78.581800429708593</c:v>
                </c:pt>
                <c:pt idx="280">
                  <c:v>78.617462082216903</c:v>
                </c:pt>
                <c:pt idx="281">
                  <c:v>78.651927625503319</c:v>
                </c:pt>
                <c:pt idx="282">
                  <c:v>78.685705254359604</c:v>
                </c:pt>
                <c:pt idx="283">
                  <c:v>78.719153480871</c:v>
                </c:pt>
                <c:pt idx="284">
                  <c:v>78.752759998479007</c:v>
                </c:pt>
                <c:pt idx="285">
                  <c:v>78.786139181447908</c:v>
                </c:pt>
                <c:pt idx="286">
                  <c:v>78.818433111079315</c:v>
                </c:pt>
                <c:pt idx="287">
                  <c:v>78.849882913979798</c:v>
                </c:pt>
                <c:pt idx="288">
                  <c:v>78.881603114575</c:v>
                </c:pt>
                <c:pt idx="289">
                  <c:v>78.911957972974605</c:v>
                </c:pt>
                <c:pt idx="290">
                  <c:v>78.942328254905917</c:v>
                </c:pt>
                <c:pt idx="291">
                  <c:v>78.972251291211307</c:v>
                </c:pt>
                <c:pt idx="292">
                  <c:v>79.000986580378594</c:v>
                </c:pt>
                <c:pt idx="293">
                  <c:v>79.030313635944111</c:v>
                </c:pt>
                <c:pt idx="294">
                  <c:v>79.05784787991891</c:v>
                </c:pt>
                <c:pt idx="295">
                  <c:v>79.085674874923299</c:v>
                </c:pt>
                <c:pt idx="296">
                  <c:v>79.113265173694003</c:v>
                </c:pt>
                <c:pt idx="297">
                  <c:v>79.140904720357412</c:v>
                </c:pt>
                <c:pt idx="298">
                  <c:v>79.169747521171303</c:v>
                </c:pt>
                <c:pt idx="299">
                  <c:v>79.196647106802402</c:v>
                </c:pt>
                <c:pt idx="300">
                  <c:v>79.222275059300799</c:v>
                </c:pt>
                <c:pt idx="301">
                  <c:v>79.248515763306514</c:v>
                </c:pt>
                <c:pt idx="302">
                  <c:v>79.273312582179116</c:v>
                </c:pt>
                <c:pt idx="303">
                  <c:v>79.297620332756992</c:v>
                </c:pt>
                <c:pt idx="304">
                  <c:v>79.324612040475103</c:v>
                </c:pt>
                <c:pt idx="305">
                  <c:v>79.348456067804307</c:v>
                </c:pt>
                <c:pt idx="306">
                  <c:v>79.373208879388415</c:v>
                </c:pt>
                <c:pt idx="307">
                  <c:v>79.397363206040311</c:v>
                </c:pt>
                <c:pt idx="308">
                  <c:v>79.418816252714095</c:v>
                </c:pt>
                <c:pt idx="309">
                  <c:v>79.444045563059504</c:v>
                </c:pt>
                <c:pt idx="310">
                  <c:v>79.464816885927107</c:v>
                </c:pt>
                <c:pt idx="311">
                  <c:v>79.483410399864312</c:v>
                </c:pt>
                <c:pt idx="312">
                  <c:v>79.508236400953194</c:v>
                </c:pt>
                <c:pt idx="313">
                  <c:v>79.527676341869395</c:v>
                </c:pt>
                <c:pt idx="314">
                  <c:v>79.547642570660003</c:v>
                </c:pt>
                <c:pt idx="315">
                  <c:v>79.567849031975214</c:v>
                </c:pt>
                <c:pt idx="316">
                  <c:v>79.586471303794298</c:v>
                </c:pt>
                <c:pt idx="317">
                  <c:v>79.605955491003698</c:v>
                </c:pt>
                <c:pt idx="318">
                  <c:v>79.623818305895725</c:v>
                </c:pt>
                <c:pt idx="319">
                  <c:v>79.640825670329605</c:v>
                </c:pt>
                <c:pt idx="320">
                  <c:v>79.660433584088096</c:v>
                </c:pt>
              </c:numCache>
            </c:numRef>
          </c:xVal>
          <c:yVal>
            <c:numRef>
              <c:f>'3.1.1 Power sweep'!$I$288:$I$608</c:f>
              <c:numCache>
                <c:formatCode>0.00</c:formatCode>
                <c:ptCount val="321"/>
                <c:pt idx="0">
                  <c:v>34.785629283891005</c:v>
                </c:pt>
                <c:pt idx="1">
                  <c:v>34.769947031284701</c:v>
                </c:pt>
                <c:pt idx="2">
                  <c:v>34.764378781340604</c:v>
                </c:pt>
                <c:pt idx="3">
                  <c:v>34.762444098663003</c:v>
                </c:pt>
                <c:pt idx="4">
                  <c:v>34.747963299754105</c:v>
                </c:pt>
                <c:pt idx="5">
                  <c:v>34.740086846887003</c:v>
                </c:pt>
                <c:pt idx="6">
                  <c:v>34.733712360311607</c:v>
                </c:pt>
                <c:pt idx="7">
                  <c:v>34.728315820586502</c:v>
                </c:pt>
                <c:pt idx="8">
                  <c:v>34.719518991858507</c:v>
                </c:pt>
                <c:pt idx="9">
                  <c:v>34.706219777438903</c:v>
                </c:pt>
                <c:pt idx="10">
                  <c:v>34.699695845003006</c:v>
                </c:pt>
                <c:pt idx="11">
                  <c:v>34.693990091658605</c:v>
                </c:pt>
                <c:pt idx="12">
                  <c:v>34.689773451450002</c:v>
                </c:pt>
                <c:pt idx="13">
                  <c:v>34.683809080658207</c:v>
                </c:pt>
                <c:pt idx="14">
                  <c:v>34.664708549996007</c:v>
                </c:pt>
                <c:pt idx="15">
                  <c:v>34.658666469569205</c:v>
                </c:pt>
                <c:pt idx="16">
                  <c:v>34.649961825149404</c:v>
                </c:pt>
                <c:pt idx="17">
                  <c:v>34.642362933965302</c:v>
                </c:pt>
                <c:pt idx="18">
                  <c:v>34.632909276787203</c:v>
                </c:pt>
                <c:pt idx="19">
                  <c:v>34.617408943155702</c:v>
                </c:pt>
                <c:pt idx="20">
                  <c:v>34.618746145380506</c:v>
                </c:pt>
                <c:pt idx="21">
                  <c:v>34.611172901196802</c:v>
                </c:pt>
                <c:pt idx="22">
                  <c:v>34.594660374938307</c:v>
                </c:pt>
                <c:pt idx="23">
                  <c:v>34.590369350340907</c:v>
                </c:pt>
                <c:pt idx="24">
                  <c:v>34.577793099968602</c:v>
                </c:pt>
                <c:pt idx="25">
                  <c:v>34.573010380338907</c:v>
                </c:pt>
                <c:pt idx="26">
                  <c:v>34.558081970849102</c:v>
                </c:pt>
                <c:pt idx="27">
                  <c:v>34.545134293174002</c:v>
                </c:pt>
                <c:pt idx="28">
                  <c:v>34.537420473413405</c:v>
                </c:pt>
                <c:pt idx="29">
                  <c:v>34.525851274502301</c:v>
                </c:pt>
                <c:pt idx="30">
                  <c:v>34.523219833732107</c:v>
                </c:pt>
                <c:pt idx="31">
                  <c:v>34.511213882014005</c:v>
                </c:pt>
                <c:pt idx="32">
                  <c:v>34.503464443438205</c:v>
                </c:pt>
                <c:pt idx="33">
                  <c:v>34.490596536601402</c:v>
                </c:pt>
                <c:pt idx="34">
                  <c:v>34.477097153619802</c:v>
                </c:pt>
                <c:pt idx="35">
                  <c:v>34.468399560139403</c:v>
                </c:pt>
                <c:pt idx="36">
                  <c:v>34.457026948659902</c:v>
                </c:pt>
                <c:pt idx="37">
                  <c:v>34.448639248767904</c:v>
                </c:pt>
                <c:pt idx="38">
                  <c:v>34.436972130628703</c:v>
                </c:pt>
                <c:pt idx="39">
                  <c:v>34.419341653061402</c:v>
                </c:pt>
                <c:pt idx="40">
                  <c:v>34.417595053209006</c:v>
                </c:pt>
                <c:pt idx="41">
                  <c:v>34.403107906528206</c:v>
                </c:pt>
                <c:pt idx="42">
                  <c:v>34.391064709180803</c:v>
                </c:pt>
                <c:pt idx="43">
                  <c:v>34.378143781929403</c:v>
                </c:pt>
                <c:pt idx="44">
                  <c:v>34.369887725535307</c:v>
                </c:pt>
                <c:pt idx="45">
                  <c:v>34.367093256861203</c:v>
                </c:pt>
                <c:pt idx="46">
                  <c:v>34.344591984919205</c:v>
                </c:pt>
                <c:pt idx="47">
                  <c:v>34.332313089149004</c:v>
                </c:pt>
                <c:pt idx="48">
                  <c:v>34.323113978451303</c:v>
                </c:pt>
                <c:pt idx="49">
                  <c:v>34.306652259006704</c:v>
                </c:pt>
                <c:pt idx="50">
                  <c:v>34.292399049407102</c:v>
                </c:pt>
                <c:pt idx="51">
                  <c:v>34.282908089799307</c:v>
                </c:pt>
                <c:pt idx="52">
                  <c:v>34.278378640509601</c:v>
                </c:pt>
                <c:pt idx="53">
                  <c:v>34.264333741936902</c:v>
                </c:pt>
                <c:pt idx="54">
                  <c:v>34.248314755847005</c:v>
                </c:pt>
                <c:pt idx="55">
                  <c:v>34.250886913153302</c:v>
                </c:pt>
                <c:pt idx="56">
                  <c:v>34.232530117122401</c:v>
                </c:pt>
                <c:pt idx="57">
                  <c:v>34.213061474520906</c:v>
                </c:pt>
                <c:pt idx="58">
                  <c:v>34.204768286634803</c:v>
                </c:pt>
                <c:pt idx="59">
                  <c:v>34.187358601071104</c:v>
                </c:pt>
                <c:pt idx="60">
                  <c:v>34.178389238969707</c:v>
                </c:pt>
                <c:pt idx="61">
                  <c:v>34.162333926109007</c:v>
                </c:pt>
                <c:pt idx="62">
                  <c:v>34.146609926852904</c:v>
                </c:pt>
                <c:pt idx="63">
                  <c:v>34.137199994281701</c:v>
                </c:pt>
                <c:pt idx="64">
                  <c:v>34.124172491686203</c:v>
                </c:pt>
                <c:pt idx="65">
                  <c:v>34.114194093966802</c:v>
                </c:pt>
                <c:pt idx="66">
                  <c:v>34.101226133162506</c:v>
                </c:pt>
                <c:pt idx="67">
                  <c:v>34.083874583047503</c:v>
                </c:pt>
                <c:pt idx="68">
                  <c:v>34.071150278946305</c:v>
                </c:pt>
                <c:pt idx="69">
                  <c:v>34.052010537108707</c:v>
                </c:pt>
                <c:pt idx="70">
                  <c:v>34.037116979612506</c:v>
                </c:pt>
                <c:pt idx="71">
                  <c:v>34.020552392445907</c:v>
                </c:pt>
                <c:pt idx="72">
                  <c:v>34.003195413404207</c:v>
                </c:pt>
                <c:pt idx="73">
                  <c:v>33.993695249317803</c:v>
                </c:pt>
                <c:pt idx="74">
                  <c:v>33.976295254644008</c:v>
                </c:pt>
                <c:pt idx="75">
                  <c:v>33.965577127176303</c:v>
                </c:pt>
                <c:pt idx="76">
                  <c:v>33.948093624814305</c:v>
                </c:pt>
                <c:pt idx="77">
                  <c:v>33.931155305760505</c:v>
                </c:pt>
                <c:pt idx="78">
                  <c:v>33.913797855188704</c:v>
                </c:pt>
                <c:pt idx="79">
                  <c:v>33.905866098580304</c:v>
                </c:pt>
                <c:pt idx="80">
                  <c:v>33.894163952761801</c:v>
                </c:pt>
                <c:pt idx="81">
                  <c:v>33.874076770339904</c:v>
                </c:pt>
                <c:pt idx="82">
                  <c:v>33.855438675417304</c:v>
                </c:pt>
                <c:pt idx="83">
                  <c:v>33.845752260588306</c:v>
                </c:pt>
                <c:pt idx="84">
                  <c:v>33.825862627908002</c:v>
                </c:pt>
                <c:pt idx="85">
                  <c:v>33.816092416407706</c:v>
                </c:pt>
                <c:pt idx="86">
                  <c:v>33.796516659504604</c:v>
                </c:pt>
                <c:pt idx="87">
                  <c:v>33.781734663379304</c:v>
                </c:pt>
                <c:pt idx="88">
                  <c:v>33.772148148149405</c:v>
                </c:pt>
                <c:pt idx="89">
                  <c:v>33.744866670304006</c:v>
                </c:pt>
                <c:pt idx="90">
                  <c:v>33.740068737093907</c:v>
                </c:pt>
                <c:pt idx="91">
                  <c:v>33.719236120248802</c:v>
                </c:pt>
                <c:pt idx="92">
                  <c:v>33.702364136686406</c:v>
                </c:pt>
                <c:pt idx="93">
                  <c:v>33.679815220554204</c:v>
                </c:pt>
                <c:pt idx="94">
                  <c:v>33.662045275186706</c:v>
                </c:pt>
                <c:pt idx="95">
                  <c:v>33.649832738535402</c:v>
                </c:pt>
                <c:pt idx="96">
                  <c:v>33.619990488046206</c:v>
                </c:pt>
                <c:pt idx="97">
                  <c:v>33.568967514113403</c:v>
                </c:pt>
                <c:pt idx="98">
                  <c:v>33.553393377990105</c:v>
                </c:pt>
                <c:pt idx="99">
                  <c:v>33.523826472375205</c:v>
                </c:pt>
                <c:pt idx="100">
                  <c:v>33.506278028234604</c:v>
                </c:pt>
                <c:pt idx="101">
                  <c:v>33.483657257049202</c:v>
                </c:pt>
                <c:pt idx="102">
                  <c:v>33.466320280941403</c:v>
                </c:pt>
                <c:pt idx="103">
                  <c:v>33.452165987823804</c:v>
                </c:pt>
                <c:pt idx="104">
                  <c:v>33.422682017593203</c:v>
                </c:pt>
                <c:pt idx="105">
                  <c:v>33.406958340743401</c:v>
                </c:pt>
                <c:pt idx="106">
                  <c:v>33.387693222477601</c:v>
                </c:pt>
                <c:pt idx="107">
                  <c:v>33.360000074106601</c:v>
                </c:pt>
                <c:pt idx="108">
                  <c:v>33.344404517221804</c:v>
                </c:pt>
                <c:pt idx="109">
                  <c:v>33.321309248041807</c:v>
                </c:pt>
                <c:pt idx="110">
                  <c:v>33.304996452861104</c:v>
                </c:pt>
                <c:pt idx="111">
                  <c:v>33.282996993107503</c:v>
                </c:pt>
                <c:pt idx="112">
                  <c:v>33.263683036596703</c:v>
                </c:pt>
                <c:pt idx="113">
                  <c:v>33.249540730134903</c:v>
                </c:pt>
                <c:pt idx="114">
                  <c:v>33.224695896947502</c:v>
                </c:pt>
                <c:pt idx="115">
                  <c:v>33.213000300292407</c:v>
                </c:pt>
                <c:pt idx="116">
                  <c:v>33.191196476571605</c:v>
                </c:pt>
                <c:pt idx="117">
                  <c:v>33.163171009237402</c:v>
                </c:pt>
                <c:pt idx="118">
                  <c:v>33.149035626649301</c:v>
                </c:pt>
                <c:pt idx="119">
                  <c:v>33.118439954768107</c:v>
                </c:pt>
                <c:pt idx="120">
                  <c:v>33.099406418318104</c:v>
                </c:pt>
                <c:pt idx="121">
                  <c:v>33.073272771851002</c:v>
                </c:pt>
                <c:pt idx="122">
                  <c:v>33.059623967986205</c:v>
                </c:pt>
                <c:pt idx="123">
                  <c:v>33.042218774819304</c:v>
                </c:pt>
                <c:pt idx="124">
                  <c:v>33.017853029602904</c:v>
                </c:pt>
                <c:pt idx="125">
                  <c:v>32.998719117506703</c:v>
                </c:pt>
                <c:pt idx="126">
                  <c:v>32.980570192666903</c:v>
                </c:pt>
                <c:pt idx="127">
                  <c:v>32.954816077206203</c:v>
                </c:pt>
                <c:pt idx="128">
                  <c:v>32.933766222632904</c:v>
                </c:pt>
                <c:pt idx="129">
                  <c:v>32.907688400087807</c:v>
                </c:pt>
                <c:pt idx="130">
                  <c:v>32.889915148585807</c:v>
                </c:pt>
                <c:pt idx="131">
                  <c:v>32.864448787916906</c:v>
                </c:pt>
                <c:pt idx="132">
                  <c:v>32.838577478071507</c:v>
                </c:pt>
                <c:pt idx="133">
                  <c:v>32.824848913202104</c:v>
                </c:pt>
                <c:pt idx="134">
                  <c:v>32.796530105144107</c:v>
                </c:pt>
                <c:pt idx="135">
                  <c:v>32.772962707300906</c:v>
                </c:pt>
                <c:pt idx="136">
                  <c:v>32.758960131071007</c:v>
                </c:pt>
                <c:pt idx="137">
                  <c:v>32.732337162469506</c:v>
                </c:pt>
                <c:pt idx="138">
                  <c:v>32.712740865324903</c:v>
                </c:pt>
                <c:pt idx="139">
                  <c:v>32.678819528669706</c:v>
                </c:pt>
                <c:pt idx="140">
                  <c:v>32.660581324794407</c:v>
                </c:pt>
                <c:pt idx="141">
                  <c:v>32.642826447583303</c:v>
                </c:pt>
                <c:pt idx="142">
                  <c:v>32.608626309495506</c:v>
                </c:pt>
                <c:pt idx="143">
                  <c:v>32.586246678120204</c:v>
                </c:pt>
                <c:pt idx="144">
                  <c:v>32.558182929667105</c:v>
                </c:pt>
                <c:pt idx="145">
                  <c:v>32.533575921470906</c:v>
                </c:pt>
                <c:pt idx="146">
                  <c:v>32.514780124193706</c:v>
                </c:pt>
                <c:pt idx="147">
                  <c:v>32.484552961260206</c:v>
                </c:pt>
                <c:pt idx="148">
                  <c:v>32.464865123362102</c:v>
                </c:pt>
                <c:pt idx="149">
                  <c:v>32.438345765213306</c:v>
                </c:pt>
                <c:pt idx="150">
                  <c:v>32.409714430818603</c:v>
                </c:pt>
                <c:pt idx="151">
                  <c:v>32.391565086302805</c:v>
                </c:pt>
                <c:pt idx="152">
                  <c:v>32.359509022061701</c:v>
                </c:pt>
                <c:pt idx="153">
                  <c:v>32.336608690294703</c:v>
                </c:pt>
                <c:pt idx="154">
                  <c:v>32.302182168361107</c:v>
                </c:pt>
                <c:pt idx="155">
                  <c:v>32.280088646332501</c:v>
                </c:pt>
                <c:pt idx="156">
                  <c:v>32.251835180605902</c:v>
                </c:pt>
                <c:pt idx="157">
                  <c:v>32.226546438556205</c:v>
                </c:pt>
                <c:pt idx="158">
                  <c:v>32.197737076646405</c:v>
                </c:pt>
                <c:pt idx="159">
                  <c:v>32.171193844569004</c:v>
                </c:pt>
                <c:pt idx="160">
                  <c:v>32.142254397794005</c:v>
                </c:pt>
                <c:pt idx="161">
                  <c:v>32.108236953899002</c:v>
                </c:pt>
                <c:pt idx="162">
                  <c:v>32.081960829787107</c:v>
                </c:pt>
                <c:pt idx="163">
                  <c:v>32.054942183242105</c:v>
                </c:pt>
                <c:pt idx="164">
                  <c:v>32.013740431484301</c:v>
                </c:pt>
                <c:pt idx="165">
                  <c:v>31.987437798308804</c:v>
                </c:pt>
                <c:pt idx="166">
                  <c:v>31.952295942487005</c:v>
                </c:pt>
                <c:pt idx="167">
                  <c:v>31.924271494043104</c:v>
                </c:pt>
                <c:pt idx="168">
                  <c:v>31.896700886263105</c:v>
                </c:pt>
                <c:pt idx="169">
                  <c:v>31.864515308385101</c:v>
                </c:pt>
                <c:pt idx="170">
                  <c:v>31.843842996249904</c:v>
                </c:pt>
                <c:pt idx="171">
                  <c:v>31.808245946465306</c:v>
                </c:pt>
                <c:pt idx="172">
                  <c:v>31.771555908902307</c:v>
                </c:pt>
                <c:pt idx="173">
                  <c:v>31.735575790395607</c:v>
                </c:pt>
                <c:pt idx="174">
                  <c:v>31.707432163067907</c:v>
                </c:pt>
                <c:pt idx="175">
                  <c:v>31.675923331550408</c:v>
                </c:pt>
                <c:pt idx="176">
                  <c:v>31.637922494550104</c:v>
                </c:pt>
                <c:pt idx="177">
                  <c:v>31.598471574624106</c:v>
                </c:pt>
                <c:pt idx="178">
                  <c:v>31.571361240757106</c:v>
                </c:pt>
                <c:pt idx="179">
                  <c:v>31.532460391843607</c:v>
                </c:pt>
                <c:pt idx="180">
                  <c:v>31.499244194953206</c:v>
                </c:pt>
                <c:pt idx="181">
                  <c:v>31.462954325050106</c:v>
                </c:pt>
                <c:pt idx="182">
                  <c:v>31.431944733489203</c:v>
                </c:pt>
                <c:pt idx="183">
                  <c:v>31.392337181216504</c:v>
                </c:pt>
                <c:pt idx="184">
                  <c:v>31.348970238088206</c:v>
                </c:pt>
                <c:pt idx="185">
                  <c:v>31.314655106668305</c:v>
                </c:pt>
                <c:pt idx="186">
                  <c:v>31.266808333659306</c:v>
                </c:pt>
                <c:pt idx="187">
                  <c:v>31.231200632625303</c:v>
                </c:pt>
                <c:pt idx="188">
                  <c:v>31.191057513807003</c:v>
                </c:pt>
                <c:pt idx="189">
                  <c:v>31.151894486494804</c:v>
                </c:pt>
                <c:pt idx="190">
                  <c:v>31.102605072011606</c:v>
                </c:pt>
                <c:pt idx="191">
                  <c:v>31.061172796892905</c:v>
                </c:pt>
                <c:pt idx="192">
                  <c:v>31.021174485280305</c:v>
                </c:pt>
                <c:pt idx="193">
                  <c:v>30.989617519086302</c:v>
                </c:pt>
                <c:pt idx="194">
                  <c:v>30.942954652670501</c:v>
                </c:pt>
                <c:pt idx="195">
                  <c:v>30.901450273845406</c:v>
                </c:pt>
                <c:pt idx="196">
                  <c:v>30.854756972145303</c:v>
                </c:pt>
                <c:pt idx="197">
                  <c:v>30.806114588800703</c:v>
                </c:pt>
                <c:pt idx="198">
                  <c:v>30.762591529483302</c:v>
                </c:pt>
                <c:pt idx="199">
                  <c:v>30.708928348734403</c:v>
                </c:pt>
                <c:pt idx="200">
                  <c:v>30.671017819693901</c:v>
                </c:pt>
                <c:pt idx="201">
                  <c:v>30.612562007875205</c:v>
                </c:pt>
                <c:pt idx="202">
                  <c:v>30.568709353302204</c:v>
                </c:pt>
                <c:pt idx="203">
                  <c:v>30.528520923973502</c:v>
                </c:pt>
                <c:pt idx="204">
                  <c:v>30.469938405487802</c:v>
                </c:pt>
                <c:pt idx="205">
                  <c:v>30.414590221830906</c:v>
                </c:pt>
                <c:pt idx="206">
                  <c:v>30.365056621648904</c:v>
                </c:pt>
                <c:pt idx="207">
                  <c:v>30.312284624571106</c:v>
                </c:pt>
                <c:pt idx="208">
                  <c:v>30.263962201634605</c:v>
                </c:pt>
                <c:pt idx="209">
                  <c:v>30.191443575726602</c:v>
                </c:pt>
                <c:pt idx="210">
                  <c:v>30.136182540555502</c:v>
                </c:pt>
                <c:pt idx="211">
                  <c:v>30.067840030615905</c:v>
                </c:pt>
                <c:pt idx="212">
                  <c:v>30.019118508902203</c:v>
                </c:pt>
                <c:pt idx="213">
                  <c:v>29.957505922160401</c:v>
                </c:pt>
                <c:pt idx="214">
                  <c:v>29.889448461033105</c:v>
                </c:pt>
                <c:pt idx="215">
                  <c:v>29.830947507062305</c:v>
                </c:pt>
                <c:pt idx="216">
                  <c:v>29.759145993289302</c:v>
                </c:pt>
                <c:pt idx="217">
                  <c:v>29.700950503552406</c:v>
                </c:pt>
                <c:pt idx="218">
                  <c:v>29.634128111525207</c:v>
                </c:pt>
                <c:pt idx="219">
                  <c:v>29.562836211514202</c:v>
                </c:pt>
                <c:pt idx="220">
                  <c:v>29.499763088500004</c:v>
                </c:pt>
                <c:pt idx="221">
                  <c:v>29.370585178523406</c:v>
                </c:pt>
                <c:pt idx="222">
                  <c:v>29.162657999606303</c:v>
                </c:pt>
                <c:pt idx="223">
                  <c:v>29.056759388333305</c:v>
                </c:pt>
                <c:pt idx="224">
                  <c:v>28.957310432179007</c:v>
                </c:pt>
                <c:pt idx="225">
                  <c:v>28.866268420780806</c:v>
                </c:pt>
                <c:pt idx="226">
                  <c:v>28.764300251681007</c:v>
                </c:pt>
                <c:pt idx="227">
                  <c:v>28.681927197816407</c:v>
                </c:pt>
                <c:pt idx="228">
                  <c:v>28.577718852468202</c:v>
                </c:pt>
                <c:pt idx="229">
                  <c:v>28.474306391693801</c:v>
                </c:pt>
                <c:pt idx="230">
                  <c:v>28.372625993400007</c:v>
                </c:pt>
                <c:pt idx="231">
                  <c:v>28.260355929877804</c:v>
                </c:pt>
                <c:pt idx="232">
                  <c:v>28.138163295481405</c:v>
                </c:pt>
                <c:pt idx="233">
                  <c:v>28.038300119421507</c:v>
                </c:pt>
                <c:pt idx="234">
                  <c:v>27.913489520402202</c:v>
                </c:pt>
                <c:pt idx="235">
                  <c:v>27.791585541177703</c:v>
                </c:pt>
                <c:pt idx="236">
                  <c:v>27.650411339339406</c:v>
                </c:pt>
                <c:pt idx="237">
                  <c:v>27.519358766564302</c:v>
                </c:pt>
                <c:pt idx="238">
                  <c:v>27.378211226500106</c:v>
                </c:pt>
                <c:pt idx="239">
                  <c:v>27.231485526644704</c:v>
                </c:pt>
                <c:pt idx="240">
                  <c:v>27.105249993680204</c:v>
                </c:pt>
                <c:pt idx="241">
                  <c:v>26.946228488213706</c:v>
                </c:pt>
                <c:pt idx="242">
                  <c:v>26.784991611434506</c:v>
                </c:pt>
                <c:pt idx="243">
                  <c:v>26.603579137493902</c:v>
                </c:pt>
                <c:pt idx="244">
                  <c:v>26.446762986255706</c:v>
                </c:pt>
                <c:pt idx="245">
                  <c:v>26.260118348614306</c:v>
                </c:pt>
                <c:pt idx="246">
                  <c:v>26.085736469381906</c:v>
                </c:pt>
                <c:pt idx="247">
                  <c:v>25.925681476206407</c:v>
                </c:pt>
                <c:pt idx="248">
                  <c:v>25.719893166418302</c:v>
                </c:pt>
                <c:pt idx="249">
                  <c:v>25.546610878587501</c:v>
                </c:pt>
                <c:pt idx="250">
                  <c:v>25.331237194529102</c:v>
                </c:pt>
                <c:pt idx="251">
                  <c:v>25.125037075487406</c:v>
                </c:pt>
                <c:pt idx="252">
                  <c:v>24.913946329613402</c:v>
                </c:pt>
                <c:pt idx="253">
                  <c:v>24.695786674464806</c:v>
                </c:pt>
                <c:pt idx="254">
                  <c:v>24.431983390910304</c:v>
                </c:pt>
                <c:pt idx="255">
                  <c:v>24.202547744177906</c:v>
                </c:pt>
                <c:pt idx="256">
                  <c:v>23.921437437130201</c:v>
                </c:pt>
                <c:pt idx="257">
                  <c:v>23.720952970644205</c:v>
                </c:pt>
                <c:pt idx="258">
                  <c:v>23.458797668036603</c:v>
                </c:pt>
                <c:pt idx="259">
                  <c:v>23.173395931688404</c:v>
                </c:pt>
                <c:pt idx="260">
                  <c:v>22.897405935231305</c:v>
                </c:pt>
                <c:pt idx="261">
                  <c:v>22.600315926492904</c:v>
                </c:pt>
                <c:pt idx="262">
                  <c:v>22.308726418864602</c:v>
                </c:pt>
                <c:pt idx="263">
                  <c:v>22.005314596684002</c:v>
                </c:pt>
                <c:pt idx="264">
                  <c:v>21.719215975250407</c:v>
                </c:pt>
                <c:pt idx="265">
                  <c:v>21.373445081738105</c:v>
                </c:pt>
                <c:pt idx="266">
                  <c:v>21.073119457669506</c:v>
                </c:pt>
                <c:pt idx="267">
                  <c:v>20.695887987998304</c:v>
                </c:pt>
                <c:pt idx="268">
                  <c:v>20.372425098769604</c:v>
                </c:pt>
                <c:pt idx="269">
                  <c:v>20.024152938553506</c:v>
                </c:pt>
                <c:pt idx="270">
                  <c:v>19.622034489696603</c:v>
                </c:pt>
                <c:pt idx="271">
                  <c:v>19.285764209986304</c:v>
                </c:pt>
                <c:pt idx="272">
                  <c:v>18.899815420109604</c:v>
                </c:pt>
                <c:pt idx="273">
                  <c:v>18.546869533030502</c:v>
                </c:pt>
                <c:pt idx="274">
                  <c:v>18.180875237308605</c:v>
                </c:pt>
                <c:pt idx="275">
                  <c:v>17.807649548722502</c:v>
                </c:pt>
                <c:pt idx="276">
                  <c:v>17.422718647493106</c:v>
                </c:pt>
                <c:pt idx="277">
                  <c:v>17.009477650173103</c:v>
                </c:pt>
                <c:pt idx="278">
                  <c:v>16.633511040365207</c:v>
                </c:pt>
                <c:pt idx="279">
                  <c:v>16.215457591871903</c:v>
                </c:pt>
                <c:pt idx="280">
                  <c:v>15.814109956486902</c:v>
                </c:pt>
                <c:pt idx="281">
                  <c:v>15.387926049746007</c:v>
                </c:pt>
                <c:pt idx="282">
                  <c:v>14.883647254215802</c:v>
                </c:pt>
                <c:pt idx="283">
                  <c:v>14.460205751159506</c:v>
                </c:pt>
                <c:pt idx="284">
                  <c:v>14.026181452572203</c:v>
                </c:pt>
                <c:pt idx="285">
                  <c:v>13.5957785816572</c:v>
                </c:pt>
                <c:pt idx="286">
                  <c:v>13.164739279669504</c:v>
                </c:pt>
                <c:pt idx="287">
                  <c:v>12.71367508316861</c:v>
                </c:pt>
                <c:pt idx="288">
                  <c:v>12.293594783144002</c:v>
                </c:pt>
                <c:pt idx="289">
                  <c:v>11.8464237853253</c:v>
                </c:pt>
                <c:pt idx="290">
                  <c:v>11.394489653441909</c:v>
                </c:pt>
                <c:pt idx="291">
                  <c:v>10.984204639780401</c:v>
                </c:pt>
                <c:pt idx="292">
                  <c:v>10.508760126402109</c:v>
                </c:pt>
                <c:pt idx="293">
                  <c:v>10.066957355298811</c:v>
                </c:pt>
                <c:pt idx="294">
                  <c:v>9.6066911495165073</c:v>
                </c:pt>
                <c:pt idx="295">
                  <c:v>9.176240956626998</c:v>
                </c:pt>
                <c:pt idx="296">
                  <c:v>8.7505430250256069</c:v>
                </c:pt>
                <c:pt idx="297">
                  <c:v>8.3262560870275024</c:v>
                </c:pt>
                <c:pt idx="298">
                  <c:v>7.9642106545279034</c:v>
                </c:pt>
                <c:pt idx="299">
                  <c:v>7.5695802624962027</c:v>
                </c:pt>
                <c:pt idx="300">
                  <c:v>7.1356612950851002</c:v>
                </c:pt>
                <c:pt idx="301">
                  <c:v>6.7486071661629978</c:v>
                </c:pt>
                <c:pt idx="302">
                  <c:v>6.3237242124243096</c:v>
                </c:pt>
                <c:pt idx="303">
                  <c:v>5.8990172940970069</c:v>
                </c:pt>
                <c:pt idx="304">
                  <c:v>5.5458582799511049</c:v>
                </c:pt>
                <c:pt idx="305">
                  <c:v>5.1559912468821096</c:v>
                </c:pt>
                <c:pt idx="306">
                  <c:v>4.7779623658533978</c:v>
                </c:pt>
                <c:pt idx="307">
                  <c:v>4.3960760417002973</c:v>
                </c:pt>
                <c:pt idx="308">
                  <c:v>4.0089219148783997</c:v>
                </c:pt>
                <c:pt idx="309">
                  <c:v>3.6707938821642045</c:v>
                </c:pt>
                <c:pt idx="310">
                  <c:v>3.2785897278883027</c:v>
                </c:pt>
                <c:pt idx="311">
                  <c:v>2.8785178694577098</c:v>
                </c:pt>
                <c:pt idx="312">
                  <c:v>2.5967634368415986</c:v>
                </c:pt>
                <c:pt idx="313">
                  <c:v>2.2163496472381041</c:v>
                </c:pt>
                <c:pt idx="314">
                  <c:v>1.8964421037266987</c:v>
                </c:pt>
                <c:pt idx="315">
                  <c:v>1.5466379584541983</c:v>
                </c:pt>
                <c:pt idx="316">
                  <c:v>1.2109618013309102</c:v>
                </c:pt>
                <c:pt idx="317">
                  <c:v>0.89750951313460803</c:v>
                </c:pt>
                <c:pt idx="318">
                  <c:v>0.5990460860907092</c:v>
                </c:pt>
                <c:pt idx="319">
                  <c:v>0.26627208028389759</c:v>
                </c:pt>
                <c:pt idx="320">
                  <c:v>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3D1-4658-A490-A20C044B35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608960"/>
        <c:axId val="45594496"/>
      </c:scatterChart>
      <c:valAx>
        <c:axId val="45590400"/>
        <c:scaling>
          <c:orientation val="minMax"/>
          <c:max val="8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Output Power (dBm)</a:t>
                </a:r>
              </a:p>
            </c:rich>
          </c:tx>
          <c:layout>
            <c:manualLayout>
              <c:xMode val="edge"/>
              <c:yMode val="edge"/>
              <c:x val="0.37545348147079877"/>
              <c:y val="0.915628708513908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592576"/>
        <c:crosses val="autoZero"/>
        <c:crossBetween val="midCat"/>
      </c:valAx>
      <c:valAx>
        <c:axId val="45592576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Gain (dB)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590400"/>
        <c:crosses val="autoZero"/>
        <c:crossBetween val="midCat"/>
      </c:valAx>
      <c:valAx>
        <c:axId val="455944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Absolute phase variation (deg)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5608960"/>
        <c:crosses val="max"/>
        <c:crossBetween val="midCat"/>
      </c:valAx>
      <c:valAx>
        <c:axId val="45608960"/>
        <c:scaling>
          <c:orientation val="minMax"/>
        </c:scaling>
        <c:delete val="1"/>
        <c:axPos val="b"/>
        <c:numFmt formatCode="0.00" sourceLinked="1"/>
        <c:majorTickMark val="out"/>
        <c:minorTickMark val="none"/>
        <c:tickLblPos val="nextTo"/>
        <c:crossAx val="455944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83806016096914"/>
          <c:y val="0.58118224321574596"/>
          <c:w val="0.43635927957710935"/>
          <c:h val="0.18217461051937078"/>
        </c:manualLayout>
      </c:layout>
      <c:overlay val="1"/>
      <c:spPr>
        <a:solidFill>
          <a:srgbClr val="FFFFFF"/>
        </a:solidFill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DC current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DC current distribution (A)</c:v>
          </c:tx>
          <c:invertIfNegative val="0"/>
          <c:cat>
            <c:numRef>
              <c:f>'3.4 Power Distribution'!$R$5:$Z$5</c:f>
              <c:numCache>
                <c:formatCode>General</c:formatCode>
                <c:ptCount val="9"/>
                <c:pt idx="0">
                  <c:v>21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26</c:v>
                </c:pt>
                <c:pt idx="6">
                  <c:v>27</c:v>
                </c:pt>
                <c:pt idx="7">
                  <c:v>28</c:v>
                </c:pt>
                <c:pt idx="8">
                  <c:v>29</c:v>
                </c:pt>
              </c:numCache>
            </c:numRef>
          </c:cat>
          <c:val>
            <c:numRef>
              <c:f>'3.4 Power Distribution'!$R$8:$Z$8</c:f>
              <c:numCache>
                <c:formatCode>General</c:formatCode>
                <c:ptCount val="9"/>
                <c:pt idx="0">
                  <c:v>10</c:v>
                </c:pt>
                <c:pt idx="1">
                  <c:v>34</c:v>
                </c:pt>
                <c:pt idx="2">
                  <c:v>40</c:v>
                </c:pt>
                <c:pt idx="3">
                  <c:v>47</c:v>
                </c:pt>
                <c:pt idx="4">
                  <c:v>37</c:v>
                </c:pt>
                <c:pt idx="5">
                  <c:v>18</c:v>
                </c:pt>
                <c:pt idx="6">
                  <c:v>3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274368"/>
        <c:axId val="165276288"/>
      </c:barChart>
      <c:catAx>
        <c:axId val="165274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DC current (A)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276288"/>
        <c:crosses val="autoZero"/>
        <c:auto val="1"/>
        <c:lblAlgn val="ctr"/>
        <c:lblOffset val="100"/>
        <c:noMultiLvlLbl val="0"/>
      </c:catAx>
      <c:valAx>
        <c:axId val="1652762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pallet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52743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Racks Output</a:t>
            </a:r>
            <a:r>
              <a:rPr lang="en-US" baseline="0" dirty="0" smtClean="0"/>
              <a:t> </a:t>
            </a:r>
            <a:r>
              <a:rPr lang="en-US" baseline="0" dirty="0"/>
              <a:t>power </a:t>
            </a:r>
            <a:r>
              <a:rPr lang="en-US" dirty="0"/>
              <a:t>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Output power (kW)</c:v>
          </c:tx>
          <c:invertIfNegative val="0"/>
          <c:cat>
            <c:numRef>
              <c:f>'3.4 Power Distribution'!$R$10:$AD$10</c:f>
              <c:numCache>
                <c:formatCode>General</c:formatCode>
                <c:ptCount val="13"/>
                <c:pt idx="0">
                  <c:v>4.5</c:v>
                </c:pt>
                <c:pt idx="1">
                  <c:v>4.5999999999999996</c:v>
                </c:pt>
                <c:pt idx="2">
                  <c:v>4.7</c:v>
                </c:pt>
                <c:pt idx="3">
                  <c:v>4.8</c:v>
                </c:pt>
                <c:pt idx="4">
                  <c:v>4.9000000000000004</c:v>
                </c:pt>
                <c:pt idx="5">
                  <c:v>5</c:v>
                </c:pt>
                <c:pt idx="6">
                  <c:v>5.0999999999999996</c:v>
                </c:pt>
                <c:pt idx="7">
                  <c:v>5.2</c:v>
                </c:pt>
                <c:pt idx="8">
                  <c:v>5.3</c:v>
                </c:pt>
                <c:pt idx="9">
                  <c:v>5.4</c:v>
                </c:pt>
                <c:pt idx="10">
                  <c:v>5.5</c:v>
                </c:pt>
                <c:pt idx="11">
                  <c:v>5.6</c:v>
                </c:pt>
                <c:pt idx="12">
                  <c:v>5.7</c:v>
                </c:pt>
              </c:numCache>
            </c:numRef>
          </c:cat>
          <c:val>
            <c:numRef>
              <c:f>'3.4 Power Distribution'!$R$13:$AD$13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33728"/>
        <c:axId val="169468672"/>
      </c:barChart>
      <c:catAx>
        <c:axId val="169433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power (kW)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9468672"/>
        <c:crosses val="autoZero"/>
        <c:auto val="1"/>
        <c:lblAlgn val="ctr"/>
        <c:lblOffset val="100"/>
        <c:noMultiLvlLbl val="0"/>
      </c:catAx>
      <c:valAx>
        <c:axId val="169468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rack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9433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Pallets Output </a:t>
            </a:r>
            <a:r>
              <a:rPr lang="en-US" dirty="0"/>
              <a:t>power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DC current distribution (A)</c:v>
          </c:tx>
          <c:invertIfNegative val="0"/>
          <c:cat>
            <c:numRef>
              <c:f>'3.4 Power Distribution'!$R$18:$Z$18</c:f>
              <c:numCache>
                <c:formatCode>General</c:formatCode>
                <c:ptCount val="9"/>
                <c:pt idx="0">
                  <c:v>700</c:v>
                </c:pt>
                <c:pt idx="1">
                  <c:v>750</c:v>
                </c:pt>
                <c:pt idx="2">
                  <c:v>800</c:v>
                </c:pt>
                <c:pt idx="3">
                  <c:v>850</c:v>
                </c:pt>
                <c:pt idx="4">
                  <c:v>900</c:v>
                </c:pt>
                <c:pt idx="5">
                  <c:v>950</c:v>
                </c:pt>
                <c:pt idx="6">
                  <c:v>1000</c:v>
                </c:pt>
                <c:pt idx="7">
                  <c:v>1050</c:v>
                </c:pt>
                <c:pt idx="8">
                  <c:v>1100</c:v>
                </c:pt>
              </c:numCache>
            </c:numRef>
          </c:cat>
          <c:val>
            <c:numRef>
              <c:f>'3.4 Power Distribution'!$R$21:$Z$21</c:f>
              <c:numCache>
                <c:formatCode>General</c:formatCode>
                <c:ptCount val="9"/>
                <c:pt idx="0">
                  <c:v>6</c:v>
                </c:pt>
                <c:pt idx="1">
                  <c:v>15</c:v>
                </c:pt>
                <c:pt idx="2">
                  <c:v>47</c:v>
                </c:pt>
                <c:pt idx="3">
                  <c:v>36</c:v>
                </c:pt>
                <c:pt idx="4">
                  <c:v>49</c:v>
                </c:pt>
                <c:pt idx="5">
                  <c:v>23</c:v>
                </c:pt>
                <c:pt idx="6">
                  <c:v>9</c:v>
                </c:pt>
                <c:pt idx="7">
                  <c:v>3</c:v>
                </c:pt>
                <c:pt idx="8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082496"/>
        <c:axId val="171084416"/>
      </c:barChart>
      <c:catAx>
        <c:axId val="17108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Output power (W)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084416"/>
        <c:crosses val="autoZero"/>
        <c:auto val="1"/>
        <c:lblAlgn val="ctr"/>
        <c:lblOffset val="100"/>
        <c:noMultiLvlLbl val="0"/>
      </c:catAx>
      <c:valAx>
        <c:axId val="1710844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pallet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710824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BC57B-3E7E-469D-8403-91A719FB33F3}" type="datetimeFigureOut">
              <a:rPr lang="nl-BE" smtClean="0"/>
              <a:t>13/06/2018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26AA-B911-4315-8B16-824FEF6D4B6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11016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426AA-B911-4315-8B16-824FEF6D4B62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639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28913" y="522288"/>
            <a:ext cx="3689350" cy="2555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4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404677" y="1988840"/>
            <a:ext cx="9096646" cy="182420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E8FC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300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63684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425668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527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7169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8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12750" y="989681"/>
            <a:ext cx="9096646" cy="539164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8317894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4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95300" y="1141545"/>
            <a:ext cx="8915400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7276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150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3271044" y="989681"/>
            <a:ext cx="6238352" cy="5391647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pPr lvl="0"/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6" name="Rounded Rectangle 5"/>
          <p:cNvSpPr>
            <a:spLocks/>
          </p:cNvSpPr>
          <p:nvPr userDrawn="1"/>
        </p:nvSpPr>
        <p:spPr bwMode="auto">
          <a:xfrm>
            <a:off x="412750" y="989683"/>
            <a:ext cx="2693194" cy="5391646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6506" y="1124744"/>
            <a:ext cx="249627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3392827" y="1141545"/>
            <a:ext cx="5928659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2341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028734"/>
            <a:ext cx="6183319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8" name="Rounded Rectangle 7"/>
          <p:cNvSpPr>
            <a:spLocks/>
          </p:cNvSpPr>
          <p:nvPr userDrawn="1"/>
        </p:nvSpPr>
        <p:spPr bwMode="auto">
          <a:xfrm>
            <a:off x="6769065" y="1046401"/>
            <a:ext cx="2693194" cy="5283355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867522" y="1124744"/>
            <a:ext cx="2496277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chemeClr val="tx1"/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141545"/>
            <a:ext cx="5928659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8731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981690" y="1028734"/>
            <a:ext cx="4462240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5109018" y="1141545"/>
            <a:ext cx="417889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028734"/>
            <a:ext cx="4462240" cy="5301023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141545"/>
            <a:ext cx="4178894" cy="49846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8593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>
            <a:spLocks/>
          </p:cNvSpPr>
          <p:nvPr userDrawn="1"/>
        </p:nvSpPr>
        <p:spPr bwMode="auto">
          <a:xfrm>
            <a:off x="4981690" y="1213398"/>
            <a:ext cx="4462240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1213398"/>
            <a:ext cx="4462240" cy="511635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9" y="1604797"/>
            <a:ext cx="417889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135131" y="1604797"/>
            <a:ext cx="4178894" cy="4706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522994" y="1021376"/>
            <a:ext cx="4195981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900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5125505" y="1021376"/>
            <a:ext cx="4195981" cy="487411"/>
          </a:xfrm>
          <a:prstGeom prst="rect">
            <a:avLst/>
          </a:prstGeom>
          <a:solidFill>
            <a:srgbClr val="3E8FCD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>
            <a:defPPr>
              <a:defRPr lang="nl-BE"/>
            </a:defPPr>
            <a:lvl1pPr algn="ctr">
              <a:defRPr sz="1200" b="1">
                <a:solidFill>
                  <a:schemeClr val="bg2"/>
                </a:solidFill>
                <a:latin typeface="Segoe UI" panose="020B0502040204020203" pitchFamily="34" charset="0"/>
              </a:defRPr>
            </a:lvl1pPr>
          </a:lstStyle>
          <a:p>
            <a:pPr lvl="0"/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28464" y="2420888"/>
            <a:ext cx="14401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b="1" dirty="0" err="1" smtClean="0">
              <a:solidFill>
                <a:schemeClr val="bg1"/>
              </a:solidFill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632520" y="1073456"/>
            <a:ext cx="3960440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5232590" y="1073456"/>
            <a:ext cx="3960440" cy="3832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>
              <a:defRPr sz="1600" b="1">
                <a:solidFill>
                  <a:schemeClr val="bg1"/>
                </a:solidFill>
                <a:latin typeface="+mj-lt"/>
              </a:defRPr>
            </a:lvl2pPr>
            <a:lvl3pPr>
              <a:defRPr sz="1400" b="1">
                <a:solidFill>
                  <a:schemeClr val="bg1"/>
                </a:solidFill>
                <a:latin typeface="+mj-lt"/>
              </a:defRPr>
            </a:lvl3pPr>
            <a:lvl4pPr>
              <a:defRPr sz="1400" b="1">
                <a:solidFill>
                  <a:schemeClr val="bg1"/>
                </a:solidFill>
                <a:latin typeface="+mj-lt"/>
              </a:defRPr>
            </a:lvl4pPr>
            <a:lvl5pPr>
              <a:defRPr sz="1400"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0901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>
            <a:spLocks/>
          </p:cNvSpPr>
          <p:nvPr userDrawn="1"/>
        </p:nvSpPr>
        <p:spPr bwMode="auto">
          <a:xfrm>
            <a:off x="412751" y="1028733"/>
            <a:ext cx="9031179" cy="2592288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5" name="Rounded Rectangle 4"/>
          <p:cNvSpPr>
            <a:spLocks/>
          </p:cNvSpPr>
          <p:nvPr userDrawn="1"/>
        </p:nvSpPr>
        <p:spPr bwMode="auto">
          <a:xfrm>
            <a:off x="412751" y="3717033"/>
            <a:ext cx="9031179" cy="2592289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40078" y="3856616"/>
            <a:ext cx="8781407" cy="231312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0078" y="1192299"/>
            <a:ext cx="8781407" cy="22651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5300" y="20621"/>
            <a:ext cx="8915400" cy="96010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456" y="6392521"/>
            <a:ext cx="8424936" cy="43204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nl-BE" sz="800" i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Source: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0009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437669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1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9052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7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0000" r="17797" b="-3153"/>
          <a:stretch/>
        </p:blipFill>
        <p:spPr bwMode="auto">
          <a:xfrm rot="10800000">
            <a:off x="0" y="5716456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44231609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492" name="think-cell Slide" r:id="rId14" imgW="216" imgH="216" progId="TCLayout.ActiveDocument.1">
                  <p:embed/>
                </p:oleObj>
              </mc:Choice>
              <mc:Fallback>
                <p:oleObj name="think-cell Slide" r:id="rId1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8481392" y="6705654"/>
            <a:ext cx="1352600" cy="10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Copyright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smtClean="0">
                <a:solidFill>
                  <a:srgbClr val="898989"/>
                </a:solidFill>
                <a:latin typeface="+mj-lt"/>
              </a:rPr>
              <a:t>© 2018</a:t>
            </a:r>
            <a:r>
              <a:rPr lang="en-GB" sz="700" b="0" baseline="0" dirty="0" smtClean="0">
                <a:solidFill>
                  <a:srgbClr val="898989"/>
                </a:solidFill>
                <a:latin typeface="+mj-lt"/>
              </a:rPr>
              <a:t> </a:t>
            </a:r>
            <a:r>
              <a:rPr lang="en-GB" sz="700" b="0" dirty="0" err="1" smtClean="0">
                <a:solidFill>
                  <a:srgbClr val="898989"/>
                </a:solidFill>
                <a:latin typeface="+mj-lt"/>
              </a:rPr>
              <a:t>SCK•CEN</a:t>
            </a:r>
            <a:endParaRPr lang="en-GB" sz="700" b="0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 userDrawn="1"/>
        </p:nvSpPr>
        <p:spPr bwMode="auto">
          <a:xfrm>
            <a:off x="8481392" y="6574429"/>
            <a:ext cx="1352600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B9CD9413-B2A0-4D48-9D45-C313C489C51C}" type="slidenum">
              <a:rPr lang="nl-BE" sz="800" smtClean="0">
                <a:solidFill>
                  <a:srgbClr val="898989"/>
                </a:solidFill>
              </a:rPr>
              <a:pPr algn="r"/>
              <a:t>‹#›</a:t>
            </a:fld>
            <a:endParaRPr lang="nl-BE" sz="800" dirty="0">
              <a:solidFill>
                <a:srgbClr val="898989"/>
              </a:solidFill>
            </a:endParaRPr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4083647" y="6552773"/>
            <a:ext cx="1738707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lang="nl-BE" sz="700" b="0" kern="1200" noProof="0" smtClean="0">
                <a:solidFill>
                  <a:srgbClr val="898989"/>
                </a:solidFill>
                <a:latin typeface="+mj-lt"/>
                <a:ea typeface="+mn-ea"/>
                <a:cs typeface="+mn-cs"/>
              </a:rPr>
              <a:t>SCK•CEN/29241760</a:t>
            </a:r>
            <a:endParaRPr lang="nl-BE" sz="700" b="0" kern="1200" noProof="0" dirty="0" smtClean="0">
              <a:solidFill>
                <a:srgbClr val="898989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" name="TextBox 10" title="AlexandriaDistributionLimitations"/>
          <p:cNvSpPr txBox="1"/>
          <p:nvPr userDrawn="1"/>
        </p:nvSpPr>
        <p:spPr>
          <a:xfrm>
            <a:off x="3654723" y="6672267"/>
            <a:ext cx="259655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lang="nl-BE" sz="700" b="0" kern="1200" noProof="0" smtClean="0">
                <a:solidFill>
                  <a:srgbClr val="898989"/>
                </a:solidFill>
                <a:latin typeface="+mj-lt"/>
                <a:ea typeface="+mn-ea"/>
                <a:cs typeface="+mn-cs"/>
              </a:rPr>
              <a:t>ISC: Restricted</a:t>
            </a:r>
            <a:endParaRPr lang="nl-BE" sz="700" b="0" kern="1200" noProof="0" dirty="0" smtClean="0">
              <a:solidFill>
                <a:srgbClr val="898989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6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0" r:id="rId4"/>
    <p:sldLayoutId id="2147483661" r:id="rId5"/>
    <p:sldLayoutId id="2147483662" r:id="rId6"/>
    <p:sldLayoutId id="2147483664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072866" rtl="0" eaLnBrk="1" latinLnBrk="0" hangingPunct="1">
        <a:spcBef>
          <a:spcPct val="0"/>
        </a:spcBef>
        <a:buNone/>
        <a:defRPr lang="nl-BE" sz="2400" b="1" kern="0" dirty="0">
          <a:solidFill>
            <a:srgbClr val="3E8FCD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3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553393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503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4" t="50000" r="17797" b="-3153"/>
          <a:stretch/>
        </p:blipFill>
        <p:spPr bwMode="auto">
          <a:xfrm rot="10800000">
            <a:off x="2" y="5716456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6" t="52703" r="15036" b="-5856"/>
          <a:stretch/>
        </p:blipFill>
        <p:spPr bwMode="auto">
          <a:xfrm>
            <a:off x="1" y="0"/>
            <a:ext cx="9905998" cy="11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txStyles>
    <p:titleStyle>
      <a:lvl1pPr algn="ctr" defTabSz="1072866" rtl="0" eaLnBrk="1" latinLnBrk="0" hangingPunct="1">
        <a:spcBef>
          <a:spcPct val="0"/>
        </a:spcBef>
        <a:buNone/>
        <a:defRPr lang="nl-BE" sz="3100" b="1" kern="0" dirty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Clr>
          <a:schemeClr val="accent2"/>
        </a:buClr>
        <a:buSzPct val="150000"/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Clr>
          <a:schemeClr val="accent3"/>
        </a:buClr>
        <a:buSzPct val="150000"/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Clr>
          <a:schemeClr val="accent4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Clr>
          <a:schemeClr val="accent5"/>
        </a:buClr>
        <a:buSzPct val="150000"/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Clr>
          <a:schemeClr val="accent6"/>
        </a:buClr>
        <a:buSzPct val="150000"/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ALEXANDRIA INTEGRATION</a:t>
            </a:r>
            <a:br>
              <a:rPr lang="en-US" dirty="0" smtClean="0"/>
            </a:br>
            <a:r>
              <a:rPr lang="en-US" dirty="0" smtClean="0"/>
              <a:t>Do not delete this master!</a:t>
            </a:r>
            <a:endParaRPr lang="nl-BE" dirty="0"/>
          </a:p>
        </p:txBody>
      </p:sp>
      <p:sp>
        <p:nvSpPr>
          <p:cNvPr id="8" name="TextBox 7" title="AlexandriaReference"/>
          <p:cNvSpPr txBox="1"/>
          <p:nvPr userDrawn="1"/>
        </p:nvSpPr>
        <p:spPr>
          <a:xfrm>
            <a:off x="622005" y="1658678"/>
            <a:ext cx="15873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Attributes_Short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  <p:sp>
        <p:nvSpPr>
          <p:cNvPr id="4" name="TextBox 3" title="AlexandriaSecurltyClearance"/>
          <p:cNvSpPr txBox="1"/>
          <p:nvPr userDrawn="1"/>
        </p:nvSpPr>
        <p:spPr>
          <a:xfrm>
            <a:off x="2209305" y="2575110"/>
            <a:ext cx="1587300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[Security Clearance]</a:t>
            </a:r>
          </a:p>
        </p:txBody>
      </p:sp>
      <p:sp>
        <p:nvSpPr>
          <p:cNvPr id="5" name="TextBox 4" title="AlexandriaDistributionLimitations"/>
          <p:cNvSpPr txBox="1"/>
          <p:nvPr userDrawn="1"/>
        </p:nvSpPr>
        <p:spPr>
          <a:xfrm>
            <a:off x="3796605" y="1658678"/>
            <a:ext cx="15873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ISC: 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Attributes_Information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Security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Classification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]</a:t>
            </a:r>
          </a:p>
        </p:txBody>
      </p:sp>
      <p:sp>
        <p:nvSpPr>
          <p:cNvPr id="6" name="TextBox 5" title="AlexandriaEventAttributes"/>
          <p:cNvSpPr txBox="1"/>
          <p:nvPr userDrawn="1"/>
        </p:nvSpPr>
        <p:spPr>
          <a:xfrm>
            <a:off x="2002161" y="3013157"/>
            <a:ext cx="5029553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[Event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Attributes_Event_Event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Name]</a:t>
            </a:r>
          </a:p>
        </p:txBody>
      </p:sp>
      <p:sp>
        <p:nvSpPr>
          <p:cNvPr id="9" name="TextBox 8" title="AlexandriaAlternativeReference"/>
          <p:cNvSpPr txBox="1"/>
          <p:nvPr userDrawn="1"/>
        </p:nvSpPr>
        <p:spPr>
          <a:xfrm>
            <a:off x="2002161" y="1661549"/>
            <a:ext cx="1587300" cy="5078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3780000" algn="r"/>
              </a:tabLst>
              <a:defRPr/>
            </a:pP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[Common </a:t>
            </a:r>
            <a:r>
              <a:rPr kumimoji="0" lang="nl-BE" sz="9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Attributes_Alternative</a:t>
            </a:r>
            <a:r>
              <a:rPr kumimoji="0" lang="nl-BE" sz="9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Reference]</a:t>
            </a:r>
          </a:p>
        </p:txBody>
      </p:sp>
    </p:spTree>
    <p:extLst>
      <p:ext uri="{BB962C8B-B14F-4D97-AF65-F5344CB8AC3E}">
        <p14:creationId xmlns:p14="http://schemas.microsoft.com/office/powerpoint/2010/main" val="415559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tags" Target="../tags/tag22.xml"/><Relationship Id="rId7" Type="http://schemas.openxmlformats.org/officeDocument/2006/relationships/image" Target="../media/image6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6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9.xml"/><Relationship Id="rId9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24.xml"/><Relationship Id="rId7" Type="http://schemas.openxmlformats.org/officeDocument/2006/relationships/image" Target="../media/image6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8.xml"/><Relationship Id="rId10" Type="http://schemas.openxmlformats.org/officeDocument/2006/relationships/chart" Target="../charts/chart7.xml"/><Relationship Id="rId4" Type="http://schemas.openxmlformats.org/officeDocument/2006/relationships/slideLayout" Target="../slideLayouts/slideLayout9.xml"/><Relationship Id="rId9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26.xml"/><Relationship Id="rId7" Type="http://schemas.openxmlformats.org/officeDocument/2006/relationships/image" Target="../media/image6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8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28.xml"/><Relationship Id="rId7" Type="http://schemas.openxmlformats.org/officeDocument/2006/relationships/image" Target="../media/image6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9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30.xml"/><Relationship Id="rId7" Type="http://schemas.openxmlformats.org/officeDocument/2006/relationships/image" Target="../media/image6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26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32.xml"/><Relationship Id="rId7" Type="http://schemas.openxmlformats.org/officeDocument/2006/relationships/image" Target="../media/image6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1.bin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9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6.emf"/><Relationship Id="rId2" Type="http://schemas.openxmlformats.org/officeDocument/2006/relationships/tags" Target="../tags/tag3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10.xml"/><Relationship Id="rId7" Type="http://schemas.openxmlformats.org/officeDocument/2006/relationships/oleObject" Target="../embeddings/oleObject8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2.xml"/><Relationship Id="rId7" Type="http://schemas.openxmlformats.org/officeDocument/2006/relationships/image" Target="../media/image6.emf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4.xml"/><Relationship Id="rId7" Type="http://schemas.openxmlformats.org/officeDocument/2006/relationships/image" Target="../media/image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9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6.xml"/><Relationship Id="rId7" Type="http://schemas.openxmlformats.org/officeDocument/2006/relationships/image" Target="../media/image6.emf"/><Relationship Id="rId2" Type="http://schemas.openxmlformats.org/officeDocument/2006/relationships/tags" Target="../tags/tag1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8.jpe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7.jpe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6.emf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0.xml"/><Relationship Id="rId7" Type="http://schemas.openxmlformats.org/officeDocument/2006/relationships/image" Target="../media/image6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20.jpeg"/><Relationship Id="rId4" Type="http://schemas.openxmlformats.org/officeDocument/2006/relationships/slideLayout" Target="../slideLayouts/slideLayout9.xml"/><Relationship Id="rId9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873205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554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2348" y="3796945"/>
            <a:ext cx="7733077" cy="2155048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  <a:latin typeface="Segoe UI Light" panose="020B0502040204020203" pitchFamily="34" charset="0"/>
              </a:rPr>
              <a:t>Commissioning status</a:t>
            </a:r>
          </a:p>
          <a:p>
            <a:r>
              <a:rPr lang="en-US" sz="3600" b="1" dirty="0" smtClean="0">
                <a:solidFill>
                  <a:schemeClr val="bg2"/>
                </a:solidFill>
                <a:latin typeface="Segoe UI Light" panose="020B0502040204020203" pitchFamily="34" charset="0"/>
              </a:rPr>
              <a:t>of </a:t>
            </a:r>
            <a:r>
              <a:rPr lang="en-US" sz="3600" b="1" dirty="0">
                <a:solidFill>
                  <a:schemeClr val="bg2"/>
                </a:solidFill>
                <a:latin typeface="Segoe UI Light" panose="020B0502040204020203" pitchFamily="34" charset="0"/>
              </a:rPr>
              <a:t>the first </a:t>
            </a:r>
            <a:r>
              <a:rPr lang="en-US" sz="3600" b="1" dirty="0" smtClean="0">
                <a:solidFill>
                  <a:schemeClr val="bg2"/>
                </a:solidFill>
                <a:latin typeface="Segoe UI Light" panose="020B0502040204020203" pitchFamily="34" charset="0"/>
              </a:rPr>
              <a:t>Solid-State </a:t>
            </a:r>
            <a:r>
              <a:rPr lang="en-US" sz="3600" b="1" dirty="0">
                <a:solidFill>
                  <a:schemeClr val="bg2"/>
                </a:solidFill>
                <a:latin typeface="Segoe UI Light" panose="020B0502040204020203" pitchFamily="34" charset="0"/>
              </a:rPr>
              <a:t>P</a:t>
            </a:r>
            <a:r>
              <a:rPr lang="en-US" sz="3600" b="1" dirty="0" smtClean="0">
                <a:solidFill>
                  <a:schemeClr val="bg2"/>
                </a:solidFill>
                <a:latin typeface="Segoe UI Light" panose="020B0502040204020203" pitchFamily="34" charset="0"/>
              </a:rPr>
              <a:t>ower Amplifier</a:t>
            </a:r>
            <a:endParaRPr lang="en-US" sz="3600" b="1" dirty="0">
              <a:solidFill>
                <a:schemeClr val="bg2"/>
              </a:solidFill>
              <a:latin typeface="Segoe UI Light" panose="020B0502040204020203" pitchFamily="34" charset="0"/>
            </a:endParaRPr>
          </a:p>
          <a:p>
            <a:endParaRPr lang="nl-BE" sz="1900" dirty="0">
              <a:solidFill>
                <a:schemeClr val="bg2"/>
              </a:solidFill>
            </a:endParaRPr>
          </a:p>
          <a:p>
            <a:r>
              <a:rPr lang="en-GB" dirty="0" smtClean="0">
                <a:solidFill>
                  <a:schemeClr val="bg2"/>
                </a:solidFill>
              </a:rPr>
              <a:t>SLHiPP-8, Uppsala, June 12-13</a:t>
            </a:r>
            <a:r>
              <a:rPr lang="en-GB" baseline="30000" dirty="0" smtClean="0">
                <a:solidFill>
                  <a:schemeClr val="bg2"/>
                </a:solidFill>
              </a:rPr>
              <a:t>th</a:t>
            </a:r>
            <a:r>
              <a:rPr lang="en-GB" dirty="0" smtClean="0">
                <a:solidFill>
                  <a:schemeClr val="bg2"/>
                </a:solidFill>
              </a:rPr>
              <a:t>,  2018</a:t>
            </a:r>
          </a:p>
          <a:p>
            <a:r>
              <a:rPr lang="en-GB" sz="1600" dirty="0" smtClean="0">
                <a:solidFill>
                  <a:schemeClr val="bg2"/>
                </a:solidFill>
              </a:rPr>
              <a:t>F. Pompon, franck.pompon@sckcen.be</a:t>
            </a:r>
            <a:endParaRPr lang="nl-BE" sz="1600" dirty="0">
              <a:solidFill>
                <a:schemeClr val="bg2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837" y="1412777"/>
            <a:ext cx="1802938" cy="227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5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6506777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5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340768"/>
            <a:ext cx="8895783" cy="2232248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GB" sz="1600" kern="0" dirty="0" smtClean="0"/>
              <a:t>Almost 100 kW CW RF power easily reached, per cabinet</a:t>
            </a:r>
          </a:p>
          <a:p>
            <a:pPr>
              <a:spcAft>
                <a:spcPts val="352"/>
              </a:spcAft>
            </a:pPr>
            <a:r>
              <a:rPr lang="en-GB" sz="1600" kern="0" dirty="0"/>
              <a:t>Max </a:t>
            </a:r>
            <a:r>
              <a:rPr lang="en-GB" sz="1600" kern="0" dirty="0" smtClean="0"/>
              <a:t>DC </a:t>
            </a:r>
            <a:r>
              <a:rPr lang="en-GB" sz="1600" kern="0" dirty="0"/>
              <a:t>to RF efficiency = </a:t>
            </a:r>
            <a:r>
              <a:rPr lang="en-GB" sz="1600" kern="0" dirty="0" smtClean="0"/>
              <a:t>72,6 %</a:t>
            </a:r>
          </a:p>
          <a:p>
            <a:pPr>
              <a:spcAft>
                <a:spcPts val="352"/>
              </a:spcAft>
            </a:pPr>
            <a:r>
              <a:rPr lang="en-GB" sz="1600" kern="0" dirty="0" smtClean="0"/>
              <a:t>Max AC to RF efficiency = 65,7 %</a:t>
            </a:r>
          </a:p>
          <a:p>
            <a:pPr>
              <a:spcAft>
                <a:spcPts val="352"/>
              </a:spcAft>
            </a:pPr>
            <a:r>
              <a:rPr lang="en-GB" sz="1600" kern="0" dirty="0" smtClean="0"/>
              <a:t>AC to RF efficiency at operating point = 55 % -&gt; can be improved by V</a:t>
            </a:r>
            <a:r>
              <a:rPr lang="en-GB" sz="1600" kern="0" baseline="-25000" dirty="0" smtClean="0"/>
              <a:t>DD</a:t>
            </a:r>
            <a:r>
              <a:rPr lang="en-GB" sz="1600" kern="0" dirty="0" smtClean="0"/>
              <a:t> adjustment</a:t>
            </a:r>
          </a:p>
          <a:p>
            <a:pPr>
              <a:spcAft>
                <a:spcPts val="352"/>
              </a:spcAft>
            </a:pPr>
            <a:r>
              <a:rPr lang="en-GB" sz="1600" kern="0" dirty="0" smtClean="0"/>
              <a:t>Gain variation over 20 dB input dynamic = 7,5 dB</a:t>
            </a:r>
          </a:p>
          <a:p>
            <a:pPr>
              <a:spcAft>
                <a:spcPts val="352"/>
              </a:spcAft>
            </a:pPr>
            <a:r>
              <a:rPr lang="en-GB" sz="1600" kern="0" dirty="0" smtClean="0"/>
              <a:t>Absolute phase variation over 20 dB input dynamic = 34,8 </a:t>
            </a:r>
            <a:r>
              <a:rPr lang="en-GB" sz="1600" kern="0" dirty="0" err="1" smtClean="0"/>
              <a:t>deg</a:t>
            </a:r>
            <a:endParaRPr lang="en-GB" sz="1600" kern="0" dirty="0" smtClean="0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first commissioning results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3792256"/>
              </p:ext>
            </p:extLst>
          </p:nvPr>
        </p:nvGraphicFramePr>
        <p:xfrm>
          <a:off x="503712" y="3637737"/>
          <a:ext cx="4507200" cy="273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Char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60824"/>
              </p:ext>
            </p:extLst>
          </p:nvPr>
        </p:nvGraphicFramePr>
        <p:xfrm>
          <a:off x="4913997" y="3645024"/>
          <a:ext cx="4507075" cy="2740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5601072" y="4128316"/>
            <a:ext cx="3096344" cy="1820964"/>
            <a:chOff x="5601072" y="4128316"/>
            <a:chExt cx="3096344" cy="1820964"/>
          </a:xfrm>
        </p:grpSpPr>
        <p:cxnSp>
          <p:nvCxnSpPr>
            <p:cNvPr id="29" name="Straight Connector 28"/>
            <p:cNvCxnSpPr/>
            <p:nvPr/>
          </p:nvCxnSpPr>
          <p:spPr>
            <a:xfrm flipH="1">
              <a:off x="8337376" y="4128316"/>
              <a:ext cx="3600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5601072" y="4128316"/>
              <a:ext cx="2736304" cy="1820964"/>
              <a:chOff x="5601072" y="4128316"/>
              <a:chExt cx="2736304" cy="1820964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flipV="1">
                <a:off x="8337376" y="4748004"/>
                <a:ext cx="0" cy="120127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  <a:headEnd type="none" w="med" len="med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/>
              <p:cNvGrpSpPr/>
              <p:nvPr/>
            </p:nvGrpSpPr>
            <p:grpSpPr>
              <a:xfrm>
                <a:off x="5601072" y="4128316"/>
                <a:ext cx="2736304" cy="1201276"/>
                <a:chOff x="5601072" y="4128316"/>
                <a:chExt cx="2736304" cy="1201276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flipV="1">
                  <a:off x="8337376" y="4128316"/>
                  <a:ext cx="0" cy="120127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V="1">
                  <a:off x="5601072" y="4747224"/>
                  <a:ext cx="2736304" cy="7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  <a:headEnd type="none" w="med" len="med"/>
                  <a:tailEnd type="oval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 flipV="1">
                  <a:off x="7761312" y="4748005"/>
                  <a:ext cx="576064" cy="236571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extBox 35"/>
                <p:cNvSpPr txBox="1"/>
                <p:nvPr/>
              </p:nvSpPr>
              <p:spPr>
                <a:xfrm>
                  <a:off x="6249144" y="4869160"/>
                  <a:ext cx="1584176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900" dirty="0" smtClean="0"/>
                    <a:t>Operating point (77,5 </a:t>
                  </a:r>
                  <a:r>
                    <a:rPr lang="en-US" sz="900" dirty="0" err="1" smtClean="0"/>
                    <a:t>dBm</a:t>
                  </a:r>
                  <a:r>
                    <a:rPr lang="en-US" sz="900" dirty="0" smtClean="0"/>
                    <a:t>)</a:t>
                  </a:r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837114" y="4748004"/>
            <a:ext cx="3683838" cy="1201276"/>
            <a:chOff x="837114" y="4748004"/>
            <a:chExt cx="3683838" cy="120127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837114" y="4834870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637314" y="4748004"/>
              <a:ext cx="0" cy="12012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7114" y="4748004"/>
              <a:ext cx="180020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  <a:headEnd type="none" w="med" len="med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008784" y="4869160"/>
              <a:ext cx="151216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/>
                <a:t>Operating point ~ 55 kW</a:t>
              </a:r>
            </a:p>
          </p:txBody>
        </p:sp>
        <p:cxnSp>
          <p:nvCxnSpPr>
            <p:cNvPr id="22" name="Straight Arrow Connector 21"/>
            <p:cNvCxnSpPr>
              <a:stCxn id="23" idx="1"/>
            </p:cNvCxnSpPr>
            <p:nvPr/>
          </p:nvCxnSpPr>
          <p:spPr>
            <a:xfrm flipH="1" flipV="1">
              <a:off x="2637314" y="4834871"/>
              <a:ext cx="371470" cy="14970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ight Brace 1"/>
          <p:cNvSpPr/>
          <p:nvPr/>
        </p:nvSpPr>
        <p:spPr>
          <a:xfrm>
            <a:off x="6609184" y="2780928"/>
            <a:ext cx="144016" cy="57606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5208" y="2807304"/>
            <a:ext cx="2668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Expected to be acceptable for the LLRF stability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6916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8906198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19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4664968" y="1196752"/>
            <a:ext cx="4824536" cy="1656184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GB" sz="1600" kern="0" dirty="0" smtClean="0"/>
              <a:t>DC current </a:t>
            </a:r>
            <a:r>
              <a:rPr lang="en-GB" sz="1600" kern="0" dirty="0"/>
              <a:t>and </a:t>
            </a:r>
            <a:r>
              <a:rPr lang="en-GB" sz="1600" kern="0" dirty="0" smtClean="0"/>
              <a:t>power dispersion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At 82 kW CW output power per cabinet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192 pallets (1 kW)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32 racks (6 kW)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About 1 kW losses through combiners (~ 0,05 dB)</a:t>
            </a:r>
          </a:p>
          <a:p>
            <a:pPr marL="0" indent="0">
              <a:spcAft>
                <a:spcPts val="352"/>
              </a:spcAft>
              <a:buNone/>
            </a:pPr>
            <a:endParaRPr lang="en-GB" sz="1600" kern="0" dirty="0" smtClean="0"/>
          </a:p>
          <a:p>
            <a:pPr>
              <a:spcAft>
                <a:spcPts val="352"/>
              </a:spcAft>
            </a:pPr>
            <a:endParaRPr lang="en-GB" sz="1600" kern="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first commissioning results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90480"/>
              </p:ext>
            </p:extLst>
          </p:nvPr>
        </p:nvGraphicFramePr>
        <p:xfrm>
          <a:off x="416496" y="1484784"/>
          <a:ext cx="4521296" cy="2496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0235761"/>
              </p:ext>
            </p:extLst>
          </p:nvPr>
        </p:nvGraphicFramePr>
        <p:xfrm>
          <a:off x="4771091" y="4005064"/>
          <a:ext cx="4628404" cy="2411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7370951"/>
              </p:ext>
            </p:extLst>
          </p:nvPr>
        </p:nvGraphicFramePr>
        <p:xfrm>
          <a:off x="449458" y="4005064"/>
          <a:ext cx="450214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" name="Oval 1"/>
          <p:cNvSpPr/>
          <p:nvPr/>
        </p:nvSpPr>
        <p:spPr>
          <a:xfrm>
            <a:off x="4440871" y="3140968"/>
            <a:ext cx="288032" cy="6045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22568" y="5589240"/>
            <a:ext cx="360040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2" idx="6"/>
          </p:cNvCxnSpPr>
          <p:nvPr/>
        </p:nvCxnSpPr>
        <p:spPr>
          <a:xfrm>
            <a:off x="4728903" y="3443239"/>
            <a:ext cx="584137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02588" y="3573016"/>
            <a:ext cx="782460" cy="2015809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13039" y="3306470"/>
            <a:ext cx="3960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Minor failure detected afterwards on drivers</a:t>
            </a:r>
          </a:p>
        </p:txBody>
      </p:sp>
    </p:spTree>
    <p:extLst>
      <p:ext uri="{BB962C8B-B14F-4D97-AF65-F5344CB8AC3E}">
        <p14:creationId xmlns:p14="http://schemas.microsoft.com/office/powerpoint/2010/main" val="337238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5908130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7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340768"/>
            <a:ext cx="8895783" cy="774544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GB" sz="1600" kern="0" dirty="0" smtClean="0"/>
              <a:t>Harmonics content at 71 kW output power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Excellent signal purity thanks to multiple combiner effect</a:t>
            </a:r>
          </a:p>
          <a:p>
            <a:pPr marL="0" indent="0">
              <a:spcAft>
                <a:spcPts val="352"/>
              </a:spcAft>
              <a:buNone/>
            </a:pPr>
            <a:endParaRPr lang="en-GB" sz="1600" kern="0" dirty="0" smtClean="0"/>
          </a:p>
          <a:p>
            <a:pPr>
              <a:spcAft>
                <a:spcPts val="352"/>
              </a:spcAft>
            </a:pPr>
            <a:endParaRPr lang="en-GB" sz="1600" kern="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first commissioning results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/>
          <a:srcRect t="13705" b="31221"/>
          <a:stretch/>
        </p:blipFill>
        <p:spPr>
          <a:xfrm>
            <a:off x="462860" y="3284984"/>
            <a:ext cx="9026644" cy="256466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95111"/>
              </p:ext>
            </p:extLst>
          </p:nvPr>
        </p:nvGraphicFramePr>
        <p:xfrm>
          <a:off x="6563553" y="1340768"/>
          <a:ext cx="278193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105"/>
                <a:gridCol w="1306830"/>
              </a:tblGrid>
              <a:tr h="29120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Harmonics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Level (</a:t>
                      </a:r>
                      <a:r>
                        <a:rPr lang="en-US" sz="1600" dirty="0" err="1" smtClean="0"/>
                        <a:t>dBc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  <a:tr h="264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H2 (352 MHz)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-55</a:t>
                      </a:r>
                      <a:endParaRPr lang="en-US" sz="1400" dirty="0"/>
                    </a:p>
                  </a:txBody>
                  <a:tcPr/>
                </a:tc>
              </a:tr>
              <a:tr h="264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H3 (528 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-63</a:t>
                      </a:r>
                      <a:endParaRPr lang="en-US" sz="1400" dirty="0"/>
                    </a:p>
                  </a:txBody>
                  <a:tcPr/>
                </a:tc>
              </a:tr>
              <a:tr h="264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H4 (704 MHz)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Below</a:t>
                      </a:r>
                      <a:r>
                        <a:rPr lang="en-US" sz="1400" baseline="0" dirty="0" smtClean="0"/>
                        <a:t> noise</a:t>
                      </a:r>
                      <a:endParaRPr lang="en-US" sz="1400" dirty="0"/>
                    </a:p>
                  </a:txBody>
                  <a:tcPr/>
                </a:tc>
              </a:tr>
              <a:tr h="2647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H5 (880 MHz)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Below noise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0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2379758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2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052737"/>
            <a:ext cx="8895783" cy="1944216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GB" sz="1600" kern="0" dirty="0" smtClean="0"/>
              <a:t>Pulse modulation @ 85 kW – 20 </a:t>
            </a:r>
            <a:r>
              <a:rPr lang="en-GB" sz="1600" kern="0" dirty="0" err="1" smtClean="0"/>
              <a:t>ms</a:t>
            </a:r>
            <a:r>
              <a:rPr lang="en-GB" sz="1600" kern="0" dirty="0" smtClean="0"/>
              <a:t> length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Rise time ~ 1 µs</a:t>
            </a:r>
          </a:p>
          <a:p>
            <a:pPr lvl="1">
              <a:spcAft>
                <a:spcPts val="352"/>
              </a:spcAft>
            </a:pPr>
            <a:r>
              <a:rPr lang="en-GB" sz="1400" kern="0" dirty="0"/>
              <a:t>Overshoot = 4.5 %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Transient shape due to voltage ringing on transistor supply (low decoupling capacitor for low energy storage)</a:t>
            </a:r>
          </a:p>
          <a:p>
            <a:pPr lvl="1">
              <a:spcAft>
                <a:spcPts val="352"/>
              </a:spcAft>
            </a:pPr>
            <a:r>
              <a:rPr lang="en-GB" sz="1400" kern="0" dirty="0" smtClean="0"/>
              <a:t>Time to stabilize &gt; 5 </a:t>
            </a:r>
            <a:r>
              <a:rPr lang="en-GB" sz="1400" kern="0" dirty="0" err="1" smtClean="0"/>
              <a:t>ms</a:t>
            </a:r>
            <a:r>
              <a:rPr lang="en-GB" sz="1400" kern="0" dirty="0"/>
              <a:t> </a:t>
            </a:r>
            <a:r>
              <a:rPr lang="en-GB" sz="1400" kern="0" dirty="0" smtClean="0"/>
              <a:t>(seems to be linked to transistor supply -&gt; to be further investigated)</a:t>
            </a:r>
          </a:p>
          <a:p>
            <a:pPr>
              <a:spcAft>
                <a:spcPts val="352"/>
              </a:spcAft>
            </a:pPr>
            <a:endParaRPr lang="en-GB" sz="1600" kern="0" dirty="0"/>
          </a:p>
          <a:p>
            <a:pPr>
              <a:spcAft>
                <a:spcPts val="352"/>
              </a:spcAft>
            </a:pPr>
            <a:endParaRPr lang="en-GB" sz="1600" kern="0" dirty="0" smtClean="0"/>
          </a:p>
          <a:p>
            <a:pPr>
              <a:spcAft>
                <a:spcPts val="352"/>
              </a:spcAft>
            </a:pPr>
            <a:endParaRPr lang="en-GB" sz="1600" kern="0" dirty="0"/>
          </a:p>
          <a:p>
            <a:pPr>
              <a:spcAft>
                <a:spcPts val="352"/>
              </a:spcAft>
            </a:pPr>
            <a:endParaRPr lang="en-GB" sz="1600" kern="0" dirty="0" smtClean="0"/>
          </a:p>
          <a:p>
            <a:pPr>
              <a:spcAft>
                <a:spcPts val="352"/>
              </a:spcAft>
            </a:pPr>
            <a:endParaRPr lang="en-GB" sz="1600" kern="0" dirty="0"/>
          </a:p>
          <a:p>
            <a:pPr marL="0" indent="0">
              <a:spcAft>
                <a:spcPts val="352"/>
              </a:spcAft>
              <a:buNone/>
            </a:pPr>
            <a:endParaRPr lang="en-GB" sz="1600" kern="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first commissioning results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5008" y="2996953"/>
            <a:ext cx="4451988" cy="3340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350" y="2996952"/>
            <a:ext cx="4418642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0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623207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4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307434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</a:t>
            </a:r>
            <a:r>
              <a:rPr lang="en-US" dirty="0" smtClean="0"/>
              <a:t>integration at UCL/CRC</a:t>
            </a:r>
            <a:endParaRPr lang="en-US" dirty="0"/>
          </a:p>
        </p:txBody>
      </p:sp>
      <p:pic>
        <p:nvPicPr>
          <p:cNvPr id="9" name="Picture 75" descr="a90d3782-ea91-44f9-8056-b7dbe62895b1@SCKCE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3354" r="10791" b="919"/>
          <a:stretch/>
        </p:blipFill>
        <p:spPr bwMode="auto">
          <a:xfrm rot="5400000">
            <a:off x="1258987" y="3947285"/>
            <a:ext cx="2616734" cy="244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24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2660836"/>
            <a:ext cx="2756343" cy="3540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4238" name="Picture 46" descr="768b2fd2-bf27-4b6b-a850-1a581c39ca8b@SCKCE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" t="23692" r="8731" b="6470"/>
          <a:stretch/>
        </p:blipFill>
        <p:spPr bwMode="auto">
          <a:xfrm rot="5400000">
            <a:off x="3628514" y="4417675"/>
            <a:ext cx="2616732" cy="150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ontent Placeholder 2"/>
          <p:cNvSpPr txBox="1">
            <a:spLocks/>
          </p:cNvSpPr>
          <p:nvPr/>
        </p:nvSpPr>
        <p:spPr>
          <a:xfrm>
            <a:off x="377697" y="1024475"/>
            <a:ext cx="8895783" cy="5284845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800" kern="0" dirty="0" err="1" smtClean="0"/>
              <a:t>Low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level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characterization</a:t>
            </a:r>
            <a:r>
              <a:rPr lang="fr-BE" sz="1800" kern="0" dirty="0" smtClean="0"/>
              <a:t> of </a:t>
            </a:r>
            <a:r>
              <a:rPr lang="fr-BE" sz="1800" kern="0" dirty="0" err="1" smtClean="0"/>
              <a:t>directionnal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couplers</a:t>
            </a:r>
            <a:endParaRPr lang="fr-BE" sz="1800" kern="0" dirty="0" smtClean="0"/>
          </a:p>
          <a:p>
            <a:pPr lvl="1">
              <a:spcAft>
                <a:spcPts val="352"/>
              </a:spcAft>
            </a:pPr>
            <a:r>
              <a:rPr lang="fr-BE" sz="1400" kern="0" dirty="0" err="1" smtClean="0"/>
              <a:t>Including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attenuator</a:t>
            </a:r>
            <a:r>
              <a:rPr lang="fr-BE" sz="1400" kern="0" dirty="0" smtClean="0"/>
              <a:t>, </a:t>
            </a:r>
            <a:r>
              <a:rPr lang="fr-BE" sz="1400" kern="0" dirty="0" err="1" smtClean="0"/>
              <a:t>filter</a:t>
            </a:r>
            <a:r>
              <a:rPr lang="fr-BE" sz="1400" kern="0" dirty="0" smtClean="0"/>
              <a:t> and </a:t>
            </a:r>
            <a:r>
              <a:rPr lang="fr-BE" sz="1400" kern="0" dirty="0" err="1" smtClean="0"/>
              <a:t>cable</a:t>
            </a:r>
            <a:r>
              <a:rPr lang="fr-BE" sz="1400" kern="0" dirty="0" smtClean="0"/>
              <a:t> (w/o </a:t>
            </a:r>
            <a:r>
              <a:rPr lang="fr-BE" sz="1400" kern="0" dirty="0" err="1" smtClean="0"/>
              <a:t>filter</a:t>
            </a:r>
            <a:r>
              <a:rPr lang="fr-BE" sz="1400" kern="0" dirty="0" smtClean="0"/>
              <a:t> for </a:t>
            </a:r>
            <a:r>
              <a:rPr lang="fr-BE" sz="1400" kern="0" dirty="0" err="1" smtClean="0"/>
              <a:t>spectrum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measurement</a:t>
            </a:r>
            <a:r>
              <a:rPr lang="fr-BE" sz="1400" kern="0" dirty="0" smtClean="0"/>
              <a:t>)</a:t>
            </a:r>
          </a:p>
          <a:p>
            <a:pPr lvl="1">
              <a:spcAft>
                <a:spcPts val="352"/>
              </a:spcAft>
            </a:pPr>
            <a:r>
              <a:rPr lang="fr-BE" sz="1400" kern="0" dirty="0" smtClean="0"/>
              <a:t>Up to </a:t>
            </a:r>
            <a:r>
              <a:rPr lang="fr-BE" sz="1400" kern="0" dirty="0" err="1"/>
              <a:t>h</a:t>
            </a:r>
            <a:r>
              <a:rPr lang="fr-BE" sz="1400" kern="0" dirty="0" err="1" smtClean="0"/>
              <a:t>armonic</a:t>
            </a:r>
            <a:r>
              <a:rPr lang="fr-BE" sz="1400" kern="0" dirty="0" smtClean="0"/>
              <a:t> 5 for </a:t>
            </a:r>
            <a:r>
              <a:rPr lang="fr-BE" sz="1400" kern="0" dirty="0" err="1" smtClean="0"/>
              <a:t>accurate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harmonics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mesurement</a:t>
            </a:r>
            <a:endParaRPr lang="fr-BE" sz="1400" kern="0" dirty="0" smtClean="0"/>
          </a:p>
          <a:p>
            <a:pPr>
              <a:spcAft>
                <a:spcPts val="352"/>
              </a:spcAft>
            </a:pPr>
            <a:r>
              <a:rPr lang="fr-BE" sz="1800" kern="0" dirty="0" err="1" smtClean="0"/>
              <a:t>Electrical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wiring</a:t>
            </a:r>
            <a:r>
              <a:rPr lang="fr-BE" sz="1800" kern="0" dirty="0" smtClean="0"/>
              <a:t> to the distribution </a:t>
            </a:r>
            <a:r>
              <a:rPr lang="fr-BE" sz="1800" kern="0" dirty="0" err="1" smtClean="0"/>
              <a:t>board</a:t>
            </a:r>
            <a:endParaRPr lang="fr-BE" sz="1800" kern="0" dirty="0" smtClean="0"/>
          </a:p>
          <a:p>
            <a:pPr>
              <a:spcAft>
                <a:spcPts val="352"/>
              </a:spcAft>
            </a:pPr>
            <a:r>
              <a:rPr lang="fr-BE" sz="1800" kern="0" dirty="0" smtClean="0"/>
              <a:t>Water </a:t>
            </a:r>
            <a:r>
              <a:rPr lang="fr-BE" sz="1800" kern="0" dirty="0" err="1" smtClean="0"/>
              <a:t>cooling</a:t>
            </a:r>
            <a:r>
              <a:rPr lang="fr-BE" sz="1800" kern="0" dirty="0" smtClean="0"/>
              <a:t> manifold installation</a:t>
            </a:r>
          </a:p>
          <a:p>
            <a:pPr lvl="1">
              <a:spcAft>
                <a:spcPts val="352"/>
              </a:spcAft>
            </a:pPr>
            <a:r>
              <a:rPr lang="fr-BE" sz="1400" kern="0" dirty="0" err="1" smtClean="0"/>
              <a:t>Allowing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calorimetric</a:t>
            </a:r>
            <a:r>
              <a:rPr lang="fr-BE" sz="1400" kern="0" dirty="0" smtClean="0"/>
              <a:t> </a:t>
            </a:r>
            <a:r>
              <a:rPr lang="fr-BE" sz="1400" kern="0" dirty="0" err="1" smtClean="0"/>
              <a:t>measurements</a:t>
            </a:r>
            <a:r>
              <a:rPr lang="fr-BE" sz="1400" kern="0" dirty="0" smtClean="0"/>
              <a:t> and </a:t>
            </a:r>
            <a:r>
              <a:rPr lang="fr-BE" sz="1400" kern="0" dirty="0" err="1" smtClean="0"/>
              <a:t>associated</a:t>
            </a:r>
            <a:r>
              <a:rPr lang="fr-BE" sz="1400" kern="0" dirty="0" smtClean="0"/>
              <a:t> data acquisition</a:t>
            </a:r>
          </a:p>
          <a:p>
            <a:pPr>
              <a:spcAft>
                <a:spcPts val="352"/>
              </a:spcAft>
            </a:pPr>
            <a:r>
              <a:rPr lang="fr-BE" sz="1800" kern="0" dirty="0" smtClean="0"/>
              <a:t>6 1/8’’ </a:t>
            </a:r>
            <a:r>
              <a:rPr lang="fr-BE" sz="1800" kern="0" dirty="0" err="1" smtClean="0"/>
              <a:t>Tx</a:t>
            </a:r>
            <a:r>
              <a:rPr lang="fr-BE" sz="1800" kern="0" dirty="0" smtClean="0"/>
              <a:t> line and 200 kW D. L. to </a:t>
            </a:r>
            <a:r>
              <a:rPr lang="fr-BE" sz="1800" kern="0" dirty="0" err="1" smtClean="0"/>
              <a:t>be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assembled</a:t>
            </a:r>
            <a:endParaRPr lang="fr-BE" sz="1800" kern="0" dirty="0"/>
          </a:p>
          <a:p>
            <a:pPr>
              <a:spcAft>
                <a:spcPts val="352"/>
              </a:spcAft>
            </a:pPr>
            <a:r>
              <a:rPr lang="fr-BE" sz="1800" kern="0" dirty="0" err="1" smtClean="0"/>
              <a:t>Should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be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ready</a:t>
            </a:r>
            <a:r>
              <a:rPr lang="fr-BE" sz="1800" kern="0" dirty="0" smtClean="0"/>
              <a:t> to </a:t>
            </a:r>
            <a:r>
              <a:rPr lang="fr-BE" sz="1800" kern="0" dirty="0" err="1" smtClean="0"/>
              <a:t>start</a:t>
            </a:r>
            <a:r>
              <a:rPr lang="fr-BE" sz="1800" kern="0" dirty="0" smtClean="0"/>
              <a:t> </a:t>
            </a:r>
            <a:r>
              <a:rPr lang="fr-BE" sz="1800" kern="0" dirty="0" err="1" smtClean="0"/>
              <a:t>commissioning</a:t>
            </a:r>
            <a:r>
              <a:rPr lang="fr-BE" sz="1800" kern="0" dirty="0" smtClean="0"/>
              <a:t> by the end of </a:t>
            </a:r>
            <a:r>
              <a:rPr lang="fr-BE" sz="1800" kern="0" dirty="0" err="1" smtClean="0"/>
              <a:t>June</a:t>
            </a:r>
            <a:endParaRPr lang="fr-BE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04841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4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4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4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2556127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8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307434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272480" y="1046277"/>
            <a:ext cx="8895783" cy="5047019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800" b="1" u="sng" kern="0" dirty="0" smtClean="0"/>
              <a:t>Test on </a:t>
            </a:r>
            <a:r>
              <a:rPr lang="fr-BE" sz="1800" b="1" u="sng" kern="0" dirty="0" err="1" smtClean="0"/>
              <a:t>matched</a:t>
            </a:r>
            <a:r>
              <a:rPr lang="fr-BE" sz="1800" b="1" u="sng" kern="0" dirty="0" smtClean="0"/>
              <a:t> </a:t>
            </a:r>
            <a:r>
              <a:rPr lang="fr-BE" sz="1800" b="1" u="sng" kern="0" dirty="0" err="1" smtClean="0"/>
              <a:t>load</a:t>
            </a:r>
            <a:endParaRPr lang="en-GB" sz="1800" b="1" u="sng" kern="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Global RF parameters measurement (gain and phase linearity, pulse operation…)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EMC measurement w.r.t. standards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Global behavior w.r.t. redundancy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Run test (duration to be defined)</a:t>
            </a:r>
          </a:p>
          <a:p>
            <a:pPr lvl="1">
              <a:spcAft>
                <a:spcPts val="600"/>
              </a:spcAft>
            </a:pPr>
            <a:endParaRPr lang="en-US" sz="1200" dirty="0" smtClean="0"/>
          </a:p>
          <a:p>
            <a:pPr>
              <a:spcAft>
                <a:spcPts val="352"/>
              </a:spcAft>
            </a:pPr>
            <a:r>
              <a:rPr lang="fr-BE" sz="1800" b="1" u="sng" kern="0" dirty="0" smtClean="0"/>
              <a:t>Test on </a:t>
            </a:r>
            <a:r>
              <a:rPr lang="fr-BE" sz="1800" b="1" u="sng" kern="0" dirty="0" err="1" smtClean="0"/>
              <a:t>mismatched</a:t>
            </a:r>
            <a:r>
              <a:rPr lang="fr-BE" sz="1800" b="1" u="sng" kern="0" dirty="0" smtClean="0"/>
              <a:t> </a:t>
            </a:r>
            <a:r>
              <a:rPr lang="fr-BE" sz="1800" b="1" u="sng" kern="0" dirty="0" err="1" smtClean="0"/>
              <a:t>load</a:t>
            </a:r>
            <a:endParaRPr lang="en-GB" sz="1800" b="1" u="sng" kern="0" dirty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With </a:t>
            </a:r>
            <a:r>
              <a:rPr lang="el-GR" sz="1600" dirty="0" smtClean="0"/>
              <a:t>λ</a:t>
            </a:r>
            <a:r>
              <a:rPr lang="fr-BE" sz="1600" dirty="0" smtClean="0"/>
              <a:t>/4 transformer and variable </a:t>
            </a:r>
            <a:r>
              <a:rPr lang="fr-BE" sz="1600" dirty="0" err="1" smtClean="0"/>
              <a:t>length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VSWR of 2, 3 and 5 any phase (45° steps)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Power capability characterization</a:t>
            </a:r>
          </a:p>
          <a:p>
            <a:pPr lvl="1">
              <a:spcAft>
                <a:spcPts val="600"/>
              </a:spcAft>
            </a:pPr>
            <a:endParaRPr lang="en-US" sz="1200" dirty="0"/>
          </a:p>
          <a:p>
            <a:pPr>
              <a:spcAft>
                <a:spcPts val="600"/>
              </a:spcAft>
            </a:pPr>
            <a:r>
              <a:rPr lang="en-GB" sz="1800" b="1" u="sng" dirty="0" smtClean="0"/>
              <a:t>Test with full reflection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Short-circuit between inner and outer conductors</a:t>
            </a:r>
          </a:p>
          <a:p>
            <a:pPr lvl="1">
              <a:spcAft>
                <a:spcPts val="600"/>
              </a:spcAft>
            </a:pPr>
            <a:r>
              <a:rPr lang="en-GB" sz="1600" dirty="0" smtClean="0"/>
              <a:t>Extreme high VSWR (limited by losses in the lines, any phase)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Power capability </a:t>
            </a:r>
            <a:r>
              <a:rPr lang="en-US" sz="1600" dirty="0" smtClean="0"/>
              <a:t>characterization</a:t>
            </a:r>
            <a:endParaRPr lang="en-US" sz="1600" dirty="0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final </a:t>
            </a:r>
            <a:r>
              <a:rPr lang="en-US" dirty="0" smtClean="0"/>
              <a:t>commissioning plan</a:t>
            </a:r>
            <a:endParaRPr lang="en-US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161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1950113"/>
            <a:ext cx="4283486" cy="29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1627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9" y="1946147"/>
            <a:ext cx="5050863" cy="299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1631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88" y="1950113"/>
            <a:ext cx="4165321" cy="29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0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282156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72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070280"/>
            <a:ext cx="8895783" cy="5047019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800" b="1" u="sng" kern="0" dirty="0" err="1" smtClean="0"/>
              <a:t>Commissioning</a:t>
            </a:r>
            <a:r>
              <a:rPr lang="fr-BE" sz="1800" b="1" u="sng" kern="0" dirty="0" smtClean="0"/>
              <a:t> </a:t>
            </a:r>
            <a:r>
              <a:rPr lang="fr-BE" sz="1800" b="1" u="sng" kern="0" dirty="0" err="1" smtClean="0"/>
              <a:t>activities</a:t>
            </a:r>
            <a:r>
              <a:rPr lang="fr-BE" sz="1800" b="1" u="sng" kern="0" dirty="0" smtClean="0"/>
              <a:t> are </a:t>
            </a:r>
            <a:r>
              <a:rPr lang="fr-BE" sz="1800" b="1" u="sng" kern="0" dirty="0" err="1" smtClean="0"/>
              <a:t>begining</a:t>
            </a:r>
            <a:r>
              <a:rPr lang="fr-BE" sz="1800" b="1" u="sng" kern="0" dirty="0"/>
              <a:t> </a:t>
            </a:r>
            <a:r>
              <a:rPr lang="fr-BE" sz="1800" b="1" u="sng" kern="0" dirty="0" smtClean="0"/>
              <a:t>for the MYRRHA </a:t>
            </a:r>
            <a:r>
              <a:rPr lang="fr-BE" sz="1800" b="1" u="sng" kern="0" dirty="0" err="1" smtClean="0"/>
              <a:t>injector</a:t>
            </a:r>
            <a:endParaRPr lang="fr-BE" sz="1600" kern="0" dirty="0" smtClean="0"/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Source, LEBT and RFQ </a:t>
            </a:r>
            <a:r>
              <a:rPr lang="fr-BE" sz="1600" kern="0" dirty="0" err="1" smtClean="0"/>
              <a:t>will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be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commissioned</a:t>
            </a:r>
            <a:r>
              <a:rPr lang="fr-BE" sz="1600" kern="0" dirty="0" smtClean="0"/>
              <a:t> by the end of </a:t>
            </a:r>
            <a:r>
              <a:rPr lang="fr-BE" sz="1600" kern="0" dirty="0" err="1" smtClean="0"/>
              <a:t>this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year</a:t>
            </a:r>
            <a:endParaRPr lang="fr-BE" sz="1600" kern="0" dirty="0"/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CH1, CH2 and </a:t>
            </a:r>
            <a:r>
              <a:rPr lang="fr-BE" sz="1600" kern="0" dirty="0" err="1" smtClean="0"/>
              <a:t>rebunchers</a:t>
            </a:r>
            <a:r>
              <a:rPr lang="fr-BE" sz="1600" kern="0" dirty="0" smtClean="0"/>
              <a:t> are </a:t>
            </a:r>
            <a:r>
              <a:rPr lang="fr-BE" sz="1600" kern="0" dirty="0" err="1" smtClean="0"/>
              <a:t>under</a:t>
            </a:r>
            <a:r>
              <a:rPr lang="fr-BE" sz="1600" kern="0" dirty="0" smtClean="0"/>
              <a:t> production and tests</a:t>
            </a:r>
          </a:p>
          <a:p>
            <a:pPr lvl="1">
              <a:spcAft>
                <a:spcPts val="352"/>
              </a:spcAft>
            </a:pPr>
            <a:endParaRPr lang="fr-BE" sz="1600" kern="0" dirty="0" smtClean="0"/>
          </a:p>
          <a:p>
            <a:pPr>
              <a:spcAft>
                <a:spcPts val="352"/>
              </a:spcAft>
            </a:pPr>
            <a:r>
              <a:rPr lang="fr-BE" sz="1800" b="1" u="sng" kern="0" dirty="0" smtClean="0"/>
              <a:t>The first MYRRHA Solid-State </a:t>
            </a:r>
            <a:r>
              <a:rPr lang="fr-BE" sz="1800" b="1" u="sng" kern="0" dirty="0"/>
              <a:t>A</a:t>
            </a:r>
            <a:r>
              <a:rPr lang="fr-BE" sz="1800" b="1" u="sng" kern="0" dirty="0" smtClean="0"/>
              <a:t>mplifier </a:t>
            </a:r>
            <a:r>
              <a:rPr lang="fr-BE" sz="1800" b="1" u="sng" kern="0" dirty="0" err="1" smtClean="0"/>
              <a:t>is</a:t>
            </a:r>
            <a:r>
              <a:rPr lang="fr-BE" sz="1800" b="1" u="sng" kern="0" dirty="0" smtClean="0"/>
              <a:t> </a:t>
            </a:r>
            <a:r>
              <a:rPr lang="fr-BE" sz="1800" b="1" u="sng" kern="0" dirty="0" err="1" smtClean="0"/>
              <a:t>based</a:t>
            </a:r>
            <a:r>
              <a:rPr lang="fr-BE" sz="1800" b="1" u="sng" kern="0" dirty="0" smtClean="0"/>
              <a:t> on:</a:t>
            </a:r>
            <a:endParaRPr lang="en-GB" sz="1800" b="1" u="sng" kern="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Intensive and accurate </a:t>
            </a:r>
            <a:r>
              <a:rPr lang="en-US" sz="1600" dirty="0" err="1" smtClean="0"/>
              <a:t>modelization</a:t>
            </a:r>
            <a:r>
              <a:rPr lang="en-US" sz="1600" dirty="0" smtClean="0"/>
              <a:t> of RF elements (pallet, rack, combiners…)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Very compact integration (~ 100 kW/m² CW)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high level reliability required for the MYRRHA </a:t>
            </a:r>
            <a:r>
              <a:rPr lang="en-US" sz="1600" dirty="0" err="1" smtClean="0"/>
              <a:t>linac</a:t>
            </a:r>
            <a:r>
              <a:rPr lang="en-US" sz="1600" dirty="0" smtClean="0"/>
              <a:t> (redundancy, robustness…)</a:t>
            </a:r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352"/>
              </a:spcAft>
            </a:pPr>
            <a:r>
              <a:rPr lang="fr-BE" sz="1800" b="1" u="sng" kern="0" dirty="0"/>
              <a:t>The first MYRRHA </a:t>
            </a:r>
            <a:r>
              <a:rPr lang="fr-BE" sz="1800" b="1" u="sng" kern="0" dirty="0" smtClean="0"/>
              <a:t>Solid-State Amplifier </a:t>
            </a:r>
            <a:r>
              <a:rPr lang="fr-BE" sz="1800" b="1" u="sng" kern="0" dirty="0" err="1"/>
              <a:t>is</a:t>
            </a:r>
            <a:r>
              <a:rPr lang="fr-BE" sz="1800" b="1" u="sng" kern="0" dirty="0"/>
              <a:t> </a:t>
            </a:r>
            <a:r>
              <a:rPr lang="fr-BE" sz="1800" b="1" u="sng" kern="0" dirty="0" err="1"/>
              <a:t>ready</a:t>
            </a:r>
            <a:r>
              <a:rPr lang="fr-BE" sz="1800" b="1" u="sng" kern="0" dirty="0"/>
              <a:t> for final </a:t>
            </a:r>
            <a:r>
              <a:rPr lang="fr-BE" sz="1800" b="1" u="sng" kern="0" dirty="0" err="1"/>
              <a:t>commissioning</a:t>
            </a:r>
            <a:endParaRPr lang="en-GB" sz="1800" b="1" u="sng" kern="0" dirty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After very promising first results on each cabinet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Will </a:t>
            </a:r>
            <a:r>
              <a:rPr lang="en-US" sz="1600" dirty="0"/>
              <a:t>be fully characterized in stand-alone and under various load </a:t>
            </a:r>
            <a:r>
              <a:rPr lang="en-US" sz="1600" dirty="0" smtClean="0"/>
              <a:t>conditions</a:t>
            </a:r>
            <a:endParaRPr lang="en-US" sz="1600" dirty="0"/>
          </a:p>
          <a:p>
            <a:pPr lvl="1">
              <a:spcAft>
                <a:spcPts val="600"/>
              </a:spcAft>
            </a:pPr>
            <a:r>
              <a:rPr lang="en-US" sz="1600" dirty="0"/>
              <a:t>Will be commissioned with remote Control System, LLRF and RFQ by the end of this year</a:t>
            </a: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Conclusions and perspectives</a:t>
            </a:r>
          </a:p>
        </p:txBody>
      </p:sp>
    </p:spTree>
    <p:extLst>
      <p:ext uri="{BB962C8B-B14F-4D97-AF65-F5344CB8AC3E}">
        <p14:creationId xmlns:p14="http://schemas.microsoft.com/office/powerpoint/2010/main" val="157570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2531" r="1674" b="2531"/>
          <a:stretch/>
        </p:blipFill>
        <p:spPr bwMode="auto">
          <a:xfrm>
            <a:off x="416496" y="1116796"/>
            <a:ext cx="9142220" cy="5120516"/>
          </a:xfrm>
          <a:prstGeom prst="roundRect">
            <a:avLst>
              <a:gd name="adj" fmla="val 3070"/>
            </a:avLst>
          </a:prstGeom>
          <a:noFill/>
          <a:effectLst>
            <a:outerShdw blurRad="63500" dist="38100" dir="2700000" algn="tl" rotWithShape="0">
              <a:prstClr val="black">
                <a:alpha val="71000"/>
              </a:prst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28498" y="6355125"/>
            <a:ext cx="8053200" cy="434248"/>
          </a:xfrm>
          <a:prstGeom prst="rect">
            <a:avLst/>
          </a:prstGeom>
        </p:spPr>
        <p:txBody>
          <a:bodyPr/>
          <a:lstStyle/>
          <a:p>
            <a:r>
              <a:rPr lang="nl-BE" dirty="0" smtClean="0"/>
              <a:t>Source: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 smtClean="0"/>
              <a:t>MYRRHA</a:t>
            </a:r>
            <a:r>
              <a:rPr lang="nl-BE" dirty="0" smtClean="0"/>
              <a:t> Project Team</a:t>
            </a:r>
            <a:endParaRPr lang="nl-BE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13676" y="116633"/>
            <a:ext cx="9294806" cy="85520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nl-BE" dirty="0" smtClean="0"/>
              <a:t>A </a:t>
            </a:r>
            <a:r>
              <a:rPr lang="nl-BE" dirty="0" err="1" smtClean="0"/>
              <a:t>jump</a:t>
            </a:r>
            <a:r>
              <a:rPr lang="nl-BE" dirty="0" smtClean="0"/>
              <a:t> </a:t>
            </a:r>
            <a:r>
              <a:rPr lang="nl-BE" dirty="0"/>
              <a:t>in the </a:t>
            </a:r>
            <a:r>
              <a:rPr lang="nl-BE" dirty="0" err="1"/>
              <a:t>future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innovation</a:t>
            </a:r>
            <a:r>
              <a:rPr lang="nl-BE" dirty="0"/>
              <a:t> in Belgium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4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300" b="1" kern="0" dirty="0"/>
              <a:t>Copyright © </a:t>
            </a:r>
            <a:r>
              <a:rPr lang="en-US" sz="1300" b="1" kern="0" dirty="0" smtClean="0"/>
              <a:t>2018 </a:t>
            </a:r>
            <a:r>
              <a:rPr lang="en-US" sz="1300" b="1" kern="0" dirty="0"/>
              <a:t>- </a:t>
            </a:r>
            <a:r>
              <a:rPr lang="en-US" sz="1300" b="1" kern="0" dirty="0" err="1"/>
              <a:t>SCK</a:t>
            </a:r>
            <a:r>
              <a:rPr lang="en-US" sz="1300" b="1" kern="0" dirty="0" err="1">
                <a:sym typeface="Wingdings" pitchFamily="2" charset="2"/>
              </a:rPr>
              <a:t></a:t>
            </a:r>
            <a:r>
              <a:rPr lang="en-US" sz="1300" b="1" kern="0" dirty="0" err="1"/>
              <a:t>CEN</a:t>
            </a:r>
            <a:endParaRPr lang="en-GB" sz="1300" b="1" kern="0" dirty="0"/>
          </a:p>
          <a:p>
            <a:pPr marL="0" indent="0" algn="ctr">
              <a:spcBef>
                <a:spcPct val="0"/>
              </a:spcBef>
              <a:buNone/>
            </a:pPr>
            <a:endParaRPr lang="en-GB" sz="1300" b="1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300" kern="0" dirty="0"/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300" kern="0" dirty="0"/>
              <a:t>This presentation contains data, information and formats for dedicated use ONLY and may not be copied, distributed or cited without the explicit permission of the </a:t>
            </a:r>
            <a:r>
              <a:rPr lang="en-GB" sz="1300" kern="0" dirty="0" err="1"/>
              <a:t>SCK•CEN</a:t>
            </a:r>
            <a:r>
              <a:rPr lang="en-GB" sz="1300" kern="0" dirty="0"/>
              <a:t>. If this has been obtained, please reference it as a “personal communication. </a:t>
            </a:r>
            <a:r>
              <a:rPr lang="en-US" sz="1300" kern="0" dirty="0"/>
              <a:t>By c</a:t>
            </a:r>
            <a:r>
              <a:rPr lang="nl-BE" sz="1300" kern="0" dirty="0" err="1"/>
              <a:t>ourtesy</a:t>
            </a:r>
            <a:r>
              <a:rPr lang="nl-BE" sz="1300" kern="0" dirty="0"/>
              <a:t> of </a:t>
            </a:r>
            <a:r>
              <a:rPr lang="nl-BE" sz="1300" kern="0" dirty="0" err="1"/>
              <a:t>SCK•CEN</a:t>
            </a:r>
            <a:r>
              <a:rPr lang="nl-BE" sz="1300" kern="0" dirty="0"/>
              <a:t>”.</a:t>
            </a:r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 smtClean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endParaRPr lang="nl-BE" sz="130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b="1" kern="0" dirty="0" err="1"/>
              <a:t>SCK•CEN</a:t>
            </a:r>
            <a:endParaRPr lang="nl-BE" sz="1050" b="1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/>
              <a:t>Studiecentrum voor Kernenergie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/>
              <a:t>Centre </a:t>
            </a:r>
            <a:r>
              <a:rPr lang="nl-BE" sz="1050" kern="0" dirty="0" err="1"/>
              <a:t>d'Etude</a:t>
            </a:r>
            <a:r>
              <a:rPr lang="nl-BE" sz="1050" kern="0" dirty="0"/>
              <a:t> de </a:t>
            </a:r>
            <a:r>
              <a:rPr lang="nl-BE" sz="1050" kern="0" dirty="0" err="1"/>
              <a:t>l'Energie</a:t>
            </a:r>
            <a:r>
              <a:rPr lang="nl-BE" sz="1050" kern="0" dirty="0"/>
              <a:t> Nucléaire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nl-BE" sz="1050" kern="0" dirty="0" err="1"/>
              <a:t>Belgian</a:t>
            </a:r>
            <a:r>
              <a:rPr lang="nl-BE" sz="1050" kern="0" dirty="0"/>
              <a:t> </a:t>
            </a:r>
            <a:r>
              <a:rPr lang="nl-BE" sz="1050" kern="0" dirty="0" err="1"/>
              <a:t>Nuclear</a:t>
            </a:r>
            <a:r>
              <a:rPr lang="nl-BE" sz="1050" kern="0" dirty="0"/>
              <a:t> Research Centre</a:t>
            </a:r>
            <a:endParaRPr lang="en-US" sz="1050" kern="0" dirty="0"/>
          </a:p>
          <a:p>
            <a:pPr marL="0" indent="0" algn="ctr">
              <a:spcBef>
                <a:spcPct val="0"/>
              </a:spcBef>
              <a:buNone/>
            </a:pPr>
            <a:endParaRPr lang="en-US" sz="105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 err="1"/>
              <a:t>Stichting</a:t>
            </a:r>
            <a:r>
              <a:rPr lang="en-US" sz="1050" kern="0" dirty="0"/>
              <a:t> van </a:t>
            </a:r>
            <a:r>
              <a:rPr lang="en-US" sz="1050" kern="0" dirty="0" err="1"/>
              <a:t>Openbaar</a:t>
            </a:r>
            <a:r>
              <a:rPr lang="en-US" sz="1050" kern="0" dirty="0"/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 err="1"/>
              <a:t>Fondation</a:t>
            </a:r>
            <a:r>
              <a:rPr lang="en-US" sz="1050" kern="0" dirty="0"/>
              <a:t> </a:t>
            </a:r>
            <a:r>
              <a:rPr lang="en-US" sz="1050" kern="0" dirty="0" err="1"/>
              <a:t>d'Utilité</a:t>
            </a:r>
            <a:r>
              <a:rPr lang="en-US" sz="1050" kern="0" dirty="0"/>
              <a:t> </a:t>
            </a:r>
            <a:r>
              <a:rPr lang="en-US" sz="1050" kern="0" dirty="0" err="1"/>
              <a:t>Publique</a:t>
            </a:r>
            <a:r>
              <a:rPr lang="en-US" sz="1050" kern="0" dirty="0"/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050" kern="0" dirty="0"/>
              <a:t>Foundation of Public Utility</a:t>
            </a:r>
            <a:endParaRPr lang="en-GB" sz="1050" kern="0" dirty="0"/>
          </a:p>
          <a:p>
            <a:pPr marL="0" indent="0" algn="ctr">
              <a:spcBef>
                <a:spcPct val="0"/>
              </a:spcBef>
              <a:buNone/>
            </a:pPr>
            <a:endParaRPr lang="en-GB" sz="1050" kern="0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GB" sz="1050" kern="0" dirty="0"/>
              <a:t>Registered Office: Avenue Herrmann-</a:t>
            </a:r>
            <a:r>
              <a:rPr lang="en-GB" sz="1050" kern="0" dirty="0" err="1"/>
              <a:t>Debrouxlaan</a:t>
            </a:r>
            <a:r>
              <a:rPr lang="en-GB" sz="1050" kern="0" dirty="0"/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050" kern="0" dirty="0"/>
              <a:t>Operational Office: </a:t>
            </a:r>
            <a:r>
              <a:rPr lang="en-GB" sz="1050" kern="0" dirty="0" err="1"/>
              <a:t>Boeretang</a:t>
            </a:r>
            <a:r>
              <a:rPr lang="en-GB" sz="1050" kern="0" dirty="0"/>
              <a:t> 200 – BE-2400 </a:t>
            </a:r>
            <a:r>
              <a:rPr lang="en-GB" sz="1050" kern="0" dirty="0" err="1"/>
              <a:t>MOL</a:t>
            </a:r>
            <a:r>
              <a:rPr lang="nl-NL" sz="1050" kern="0" dirty="0"/>
              <a:t> </a:t>
            </a:r>
            <a:endParaRPr lang="en-GB" sz="1050" kern="0" dirty="0"/>
          </a:p>
        </p:txBody>
      </p:sp>
    </p:spTree>
    <p:extLst>
      <p:ext uri="{BB962C8B-B14F-4D97-AF65-F5344CB8AC3E}">
        <p14:creationId xmlns:p14="http://schemas.microsoft.com/office/powerpoint/2010/main" val="32969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040024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30" name="think-cell Slide" r:id="rId4" imgW="216" imgH="216" progId="TCLayout.ActiveDocument.1">
                  <p:embed/>
                </p:oleObj>
              </mc:Choice>
              <mc:Fallback>
                <p:oleObj name="think-cell Slide" r:id="rId4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68627"/>
            <a:ext cx="8915400" cy="912101"/>
          </a:xfrm>
        </p:spPr>
        <p:txBody>
          <a:bodyPr vert="horz" lIns="107287" tIns="53643" rIns="107287" bIns="53643" rtlCol="0" anchor="ctr">
            <a:noAutofit/>
          </a:bodyPr>
          <a:lstStyle/>
          <a:p>
            <a:r>
              <a:rPr lang="nl-BE" sz="2400" dirty="0" err="1">
                <a:solidFill>
                  <a:srgbClr val="3E8FCD"/>
                </a:solidFill>
              </a:rPr>
              <a:t>Outline</a:t>
            </a:r>
            <a:endParaRPr lang="nl-BE" sz="2400" dirty="0">
              <a:solidFill>
                <a:srgbClr val="3E8FCD"/>
              </a:solidFill>
            </a:endParaRP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BE" sz="2600" dirty="0" smtClean="0"/>
              <a:t>MYRRHA phase 1</a:t>
            </a:r>
            <a:endParaRPr lang="nl-BE" sz="2600" dirty="0" smtClean="0"/>
          </a:p>
          <a:p>
            <a:pPr>
              <a:spcAft>
                <a:spcPts val="704"/>
              </a:spcAft>
              <a:tabLst>
                <a:tab pos="3676650" algn="l"/>
              </a:tabLst>
            </a:pPr>
            <a:r>
              <a:rPr lang="fr-BE" sz="2600" kern="0" dirty="0" err="1" smtClean="0"/>
              <a:t>Injector</a:t>
            </a:r>
            <a:r>
              <a:rPr lang="fr-BE" sz="2600" kern="0" dirty="0" smtClean="0"/>
              <a:t> </a:t>
            </a:r>
            <a:r>
              <a:rPr lang="fr-BE" sz="2600" kern="0" dirty="0" err="1" smtClean="0"/>
              <a:t>status</a:t>
            </a:r>
            <a:endParaRPr lang="nl-BE" sz="2600" dirty="0" smtClean="0"/>
          </a:p>
          <a:p>
            <a:pPr>
              <a:spcAft>
                <a:spcPts val="600"/>
              </a:spcAft>
            </a:pPr>
            <a:r>
              <a:rPr lang="en-US" sz="2600" kern="0" dirty="0" smtClean="0"/>
              <a:t>RFQ SSA design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RFQ SSA integration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RFQ SSA first commissioning results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RFQ SSA final integration and commissioning plan</a:t>
            </a:r>
          </a:p>
          <a:p>
            <a:pPr>
              <a:spcAft>
                <a:spcPts val="600"/>
              </a:spcAft>
            </a:pPr>
            <a:r>
              <a:rPr lang="en-US" sz="2600" dirty="0" smtClean="0"/>
              <a:t>Conclusions and perspectives</a:t>
            </a: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 smtClean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64808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704"/>
              </a:spcAft>
              <a:tabLst>
                <a:tab pos="3676650" algn="l"/>
              </a:tabLst>
            </a:pPr>
            <a:r>
              <a:rPr lang="fr-BE" dirty="0" smtClean="0"/>
              <a:t>MYRRHA phase 1</a:t>
            </a:r>
            <a:endParaRPr lang="nl-BE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27"/>
          <a:stretch/>
        </p:blipFill>
        <p:spPr>
          <a:xfrm>
            <a:off x="632520" y="3150975"/>
            <a:ext cx="7284962" cy="301432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93575" y="326127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3721" y="1124744"/>
            <a:ext cx="8895783" cy="630528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dirty="0" smtClean="0"/>
              <a:t>MINERVA = 100 </a:t>
            </a:r>
            <a:r>
              <a:rPr lang="en-US" sz="1800" dirty="0"/>
              <a:t>MeV proton </a:t>
            </a:r>
            <a:r>
              <a:rPr lang="en-US" sz="1800" dirty="0" err="1"/>
              <a:t>linac</a:t>
            </a:r>
            <a:r>
              <a:rPr lang="en-US" sz="1800" dirty="0"/>
              <a:t> with one injector + </a:t>
            </a:r>
            <a:r>
              <a:rPr lang="en-US" sz="1800" dirty="0" smtClean="0"/>
              <a:t>Proton Target Facility</a:t>
            </a:r>
          </a:p>
          <a:p>
            <a:endParaRPr lang="en-US" sz="1800" dirty="0" smtClean="0"/>
          </a:p>
          <a:p>
            <a:r>
              <a:rPr lang="en-US" sz="1800" dirty="0" smtClean="0"/>
              <a:t>A fraction of the beam redirected to the Target Facility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11999" y="3263688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408623" y="3862808"/>
            <a:ext cx="31940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668984" y="4170288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5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254" y="4090119"/>
            <a:ext cx="350837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401764" y="4061832"/>
            <a:ext cx="79208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>
                <a:solidFill>
                  <a:sysClr val="windowText" lastClr="000000"/>
                </a:solidFill>
              </a:rPr>
              <a:t>400 kW dump </a:t>
            </a:r>
            <a:endParaRPr lang="en-US" sz="700" dirty="0">
              <a:solidFill>
                <a:sysClr val="windowText" lastClr="000000"/>
              </a:solidFill>
            </a:endParaRPr>
          </a:p>
        </p:txBody>
      </p:sp>
      <p:cxnSp>
        <p:nvCxnSpPr>
          <p:cNvPr id="24" name="Curved Connector 23"/>
          <p:cNvCxnSpPr>
            <a:endCxn id="26" idx="1"/>
          </p:cNvCxnSpPr>
          <p:nvPr/>
        </p:nvCxnSpPr>
        <p:spPr>
          <a:xfrm>
            <a:off x="7761312" y="4170288"/>
            <a:ext cx="573064" cy="570357"/>
          </a:xfrm>
          <a:prstGeom prst="curved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8334376" y="4437112"/>
            <a:ext cx="792088" cy="6070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Proton</a:t>
            </a:r>
          </a:p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Target</a:t>
            </a:r>
          </a:p>
          <a:p>
            <a:pPr algn="ctr"/>
            <a:r>
              <a:rPr lang="en-US" sz="1050" dirty="0" smtClean="0">
                <a:solidFill>
                  <a:sysClr val="windowText" lastClr="000000"/>
                </a:solidFill>
              </a:rPr>
              <a:t>Facility</a:t>
            </a:r>
            <a:endParaRPr lang="en-US" sz="1050" dirty="0">
              <a:solidFill>
                <a:sysClr val="windowText" lastClr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07016" y="2420888"/>
            <a:ext cx="7746385" cy="1368152"/>
            <a:chOff x="807016" y="2420888"/>
            <a:chExt cx="7746385" cy="1368152"/>
          </a:xfrm>
        </p:grpSpPr>
        <p:sp>
          <p:nvSpPr>
            <p:cNvPr id="7" name="TextBox 6"/>
            <p:cNvSpPr txBox="1"/>
            <p:nvPr/>
          </p:nvSpPr>
          <p:spPr>
            <a:xfrm>
              <a:off x="1352601" y="2420888"/>
              <a:ext cx="72008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Currently manufactured and installed at UCL-CRC (Louvain-la-</a:t>
              </a:r>
              <a:r>
                <a:rPr lang="en-US" sz="1800" dirty="0" err="1" smtClean="0"/>
                <a:t>Neuve</a:t>
              </a:r>
              <a:r>
                <a:rPr lang="en-US" sz="1800" dirty="0" smtClean="0"/>
                <a:t>), up to RT-CH#7 (5.9 MeV)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07016" y="3212976"/>
              <a:ext cx="2376264" cy="576064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Elbow Connector 29"/>
            <p:cNvCxnSpPr>
              <a:endCxn id="7" idx="1"/>
            </p:cNvCxnSpPr>
            <p:nvPr/>
          </p:nvCxnSpPr>
          <p:spPr>
            <a:xfrm rot="5400000" flipH="1" flipV="1">
              <a:off x="974123" y="2834499"/>
              <a:ext cx="468922" cy="288033"/>
            </a:xfrm>
            <a:prstGeom prst="bentConnector2">
              <a:avLst/>
            </a:prstGeom>
            <a:ln>
              <a:solidFill>
                <a:schemeClr val="tx1"/>
              </a:solidFill>
              <a:headEnd type="diamond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91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pic>
        <p:nvPicPr>
          <p:cNvPr id="9" name="Picture 3" descr="C:\Users\jbelmans\Documents\Accélérateur\casemate LLN\Capture bunker_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20" b="7403"/>
          <a:stretch/>
        </p:blipFill>
        <p:spPr bwMode="auto">
          <a:xfrm>
            <a:off x="1928664" y="3767599"/>
            <a:ext cx="5990879" cy="26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4063244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59" name="think-cell Slide" r:id="rId7" imgW="383" imgH="384" progId="TCLayout.ActiveDocument.1">
                  <p:embed/>
                </p:oleObj>
              </mc:Choice>
              <mc:Fallback>
                <p:oleObj name="think-cell Slide" r:id="rId7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Current </a:t>
            </a:r>
            <a:r>
              <a:rPr lang="en-US" dirty="0" smtClean="0"/>
              <a:t>status at SCK•CEN vault at UCL/CRC</a:t>
            </a:r>
            <a:endParaRPr lang="en-US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052736"/>
            <a:ext cx="8895783" cy="2952328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800" b="1" kern="0" dirty="0" err="1" smtClean="0"/>
              <a:t>Current</a:t>
            </a:r>
            <a:r>
              <a:rPr lang="fr-BE" sz="1800" b="1" kern="0" dirty="0" smtClean="0"/>
              <a:t> </a:t>
            </a:r>
            <a:r>
              <a:rPr lang="fr-BE" sz="1800" b="1" kern="0" dirty="0" err="1" smtClean="0"/>
              <a:t>status</a:t>
            </a:r>
            <a:r>
              <a:rPr lang="fr-BE" sz="1800" b="1" kern="0" dirty="0" smtClean="0"/>
              <a:t> of the 5.9 MeV </a:t>
            </a:r>
            <a:r>
              <a:rPr lang="fr-BE" sz="1800" b="1" kern="0" dirty="0" err="1" smtClean="0"/>
              <a:t>injector</a:t>
            </a:r>
            <a:r>
              <a:rPr lang="fr-BE" sz="1800" b="1" kern="0" dirty="0" smtClean="0"/>
              <a:t>:</a:t>
            </a:r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The </a:t>
            </a:r>
            <a:r>
              <a:rPr lang="fr-BE" sz="1600" kern="0" dirty="0" err="1" smtClean="0"/>
              <a:t>injector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facilities</a:t>
            </a:r>
            <a:r>
              <a:rPr lang="fr-BE" sz="1600" kern="0" dirty="0" smtClean="0"/>
              <a:t> are </a:t>
            </a:r>
            <a:r>
              <a:rPr lang="fr-BE" sz="1600" kern="0" dirty="0" err="1" smtClean="0"/>
              <a:t>ready</a:t>
            </a:r>
            <a:r>
              <a:rPr lang="fr-BE" sz="1600" kern="0" dirty="0" smtClean="0"/>
              <a:t> (</a:t>
            </a:r>
            <a:r>
              <a:rPr lang="fr-BE" sz="1600" kern="0" dirty="0" err="1" smtClean="0"/>
              <a:t>electrical</a:t>
            </a:r>
            <a:r>
              <a:rPr lang="fr-BE" sz="1600" kern="0" dirty="0" smtClean="0"/>
              <a:t>, </a:t>
            </a:r>
            <a:r>
              <a:rPr lang="fr-BE" sz="1600" kern="0" dirty="0" err="1" smtClean="0"/>
              <a:t>cooling</a:t>
            </a:r>
            <a:r>
              <a:rPr lang="fr-BE" sz="1600" kern="0" dirty="0" smtClean="0"/>
              <a:t>…)</a:t>
            </a:r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The Proton source and LEBT are </a:t>
            </a:r>
            <a:r>
              <a:rPr lang="fr-BE" sz="1600" kern="0" dirty="0" err="1" smtClean="0"/>
              <a:t>installed</a:t>
            </a:r>
            <a:r>
              <a:rPr lang="fr-BE" sz="1600" kern="0" dirty="0" smtClean="0"/>
              <a:t> and </a:t>
            </a:r>
            <a:r>
              <a:rPr lang="fr-BE" sz="1600" kern="0" dirty="0" err="1" smtClean="0"/>
              <a:t>almost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ready</a:t>
            </a:r>
            <a:r>
              <a:rPr lang="fr-BE" sz="1600" kern="0" dirty="0" smtClean="0"/>
              <a:t> for </a:t>
            </a:r>
            <a:r>
              <a:rPr lang="fr-BE" sz="1600" kern="0" dirty="0" err="1" smtClean="0"/>
              <a:t>re-commissioning</a:t>
            </a:r>
            <a:endParaRPr lang="fr-BE" sz="1600" kern="0" dirty="0" smtClean="0"/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The RFQ amplifier </a:t>
            </a:r>
            <a:r>
              <a:rPr lang="fr-BE" sz="1600" kern="0" dirty="0" err="1" smtClean="0"/>
              <a:t>is</a:t>
            </a:r>
            <a:r>
              <a:rPr lang="fr-BE" sz="1600" kern="0" dirty="0" smtClean="0"/>
              <a:t> in place, </a:t>
            </a:r>
            <a:r>
              <a:rPr lang="fr-BE" sz="1600" kern="0" dirty="0" err="1" smtClean="0"/>
              <a:t>integration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with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its</a:t>
            </a:r>
            <a:r>
              <a:rPr lang="fr-BE" sz="1600" kern="0" dirty="0" smtClean="0"/>
              <a:t> test-</a:t>
            </a:r>
            <a:r>
              <a:rPr lang="fr-BE" sz="1600" kern="0" dirty="0" err="1" smtClean="0"/>
              <a:t>bench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is</a:t>
            </a:r>
            <a:r>
              <a:rPr lang="fr-BE" sz="1600" kern="0" dirty="0" smtClean="0"/>
              <a:t> on </a:t>
            </a:r>
            <a:r>
              <a:rPr lang="fr-BE" sz="1600" kern="0" dirty="0" err="1" smtClean="0"/>
              <a:t>going</a:t>
            </a:r>
            <a:endParaRPr lang="fr-BE" sz="1600" kern="0" dirty="0" smtClean="0"/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The RFQ </a:t>
            </a:r>
            <a:r>
              <a:rPr lang="fr-BE" sz="1600" kern="0" dirty="0" err="1" smtClean="0"/>
              <a:t>cavity</a:t>
            </a:r>
            <a:r>
              <a:rPr lang="fr-BE" sz="1600" kern="0" dirty="0" smtClean="0"/>
              <a:t> has been </a:t>
            </a:r>
            <a:r>
              <a:rPr lang="fr-BE" sz="1600" kern="0" dirty="0" err="1" smtClean="0"/>
              <a:t>delivered</a:t>
            </a:r>
            <a:r>
              <a:rPr lang="fr-BE" sz="1600" kern="0" dirty="0" smtClean="0"/>
              <a:t> and </a:t>
            </a:r>
            <a:r>
              <a:rPr lang="fr-BE" sz="1600" kern="0" dirty="0" err="1" smtClean="0"/>
              <a:t>stored</a:t>
            </a:r>
            <a:r>
              <a:rPr lang="fr-BE" sz="1600" kern="0" dirty="0" smtClean="0"/>
              <a:t> in the bunker</a:t>
            </a:r>
          </a:p>
          <a:p>
            <a:pPr lvl="1">
              <a:spcAft>
                <a:spcPts val="352"/>
              </a:spcAft>
            </a:pPr>
            <a:r>
              <a:rPr lang="fr-BE" sz="1600" kern="0" dirty="0"/>
              <a:t>The </a:t>
            </a:r>
            <a:r>
              <a:rPr lang="fr-BE" sz="1600" kern="0" dirty="0" err="1"/>
              <a:t>two</a:t>
            </a:r>
            <a:r>
              <a:rPr lang="fr-BE" sz="1600" kern="0" dirty="0"/>
              <a:t> </a:t>
            </a:r>
            <a:r>
              <a:rPr lang="fr-BE" sz="1600" kern="0" dirty="0" err="1"/>
              <a:t>rebuncher</a:t>
            </a:r>
            <a:r>
              <a:rPr lang="fr-BE" sz="1600" kern="0" dirty="0"/>
              <a:t> </a:t>
            </a:r>
            <a:r>
              <a:rPr lang="fr-BE" sz="1600" kern="0" dirty="0" err="1"/>
              <a:t>cavities</a:t>
            </a:r>
            <a:r>
              <a:rPr lang="fr-BE" sz="1600" kern="0" dirty="0"/>
              <a:t>, </a:t>
            </a:r>
            <a:r>
              <a:rPr lang="fr-BE" sz="1600" kern="0" dirty="0" err="1"/>
              <a:t>magnets</a:t>
            </a:r>
            <a:r>
              <a:rPr lang="fr-BE" sz="1600" kern="0" dirty="0"/>
              <a:t> and </a:t>
            </a:r>
            <a:r>
              <a:rPr lang="fr-BE" sz="1600" kern="0" dirty="0" err="1"/>
              <a:t>couplers</a:t>
            </a:r>
            <a:r>
              <a:rPr lang="fr-BE" sz="1600" kern="0" dirty="0"/>
              <a:t> are </a:t>
            </a:r>
            <a:r>
              <a:rPr lang="fr-BE" sz="1600" kern="0" dirty="0" err="1"/>
              <a:t>under</a:t>
            </a:r>
            <a:r>
              <a:rPr lang="fr-BE" sz="1600" kern="0" dirty="0"/>
              <a:t> </a:t>
            </a:r>
            <a:r>
              <a:rPr lang="fr-BE" sz="1600" kern="0" dirty="0" err="1"/>
              <a:t>manufacturing</a:t>
            </a:r>
            <a:endParaRPr lang="fr-BE" sz="1600" kern="0" dirty="0"/>
          </a:p>
          <a:p>
            <a:pPr lvl="1">
              <a:spcAft>
                <a:spcPts val="352"/>
              </a:spcAft>
            </a:pPr>
            <a:r>
              <a:rPr lang="fr-BE" sz="1600" kern="0" dirty="0" smtClean="0"/>
              <a:t>The </a:t>
            </a:r>
            <a:r>
              <a:rPr lang="fr-BE" sz="1600" kern="0" dirty="0" err="1" smtClean="0"/>
              <a:t>two</a:t>
            </a:r>
            <a:r>
              <a:rPr lang="fr-BE" sz="1600" kern="0" dirty="0" smtClean="0"/>
              <a:t> first CH </a:t>
            </a:r>
            <a:r>
              <a:rPr lang="fr-BE" sz="1600" kern="0" dirty="0" err="1" smtClean="0"/>
              <a:t>cavities</a:t>
            </a:r>
            <a:r>
              <a:rPr lang="fr-BE" sz="1600" kern="0" dirty="0" smtClean="0"/>
              <a:t> are </a:t>
            </a:r>
            <a:r>
              <a:rPr lang="fr-BE" sz="1600" kern="0" dirty="0" err="1" smtClean="0"/>
              <a:t>manufactured</a:t>
            </a:r>
            <a:r>
              <a:rPr lang="fr-BE" sz="1600" kern="0" dirty="0" smtClean="0"/>
              <a:t> and </a:t>
            </a:r>
            <a:r>
              <a:rPr lang="fr-BE" sz="1600" kern="0" dirty="0" err="1" smtClean="0"/>
              <a:t>currently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under</a:t>
            </a:r>
            <a:r>
              <a:rPr lang="fr-BE" sz="1600" kern="0" dirty="0" smtClean="0"/>
              <a:t> </a:t>
            </a:r>
            <a:r>
              <a:rPr lang="fr-BE" sz="1600" kern="0" dirty="0" err="1" smtClean="0"/>
              <a:t>low</a:t>
            </a:r>
            <a:r>
              <a:rPr lang="fr-BE" sz="1600" kern="0" dirty="0" smtClean="0"/>
              <a:t> power tests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515863" y="4242574"/>
            <a:ext cx="2541593" cy="757246"/>
            <a:chOff x="6515863" y="4242574"/>
            <a:chExt cx="2541593" cy="757246"/>
          </a:xfrm>
        </p:grpSpPr>
        <p:sp>
          <p:nvSpPr>
            <p:cNvPr id="15" name="TextBox 14"/>
            <p:cNvSpPr txBox="1"/>
            <p:nvPr/>
          </p:nvSpPr>
          <p:spPr>
            <a:xfrm>
              <a:off x="6753200" y="4242574"/>
              <a:ext cx="2304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Proton source and LEBT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>
              <a:off x="6515863" y="4581128"/>
              <a:ext cx="885409" cy="418692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529064" y="3908730"/>
            <a:ext cx="1470276" cy="881745"/>
            <a:chOff x="5529064" y="3908730"/>
            <a:chExt cx="1470276" cy="881745"/>
          </a:xfrm>
        </p:grpSpPr>
        <p:sp>
          <p:nvSpPr>
            <p:cNvPr id="18" name="TextBox 17"/>
            <p:cNvSpPr txBox="1"/>
            <p:nvPr/>
          </p:nvSpPr>
          <p:spPr>
            <a:xfrm>
              <a:off x="5713853" y="3908730"/>
              <a:ext cx="12854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RFQ cavity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5529064" y="4247284"/>
              <a:ext cx="584577" cy="54319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792760" y="4869160"/>
            <a:ext cx="2653197" cy="1296144"/>
            <a:chOff x="2792760" y="4869160"/>
            <a:chExt cx="2653197" cy="1296144"/>
          </a:xfrm>
        </p:grpSpPr>
        <p:sp>
          <p:nvSpPr>
            <p:cNvPr id="21" name="TextBox 20"/>
            <p:cNvSpPr txBox="1"/>
            <p:nvPr/>
          </p:nvSpPr>
          <p:spPr>
            <a:xfrm>
              <a:off x="2792760" y="5826750"/>
              <a:ext cx="26531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/>
                <a:t>Rebuncher</a:t>
              </a:r>
              <a:r>
                <a:rPr lang="en-US" sz="1600" dirty="0" smtClean="0"/>
                <a:t> cavities (MEBT1)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4570394" y="4869160"/>
              <a:ext cx="238590" cy="95759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63983" y="4790475"/>
            <a:ext cx="2306411" cy="896034"/>
            <a:chOff x="2263983" y="4790475"/>
            <a:chExt cx="2306411" cy="896034"/>
          </a:xfrm>
        </p:grpSpPr>
        <p:sp>
          <p:nvSpPr>
            <p:cNvPr id="28" name="TextBox 27"/>
            <p:cNvSpPr txBox="1"/>
            <p:nvPr/>
          </p:nvSpPr>
          <p:spPr>
            <a:xfrm>
              <a:off x="2263983" y="5347955"/>
              <a:ext cx="2209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CH1 and CH2 cavities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3872880" y="4790475"/>
              <a:ext cx="697514" cy="55748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09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155765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83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Current </a:t>
            </a:r>
            <a:r>
              <a:rPr lang="en-US" dirty="0" smtClean="0"/>
              <a:t>status at SCK•CEN vault at UCL/CRC</a:t>
            </a: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4429773" y="1008793"/>
            <a:ext cx="4366498" cy="2852255"/>
            <a:chOff x="4429773" y="1008793"/>
            <a:chExt cx="4366498" cy="2852255"/>
          </a:xfrm>
        </p:grpSpPr>
        <p:pic>
          <p:nvPicPr>
            <p:cNvPr id="269387" name="Picture 75" descr="a90d3782-ea91-44f9-8056-b7dbe62895b1@SCKCEN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0" t="8549" r="10791" b="7581"/>
            <a:stretch/>
          </p:blipFill>
          <p:spPr bwMode="auto">
            <a:xfrm rot="5400000">
              <a:off x="6202998" y="1267776"/>
              <a:ext cx="2852255" cy="2334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" name="Group 27"/>
            <p:cNvGrpSpPr/>
            <p:nvPr/>
          </p:nvGrpSpPr>
          <p:grpSpPr>
            <a:xfrm>
              <a:off x="4429773" y="2434922"/>
              <a:ext cx="2032208" cy="735082"/>
              <a:chOff x="4429773" y="1138778"/>
              <a:chExt cx="2032208" cy="73508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429773" y="1535306"/>
                <a:ext cx="19410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RFQ SSA amplifier</a:t>
                </a:r>
              </a:p>
            </p:txBody>
          </p:sp>
          <p:cxnSp>
            <p:nvCxnSpPr>
              <p:cNvPr id="15" name="Straight Arrow Connector 14"/>
              <p:cNvCxnSpPr>
                <a:endCxn id="269387" idx="2"/>
              </p:cNvCxnSpPr>
              <p:nvPr/>
            </p:nvCxnSpPr>
            <p:spPr>
              <a:xfrm flipV="1">
                <a:off x="5393146" y="1138778"/>
                <a:ext cx="1068835" cy="3637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632520" y="1052735"/>
            <a:ext cx="5152608" cy="2592289"/>
            <a:chOff x="776536" y="3882876"/>
            <a:chExt cx="5152608" cy="2592289"/>
          </a:xfrm>
        </p:grpSpPr>
        <p:pic>
          <p:nvPicPr>
            <p:cNvPr id="10" name="Picture 11" descr="C:\Users\jbelmans\Documents\Accélérateur\casemate LLN\Photos\MYRTE Meeting 042018\IMG_20180404_135207_HD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536" y="3882876"/>
              <a:ext cx="3456384" cy="25922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470258" y="4018420"/>
              <a:ext cx="1458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Proton source and LEBT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>
              <a:off x="4232920" y="4589839"/>
              <a:ext cx="677899" cy="35132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672859" y="3933056"/>
            <a:ext cx="4744637" cy="2514181"/>
            <a:chOff x="4470258" y="3933056"/>
            <a:chExt cx="4744637" cy="2514181"/>
          </a:xfrm>
        </p:grpSpPr>
        <p:pic>
          <p:nvPicPr>
            <p:cNvPr id="269347" name="Picture 35" descr="b7b67e1c-2c51-47ec-a8cf-3b2943d230aa@SCKCEN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" r="8009" b="8413"/>
            <a:stretch/>
          </p:blipFill>
          <p:spPr bwMode="auto">
            <a:xfrm>
              <a:off x="5959428" y="3933056"/>
              <a:ext cx="3255467" cy="2514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470258" y="4149080"/>
              <a:ext cx="1274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RFQ cavity</a:t>
              </a:r>
            </a:p>
          </p:txBody>
        </p:sp>
        <p:cxnSp>
          <p:nvCxnSpPr>
            <p:cNvPr id="30" name="Straight Arrow Connector 29"/>
            <p:cNvCxnSpPr>
              <a:stCxn id="20" idx="2"/>
            </p:cNvCxnSpPr>
            <p:nvPr/>
          </p:nvCxnSpPr>
          <p:spPr>
            <a:xfrm>
              <a:off x="5107673" y="4487634"/>
              <a:ext cx="821471" cy="381526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88504" y="3681392"/>
            <a:ext cx="5685444" cy="2771944"/>
            <a:chOff x="560512" y="1058732"/>
            <a:chExt cx="5685444" cy="2771944"/>
          </a:xfrm>
        </p:grpSpPr>
        <p:pic>
          <p:nvPicPr>
            <p:cNvPr id="37" name="Picture 76" descr="98915db2-518d-483a-8e5b-e5af96b52757@SCKCEN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28" t="8211" r="1368" b="3948"/>
            <a:stretch/>
          </p:blipFill>
          <p:spPr bwMode="auto">
            <a:xfrm>
              <a:off x="560512" y="1058732"/>
              <a:ext cx="3845071" cy="277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376936" y="2381805"/>
              <a:ext cx="18690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Roof and entrance of the vault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H="1">
              <a:off x="4419118" y="2966580"/>
              <a:ext cx="566887" cy="43204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219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5355102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26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070281"/>
            <a:ext cx="8895783" cy="1278599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400" b="1" kern="0" dirty="0" smtClean="0"/>
              <a:t>MARISA Project (09/2013 -&gt; 09/2016)</a:t>
            </a:r>
            <a:endParaRPr lang="en-GB" sz="1400" b="1" kern="0" dirty="0" smtClean="0"/>
          </a:p>
          <a:p>
            <a:pPr lvl="1">
              <a:spcAft>
                <a:spcPts val="600"/>
              </a:spcAft>
            </a:pPr>
            <a:r>
              <a:rPr lang="en-US" sz="1200" dirty="0" smtClean="0"/>
              <a:t>IBA made a conceptual </a:t>
            </a:r>
            <a:r>
              <a:rPr lang="en-US" sz="1200" dirty="0"/>
              <a:t>design of a </a:t>
            </a:r>
            <a:r>
              <a:rPr lang="en-US" sz="1200" dirty="0" smtClean="0"/>
              <a:t>160kW-176MHz CW Solid-State Amplifier</a:t>
            </a:r>
          </a:p>
          <a:p>
            <a:pPr>
              <a:spcAft>
                <a:spcPts val="600"/>
              </a:spcAft>
            </a:pPr>
            <a:r>
              <a:rPr lang="fr-BE" sz="1400" b="1" kern="0" dirty="0" smtClean="0"/>
              <a:t>MYRTE Project (04/2015 -&gt; 04/2019)</a:t>
            </a:r>
          </a:p>
          <a:p>
            <a:pPr lvl="1">
              <a:spcAft>
                <a:spcPts val="600"/>
              </a:spcAft>
            </a:pPr>
            <a:r>
              <a:rPr lang="en-US" sz="1200" dirty="0" smtClean="0"/>
              <a:t>IBA had the task to manufacture the first Solid-State amplifier prototype</a:t>
            </a: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13182" y="2276872"/>
            <a:ext cx="8895783" cy="1809169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US" sz="1400" b="1" dirty="0" smtClean="0"/>
              <a:t>1 kW elementary RF pallet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Active device: MRF1K50N</a:t>
            </a:r>
          </a:p>
          <a:p>
            <a:pPr lvl="1">
              <a:spcAft>
                <a:spcPts val="352"/>
              </a:spcAft>
            </a:pPr>
            <a:r>
              <a:rPr lang="en-GB" sz="1200" dirty="0" smtClean="0"/>
              <a:t>Including driver</a:t>
            </a:r>
          </a:p>
          <a:p>
            <a:pPr lvl="1">
              <a:spcAft>
                <a:spcPts val="352"/>
              </a:spcAft>
            </a:pPr>
            <a:r>
              <a:rPr lang="en-GB" sz="1200" dirty="0" smtClean="0"/>
              <a:t>Optimized design with CST </a:t>
            </a:r>
            <a:r>
              <a:rPr lang="en-GB" sz="1200" dirty="0"/>
              <a:t>Microwave </a:t>
            </a:r>
            <a:r>
              <a:rPr lang="en-GB" sz="1200" dirty="0" smtClean="0"/>
              <a:t>Studio</a:t>
            </a:r>
          </a:p>
          <a:p>
            <a:pPr lvl="1">
              <a:spcAft>
                <a:spcPts val="352"/>
              </a:spcAft>
            </a:pPr>
            <a:r>
              <a:rPr lang="en-GB" sz="1200" dirty="0" smtClean="0"/>
              <a:t>Planar technology for good reproducibility</a:t>
            </a:r>
          </a:p>
          <a:p>
            <a:pPr lvl="1">
              <a:spcAft>
                <a:spcPts val="352"/>
              </a:spcAft>
            </a:pPr>
            <a:r>
              <a:rPr lang="en-GB" sz="1200" dirty="0" smtClean="0"/>
              <a:t>Class B operation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96" t="33442" r="30583" b="32415"/>
          <a:stretch/>
        </p:blipFill>
        <p:spPr>
          <a:xfrm>
            <a:off x="5439055" y="2348880"/>
            <a:ext cx="3960440" cy="1737161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513182" y="3966543"/>
            <a:ext cx="8895783" cy="2534797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en-US" sz="1400" b="1" dirty="0" smtClean="0"/>
              <a:t>6 kW integrated rack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Using a Wilkinson </a:t>
            </a:r>
            <a:r>
              <a:rPr lang="en-US" sz="1200" dirty="0"/>
              <a:t>combiner (6 -&gt; 3 -&gt; </a:t>
            </a:r>
            <a:r>
              <a:rPr lang="en-US" sz="1200" dirty="0" smtClean="0"/>
              <a:t>1)</a:t>
            </a:r>
          </a:p>
          <a:p>
            <a:pPr lvl="1">
              <a:spcAft>
                <a:spcPts val="352"/>
              </a:spcAft>
            </a:pPr>
            <a:r>
              <a:rPr lang="en-GB" sz="1200" dirty="0"/>
              <a:t>Optimized design with CST Microwave </a:t>
            </a:r>
            <a:r>
              <a:rPr lang="en-GB" sz="1200" dirty="0" smtClean="0"/>
              <a:t>Studio and Spice</a:t>
            </a:r>
            <a:endParaRPr lang="en-GB" sz="1200" dirty="0"/>
          </a:p>
          <a:p>
            <a:pPr lvl="1">
              <a:spcAft>
                <a:spcPts val="352"/>
              </a:spcAft>
            </a:pPr>
            <a:r>
              <a:rPr lang="en-US" sz="1200" dirty="0"/>
              <a:t>M</a:t>
            </a:r>
            <a:r>
              <a:rPr lang="en-US" sz="1200" dirty="0" smtClean="0"/>
              <a:t>inimized </a:t>
            </a:r>
            <a:r>
              <a:rPr lang="en-US" sz="1200" dirty="0"/>
              <a:t>losses and high isolation between </a:t>
            </a:r>
            <a:r>
              <a:rPr lang="en-US" sz="1200" dirty="0" smtClean="0"/>
              <a:t>inputs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Planar technology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50 W </a:t>
            </a:r>
            <a:r>
              <a:rPr lang="en-US" sz="1200" dirty="0"/>
              <a:t>driver </a:t>
            </a:r>
            <a:r>
              <a:rPr lang="en-US" sz="1200" dirty="0" smtClean="0"/>
              <a:t>amplifier </a:t>
            </a:r>
            <a:r>
              <a:rPr lang="en-US" sz="1200" dirty="0"/>
              <a:t>+ </a:t>
            </a:r>
            <a:r>
              <a:rPr lang="en-US" sz="1200" dirty="0" smtClean="0"/>
              <a:t>1-to-6 splitter</a:t>
            </a:r>
            <a:endParaRPr lang="en-US" sz="1200" dirty="0"/>
          </a:p>
          <a:p>
            <a:pPr lvl="1">
              <a:spcAft>
                <a:spcPts val="352"/>
              </a:spcAft>
            </a:pPr>
            <a:r>
              <a:rPr lang="en-US" sz="1200" dirty="0" smtClean="0"/>
              <a:t>7 kW </a:t>
            </a:r>
            <a:r>
              <a:rPr lang="en-US" sz="1200" dirty="0"/>
              <a:t>dummy </a:t>
            </a:r>
            <a:r>
              <a:rPr lang="en-US" sz="1200" dirty="0" smtClean="0"/>
              <a:t>load</a:t>
            </a:r>
            <a:endParaRPr lang="en-US" sz="1200" dirty="0"/>
          </a:p>
          <a:p>
            <a:pPr lvl="1">
              <a:spcAft>
                <a:spcPts val="352"/>
              </a:spcAft>
            </a:pPr>
            <a:r>
              <a:rPr lang="en-US" sz="1200" dirty="0"/>
              <a:t>Measures and protections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Electronics for control </a:t>
            </a:r>
            <a:r>
              <a:rPr lang="en-US" sz="1200" dirty="0"/>
              <a:t>and </a:t>
            </a:r>
            <a:r>
              <a:rPr lang="en-US" sz="1200" dirty="0" smtClean="0"/>
              <a:t>communication</a:t>
            </a:r>
            <a:endParaRPr lang="en-US" sz="1200" dirty="0"/>
          </a:p>
          <a:p>
            <a:pPr lvl="1">
              <a:spcAft>
                <a:spcPts val="352"/>
              </a:spcAft>
            </a:pPr>
            <a:endParaRPr lang="en-US" sz="1200" dirty="0" smtClean="0"/>
          </a:p>
          <a:p>
            <a:pPr lvl="1">
              <a:spcAft>
                <a:spcPts val="352"/>
              </a:spcAft>
            </a:pP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t="7795" r="8230"/>
          <a:stretch/>
        </p:blipFill>
        <p:spPr>
          <a:xfrm>
            <a:off x="5760592" y="4086041"/>
            <a:ext cx="3404919" cy="2328913"/>
          </a:xfrm>
          <a:prstGeom prst="rect">
            <a:avLst/>
          </a:prstGeom>
        </p:spPr>
      </p:pic>
      <p:pic>
        <p:nvPicPr>
          <p:cNvPr id="258104" name="Picture 5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/>
          <a:stretch/>
        </p:blipFill>
        <p:spPr bwMode="auto">
          <a:xfrm>
            <a:off x="7185248" y="1052736"/>
            <a:ext cx="1512168" cy="122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6941911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21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design</a:t>
            </a:r>
          </a:p>
        </p:txBody>
      </p:sp>
      <p:pic>
        <p:nvPicPr>
          <p:cNvPr id="26215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1052736"/>
            <a:ext cx="4729439" cy="111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503712" y="1070281"/>
            <a:ext cx="8895783" cy="1134583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400" b="1" kern="0" dirty="0" smtClean="0"/>
              <a:t>16,5 kW power </a:t>
            </a:r>
            <a:r>
              <a:rPr lang="fr-BE" sz="1400" b="1" kern="0" dirty="0" err="1" smtClean="0"/>
              <a:t>supply</a:t>
            </a:r>
            <a:r>
              <a:rPr lang="fr-BE" sz="1400" b="1" kern="0" dirty="0" smtClean="0"/>
              <a:t> unit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Water cooled for compactness (1 U)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High reliability</a:t>
            </a:r>
          </a:p>
          <a:p>
            <a:pPr lvl="1">
              <a:spcAft>
                <a:spcPts val="352"/>
              </a:spcAft>
            </a:pPr>
            <a:r>
              <a:rPr lang="en-US" sz="1200" dirty="0" smtClean="0"/>
              <a:t>Easy maintainability (hot swap)</a:t>
            </a:r>
          </a:p>
          <a:p>
            <a:pPr lvl="1">
              <a:spcAft>
                <a:spcPts val="352"/>
              </a:spcAft>
            </a:pPr>
            <a:endParaRPr lang="en-US" sz="1200" dirty="0" smtClean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13182" y="2294417"/>
            <a:ext cx="8895783" cy="1451093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400" b="1" kern="0" dirty="0" smtClean="0"/>
              <a:t>6 kW to 192 kW </a:t>
            </a:r>
            <a:r>
              <a:rPr lang="fr-BE" sz="1400" b="1" kern="0" dirty="0" err="1" smtClean="0"/>
              <a:t>combining</a:t>
            </a:r>
            <a:r>
              <a:rPr lang="fr-BE" sz="1400" b="1" kern="0" dirty="0" smtClean="0"/>
              <a:t> structures</a:t>
            </a:r>
            <a:endParaRPr lang="en-US" sz="1200" dirty="0" smtClean="0"/>
          </a:p>
          <a:p>
            <a:pPr lvl="1">
              <a:spcAft>
                <a:spcPts val="352"/>
              </a:spcAft>
            </a:pPr>
            <a:r>
              <a:rPr lang="en-US" sz="1200" dirty="0" err="1" smtClean="0"/>
              <a:t>Gysel</a:t>
            </a:r>
            <a:r>
              <a:rPr lang="en-US" sz="1200" dirty="0" smtClean="0"/>
              <a:t> combiner </a:t>
            </a:r>
            <a:r>
              <a:rPr lang="en-GB" sz="1200" dirty="0" smtClean="0"/>
              <a:t>(6 -&gt; 24 kW)</a:t>
            </a:r>
          </a:p>
          <a:p>
            <a:pPr lvl="1">
              <a:spcAft>
                <a:spcPts val="352"/>
              </a:spcAft>
            </a:pPr>
            <a:r>
              <a:rPr lang="en-GB" sz="1200" dirty="0"/>
              <a:t>Coupled line </a:t>
            </a:r>
            <a:r>
              <a:rPr lang="en-GB" sz="1200" dirty="0" smtClean="0"/>
              <a:t>combiner (24 -&gt; 48 kW)</a:t>
            </a:r>
          </a:p>
          <a:p>
            <a:pPr lvl="1">
              <a:spcAft>
                <a:spcPts val="352"/>
              </a:spcAft>
            </a:pPr>
            <a:r>
              <a:rPr lang="en-GB" sz="1200" dirty="0"/>
              <a:t>Branch-line </a:t>
            </a:r>
            <a:r>
              <a:rPr lang="en-GB" sz="1200" dirty="0" smtClean="0"/>
              <a:t>combiner (48 -&gt; 96 kW)</a:t>
            </a:r>
          </a:p>
          <a:p>
            <a:pPr lvl="1">
              <a:spcAft>
                <a:spcPts val="352"/>
              </a:spcAft>
            </a:pPr>
            <a:r>
              <a:rPr lang="en-GB" sz="1200" dirty="0"/>
              <a:t>Coupled line combiner </a:t>
            </a:r>
            <a:r>
              <a:rPr lang="en-GB" sz="1200" dirty="0" smtClean="0"/>
              <a:t>(96 </a:t>
            </a:r>
            <a:r>
              <a:rPr lang="en-GB" sz="1200" dirty="0"/>
              <a:t>-&gt; </a:t>
            </a:r>
            <a:r>
              <a:rPr lang="en-GB" sz="1200" dirty="0" smtClean="0"/>
              <a:t>192 </a:t>
            </a:r>
            <a:r>
              <a:rPr lang="en-GB" sz="1200" dirty="0"/>
              <a:t>kW</a:t>
            </a:r>
            <a:r>
              <a:rPr lang="en-GB" sz="1200" dirty="0" smtClean="0"/>
              <a:t>)</a:t>
            </a:r>
          </a:p>
          <a:p>
            <a:pPr lvl="1">
              <a:spcAft>
                <a:spcPts val="352"/>
              </a:spcAft>
            </a:pPr>
            <a:endParaRPr lang="en-US" sz="12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683" y="3068960"/>
            <a:ext cx="3125581" cy="1758140"/>
          </a:xfrm>
          <a:prstGeom prst="rect">
            <a:avLst/>
          </a:prstGeom>
        </p:spPr>
      </p:pic>
      <p:pic>
        <p:nvPicPr>
          <p:cNvPr id="262171" name="Picture 27" descr="ab254993-9394-4ade-889d-753af494157f@SCKCE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" t="36249" r="4639" b="7710"/>
          <a:stretch/>
        </p:blipFill>
        <p:spPr bwMode="auto">
          <a:xfrm rot="5400000">
            <a:off x="6254885" y="3309785"/>
            <a:ext cx="4339539" cy="198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3" t="31031" r="24420"/>
          <a:stretch/>
        </p:blipFill>
        <p:spPr>
          <a:xfrm rot="5400000">
            <a:off x="1107279" y="3373502"/>
            <a:ext cx="25068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6532788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34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</a:t>
            </a:r>
            <a:r>
              <a:rPr lang="en-US" dirty="0" smtClean="0"/>
              <a:t>integration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8" y="1032470"/>
            <a:ext cx="81661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5" descr="a90d3782-ea91-44f9-8056-b7dbe62895b1@SCKCE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8549" r="10791" b="7581"/>
          <a:stretch/>
        </p:blipFill>
        <p:spPr bwMode="auto">
          <a:xfrm rot="5400000">
            <a:off x="6021891" y="3456744"/>
            <a:ext cx="3295853" cy="269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4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2454303"/>
              </p:ext>
            </p:extLst>
          </p:nvPr>
        </p:nvGraphicFramePr>
        <p:xfrm>
          <a:off x="1721" y="2118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7" name="think-cell Slide" r:id="rId6" imgW="383" imgH="384" progId="TCLayout.ActiveDocument.1">
                  <p:embed/>
                </p:oleObj>
              </mc:Choice>
              <mc:Fallback>
                <p:oleObj name="think-cell Slide" r:id="rId6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71979" cy="211667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endParaRPr lang="en-US" sz="1400" dirty="0">
              <a:latin typeface="Segoe UI" panose="020B0502040204020203" pitchFamily="34" charset="0"/>
              <a:sym typeface="Segoe UI" panose="020B0502040204020203" pitchFamily="34" charset="0"/>
            </a:endParaRPr>
          </a:p>
        </p:txBody>
      </p:sp>
      <p:sp>
        <p:nvSpPr>
          <p:cNvPr id="17" name="Rounded Rectangle 16"/>
          <p:cNvSpPr>
            <a:spLocks/>
          </p:cNvSpPr>
          <p:nvPr/>
        </p:nvSpPr>
        <p:spPr bwMode="auto">
          <a:xfrm>
            <a:off x="412750" y="989680"/>
            <a:ext cx="9096646" cy="5511661"/>
          </a:xfrm>
          <a:prstGeom prst="roundRect">
            <a:avLst>
              <a:gd name="adj" fmla="val 1307"/>
            </a:avLst>
          </a:prstGeom>
          <a:solidFill>
            <a:schemeClr val="bg2"/>
          </a:solidFill>
          <a:ln w="12700" cap="flat" cmpd="sng" algn="ctr">
            <a:solidFill>
              <a:srgbClr val="C4D4E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25400" dir="8100000" algn="tr" rotWithShape="0">
              <a:srgbClr val="C4D4E5"/>
            </a:outerShdw>
          </a:effectLst>
          <a:extLst/>
        </p:spPr>
        <p:txBody>
          <a:bodyPr vert="horz" wrap="square" lIns="107287" tIns="53643" rIns="107287" bIns="53643" numCol="1" rtlCol="0" anchor="t" anchorCtr="0" compatLnSpc="1">
            <a:prstTxWarp prst="textNoShape">
              <a:avLst/>
            </a:prstTxWarp>
          </a:bodyPr>
          <a:lstStyle/>
          <a:p>
            <a:endParaRPr lang="nl-BE" dirty="0">
              <a:latin typeface="Segoe UI" panose="020B0502040204020203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503712" y="1070280"/>
            <a:ext cx="8895783" cy="5047019"/>
          </a:xfrm>
          <a:prstGeom prst="rect">
            <a:avLst/>
          </a:prstGeom>
        </p:spPr>
        <p:txBody>
          <a:bodyPr lIns="107287" tIns="53643" rIns="107287" bIns="53643"/>
          <a:lstStyle>
            <a:lvl1pPr marL="309563" indent="-309563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7DC3"/>
              </a:buClr>
              <a:buSzPct val="10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666750" indent="-2444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1AAFF"/>
              </a:buClr>
              <a:buSzPct val="10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1028700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D7FF"/>
              </a:buClr>
              <a:buSzPct val="100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439863" indent="-204788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tx1"/>
                </a:solidFill>
                <a:latin typeface="Times New Roman" pitchFamily="18" charset="0"/>
              </a:defRPr>
            </a:lvl4pPr>
            <a:lvl5pPr marL="18526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5pPr>
            <a:lvl6pPr marL="23098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6pPr>
            <a:lvl7pPr marL="27670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7pPr>
            <a:lvl8pPr marL="32242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8pPr>
            <a:lvl9pPr marL="3681413" indent="-206375" algn="l" defTabSz="685800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52"/>
              </a:spcAft>
            </a:pPr>
            <a:r>
              <a:rPr lang="fr-BE" sz="1800" b="1" kern="0" dirty="0" err="1" smtClean="0"/>
              <a:t>Factory</a:t>
            </a:r>
            <a:r>
              <a:rPr lang="fr-BE" sz="1800" b="1" kern="0" dirty="0" smtClean="0"/>
              <a:t> </a:t>
            </a:r>
            <a:r>
              <a:rPr lang="fr-BE" sz="1800" b="1" kern="0" dirty="0" err="1" smtClean="0"/>
              <a:t>commissioning</a:t>
            </a:r>
            <a:r>
              <a:rPr lang="fr-BE" sz="1800" b="1" kern="0" dirty="0" smtClean="0"/>
              <a:t> </a:t>
            </a:r>
            <a:r>
              <a:rPr lang="fr-BE" sz="1800" b="1" kern="0" dirty="0" err="1" smtClean="0"/>
              <a:t>performed</a:t>
            </a:r>
            <a:r>
              <a:rPr lang="fr-BE" sz="1800" b="1" kern="0" dirty="0" smtClean="0"/>
              <a:t> </a:t>
            </a:r>
            <a:r>
              <a:rPr lang="fr-BE" sz="1800" b="1" kern="0" dirty="0" err="1" smtClean="0"/>
              <a:t>at</a:t>
            </a:r>
            <a:r>
              <a:rPr lang="fr-BE" sz="1800" b="1" kern="0" dirty="0" smtClean="0"/>
              <a:t> IBA</a:t>
            </a:r>
            <a:endParaRPr lang="en-GB" sz="1800" b="1" kern="0" dirty="0" smtClean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Each cabinet (96 kW CW) has been tested separately, on matched load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The external 3 dB combiner has been tested at low level</a:t>
            </a:r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 lvl="1"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352"/>
              </a:spcAft>
            </a:pPr>
            <a:r>
              <a:rPr lang="fr-BE" sz="1800" b="1" kern="0" dirty="0" smtClean="0"/>
              <a:t>1 kW RF </a:t>
            </a:r>
            <a:r>
              <a:rPr lang="fr-BE" sz="1800" b="1" kern="0" dirty="0" err="1" smtClean="0"/>
              <a:t>pallet</a:t>
            </a:r>
            <a:r>
              <a:rPr lang="fr-BE" sz="1800" b="1" kern="0" dirty="0" smtClean="0"/>
              <a:t> production </a:t>
            </a:r>
            <a:r>
              <a:rPr lang="fr-BE" sz="1800" b="1" kern="0" dirty="0" err="1" smtClean="0"/>
              <a:t>results</a:t>
            </a:r>
            <a:r>
              <a:rPr lang="fr-BE" sz="1800" b="1" kern="0" dirty="0" smtClean="0"/>
              <a:t> (over 50 items)</a:t>
            </a:r>
            <a:endParaRPr lang="en-GB" sz="1800" b="1" kern="0" dirty="0"/>
          </a:p>
          <a:p>
            <a:pPr lvl="1">
              <a:spcAft>
                <a:spcPts val="600"/>
              </a:spcAft>
            </a:pPr>
            <a:r>
              <a:rPr lang="en-US" sz="1600" dirty="0" smtClean="0"/>
              <a:t>Very good gain homogeneity (+/- 0,25 dB)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Optimized RF to DC efficiency</a:t>
            </a:r>
            <a:endParaRPr lang="en-GB" sz="1100" dirty="0" smtClean="0"/>
          </a:p>
        </p:txBody>
      </p:sp>
      <p:sp>
        <p:nvSpPr>
          <p:cNvPr id="14" name="Footer Placeholder 5"/>
          <p:cNvSpPr txBox="1">
            <a:spLocks/>
          </p:cNvSpPr>
          <p:nvPr/>
        </p:nvSpPr>
        <p:spPr>
          <a:xfrm>
            <a:off x="428498" y="6355125"/>
            <a:ext cx="8970998" cy="434248"/>
          </a:xfrm>
          <a:prstGeom prst="rect">
            <a:avLst/>
          </a:prstGeom>
        </p:spPr>
        <p:txBody>
          <a:bodyPr vert="horz" lIns="107287" tIns="53643" rIns="107287" bIns="53643" rtlCol="0" anchor="b"/>
          <a:lstStyle>
            <a:defPPr>
              <a:defRPr lang="nl-BE"/>
            </a:defPPr>
            <a:lvl1pPr>
              <a:defRPr sz="700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dirty="0" smtClean="0"/>
              <a:t>Source</a:t>
            </a:r>
            <a:r>
              <a:rPr lang="nl-BE" dirty="0"/>
              <a:t>: </a:t>
            </a:r>
            <a:r>
              <a:rPr lang="en-US" dirty="0" err="1"/>
              <a:t>SCK•CEN</a:t>
            </a:r>
            <a:r>
              <a:rPr lang="en-US" dirty="0"/>
              <a:t> </a:t>
            </a:r>
            <a:r>
              <a:rPr lang="nl-BE" dirty="0" err="1"/>
              <a:t>MYRRHA</a:t>
            </a:r>
            <a:r>
              <a:rPr lang="nl-BE" dirty="0"/>
              <a:t> Project </a:t>
            </a:r>
            <a:r>
              <a:rPr lang="nl-BE" dirty="0" smtClean="0"/>
              <a:t>Team</a:t>
            </a:r>
            <a:endParaRPr lang="nl-BE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8498" y="44625"/>
            <a:ext cx="9065152" cy="927198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>
              <a:spcBef>
                <a:spcPct val="0"/>
              </a:spcBef>
              <a:buNone/>
              <a:defRPr lang="nl-BE" sz="2400" b="1" kern="0">
                <a:solidFill>
                  <a:srgbClr val="3E8FCD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RFQ SSA first commissioning results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2561194"/>
              </p:ext>
            </p:extLst>
          </p:nvPr>
        </p:nvGraphicFramePr>
        <p:xfrm>
          <a:off x="1064568" y="4421112"/>
          <a:ext cx="3646563" cy="2077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1112022"/>
              </p:ext>
            </p:extLst>
          </p:nvPr>
        </p:nvGraphicFramePr>
        <p:xfrm>
          <a:off x="5241032" y="4330509"/>
          <a:ext cx="3744416" cy="2167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01" r="10959"/>
          <a:stretch/>
        </p:blipFill>
        <p:spPr>
          <a:xfrm>
            <a:off x="7877895" y="1020408"/>
            <a:ext cx="1590837" cy="33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33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5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8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4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5.50933305550389995631E+00&quot;&gt;&lt;m_msothmcolidx val=&quot;0&quot;/&gt;&lt;m_rgb r=&quot;FF&quot; g=&quot;C5&quot; b=&quot;45&quot;/&gt;&lt;m_nBrightness val=&quot;0&quot;/&gt;&lt;/elem&gt;&lt;elem m_fUsage=&quot;1.98034801682310868109E+00&quot;&gt;&lt;m_msothmcolidx val=&quot;0&quot;/&gt;&lt;m_rgb r=&quot;F3&quot; g=&quot;6D&quot; b=&quot;47&quot;/&gt;&lt;m_nBrightness val=&quot;0&quot;/&gt;&lt;/elem&gt;&lt;elem m_fUsage=&quot;1.15946721000000030344E+00&quot;&gt;&lt;m_msothmcolidx val=&quot;0&quot;/&gt;&lt;m_rgb r=&quot;92&quot; g=&quot;D0&quot; b=&quot;50&quot;/&gt;&lt;m_nBrightness val=&quot;0&quot;/&gt;&lt;/elem&gt;&lt;elem m_fUsage=&quot;1.35085171767299283552E-01&quot;&gt;&lt;m_msothmcolidx val=&quot;0&quot;/&gt;&lt;m_rgb r=&quot;FB&quot; g=&quot;97&quot; b=&quot;6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dbVV4XRkyHPY1TG6LMD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MYRRHA">
      <a:dk1>
        <a:srgbClr val="000000"/>
      </a:dk1>
      <a:lt1>
        <a:srgbClr val="FFFFFF"/>
      </a:lt1>
      <a:dk2>
        <a:srgbClr val="98C3E4"/>
      </a:dk2>
      <a:lt2>
        <a:srgbClr val="FFFFFF"/>
      </a:lt2>
      <a:accent1>
        <a:srgbClr val="3E8FCD"/>
      </a:accent1>
      <a:accent2>
        <a:srgbClr val="73AEDB"/>
      </a:accent2>
      <a:accent3>
        <a:srgbClr val="98C3E4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73AEDB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SCKCEN">
      <a:dk1>
        <a:srgbClr val="000000"/>
      </a:dk1>
      <a:lt1>
        <a:srgbClr val="FFFFFF"/>
      </a:lt1>
      <a:dk2>
        <a:srgbClr val="D9F1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69C9FF"/>
      </a:folHlink>
    </a:clrScheme>
    <a:fontScheme name="sck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exandria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BA Colors">
    <a:dk1>
      <a:srgbClr val="4D5255"/>
    </a:dk1>
    <a:lt1>
      <a:sysClr val="window" lastClr="FFFFFF"/>
    </a:lt1>
    <a:dk2>
      <a:srgbClr val="4D5255"/>
    </a:dk2>
    <a:lt2>
      <a:srgbClr val="D9DEE1"/>
    </a:lt2>
    <a:accent1>
      <a:srgbClr val="69BE28"/>
    </a:accent1>
    <a:accent2>
      <a:srgbClr val="009FDA"/>
    </a:accent2>
    <a:accent3>
      <a:srgbClr val="F0AB00"/>
    </a:accent3>
    <a:accent4>
      <a:srgbClr val="BD00B2"/>
    </a:accent4>
    <a:accent5>
      <a:srgbClr val="F7DD00"/>
    </a:accent5>
    <a:accent6>
      <a:srgbClr val="ED1C24"/>
    </a:accent6>
    <a:hlink>
      <a:srgbClr val="029FDA"/>
    </a:hlink>
    <a:folHlink>
      <a:srgbClr val="F0AB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BA Colors">
    <a:dk1>
      <a:srgbClr val="4D5255"/>
    </a:dk1>
    <a:lt1>
      <a:sysClr val="window" lastClr="FFFFFF"/>
    </a:lt1>
    <a:dk2>
      <a:srgbClr val="4D5255"/>
    </a:dk2>
    <a:lt2>
      <a:srgbClr val="D9DEE1"/>
    </a:lt2>
    <a:accent1>
      <a:srgbClr val="69BE28"/>
    </a:accent1>
    <a:accent2>
      <a:srgbClr val="009FDA"/>
    </a:accent2>
    <a:accent3>
      <a:srgbClr val="F0AB00"/>
    </a:accent3>
    <a:accent4>
      <a:srgbClr val="BD00B2"/>
    </a:accent4>
    <a:accent5>
      <a:srgbClr val="F7DD00"/>
    </a:accent5>
    <a:accent6>
      <a:srgbClr val="ED1C24"/>
    </a:accent6>
    <a:hlink>
      <a:srgbClr val="029FDA"/>
    </a:hlink>
    <a:folHlink>
      <a:srgbClr val="F0AB00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15747</TotalTime>
  <Words>1279</Words>
  <Application>Microsoft Office PowerPoint</Application>
  <PresentationFormat>A4 Paper (210x297 mm)</PresentationFormat>
  <Paragraphs>215</Paragraphs>
  <Slides>18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1_Office Theme</vt:lpstr>
      <vt:lpstr>Alexandria Master</vt:lpstr>
      <vt:lpstr>think-cell Slide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SCK-CEN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rdillen</dc:creator>
  <cp:lastModifiedBy>Pompon Franck</cp:lastModifiedBy>
  <cp:revision>1084</cp:revision>
  <dcterms:created xsi:type="dcterms:W3CDTF">2016-08-30T09:17:11Z</dcterms:created>
  <dcterms:modified xsi:type="dcterms:W3CDTF">2018-06-12T22:27:56Z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D">
    <vt:i4>29241760</vt:i4>
  </property>
  <property fmtid="{D5CDD505-2E9C-101B-9397-08002B2CF9AE}" pid="3" name="Name">
    <vt:lpwstr>MYRRHA SSA commissioning</vt:lpwstr>
  </property>
  <property fmtid="{D5CDD505-2E9C-101B-9397-08002B2CF9AE}" pid="4" name="Common Attributes_Reference Number">
    <vt:lpwstr>SCK•CEN/29241760/4</vt:lpwstr>
  </property>
  <property fmtid="{D5CDD505-2E9C-101B-9397-08002B2CF9AE}" pid="5" name="Common Attributes_Short Reference">
    <vt:lpwstr>SCK•CEN/29241760</vt:lpwstr>
  </property>
  <property fmtid="{D5CDD505-2E9C-101B-9397-08002B2CF9AE}" pid="6" name="Common Attributes_Alternative Reference">
    <vt:lpwstr> </vt:lpwstr>
  </property>
  <property fmtid="{D5CDD505-2E9C-101B-9397-08002B2CF9AE}" pid="7" name="Common Attributes_Document Type">
    <vt:lpwstr> </vt:lpwstr>
  </property>
  <property fmtid="{D5CDD505-2E9C-101B-9397-08002B2CF9AE}" pid="8" name="Common Attributes_Author_Author Name">
    <vt:lpwstr>Franck Pompon</vt:lpwstr>
  </property>
  <property fmtid="{D5CDD505-2E9C-101B-9397-08002B2CF9AE}" pid="9" name="Common Attributes_Author_Author Affiliation">
    <vt:lpwstr>SCK•CEN</vt:lpwstr>
  </property>
  <property fmtid="{D5CDD505-2E9C-101B-9397-08002B2CF9AE}" pid="10" name="Common Attributes_Information Security Classification">
    <vt:lpwstr>Restricted</vt:lpwstr>
  </property>
  <property fmtid="{D5CDD505-2E9C-101B-9397-08002B2CF9AE}" pid="11" name="MYRRHA Attributes_ACCL Version Number">
    <vt:lpwstr/>
  </property>
  <property fmtid="{D5CDD505-2E9C-101B-9397-08002B2CF9AE}" pid="12" name="MYRRHA Attributes_BOP Version Number">
    <vt:lpwstr/>
  </property>
  <property fmtid="{D5CDD505-2E9C-101B-9397-08002B2CF9AE}" pid="13" name="MYRRHA Attributes_PSD Version Number">
    <vt:lpwstr> </vt:lpwstr>
  </property>
  <property fmtid="{D5CDD505-2E9C-101B-9397-08002B2CF9AE}" pid="14" name="Event Attributes_Event_Event Type">
    <vt:lpwstr> </vt:lpwstr>
  </property>
  <property fmtid="{D5CDD505-2E9C-101B-9397-08002B2CF9AE}" pid="15" name="Event Attributes_Event_Event Name">
    <vt:lpwstr> </vt:lpwstr>
  </property>
  <property fmtid="{D5CDD505-2E9C-101B-9397-08002B2CF9AE}" pid="16" name="Event Attributes_Event_Event Start Date">
    <vt:filetime>1899-12-29T22:00:00Z</vt:filetime>
  </property>
  <property fmtid="{D5CDD505-2E9C-101B-9397-08002B2CF9AE}" pid="17" name="Event Attributes_Event_Event End Date">
    <vt:filetime>1899-12-29T22:00:00Z</vt:filetime>
  </property>
  <property fmtid="{D5CDD505-2E9C-101B-9397-08002B2CF9AE}" pid="18" name="Event Attributes_Event_Event Location">
    <vt:lpwstr> </vt:lpwstr>
  </property>
  <property fmtid="{D5CDD505-2E9C-101B-9397-08002B2CF9AE}" pid="19" name="SuppMarkings">
    <vt:lpwstr> </vt:lpwstr>
  </property>
  <property fmtid="{D5CDD505-2E9C-101B-9397-08002B2CF9AE}" pid="20" name="Security Clearance">
    <vt:lpwstr> </vt:lpwstr>
  </property>
  <property fmtid="{D5CDD505-2E9C-101B-9397-08002B2CF9AE}" pid="21" name="HyperLink">
    <vt:lpwstr>https://ecm.sckcen.be/OTCS/llisapi.dll/open/29241760</vt:lpwstr>
  </property>
  <property fmtid="{D5CDD505-2E9C-101B-9397-08002B2CF9AE}" pid="22" name="AlexandriaPath">
    <vt:lpwstr/>
  </property>
  <property fmtid="{D5CDD505-2E9C-101B-9397-08002B2CF9AE}" pid="23" name="Common Attributes_ISC Motivation">
    <vt:lpwstr>ISC was automatically assigned.</vt:lpwstr>
  </property>
</Properties>
</file>